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8"/>
  </p:notesMasterIdLst>
  <p:handoutMasterIdLst>
    <p:handoutMasterId r:id="rId59"/>
  </p:handoutMasterIdLst>
  <p:sldIdLst>
    <p:sldId id="385" r:id="rId2"/>
    <p:sldId id="411" r:id="rId3"/>
    <p:sldId id="538" r:id="rId4"/>
    <p:sldId id="260" r:id="rId5"/>
    <p:sldId id="535" r:id="rId6"/>
    <p:sldId id="533" r:id="rId7"/>
    <p:sldId id="440" r:id="rId8"/>
    <p:sldId id="441" r:id="rId9"/>
    <p:sldId id="388" r:id="rId10"/>
    <p:sldId id="499" r:id="rId11"/>
    <p:sldId id="474" r:id="rId12"/>
    <p:sldId id="406" r:id="rId13"/>
    <p:sldId id="405" r:id="rId14"/>
    <p:sldId id="445" r:id="rId15"/>
    <p:sldId id="485" r:id="rId16"/>
    <p:sldId id="438" r:id="rId17"/>
    <p:sldId id="500" r:id="rId18"/>
    <p:sldId id="476" r:id="rId19"/>
    <p:sldId id="497" r:id="rId20"/>
    <p:sldId id="539" r:id="rId21"/>
    <p:sldId id="446" r:id="rId22"/>
    <p:sldId id="447" r:id="rId23"/>
    <p:sldId id="448" r:id="rId24"/>
    <p:sldId id="449" r:id="rId25"/>
    <p:sldId id="456" r:id="rId26"/>
    <p:sldId id="541" r:id="rId27"/>
    <p:sldId id="453" r:id="rId28"/>
    <p:sldId id="454" r:id="rId29"/>
    <p:sldId id="525" r:id="rId30"/>
    <p:sldId id="458" r:id="rId31"/>
    <p:sldId id="455" r:id="rId32"/>
    <p:sldId id="516" r:id="rId33"/>
    <p:sldId id="517" r:id="rId34"/>
    <p:sldId id="518" r:id="rId35"/>
    <p:sldId id="519" r:id="rId36"/>
    <p:sldId id="520" r:id="rId37"/>
    <p:sldId id="407" r:id="rId38"/>
    <p:sldId id="536" r:id="rId39"/>
    <p:sldId id="460" r:id="rId40"/>
    <p:sldId id="521" r:id="rId41"/>
    <p:sldId id="478" r:id="rId42"/>
    <p:sldId id="479" r:id="rId43"/>
    <p:sldId id="480" r:id="rId44"/>
    <p:sldId id="477" r:id="rId45"/>
    <p:sldId id="418" r:id="rId46"/>
    <p:sldId id="419" r:id="rId47"/>
    <p:sldId id="459" r:id="rId48"/>
    <p:sldId id="426" r:id="rId49"/>
    <p:sldId id="464" r:id="rId50"/>
    <p:sldId id="427" r:id="rId51"/>
    <p:sldId id="465" r:id="rId52"/>
    <p:sldId id="431" r:id="rId53"/>
    <p:sldId id="530" r:id="rId54"/>
    <p:sldId id="531" r:id="rId55"/>
    <p:sldId id="436" r:id="rId56"/>
    <p:sldId id="532"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Josie" id="{BA4709E2-B06D-6046-86B2-FCDAF7697C2F}">
          <p14:sldIdLst>
            <p14:sldId id="385"/>
            <p14:sldId id="411"/>
            <p14:sldId id="538"/>
            <p14:sldId id="260"/>
            <p14:sldId id="535"/>
            <p14:sldId id="533"/>
            <p14:sldId id="440"/>
            <p14:sldId id="441"/>
            <p14:sldId id="388"/>
            <p14:sldId id="499"/>
            <p14:sldId id="474"/>
            <p14:sldId id="406"/>
            <p14:sldId id="405"/>
            <p14:sldId id="445"/>
            <p14:sldId id="485"/>
            <p14:sldId id="438"/>
            <p14:sldId id="500"/>
            <p14:sldId id="476"/>
            <p14:sldId id="497"/>
            <p14:sldId id="539"/>
            <p14:sldId id="446"/>
            <p14:sldId id="447"/>
            <p14:sldId id="448"/>
            <p14:sldId id="449"/>
            <p14:sldId id="456"/>
            <p14:sldId id="541"/>
            <p14:sldId id="453"/>
            <p14:sldId id="454"/>
            <p14:sldId id="525"/>
            <p14:sldId id="458"/>
            <p14:sldId id="455"/>
            <p14:sldId id="516"/>
            <p14:sldId id="517"/>
            <p14:sldId id="518"/>
            <p14:sldId id="519"/>
            <p14:sldId id="520"/>
            <p14:sldId id="407"/>
            <p14:sldId id="536"/>
            <p14:sldId id="460"/>
            <p14:sldId id="521"/>
            <p14:sldId id="478"/>
            <p14:sldId id="479"/>
            <p14:sldId id="480"/>
            <p14:sldId id="477"/>
            <p14:sldId id="418"/>
            <p14:sldId id="419"/>
            <p14:sldId id="459"/>
            <p14:sldId id="426"/>
            <p14:sldId id="464"/>
            <p14:sldId id="427"/>
            <p14:sldId id="465"/>
            <p14:sldId id="431"/>
            <p14:sldId id="530"/>
            <p14:sldId id="531"/>
            <p14:sldId id="436"/>
            <p14:sldId id="532"/>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bw" hiddenSlides="1" scaleToFitPaper="1"/>
  <p:clrMru>
    <a:srgbClr val="FFC313"/>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019" autoAdjust="0"/>
    <p:restoredTop sz="80750" autoAdjust="0"/>
  </p:normalViewPr>
  <p:slideViewPr>
    <p:cSldViewPr snapToGrid="0" snapToObjects="1">
      <p:cViewPr>
        <p:scale>
          <a:sx n="54" d="100"/>
          <a:sy n="54" d="100"/>
        </p:scale>
        <p:origin x="424" y="152"/>
      </p:cViewPr>
      <p:guideLst>
        <p:guide orient="horz" pos="2160"/>
        <p:guide pos="3840"/>
      </p:guideLst>
    </p:cSldViewPr>
  </p:slideViewPr>
  <p:notesTextViewPr>
    <p:cViewPr>
      <p:scale>
        <a:sx n="1" d="1"/>
        <a:sy n="1" d="1"/>
      </p:scale>
      <p:origin x="0" y="0"/>
    </p:cViewPr>
  </p:notesTextViewPr>
  <p:sorterViewPr>
    <p:cViewPr>
      <p:scale>
        <a:sx n="68" d="100"/>
        <a:sy n="68" d="100"/>
      </p:scale>
      <p:origin x="0" y="84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notesMaster" Target="notesMasters/notesMaster1.xml"/><Relationship Id="rId59" Type="http://schemas.openxmlformats.org/officeDocument/2006/relationships/handoutMaster" Target="handoutMasters/handout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esProps" Target="presProps.xml"/><Relationship Id="rId61" Type="http://schemas.openxmlformats.org/officeDocument/2006/relationships/viewProps" Target="viewProps.xml"/><Relationship Id="rId62"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F83AB5-3184-584F-BD2A-38E0E29D3F7A}" type="doc">
      <dgm:prSet loTypeId="urn:microsoft.com/office/officeart/2005/8/layout/radial4" loCatId="relationship" qsTypeId="urn:microsoft.com/office/officeart/2005/8/quickstyle/simple4" qsCatId="simple" csTypeId="urn:microsoft.com/office/officeart/2005/8/colors/colorful1#1" csCatId="colorful" phldr="1"/>
      <dgm:spPr/>
      <dgm:t>
        <a:bodyPr/>
        <a:lstStyle/>
        <a:p>
          <a:endParaRPr lang="en-US"/>
        </a:p>
      </dgm:t>
    </dgm:pt>
    <dgm:pt modelId="{9619BECF-D7D3-9B43-9940-D6D71A2C5668}">
      <dgm:prSet phldrT="[Text]"/>
      <dgm:spPr>
        <a:scene3d>
          <a:camera prst="orthographicFront"/>
          <a:lightRig rig="threePt" dir="t"/>
        </a:scene3d>
        <a:sp3d>
          <a:bevelT/>
        </a:sp3d>
      </dgm:spPr>
      <dgm:t>
        <a:bodyPr/>
        <a:lstStyle/>
        <a:p>
          <a:r>
            <a:rPr lang="en-US" dirty="0" smtClean="0"/>
            <a:t>CLR</a:t>
          </a:r>
          <a:endParaRPr lang="en-US" dirty="0"/>
        </a:p>
      </dgm:t>
    </dgm:pt>
    <dgm:pt modelId="{9CB9515A-52A8-C049-8ED7-BFDA450ACC45}" type="parTrans" cxnId="{8F4BD872-53E6-F54F-BB1F-E8CC999D73A1}">
      <dgm:prSet/>
      <dgm:spPr/>
      <dgm:t>
        <a:bodyPr/>
        <a:lstStyle/>
        <a:p>
          <a:endParaRPr lang="en-US"/>
        </a:p>
      </dgm:t>
    </dgm:pt>
    <dgm:pt modelId="{807C704C-55A4-BC41-81F2-341450CAB9D3}" type="sibTrans" cxnId="{8F4BD872-53E6-F54F-BB1F-E8CC999D73A1}">
      <dgm:prSet/>
      <dgm:spPr/>
      <dgm:t>
        <a:bodyPr/>
        <a:lstStyle/>
        <a:p>
          <a:endParaRPr lang="en-US"/>
        </a:p>
      </dgm:t>
    </dgm:pt>
    <dgm:pt modelId="{D72943DF-673F-8346-A645-B5DC8B7EC398}">
      <dgm:prSet phldrT="[Text]" custT="1"/>
      <dgm:spPr>
        <a:solidFill>
          <a:schemeClr val="accent2">
            <a:lumMod val="40000"/>
            <a:lumOff val="60000"/>
          </a:schemeClr>
        </a:solidFill>
        <a:scene3d>
          <a:camera prst="orthographicFront"/>
          <a:lightRig rig="threePt" dir="t"/>
        </a:scene3d>
        <a:sp3d>
          <a:bevelT/>
        </a:sp3d>
      </dgm:spPr>
      <dgm:t>
        <a:bodyPr/>
        <a:lstStyle/>
        <a:p>
          <a:r>
            <a:rPr lang="en-US" sz="1400" dirty="0" smtClean="0">
              <a:solidFill>
                <a:srgbClr val="000000"/>
              </a:solidFill>
            </a:rPr>
            <a:t>Expanding Academic Vocabulary </a:t>
          </a:r>
          <a:r>
            <a:rPr lang="en-US" sz="1400" b="1" dirty="0" smtClean="0">
              <a:solidFill>
                <a:srgbClr val="000000"/>
              </a:solidFill>
            </a:rPr>
            <a:t>(Responsive Vocabulary)</a:t>
          </a:r>
          <a:endParaRPr lang="en-US" sz="1400" b="1" dirty="0">
            <a:solidFill>
              <a:srgbClr val="000000"/>
            </a:solidFill>
          </a:endParaRPr>
        </a:p>
      </dgm:t>
    </dgm:pt>
    <dgm:pt modelId="{D5B5CFF3-7D5D-4F49-9158-2A419479E2CB}" type="parTrans" cxnId="{82EFF699-5554-9A4B-9332-1DDC0B853C5F}">
      <dgm:prSet/>
      <dgm:spPr>
        <a:solidFill>
          <a:schemeClr val="accent2">
            <a:lumMod val="40000"/>
            <a:lumOff val="60000"/>
          </a:schemeClr>
        </a:solidFill>
      </dgm:spPr>
      <dgm:t>
        <a:bodyPr/>
        <a:lstStyle/>
        <a:p>
          <a:endParaRPr lang="en-US" dirty="0"/>
        </a:p>
      </dgm:t>
    </dgm:pt>
    <dgm:pt modelId="{819C79C7-EF02-0E4D-89A3-3D70F1AA1D5C}" type="sibTrans" cxnId="{82EFF699-5554-9A4B-9332-1DDC0B853C5F}">
      <dgm:prSet/>
      <dgm:spPr/>
      <dgm:t>
        <a:bodyPr/>
        <a:lstStyle/>
        <a:p>
          <a:endParaRPr lang="en-US"/>
        </a:p>
      </dgm:t>
    </dgm:pt>
    <dgm:pt modelId="{CFCC3450-E1AF-4B41-9641-67737DD0D9A1}">
      <dgm:prSet phldrT="[Text]" custT="1"/>
      <dgm:spPr>
        <a:solidFill>
          <a:schemeClr val="accent3">
            <a:lumMod val="40000"/>
            <a:lumOff val="60000"/>
          </a:schemeClr>
        </a:solidFill>
        <a:scene3d>
          <a:camera prst="orthographicFront"/>
          <a:lightRig rig="threePt" dir="t"/>
        </a:scene3d>
        <a:sp3d>
          <a:bevelT/>
        </a:sp3d>
      </dgm:spPr>
      <dgm:t>
        <a:bodyPr/>
        <a:lstStyle/>
        <a:p>
          <a:r>
            <a:rPr lang="en-US" sz="1400" dirty="0" smtClean="0">
              <a:solidFill>
                <a:srgbClr val="000000"/>
              </a:solidFill>
            </a:rPr>
            <a:t>Increasing Student Engagement and Decreasing Classroom Management Challenges </a:t>
          </a:r>
          <a:r>
            <a:rPr lang="en-US" sz="1400" b="1" dirty="0" smtClean="0">
              <a:solidFill>
                <a:srgbClr val="000000"/>
              </a:solidFill>
            </a:rPr>
            <a:t>(Responsive Management)</a:t>
          </a:r>
          <a:endParaRPr lang="en-US" sz="1400" b="1" dirty="0">
            <a:solidFill>
              <a:srgbClr val="000000"/>
            </a:solidFill>
          </a:endParaRPr>
        </a:p>
      </dgm:t>
    </dgm:pt>
    <dgm:pt modelId="{0100BC16-9AF0-1D45-AA96-911CBB1B1CBC}" type="parTrans" cxnId="{5495FF89-DD51-6D4E-BAC0-E2CDFF6E60D2}">
      <dgm:prSet/>
      <dgm:spPr>
        <a:solidFill>
          <a:schemeClr val="accent3">
            <a:lumMod val="40000"/>
            <a:lumOff val="60000"/>
          </a:schemeClr>
        </a:solidFill>
      </dgm:spPr>
      <dgm:t>
        <a:bodyPr/>
        <a:lstStyle/>
        <a:p>
          <a:endParaRPr lang="en-US" dirty="0"/>
        </a:p>
      </dgm:t>
    </dgm:pt>
    <dgm:pt modelId="{34C0A748-CB04-8C43-BCDD-E49BF29954F5}" type="sibTrans" cxnId="{5495FF89-DD51-6D4E-BAC0-E2CDFF6E60D2}">
      <dgm:prSet/>
      <dgm:spPr/>
      <dgm:t>
        <a:bodyPr/>
        <a:lstStyle/>
        <a:p>
          <a:endParaRPr lang="en-US"/>
        </a:p>
      </dgm:t>
    </dgm:pt>
    <dgm:pt modelId="{2C54B912-5221-9546-9C8B-5FA056A5DEBB}">
      <dgm:prSet phldrT="[Text]" custT="1"/>
      <dgm:spPr>
        <a:solidFill>
          <a:schemeClr val="accent4">
            <a:lumMod val="40000"/>
            <a:lumOff val="60000"/>
          </a:schemeClr>
        </a:solidFill>
        <a:scene3d>
          <a:camera prst="orthographicFront"/>
          <a:lightRig rig="threePt" dir="t"/>
        </a:scene3d>
        <a:sp3d>
          <a:bevelT/>
        </a:sp3d>
      </dgm:spPr>
      <dgm:t>
        <a:bodyPr/>
        <a:lstStyle/>
        <a:p>
          <a:r>
            <a:rPr lang="en-US" sz="1400" dirty="0" smtClean="0">
              <a:solidFill>
                <a:schemeClr val="tx1"/>
              </a:solidFill>
            </a:rPr>
            <a:t>Using all types of Texts Culturally and Linguistically </a:t>
          </a:r>
          <a:r>
            <a:rPr lang="en-US" sz="1400" b="1" dirty="0" smtClean="0">
              <a:solidFill>
                <a:schemeClr val="tx1"/>
              </a:solidFill>
            </a:rPr>
            <a:t>(Responsive Literacy)</a:t>
          </a:r>
          <a:endParaRPr lang="en-US" sz="1400" b="1" dirty="0">
            <a:solidFill>
              <a:schemeClr val="tx1"/>
            </a:solidFill>
          </a:endParaRPr>
        </a:p>
      </dgm:t>
    </dgm:pt>
    <dgm:pt modelId="{30077570-6F39-7042-A993-385E79A8D4E7}" type="parTrans" cxnId="{149EF680-895A-A740-B127-55314D8C142E}">
      <dgm:prSet/>
      <dgm:spPr>
        <a:solidFill>
          <a:schemeClr val="accent4">
            <a:lumMod val="40000"/>
            <a:lumOff val="60000"/>
          </a:schemeClr>
        </a:solidFill>
      </dgm:spPr>
      <dgm:t>
        <a:bodyPr/>
        <a:lstStyle/>
        <a:p>
          <a:endParaRPr lang="en-US" dirty="0"/>
        </a:p>
      </dgm:t>
    </dgm:pt>
    <dgm:pt modelId="{6D730B91-C4D5-4E47-961B-89113F1B8D10}" type="sibTrans" cxnId="{149EF680-895A-A740-B127-55314D8C142E}">
      <dgm:prSet/>
      <dgm:spPr/>
      <dgm:t>
        <a:bodyPr/>
        <a:lstStyle/>
        <a:p>
          <a:endParaRPr lang="en-US"/>
        </a:p>
      </dgm:t>
    </dgm:pt>
    <dgm:pt modelId="{9D881477-2647-A443-BE62-581AD8D35DAB}">
      <dgm:prSet/>
      <dgm:spPr>
        <a:scene3d>
          <a:camera prst="orthographicFront"/>
          <a:lightRig rig="threePt" dir="t"/>
        </a:scene3d>
        <a:sp3d>
          <a:bevelT/>
        </a:sp3d>
      </dgm:spPr>
      <dgm:t>
        <a:bodyPr/>
        <a:lstStyle/>
        <a:p>
          <a:endParaRPr lang="en-US" dirty="0"/>
        </a:p>
      </dgm:t>
    </dgm:pt>
    <dgm:pt modelId="{3E6D8C20-4EF7-F945-A717-BC739A4F44BB}" type="parTrans" cxnId="{B1F6A023-9190-8E4B-B538-A3BB9C44EADE}">
      <dgm:prSet/>
      <dgm:spPr/>
      <dgm:t>
        <a:bodyPr/>
        <a:lstStyle/>
        <a:p>
          <a:endParaRPr lang="en-US" dirty="0"/>
        </a:p>
      </dgm:t>
    </dgm:pt>
    <dgm:pt modelId="{1AE0DE6E-26DF-934C-ACBD-B5A88445C9A2}" type="sibTrans" cxnId="{B1F6A023-9190-8E4B-B538-A3BB9C44EADE}">
      <dgm:prSet/>
      <dgm:spPr/>
      <dgm:t>
        <a:bodyPr/>
        <a:lstStyle/>
        <a:p>
          <a:endParaRPr lang="en-US"/>
        </a:p>
      </dgm:t>
    </dgm:pt>
    <dgm:pt modelId="{55476BCD-5753-0748-9523-3F3AD78D1BC0}">
      <dgm:prSet/>
      <dgm:spPr>
        <a:solidFill>
          <a:schemeClr val="accent5">
            <a:lumMod val="40000"/>
            <a:lumOff val="60000"/>
          </a:schemeClr>
        </a:solidFill>
        <a:scene3d>
          <a:camera prst="orthographicFront"/>
          <a:lightRig rig="threePt" dir="t"/>
        </a:scene3d>
        <a:sp3d>
          <a:bevelT/>
        </a:sp3d>
      </dgm:spPr>
      <dgm:t>
        <a:bodyPr/>
        <a:lstStyle/>
        <a:p>
          <a:endParaRPr lang="en-US" dirty="0"/>
        </a:p>
      </dgm:t>
    </dgm:pt>
    <dgm:pt modelId="{8E634404-0492-B347-BD6D-01EAF54E8077}" type="parTrans" cxnId="{8D811AD1-513C-404F-B087-C379ACE57AF7}">
      <dgm:prSet/>
      <dgm:spPr>
        <a:solidFill>
          <a:schemeClr val="accent5">
            <a:lumMod val="40000"/>
            <a:lumOff val="60000"/>
          </a:schemeClr>
        </a:solidFill>
      </dgm:spPr>
      <dgm:t>
        <a:bodyPr/>
        <a:lstStyle/>
        <a:p>
          <a:endParaRPr lang="en-US" dirty="0"/>
        </a:p>
      </dgm:t>
    </dgm:pt>
    <dgm:pt modelId="{F490FC08-4EDB-3142-B6B1-5A8FB40EBF3C}" type="sibTrans" cxnId="{8D811AD1-513C-404F-B087-C379ACE57AF7}">
      <dgm:prSet/>
      <dgm:spPr/>
      <dgm:t>
        <a:bodyPr/>
        <a:lstStyle/>
        <a:p>
          <a:endParaRPr lang="en-US"/>
        </a:p>
      </dgm:t>
    </dgm:pt>
    <dgm:pt modelId="{5A2C8C81-D44A-1445-88A8-BB2BA9D701B3}" type="pres">
      <dgm:prSet presAssocID="{9DF83AB5-3184-584F-BD2A-38E0E29D3F7A}" presName="cycle" presStyleCnt="0">
        <dgm:presLayoutVars>
          <dgm:chMax val="1"/>
          <dgm:dir/>
          <dgm:animLvl val="ctr"/>
          <dgm:resizeHandles val="exact"/>
        </dgm:presLayoutVars>
      </dgm:prSet>
      <dgm:spPr/>
      <dgm:t>
        <a:bodyPr/>
        <a:lstStyle/>
        <a:p>
          <a:endParaRPr lang="en-US"/>
        </a:p>
      </dgm:t>
    </dgm:pt>
    <dgm:pt modelId="{82B159AA-6175-3B4F-8E65-BAFAF02AA9AE}" type="pres">
      <dgm:prSet presAssocID="{9619BECF-D7D3-9B43-9940-D6D71A2C5668}" presName="centerShape" presStyleLbl="node0" presStyleIdx="0" presStyleCnt="1"/>
      <dgm:spPr/>
      <dgm:t>
        <a:bodyPr/>
        <a:lstStyle/>
        <a:p>
          <a:endParaRPr lang="en-US"/>
        </a:p>
      </dgm:t>
    </dgm:pt>
    <dgm:pt modelId="{078DF27B-A2DD-F247-ADEE-9413EE10E02F}" type="pres">
      <dgm:prSet presAssocID="{D5B5CFF3-7D5D-4F49-9158-2A419479E2CB}" presName="parTrans" presStyleLbl="bgSibTrans2D1" presStyleIdx="0" presStyleCnt="5"/>
      <dgm:spPr/>
      <dgm:t>
        <a:bodyPr/>
        <a:lstStyle/>
        <a:p>
          <a:endParaRPr lang="en-US"/>
        </a:p>
      </dgm:t>
    </dgm:pt>
    <dgm:pt modelId="{C6BC6079-882F-2944-A3E2-9DCCB34A50ED}" type="pres">
      <dgm:prSet presAssocID="{D72943DF-673F-8346-A645-B5DC8B7EC398}" presName="node" presStyleLbl="node1" presStyleIdx="0" presStyleCnt="5">
        <dgm:presLayoutVars>
          <dgm:bulletEnabled val="1"/>
        </dgm:presLayoutVars>
      </dgm:prSet>
      <dgm:spPr/>
      <dgm:t>
        <a:bodyPr/>
        <a:lstStyle/>
        <a:p>
          <a:endParaRPr lang="en-US"/>
        </a:p>
      </dgm:t>
    </dgm:pt>
    <dgm:pt modelId="{49C01806-A301-B342-8101-047FD9CE114F}" type="pres">
      <dgm:prSet presAssocID="{0100BC16-9AF0-1D45-AA96-911CBB1B1CBC}" presName="parTrans" presStyleLbl="bgSibTrans2D1" presStyleIdx="1" presStyleCnt="5"/>
      <dgm:spPr/>
      <dgm:t>
        <a:bodyPr/>
        <a:lstStyle/>
        <a:p>
          <a:endParaRPr lang="en-US"/>
        </a:p>
      </dgm:t>
    </dgm:pt>
    <dgm:pt modelId="{F0571BEF-FEB9-C447-A152-9FA2B9609CB5}" type="pres">
      <dgm:prSet presAssocID="{CFCC3450-E1AF-4B41-9641-67737DD0D9A1}" presName="node" presStyleLbl="node1" presStyleIdx="1" presStyleCnt="5" custScaleX="113297">
        <dgm:presLayoutVars>
          <dgm:bulletEnabled val="1"/>
        </dgm:presLayoutVars>
      </dgm:prSet>
      <dgm:spPr/>
      <dgm:t>
        <a:bodyPr/>
        <a:lstStyle/>
        <a:p>
          <a:endParaRPr lang="en-US"/>
        </a:p>
      </dgm:t>
    </dgm:pt>
    <dgm:pt modelId="{61C2AFB2-BBE2-B743-B5C8-984CA307070F}" type="pres">
      <dgm:prSet presAssocID="{30077570-6F39-7042-A993-385E79A8D4E7}" presName="parTrans" presStyleLbl="bgSibTrans2D1" presStyleIdx="2" presStyleCnt="5"/>
      <dgm:spPr/>
      <dgm:t>
        <a:bodyPr/>
        <a:lstStyle/>
        <a:p>
          <a:endParaRPr lang="en-US"/>
        </a:p>
      </dgm:t>
    </dgm:pt>
    <dgm:pt modelId="{EC15DECE-FDAB-8344-ADD1-CDB40DAF4F91}" type="pres">
      <dgm:prSet presAssocID="{2C54B912-5221-9546-9C8B-5FA056A5DEBB}" presName="node" presStyleLbl="node1" presStyleIdx="2" presStyleCnt="5">
        <dgm:presLayoutVars>
          <dgm:bulletEnabled val="1"/>
        </dgm:presLayoutVars>
      </dgm:prSet>
      <dgm:spPr/>
      <dgm:t>
        <a:bodyPr/>
        <a:lstStyle/>
        <a:p>
          <a:endParaRPr lang="en-US"/>
        </a:p>
      </dgm:t>
    </dgm:pt>
    <dgm:pt modelId="{B841A908-F103-7C48-BA09-1B34F81B44D0}" type="pres">
      <dgm:prSet presAssocID="{8E634404-0492-B347-BD6D-01EAF54E8077}" presName="parTrans" presStyleLbl="bgSibTrans2D1" presStyleIdx="3" presStyleCnt="5"/>
      <dgm:spPr/>
      <dgm:t>
        <a:bodyPr/>
        <a:lstStyle/>
        <a:p>
          <a:endParaRPr lang="en-US"/>
        </a:p>
      </dgm:t>
    </dgm:pt>
    <dgm:pt modelId="{A11C8A64-0FFF-A245-A378-D038B5EE0264}" type="pres">
      <dgm:prSet presAssocID="{55476BCD-5753-0748-9523-3F3AD78D1BC0}" presName="node" presStyleLbl="node1" presStyleIdx="3" presStyleCnt="5" custScaleX="116429">
        <dgm:presLayoutVars>
          <dgm:bulletEnabled val="1"/>
        </dgm:presLayoutVars>
      </dgm:prSet>
      <dgm:spPr/>
      <dgm:t>
        <a:bodyPr/>
        <a:lstStyle/>
        <a:p>
          <a:endParaRPr lang="en-US"/>
        </a:p>
      </dgm:t>
    </dgm:pt>
    <dgm:pt modelId="{E3F19E02-CD14-1F4C-AE27-512FE56B92EE}" type="pres">
      <dgm:prSet presAssocID="{3E6D8C20-4EF7-F945-A717-BC739A4F44BB}" presName="parTrans" presStyleLbl="bgSibTrans2D1" presStyleIdx="4" presStyleCnt="5"/>
      <dgm:spPr/>
      <dgm:t>
        <a:bodyPr/>
        <a:lstStyle/>
        <a:p>
          <a:endParaRPr lang="en-US"/>
        </a:p>
      </dgm:t>
    </dgm:pt>
    <dgm:pt modelId="{00520754-D8FD-0C4D-9DD7-FBD837DCE0BF}" type="pres">
      <dgm:prSet presAssocID="{9D881477-2647-A443-BE62-581AD8D35DAB}" presName="node" presStyleLbl="node1" presStyleIdx="4" presStyleCnt="5">
        <dgm:presLayoutVars>
          <dgm:bulletEnabled val="1"/>
        </dgm:presLayoutVars>
      </dgm:prSet>
      <dgm:spPr/>
      <dgm:t>
        <a:bodyPr/>
        <a:lstStyle/>
        <a:p>
          <a:endParaRPr lang="en-US"/>
        </a:p>
      </dgm:t>
    </dgm:pt>
  </dgm:ptLst>
  <dgm:cxnLst>
    <dgm:cxn modelId="{73E0B5D6-A87A-F345-A533-139AF81D79E6}" type="presOf" srcId="{30077570-6F39-7042-A993-385E79A8D4E7}" destId="{61C2AFB2-BBE2-B743-B5C8-984CA307070F}" srcOrd="0" destOrd="0" presId="urn:microsoft.com/office/officeart/2005/8/layout/radial4"/>
    <dgm:cxn modelId="{1D938885-C0DA-2C4F-82B6-150E51729C9E}" type="presOf" srcId="{0100BC16-9AF0-1D45-AA96-911CBB1B1CBC}" destId="{49C01806-A301-B342-8101-047FD9CE114F}" srcOrd="0" destOrd="0" presId="urn:microsoft.com/office/officeart/2005/8/layout/radial4"/>
    <dgm:cxn modelId="{685EE970-6517-7248-A615-6D499DFF16D8}" type="presOf" srcId="{2C54B912-5221-9546-9C8B-5FA056A5DEBB}" destId="{EC15DECE-FDAB-8344-ADD1-CDB40DAF4F91}" srcOrd="0" destOrd="0" presId="urn:microsoft.com/office/officeart/2005/8/layout/radial4"/>
    <dgm:cxn modelId="{82EFF699-5554-9A4B-9332-1DDC0B853C5F}" srcId="{9619BECF-D7D3-9B43-9940-D6D71A2C5668}" destId="{D72943DF-673F-8346-A645-B5DC8B7EC398}" srcOrd="0" destOrd="0" parTransId="{D5B5CFF3-7D5D-4F49-9158-2A419479E2CB}" sibTransId="{819C79C7-EF02-0E4D-89A3-3D70F1AA1D5C}"/>
    <dgm:cxn modelId="{D4591133-21D1-284E-BB44-439524CC62BE}" type="presOf" srcId="{9D881477-2647-A443-BE62-581AD8D35DAB}" destId="{00520754-D8FD-0C4D-9DD7-FBD837DCE0BF}" srcOrd="0" destOrd="0" presId="urn:microsoft.com/office/officeart/2005/8/layout/radial4"/>
    <dgm:cxn modelId="{30C93FEA-8B17-534A-8515-5F660FF01CB2}" type="presOf" srcId="{9619BECF-D7D3-9B43-9940-D6D71A2C5668}" destId="{82B159AA-6175-3B4F-8E65-BAFAF02AA9AE}" srcOrd="0" destOrd="0" presId="urn:microsoft.com/office/officeart/2005/8/layout/radial4"/>
    <dgm:cxn modelId="{B1F6A023-9190-8E4B-B538-A3BB9C44EADE}" srcId="{9619BECF-D7D3-9B43-9940-D6D71A2C5668}" destId="{9D881477-2647-A443-BE62-581AD8D35DAB}" srcOrd="4" destOrd="0" parTransId="{3E6D8C20-4EF7-F945-A717-BC739A4F44BB}" sibTransId="{1AE0DE6E-26DF-934C-ACBD-B5A88445C9A2}"/>
    <dgm:cxn modelId="{8D811AD1-513C-404F-B087-C379ACE57AF7}" srcId="{9619BECF-D7D3-9B43-9940-D6D71A2C5668}" destId="{55476BCD-5753-0748-9523-3F3AD78D1BC0}" srcOrd="3" destOrd="0" parTransId="{8E634404-0492-B347-BD6D-01EAF54E8077}" sibTransId="{F490FC08-4EDB-3142-B6B1-5A8FB40EBF3C}"/>
    <dgm:cxn modelId="{149EF680-895A-A740-B127-55314D8C142E}" srcId="{9619BECF-D7D3-9B43-9940-D6D71A2C5668}" destId="{2C54B912-5221-9546-9C8B-5FA056A5DEBB}" srcOrd="2" destOrd="0" parTransId="{30077570-6F39-7042-A993-385E79A8D4E7}" sibTransId="{6D730B91-C4D5-4E47-961B-89113F1B8D10}"/>
    <dgm:cxn modelId="{5495FF89-DD51-6D4E-BAC0-E2CDFF6E60D2}" srcId="{9619BECF-D7D3-9B43-9940-D6D71A2C5668}" destId="{CFCC3450-E1AF-4B41-9641-67737DD0D9A1}" srcOrd="1" destOrd="0" parTransId="{0100BC16-9AF0-1D45-AA96-911CBB1B1CBC}" sibTransId="{34C0A748-CB04-8C43-BCDD-E49BF29954F5}"/>
    <dgm:cxn modelId="{04E4B18F-0930-DD4B-A431-E4CDAB4C9A6B}" type="presOf" srcId="{9DF83AB5-3184-584F-BD2A-38E0E29D3F7A}" destId="{5A2C8C81-D44A-1445-88A8-BB2BA9D701B3}" srcOrd="0" destOrd="0" presId="urn:microsoft.com/office/officeart/2005/8/layout/radial4"/>
    <dgm:cxn modelId="{23F5B5F8-8843-434F-B652-4B15BD745250}" type="presOf" srcId="{CFCC3450-E1AF-4B41-9641-67737DD0D9A1}" destId="{F0571BEF-FEB9-C447-A152-9FA2B9609CB5}" srcOrd="0" destOrd="0" presId="urn:microsoft.com/office/officeart/2005/8/layout/radial4"/>
    <dgm:cxn modelId="{6837147B-6705-9C4B-AEDF-4EEAD5A3D622}" type="presOf" srcId="{8E634404-0492-B347-BD6D-01EAF54E8077}" destId="{B841A908-F103-7C48-BA09-1B34F81B44D0}" srcOrd="0" destOrd="0" presId="urn:microsoft.com/office/officeart/2005/8/layout/radial4"/>
    <dgm:cxn modelId="{939BCD8A-720C-A44B-B8E7-0F9372959D6C}" type="presOf" srcId="{D5B5CFF3-7D5D-4F49-9158-2A419479E2CB}" destId="{078DF27B-A2DD-F247-ADEE-9413EE10E02F}" srcOrd="0" destOrd="0" presId="urn:microsoft.com/office/officeart/2005/8/layout/radial4"/>
    <dgm:cxn modelId="{EFD6A250-28B2-0947-905F-54873772B97F}" type="presOf" srcId="{55476BCD-5753-0748-9523-3F3AD78D1BC0}" destId="{A11C8A64-0FFF-A245-A378-D038B5EE0264}" srcOrd="0" destOrd="0" presId="urn:microsoft.com/office/officeart/2005/8/layout/radial4"/>
    <dgm:cxn modelId="{06E38EBD-417D-F54F-8EA1-3939760E5CC4}" type="presOf" srcId="{3E6D8C20-4EF7-F945-A717-BC739A4F44BB}" destId="{E3F19E02-CD14-1F4C-AE27-512FE56B92EE}" srcOrd="0" destOrd="0" presId="urn:microsoft.com/office/officeart/2005/8/layout/radial4"/>
    <dgm:cxn modelId="{64D2D3A5-191E-2440-ADA2-74FD17BDC66B}" type="presOf" srcId="{D72943DF-673F-8346-A645-B5DC8B7EC398}" destId="{C6BC6079-882F-2944-A3E2-9DCCB34A50ED}" srcOrd="0" destOrd="0" presId="urn:microsoft.com/office/officeart/2005/8/layout/radial4"/>
    <dgm:cxn modelId="{8F4BD872-53E6-F54F-BB1F-E8CC999D73A1}" srcId="{9DF83AB5-3184-584F-BD2A-38E0E29D3F7A}" destId="{9619BECF-D7D3-9B43-9940-D6D71A2C5668}" srcOrd="0" destOrd="0" parTransId="{9CB9515A-52A8-C049-8ED7-BFDA450ACC45}" sibTransId="{807C704C-55A4-BC41-81F2-341450CAB9D3}"/>
    <dgm:cxn modelId="{4ACED04E-A293-0E49-930D-9BB54348B9A9}" type="presParOf" srcId="{5A2C8C81-D44A-1445-88A8-BB2BA9D701B3}" destId="{82B159AA-6175-3B4F-8E65-BAFAF02AA9AE}" srcOrd="0" destOrd="0" presId="urn:microsoft.com/office/officeart/2005/8/layout/radial4"/>
    <dgm:cxn modelId="{F537A7F2-C4C6-024E-B34A-CF671A9DE4E4}" type="presParOf" srcId="{5A2C8C81-D44A-1445-88A8-BB2BA9D701B3}" destId="{078DF27B-A2DD-F247-ADEE-9413EE10E02F}" srcOrd="1" destOrd="0" presId="urn:microsoft.com/office/officeart/2005/8/layout/radial4"/>
    <dgm:cxn modelId="{94C65D3D-2309-574B-BEC8-C60529CF4042}" type="presParOf" srcId="{5A2C8C81-D44A-1445-88A8-BB2BA9D701B3}" destId="{C6BC6079-882F-2944-A3E2-9DCCB34A50ED}" srcOrd="2" destOrd="0" presId="urn:microsoft.com/office/officeart/2005/8/layout/radial4"/>
    <dgm:cxn modelId="{9D61157C-501B-314E-B112-52B92FAF85F0}" type="presParOf" srcId="{5A2C8C81-D44A-1445-88A8-BB2BA9D701B3}" destId="{49C01806-A301-B342-8101-047FD9CE114F}" srcOrd="3" destOrd="0" presId="urn:microsoft.com/office/officeart/2005/8/layout/radial4"/>
    <dgm:cxn modelId="{5EFA1319-E742-B74C-885F-BAD4DB98EA4F}" type="presParOf" srcId="{5A2C8C81-D44A-1445-88A8-BB2BA9D701B3}" destId="{F0571BEF-FEB9-C447-A152-9FA2B9609CB5}" srcOrd="4" destOrd="0" presId="urn:microsoft.com/office/officeart/2005/8/layout/radial4"/>
    <dgm:cxn modelId="{EAF122D1-656B-6D41-8A8E-2F0D17FABAFD}" type="presParOf" srcId="{5A2C8C81-D44A-1445-88A8-BB2BA9D701B3}" destId="{61C2AFB2-BBE2-B743-B5C8-984CA307070F}" srcOrd="5" destOrd="0" presId="urn:microsoft.com/office/officeart/2005/8/layout/radial4"/>
    <dgm:cxn modelId="{48652675-A1CB-CC4B-9E09-B65E746F9781}" type="presParOf" srcId="{5A2C8C81-D44A-1445-88A8-BB2BA9D701B3}" destId="{EC15DECE-FDAB-8344-ADD1-CDB40DAF4F91}" srcOrd="6" destOrd="0" presId="urn:microsoft.com/office/officeart/2005/8/layout/radial4"/>
    <dgm:cxn modelId="{B686D603-F098-174D-8087-ABC50C539393}" type="presParOf" srcId="{5A2C8C81-D44A-1445-88A8-BB2BA9D701B3}" destId="{B841A908-F103-7C48-BA09-1B34F81B44D0}" srcOrd="7" destOrd="0" presId="urn:microsoft.com/office/officeart/2005/8/layout/radial4"/>
    <dgm:cxn modelId="{92722BA6-186A-9D40-B4BD-4CE1CC69A4B5}" type="presParOf" srcId="{5A2C8C81-D44A-1445-88A8-BB2BA9D701B3}" destId="{A11C8A64-0FFF-A245-A378-D038B5EE0264}" srcOrd="8" destOrd="0" presId="urn:microsoft.com/office/officeart/2005/8/layout/radial4"/>
    <dgm:cxn modelId="{25707D68-4D14-2641-ACB7-C5D9E7F9F039}" type="presParOf" srcId="{5A2C8C81-D44A-1445-88A8-BB2BA9D701B3}" destId="{E3F19E02-CD14-1F4C-AE27-512FE56B92EE}" srcOrd="9" destOrd="0" presId="urn:microsoft.com/office/officeart/2005/8/layout/radial4"/>
    <dgm:cxn modelId="{7971A05B-8761-0B46-B843-21555DE7D3C7}" type="presParOf" srcId="{5A2C8C81-D44A-1445-88A8-BB2BA9D701B3}" destId="{00520754-D8FD-0C4D-9DD7-FBD837DCE0BF}" srcOrd="10"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B159AA-6175-3B4F-8E65-BAFAF02AA9AE}">
      <dsp:nvSpPr>
        <dsp:cNvPr id="0" name=""/>
        <dsp:cNvSpPr/>
      </dsp:nvSpPr>
      <dsp:spPr>
        <a:xfrm>
          <a:off x="3151358" y="2598399"/>
          <a:ext cx="1926883" cy="1926883"/>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scene3d>
        <a:sp3d>
          <a:bevelT/>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ctr" defTabSz="2400300">
            <a:lnSpc>
              <a:spcPct val="90000"/>
            </a:lnSpc>
            <a:spcBef>
              <a:spcPct val="0"/>
            </a:spcBef>
            <a:spcAft>
              <a:spcPct val="35000"/>
            </a:spcAft>
          </a:pPr>
          <a:r>
            <a:rPr lang="en-US" sz="5400" kern="1200" dirty="0" smtClean="0"/>
            <a:t>CLR</a:t>
          </a:r>
          <a:endParaRPr lang="en-US" sz="5400" kern="1200" dirty="0"/>
        </a:p>
      </dsp:txBody>
      <dsp:txXfrm>
        <a:off x="3433543" y="2880584"/>
        <a:ext cx="1362513" cy="1362513"/>
      </dsp:txXfrm>
    </dsp:sp>
    <dsp:sp modelId="{078DF27B-A2DD-F247-ADEE-9413EE10E02F}">
      <dsp:nvSpPr>
        <dsp:cNvPr id="0" name=""/>
        <dsp:cNvSpPr/>
      </dsp:nvSpPr>
      <dsp:spPr>
        <a:xfrm rot="10800000">
          <a:off x="1285853" y="3287260"/>
          <a:ext cx="1762901" cy="549161"/>
        </a:xfrm>
        <a:prstGeom prst="leftArrow">
          <a:avLst>
            <a:gd name="adj1" fmla="val 60000"/>
            <a:gd name="adj2" fmla="val 50000"/>
          </a:avLst>
        </a:prstGeom>
        <a:solidFill>
          <a:schemeClr val="accent2">
            <a:lumMod val="40000"/>
            <a:lumOff val="6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6BC6079-882F-2944-A3E2-9DCCB34A50ED}">
      <dsp:nvSpPr>
        <dsp:cNvPr id="0" name=""/>
        <dsp:cNvSpPr/>
      </dsp:nvSpPr>
      <dsp:spPr>
        <a:xfrm>
          <a:off x="370583" y="2829625"/>
          <a:ext cx="1830539" cy="1464431"/>
        </a:xfrm>
        <a:prstGeom prst="roundRect">
          <a:avLst>
            <a:gd name="adj" fmla="val 10000"/>
          </a:avLst>
        </a:prstGeom>
        <a:solidFill>
          <a:schemeClr val="accent2">
            <a:lumMod val="40000"/>
            <a:lumOff val="60000"/>
          </a:schemeClr>
        </a:solidFill>
        <a:ln>
          <a:noFill/>
        </a:ln>
        <a:effectLst>
          <a:outerShdw blurRad="40000" dist="23000" dir="5400000" rotWithShape="0">
            <a:srgbClr val="000000">
              <a:alpha val="35000"/>
            </a:srgbClr>
          </a:outerShdw>
        </a:effectLst>
        <a:scene3d>
          <a:camera prst="orthographicFront"/>
          <a:lightRig rig="threePt" dir="t"/>
        </a:scene3d>
        <a:sp3d>
          <a:bevelT/>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kern="1200" dirty="0" smtClean="0">
              <a:solidFill>
                <a:srgbClr val="000000"/>
              </a:solidFill>
            </a:rPr>
            <a:t>Expanding Academic Vocabulary </a:t>
          </a:r>
          <a:r>
            <a:rPr lang="en-US" sz="1400" b="1" kern="1200" dirty="0" smtClean="0">
              <a:solidFill>
                <a:srgbClr val="000000"/>
              </a:solidFill>
            </a:rPr>
            <a:t>(Responsive Vocabulary)</a:t>
          </a:r>
          <a:endParaRPr lang="en-US" sz="1400" b="1" kern="1200" dirty="0">
            <a:solidFill>
              <a:srgbClr val="000000"/>
            </a:solidFill>
          </a:endParaRPr>
        </a:p>
      </dsp:txBody>
      <dsp:txXfrm>
        <a:off x="413475" y="2872517"/>
        <a:ext cx="1744755" cy="1378647"/>
      </dsp:txXfrm>
    </dsp:sp>
    <dsp:sp modelId="{49C01806-A301-B342-8101-047FD9CE114F}">
      <dsp:nvSpPr>
        <dsp:cNvPr id="0" name=""/>
        <dsp:cNvSpPr/>
      </dsp:nvSpPr>
      <dsp:spPr>
        <a:xfrm rot="13500000">
          <a:off x="1856261" y="1910173"/>
          <a:ext cx="1762901" cy="549161"/>
        </a:xfrm>
        <a:prstGeom prst="leftArrow">
          <a:avLst>
            <a:gd name="adj1" fmla="val 60000"/>
            <a:gd name="adj2" fmla="val 50000"/>
          </a:avLst>
        </a:prstGeom>
        <a:solidFill>
          <a:schemeClr val="accent3">
            <a:lumMod val="40000"/>
            <a:lumOff val="6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0571BEF-FEB9-C447-A152-9FA2B9609CB5}">
      <dsp:nvSpPr>
        <dsp:cNvPr id="0" name=""/>
        <dsp:cNvSpPr/>
      </dsp:nvSpPr>
      <dsp:spPr>
        <a:xfrm>
          <a:off x="1077459" y="829258"/>
          <a:ext cx="2073946" cy="1464431"/>
        </a:xfrm>
        <a:prstGeom prst="roundRect">
          <a:avLst>
            <a:gd name="adj" fmla="val 10000"/>
          </a:avLst>
        </a:prstGeom>
        <a:solidFill>
          <a:schemeClr val="accent3">
            <a:lumMod val="40000"/>
            <a:lumOff val="60000"/>
          </a:schemeClr>
        </a:solidFill>
        <a:ln>
          <a:noFill/>
        </a:ln>
        <a:effectLst>
          <a:outerShdw blurRad="40000" dist="23000" dir="5400000" rotWithShape="0">
            <a:srgbClr val="000000">
              <a:alpha val="35000"/>
            </a:srgbClr>
          </a:outerShdw>
        </a:effectLst>
        <a:scene3d>
          <a:camera prst="orthographicFront"/>
          <a:lightRig rig="threePt" dir="t"/>
        </a:scene3d>
        <a:sp3d>
          <a:bevelT/>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kern="1200" dirty="0" smtClean="0">
              <a:solidFill>
                <a:srgbClr val="000000"/>
              </a:solidFill>
            </a:rPr>
            <a:t>Increasing Student Engagement and Decreasing Classroom Management Challenges </a:t>
          </a:r>
          <a:r>
            <a:rPr lang="en-US" sz="1400" b="1" kern="1200" dirty="0" smtClean="0">
              <a:solidFill>
                <a:srgbClr val="000000"/>
              </a:solidFill>
            </a:rPr>
            <a:t>(Responsive Management)</a:t>
          </a:r>
          <a:endParaRPr lang="en-US" sz="1400" b="1" kern="1200" dirty="0">
            <a:solidFill>
              <a:srgbClr val="000000"/>
            </a:solidFill>
          </a:endParaRPr>
        </a:p>
      </dsp:txBody>
      <dsp:txXfrm>
        <a:off x="1120351" y="872150"/>
        <a:ext cx="1988162" cy="1378647"/>
      </dsp:txXfrm>
    </dsp:sp>
    <dsp:sp modelId="{61C2AFB2-BBE2-B743-B5C8-984CA307070F}">
      <dsp:nvSpPr>
        <dsp:cNvPr id="0" name=""/>
        <dsp:cNvSpPr/>
      </dsp:nvSpPr>
      <dsp:spPr>
        <a:xfrm rot="16200000">
          <a:off x="3233349" y="1339765"/>
          <a:ext cx="1762901" cy="549161"/>
        </a:xfrm>
        <a:prstGeom prst="leftArrow">
          <a:avLst>
            <a:gd name="adj1" fmla="val 60000"/>
            <a:gd name="adj2" fmla="val 50000"/>
          </a:avLst>
        </a:prstGeom>
        <a:solidFill>
          <a:schemeClr val="accent4">
            <a:lumMod val="40000"/>
            <a:lumOff val="6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C15DECE-FDAB-8344-ADD1-CDB40DAF4F91}">
      <dsp:nvSpPr>
        <dsp:cNvPr id="0" name=""/>
        <dsp:cNvSpPr/>
      </dsp:nvSpPr>
      <dsp:spPr>
        <a:xfrm>
          <a:off x="3199530" y="679"/>
          <a:ext cx="1830539" cy="1464431"/>
        </a:xfrm>
        <a:prstGeom prst="roundRect">
          <a:avLst>
            <a:gd name="adj" fmla="val 10000"/>
          </a:avLst>
        </a:prstGeom>
        <a:solidFill>
          <a:schemeClr val="accent4">
            <a:lumMod val="40000"/>
            <a:lumOff val="60000"/>
          </a:schemeClr>
        </a:solidFill>
        <a:ln>
          <a:noFill/>
        </a:ln>
        <a:effectLst>
          <a:outerShdw blurRad="40000" dist="23000" dir="5400000" rotWithShape="0">
            <a:srgbClr val="000000">
              <a:alpha val="35000"/>
            </a:srgbClr>
          </a:outerShdw>
        </a:effectLst>
        <a:scene3d>
          <a:camera prst="orthographicFront"/>
          <a:lightRig rig="threePt" dir="t"/>
        </a:scene3d>
        <a:sp3d>
          <a:bevelT/>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Using all types of Texts Culturally and Linguistically </a:t>
          </a:r>
          <a:r>
            <a:rPr lang="en-US" sz="1400" b="1" kern="1200" dirty="0" smtClean="0">
              <a:solidFill>
                <a:schemeClr val="tx1"/>
              </a:solidFill>
            </a:rPr>
            <a:t>(Responsive Literacy)</a:t>
          </a:r>
          <a:endParaRPr lang="en-US" sz="1400" b="1" kern="1200" dirty="0">
            <a:solidFill>
              <a:schemeClr val="tx1"/>
            </a:solidFill>
          </a:endParaRPr>
        </a:p>
      </dsp:txBody>
      <dsp:txXfrm>
        <a:off x="3242422" y="43571"/>
        <a:ext cx="1744755" cy="1378647"/>
      </dsp:txXfrm>
    </dsp:sp>
    <dsp:sp modelId="{B841A908-F103-7C48-BA09-1B34F81B44D0}">
      <dsp:nvSpPr>
        <dsp:cNvPr id="0" name=""/>
        <dsp:cNvSpPr/>
      </dsp:nvSpPr>
      <dsp:spPr>
        <a:xfrm rot="18900000">
          <a:off x="4610436" y="1910173"/>
          <a:ext cx="1762901" cy="549161"/>
        </a:xfrm>
        <a:prstGeom prst="leftArrow">
          <a:avLst>
            <a:gd name="adj1" fmla="val 60000"/>
            <a:gd name="adj2" fmla="val 50000"/>
          </a:avLst>
        </a:prstGeom>
        <a:solidFill>
          <a:schemeClr val="accent5">
            <a:lumMod val="40000"/>
            <a:lumOff val="6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11C8A64-0FFF-A245-A378-D038B5EE0264}">
      <dsp:nvSpPr>
        <dsp:cNvPr id="0" name=""/>
        <dsp:cNvSpPr/>
      </dsp:nvSpPr>
      <dsp:spPr>
        <a:xfrm>
          <a:off x="5049527" y="829258"/>
          <a:ext cx="2131278" cy="1464431"/>
        </a:xfrm>
        <a:prstGeom prst="roundRect">
          <a:avLst>
            <a:gd name="adj" fmla="val 10000"/>
          </a:avLst>
        </a:prstGeom>
        <a:solidFill>
          <a:schemeClr val="accent5">
            <a:lumMod val="40000"/>
            <a:lumOff val="60000"/>
          </a:schemeClr>
        </a:solidFill>
        <a:ln>
          <a:noFill/>
        </a:ln>
        <a:effectLst>
          <a:outerShdw blurRad="40000" dist="23000" dir="5400000" rotWithShape="0">
            <a:srgbClr val="000000">
              <a:alpha val="35000"/>
            </a:srgbClr>
          </a:outerShdw>
        </a:effectLst>
        <a:scene3d>
          <a:camera prst="orthographicFront"/>
          <a:lightRig rig="threePt" dir="t"/>
        </a:scene3d>
        <a:sp3d>
          <a:bevelT/>
        </a:sp3d>
      </dsp:spPr>
      <dsp:style>
        <a:lnRef idx="0">
          <a:scrgbClr r="0" g="0" b="0"/>
        </a:lnRef>
        <a:fillRef idx="3">
          <a:scrgbClr r="0" g="0" b="0"/>
        </a:fillRef>
        <a:effectRef idx="2">
          <a:scrgbClr r="0" g="0" b="0"/>
        </a:effectRef>
        <a:fontRef idx="minor">
          <a:schemeClr val="lt1"/>
        </a:fontRef>
      </dsp:style>
      <dsp:txBody>
        <a:bodyPr spcFirstLastPara="0" vert="horz" wrap="square" lIns="123825" tIns="123825" rIns="123825" bIns="123825" numCol="1" spcCol="1270" anchor="ctr" anchorCtr="0">
          <a:noAutofit/>
        </a:bodyPr>
        <a:lstStyle/>
        <a:p>
          <a:pPr lvl="0" algn="ctr" defTabSz="2889250">
            <a:lnSpc>
              <a:spcPct val="90000"/>
            </a:lnSpc>
            <a:spcBef>
              <a:spcPct val="0"/>
            </a:spcBef>
            <a:spcAft>
              <a:spcPct val="35000"/>
            </a:spcAft>
          </a:pPr>
          <a:endParaRPr lang="en-US" sz="6500" kern="1200" dirty="0"/>
        </a:p>
      </dsp:txBody>
      <dsp:txXfrm>
        <a:off x="5092419" y="872150"/>
        <a:ext cx="2045494" cy="1378647"/>
      </dsp:txXfrm>
    </dsp:sp>
    <dsp:sp modelId="{E3F19E02-CD14-1F4C-AE27-512FE56B92EE}">
      <dsp:nvSpPr>
        <dsp:cNvPr id="0" name=""/>
        <dsp:cNvSpPr/>
      </dsp:nvSpPr>
      <dsp:spPr>
        <a:xfrm>
          <a:off x="5180844" y="3287260"/>
          <a:ext cx="1762901" cy="549161"/>
        </a:xfrm>
        <a:prstGeom prst="leftArrow">
          <a:avLst>
            <a:gd name="adj1" fmla="val 60000"/>
            <a:gd name="adj2" fmla="val 50000"/>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0520754-D8FD-0C4D-9DD7-FBD837DCE0BF}">
      <dsp:nvSpPr>
        <dsp:cNvPr id="0" name=""/>
        <dsp:cNvSpPr/>
      </dsp:nvSpPr>
      <dsp:spPr>
        <a:xfrm>
          <a:off x="6028476" y="2829625"/>
          <a:ext cx="1830539" cy="1464431"/>
        </a:xfrm>
        <a:prstGeom prst="roundRect">
          <a:avLst>
            <a:gd name="adj" fmla="val 10000"/>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scene3d>
        <a:sp3d>
          <a:bevelT/>
        </a:sp3d>
      </dsp:spPr>
      <dsp:style>
        <a:lnRef idx="0">
          <a:scrgbClr r="0" g="0" b="0"/>
        </a:lnRef>
        <a:fillRef idx="3">
          <a:scrgbClr r="0" g="0" b="0"/>
        </a:fillRef>
        <a:effectRef idx="2">
          <a:scrgbClr r="0" g="0" b="0"/>
        </a:effectRef>
        <a:fontRef idx="minor">
          <a:schemeClr val="lt1"/>
        </a:fontRef>
      </dsp:style>
      <dsp:txBody>
        <a:bodyPr spcFirstLastPara="0" vert="horz" wrap="square" lIns="123825" tIns="123825" rIns="123825" bIns="123825" numCol="1" spcCol="1270" anchor="ctr" anchorCtr="0">
          <a:noAutofit/>
        </a:bodyPr>
        <a:lstStyle/>
        <a:p>
          <a:pPr lvl="0" algn="ctr" defTabSz="2889250">
            <a:lnSpc>
              <a:spcPct val="90000"/>
            </a:lnSpc>
            <a:spcBef>
              <a:spcPct val="0"/>
            </a:spcBef>
            <a:spcAft>
              <a:spcPct val="35000"/>
            </a:spcAft>
          </a:pPr>
          <a:endParaRPr lang="en-US" sz="6500" kern="1200" dirty="0"/>
        </a:p>
      </dsp:txBody>
      <dsp:txXfrm>
        <a:off x="6071368" y="2872517"/>
        <a:ext cx="1744755" cy="1378647"/>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005D980-E96D-C345-9D92-BBFB2ECB07BD}" type="datetimeFigureOut">
              <a:rPr lang="en-US" smtClean="0"/>
              <a:t>2/10/16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B656895-8BB2-3340-9818-8DA07E155479}" type="slidenum">
              <a:rPr lang="en-US" smtClean="0"/>
              <a:t>‹#›</a:t>
            </a:fld>
            <a:endParaRPr lang="en-US"/>
          </a:p>
        </p:txBody>
      </p:sp>
    </p:spTree>
    <p:extLst>
      <p:ext uri="{BB962C8B-B14F-4D97-AF65-F5344CB8AC3E}">
        <p14:creationId xmlns:p14="http://schemas.microsoft.com/office/powerpoint/2010/main" val="32853194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B5D1B2-E4B1-CD4A-96A1-5F0316CE2132}" type="datetimeFigureOut">
              <a:rPr lang="en-US" smtClean="0"/>
              <a:t>2/10/16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1B9F8E-D1F4-C04E-B789-747978FE61FD}" type="slidenum">
              <a:rPr lang="en-US" smtClean="0"/>
              <a:t>‹#›</a:t>
            </a:fld>
            <a:endParaRPr lang="en-US"/>
          </a:p>
        </p:txBody>
      </p:sp>
    </p:spTree>
    <p:extLst>
      <p:ext uri="{BB962C8B-B14F-4D97-AF65-F5344CB8AC3E}">
        <p14:creationId xmlns:p14="http://schemas.microsoft.com/office/powerpoint/2010/main" val="9427408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1B9F8E-D1F4-C04E-B789-747978FE61FD}" type="slidenum">
              <a:rPr lang="en-US" smtClean="0"/>
              <a:t>1</a:t>
            </a:fld>
            <a:endParaRPr lang="en-US"/>
          </a:p>
        </p:txBody>
      </p:sp>
    </p:spTree>
    <p:extLst>
      <p:ext uri="{BB962C8B-B14F-4D97-AF65-F5344CB8AC3E}">
        <p14:creationId xmlns:p14="http://schemas.microsoft.com/office/powerpoint/2010/main" val="26165316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5120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8 minute read aloud</a:t>
            </a:r>
          </a:p>
          <a:p>
            <a:endParaRPr lang="en-US" dirty="0">
              <a:latin typeface="Calibri" charset="0"/>
            </a:endParaRPr>
          </a:p>
          <a:p>
            <a:r>
              <a:rPr lang="en-US" dirty="0" smtClean="0">
                <a:latin typeface="Calibri" charset="0"/>
              </a:rPr>
              <a:t>Read aloud</a:t>
            </a:r>
            <a:r>
              <a:rPr lang="en-US" baseline="0" dirty="0" smtClean="0">
                <a:latin typeface="Calibri" charset="0"/>
              </a:rPr>
              <a:t> </a:t>
            </a:r>
            <a:r>
              <a:rPr lang="en-US" b="1" i="1" u="none" dirty="0" smtClean="0">
                <a:latin typeface="Calibri" charset="0"/>
              </a:rPr>
              <a:t>Ron’s Big Mission </a:t>
            </a:r>
            <a:r>
              <a:rPr lang="en-US" b="0" i="0" u="none" dirty="0" smtClean="0">
                <a:latin typeface="Calibri" charset="0"/>
              </a:rPr>
              <a:t> by Rose Blue and</a:t>
            </a:r>
            <a:r>
              <a:rPr lang="en-US" b="0" i="0" u="none" baseline="0" dirty="0" smtClean="0">
                <a:latin typeface="Calibri" charset="0"/>
              </a:rPr>
              <a:t> Corrine </a:t>
            </a:r>
            <a:r>
              <a:rPr lang="en-US" b="0" i="0" u="none" baseline="0" dirty="0" err="1" smtClean="0">
                <a:latin typeface="Calibri" charset="0"/>
              </a:rPr>
              <a:t>Naden</a:t>
            </a:r>
            <a:r>
              <a:rPr lang="en-US" b="0" i="0" u="none" baseline="0" dirty="0" smtClean="0">
                <a:latin typeface="Calibri" charset="0"/>
              </a:rPr>
              <a:t>, </a:t>
            </a:r>
            <a:r>
              <a:rPr lang="en-US" dirty="0" smtClean="0">
                <a:latin typeface="Calibri" charset="0"/>
              </a:rPr>
              <a:t>while teachers listen.  Those that can take notes on their four-fold paper should do so.</a:t>
            </a:r>
          </a:p>
          <a:p>
            <a:endParaRPr lang="en-US" dirty="0" smtClean="0">
              <a:latin typeface="Calibri"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 author's note explains that this is a fictionalized account of a real incident from the childhood of astronaut Ron McNair, who died in the 1986 </a:t>
            </a:r>
            <a:r>
              <a:rPr lang="en-US" sz="1200" i="1" kern="1200" dirty="0" smtClean="0">
                <a:solidFill>
                  <a:schemeClr val="tx1"/>
                </a:solidFill>
                <a:effectLst/>
                <a:latin typeface="+mn-lt"/>
                <a:ea typeface="+mn-ea"/>
                <a:cs typeface="+mn-cs"/>
              </a:rPr>
              <a:t>Challenger</a:t>
            </a:r>
            <a:r>
              <a:rPr lang="en-US" sz="1200" kern="1200" dirty="0" smtClean="0">
                <a:solidFill>
                  <a:schemeClr val="tx1"/>
                </a:solidFill>
                <a:effectLst/>
                <a:latin typeface="+mn-lt"/>
                <a:ea typeface="+mn-ea"/>
                <a:cs typeface="+mn-cs"/>
              </a:rPr>
              <a:t> explosion.</a:t>
            </a:r>
          </a:p>
          <a:p>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56B5E5EB-DE24-024E-8697-F9F058553C30}" type="slidenum">
              <a:rPr lang="en-US" smtClean="0"/>
              <a:pPr>
                <a:defRPr/>
              </a:pPr>
              <a:t>10</a:t>
            </a:fld>
            <a:endParaRPr lang="en-US"/>
          </a:p>
        </p:txBody>
      </p:sp>
    </p:spTree>
    <p:extLst>
      <p:ext uri="{BB962C8B-B14F-4D97-AF65-F5344CB8AC3E}">
        <p14:creationId xmlns:p14="http://schemas.microsoft.com/office/powerpoint/2010/main" val="2082163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5427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1</a:t>
            </a:r>
            <a:r>
              <a:rPr lang="en-US" dirty="0" smtClean="0">
                <a:latin typeface="Calibri" charset="0"/>
              </a:rPr>
              <a:t> min.</a:t>
            </a:r>
          </a:p>
          <a:p>
            <a:endParaRPr lang="en-US" dirty="0" smtClean="0">
              <a:latin typeface="Calibri" charset="0"/>
            </a:endParaRPr>
          </a:p>
          <a:p>
            <a:r>
              <a:rPr lang="en-US" dirty="0" smtClean="0">
                <a:latin typeface="Calibri" charset="0"/>
              </a:rPr>
              <a:t>Purpose:  Give teachers a moment to finish writing their annotations</a:t>
            </a:r>
          </a:p>
          <a:p>
            <a:endParaRPr lang="en-US" dirty="0">
              <a:latin typeface="Calibri" charset="0"/>
            </a:endParaRPr>
          </a:p>
          <a:p>
            <a:endParaRPr lang="en-US" dirty="0">
              <a:latin typeface="Calibri" charset="0"/>
            </a:endParaRPr>
          </a:p>
          <a:p>
            <a:r>
              <a:rPr lang="en-US" dirty="0" smtClean="0">
                <a:latin typeface="Calibri" charset="0"/>
              </a:rPr>
              <a:t>Introduce </a:t>
            </a:r>
            <a:r>
              <a:rPr lang="en-US" dirty="0">
                <a:latin typeface="Calibri" charset="0"/>
              </a:rPr>
              <a:t>the </a:t>
            </a:r>
            <a:r>
              <a:rPr lang="en-US" dirty="0" smtClean="0">
                <a:latin typeface="Calibri" charset="0"/>
              </a:rPr>
              <a:t>protocol-</a:t>
            </a:r>
            <a:r>
              <a:rPr lang="en-US" baseline="0" dirty="0" smtClean="0">
                <a:latin typeface="Calibri" charset="0"/>
              </a:rPr>
              <a:t> and model example if needed.</a:t>
            </a:r>
          </a:p>
          <a:p>
            <a:endParaRPr lang="en-US" dirty="0">
              <a:latin typeface="Calibri" charset="0"/>
            </a:endParaRPr>
          </a:p>
          <a:p>
            <a:r>
              <a:rPr lang="en-US" dirty="0" smtClean="0">
                <a:latin typeface="Calibri" charset="0"/>
              </a:rPr>
              <a:t>Ask participants to follow the instructions</a:t>
            </a:r>
            <a:r>
              <a:rPr lang="en-US" baseline="0" dirty="0" smtClean="0">
                <a:latin typeface="Calibri" charset="0"/>
              </a:rPr>
              <a:t> on the screen</a:t>
            </a:r>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BB699212-B323-C741-90C4-D9A804071815}" type="slidenum">
              <a:rPr lang="en-US" smtClean="0"/>
              <a:pPr>
                <a:defRPr/>
              </a:pPr>
              <a:t>11</a:t>
            </a:fld>
            <a:endParaRPr lang="en-US"/>
          </a:p>
        </p:txBody>
      </p:sp>
    </p:spTree>
    <p:extLst>
      <p:ext uri="{BB962C8B-B14F-4D97-AF65-F5344CB8AC3E}">
        <p14:creationId xmlns:p14="http://schemas.microsoft.com/office/powerpoint/2010/main" val="16691266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5632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3 </a:t>
            </a:r>
            <a:r>
              <a:rPr lang="en-US" dirty="0" err="1" smtClean="0">
                <a:latin typeface="Calibri" charset="0"/>
              </a:rPr>
              <a:t>mins</a:t>
            </a:r>
            <a:endParaRPr lang="en-US" dirty="0" smtClean="0">
              <a:latin typeface="Calibri" charset="0"/>
            </a:endParaRPr>
          </a:p>
          <a:p>
            <a:r>
              <a:rPr lang="en-US" dirty="0" smtClean="0">
                <a:latin typeface="Calibri" charset="0"/>
              </a:rPr>
              <a:t>Purpose:</a:t>
            </a:r>
            <a:r>
              <a:rPr lang="en-US" baseline="0" dirty="0" smtClean="0">
                <a:latin typeface="Calibri" charset="0"/>
              </a:rPr>
              <a:t>  The purpose of this slide is have participants personally identify with the characters and the climax of the story.  The personal connection inspires the engagement out Standard English Learners need in Literacy instruction.  </a:t>
            </a:r>
            <a:endParaRPr lang="en-US" dirty="0" smtClean="0">
              <a:latin typeface="Calibri" charset="0"/>
            </a:endParaRPr>
          </a:p>
          <a:p>
            <a:endParaRPr lang="en-US" dirty="0" smtClean="0">
              <a:latin typeface="Calibri" charset="0"/>
            </a:endParaRPr>
          </a:p>
          <a:p>
            <a:r>
              <a:rPr lang="en-US" dirty="0" smtClean="0">
                <a:latin typeface="Calibri" charset="0"/>
              </a:rPr>
              <a:t>Still with their</a:t>
            </a:r>
            <a:r>
              <a:rPr lang="en-US" baseline="0" dirty="0" smtClean="0">
                <a:latin typeface="Calibri" charset="0"/>
              </a:rPr>
              <a:t> silent appointment, have the participants answer the question on the slide.</a:t>
            </a:r>
          </a:p>
          <a:p>
            <a:endParaRPr lang="en-US" baseline="0" dirty="0" smtClean="0">
              <a:latin typeface="Calibri" charset="0"/>
            </a:endParaRPr>
          </a:p>
          <a:p>
            <a:r>
              <a:rPr lang="en-US" baseline="0" dirty="0" smtClean="0">
                <a:latin typeface="Calibri" charset="0"/>
              </a:rPr>
              <a:t>Debrief:</a:t>
            </a:r>
          </a:p>
          <a:p>
            <a:endParaRPr lang="en-US" baseline="0" dirty="0" smtClean="0">
              <a:latin typeface="Calibri" charset="0"/>
            </a:endParaRPr>
          </a:p>
          <a:p>
            <a:r>
              <a:rPr lang="en-US" baseline="0" dirty="0" smtClean="0">
                <a:latin typeface="Calibri" charset="0"/>
              </a:rPr>
              <a:t>Ask who identified with ________ and why?     Or     Who did you identify with and why?</a:t>
            </a:r>
            <a:endParaRPr lang="en-US" dirty="0">
              <a:latin typeface="Calibri" charset="0"/>
            </a:endParaRPr>
          </a:p>
          <a:p>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FF3688BF-F7B0-DD49-A0A4-30478FB0409C}" type="slidenum">
              <a:rPr lang="en-US" smtClean="0"/>
              <a:pPr>
                <a:defRPr/>
              </a:pPr>
              <a:t>12</a:t>
            </a:fld>
            <a:endParaRPr lang="en-US"/>
          </a:p>
        </p:txBody>
      </p:sp>
    </p:spTree>
    <p:extLst>
      <p:ext uri="{BB962C8B-B14F-4D97-AF65-F5344CB8AC3E}">
        <p14:creationId xmlns:p14="http://schemas.microsoft.com/office/powerpoint/2010/main" val="4320030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5427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6 </a:t>
            </a:r>
            <a:r>
              <a:rPr lang="en-US" dirty="0" err="1">
                <a:latin typeface="Calibri" charset="0"/>
              </a:rPr>
              <a:t>mins</a:t>
            </a:r>
            <a:r>
              <a:rPr lang="en-US" dirty="0" smtClean="0">
                <a:latin typeface="Calibri" charset="0"/>
              </a:rPr>
              <a:t>.</a:t>
            </a:r>
          </a:p>
          <a:p>
            <a:endParaRPr lang="en-US" dirty="0" smtClean="0">
              <a:latin typeface="Calibri" charset="0"/>
            </a:endParaRPr>
          </a:p>
          <a:p>
            <a:r>
              <a:rPr lang="en-US" dirty="0" smtClean="0">
                <a:latin typeface="Calibri" charset="0"/>
              </a:rPr>
              <a:t>Purpose:  To debrief their notes from the read aloud.</a:t>
            </a:r>
          </a:p>
          <a:p>
            <a:endParaRPr lang="en-US" dirty="0">
              <a:latin typeface="Calibri" charset="0"/>
            </a:endParaRPr>
          </a:p>
          <a:p>
            <a:endParaRPr lang="en-US" dirty="0">
              <a:latin typeface="Calibri" charset="0"/>
            </a:endParaRPr>
          </a:p>
          <a:p>
            <a:r>
              <a:rPr lang="en-US" dirty="0" smtClean="0">
                <a:latin typeface="Calibri" charset="0"/>
              </a:rPr>
              <a:t>Introduce </a:t>
            </a:r>
            <a:r>
              <a:rPr lang="en-US" dirty="0">
                <a:latin typeface="Calibri" charset="0"/>
              </a:rPr>
              <a:t>the </a:t>
            </a:r>
            <a:r>
              <a:rPr lang="en-US" dirty="0" smtClean="0">
                <a:latin typeface="Calibri" charset="0"/>
              </a:rPr>
              <a:t>protocol-</a:t>
            </a:r>
            <a:r>
              <a:rPr lang="en-US" baseline="0" dirty="0" smtClean="0">
                <a:latin typeface="Calibri" charset="0"/>
              </a:rPr>
              <a:t> and model example if needed.</a:t>
            </a:r>
          </a:p>
          <a:p>
            <a:endParaRPr lang="en-US" dirty="0">
              <a:latin typeface="Calibri" charset="0"/>
            </a:endParaRPr>
          </a:p>
          <a:p>
            <a:r>
              <a:rPr lang="en-US" dirty="0" smtClean="0">
                <a:latin typeface="Calibri" charset="0"/>
              </a:rPr>
              <a:t>Ask participants to follow the instructions</a:t>
            </a:r>
            <a:r>
              <a:rPr lang="en-US" baseline="0" dirty="0" smtClean="0">
                <a:latin typeface="Calibri" charset="0"/>
              </a:rPr>
              <a:t> on the screen</a:t>
            </a:r>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BB699212-B323-C741-90C4-D9A804071815}" type="slidenum">
              <a:rPr lang="en-US" smtClean="0"/>
              <a:pPr>
                <a:defRPr/>
              </a:pPr>
              <a:t>13</a:t>
            </a:fld>
            <a:endParaRPr lang="en-US"/>
          </a:p>
        </p:txBody>
      </p:sp>
    </p:spTree>
    <p:extLst>
      <p:ext uri="{BB962C8B-B14F-4D97-AF65-F5344CB8AC3E}">
        <p14:creationId xmlns:p14="http://schemas.microsoft.com/office/powerpoint/2010/main" val="336895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7270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1</a:t>
            </a:r>
            <a:r>
              <a:rPr lang="en-US" dirty="0" smtClean="0">
                <a:latin typeface="Calibri" charset="0"/>
              </a:rPr>
              <a:t> min</a:t>
            </a:r>
            <a:endParaRPr lang="en-US" dirty="0">
              <a:latin typeface="Calibri" charset="0"/>
            </a:endParaRPr>
          </a:p>
          <a:p>
            <a:endParaRPr lang="en-US" dirty="0">
              <a:latin typeface="Calibri" charset="0"/>
            </a:endParaRPr>
          </a:p>
          <a:p>
            <a:r>
              <a:rPr lang="en-US" dirty="0">
                <a:latin typeface="Calibri" charset="0"/>
              </a:rPr>
              <a:t>Remind teachers that we are doing a very modified/adult speed version a small unit of study in order to highlight Listening and Speaking and the engagement strategies that are Culturally Relevant</a:t>
            </a:r>
            <a:r>
              <a:rPr lang="en-US" dirty="0" smtClean="0">
                <a:latin typeface="Calibri" charset="0"/>
              </a:rPr>
              <a:t>.</a:t>
            </a:r>
          </a:p>
          <a:p>
            <a:endParaRPr lang="en-US" dirty="0" smtClean="0">
              <a:latin typeface="Calibri" charset="0"/>
            </a:endParaRPr>
          </a:p>
          <a:p>
            <a:pPr>
              <a:defRPr/>
            </a:pPr>
            <a:r>
              <a:rPr lang="en-US" b="1" i="1" dirty="0" smtClean="0"/>
              <a:t>For second read</a:t>
            </a:r>
          </a:p>
          <a:p>
            <a:pPr marL="171450" indent="-171450">
              <a:buFont typeface="Arial"/>
              <a:buChar char="•"/>
              <a:defRPr/>
            </a:pPr>
            <a:r>
              <a:rPr lang="en-US" b="1" i="1" dirty="0" smtClean="0"/>
              <a:t>Might introduce the word segregation and reread noting the key details that relate to segregation</a:t>
            </a:r>
          </a:p>
          <a:p>
            <a:endParaRPr lang="en-US" b="1" i="1" dirty="0">
              <a:latin typeface="Calibri" charset="0"/>
            </a:endParaRPr>
          </a:p>
        </p:txBody>
      </p:sp>
      <p:sp>
        <p:nvSpPr>
          <p:cNvPr id="4" name="Slide Number Placeholder 3"/>
          <p:cNvSpPr>
            <a:spLocks noGrp="1"/>
          </p:cNvSpPr>
          <p:nvPr>
            <p:ph type="sldNum" sz="quarter" idx="5"/>
          </p:nvPr>
        </p:nvSpPr>
        <p:spPr/>
        <p:txBody>
          <a:bodyPr/>
          <a:lstStyle/>
          <a:p>
            <a:pPr>
              <a:defRPr/>
            </a:pPr>
            <a:fld id="{7CA72393-CB4E-C54C-A35F-7B7B093E0C75}" type="slidenum">
              <a:rPr lang="en-US" smtClean="0"/>
              <a:pPr>
                <a:defRPr/>
              </a:pPr>
              <a:t>14</a:t>
            </a:fld>
            <a:endParaRPr lang="en-US"/>
          </a:p>
        </p:txBody>
      </p:sp>
    </p:spTree>
    <p:extLst>
      <p:ext uri="{BB962C8B-B14F-4D97-AF65-F5344CB8AC3E}">
        <p14:creationId xmlns:p14="http://schemas.microsoft.com/office/powerpoint/2010/main" val="10683501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7577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2</a:t>
            </a:r>
            <a:r>
              <a:rPr lang="en-US" baseline="0" dirty="0" smtClean="0">
                <a:latin typeface="Calibri" charset="0"/>
              </a:rPr>
              <a:t> </a:t>
            </a:r>
            <a:r>
              <a:rPr lang="en-US" baseline="0" dirty="0" err="1" smtClean="0">
                <a:latin typeface="Calibri" charset="0"/>
              </a:rPr>
              <a:t>mins</a:t>
            </a:r>
            <a:endParaRPr lang="en-US" baseline="0" dirty="0" smtClean="0">
              <a:latin typeface="Calibri" charset="0"/>
            </a:endParaRPr>
          </a:p>
          <a:p>
            <a:endParaRPr lang="en-US" baseline="0" dirty="0" smtClean="0">
              <a:latin typeface="Calibri" charset="0"/>
            </a:endParaRPr>
          </a:p>
          <a:p>
            <a:r>
              <a:rPr lang="en-US" baseline="0" dirty="0" smtClean="0">
                <a:latin typeface="Calibri" charset="0"/>
              </a:rPr>
              <a:t>Purpose:  To have the participants engage in the TDQs  (3</a:t>
            </a:r>
            <a:r>
              <a:rPr lang="en-US" baseline="30000" dirty="0" smtClean="0">
                <a:latin typeface="Calibri" charset="0"/>
              </a:rPr>
              <a:t>rd</a:t>
            </a:r>
            <a:r>
              <a:rPr lang="en-US" baseline="0" dirty="0" smtClean="0">
                <a:latin typeface="Calibri" charset="0"/>
              </a:rPr>
              <a:t> read) of the story, using the various engagement strategies, along with considering which constructive conversation skills would be needed.  </a:t>
            </a:r>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58010604-A0B6-794F-B04D-C794177577C1}" type="slidenum">
              <a:rPr lang="en-US" smtClean="0"/>
              <a:pPr>
                <a:defRPr/>
              </a:pPr>
              <a:t>15</a:t>
            </a:fld>
            <a:endParaRPr lang="en-US"/>
          </a:p>
        </p:txBody>
      </p:sp>
    </p:spTree>
    <p:extLst>
      <p:ext uri="{BB962C8B-B14F-4D97-AF65-F5344CB8AC3E}">
        <p14:creationId xmlns:p14="http://schemas.microsoft.com/office/powerpoint/2010/main" val="6496942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7782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2mins</a:t>
            </a:r>
            <a:endParaRPr lang="en-US" dirty="0">
              <a:latin typeface="Calibri" charset="0"/>
            </a:endParaRPr>
          </a:p>
          <a:p>
            <a:endParaRPr lang="en-US" dirty="0">
              <a:latin typeface="Calibri" charset="0"/>
            </a:endParaRPr>
          </a:p>
          <a:p>
            <a:r>
              <a:rPr lang="en-US" dirty="0" smtClean="0">
                <a:latin typeface="Calibri" charset="0"/>
              </a:rPr>
              <a:t>Purpose:</a:t>
            </a:r>
            <a:r>
              <a:rPr lang="en-US" baseline="0" dirty="0" smtClean="0">
                <a:latin typeface="Calibri" charset="0"/>
              </a:rPr>
              <a:t>  Model a TDQ that directly relates to the use of text features and structures.</a:t>
            </a:r>
            <a:r>
              <a:rPr lang="en-US" dirty="0" smtClean="0">
                <a:latin typeface="Calibri" charset="0"/>
              </a:rPr>
              <a:t> </a:t>
            </a:r>
          </a:p>
          <a:p>
            <a:r>
              <a:rPr lang="en-US" b="1" dirty="0" smtClean="0">
                <a:latin typeface="Calibri" charset="0"/>
              </a:rPr>
              <a:t>Refer to</a:t>
            </a:r>
            <a:r>
              <a:rPr lang="en-US" b="1" baseline="0" dirty="0" smtClean="0">
                <a:latin typeface="Calibri" charset="0"/>
              </a:rPr>
              <a:t> page that starts with…”Now, Mrs. Scott called Ron’s mother…) Show illustration</a:t>
            </a:r>
            <a:endParaRPr lang="en-US" b="1" dirty="0">
              <a:latin typeface="Calibri" charset="0"/>
            </a:endParaRPr>
          </a:p>
        </p:txBody>
      </p:sp>
      <p:sp>
        <p:nvSpPr>
          <p:cNvPr id="4" name="Slide Number Placeholder 3"/>
          <p:cNvSpPr>
            <a:spLocks noGrp="1"/>
          </p:cNvSpPr>
          <p:nvPr>
            <p:ph type="sldNum" sz="quarter" idx="5"/>
          </p:nvPr>
        </p:nvSpPr>
        <p:spPr/>
        <p:txBody>
          <a:bodyPr/>
          <a:lstStyle/>
          <a:p>
            <a:pPr>
              <a:defRPr/>
            </a:pPr>
            <a:fld id="{46620C9D-DE74-0D45-8CE0-A39EC2EFF8F1}" type="slidenum">
              <a:rPr lang="en-US" smtClean="0"/>
              <a:pPr>
                <a:defRPr/>
              </a:pPr>
              <a:t>16</a:t>
            </a:fld>
            <a:endParaRPr lang="en-US"/>
          </a:p>
        </p:txBody>
      </p:sp>
    </p:spTree>
    <p:extLst>
      <p:ext uri="{BB962C8B-B14F-4D97-AF65-F5344CB8AC3E}">
        <p14:creationId xmlns:p14="http://schemas.microsoft.com/office/powerpoint/2010/main" val="16047849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7987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a:p>
            <a:r>
              <a:rPr lang="en-US" dirty="0" smtClean="0">
                <a:latin typeface="Calibri" charset="0"/>
              </a:rPr>
              <a:t>Possible responses:</a:t>
            </a:r>
          </a:p>
          <a:p>
            <a:pPr marL="0" indent="0">
              <a:buFont typeface="Arial"/>
              <a:buNone/>
            </a:pPr>
            <a:r>
              <a:rPr lang="en-US" dirty="0" smtClean="0">
                <a:latin typeface="Calibri" charset="0"/>
              </a:rPr>
              <a:t>Taking a stand </a:t>
            </a:r>
          </a:p>
          <a:p>
            <a:pPr marL="0" indent="0">
              <a:buFont typeface="Arial"/>
              <a:buNone/>
            </a:pPr>
            <a:r>
              <a:rPr lang="en-US" dirty="0" smtClean="0">
                <a:latin typeface="Calibri" charset="0"/>
              </a:rPr>
              <a:t>      could be scary</a:t>
            </a:r>
          </a:p>
          <a:p>
            <a:pPr marL="0" indent="0">
              <a:buFont typeface="Arial"/>
              <a:buNone/>
            </a:pPr>
            <a:r>
              <a:rPr lang="en-US" baseline="0" dirty="0" smtClean="0">
                <a:latin typeface="Calibri" charset="0"/>
              </a:rPr>
              <a:t>      could get angry, people might try to change your mind</a:t>
            </a:r>
          </a:p>
          <a:p>
            <a:pPr marL="0" indent="0">
              <a:buFont typeface="Arial"/>
              <a:buNone/>
            </a:pPr>
            <a:r>
              <a:rPr lang="en-US" baseline="0" dirty="0" smtClean="0">
                <a:latin typeface="Calibri" charset="0"/>
              </a:rPr>
              <a:t>      could feel proud, people could be supportive</a:t>
            </a:r>
          </a:p>
          <a:p>
            <a:pPr marL="0" marR="0" indent="0" algn="l" defTabSz="914400" rtl="0" eaLnBrk="1" fontAlgn="auto" latinLnBrk="0" hangingPunct="1">
              <a:lnSpc>
                <a:spcPct val="100000"/>
              </a:lnSpc>
              <a:spcBef>
                <a:spcPts val="0"/>
              </a:spcBef>
              <a:spcAft>
                <a:spcPts val="0"/>
              </a:spcAft>
              <a:buClrTx/>
              <a:buSzTx/>
              <a:buFont typeface="Arial"/>
              <a:buNone/>
              <a:tabLst/>
              <a:defRPr/>
            </a:pPr>
            <a:r>
              <a:rPr lang="en-US" b="1" dirty="0" smtClean="0">
                <a:latin typeface="Calibri" charset="0"/>
              </a:rPr>
              <a:t>Refer to</a:t>
            </a:r>
            <a:r>
              <a:rPr lang="en-US" b="1" baseline="0" dirty="0" smtClean="0">
                <a:latin typeface="Calibri" charset="0"/>
              </a:rPr>
              <a:t> pages that starts with…”Two policeman came right over…”</a:t>
            </a:r>
          </a:p>
          <a:p>
            <a:pPr marL="0" marR="0" indent="0" algn="l" defTabSz="914400" rtl="0" eaLnBrk="1" fontAlgn="auto" latinLnBrk="0" hangingPunct="1">
              <a:lnSpc>
                <a:spcPct val="100000"/>
              </a:lnSpc>
              <a:spcBef>
                <a:spcPts val="0"/>
              </a:spcBef>
              <a:spcAft>
                <a:spcPts val="0"/>
              </a:spcAft>
              <a:buClrTx/>
              <a:buSzTx/>
              <a:buFont typeface="Arial"/>
              <a:buNone/>
              <a:tabLst/>
              <a:defRPr/>
            </a:pPr>
            <a:r>
              <a:rPr lang="en-US" b="1" baseline="0" dirty="0" smtClean="0">
                <a:latin typeface="Calibri" charset="0"/>
              </a:rPr>
              <a:t>		             “Now, Mrs. Scott called Ron’s mother…”</a:t>
            </a:r>
          </a:p>
          <a:p>
            <a:pPr marL="0" marR="0" indent="0" algn="l" defTabSz="914400" rtl="0" eaLnBrk="1" fontAlgn="auto" latinLnBrk="0" hangingPunct="1">
              <a:lnSpc>
                <a:spcPct val="100000"/>
              </a:lnSpc>
              <a:spcBef>
                <a:spcPts val="0"/>
              </a:spcBef>
              <a:spcAft>
                <a:spcPts val="0"/>
              </a:spcAft>
              <a:buClrTx/>
              <a:buSzTx/>
              <a:buFont typeface="Arial"/>
              <a:buNone/>
              <a:tabLst/>
              <a:defRPr/>
            </a:pPr>
            <a:r>
              <a:rPr lang="en-US" b="1" baseline="0" dirty="0" smtClean="0">
                <a:latin typeface="Calibri" charset="0"/>
              </a:rPr>
              <a:t>		             “Mrs. Scott returned and handed Ron…”</a:t>
            </a:r>
          </a:p>
          <a:p>
            <a:pPr marL="0" marR="0" indent="0" algn="l" defTabSz="914400" rtl="0" eaLnBrk="1" fontAlgn="auto" latinLnBrk="0" hangingPunct="1">
              <a:lnSpc>
                <a:spcPct val="100000"/>
              </a:lnSpc>
              <a:spcBef>
                <a:spcPts val="0"/>
              </a:spcBef>
              <a:spcAft>
                <a:spcPts val="0"/>
              </a:spcAft>
              <a:buClrTx/>
              <a:buSzTx/>
              <a:buFont typeface="Arial"/>
              <a:buNone/>
              <a:tabLst/>
              <a:defRPr/>
            </a:pPr>
            <a:r>
              <a:rPr lang="en-US" b="1" baseline="0" dirty="0" smtClean="0">
                <a:latin typeface="Calibri" charset="0"/>
              </a:rPr>
              <a:t>Share the illustrations on these pages</a:t>
            </a:r>
            <a:endParaRPr lang="en-US" b="1" dirty="0" smtClean="0">
              <a:latin typeface="Calibri" charset="0"/>
            </a:endParaRPr>
          </a:p>
          <a:p>
            <a:pPr marL="0" indent="0">
              <a:buFont typeface="Arial"/>
              <a:buNone/>
            </a:pPr>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1E64F26C-ABCB-A940-AFEA-959EA679BA2F}" type="slidenum">
              <a:rPr lang="en-US" smtClean="0"/>
              <a:pPr>
                <a:defRPr/>
              </a:pPr>
              <a:t>17</a:t>
            </a:fld>
            <a:endParaRPr lang="en-US"/>
          </a:p>
        </p:txBody>
      </p:sp>
    </p:spTree>
    <p:extLst>
      <p:ext uri="{BB962C8B-B14F-4D97-AF65-F5344CB8AC3E}">
        <p14:creationId xmlns:p14="http://schemas.microsoft.com/office/powerpoint/2010/main" val="13737504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spcBef>
                <a:spcPct val="0"/>
              </a:spcBef>
            </a:pPr>
            <a:r>
              <a:rPr lang="en-US" dirty="0" smtClean="0">
                <a:latin typeface="Calibri" charset="0"/>
              </a:rPr>
              <a:t>The Personal Thesaurus has the following components: </a:t>
            </a:r>
          </a:p>
          <a:p>
            <a:pPr>
              <a:spcBef>
                <a:spcPct val="0"/>
              </a:spcBef>
            </a:pPr>
            <a:r>
              <a:rPr lang="en-US" dirty="0" smtClean="0">
                <a:latin typeface="Calibri" charset="0"/>
              </a:rPr>
              <a:t>the students own word, </a:t>
            </a:r>
          </a:p>
          <a:p>
            <a:pPr>
              <a:spcBef>
                <a:spcPct val="0"/>
              </a:spcBef>
            </a:pPr>
            <a:r>
              <a:rPr lang="en-US" dirty="0" smtClean="0">
                <a:latin typeface="Calibri" charset="0"/>
              </a:rPr>
              <a:t>the target  word </a:t>
            </a:r>
          </a:p>
          <a:p>
            <a:pPr>
              <a:spcBef>
                <a:spcPct val="0"/>
              </a:spcBef>
            </a:pPr>
            <a:r>
              <a:rPr lang="en-US" dirty="0" smtClean="0">
                <a:latin typeface="Calibri" charset="0"/>
              </a:rPr>
              <a:t>the box at the bottom for the antonym of the target word.</a:t>
            </a:r>
          </a:p>
          <a:p>
            <a:pPr>
              <a:spcBef>
                <a:spcPct val="0"/>
              </a:spcBef>
            </a:pPr>
            <a:r>
              <a:rPr lang="en-US" dirty="0" smtClean="0">
                <a:latin typeface="Calibri" charset="0"/>
              </a:rPr>
              <a:t>The use of the personal thesaurus</a:t>
            </a:r>
            <a:r>
              <a:rPr lang="en-US" baseline="0" dirty="0" smtClean="0">
                <a:latin typeface="Calibri" charset="0"/>
              </a:rPr>
              <a:t> </a:t>
            </a:r>
            <a:r>
              <a:rPr lang="en-US" dirty="0" smtClean="0">
                <a:latin typeface="Calibri" charset="0"/>
              </a:rPr>
              <a:t>is anchored in context.  </a:t>
            </a:r>
            <a:endParaRPr lang="en-US" dirty="0">
              <a:latin typeface="Calibri" charset="0"/>
            </a:endParaRPr>
          </a:p>
        </p:txBody>
      </p:sp>
      <p:sp>
        <p:nvSpPr>
          <p:cNvPr id="4" name="Slide Number Placeholder 3"/>
          <p:cNvSpPr>
            <a:spLocks noGrp="1"/>
          </p:cNvSpPr>
          <p:nvPr>
            <p:ph type="sldNum" sz="quarter" idx="10"/>
          </p:nvPr>
        </p:nvSpPr>
        <p:spPr/>
        <p:txBody>
          <a:bodyPr/>
          <a:lstStyle/>
          <a:p>
            <a:fld id="{D71B9F8E-D1F4-C04E-B789-747978FE61FD}" type="slidenum">
              <a:rPr lang="en-US" smtClean="0"/>
              <a:t>18</a:t>
            </a:fld>
            <a:endParaRPr lang="en-US"/>
          </a:p>
        </p:txBody>
      </p:sp>
    </p:spTree>
    <p:extLst>
      <p:ext uri="{BB962C8B-B14F-4D97-AF65-F5344CB8AC3E}">
        <p14:creationId xmlns:p14="http://schemas.microsoft.com/office/powerpoint/2010/main" val="10383663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77826" name="Notes Placeholder 2"/>
          <p:cNvSpPr>
            <a:spLocks noGrp="1"/>
          </p:cNvSpPr>
          <p:nvPr>
            <p:ph type="body" idx="1"/>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dirty="0" smtClean="0">
                <a:latin typeface="Calibri" charset="0"/>
              </a:rPr>
              <a:t>1 min</a:t>
            </a:r>
            <a:endParaRPr lang="en-US" b="1" dirty="0" smtClean="0">
              <a:latin typeface="Calibri" charset="0"/>
            </a:endParaRPr>
          </a:p>
          <a:p>
            <a:pPr>
              <a:defRPr/>
            </a:pPr>
            <a:r>
              <a:rPr lang="en-US" b="1" dirty="0" smtClean="0">
                <a:latin typeface="Calibri" charset="0"/>
              </a:rPr>
              <a:t>This</a:t>
            </a:r>
            <a:r>
              <a:rPr lang="en-US" b="1" baseline="0" dirty="0" smtClean="0">
                <a:latin typeface="Calibri" charset="0"/>
              </a:rPr>
              <a:t> is created on the back of the four square paper- upper left hand corner</a:t>
            </a:r>
            <a:endParaRPr lang="en-US" dirty="0" smtClean="0">
              <a:latin typeface="Calibri" charset="0"/>
            </a:endParaRPr>
          </a:p>
        </p:txBody>
      </p:sp>
      <p:sp>
        <p:nvSpPr>
          <p:cNvPr id="4" name="Slide Number Placeholder 3"/>
          <p:cNvSpPr>
            <a:spLocks noGrp="1"/>
          </p:cNvSpPr>
          <p:nvPr>
            <p:ph type="sldNum" sz="quarter" idx="5"/>
          </p:nvPr>
        </p:nvSpPr>
        <p:spPr/>
        <p:txBody>
          <a:bodyPr/>
          <a:lstStyle/>
          <a:p>
            <a:pPr>
              <a:defRPr/>
            </a:pPr>
            <a:fld id="{6EBAC7FB-DF7F-A44B-A44C-BFC59E02A70F}" type="slidenum">
              <a:rPr lang="en-US" smtClean="0"/>
              <a:pPr>
                <a:defRPr/>
              </a:pPr>
              <a:t>19</a:t>
            </a:fld>
            <a:endParaRPr lang="en-US"/>
          </a:p>
        </p:txBody>
      </p:sp>
    </p:spTree>
    <p:extLst>
      <p:ext uri="{BB962C8B-B14F-4D97-AF65-F5344CB8AC3E}">
        <p14:creationId xmlns:p14="http://schemas.microsoft.com/office/powerpoint/2010/main" val="45869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solidFill>
                  <a:srgbClr val="FF0000"/>
                </a:solidFill>
              </a:rPr>
              <a:t>1 min</a:t>
            </a:r>
            <a:endParaRPr lang="en-US" baseline="0" dirty="0" smtClean="0">
              <a:solidFill>
                <a:srgbClr val="FF0000"/>
              </a:solidFill>
            </a:endParaRPr>
          </a:p>
          <a:p>
            <a:endParaRPr lang="en-US" baseline="0" dirty="0" smtClean="0">
              <a:solidFill>
                <a:srgbClr val="FF0000"/>
              </a:solidFill>
            </a:endParaRPr>
          </a:p>
          <a:p>
            <a:endParaRPr lang="en-US" dirty="0" smtClean="0">
              <a:solidFill>
                <a:srgbClr val="FF0000"/>
              </a:solidFill>
            </a:endParaRPr>
          </a:p>
          <a:p>
            <a:endParaRPr lang="en-US" dirty="0">
              <a:solidFill>
                <a:srgbClr val="FF0000"/>
              </a:solidFill>
            </a:endParaRPr>
          </a:p>
        </p:txBody>
      </p:sp>
      <p:sp>
        <p:nvSpPr>
          <p:cNvPr id="4" name="Slide Number Placeholder 3"/>
          <p:cNvSpPr>
            <a:spLocks noGrp="1"/>
          </p:cNvSpPr>
          <p:nvPr>
            <p:ph type="sldNum" sz="quarter" idx="10"/>
          </p:nvPr>
        </p:nvSpPr>
        <p:spPr/>
        <p:txBody>
          <a:bodyPr/>
          <a:lstStyle/>
          <a:p>
            <a:fld id="{098549CD-C621-9E46-857D-732F4C8AC668}" type="slidenum">
              <a:rPr lang="en-US">
                <a:solidFill>
                  <a:prstClr val="black"/>
                </a:solidFill>
                <a:latin typeface="Calibri"/>
              </a:rPr>
              <a:pPr/>
              <a:t>2</a:t>
            </a:fld>
            <a:endParaRPr lang="en-US">
              <a:solidFill>
                <a:prstClr val="black"/>
              </a:solidFill>
              <a:latin typeface="Calibri"/>
            </a:endParaRPr>
          </a:p>
        </p:txBody>
      </p:sp>
    </p:spTree>
    <p:extLst>
      <p:ext uri="{BB962C8B-B14F-4D97-AF65-F5344CB8AC3E}">
        <p14:creationId xmlns:p14="http://schemas.microsoft.com/office/powerpoint/2010/main" val="11150898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Calibri" charset="0"/>
              </a:rPr>
              <a:t>4 </a:t>
            </a:r>
            <a:r>
              <a:rPr lang="en-US" dirty="0" err="1" smtClean="0">
                <a:latin typeface="Calibri" charset="0"/>
              </a:rPr>
              <a:t>mins</a:t>
            </a:r>
            <a:endParaRPr lang="en-US" dirty="0" smtClean="0">
              <a:latin typeface="Calibri" charset="0"/>
            </a:endParaRPr>
          </a:p>
          <a:p>
            <a:r>
              <a:rPr lang="en-US" dirty="0" smtClean="0"/>
              <a:t>Play video on</a:t>
            </a:r>
            <a:r>
              <a:rPr lang="en-US" baseline="0" dirty="0" smtClean="0"/>
              <a:t> </a:t>
            </a:r>
            <a:r>
              <a:rPr lang="en-US" baseline="0" dirty="0" err="1" smtClean="0"/>
              <a:t>youtube</a:t>
            </a:r>
            <a:r>
              <a:rPr lang="en-US" baseline="0" dirty="0" smtClean="0"/>
              <a:t>:  Eyes on the Stars </a:t>
            </a:r>
            <a:r>
              <a:rPr lang="en-US" baseline="0" dirty="0" err="1" smtClean="0"/>
              <a:t>StoryCorp</a:t>
            </a:r>
            <a:endParaRPr lang="en-US" dirty="0"/>
          </a:p>
        </p:txBody>
      </p:sp>
      <p:sp>
        <p:nvSpPr>
          <p:cNvPr id="4" name="Slide Number Placeholder 3"/>
          <p:cNvSpPr>
            <a:spLocks noGrp="1"/>
          </p:cNvSpPr>
          <p:nvPr>
            <p:ph type="sldNum" sz="quarter" idx="10"/>
          </p:nvPr>
        </p:nvSpPr>
        <p:spPr/>
        <p:txBody>
          <a:bodyPr/>
          <a:lstStyle/>
          <a:p>
            <a:fld id="{D71B9F8E-D1F4-C04E-B789-747978FE61FD}" type="slidenum">
              <a:rPr lang="en-US" smtClean="0"/>
              <a:t>20</a:t>
            </a:fld>
            <a:endParaRPr lang="en-US"/>
          </a:p>
        </p:txBody>
      </p:sp>
    </p:spTree>
    <p:extLst>
      <p:ext uri="{BB962C8B-B14F-4D97-AF65-F5344CB8AC3E}">
        <p14:creationId xmlns:p14="http://schemas.microsoft.com/office/powerpoint/2010/main" val="42822549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9318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3 </a:t>
            </a:r>
            <a:r>
              <a:rPr lang="en-US" dirty="0" err="1" smtClean="0">
                <a:latin typeface="Calibri" charset="0"/>
              </a:rPr>
              <a:t>mins</a:t>
            </a:r>
            <a:endParaRPr lang="en-US" dirty="0" smtClean="0">
              <a:latin typeface="Calibri" charset="0"/>
            </a:endParaRPr>
          </a:p>
          <a:p>
            <a:r>
              <a:rPr lang="en-US" dirty="0" smtClean="0">
                <a:latin typeface="Calibri" charset="0"/>
              </a:rPr>
              <a:t>Give time</a:t>
            </a:r>
            <a:r>
              <a:rPr lang="en-US" baseline="0" dirty="0" smtClean="0">
                <a:latin typeface="Calibri" charset="0"/>
              </a:rPr>
              <a:t> for teachers to talk and share out</a:t>
            </a:r>
            <a:endParaRPr lang="en-US" dirty="0">
              <a:latin typeface="Calibri" charset="0"/>
            </a:endParaRPr>
          </a:p>
          <a:p>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6D596012-1D10-EB41-AE09-4ACFFB8DD792}" type="slidenum">
              <a:rPr lang="en-US" smtClean="0"/>
              <a:pPr>
                <a:defRPr/>
              </a:pPr>
              <a:t>21</a:t>
            </a:fld>
            <a:endParaRPr lang="en-US"/>
          </a:p>
        </p:txBody>
      </p:sp>
    </p:spTree>
    <p:extLst>
      <p:ext uri="{BB962C8B-B14F-4D97-AF65-F5344CB8AC3E}">
        <p14:creationId xmlns:p14="http://schemas.microsoft.com/office/powerpoint/2010/main" val="8119639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77826" name="Notes Placeholder 2"/>
          <p:cNvSpPr>
            <a:spLocks noGrp="1"/>
          </p:cNvSpPr>
          <p:nvPr>
            <p:ph type="body" idx="1"/>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b="1" dirty="0" smtClean="0">
                <a:latin typeface="Calibri" charset="0"/>
              </a:rPr>
              <a:t>1</a:t>
            </a:r>
            <a:r>
              <a:rPr lang="en-US" b="1" baseline="0" dirty="0" smtClean="0">
                <a:latin typeface="Calibri" charset="0"/>
              </a:rPr>
              <a:t> min</a:t>
            </a:r>
          </a:p>
          <a:p>
            <a:pPr>
              <a:defRPr/>
            </a:pPr>
            <a:r>
              <a:rPr lang="en-US" b="1" baseline="0" dirty="0" smtClean="0">
                <a:latin typeface="Calibri" charset="0"/>
              </a:rPr>
              <a:t>DON’T DO!!!!!</a:t>
            </a:r>
            <a:endParaRPr lang="en-US" b="1" dirty="0">
              <a:latin typeface="Calibri" charset="0"/>
            </a:endParaRPr>
          </a:p>
        </p:txBody>
      </p:sp>
      <p:sp>
        <p:nvSpPr>
          <p:cNvPr id="4" name="Slide Number Placeholder 3"/>
          <p:cNvSpPr>
            <a:spLocks noGrp="1"/>
          </p:cNvSpPr>
          <p:nvPr>
            <p:ph type="sldNum" sz="quarter" idx="5"/>
          </p:nvPr>
        </p:nvSpPr>
        <p:spPr/>
        <p:txBody>
          <a:bodyPr/>
          <a:lstStyle/>
          <a:p>
            <a:pPr>
              <a:defRPr/>
            </a:pPr>
            <a:fld id="{6EBAC7FB-DF7F-A44B-A44C-BFC59E02A70F}" type="slidenum">
              <a:rPr lang="en-US" smtClean="0"/>
              <a:pPr>
                <a:defRPr/>
              </a:pPr>
              <a:t>22</a:t>
            </a:fld>
            <a:endParaRPr lang="en-US"/>
          </a:p>
        </p:txBody>
      </p:sp>
    </p:spTree>
    <p:extLst>
      <p:ext uri="{BB962C8B-B14F-4D97-AF65-F5344CB8AC3E}">
        <p14:creationId xmlns:p14="http://schemas.microsoft.com/office/powerpoint/2010/main" val="15677373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lstStyle/>
          <a:p>
            <a:pPr>
              <a:defRPr/>
            </a:pPr>
            <a:r>
              <a:rPr lang="en-US" dirty="0" smtClean="0"/>
              <a:t>1 min</a:t>
            </a:r>
          </a:p>
          <a:p>
            <a:pPr>
              <a:defRPr/>
            </a:pPr>
            <a:r>
              <a:rPr lang="en-US" dirty="0" smtClean="0"/>
              <a:t>As in doing</a:t>
            </a:r>
            <a:r>
              <a:rPr lang="en-US" baseline="0" dirty="0" smtClean="0"/>
              <a:t> a close read, we have multiple opportunities to read, in close “view” we have multiple opportunity to view the video.</a:t>
            </a:r>
            <a:endParaRPr lang="en-US" dirty="0" smtClean="0"/>
          </a:p>
        </p:txBody>
      </p:sp>
      <p:sp>
        <p:nvSpPr>
          <p:cNvPr id="4" name="Slide Number Placeholder 3"/>
          <p:cNvSpPr>
            <a:spLocks noGrp="1"/>
          </p:cNvSpPr>
          <p:nvPr>
            <p:ph type="sldNum" sz="quarter" idx="5"/>
          </p:nvPr>
        </p:nvSpPr>
        <p:spPr/>
        <p:txBody>
          <a:bodyPr/>
          <a:lstStyle/>
          <a:p>
            <a:pPr>
              <a:defRPr/>
            </a:pPr>
            <a:fld id="{DD53DD13-1BBC-B842-B9BC-D19202586420}" type="slidenum">
              <a:rPr lang="en-US" smtClean="0"/>
              <a:pPr>
                <a:defRPr/>
              </a:pPr>
              <a:t>23</a:t>
            </a:fld>
            <a:endParaRPr lang="en-US"/>
          </a:p>
        </p:txBody>
      </p:sp>
    </p:spTree>
    <p:extLst>
      <p:ext uri="{BB962C8B-B14F-4D97-AF65-F5344CB8AC3E}">
        <p14:creationId xmlns:p14="http://schemas.microsoft.com/office/powerpoint/2010/main" val="14841545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9933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2 </a:t>
            </a:r>
            <a:r>
              <a:rPr lang="en-US" dirty="0" err="1">
                <a:latin typeface="Calibri" charset="0"/>
              </a:rPr>
              <a:t>mins</a:t>
            </a:r>
            <a:endParaRPr lang="en-US" dirty="0">
              <a:latin typeface="Calibri" charset="0"/>
            </a:endParaRPr>
          </a:p>
          <a:p>
            <a:r>
              <a:rPr lang="en-US" dirty="0">
                <a:latin typeface="Calibri" charset="0"/>
              </a:rPr>
              <a:t>Materials</a:t>
            </a:r>
            <a:r>
              <a:rPr lang="en-US" b="1" dirty="0">
                <a:latin typeface="Calibri" charset="0"/>
              </a:rPr>
              <a:t>:  the back of the 4 fold paper</a:t>
            </a:r>
          </a:p>
          <a:p>
            <a:endParaRPr lang="en-US" b="1" dirty="0">
              <a:latin typeface="Calibri" charset="0"/>
            </a:endParaRPr>
          </a:p>
          <a:p>
            <a:r>
              <a:rPr lang="en-US" dirty="0">
                <a:latin typeface="Calibri" charset="0"/>
              </a:rPr>
              <a:t>Follow the directions on the screen.  The purpose of this viewing is to prepare the teachers (students) for a discussion about the video.  </a:t>
            </a:r>
          </a:p>
        </p:txBody>
      </p:sp>
      <p:sp>
        <p:nvSpPr>
          <p:cNvPr id="4" name="Slide Number Placeholder 3"/>
          <p:cNvSpPr>
            <a:spLocks noGrp="1"/>
          </p:cNvSpPr>
          <p:nvPr>
            <p:ph type="sldNum" sz="quarter" idx="5"/>
          </p:nvPr>
        </p:nvSpPr>
        <p:spPr/>
        <p:txBody>
          <a:bodyPr/>
          <a:lstStyle/>
          <a:p>
            <a:pPr>
              <a:defRPr/>
            </a:pPr>
            <a:fld id="{683F6127-0FE2-BC46-B1AD-F0C0ED85A395}" type="slidenum">
              <a:rPr lang="en-US" smtClean="0"/>
              <a:pPr>
                <a:defRPr/>
              </a:pPr>
              <a:t>24</a:t>
            </a:fld>
            <a:endParaRPr lang="en-US"/>
          </a:p>
        </p:txBody>
      </p:sp>
    </p:spTree>
    <p:extLst>
      <p:ext uri="{BB962C8B-B14F-4D97-AF65-F5344CB8AC3E}">
        <p14:creationId xmlns:p14="http://schemas.microsoft.com/office/powerpoint/2010/main" val="11629283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9933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3</a:t>
            </a:r>
            <a:r>
              <a:rPr lang="en-US" dirty="0" smtClean="0">
                <a:latin typeface="Calibri" charset="0"/>
              </a:rPr>
              <a:t> </a:t>
            </a:r>
            <a:r>
              <a:rPr lang="en-US" dirty="0" err="1">
                <a:latin typeface="Calibri" charset="0"/>
              </a:rPr>
              <a:t>mins</a:t>
            </a:r>
            <a:endParaRPr lang="en-US" dirty="0">
              <a:latin typeface="Calibri" charset="0"/>
            </a:endParaRPr>
          </a:p>
          <a:p>
            <a:r>
              <a:rPr lang="en-US" dirty="0">
                <a:latin typeface="Calibri" charset="0"/>
              </a:rPr>
              <a:t>Materials</a:t>
            </a:r>
            <a:r>
              <a:rPr lang="en-US" b="1" dirty="0">
                <a:latin typeface="Calibri" charset="0"/>
              </a:rPr>
              <a:t>:  the back of the 4 fold paper</a:t>
            </a:r>
          </a:p>
          <a:p>
            <a:endParaRPr lang="en-US" b="1" dirty="0">
              <a:latin typeface="Calibri" charset="0"/>
            </a:endParaRPr>
          </a:p>
          <a:p>
            <a:r>
              <a:rPr lang="en-US" dirty="0">
                <a:latin typeface="Calibri" charset="0"/>
              </a:rPr>
              <a:t>Follow the directions on the screen.  The purpose of this viewing is to prepare the teachers (students) for a discussion about the video.  </a:t>
            </a:r>
          </a:p>
        </p:txBody>
      </p:sp>
      <p:sp>
        <p:nvSpPr>
          <p:cNvPr id="4" name="Slide Number Placeholder 3"/>
          <p:cNvSpPr>
            <a:spLocks noGrp="1"/>
          </p:cNvSpPr>
          <p:nvPr>
            <p:ph type="sldNum" sz="quarter" idx="5"/>
          </p:nvPr>
        </p:nvSpPr>
        <p:spPr/>
        <p:txBody>
          <a:bodyPr/>
          <a:lstStyle/>
          <a:p>
            <a:pPr>
              <a:defRPr/>
            </a:pPr>
            <a:fld id="{683F6127-0FE2-BC46-B1AD-F0C0ED85A395}" type="slidenum">
              <a:rPr lang="en-US" smtClean="0"/>
              <a:pPr>
                <a:defRPr/>
              </a:pPr>
              <a:t>25</a:t>
            </a:fld>
            <a:endParaRPr lang="en-US"/>
          </a:p>
        </p:txBody>
      </p:sp>
    </p:spTree>
    <p:extLst>
      <p:ext uri="{BB962C8B-B14F-4D97-AF65-F5344CB8AC3E}">
        <p14:creationId xmlns:p14="http://schemas.microsoft.com/office/powerpoint/2010/main" val="10877877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Calibri" charset="0"/>
              </a:rPr>
              <a:t>4 </a:t>
            </a:r>
            <a:r>
              <a:rPr lang="en-US" dirty="0" err="1" smtClean="0">
                <a:latin typeface="Calibri" charset="0"/>
              </a:rPr>
              <a:t>mins</a:t>
            </a:r>
            <a:endParaRPr lang="en-US" dirty="0" smtClean="0">
              <a:latin typeface="Calibri" charset="0"/>
            </a:endParaRPr>
          </a:p>
          <a:p>
            <a:r>
              <a:rPr lang="en-US" dirty="0" smtClean="0"/>
              <a:t>Play video on</a:t>
            </a:r>
            <a:r>
              <a:rPr lang="en-US" baseline="0" dirty="0" smtClean="0"/>
              <a:t> </a:t>
            </a:r>
            <a:r>
              <a:rPr lang="en-US" baseline="0" dirty="0" err="1" smtClean="0"/>
              <a:t>youtube</a:t>
            </a:r>
            <a:r>
              <a:rPr lang="en-US" baseline="0" dirty="0" smtClean="0"/>
              <a:t>:  Eyes on the Stars </a:t>
            </a:r>
            <a:r>
              <a:rPr lang="en-US" baseline="0" dirty="0" err="1" smtClean="0"/>
              <a:t>StoryCorp</a:t>
            </a:r>
            <a:endParaRPr lang="en-US" baseline="0" dirty="0" smtClean="0"/>
          </a:p>
          <a:p>
            <a:r>
              <a:rPr lang="en-US" baseline="0" dirty="0" smtClean="0"/>
              <a:t>Only replay first portion of video- the </a:t>
            </a:r>
            <a:r>
              <a:rPr lang="en-US" baseline="0" smtClean="0"/>
              <a:t>library incident</a:t>
            </a:r>
            <a:endParaRPr lang="en-US" dirty="0"/>
          </a:p>
        </p:txBody>
      </p:sp>
      <p:sp>
        <p:nvSpPr>
          <p:cNvPr id="4" name="Slide Number Placeholder 3"/>
          <p:cNvSpPr>
            <a:spLocks noGrp="1"/>
          </p:cNvSpPr>
          <p:nvPr>
            <p:ph type="sldNum" sz="quarter" idx="10"/>
          </p:nvPr>
        </p:nvSpPr>
        <p:spPr/>
        <p:txBody>
          <a:bodyPr/>
          <a:lstStyle/>
          <a:p>
            <a:fld id="{D71B9F8E-D1F4-C04E-B789-747978FE61FD}" type="slidenum">
              <a:rPr lang="en-US" smtClean="0"/>
              <a:t>26</a:t>
            </a:fld>
            <a:endParaRPr lang="en-US"/>
          </a:p>
        </p:txBody>
      </p:sp>
    </p:spTree>
    <p:extLst>
      <p:ext uri="{BB962C8B-B14F-4D97-AF65-F5344CB8AC3E}">
        <p14:creationId xmlns:p14="http://schemas.microsoft.com/office/powerpoint/2010/main" val="42822549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lstStyle/>
          <a:p>
            <a:pPr>
              <a:defRPr/>
            </a:pPr>
            <a:r>
              <a:rPr lang="en-US" dirty="0" smtClean="0"/>
              <a:t>1 min</a:t>
            </a:r>
          </a:p>
          <a:p>
            <a:pPr>
              <a:defRPr/>
            </a:pPr>
            <a:endParaRPr lang="en-US" dirty="0" smtClean="0"/>
          </a:p>
        </p:txBody>
      </p:sp>
      <p:sp>
        <p:nvSpPr>
          <p:cNvPr id="4" name="Slide Number Placeholder 3"/>
          <p:cNvSpPr>
            <a:spLocks noGrp="1"/>
          </p:cNvSpPr>
          <p:nvPr>
            <p:ph type="sldNum" sz="quarter" idx="5"/>
          </p:nvPr>
        </p:nvSpPr>
        <p:spPr/>
        <p:txBody>
          <a:bodyPr/>
          <a:lstStyle/>
          <a:p>
            <a:pPr>
              <a:defRPr/>
            </a:pPr>
            <a:fld id="{6848B76E-220E-AC48-9563-FEC0F4F373AF}" type="slidenum">
              <a:rPr lang="en-US" smtClean="0"/>
              <a:pPr>
                <a:defRPr/>
              </a:pPr>
              <a:t>27</a:t>
            </a:fld>
            <a:endParaRPr lang="en-US"/>
          </a:p>
        </p:txBody>
      </p:sp>
    </p:spTree>
    <p:extLst>
      <p:ext uri="{BB962C8B-B14F-4D97-AF65-F5344CB8AC3E}">
        <p14:creationId xmlns:p14="http://schemas.microsoft.com/office/powerpoint/2010/main" val="5046312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0957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2 </a:t>
            </a:r>
            <a:r>
              <a:rPr lang="en-US" dirty="0" err="1" smtClean="0">
                <a:latin typeface="Calibri" charset="0"/>
              </a:rPr>
              <a:t>mins</a:t>
            </a:r>
            <a:endParaRPr lang="en-US" dirty="0">
              <a:latin typeface="Calibri" charset="0"/>
            </a:endParaRPr>
          </a:p>
          <a:p>
            <a:endParaRPr lang="en-US" dirty="0">
              <a:latin typeface="Calibri" charset="0"/>
            </a:endParaRPr>
          </a:p>
          <a:p>
            <a:endParaRPr lang="en-US" b="1" dirty="0">
              <a:latin typeface="Calibri" charset="0"/>
            </a:endParaRPr>
          </a:p>
          <a:p>
            <a:r>
              <a:rPr lang="en-US" dirty="0">
                <a:latin typeface="Calibri" charset="0"/>
              </a:rPr>
              <a:t>Ask the team to identify the constructive conversation skill(s) needed for this task.</a:t>
            </a:r>
          </a:p>
        </p:txBody>
      </p:sp>
      <p:sp>
        <p:nvSpPr>
          <p:cNvPr id="4" name="Slide Number Placeholder 3"/>
          <p:cNvSpPr>
            <a:spLocks noGrp="1"/>
          </p:cNvSpPr>
          <p:nvPr>
            <p:ph type="sldNum" sz="quarter" idx="5"/>
          </p:nvPr>
        </p:nvSpPr>
        <p:spPr/>
        <p:txBody>
          <a:bodyPr/>
          <a:lstStyle/>
          <a:p>
            <a:pPr>
              <a:defRPr/>
            </a:pPr>
            <a:fld id="{D8CF1CDE-9399-C541-B3A5-BCDAFAA3F5BD}" type="slidenum">
              <a:rPr lang="en-US" smtClean="0"/>
              <a:pPr>
                <a:defRPr/>
              </a:pPr>
              <a:t>28</a:t>
            </a:fld>
            <a:endParaRPr lang="en-US"/>
          </a:p>
        </p:txBody>
      </p:sp>
    </p:spTree>
    <p:extLst>
      <p:ext uri="{BB962C8B-B14F-4D97-AF65-F5344CB8AC3E}">
        <p14:creationId xmlns:p14="http://schemas.microsoft.com/office/powerpoint/2010/main" val="9248496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9318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3 mins</a:t>
            </a:r>
          </a:p>
          <a:p>
            <a:endParaRPr lang="en-US">
              <a:latin typeface="Calibri" charset="0"/>
            </a:endParaRPr>
          </a:p>
          <a:p>
            <a:r>
              <a:rPr lang="en-US">
                <a:latin typeface="Calibri" charset="0"/>
              </a:rPr>
              <a:t>Have teachers participate in this part</a:t>
            </a:r>
          </a:p>
        </p:txBody>
      </p:sp>
      <p:sp>
        <p:nvSpPr>
          <p:cNvPr id="4" name="Slide Number Placeholder 3"/>
          <p:cNvSpPr>
            <a:spLocks noGrp="1"/>
          </p:cNvSpPr>
          <p:nvPr>
            <p:ph type="sldNum" sz="quarter" idx="5"/>
          </p:nvPr>
        </p:nvSpPr>
        <p:spPr/>
        <p:txBody>
          <a:bodyPr/>
          <a:lstStyle/>
          <a:p>
            <a:pPr>
              <a:defRPr/>
            </a:pPr>
            <a:fld id="{6D596012-1D10-EB41-AE09-4ACFFB8DD792}" type="slidenum">
              <a:rPr lang="en-US" smtClean="0"/>
              <a:pPr>
                <a:defRPr/>
              </a:pPr>
              <a:t>29</a:t>
            </a:fld>
            <a:endParaRPr lang="en-US"/>
          </a:p>
        </p:txBody>
      </p:sp>
    </p:spTree>
    <p:extLst>
      <p:ext uri="{BB962C8B-B14F-4D97-AF65-F5344CB8AC3E}">
        <p14:creationId xmlns:p14="http://schemas.microsoft.com/office/powerpoint/2010/main" val="462170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000">
                <a:latin typeface="Calibri" charset="0"/>
              </a:rPr>
              <a:t>When our students fail to respond to instruction positively, Culturally and Linguistically Responsive Pedagogy can improve student responses.  </a:t>
            </a:r>
          </a:p>
          <a:p>
            <a:pPr eaLnBrk="1" hangingPunct="1">
              <a:spcBef>
                <a:spcPct val="0"/>
              </a:spcBef>
            </a:pPr>
            <a:r>
              <a:rPr lang="en-US" sz="1000">
                <a:latin typeface="Calibri" charset="0"/>
              </a:rPr>
              <a:t>[Click]</a:t>
            </a:r>
          </a:p>
          <a:p>
            <a:pPr eaLnBrk="1" hangingPunct="1">
              <a:spcBef>
                <a:spcPct val="0"/>
              </a:spcBef>
            </a:pPr>
            <a:r>
              <a:rPr lang="en-US" sz="1000">
                <a:latin typeface="Calibri" charset="0"/>
              </a:rPr>
              <a:t>Ask for volunteer(s) to read the definition.</a:t>
            </a:r>
          </a:p>
          <a:p>
            <a:pPr eaLnBrk="1" hangingPunct="1">
              <a:spcBef>
                <a:spcPct val="0"/>
              </a:spcBef>
            </a:pPr>
            <a:r>
              <a:rPr lang="en-US" sz="1000">
                <a:latin typeface="Calibri" charset="0"/>
              </a:rPr>
              <a:t>Ask participants:  </a:t>
            </a:r>
            <a:r>
              <a:rPr lang="en-US" sz="1000" b="1">
                <a:latin typeface="Calibri" charset="0"/>
              </a:rPr>
              <a:t>Which words and phrases stand out to you and why?</a:t>
            </a:r>
            <a:endParaRPr lang="en-US" sz="1000">
              <a:latin typeface="Calibri" charset="0"/>
            </a:endParaRPr>
          </a:p>
          <a:p>
            <a:pPr eaLnBrk="1" hangingPunct="1">
              <a:spcBef>
                <a:spcPct val="0"/>
              </a:spcBef>
            </a:pPr>
            <a:endParaRPr lang="en-US" sz="1000">
              <a:latin typeface="Calibri" charset="0"/>
            </a:endParaRPr>
          </a:p>
          <a:p>
            <a:pPr eaLnBrk="1" hangingPunct="1">
              <a:spcBef>
                <a:spcPct val="0"/>
              </a:spcBef>
            </a:pPr>
            <a:r>
              <a:rPr lang="en-US" sz="1000">
                <a:latin typeface="Calibri" charset="0"/>
              </a:rPr>
              <a:t>CLR is </a:t>
            </a:r>
            <a:r>
              <a:rPr lang="en-US" sz="1000">
                <a:latin typeface="Times New Roman" charset="0"/>
                <a:cs typeface="Times New Roman" charset="0"/>
              </a:rPr>
              <a:t>the </a:t>
            </a:r>
            <a:r>
              <a:rPr lang="en-US" sz="1000" i="1">
                <a:latin typeface="Times New Roman" charset="0"/>
                <a:cs typeface="Times New Roman" charset="0"/>
              </a:rPr>
              <a:t>validation</a:t>
            </a:r>
            <a:r>
              <a:rPr lang="en-US" sz="1000">
                <a:latin typeface="Times New Roman" charset="0"/>
                <a:cs typeface="Times New Roman" charset="0"/>
              </a:rPr>
              <a:t> and </a:t>
            </a:r>
            <a:r>
              <a:rPr lang="en-US" sz="1000" i="1">
                <a:latin typeface="Times New Roman" charset="0"/>
                <a:cs typeface="Times New Roman" charset="0"/>
              </a:rPr>
              <a:t>affirmation</a:t>
            </a:r>
            <a:r>
              <a:rPr lang="en-US" sz="1000">
                <a:latin typeface="Times New Roman" charset="0"/>
                <a:cs typeface="Times New Roman" charset="0"/>
              </a:rPr>
              <a:t> of the home (indigenous) culture and home language for the </a:t>
            </a:r>
            <a:r>
              <a:rPr lang="en-US" sz="1000" i="1">
                <a:latin typeface="Times New Roman" charset="0"/>
                <a:cs typeface="Times New Roman" charset="0"/>
              </a:rPr>
              <a:t>purposes of building and bridging</a:t>
            </a:r>
            <a:r>
              <a:rPr lang="en-US" sz="1000">
                <a:latin typeface="Times New Roman" charset="0"/>
                <a:cs typeface="Times New Roman" charset="0"/>
              </a:rPr>
              <a:t> the student to success in the culture of academia and mainstream society.</a:t>
            </a:r>
            <a:endParaRPr lang="en-US" sz="1000" b="1">
              <a:latin typeface="Times New Roman" charset="0"/>
              <a:cs typeface="Times New Roman" charset="0"/>
            </a:endParaRPr>
          </a:p>
          <a:p>
            <a:pPr eaLnBrk="1" hangingPunct="1">
              <a:spcBef>
                <a:spcPct val="0"/>
              </a:spcBef>
            </a:pPr>
            <a:r>
              <a:rPr lang="en-US" sz="1000">
                <a:latin typeface="Calibri" charset="0"/>
              </a:rPr>
              <a:t>  </a:t>
            </a:r>
          </a:p>
          <a:p>
            <a:pPr eaLnBrk="1" hangingPunct="1">
              <a:spcBef>
                <a:spcPct val="0"/>
              </a:spcBef>
            </a:pPr>
            <a:r>
              <a:rPr lang="en-US" sz="1000">
                <a:latin typeface="Calibri" charset="0"/>
              </a:rPr>
              <a:t>Focus on the validation and affirmation of home</a:t>
            </a:r>
          </a:p>
          <a:p>
            <a:pPr eaLnBrk="1" hangingPunct="1">
              <a:spcBef>
                <a:spcPct val="0"/>
              </a:spcBef>
            </a:pPr>
            <a:endParaRPr lang="en-US" sz="1000">
              <a:latin typeface="Calibri" charset="0"/>
            </a:endParaRP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Rounded MT Bold" charset="0"/>
                <a:ea typeface="ＭＳ Ｐゴシック" charset="0"/>
                <a:cs typeface="ＭＳ Ｐゴシック" charset="0"/>
              </a:defRPr>
            </a:lvl1pPr>
            <a:lvl2pPr marL="742950" indent="-285750" eaLnBrk="0" hangingPunct="0">
              <a:defRPr sz="2400">
                <a:solidFill>
                  <a:schemeClr val="tx1"/>
                </a:solidFill>
                <a:latin typeface="Arial Rounded MT Bold" charset="0"/>
                <a:ea typeface="ＭＳ Ｐゴシック" charset="0"/>
              </a:defRPr>
            </a:lvl2pPr>
            <a:lvl3pPr marL="1143000" indent="-228600" eaLnBrk="0" hangingPunct="0">
              <a:defRPr sz="2400">
                <a:solidFill>
                  <a:schemeClr val="tx1"/>
                </a:solidFill>
                <a:latin typeface="Arial Rounded MT Bold" charset="0"/>
                <a:ea typeface="ＭＳ Ｐゴシック" charset="0"/>
              </a:defRPr>
            </a:lvl3pPr>
            <a:lvl4pPr marL="1600200" indent="-228600" eaLnBrk="0" hangingPunct="0">
              <a:defRPr sz="2400">
                <a:solidFill>
                  <a:schemeClr val="tx1"/>
                </a:solidFill>
                <a:latin typeface="Arial Rounded MT Bold" charset="0"/>
                <a:ea typeface="ＭＳ Ｐゴシック" charset="0"/>
              </a:defRPr>
            </a:lvl4pPr>
            <a:lvl5pPr marL="2057400" indent="-228600" eaLnBrk="0" hangingPunct="0">
              <a:defRPr sz="2400">
                <a:solidFill>
                  <a:schemeClr val="tx1"/>
                </a:solidFill>
                <a:latin typeface="Arial Rounded MT Bold" charset="0"/>
                <a:ea typeface="ＭＳ Ｐゴシック" charset="0"/>
              </a:defRPr>
            </a:lvl5pPr>
            <a:lvl6pPr marL="2514600" indent="-228600" eaLnBrk="0" fontAlgn="base" hangingPunct="0">
              <a:spcBef>
                <a:spcPct val="0"/>
              </a:spcBef>
              <a:spcAft>
                <a:spcPct val="0"/>
              </a:spcAft>
              <a:defRPr sz="2400">
                <a:solidFill>
                  <a:schemeClr val="tx1"/>
                </a:solidFill>
                <a:latin typeface="Arial Rounded MT Bold" charset="0"/>
                <a:ea typeface="ＭＳ Ｐゴシック" charset="0"/>
              </a:defRPr>
            </a:lvl6pPr>
            <a:lvl7pPr marL="2971800" indent="-228600" eaLnBrk="0" fontAlgn="base" hangingPunct="0">
              <a:spcBef>
                <a:spcPct val="0"/>
              </a:spcBef>
              <a:spcAft>
                <a:spcPct val="0"/>
              </a:spcAft>
              <a:defRPr sz="2400">
                <a:solidFill>
                  <a:schemeClr val="tx1"/>
                </a:solidFill>
                <a:latin typeface="Arial Rounded MT Bold" charset="0"/>
                <a:ea typeface="ＭＳ Ｐゴシック" charset="0"/>
              </a:defRPr>
            </a:lvl7pPr>
            <a:lvl8pPr marL="3429000" indent="-228600" eaLnBrk="0" fontAlgn="base" hangingPunct="0">
              <a:spcBef>
                <a:spcPct val="0"/>
              </a:spcBef>
              <a:spcAft>
                <a:spcPct val="0"/>
              </a:spcAft>
              <a:defRPr sz="2400">
                <a:solidFill>
                  <a:schemeClr val="tx1"/>
                </a:solidFill>
                <a:latin typeface="Arial Rounded MT Bold" charset="0"/>
                <a:ea typeface="ＭＳ Ｐゴシック" charset="0"/>
              </a:defRPr>
            </a:lvl8pPr>
            <a:lvl9pPr marL="3886200" indent="-228600" eaLnBrk="0" fontAlgn="base" hangingPunct="0">
              <a:spcBef>
                <a:spcPct val="0"/>
              </a:spcBef>
              <a:spcAft>
                <a:spcPct val="0"/>
              </a:spcAft>
              <a:defRPr sz="2400">
                <a:solidFill>
                  <a:schemeClr val="tx1"/>
                </a:solidFill>
                <a:latin typeface="Arial Rounded MT Bold" charset="0"/>
                <a:ea typeface="ＭＳ Ｐゴシック" charset="0"/>
              </a:defRPr>
            </a:lvl9pPr>
          </a:lstStyle>
          <a:p>
            <a:pPr eaLnBrk="1" hangingPunct="1"/>
            <a:fld id="{C9A44A0D-5F21-6C4F-B81F-ADC158A59E4F}" type="slidenum">
              <a:rPr lang="en-US" sz="1200">
                <a:solidFill>
                  <a:srgbClr val="000000"/>
                </a:solidFill>
                <a:latin typeface="Calibri" charset="0"/>
              </a:rPr>
              <a:pPr eaLnBrk="1" hangingPunct="1"/>
              <a:t>3</a:t>
            </a:fld>
            <a:endParaRPr lang="en-US" sz="1200">
              <a:solidFill>
                <a:srgbClr val="000000"/>
              </a:solidFill>
              <a:latin typeface="Calibri" charset="0"/>
            </a:endParaRPr>
          </a:p>
        </p:txBody>
      </p:sp>
    </p:spTree>
    <p:extLst>
      <p:ext uri="{BB962C8B-B14F-4D97-AF65-F5344CB8AC3E}">
        <p14:creationId xmlns:p14="http://schemas.microsoft.com/office/powerpoint/2010/main" val="2586385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lstStyle/>
          <a:p>
            <a:pPr>
              <a:defRPr/>
            </a:pPr>
            <a:r>
              <a:rPr lang="en-US" dirty="0" smtClean="0"/>
              <a:t>1 min</a:t>
            </a:r>
          </a:p>
          <a:p>
            <a:pPr>
              <a:defRPr/>
            </a:pPr>
            <a:endParaRPr lang="en-US" dirty="0" smtClean="0"/>
          </a:p>
        </p:txBody>
      </p:sp>
      <p:sp>
        <p:nvSpPr>
          <p:cNvPr id="4" name="Slide Number Placeholder 3"/>
          <p:cNvSpPr>
            <a:spLocks noGrp="1"/>
          </p:cNvSpPr>
          <p:nvPr>
            <p:ph type="sldNum" sz="quarter" idx="5"/>
          </p:nvPr>
        </p:nvSpPr>
        <p:spPr/>
        <p:txBody>
          <a:bodyPr/>
          <a:lstStyle/>
          <a:p>
            <a:pPr>
              <a:defRPr/>
            </a:pPr>
            <a:fld id="{6848B76E-220E-AC48-9563-FEC0F4F373AF}" type="slidenum">
              <a:rPr lang="en-US" smtClean="0"/>
              <a:pPr>
                <a:defRPr/>
              </a:pPr>
              <a:t>30</a:t>
            </a:fld>
            <a:endParaRPr lang="en-US"/>
          </a:p>
        </p:txBody>
      </p:sp>
    </p:spTree>
    <p:extLst>
      <p:ext uri="{BB962C8B-B14F-4D97-AF65-F5344CB8AC3E}">
        <p14:creationId xmlns:p14="http://schemas.microsoft.com/office/powerpoint/2010/main" val="2440489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1161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3 </a:t>
            </a:r>
            <a:r>
              <a:rPr lang="en-US" dirty="0" err="1">
                <a:latin typeface="Calibri" charset="0"/>
              </a:rPr>
              <a:t>mins</a:t>
            </a:r>
            <a:endParaRPr lang="en-US" dirty="0">
              <a:latin typeface="Calibri" charset="0"/>
            </a:endParaRPr>
          </a:p>
          <a:p>
            <a:endParaRPr lang="en-US" dirty="0" smtClean="0">
              <a:latin typeface="Calibri" charset="0"/>
            </a:endParaRPr>
          </a:p>
          <a:p>
            <a:r>
              <a:rPr lang="en-US" dirty="0" smtClean="0">
                <a:latin typeface="Calibri" charset="0"/>
              </a:rPr>
              <a:t>What are the learning and teaching implications</a:t>
            </a:r>
            <a:r>
              <a:rPr lang="en-US" baseline="0" dirty="0" smtClean="0">
                <a:latin typeface="Calibri" charset="0"/>
              </a:rPr>
              <a:t> of this culminating task.</a:t>
            </a:r>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C176A3E2-89F5-C143-918A-D44F0BEA6AA0}" type="slidenum">
              <a:rPr lang="en-US" smtClean="0"/>
              <a:pPr>
                <a:defRPr/>
              </a:pPr>
              <a:t>31</a:t>
            </a:fld>
            <a:endParaRPr lang="en-US"/>
          </a:p>
        </p:txBody>
      </p:sp>
    </p:spTree>
    <p:extLst>
      <p:ext uri="{BB962C8B-B14F-4D97-AF65-F5344CB8AC3E}">
        <p14:creationId xmlns:p14="http://schemas.microsoft.com/office/powerpoint/2010/main" val="361805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1366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In </a:t>
            </a:r>
            <a:r>
              <a:rPr lang="en-US" dirty="0">
                <a:latin typeface="Calibri" charset="0"/>
              </a:rPr>
              <a:t>order to meet the claims assessed by smarter balanced and provide sufficient evidence of meeting those targets, we need to engage our students in the close reading of complex text.  That process should include multiple reads that require students to annotate for multiple reasons such as; key detail, vocabulary, central ideas, etc.   We enhance that process by asking TDQs that require students to use evidence from the text and allow for ample collaboration and discussion before wrapping it up with a culminating task.  </a:t>
            </a:r>
          </a:p>
        </p:txBody>
      </p:sp>
      <p:sp>
        <p:nvSpPr>
          <p:cNvPr id="4" name="Slide Number Placeholder 3"/>
          <p:cNvSpPr>
            <a:spLocks noGrp="1"/>
          </p:cNvSpPr>
          <p:nvPr>
            <p:ph type="sldNum" sz="quarter" idx="5"/>
          </p:nvPr>
        </p:nvSpPr>
        <p:spPr/>
        <p:txBody>
          <a:bodyPr/>
          <a:lstStyle/>
          <a:p>
            <a:pPr>
              <a:defRPr/>
            </a:pPr>
            <a:fld id="{02D4AE4E-CFCE-7146-AB23-C16474AC04CB}" type="slidenum">
              <a:rPr lang="en-US" smtClean="0"/>
              <a:pPr>
                <a:defRPr/>
              </a:pPr>
              <a:t>32</a:t>
            </a:fld>
            <a:endParaRPr lang="en-US"/>
          </a:p>
        </p:txBody>
      </p:sp>
    </p:spTree>
    <p:extLst>
      <p:ext uri="{BB962C8B-B14F-4D97-AF65-F5344CB8AC3E}">
        <p14:creationId xmlns:p14="http://schemas.microsoft.com/office/powerpoint/2010/main" val="3488838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1571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a:p>
            <a:endParaRPr lang="en-US">
              <a:latin typeface="Calibri" charset="0"/>
            </a:endParaRPr>
          </a:p>
          <a:p>
            <a:r>
              <a:rPr lang="en-US">
                <a:latin typeface="Calibri" charset="0"/>
              </a:rPr>
              <a:t>In order to meet the claims assessed by smarter balanced and provide sufficient evidence of meeting those targets, we need to engage our students in the close reading of complex text.  That process should include multiple reads that require students to annotate for multiple reasons such as; key detail, vocabulary, central ideas, etc.   We enhance that process by asking TDQs that require students to use evidence from the text and allow for ample collaboration and discussion before wrapping it up with a culminating task.  </a:t>
            </a:r>
          </a:p>
        </p:txBody>
      </p:sp>
      <p:sp>
        <p:nvSpPr>
          <p:cNvPr id="4" name="Slide Number Placeholder 3"/>
          <p:cNvSpPr>
            <a:spLocks noGrp="1"/>
          </p:cNvSpPr>
          <p:nvPr>
            <p:ph type="sldNum" sz="quarter" idx="5"/>
          </p:nvPr>
        </p:nvSpPr>
        <p:spPr/>
        <p:txBody>
          <a:bodyPr/>
          <a:lstStyle/>
          <a:p>
            <a:pPr>
              <a:defRPr/>
            </a:pPr>
            <a:fld id="{51326C13-4AEB-1649-A6AB-C5BFFFF6B42F}" type="slidenum">
              <a:rPr lang="en-US" smtClean="0"/>
              <a:pPr>
                <a:defRPr/>
              </a:pPr>
              <a:t>33</a:t>
            </a:fld>
            <a:endParaRPr lang="en-US"/>
          </a:p>
        </p:txBody>
      </p:sp>
    </p:spTree>
    <p:extLst>
      <p:ext uri="{BB962C8B-B14F-4D97-AF65-F5344CB8AC3E}">
        <p14:creationId xmlns:p14="http://schemas.microsoft.com/office/powerpoint/2010/main" val="10605778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Examples of work produced when</a:t>
            </a:r>
            <a:r>
              <a:rPr lang="en-US" baseline="0" dirty="0" smtClean="0"/>
              <a:t> this was completed as a MELD lesson</a:t>
            </a:r>
            <a:endParaRPr lang="en-US" dirty="0"/>
          </a:p>
        </p:txBody>
      </p:sp>
      <p:sp>
        <p:nvSpPr>
          <p:cNvPr id="4" name="Slide Number Placeholder 3"/>
          <p:cNvSpPr>
            <a:spLocks noGrp="1"/>
          </p:cNvSpPr>
          <p:nvPr>
            <p:ph type="sldNum" sz="quarter" idx="10"/>
          </p:nvPr>
        </p:nvSpPr>
        <p:spPr/>
        <p:txBody>
          <a:bodyPr/>
          <a:lstStyle/>
          <a:p>
            <a:fld id="{D71B9F8E-D1F4-C04E-B789-747978FE61FD}" type="slidenum">
              <a:rPr lang="en-US" smtClean="0"/>
              <a:t>34</a:t>
            </a:fld>
            <a:endParaRPr lang="en-US"/>
          </a:p>
        </p:txBody>
      </p:sp>
    </p:spTree>
    <p:extLst>
      <p:ext uri="{BB962C8B-B14F-4D97-AF65-F5344CB8AC3E}">
        <p14:creationId xmlns:p14="http://schemas.microsoft.com/office/powerpoint/2010/main" val="24135606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Ron’s Big Mission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Examples of work produced when</a:t>
            </a:r>
            <a:r>
              <a:rPr lang="en-US" baseline="0" dirty="0" smtClean="0"/>
              <a:t> this was completed as a MELD lesson</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71B9F8E-D1F4-C04E-B789-747978FE61FD}" type="slidenum">
              <a:rPr lang="en-US" smtClean="0"/>
              <a:t>35</a:t>
            </a:fld>
            <a:endParaRPr lang="en-US"/>
          </a:p>
        </p:txBody>
      </p:sp>
    </p:spTree>
    <p:extLst>
      <p:ext uri="{BB962C8B-B14F-4D97-AF65-F5344CB8AC3E}">
        <p14:creationId xmlns:p14="http://schemas.microsoft.com/office/powerpoint/2010/main" val="6948542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2 </a:t>
            </a:r>
            <a:r>
              <a:rPr lang="en-US" dirty="0" err="1" smtClean="0"/>
              <a:t>mins</a:t>
            </a:r>
            <a:endParaRPr lang="en-US" dirty="0" smtClean="0"/>
          </a:p>
          <a:p>
            <a:endParaRPr lang="en-US" dirty="0" smtClean="0"/>
          </a:p>
          <a:p>
            <a:r>
              <a:rPr lang="en-US" dirty="0" smtClean="0"/>
              <a:t>Which</a:t>
            </a:r>
            <a:r>
              <a:rPr lang="en-US" baseline="0" dirty="0" smtClean="0"/>
              <a:t> ring(s) of culture does </a:t>
            </a:r>
            <a:r>
              <a:rPr lang="en-US" b="1" i="1" baseline="0" dirty="0" smtClean="0"/>
              <a:t>Ron’s Big Mission</a:t>
            </a:r>
            <a:r>
              <a:rPr lang="en-US" b="0" i="0" baseline="0" dirty="0" smtClean="0"/>
              <a:t> address?</a:t>
            </a:r>
          </a:p>
          <a:p>
            <a:endParaRPr lang="en-US" b="0" i="0" baseline="0" dirty="0" smtClean="0"/>
          </a:p>
          <a:p>
            <a:r>
              <a:rPr lang="en-US" b="0" i="0" baseline="0" dirty="0" smtClean="0"/>
              <a:t>Possible answers:</a:t>
            </a:r>
          </a:p>
          <a:p>
            <a:pPr marL="171450" indent="-171450">
              <a:buFont typeface="Arial"/>
              <a:buChar char="•"/>
            </a:pPr>
            <a:r>
              <a:rPr lang="en-US" b="0" i="0" baseline="0" dirty="0" smtClean="0"/>
              <a:t>Ethnic</a:t>
            </a:r>
          </a:p>
          <a:p>
            <a:pPr marL="171450" indent="-171450">
              <a:buFont typeface="Arial"/>
              <a:buChar char="•"/>
            </a:pPr>
            <a:r>
              <a:rPr lang="en-US" b="0" i="0" baseline="0" dirty="0" smtClean="0"/>
              <a:t>Class</a:t>
            </a:r>
          </a:p>
          <a:p>
            <a:pPr marL="171450" indent="-171450">
              <a:buFont typeface="Arial"/>
              <a:buChar char="•"/>
            </a:pPr>
            <a:r>
              <a:rPr lang="en-US" b="0" i="0" baseline="0" dirty="0" smtClean="0"/>
              <a:t>Age (in the 1950’s)</a:t>
            </a:r>
          </a:p>
          <a:p>
            <a:pPr marL="171450" indent="-171450">
              <a:buFont typeface="Arial"/>
              <a:buChar char="•"/>
            </a:pPr>
            <a:r>
              <a:rPr lang="en-US" b="0" i="0" baseline="0" dirty="0" smtClean="0"/>
              <a:t>Gender (risk taken by a Black male in the 1950’s)</a:t>
            </a:r>
            <a:endParaRPr lang="en-US" dirty="0"/>
          </a:p>
        </p:txBody>
      </p:sp>
      <p:sp>
        <p:nvSpPr>
          <p:cNvPr id="4" name="Slide Number Placeholder 3"/>
          <p:cNvSpPr>
            <a:spLocks noGrp="1"/>
          </p:cNvSpPr>
          <p:nvPr>
            <p:ph type="sldNum" sz="quarter" idx="10"/>
          </p:nvPr>
        </p:nvSpPr>
        <p:spPr/>
        <p:txBody>
          <a:bodyPr/>
          <a:lstStyle/>
          <a:p>
            <a:fld id="{D71B9F8E-D1F4-C04E-B789-747978FE61FD}" type="slidenum">
              <a:rPr lang="en-US" smtClean="0"/>
              <a:t>37</a:t>
            </a:fld>
            <a:endParaRPr lang="en-US"/>
          </a:p>
        </p:txBody>
      </p:sp>
    </p:spTree>
    <p:extLst>
      <p:ext uri="{BB962C8B-B14F-4D97-AF65-F5344CB8AC3E}">
        <p14:creationId xmlns:p14="http://schemas.microsoft.com/office/powerpoint/2010/main" val="6361072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1776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2 </a:t>
            </a:r>
            <a:r>
              <a:rPr lang="en-US" dirty="0" err="1" smtClean="0">
                <a:latin typeface="Calibri" charset="0"/>
              </a:rPr>
              <a:t>mins</a:t>
            </a:r>
            <a:endParaRPr lang="en-US" dirty="0" smtClean="0">
              <a:latin typeface="Calibri" charset="0"/>
            </a:endParaRPr>
          </a:p>
          <a:p>
            <a:endParaRPr lang="en-US" dirty="0">
              <a:latin typeface="Calibri" charset="0"/>
            </a:endParaRPr>
          </a:p>
          <a:p>
            <a:r>
              <a:rPr lang="en-US" dirty="0" smtClean="0">
                <a:latin typeface="Calibri" charset="0"/>
              </a:rPr>
              <a:t>Consider</a:t>
            </a:r>
            <a:r>
              <a:rPr lang="en-US" baseline="0" dirty="0" smtClean="0">
                <a:latin typeface="Calibri" charset="0"/>
              </a:rPr>
              <a:t> what elements can be added to the lesson to address the linguistic features of the students.  </a:t>
            </a:r>
            <a:r>
              <a:rPr lang="en-US" baseline="0" smtClean="0">
                <a:latin typeface="Calibri" charset="0"/>
              </a:rPr>
              <a:t>Ther</a:t>
            </a:r>
            <a:endParaRPr lang="en-US" dirty="0">
              <a:latin typeface="Calibri" charset="0"/>
            </a:endParaRPr>
          </a:p>
          <a:p>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BA5549EA-EA55-514B-A4F5-E001106E111D}" type="slidenum">
              <a:rPr lang="en-US" smtClean="0"/>
              <a:pPr>
                <a:defRPr/>
              </a:pPr>
              <a:t>38</a:t>
            </a:fld>
            <a:endParaRPr lang="en-US"/>
          </a:p>
        </p:txBody>
      </p:sp>
    </p:spTree>
    <p:extLst>
      <p:ext uri="{BB962C8B-B14F-4D97-AF65-F5344CB8AC3E}">
        <p14:creationId xmlns:p14="http://schemas.microsoft.com/office/powerpoint/2010/main" val="5915789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1776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2 </a:t>
            </a:r>
            <a:r>
              <a:rPr lang="en-US" dirty="0" err="1" smtClean="0">
                <a:latin typeface="Calibri" charset="0"/>
              </a:rPr>
              <a:t>mins</a:t>
            </a:r>
            <a:endParaRPr lang="en-US" dirty="0" smtClean="0">
              <a:latin typeface="Calibri" charset="0"/>
            </a:endParaRPr>
          </a:p>
          <a:p>
            <a:endParaRPr lang="en-US" dirty="0">
              <a:latin typeface="Calibri" charset="0"/>
            </a:endParaRPr>
          </a:p>
          <a:p>
            <a:r>
              <a:rPr lang="en-US" dirty="0">
                <a:latin typeface="Calibri" charset="0"/>
              </a:rPr>
              <a:t>Separate is Never Equal</a:t>
            </a:r>
          </a:p>
          <a:p>
            <a:r>
              <a:rPr lang="en-US" dirty="0">
                <a:latin typeface="Calibri" charset="0"/>
              </a:rPr>
              <a:t>Almost 10 years before Brown vs. Board of Education, Sylvia Mendez and her parents helped end school segregation in California.  An American citizen of Mexican and Puerto Rican heritage who spoke and wrote perfect English, Mendez was denied enrollment to a “Whites Only” school.  Her parents took action by organizing the Hispanic community and filing a lawsuit in federal district court.  Their success eventually brought an end to the era of segregated education in California.</a:t>
            </a:r>
          </a:p>
          <a:p>
            <a:endParaRPr lang="en-US" dirty="0">
              <a:latin typeface="Calibri" charset="0"/>
            </a:endParaRPr>
          </a:p>
          <a:p>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BA5549EA-EA55-514B-A4F5-E001106E111D}" type="slidenum">
              <a:rPr lang="en-US" smtClean="0"/>
              <a:pPr>
                <a:defRPr/>
              </a:pPr>
              <a:t>39</a:t>
            </a:fld>
            <a:endParaRPr lang="en-US"/>
          </a:p>
        </p:txBody>
      </p:sp>
    </p:spTree>
    <p:extLst>
      <p:ext uri="{BB962C8B-B14F-4D97-AF65-F5344CB8AC3E}">
        <p14:creationId xmlns:p14="http://schemas.microsoft.com/office/powerpoint/2010/main" val="19656274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aseline="0" dirty="0" smtClean="0"/>
              <a:t>2-3 minutes</a:t>
            </a:r>
          </a:p>
          <a:p>
            <a:r>
              <a:rPr lang="en-US" baseline="0" dirty="0" smtClean="0"/>
              <a:t>Connect CLR to the competencies of a Literate individual</a:t>
            </a:r>
          </a:p>
          <a:p>
            <a:endParaRPr lang="en-US" baseline="0" dirty="0" smtClean="0"/>
          </a:p>
          <a:p>
            <a:r>
              <a:rPr lang="en-US" baseline="0" dirty="0" smtClean="0"/>
              <a:t>These habits of mind practices speak directly to the the benefits of teachers using CLR pedagogies while instructing Standard English Learners.</a:t>
            </a:r>
          </a:p>
          <a:p>
            <a:r>
              <a:rPr lang="en-US" baseline="0" dirty="0" smtClean="0"/>
              <a:t> 7 competencies- habits of mind</a:t>
            </a:r>
          </a:p>
          <a:p>
            <a:r>
              <a:rPr lang="en-US" baseline="0" dirty="0" smtClean="0"/>
              <a:t>Specifically looking at </a:t>
            </a:r>
          </a:p>
          <a:p>
            <a:pPr algn="l" eaLnBrk="1" hangingPunct="1"/>
            <a:r>
              <a:rPr lang="en-US" baseline="0" dirty="0" smtClean="0"/>
              <a:t>#3. Respond to the varying demands of audience, task, purpose, and audience which relates to </a:t>
            </a:r>
            <a:r>
              <a:rPr lang="en-US" b="1" baseline="0" dirty="0" smtClean="0"/>
              <a:t>Responsive Language</a:t>
            </a:r>
            <a:r>
              <a:rPr lang="en-US" baseline="0" dirty="0" smtClean="0"/>
              <a:t>--</a:t>
            </a:r>
            <a:r>
              <a:rPr lang="en-US" sz="1200" dirty="0" smtClean="0">
                <a:solidFill>
                  <a:srgbClr val="000000"/>
                </a:solidFill>
                <a:latin typeface="Arial" charset="0"/>
              </a:rPr>
              <a:t>Infusing Situational Appropriateness with Language and Behavior.</a:t>
            </a:r>
          </a:p>
          <a:p>
            <a:pPr algn="l" eaLnBrk="1" hangingPunct="1"/>
            <a:r>
              <a:rPr lang="en-US" sz="1200" dirty="0" smtClean="0">
                <a:solidFill>
                  <a:srgbClr val="000000"/>
                </a:solidFill>
                <a:latin typeface="Arial" charset="0"/>
              </a:rPr>
              <a:t>#4</a:t>
            </a:r>
            <a:r>
              <a:rPr lang="en-US" sz="1200" baseline="0" dirty="0" smtClean="0">
                <a:solidFill>
                  <a:srgbClr val="000000"/>
                </a:solidFill>
                <a:latin typeface="Arial" charset="0"/>
              </a:rPr>
              <a:t>.  Most students will engage more and therefore comprehend more when they are able to connect </a:t>
            </a:r>
            <a:endParaRPr lang="en-US" sz="1200" dirty="0" smtClean="0">
              <a:solidFill>
                <a:srgbClr val="000000"/>
              </a:solidFill>
              <a:latin typeface="Arial" charset="0"/>
            </a:endParaRPr>
          </a:p>
          <a:p>
            <a:pPr algn="l" eaLnBrk="1" hangingPunct="1"/>
            <a:r>
              <a:rPr lang="en-US" sz="1200" dirty="0" smtClean="0">
                <a:solidFill>
                  <a:srgbClr val="000000"/>
                </a:solidFill>
                <a:latin typeface="Arial" charset="0"/>
              </a:rPr>
              <a:t>#7.</a:t>
            </a:r>
            <a:r>
              <a:rPr lang="en-US" sz="1200" baseline="0" dirty="0" smtClean="0">
                <a:solidFill>
                  <a:srgbClr val="000000"/>
                </a:solidFill>
                <a:latin typeface="Arial" charset="0"/>
              </a:rPr>
              <a:t>  Come to understand other perspectives and cultures relates to </a:t>
            </a:r>
            <a:r>
              <a:rPr lang="en-US" sz="1200" b="1" baseline="0" dirty="0" smtClean="0">
                <a:solidFill>
                  <a:srgbClr val="000000"/>
                </a:solidFill>
                <a:latin typeface="Arial" charset="0"/>
              </a:rPr>
              <a:t>Responsive Literacy- </a:t>
            </a:r>
            <a:r>
              <a:rPr lang="en-US" sz="1200" b="0" baseline="0" dirty="0" smtClean="0">
                <a:solidFill>
                  <a:srgbClr val="000000"/>
                </a:solidFill>
                <a:latin typeface="Arial" charset="0"/>
              </a:rPr>
              <a:t> Using all types of texts culturally and linguistically.</a:t>
            </a:r>
            <a:endParaRPr lang="en-US" sz="1200" dirty="0" smtClean="0">
              <a:solidFill>
                <a:srgbClr val="000000"/>
              </a:solidFill>
              <a:latin typeface="Arial" charset="0"/>
            </a:endParaRPr>
          </a:p>
        </p:txBody>
      </p:sp>
      <p:sp>
        <p:nvSpPr>
          <p:cNvPr id="4" name="Slide Number Placeholder 3"/>
          <p:cNvSpPr>
            <a:spLocks noGrp="1"/>
          </p:cNvSpPr>
          <p:nvPr>
            <p:ph type="sldNum" sz="quarter" idx="10"/>
          </p:nvPr>
        </p:nvSpPr>
        <p:spPr/>
        <p:txBody>
          <a:bodyPr/>
          <a:lstStyle/>
          <a:p>
            <a:fld id="{EA1D04A3-CC57-AB45-9BEC-4E7192BEB1CF}" type="slidenum">
              <a:rPr lang="en-US" smtClean="0">
                <a:solidFill>
                  <a:prstClr val="black"/>
                </a:solidFill>
                <a:latin typeface="Calibri"/>
              </a:rPr>
              <a:pPr/>
              <a:t>40</a:t>
            </a:fld>
            <a:endParaRPr lang="en-US">
              <a:solidFill>
                <a:prstClr val="black"/>
              </a:solidFill>
              <a:latin typeface="Calibri"/>
            </a:endParaRPr>
          </a:p>
        </p:txBody>
      </p:sp>
    </p:spTree>
    <p:extLst>
      <p:ext uri="{BB962C8B-B14F-4D97-AF65-F5344CB8AC3E}">
        <p14:creationId xmlns:p14="http://schemas.microsoft.com/office/powerpoint/2010/main" val="691654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4505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1 minute</a:t>
            </a:r>
          </a:p>
          <a:p>
            <a:r>
              <a:rPr lang="en-US" dirty="0" smtClean="0">
                <a:latin typeface="Calibri" charset="0"/>
              </a:rPr>
              <a:t>Today</a:t>
            </a:r>
            <a:r>
              <a:rPr lang="en-US" baseline="0" dirty="0" smtClean="0">
                <a:latin typeface="Calibri" charset="0"/>
              </a:rPr>
              <a:t> we are focusing on Responsive Literacy</a:t>
            </a:r>
          </a:p>
          <a:p>
            <a:endParaRPr lang="en-US" dirty="0" smtClean="0">
              <a:latin typeface="Calibri" charset="0"/>
            </a:endParaRPr>
          </a:p>
          <a:p>
            <a:r>
              <a:rPr lang="en-US" dirty="0" smtClean="0">
                <a:latin typeface="Calibri" charset="0"/>
              </a:rPr>
              <a:t>Purpose:  Brief overview of CLR- </a:t>
            </a:r>
            <a:r>
              <a:rPr lang="en-US" b="1" i="1" dirty="0" smtClean="0">
                <a:latin typeface="Calibri" charset="0"/>
              </a:rPr>
              <a:t>Culturally and Linguistically Responsive Pedagogy</a:t>
            </a:r>
            <a:endParaRPr lang="en-US" dirty="0" smtClean="0">
              <a:latin typeface="Calibri" charset="0"/>
            </a:endParaRPr>
          </a:p>
          <a:p>
            <a:r>
              <a:rPr lang="en-US" dirty="0" smtClean="0">
                <a:latin typeface="Calibri" charset="0"/>
              </a:rPr>
              <a:t>In order to provide more opportunities for students</a:t>
            </a:r>
            <a:r>
              <a:rPr lang="en-US" baseline="0" dirty="0" smtClean="0">
                <a:latin typeface="Calibri" charset="0"/>
              </a:rPr>
              <a:t> to be more engaged and motivated, we employ various types of Culturally Responsive Complex Text.</a:t>
            </a:r>
            <a:endParaRPr lang="en-US" dirty="0" smtClean="0">
              <a:latin typeface="Calibri" charset="0"/>
            </a:endParaRPr>
          </a:p>
          <a:p>
            <a:endParaRPr lang="en-US" dirty="0" smtClean="0">
              <a:latin typeface="Calibri" charset="0"/>
            </a:endParaRPr>
          </a:p>
        </p:txBody>
      </p:sp>
      <p:sp>
        <p:nvSpPr>
          <p:cNvPr id="4505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Rounded MT Bold" charset="0"/>
                <a:ea typeface="ＭＳ Ｐゴシック" charset="0"/>
                <a:cs typeface="ＭＳ Ｐゴシック" charset="0"/>
              </a:defRPr>
            </a:lvl1pPr>
            <a:lvl2pPr marL="754243" indent="-290093" eaLnBrk="0" hangingPunct="0">
              <a:defRPr sz="2400">
                <a:solidFill>
                  <a:schemeClr val="tx1"/>
                </a:solidFill>
                <a:latin typeface="Arial Rounded MT Bold" charset="0"/>
                <a:ea typeface="ＭＳ Ｐゴシック" charset="0"/>
              </a:defRPr>
            </a:lvl2pPr>
            <a:lvl3pPr marL="1160374" indent="-232075" eaLnBrk="0" hangingPunct="0">
              <a:defRPr sz="2400">
                <a:solidFill>
                  <a:schemeClr val="tx1"/>
                </a:solidFill>
                <a:latin typeface="Arial Rounded MT Bold" charset="0"/>
                <a:ea typeface="ＭＳ Ｐゴシック" charset="0"/>
              </a:defRPr>
            </a:lvl3pPr>
            <a:lvl4pPr marL="1624523" indent="-232075" eaLnBrk="0" hangingPunct="0">
              <a:defRPr sz="2400">
                <a:solidFill>
                  <a:schemeClr val="tx1"/>
                </a:solidFill>
                <a:latin typeface="Arial Rounded MT Bold" charset="0"/>
                <a:ea typeface="ＭＳ Ｐゴシック" charset="0"/>
              </a:defRPr>
            </a:lvl4pPr>
            <a:lvl5pPr marL="2088672" indent="-232075" eaLnBrk="0" hangingPunct="0">
              <a:defRPr sz="2400">
                <a:solidFill>
                  <a:schemeClr val="tx1"/>
                </a:solidFill>
                <a:latin typeface="Arial Rounded MT Bold" charset="0"/>
                <a:ea typeface="ＭＳ Ｐゴシック" charset="0"/>
              </a:defRPr>
            </a:lvl5pPr>
            <a:lvl6pPr marL="2552822" indent="-232075" eaLnBrk="0" fontAlgn="base" hangingPunct="0">
              <a:spcBef>
                <a:spcPct val="0"/>
              </a:spcBef>
              <a:spcAft>
                <a:spcPct val="0"/>
              </a:spcAft>
              <a:defRPr sz="2400">
                <a:solidFill>
                  <a:schemeClr val="tx1"/>
                </a:solidFill>
                <a:latin typeface="Arial Rounded MT Bold" charset="0"/>
                <a:ea typeface="ＭＳ Ｐゴシック" charset="0"/>
              </a:defRPr>
            </a:lvl6pPr>
            <a:lvl7pPr marL="3016971" indent="-232075" eaLnBrk="0" fontAlgn="base" hangingPunct="0">
              <a:spcBef>
                <a:spcPct val="0"/>
              </a:spcBef>
              <a:spcAft>
                <a:spcPct val="0"/>
              </a:spcAft>
              <a:defRPr sz="2400">
                <a:solidFill>
                  <a:schemeClr val="tx1"/>
                </a:solidFill>
                <a:latin typeface="Arial Rounded MT Bold" charset="0"/>
                <a:ea typeface="ＭＳ Ｐゴシック" charset="0"/>
              </a:defRPr>
            </a:lvl7pPr>
            <a:lvl8pPr marL="3481121" indent="-232075" eaLnBrk="0" fontAlgn="base" hangingPunct="0">
              <a:spcBef>
                <a:spcPct val="0"/>
              </a:spcBef>
              <a:spcAft>
                <a:spcPct val="0"/>
              </a:spcAft>
              <a:defRPr sz="2400">
                <a:solidFill>
                  <a:schemeClr val="tx1"/>
                </a:solidFill>
                <a:latin typeface="Arial Rounded MT Bold" charset="0"/>
                <a:ea typeface="ＭＳ Ｐゴシック" charset="0"/>
              </a:defRPr>
            </a:lvl8pPr>
            <a:lvl9pPr marL="3945270" indent="-232075" eaLnBrk="0" fontAlgn="base" hangingPunct="0">
              <a:spcBef>
                <a:spcPct val="0"/>
              </a:spcBef>
              <a:spcAft>
                <a:spcPct val="0"/>
              </a:spcAft>
              <a:defRPr sz="2400">
                <a:solidFill>
                  <a:schemeClr val="tx1"/>
                </a:solidFill>
                <a:latin typeface="Arial Rounded MT Bold" charset="0"/>
                <a:ea typeface="ＭＳ Ｐゴシック" charset="0"/>
              </a:defRPr>
            </a:lvl9pPr>
          </a:lstStyle>
          <a:p>
            <a:pPr eaLnBrk="1" hangingPunct="1"/>
            <a:fld id="{75D68F3C-5FA0-424F-9B31-278F148450B6}" type="slidenum">
              <a:rPr lang="en-US" sz="1200">
                <a:solidFill>
                  <a:prstClr val="black"/>
                </a:solidFill>
              </a:rPr>
              <a:pPr eaLnBrk="1" hangingPunct="1"/>
              <a:t>4</a:t>
            </a:fld>
            <a:endParaRPr lang="en-US" sz="1200">
              <a:solidFill>
                <a:prstClr val="black"/>
              </a:solidFill>
            </a:endParaRPr>
          </a:p>
        </p:txBody>
      </p:sp>
    </p:spTree>
    <p:extLst>
      <p:ext uri="{BB962C8B-B14F-4D97-AF65-F5344CB8AC3E}">
        <p14:creationId xmlns:p14="http://schemas.microsoft.com/office/powerpoint/2010/main" val="8078995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3 minutes</a:t>
            </a:r>
          </a:p>
          <a:p>
            <a:r>
              <a:rPr lang="en-US" dirty="0" smtClean="0"/>
              <a:t>Tatum definition</a:t>
            </a:r>
          </a:p>
          <a:p>
            <a:endParaRPr lang="en-US" dirty="0" smtClean="0"/>
          </a:p>
          <a:p>
            <a:r>
              <a:rPr lang="en-US" dirty="0" smtClean="0"/>
              <a:t>Examples</a:t>
            </a:r>
            <a:r>
              <a:rPr lang="en-US" baseline="0" dirty="0" smtClean="0"/>
              <a:t> are following on the next slide.</a:t>
            </a:r>
            <a:endParaRPr lang="en-US" dirty="0" smtClean="0"/>
          </a:p>
        </p:txBody>
      </p:sp>
      <p:sp>
        <p:nvSpPr>
          <p:cNvPr id="4" name="Slide Number Placeholder 3"/>
          <p:cNvSpPr>
            <a:spLocks noGrp="1"/>
          </p:cNvSpPr>
          <p:nvPr>
            <p:ph type="sldNum" sz="quarter" idx="10"/>
          </p:nvPr>
        </p:nvSpPr>
        <p:spPr/>
        <p:txBody>
          <a:bodyPr/>
          <a:lstStyle/>
          <a:p>
            <a:fld id="{D71B9F8E-D1F4-C04E-B789-747978FE61FD}" type="slidenum">
              <a:rPr lang="en-US" smtClean="0"/>
              <a:t>41</a:t>
            </a:fld>
            <a:endParaRPr lang="en-US"/>
          </a:p>
        </p:txBody>
      </p:sp>
    </p:spTree>
    <p:extLst>
      <p:ext uri="{BB962C8B-B14F-4D97-AF65-F5344CB8AC3E}">
        <p14:creationId xmlns:p14="http://schemas.microsoft.com/office/powerpoint/2010/main" val="3474560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p:spPr>
      </p:sp>
      <p:sp>
        <p:nvSpPr>
          <p:cNvPr id="2867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charset="0"/>
                <a:ea typeface="ＭＳ Ｐゴシック"/>
                <a:cs typeface="ＭＳ Ｐゴシック"/>
              </a:rPr>
              <a:t>(2-3 minutes)</a:t>
            </a:r>
          </a:p>
          <a:p>
            <a:pPr eaLnBrk="1" hangingPunct="1">
              <a:spcBef>
                <a:spcPct val="0"/>
              </a:spcBef>
            </a:pPr>
            <a:r>
              <a:rPr lang="en-US" dirty="0" smtClean="0">
                <a:latin typeface="Arial" charset="0"/>
                <a:ea typeface="ＭＳ Ｐゴシック"/>
                <a:cs typeface="ＭＳ Ｐゴシック"/>
              </a:rPr>
              <a:t>Say: Here are some excellent examples of Culturally Responsive Enabling Literature. Each of these titles meet the Four criteria outlined by Dr. Tatum: 1) They promote a healthy psyche, 2) They are grounded in real world experiences; 3) They focus on the collective struggle of people of color; and (most importantly) 4) They serve as a road map for being, doing, thinking, and acting. </a:t>
            </a:r>
          </a:p>
        </p:txBody>
      </p:sp>
      <p:sp>
        <p:nvSpPr>
          <p:cNvPr id="276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14F8655-8113-4E63-899D-51A98BA9FEB2}" type="slidenum">
              <a:rPr lang="en-US"/>
              <a:pPr fontAlgn="base">
                <a:spcBef>
                  <a:spcPct val="0"/>
                </a:spcBef>
                <a:spcAft>
                  <a:spcPct val="0"/>
                </a:spcAft>
                <a:defRPr/>
              </a:pPr>
              <a:t>42</a:t>
            </a:fld>
            <a:endParaRPr lang="en-US" dirty="0"/>
          </a:p>
        </p:txBody>
      </p:sp>
    </p:spTree>
    <p:extLst>
      <p:ext uri="{BB962C8B-B14F-4D97-AF65-F5344CB8AC3E}">
        <p14:creationId xmlns:p14="http://schemas.microsoft.com/office/powerpoint/2010/main" val="19741510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1 min</a:t>
            </a:r>
          </a:p>
          <a:p>
            <a:r>
              <a:rPr lang="en-US" dirty="0" err="1" smtClean="0"/>
              <a:t>Hollie’s</a:t>
            </a:r>
            <a:r>
              <a:rPr lang="en-US" dirty="0" smtClean="0"/>
              <a:t> definition</a:t>
            </a:r>
          </a:p>
          <a:p>
            <a:endParaRPr lang="en-US" dirty="0" smtClean="0"/>
          </a:p>
          <a:p>
            <a:r>
              <a:rPr lang="en-US" dirty="0" smtClean="0"/>
              <a:t>Purpose:</a:t>
            </a:r>
            <a:r>
              <a:rPr lang="en-US" baseline="0" dirty="0" smtClean="0"/>
              <a:t>  Begin to explore Dr. </a:t>
            </a:r>
            <a:r>
              <a:rPr lang="en-US" baseline="0" dirty="0" err="1" smtClean="0"/>
              <a:t>Hollie’s</a:t>
            </a:r>
            <a:r>
              <a:rPr lang="en-US" baseline="0" dirty="0" smtClean="0"/>
              <a:t> definition of Culturally Responsive Texts.</a:t>
            </a:r>
            <a:endParaRPr lang="en-US" dirty="0" smtClean="0"/>
          </a:p>
        </p:txBody>
      </p:sp>
      <p:sp>
        <p:nvSpPr>
          <p:cNvPr id="4" name="Slide Number Placeholder 3"/>
          <p:cNvSpPr>
            <a:spLocks noGrp="1"/>
          </p:cNvSpPr>
          <p:nvPr>
            <p:ph type="sldNum" sz="quarter" idx="10"/>
          </p:nvPr>
        </p:nvSpPr>
        <p:spPr/>
        <p:txBody>
          <a:bodyPr/>
          <a:lstStyle/>
          <a:p>
            <a:fld id="{D71B9F8E-D1F4-C04E-B789-747978FE61FD}" type="slidenum">
              <a:rPr lang="en-US" smtClean="0"/>
              <a:t>43</a:t>
            </a:fld>
            <a:endParaRPr lang="en-US"/>
          </a:p>
        </p:txBody>
      </p:sp>
    </p:spTree>
    <p:extLst>
      <p:ext uri="{BB962C8B-B14F-4D97-AF65-F5344CB8AC3E}">
        <p14:creationId xmlns:p14="http://schemas.microsoft.com/office/powerpoint/2010/main" val="3474560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6041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3 minutes</a:t>
            </a:r>
          </a:p>
          <a:p>
            <a:endParaRPr lang="en-US" dirty="0" smtClean="0">
              <a:latin typeface="Calibri" charset="0"/>
            </a:endParaRPr>
          </a:p>
          <a:p>
            <a:r>
              <a:rPr lang="en-US" dirty="0" smtClean="0">
                <a:latin typeface="Calibri" charset="0"/>
              </a:rPr>
              <a:t>Connect</a:t>
            </a:r>
            <a:r>
              <a:rPr lang="en-US" baseline="0" dirty="0" smtClean="0">
                <a:latin typeface="Calibri" charset="0"/>
              </a:rPr>
              <a:t> to the rings of culture.</a:t>
            </a:r>
            <a:endParaRPr lang="en-US" dirty="0">
              <a:latin typeface="Calibri" charset="0"/>
            </a:endParaRPr>
          </a:p>
        </p:txBody>
      </p:sp>
      <p:sp>
        <p:nvSpPr>
          <p:cNvPr id="6041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68EEE239-CCEA-CA4C-9800-A9B812845E53}" type="slidenum">
              <a:rPr lang="en-US" sz="1200"/>
              <a:pPr eaLnBrk="1" hangingPunct="1"/>
              <a:t>44</a:t>
            </a:fld>
            <a:endParaRPr lang="en-US" sz="1200"/>
          </a:p>
        </p:txBody>
      </p:sp>
    </p:spTree>
    <p:extLst>
      <p:ext uri="{BB962C8B-B14F-4D97-AF65-F5344CB8AC3E}">
        <p14:creationId xmlns:p14="http://schemas.microsoft.com/office/powerpoint/2010/main" val="16316263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rPr lang="en-US" dirty="0" smtClean="0"/>
              <a:t>2 </a:t>
            </a:r>
            <a:r>
              <a:rPr lang="en-US" dirty="0" err="1" smtClean="0"/>
              <a:t>mins</a:t>
            </a:r>
            <a:endParaRPr lang="en-US" dirty="0" smtClean="0"/>
          </a:p>
          <a:p>
            <a:endParaRPr lang="en-US" baseline="0" dirty="0" smtClean="0"/>
          </a:p>
          <a:p>
            <a:r>
              <a:rPr lang="en-US" baseline="0" dirty="0" smtClean="0"/>
              <a:t>Table Talk </a:t>
            </a:r>
          </a:p>
          <a:p>
            <a:r>
              <a:rPr lang="en-US" baseline="0" dirty="0" smtClean="0"/>
              <a:t>What’s different about culturally generic texts and culturally authentic/specific texts?</a:t>
            </a:r>
            <a:endParaRPr lang="en-US" dirty="0"/>
          </a:p>
        </p:txBody>
      </p:sp>
      <p:sp>
        <p:nvSpPr>
          <p:cNvPr id="4" name="Slide Number Placeholder 3"/>
          <p:cNvSpPr>
            <a:spLocks noGrp="1"/>
          </p:cNvSpPr>
          <p:nvPr>
            <p:ph type="sldNum" sz="quarter" idx="10"/>
          </p:nvPr>
        </p:nvSpPr>
        <p:spPr/>
        <p:txBody>
          <a:bodyPr/>
          <a:lstStyle/>
          <a:p>
            <a:fld id="{098549CD-C621-9E46-857D-732F4C8AC668}" type="slidenum">
              <a:rPr lang="en-US" smtClean="0"/>
              <a:pPr/>
              <a:t>45</a:t>
            </a:fld>
            <a:endParaRPr lang="en-US"/>
          </a:p>
        </p:txBody>
      </p:sp>
    </p:spTree>
    <p:extLst>
      <p:ext uri="{BB962C8B-B14F-4D97-AF65-F5344CB8AC3E}">
        <p14:creationId xmlns:p14="http://schemas.microsoft.com/office/powerpoint/2010/main" val="2916037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 </a:t>
            </a:r>
            <a:r>
              <a:rPr lang="en-US" dirty="0" err="1" smtClean="0"/>
              <a:t>mins</a:t>
            </a:r>
            <a:endParaRPr lang="en-US" dirty="0" smtClean="0"/>
          </a:p>
          <a:p>
            <a:r>
              <a:rPr lang="en-US" dirty="0" smtClean="0"/>
              <a:t>Shout out the most</a:t>
            </a:r>
            <a:r>
              <a:rPr lang="en-US" baseline="0" dirty="0" smtClean="0"/>
              <a:t> important point of this one</a:t>
            </a:r>
            <a:endParaRPr lang="en-US" dirty="0"/>
          </a:p>
        </p:txBody>
      </p:sp>
      <p:sp>
        <p:nvSpPr>
          <p:cNvPr id="4" name="Slide Number Placeholder 3"/>
          <p:cNvSpPr>
            <a:spLocks noGrp="1"/>
          </p:cNvSpPr>
          <p:nvPr>
            <p:ph type="sldNum" sz="quarter" idx="10"/>
          </p:nvPr>
        </p:nvSpPr>
        <p:spPr/>
        <p:txBody>
          <a:bodyPr/>
          <a:lstStyle/>
          <a:p>
            <a:fld id="{098549CD-C621-9E46-857D-732F4C8AC668}" type="slidenum">
              <a:rPr lang="en-US" smtClean="0"/>
              <a:pPr/>
              <a:t>46</a:t>
            </a:fld>
            <a:endParaRPr lang="en-US"/>
          </a:p>
        </p:txBody>
      </p:sp>
    </p:spTree>
    <p:extLst>
      <p:ext uri="{BB962C8B-B14F-4D97-AF65-F5344CB8AC3E}">
        <p14:creationId xmlns:p14="http://schemas.microsoft.com/office/powerpoint/2010/main" val="17880845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1 min</a:t>
            </a:r>
          </a:p>
          <a:p>
            <a:endParaRPr lang="en-US" dirty="0" smtClean="0"/>
          </a:p>
          <a:p>
            <a:r>
              <a:rPr lang="en-US" dirty="0" smtClean="0"/>
              <a:t>Alma </a:t>
            </a:r>
            <a:r>
              <a:rPr lang="en-US" dirty="0" err="1" smtClean="0"/>
              <a:t>Flor</a:t>
            </a:r>
            <a:r>
              <a:rPr lang="en-US" dirty="0" smtClean="0"/>
              <a:t> Ada is a renowned</a:t>
            </a:r>
            <a:r>
              <a:rPr lang="en-US" baseline="0" dirty="0" smtClean="0"/>
              <a:t> author who is known for her culturally responsive books like, I Love Saturdays y </a:t>
            </a:r>
            <a:r>
              <a:rPr lang="en-US" baseline="0" dirty="0" err="1" smtClean="0"/>
              <a:t>Domingos</a:t>
            </a:r>
            <a:r>
              <a:rPr lang="en-US" baseline="0" dirty="0" smtClean="0"/>
              <a:t>.  Her work is based on the definition that </a:t>
            </a:r>
            <a:r>
              <a:rPr lang="en-US" b="1" i="1" baseline="0" dirty="0" smtClean="0"/>
              <a:t>culturally responsive texts</a:t>
            </a:r>
          </a:p>
          <a:p>
            <a:pPr>
              <a:buFont typeface="Wingdings" charset="2"/>
              <a:buChar char="q"/>
            </a:pPr>
            <a:r>
              <a:rPr lang="en-US" dirty="0" smtClean="0"/>
              <a:t>text that include the reader’s experience, and which draws on their </a:t>
            </a:r>
            <a:r>
              <a:rPr lang="en-US" b="1" i="1" dirty="0" smtClean="0"/>
              <a:t>background and culture</a:t>
            </a:r>
            <a:r>
              <a:rPr lang="en-US" dirty="0" smtClean="0"/>
              <a:t>…</a:t>
            </a:r>
          </a:p>
          <a:p>
            <a:pPr marL="0" indent="0">
              <a:buNone/>
            </a:pPr>
            <a:endParaRPr lang="en-US" sz="1050" dirty="0" smtClean="0"/>
          </a:p>
          <a:p>
            <a:pPr>
              <a:buFont typeface="Wingdings" charset="2"/>
              <a:buChar char="q"/>
            </a:pPr>
            <a:r>
              <a:rPr lang="en-US" dirty="0" smtClean="0"/>
              <a:t> text that helps children understand who they are, where they come from, and where they can go</a:t>
            </a:r>
          </a:p>
          <a:p>
            <a:pPr marL="0" indent="0">
              <a:buNone/>
            </a:pPr>
            <a:endParaRPr lang="en-US" sz="1050" dirty="0" smtClean="0"/>
          </a:p>
          <a:p>
            <a:pPr>
              <a:buFont typeface="Wingdings" charset="2"/>
              <a:buChar char="q"/>
            </a:pPr>
            <a:r>
              <a:rPr lang="en-US" b="1" i="1" dirty="0" smtClean="0"/>
              <a:t>connect to students’ lives</a:t>
            </a:r>
            <a:r>
              <a:rPr lang="en-US" dirty="0" smtClean="0"/>
              <a:t>, not just to their cultural heritage.</a:t>
            </a:r>
          </a:p>
          <a:p>
            <a:endParaRPr lang="en-US" dirty="0"/>
          </a:p>
        </p:txBody>
      </p:sp>
      <p:sp>
        <p:nvSpPr>
          <p:cNvPr id="4" name="Slide Number Placeholder 3"/>
          <p:cNvSpPr>
            <a:spLocks noGrp="1"/>
          </p:cNvSpPr>
          <p:nvPr>
            <p:ph type="sldNum" sz="quarter" idx="10"/>
          </p:nvPr>
        </p:nvSpPr>
        <p:spPr/>
        <p:txBody>
          <a:bodyPr/>
          <a:lstStyle/>
          <a:p>
            <a:fld id="{D71B9F8E-D1F4-C04E-B789-747978FE61FD}" type="slidenum">
              <a:rPr lang="en-US" smtClean="0"/>
              <a:t>47</a:t>
            </a:fld>
            <a:endParaRPr lang="en-US"/>
          </a:p>
        </p:txBody>
      </p:sp>
    </p:spTree>
    <p:extLst>
      <p:ext uri="{BB962C8B-B14F-4D97-AF65-F5344CB8AC3E}">
        <p14:creationId xmlns:p14="http://schemas.microsoft.com/office/powerpoint/2010/main" val="38576867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7680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2 </a:t>
            </a:r>
            <a:r>
              <a:rPr lang="en-US" dirty="0" err="1" smtClean="0">
                <a:latin typeface="Calibri" charset="0"/>
              </a:rPr>
              <a:t>mins</a:t>
            </a:r>
            <a:endParaRPr lang="en-US" dirty="0" smtClean="0">
              <a:latin typeface="Calibri" charset="0"/>
            </a:endParaRPr>
          </a:p>
          <a:p>
            <a:endParaRPr lang="en-US" dirty="0" smtClean="0">
              <a:latin typeface="Calibri" charset="0"/>
            </a:endParaRPr>
          </a:p>
          <a:p>
            <a:r>
              <a:rPr lang="en-US" dirty="0" smtClean="0">
                <a:latin typeface="Calibri" charset="0"/>
              </a:rPr>
              <a:t>3</a:t>
            </a:r>
            <a:r>
              <a:rPr lang="en-US" baseline="30000" dirty="0" smtClean="0">
                <a:latin typeface="Calibri" charset="0"/>
              </a:rPr>
              <a:t>rd</a:t>
            </a:r>
            <a:r>
              <a:rPr lang="en-US" dirty="0" smtClean="0">
                <a:latin typeface="Calibri" charset="0"/>
              </a:rPr>
              <a:t> </a:t>
            </a:r>
            <a:r>
              <a:rPr lang="en-US" dirty="0">
                <a:latin typeface="Calibri" charset="0"/>
              </a:rPr>
              <a:t>grade </a:t>
            </a:r>
            <a:endParaRPr lang="en-US" dirty="0" smtClean="0">
              <a:latin typeface="Calibri" charset="0"/>
            </a:endParaRPr>
          </a:p>
          <a:p>
            <a:endParaRPr lang="en-US" dirty="0" smtClean="0">
              <a:latin typeface="Calibri" charset="0"/>
            </a:endParaRPr>
          </a:p>
          <a:p>
            <a:r>
              <a:rPr lang="en-US" dirty="0" smtClean="0">
                <a:latin typeface="Calibri" charset="0"/>
              </a:rPr>
              <a:t>For example</a:t>
            </a:r>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B0F66CF3-525F-D644-B22F-B55B3DA1BFCC}" type="slidenum">
              <a:rPr lang="en-US" smtClean="0"/>
              <a:pPr>
                <a:defRPr/>
              </a:pPr>
              <a:t>48</a:t>
            </a:fld>
            <a:endParaRPr lang="en-US"/>
          </a:p>
        </p:txBody>
      </p:sp>
    </p:spTree>
    <p:extLst>
      <p:ext uri="{BB962C8B-B14F-4D97-AF65-F5344CB8AC3E}">
        <p14:creationId xmlns:p14="http://schemas.microsoft.com/office/powerpoint/2010/main" val="19065938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7885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971F3829-7498-8A47-8AA5-A9B580B1E38D}" type="slidenum">
              <a:rPr lang="en-US" smtClean="0"/>
              <a:pPr>
                <a:defRPr/>
              </a:pPr>
              <a:t>49</a:t>
            </a:fld>
            <a:endParaRPr lang="en-US"/>
          </a:p>
        </p:txBody>
      </p:sp>
    </p:spTree>
    <p:extLst>
      <p:ext uri="{BB962C8B-B14F-4D97-AF65-F5344CB8AC3E}">
        <p14:creationId xmlns:p14="http://schemas.microsoft.com/office/powerpoint/2010/main" val="15199283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7885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2 </a:t>
            </a:r>
            <a:r>
              <a:rPr lang="en-US" dirty="0" err="1" smtClean="0">
                <a:latin typeface="Calibri" charset="0"/>
              </a:rPr>
              <a:t>mins</a:t>
            </a:r>
            <a:endParaRPr lang="en-US" dirty="0" smtClean="0">
              <a:latin typeface="Calibri" charset="0"/>
            </a:endParaRPr>
          </a:p>
          <a:p>
            <a:endParaRPr lang="en-US" dirty="0" smtClean="0">
              <a:latin typeface="Calibri" charset="0"/>
            </a:endParaRPr>
          </a:p>
          <a:p>
            <a:r>
              <a:rPr lang="en-US" dirty="0" smtClean="0">
                <a:latin typeface="Calibri" charset="0"/>
              </a:rPr>
              <a:t>3</a:t>
            </a:r>
            <a:r>
              <a:rPr lang="en-US" baseline="30000" dirty="0" smtClean="0">
                <a:latin typeface="Calibri" charset="0"/>
              </a:rPr>
              <a:t>rd</a:t>
            </a:r>
            <a:r>
              <a:rPr lang="en-US" dirty="0" smtClean="0">
                <a:latin typeface="Calibri" charset="0"/>
              </a:rPr>
              <a:t> </a:t>
            </a:r>
            <a:r>
              <a:rPr lang="en-US" dirty="0">
                <a:latin typeface="Calibri" charset="0"/>
              </a:rPr>
              <a:t>grade </a:t>
            </a:r>
          </a:p>
        </p:txBody>
      </p:sp>
      <p:sp>
        <p:nvSpPr>
          <p:cNvPr id="4" name="Slide Number Placeholder 3"/>
          <p:cNvSpPr>
            <a:spLocks noGrp="1"/>
          </p:cNvSpPr>
          <p:nvPr>
            <p:ph type="sldNum" sz="quarter" idx="5"/>
          </p:nvPr>
        </p:nvSpPr>
        <p:spPr/>
        <p:txBody>
          <a:bodyPr/>
          <a:lstStyle/>
          <a:p>
            <a:pPr>
              <a:defRPr/>
            </a:pPr>
            <a:fld id="{971F3829-7498-8A47-8AA5-A9B580B1E38D}" type="slidenum">
              <a:rPr lang="en-US" smtClean="0"/>
              <a:pPr>
                <a:defRPr/>
              </a:pPr>
              <a:t>50</a:t>
            </a:fld>
            <a:endParaRPr lang="en-US"/>
          </a:p>
        </p:txBody>
      </p:sp>
    </p:spTree>
    <p:extLst>
      <p:ext uri="{BB962C8B-B14F-4D97-AF65-F5344CB8AC3E}">
        <p14:creationId xmlns:p14="http://schemas.microsoft.com/office/powerpoint/2010/main" val="1117091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4505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1 minute</a:t>
            </a:r>
          </a:p>
          <a:p>
            <a:r>
              <a:rPr lang="en-US" dirty="0" smtClean="0">
                <a:latin typeface="Calibri" charset="0"/>
              </a:rPr>
              <a:t>Though the text that</a:t>
            </a:r>
            <a:r>
              <a:rPr lang="en-US" baseline="0" dirty="0" smtClean="0">
                <a:latin typeface="Calibri" charset="0"/>
              </a:rPr>
              <a:t> we will use today can be used across many grade levels, we are focusing our sample lesson on the third grade. These are the standard we will address.</a:t>
            </a:r>
            <a:endParaRPr lang="en-US" dirty="0">
              <a:latin typeface="Calibri" charset="0"/>
            </a:endParaRPr>
          </a:p>
          <a:p>
            <a:endParaRPr lang="en-US" dirty="0">
              <a:latin typeface="Calibri" charset="0"/>
            </a:endParaRPr>
          </a:p>
        </p:txBody>
      </p:sp>
      <p:sp>
        <p:nvSpPr>
          <p:cNvPr id="4505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Rounded MT Bold" charset="0"/>
                <a:ea typeface="ＭＳ Ｐゴシック" charset="0"/>
                <a:cs typeface="ＭＳ Ｐゴシック" charset="0"/>
              </a:defRPr>
            </a:lvl1pPr>
            <a:lvl2pPr marL="754243" indent="-290093" eaLnBrk="0" hangingPunct="0">
              <a:defRPr sz="2400">
                <a:solidFill>
                  <a:schemeClr val="tx1"/>
                </a:solidFill>
                <a:latin typeface="Arial Rounded MT Bold" charset="0"/>
                <a:ea typeface="ＭＳ Ｐゴシック" charset="0"/>
              </a:defRPr>
            </a:lvl2pPr>
            <a:lvl3pPr marL="1160374" indent="-232075" eaLnBrk="0" hangingPunct="0">
              <a:defRPr sz="2400">
                <a:solidFill>
                  <a:schemeClr val="tx1"/>
                </a:solidFill>
                <a:latin typeface="Arial Rounded MT Bold" charset="0"/>
                <a:ea typeface="ＭＳ Ｐゴシック" charset="0"/>
              </a:defRPr>
            </a:lvl3pPr>
            <a:lvl4pPr marL="1624523" indent="-232075" eaLnBrk="0" hangingPunct="0">
              <a:defRPr sz="2400">
                <a:solidFill>
                  <a:schemeClr val="tx1"/>
                </a:solidFill>
                <a:latin typeface="Arial Rounded MT Bold" charset="0"/>
                <a:ea typeface="ＭＳ Ｐゴシック" charset="0"/>
              </a:defRPr>
            </a:lvl4pPr>
            <a:lvl5pPr marL="2088672" indent="-232075" eaLnBrk="0" hangingPunct="0">
              <a:defRPr sz="2400">
                <a:solidFill>
                  <a:schemeClr val="tx1"/>
                </a:solidFill>
                <a:latin typeface="Arial Rounded MT Bold" charset="0"/>
                <a:ea typeface="ＭＳ Ｐゴシック" charset="0"/>
              </a:defRPr>
            </a:lvl5pPr>
            <a:lvl6pPr marL="2552822" indent="-232075" eaLnBrk="0" fontAlgn="base" hangingPunct="0">
              <a:spcBef>
                <a:spcPct val="0"/>
              </a:spcBef>
              <a:spcAft>
                <a:spcPct val="0"/>
              </a:spcAft>
              <a:defRPr sz="2400">
                <a:solidFill>
                  <a:schemeClr val="tx1"/>
                </a:solidFill>
                <a:latin typeface="Arial Rounded MT Bold" charset="0"/>
                <a:ea typeface="ＭＳ Ｐゴシック" charset="0"/>
              </a:defRPr>
            </a:lvl6pPr>
            <a:lvl7pPr marL="3016971" indent="-232075" eaLnBrk="0" fontAlgn="base" hangingPunct="0">
              <a:spcBef>
                <a:spcPct val="0"/>
              </a:spcBef>
              <a:spcAft>
                <a:spcPct val="0"/>
              </a:spcAft>
              <a:defRPr sz="2400">
                <a:solidFill>
                  <a:schemeClr val="tx1"/>
                </a:solidFill>
                <a:latin typeface="Arial Rounded MT Bold" charset="0"/>
                <a:ea typeface="ＭＳ Ｐゴシック" charset="0"/>
              </a:defRPr>
            </a:lvl7pPr>
            <a:lvl8pPr marL="3481121" indent="-232075" eaLnBrk="0" fontAlgn="base" hangingPunct="0">
              <a:spcBef>
                <a:spcPct val="0"/>
              </a:spcBef>
              <a:spcAft>
                <a:spcPct val="0"/>
              </a:spcAft>
              <a:defRPr sz="2400">
                <a:solidFill>
                  <a:schemeClr val="tx1"/>
                </a:solidFill>
                <a:latin typeface="Arial Rounded MT Bold" charset="0"/>
                <a:ea typeface="ＭＳ Ｐゴシック" charset="0"/>
              </a:defRPr>
            </a:lvl8pPr>
            <a:lvl9pPr marL="3945270" indent="-232075" eaLnBrk="0" fontAlgn="base" hangingPunct="0">
              <a:spcBef>
                <a:spcPct val="0"/>
              </a:spcBef>
              <a:spcAft>
                <a:spcPct val="0"/>
              </a:spcAft>
              <a:defRPr sz="2400">
                <a:solidFill>
                  <a:schemeClr val="tx1"/>
                </a:solidFill>
                <a:latin typeface="Arial Rounded MT Bold" charset="0"/>
                <a:ea typeface="ＭＳ Ｐゴシック" charset="0"/>
              </a:defRPr>
            </a:lvl9pPr>
          </a:lstStyle>
          <a:p>
            <a:pPr eaLnBrk="1" hangingPunct="1"/>
            <a:fld id="{75D68F3C-5FA0-424F-9B31-278F148450B6}" type="slidenum">
              <a:rPr lang="en-US" sz="1200">
                <a:solidFill>
                  <a:prstClr val="black"/>
                </a:solidFill>
              </a:rPr>
              <a:pPr eaLnBrk="1" hangingPunct="1"/>
              <a:t>5</a:t>
            </a:fld>
            <a:endParaRPr lang="en-US" sz="1200">
              <a:solidFill>
                <a:prstClr val="black"/>
              </a:solidFill>
            </a:endParaRPr>
          </a:p>
        </p:txBody>
      </p:sp>
    </p:spTree>
    <p:extLst>
      <p:ext uri="{BB962C8B-B14F-4D97-AF65-F5344CB8AC3E}">
        <p14:creationId xmlns:p14="http://schemas.microsoft.com/office/powerpoint/2010/main" val="8078995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8499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7 </a:t>
            </a:r>
            <a:r>
              <a:rPr lang="en-US" dirty="0" err="1" smtClean="0">
                <a:latin typeface="Calibri" charset="0"/>
              </a:rPr>
              <a:t>mins</a:t>
            </a:r>
            <a:r>
              <a:rPr lang="en-US" dirty="0" smtClean="0">
                <a:latin typeface="Calibri" charset="0"/>
              </a:rPr>
              <a:t> </a:t>
            </a:r>
          </a:p>
          <a:p>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ADADD140-69F7-284E-9AC0-876C389DA36F}" type="slidenum">
              <a:rPr lang="en-US" smtClean="0"/>
              <a:pPr>
                <a:defRPr/>
              </a:pPr>
              <a:t>51</a:t>
            </a:fld>
            <a:endParaRPr lang="en-US"/>
          </a:p>
        </p:txBody>
      </p:sp>
    </p:spTree>
    <p:extLst>
      <p:ext uri="{BB962C8B-B14F-4D97-AF65-F5344CB8AC3E}">
        <p14:creationId xmlns:p14="http://schemas.microsoft.com/office/powerpoint/2010/main" val="16546471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1B9F8E-D1F4-C04E-B789-747978FE61FD}" type="slidenum">
              <a:rPr lang="en-US" smtClean="0"/>
              <a:t>52</a:t>
            </a:fld>
            <a:endParaRPr lang="en-US"/>
          </a:p>
        </p:txBody>
      </p:sp>
    </p:spTree>
    <p:extLst>
      <p:ext uri="{BB962C8B-B14F-4D97-AF65-F5344CB8AC3E}">
        <p14:creationId xmlns:p14="http://schemas.microsoft.com/office/powerpoint/2010/main" val="19162436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Resource lists can  be</a:t>
            </a:r>
            <a:r>
              <a:rPr lang="en-US" baseline="0" dirty="0" smtClean="0"/>
              <a:t> found on the AEMP website</a:t>
            </a:r>
            <a:endParaRPr lang="en-US" dirty="0"/>
          </a:p>
        </p:txBody>
      </p:sp>
      <p:sp>
        <p:nvSpPr>
          <p:cNvPr id="4" name="Slide Number Placeholder 3"/>
          <p:cNvSpPr>
            <a:spLocks noGrp="1"/>
          </p:cNvSpPr>
          <p:nvPr>
            <p:ph type="sldNum" sz="quarter" idx="10"/>
          </p:nvPr>
        </p:nvSpPr>
        <p:spPr/>
        <p:txBody>
          <a:bodyPr/>
          <a:lstStyle/>
          <a:p>
            <a:fld id="{D71B9F8E-D1F4-C04E-B789-747978FE61FD}" type="slidenum">
              <a:rPr lang="en-US" smtClean="0"/>
              <a:t>53</a:t>
            </a:fld>
            <a:endParaRPr lang="en-US"/>
          </a:p>
        </p:txBody>
      </p:sp>
    </p:spTree>
    <p:extLst>
      <p:ext uri="{BB962C8B-B14F-4D97-AF65-F5344CB8AC3E}">
        <p14:creationId xmlns:p14="http://schemas.microsoft.com/office/powerpoint/2010/main" val="42378158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9216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Special features are also</a:t>
            </a:r>
            <a:r>
              <a:rPr lang="en-US" baseline="0" dirty="0" smtClean="0">
                <a:latin typeface="Calibri" charset="0"/>
              </a:rPr>
              <a:t> identified</a:t>
            </a:r>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37389947-08E9-8941-A6CA-A6C1EAF21742}" type="slidenum">
              <a:rPr lang="en-US" smtClean="0"/>
              <a:pPr>
                <a:defRPr/>
              </a:pPr>
              <a:t>54</a:t>
            </a:fld>
            <a:endParaRPr lang="en-US"/>
          </a:p>
        </p:txBody>
      </p:sp>
    </p:spTree>
    <p:extLst>
      <p:ext uri="{BB962C8B-B14F-4D97-AF65-F5344CB8AC3E}">
        <p14:creationId xmlns:p14="http://schemas.microsoft.com/office/powerpoint/2010/main" val="15412762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9523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solidFill>
                  <a:srgbClr val="FF0000"/>
                </a:solidFill>
                <a:latin typeface="Calibri" charset="0"/>
              </a:rPr>
              <a:t>3</a:t>
            </a:r>
            <a:r>
              <a:rPr lang="en-US" baseline="0" dirty="0" smtClean="0">
                <a:solidFill>
                  <a:srgbClr val="FF0000"/>
                </a:solidFill>
                <a:latin typeface="Calibri" charset="0"/>
              </a:rPr>
              <a:t> min</a:t>
            </a:r>
            <a:endParaRPr lang="en-US" dirty="0">
              <a:solidFill>
                <a:srgbClr val="FF0000"/>
              </a:solidFill>
              <a:latin typeface="Calibri" charset="0"/>
            </a:endParaRPr>
          </a:p>
          <a:p>
            <a:endParaRPr lang="en-US" dirty="0">
              <a:solidFill>
                <a:srgbClr val="FF0000"/>
              </a:solidFill>
              <a:latin typeface="Calibri" charset="0"/>
            </a:endParaRPr>
          </a:p>
          <a:p>
            <a:endParaRPr lang="en-US" dirty="0">
              <a:solidFill>
                <a:srgbClr val="FF0000"/>
              </a:solidFill>
              <a:latin typeface="Calibri" charset="0"/>
            </a:endParaRPr>
          </a:p>
        </p:txBody>
      </p:sp>
      <p:sp>
        <p:nvSpPr>
          <p:cNvPr id="4" name="Slide Number Placeholder 3"/>
          <p:cNvSpPr>
            <a:spLocks noGrp="1"/>
          </p:cNvSpPr>
          <p:nvPr>
            <p:ph type="sldNum" sz="quarter" idx="5"/>
          </p:nvPr>
        </p:nvSpPr>
        <p:spPr/>
        <p:txBody>
          <a:bodyPr/>
          <a:lstStyle/>
          <a:p>
            <a:pPr>
              <a:defRPr/>
            </a:pPr>
            <a:fld id="{6FB19970-F6CA-AD41-8F50-CE79DBBE3E55}" type="slidenum">
              <a:rPr lang="en-US">
                <a:solidFill>
                  <a:prstClr val="black"/>
                </a:solidFill>
                <a:latin typeface="Calibri"/>
              </a:rPr>
              <a:pPr>
                <a:defRPr/>
              </a:pPr>
              <a:t>55</a:t>
            </a:fld>
            <a:endParaRPr lang="en-US">
              <a:solidFill>
                <a:prstClr val="black"/>
              </a:solidFill>
              <a:latin typeface="Calibri"/>
            </a:endParaRPr>
          </a:p>
        </p:txBody>
      </p:sp>
    </p:spTree>
    <p:extLst>
      <p:ext uri="{BB962C8B-B14F-4D97-AF65-F5344CB8AC3E}">
        <p14:creationId xmlns:p14="http://schemas.microsoft.com/office/powerpoint/2010/main" val="12814273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solidFill>
                  <a:srgbClr val="FF0000"/>
                </a:solidFill>
              </a:rPr>
              <a:t>1 min</a:t>
            </a:r>
            <a:endParaRPr lang="en-US" baseline="0" dirty="0" smtClean="0">
              <a:solidFill>
                <a:srgbClr val="FF0000"/>
              </a:solidFill>
            </a:endParaRPr>
          </a:p>
          <a:p>
            <a:endParaRPr lang="en-US" baseline="0" dirty="0" smtClean="0">
              <a:solidFill>
                <a:srgbClr val="FF0000"/>
              </a:solidFill>
            </a:endParaRPr>
          </a:p>
          <a:p>
            <a:endParaRPr lang="en-US" dirty="0" smtClean="0">
              <a:solidFill>
                <a:srgbClr val="FF0000"/>
              </a:solidFill>
            </a:endParaRPr>
          </a:p>
          <a:p>
            <a:endParaRPr lang="en-US" dirty="0">
              <a:solidFill>
                <a:srgbClr val="FF0000"/>
              </a:solidFill>
            </a:endParaRPr>
          </a:p>
        </p:txBody>
      </p:sp>
      <p:sp>
        <p:nvSpPr>
          <p:cNvPr id="4" name="Slide Number Placeholder 3"/>
          <p:cNvSpPr>
            <a:spLocks noGrp="1"/>
          </p:cNvSpPr>
          <p:nvPr>
            <p:ph type="sldNum" sz="quarter" idx="10"/>
          </p:nvPr>
        </p:nvSpPr>
        <p:spPr/>
        <p:txBody>
          <a:bodyPr/>
          <a:lstStyle/>
          <a:p>
            <a:fld id="{098549CD-C621-9E46-857D-732F4C8AC668}" type="slidenum">
              <a:rPr lang="en-US">
                <a:solidFill>
                  <a:prstClr val="black"/>
                </a:solidFill>
                <a:latin typeface="Calibri"/>
              </a:rPr>
              <a:pPr/>
              <a:t>56</a:t>
            </a:fld>
            <a:endParaRPr lang="en-US">
              <a:solidFill>
                <a:prstClr val="black"/>
              </a:solidFill>
              <a:latin typeface="Calibri"/>
            </a:endParaRPr>
          </a:p>
        </p:txBody>
      </p:sp>
    </p:spTree>
    <p:extLst>
      <p:ext uri="{BB962C8B-B14F-4D97-AF65-F5344CB8AC3E}">
        <p14:creationId xmlns:p14="http://schemas.microsoft.com/office/powerpoint/2010/main" val="11150898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4505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1 minute</a:t>
            </a:r>
          </a:p>
          <a:p>
            <a:r>
              <a:rPr lang="en-US" dirty="0" smtClean="0">
                <a:latin typeface="Calibri" charset="0"/>
              </a:rPr>
              <a:t>Though the text that</a:t>
            </a:r>
            <a:r>
              <a:rPr lang="en-US" baseline="0" dirty="0" smtClean="0">
                <a:latin typeface="Calibri" charset="0"/>
              </a:rPr>
              <a:t> we will use today can be used across many grade levels, we are focusing our sample lesson on the third grade. These are the standard we will address.</a:t>
            </a:r>
            <a:endParaRPr lang="en-US" dirty="0">
              <a:latin typeface="Calibri" charset="0"/>
            </a:endParaRPr>
          </a:p>
          <a:p>
            <a:endParaRPr lang="en-US" dirty="0">
              <a:latin typeface="Calibri" charset="0"/>
            </a:endParaRPr>
          </a:p>
        </p:txBody>
      </p:sp>
      <p:sp>
        <p:nvSpPr>
          <p:cNvPr id="4505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Rounded MT Bold" charset="0"/>
                <a:ea typeface="ＭＳ Ｐゴシック" charset="0"/>
                <a:cs typeface="ＭＳ Ｐゴシック" charset="0"/>
              </a:defRPr>
            </a:lvl1pPr>
            <a:lvl2pPr marL="754243" indent="-290093" eaLnBrk="0" hangingPunct="0">
              <a:defRPr sz="2400">
                <a:solidFill>
                  <a:schemeClr val="tx1"/>
                </a:solidFill>
                <a:latin typeface="Arial Rounded MT Bold" charset="0"/>
                <a:ea typeface="ＭＳ Ｐゴシック" charset="0"/>
              </a:defRPr>
            </a:lvl2pPr>
            <a:lvl3pPr marL="1160374" indent="-232075" eaLnBrk="0" hangingPunct="0">
              <a:defRPr sz="2400">
                <a:solidFill>
                  <a:schemeClr val="tx1"/>
                </a:solidFill>
                <a:latin typeface="Arial Rounded MT Bold" charset="0"/>
                <a:ea typeface="ＭＳ Ｐゴシック" charset="0"/>
              </a:defRPr>
            </a:lvl3pPr>
            <a:lvl4pPr marL="1624523" indent="-232075" eaLnBrk="0" hangingPunct="0">
              <a:defRPr sz="2400">
                <a:solidFill>
                  <a:schemeClr val="tx1"/>
                </a:solidFill>
                <a:latin typeface="Arial Rounded MT Bold" charset="0"/>
                <a:ea typeface="ＭＳ Ｐゴシック" charset="0"/>
              </a:defRPr>
            </a:lvl4pPr>
            <a:lvl5pPr marL="2088672" indent="-232075" eaLnBrk="0" hangingPunct="0">
              <a:defRPr sz="2400">
                <a:solidFill>
                  <a:schemeClr val="tx1"/>
                </a:solidFill>
                <a:latin typeface="Arial Rounded MT Bold" charset="0"/>
                <a:ea typeface="ＭＳ Ｐゴシック" charset="0"/>
              </a:defRPr>
            </a:lvl5pPr>
            <a:lvl6pPr marL="2552822" indent="-232075" eaLnBrk="0" fontAlgn="base" hangingPunct="0">
              <a:spcBef>
                <a:spcPct val="0"/>
              </a:spcBef>
              <a:spcAft>
                <a:spcPct val="0"/>
              </a:spcAft>
              <a:defRPr sz="2400">
                <a:solidFill>
                  <a:schemeClr val="tx1"/>
                </a:solidFill>
                <a:latin typeface="Arial Rounded MT Bold" charset="0"/>
                <a:ea typeface="ＭＳ Ｐゴシック" charset="0"/>
              </a:defRPr>
            </a:lvl6pPr>
            <a:lvl7pPr marL="3016971" indent="-232075" eaLnBrk="0" fontAlgn="base" hangingPunct="0">
              <a:spcBef>
                <a:spcPct val="0"/>
              </a:spcBef>
              <a:spcAft>
                <a:spcPct val="0"/>
              </a:spcAft>
              <a:defRPr sz="2400">
                <a:solidFill>
                  <a:schemeClr val="tx1"/>
                </a:solidFill>
                <a:latin typeface="Arial Rounded MT Bold" charset="0"/>
                <a:ea typeface="ＭＳ Ｐゴシック" charset="0"/>
              </a:defRPr>
            </a:lvl7pPr>
            <a:lvl8pPr marL="3481121" indent="-232075" eaLnBrk="0" fontAlgn="base" hangingPunct="0">
              <a:spcBef>
                <a:spcPct val="0"/>
              </a:spcBef>
              <a:spcAft>
                <a:spcPct val="0"/>
              </a:spcAft>
              <a:defRPr sz="2400">
                <a:solidFill>
                  <a:schemeClr val="tx1"/>
                </a:solidFill>
                <a:latin typeface="Arial Rounded MT Bold" charset="0"/>
                <a:ea typeface="ＭＳ Ｐゴシック" charset="0"/>
              </a:defRPr>
            </a:lvl8pPr>
            <a:lvl9pPr marL="3945270" indent="-232075" eaLnBrk="0" fontAlgn="base" hangingPunct="0">
              <a:spcBef>
                <a:spcPct val="0"/>
              </a:spcBef>
              <a:spcAft>
                <a:spcPct val="0"/>
              </a:spcAft>
              <a:defRPr sz="2400">
                <a:solidFill>
                  <a:schemeClr val="tx1"/>
                </a:solidFill>
                <a:latin typeface="Arial Rounded MT Bold" charset="0"/>
                <a:ea typeface="ＭＳ Ｐゴシック" charset="0"/>
              </a:defRPr>
            </a:lvl9pPr>
          </a:lstStyle>
          <a:p>
            <a:pPr eaLnBrk="1" hangingPunct="1"/>
            <a:fld id="{75D68F3C-5FA0-424F-9B31-278F148450B6}" type="slidenum">
              <a:rPr lang="en-US" sz="1200">
                <a:solidFill>
                  <a:prstClr val="black"/>
                </a:solidFill>
              </a:rPr>
              <a:pPr eaLnBrk="1" hangingPunct="1"/>
              <a:t>6</a:t>
            </a:fld>
            <a:endParaRPr lang="en-US" sz="1200">
              <a:solidFill>
                <a:prstClr val="black"/>
              </a:solidFill>
            </a:endParaRPr>
          </a:p>
        </p:txBody>
      </p:sp>
    </p:spTree>
    <p:extLst>
      <p:ext uri="{BB962C8B-B14F-4D97-AF65-F5344CB8AC3E}">
        <p14:creationId xmlns:p14="http://schemas.microsoft.com/office/powerpoint/2010/main" val="807899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4505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2 </a:t>
            </a:r>
            <a:r>
              <a:rPr lang="en-US" dirty="0" err="1">
                <a:latin typeface="Calibri" charset="0"/>
              </a:rPr>
              <a:t>mins</a:t>
            </a:r>
            <a:endParaRPr lang="en-US" dirty="0">
              <a:latin typeface="Calibri" charset="0"/>
            </a:endParaRPr>
          </a:p>
          <a:p>
            <a:endParaRPr lang="en-US" dirty="0" smtClean="0">
              <a:latin typeface="Calibri" charset="0"/>
            </a:endParaRPr>
          </a:p>
          <a:p>
            <a:r>
              <a:rPr lang="en-US" dirty="0" smtClean="0">
                <a:latin typeface="Calibri" charset="0"/>
              </a:rPr>
              <a:t>Tell</a:t>
            </a:r>
            <a:r>
              <a:rPr lang="en-US" baseline="0" dirty="0" smtClean="0">
                <a:latin typeface="Calibri" charset="0"/>
              </a:rPr>
              <a:t> the teachers that we are doing an accelerated version of close reading and that the activities that we engage in today, in less than an hour with actually occur over the course of several days in the classroom.</a:t>
            </a:r>
            <a:endParaRPr lang="en-US" dirty="0">
              <a:latin typeface="Calibri" charset="0"/>
            </a:endParaRPr>
          </a:p>
          <a:p>
            <a:endParaRPr lang="en-US" b="1" i="1" dirty="0">
              <a:latin typeface="Calibri" charset="0"/>
            </a:endParaRPr>
          </a:p>
        </p:txBody>
      </p:sp>
      <p:sp>
        <p:nvSpPr>
          <p:cNvPr id="4" name="Slide Number Placeholder 3"/>
          <p:cNvSpPr>
            <a:spLocks noGrp="1"/>
          </p:cNvSpPr>
          <p:nvPr>
            <p:ph type="sldNum" sz="quarter" idx="5"/>
          </p:nvPr>
        </p:nvSpPr>
        <p:spPr/>
        <p:txBody>
          <a:bodyPr/>
          <a:lstStyle/>
          <a:p>
            <a:pPr>
              <a:defRPr/>
            </a:pPr>
            <a:fld id="{1C978794-2A58-1A48-92CE-2EE30420C376}" type="slidenum">
              <a:rPr lang="en-US" smtClean="0"/>
              <a:pPr>
                <a:defRPr/>
              </a:pPr>
              <a:t>7</a:t>
            </a:fld>
            <a:endParaRPr lang="en-US"/>
          </a:p>
        </p:txBody>
      </p:sp>
    </p:spTree>
    <p:extLst>
      <p:ext uri="{BB962C8B-B14F-4D97-AF65-F5344CB8AC3E}">
        <p14:creationId xmlns:p14="http://schemas.microsoft.com/office/powerpoint/2010/main" val="280771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lstStyle/>
          <a:p>
            <a:pPr>
              <a:defRPr/>
            </a:pPr>
            <a:r>
              <a:rPr lang="en-US" dirty="0" smtClean="0"/>
              <a:t>2 </a:t>
            </a:r>
            <a:r>
              <a:rPr lang="en-US" dirty="0" err="1" smtClean="0"/>
              <a:t>mins</a:t>
            </a:r>
            <a:endParaRPr lang="en-US" dirty="0" smtClean="0"/>
          </a:p>
          <a:p>
            <a:pPr>
              <a:defRPr/>
            </a:pPr>
            <a:endParaRPr lang="en-US" dirty="0" smtClean="0"/>
          </a:p>
          <a:p>
            <a:pPr>
              <a:defRPr/>
            </a:pPr>
            <a:r>
              <a:rPr lang="en-US" dirty="0" smtClean="0"/>
              <a:t>Remind teachers that we are doing a very modified/adult speed version a small unit of study in order to highlight Listening and Speaking and the engagement strategies that are Culturally Relevant.</a:t>
            </a:r>
          </a:p>
          <a:p>
            <a:pPr>
              <a:defRPr/>
            </a:pPr>
            <a:endParaRPr lang="en-US" b="1" i="1" dirty="0" smtClean="0"/>
          </a:p>
          <a:p>
            <a:pPr marL="0" indent="0">
              <a:buFont typeface="Arial"/>
              <a:buNone/>
              <a:defRPr/>
            </a:pPr>
            <a:endParaRPr lang="en-US" b="1" i="1" dirty="0" smtClean="0"/>
          </a:p>
        </p:txBody>
      </p:sp>
      <p:sp>
        <p:nvSpPr>
          <p:cNvPr id="4" name="Slide Number Placeholder 3"/>
          <p:cNvSpPr>
            <a:spLocks noGrp="1"/>
          </p:cNvSpPr>
          <p:nvPr>
            <p:ph type="sldNum" sz="quarter" idx="5"/>
          </p:nvPr>
        </p:nvSpPr>
        <p:spPr/>
        <p:txBody>
          <a:bodyPr/>
          <a:lstStyle/>
          <a:p>
            <a:pPr>
              <a:defRPr/>
            </a:pPr>
            <a:fld id="{F03CFDA7-C2CA-D845-9A36-179573526E44}" type="slidenum">
              <a:rPr lang="en-US" smtClean="0"/>
              <a:pPr>
                <a:defRPr/>
              </a:pPr>
              <a:t>8</a:t>
            </a:fld>
            <a:endParaRPr lang="en-US"/>
          </a:p>
        </p:txBody>
      </p:sp>
    </p:spTree>
    <p:extLst>
      <p:ext uri="{BB962C8B-B14F-4D97-AF65-F5344CB8AC3E}">
        <p14:creationId xmlns:p14="http://schemas.microsoft.com/office/powerpoint/2010/main" val="8990279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3481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b="1" dirty="0">
                <a:latin typeface="Calibri" charset="0"/>
              </a:rPr>
              <a:t>2 </a:t>
            </a:r>
            <a:r>
              <a:rPr lang="en-US" b="1" dirty="0" err="1">
                <a:latin typeface="Calibri" charset="0"/>
              </a:rPr>
              <a:t>mins</a:t>
            </a:r>
            <a:endParaRPr lang="en-US" b="1" dirty="0">
              <a:latin typeface="Calibri" charset="0"/>
            </a:endParaRPr>
          </a:p>
          <a:p>
            <a:r>
              <a:rPr lang="en-US" b="1" dirty="0">
                <a:latin typeface="Calibri" charset="0"/>
              </a:rPr>
              <a:t>Materials:  paper, Close Reading poster</a:t>
            </a:r>
          </a:p>
          <a:p>
            <a:endParaRPr lang="en-US" dirty="0">
              <a:latin typeface="Calibri" charset="0"/>
            </a:endParaRPr>
          </a:p>
          <a:p>
            <a:r>
              <a:rPr lang="en-US" dirty="0" smtClean="0">
                <a:latin typeface="Calibri" charset="0"/>
              </a:rPr>
              <a:t>Let</a:t>
            </a:r>
            <a:r>
              <a:rPr lang="en-US" baseline="0" dirty="0" smtClean="0">
                <a:latin typeface="Calibri" charset="0"/>
              </a:rPr>
              <a:t> the participants know that they are going to experience a Read Aloud.  In order to prepare to interact with the story, they will need to fold their paper in four and follow the instructions on the screen.</a:t>
            </a:r>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8FE2B36F-6393-1348-BF33-E7AE98C9DAA3}" type="slidenum">
              <a:rPr lang="en-US" smtClean="0"/>
              <a:pPr>
                <a:defRPr/>
              </a:pPr>
              <a:t>9</a:t>
            </a:fld>
            <a:endParaRPr lang="en-US"/>
          </a:p>
        </p:txBody>
      </p:sp>
    </p:spTree>
    <p:extLst>
      <p:ext uri="{BB962C8B-B14F-4D97-AF65-F5344CB8AC3E}">
        <p14:creationId xmlns:p14="http://schemas.microsoft.com/office/powerpoint/2010/main" val="267680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8D54CAE3-014A-C84F-A7D5-64BCF8CEA6E1}" type="datetimeFigureOut">
              <a:rPr lang="en-US"/>
              <a:pPr>
                <a:defRPr/>
              </a:pPr>
              <a:t>2/10/16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52F23C3-A446-EF49-834F-6C0D6161DFCC}" type="slidenum">
              <a:rPr lang="en-US"/>
              <a:pPr>
                <a:defRPr/>
              </a:pPr>
              <a:t>‹#›</a:t>
            </a:fld>
            <a:endParaRPr lang="en-US"/>
          </a:p>
        </p:txBody>
      </p:sp>
    </p:spTree>
    <p:extLst>
      <p:ext uri="{BB962C8B-B14F-4D97-AF65-F5344CB8AC3E}">
        <p14:creationId xmlns:p14="http://schemas.microsoft.com/office/powerpoint/2010/main" val="1740994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29B6AE85-5EC1-4947-9A1A-058DF3ED50A2}" type="datetimeFigureOut">
              <a:rPr lang="en-US"/>
              <a:pPr>
                <a:defRPr/>
              </a:pPr>
              <a:t>2/10/16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1FC2BAD8-2E4B-4542-90D2-D1AD0B475182}" type="slidenum">
              <a:rPr lang="en-US"/>
              <a:pPr>
                <a:defRPr/>
              </a:pPr>
              <a:t>‹#›</a:t>
            </a:fld>
            <a:endParaRPr lang="en-US"/>
          </a:p>
        </p:txBody>
      </p:sp>
    </p:spTree>
    <p:extLst>
      <p:ext uri="{BB962C8B-B14F-4D97-AF65-F5344CB8AC3E}">
        <p14:creationId xmlns:p14="http://schemas.microsoft.com/office/powerpoint/2010/main" val="394796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77F3D7A4-5FC9-3445-8084-7A239E391E23}" type="datetimeFigureOut">
              <a:rPr lang="en-US"/>
              <a:pPr>
                <a:defRPr/>
              </a:pPr>
              <a:t>2/10/16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68624DC-9390-8A4B-A355-92C34AFC9D79}" type="slidenum">
              <a:rPr lang="en-US"/>
              <a:pPr>
                <a:defRPr/>
              </a:pPr>
              <a:t>‹#›</a:t>
            </a:fld>
            <a:endParaRPr lang="en-US"/>
          </a:p>
        </p:txBody>
      </p:sp>
    </p:spTree>
    <p:extLst>
      <p:ext uri="{BB962C8B-B14F-4D97-AF65-F5344CB8AC3E}">
        <p14:creationId xmlns:p14="http://schemas.microsoft.com/office/powerpoint/2010/main" val="155121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22814FD1-976A-094C-813F-BAC6B274F819}" type="datetimeFigureOut">
              <a:rPr lang="en-US"/>
              <a:pPr>
                <a:defRPr/>
              </a:pPr>
              <a:t>2/10/16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1300609-2056-AE43-9E1E-8E6CC1E11A60}" type="slidenum">
              <a:rPr lang="en-US"/>
              <a:pPr>
                <a:defRPr/>
              </a:pPr>
              <a:t>‹#›</a:t>
            </a:fld>
            <a:endParaRPr lang="en-US"/>
          </a:p>
        </p:txBody>
      </p:sp>
    </p:spTree>
    <p:extLst>
      <p:ext uri="{BB962C8B-B14F-4D97-AF65-F5344CB8AC3E}">
        <p14:creationId xmlns:p14="http://schemas.microsoft.com/office/powerpoint/2010/main" val="548961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7"/>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C248AFB6-5ACF-9546-B17B-8DA66782B6F9}" type="datetimeFigureOut">
              <a:rPr lang="en-US"/>
              <a:pPr>
                <a:defRPr/>
              </a:pPr>
              <a:t>2/10/16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7F49F3-0ADE-7145-921A-1D7CFEEEBCBE}" type="slidenum">
              <a:rPr lang="en-US"/>
              <a:pPr>
                <a:defRPr/>
              </a:pPr>
              <a:t>‹#›</a:t>
            </a:fld>
            <a:endParaRPr lang="en-US"/>
          </a:p>
        </p:txBody>
      </p:sp>
    </p:spTree>
    <p:extLst>
      <p:ext uri="{BB962C8B-B14F-4D97-AF65-F5344CB8AC3E}">
        <p14:creationId xmlns:p14="http://schemas.microsoft.com/office/powerpoint/2010/main" val="430437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59A9F6DA-8E6A-634B-8C77-785D4C539545}" type="datetimeFigureOut">
              <a:rPr lang="en-US"/>
              <a:pPr>
                <a:defRPr/>
              </a:pPr>
              <a:t>2/10/16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CF071DB-9C21-CA4E-83D2-DF896CE8F1F5}" type="slidenum">
              <a:rPr lang="en-US"/>
              <a:pPr>
                <a:defRPr/>
              </a:pPr>
              <a:t>‹#›</a:t>
            </a:fld>
            <a:endParaRPr lang="en-US"/>
          </a:p>
        </p:txBody>
      </p:sp>
    </p:spTree>
    <p:extLst>
      <p:ext uri="{BB962C8B-B14F-4D97-AF65-F5344CB8AC3E}">
        <p14:creationId xmlns:p14="http://schemas.microsoft.com/office/powerpoint/2010/main" val="155115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4"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4"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69BE3C54-F455-C44B-B5B7-80E223238349}" type="datetimeFigureOut">
              <a:rPr lang="en-US"/>
              <a:pPr>
                <a:defRPr/>
              </a:pPr>
              <a:t>2/10/16</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32FB19F9-D909-094B-AE9A-F7E2F5ABF2CA}" type="slidenum">
              <a:rPr lang="en-US"/>
              <a:pPr>
                <a:defRPr/>
              </a:pPr>
              <a:t>‹#›</a:t>
            </a:fld>
            <a:endParaRPr lang="en-US"/>
          </a:p>
        </p:txBody>
      </p:sp>
    </p:spTree>
    <p:extLst>
      <p:ext uri="{BB962C8B-B14F-4D97-AF65-F5344CB8AC3E}">
        <p14:creationId xmlns:p14="http://schemas.microsoft.com/office/powerpoint/2010/main" val="538095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E110C1EF-B462-6F42-AA72-48E3C1D6692A}" type="datetimeFigureOut">
              <a:rPr lang="en-US"/>
              <a:pPr>
                <a:defRPr/>
              </a:pPr>
              <a:t>2/10/16</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A51658-F9C3-964C-978A-D4E5DE1AE716}" type="slidenum">
              <a:rPr lang="en-US"/>
              <a:pPr>
                <a:defRPr/>
              </a:pPr>
              <a:t>‹#›</a:t>
            </a:fld>
            <a:endParaRPr lang="en-US"/>
          </a:p>
        </p:txBody>
      </p:sp>
    </p:spTree>
    <p:extLst>
      <p:ext uri="{BB962C8B-B14F-4D97-AF65-F5344CB8AC3E}">
        <p14:creationId xmlns:p14="http://schemas.microsoft.com/office/powerpoint/2010/main" val="1511337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7980B2D6-EFAC-2E4B-9150-553FC11FC18B}" type="datetimeFigureOut">
              <a:rPr lang="en-US"/>
              <a:pPr>
                <a:defRPr/>
              </a:pPr>
              <a:t>2/10/16</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9180BE67-1B7E-1B43-9B05-B002B7F3D775}" type="slidenum">
              <a:rPr lang="en-US"/>
              <a:pPr>
                <a:defRPr/>
              </a:pPr>
              <a:t>‹#›</a:t>
            </a:fld>
            <a:endParaRPr lang="en-US"/>
          </a:p>
        </p:txBody>
      </p:sp>
    </p:spTree>
    <p:extLst>
      <p:ext uri="{BB962C8B-B14F-4D97-AF65-F5344CB8AC3E}">
        <p14:creationId xmlns:p14="http://schemas.microsoft.com/office/powerpoint/2010/main" val="1698741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4" y="273055"/>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5BC48144-CBB0-4E41-9E5B-210E8C3E46E3}" type="datetimeFigureOut">
              <a:rPr lang="en-US"/>
              <a:pPr>
                <a:defRPr/>
              </a:pPr>
              <a:t>2/10/16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F38F8B3B-D8E9-924E-8FFD-A07BCF4DFBC7}" type="slidenum">
              <a:rPr lang="en-US"/>
              <a:pPr>
                <a:defRPr/>
              </a:pPr>
              <a:t>‹#›</a:t>
            </a:fld>
            <a:endParaRPr lang="en-US"/>
          </a:p>
        </p:txBody>
      </p:sp>
    </p:spTree>
    <p:extLst>
      <p:ext uri="{BB962C8B-B14F-4D97-AF65-F5344CB8AC3E}">
        <p14:creationId xmlns:p14="http://schemas.microsoft.com/office/powerpoint/2010/main" val="588257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C3CE5FBC-8AC8-4E4D-A915-31736A22B846}" type="datetimeFigureOut">
              <a:rPr lang="en-US"/>
              <a:pPr>
                <a:defRPr/>
              </a:pPr>
              <a:t>2/10/16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CF33F8F-496B-BC43-BA2A-6C66E7AE07C7}" type="slidenum">
              <a:rPr lang="en-US"/>
              <a:pPr>
                <a:defRPr/>
              </a:pPr>
              <a:t>‹#›</a:t>
            </a:fld>
            <a:endParaRPr lang="en-US"/>
          </a:p>
        </p:txBody>
      </p:sp>
    </p:spTree>
    <p:extLst>
      <p:ext uri="{BB962C8B-B14F-4D97-AF65-F5344CB8AC3E}">
        <p14:creationId xmlns:p14="http://schemas.microsoft.com/office/powerpoint/2010/main" val="34689992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609600" y="274638"/>
            <a:ext cx="109728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Text Placeholder 2"/>
          <p:cNvSpPr>
            <a:spLocks noGrp="1"/>
          </p:cNvSpPr>
          <p:nvPr>
            <p:ph type="body" idx="1"/>
          </p:nvPr>
        </p:nvSpPr>
        <p:spPr bwMode="auto">
          <a:xfrm>
            <a:off x="609600" y="1600205"/>
            <a:ext cx="109728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entury Gothic"/>
                <a:ea typeface="+mn-ea"/>
                <a:cs typeface="+mn-cs"/>
              </a:defRPr>
            </a:lvl1pPr>
          </a:lstStyle>
          <a:p>
            <a:pPr defTabSz="457200">
              <a:defRPr/>
            </a:pPr>
            <a:fld id="{97AC5C2E-424E-7E43-92E1-E8ECE5C29865}" type="datetimeFigureOut">
              <a:rPr lang="en-US" smtClean="0"/>
              <a:pPr defTabSz="457200">
                <a:defRPr/>
              </a:pPr>
              <a:t>2/10/16</a:t>
            </a:fld>
            <a:endParaRPr lang="en-US"/>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entury Gothic"/>
                <a:ea typeface="+mn-ea"/>
                <a:cs typeface="+mn-cs"/>
              </a:defRPr>
            </a:lvl1pPr>
          </a:lstStyle>
          <a:p>
            <a:pPr defTabSz="457200">
              <a:defRPr/>
            </a:pPr>
            <a:endParaRPr lang="en-US"/>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entury Gothic"/>
                <a:ea typeface="+mn-ea"/>
                <a:cs typeface="+mn-cs"/>
              </a:defRPr>
            </a:lvl1pPr>
          </a:lstStyle>
          <a:p>
            <a:pPr defTabSz="457200">
              <a:defRPr/>
            </a:pPr>
            <a:fld id="{7F89C9C2-41AF-9643-92DE-8DCBEB9E7B4A}" type="slidenum">
              <a:rPr lang="en-US" smtClean="0"/>
              <a:pPr defTabSz="457200">
                <a:defRPr/>
              </a:pPr>
              <a:t>‹#›</a:t>
            </a:fld>
            <a:endParaRPr lang="en-US"/>
          </a:p>
        </p:txBody>
      </p:sp>
    </p:spTree>
    <p:extLst>
      <p:ext uri="{BB962C8B-B14F-4D97-AF65-F5344CB8AC3E}">
        <p14:creationId xmlns:p14="http://schemas.microsoft.com/office/powerpoint/2010/main" val="582616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rtl="0" eaLnBrk="0" fontAlgn="base" hangingPunct="0">
        <a:spcBef>
          <a:spcPct val="0"/>
        </a:spcBef>
        <a:spcAft>
          <a:spcPct val="0"/>
        </a:spcAft>
        <a:defRPr sz="4400" b="1" kern="1200">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bg1"/>
          </a:solidFill>
          <a:latin typeface="Century Gothic"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Century Gothic"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Century Gothic"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Century Gothic" charset="0"/>
          <a:ea typeface="ＭＳ Ｐゴシック" charset="0"/>
          <a:cs typeface="ＭＳ Ｐゴシック" charset="0"/>
        </a:defRPr>
      </a:lvl5pPr>
      <a:lvl6pPr marL="457200" algn="ctr" rtl="0" fontAlgn="base">
        <a:spcBef>
          <a:spcPct val="0"/>
        </a:spcBef>
        <a:spcAft>
          <a:spcPct val="0"/>
        </a:spcAft>
        <a:defRPr sz="4400" b="1">
          <a:solidFill>
            <a:schemeClr val="bg1"/>
          </a:solidFill>
          <a:latin typeface="Century Gothic" charset="0"/>
          <a:ea typeface="ＭＳ Ｐゴシック" charset="0"/>
          <a:cs typeface="ＭＳ Ｐゴシック" charset="0"/>
        </a:defRPr>
      </a:lvl6pPr>
      <a:lvl7pPr marL="914400" algn="ctr" rtl="0" fontAlgn="base">
        <a:spcBef>
          <a:spcPct val="0"/>
        </a:spcBef>
        <a:spcAft>
          <a:spcPct val="0"/>
        </a:spcAft>
        <a:defRPr sz="4400" b="1">
          <a:solidFill>
            <a:schemeClr val="bg1"/>
          </a:solidFill>
          <a:latin typeface="Century Gothic" charset="0"/>
          <a:ea typeface="ＭＳ Ｐゴシック" charset="0"/>
          <a:cs typeface="ＭＳ Ｐゴシック" charset="0"/>
        </a:defRPr>
      </a:lvl7pPr>
      <a:lvl8pPr marL="1371600" algn="ctr" rtl="0" fontAlgn="base">
        <a:spcBef>
          <a:spcPct val="0"/>
        </a:spcBef>
        <a:spcAft>
          <a:spcPct val="0"/>
        </a:spcAft>
        <a:defRPr sz="4400" b="1">
          <a:solidFill>
            <a:schemeClr val="bg1"/>
          </a:solidFill>
          <a:latin typeface="Century Gothic" charset="0"/>
          <a:ea typeface="ＭＳ Ｐゴシック" charset="0"/>
          <a:cs typeface="ＭＳ Ｐゴシック" charset="0"/>
        </a:defRPr>
      </a:lvl8pPr>
      <a:lvl9pPr marL="1828800" algn="ctr" rtl="0" fontAlgn="base">
        <a:spcBef>
          <a:spcPct val="0"/>
        </a:spcBef>
        <a:spcAft>
          <a:spcPct val="0"/>
        </a:spcAft>
        <a:defRPr sz="4400" b="1">
          <a:solidFill>
            <a:schemeClr val="bg1"/>
          </a:solidFill>
          <a:latin typeface="Century Gothic"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1.png"/><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2.png"/><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eg"/><Relationship Id="rId5"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18.png"/><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eg"/><Relationship Id="rId5"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6.png"/><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6.png"/><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eg"/><Relationship Id="rId5"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23.png"/><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eg"/><Relationship Id="rId5"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23.png"/><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10.jpg"/><Relationship Id="rId7" Type="http://schemas.openxmlformats.org/officeDocument/2006/relationships/image" Target="../media/image27.png"/><Relationship Id="rId8"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3.png"/><Relationship Id="rId5" Type="http://schemas.openxmlformats.org/officeDocument/2006/relationships/image" Target="../media/image27.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30.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jpeg"/></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10.jpg"/><Relationship Id="rId1" Type="http://schemas.openxmlformats.org/officeDocument/2006/relationships/slideLayout" Target="../slideLayouts/slideLayout6.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6.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7.png"/></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43.png"/><Relationship Id="rId9" Type="http://schemas.openxmlformats.org/officeDocument/2006/relationships/image" Target="../media/image44.png"/><Relationship Id="rId10" Type="http://schemas.openxmlformats.org/officeDocument/2006/relationships/image" Target="../media/image45.png"/><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37.png"/></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46.jpe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6.jpeg"/><Relationship Id="rId1" Type="http://schemas.openxmlformats.org/officeDocument/2006/relationships/slideLayout" Target="../slideLayouts/slideLayout6.xml"/><Relationship Id="rId2"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6.jpeg"/><Relationship Id="rId1" Type="http://schemas.openxmlformats.org/officeDocument/2006/relationships/slideLayout" Target="../slideLayouts/slideLayout6.xml"/><Relationship Id="rId2"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4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7.xml"/><Relationship Id="rId3" Type="http://schemas.openxmlformats.org/officeDocument/2006/relationships/image" Target="../media/image5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8.xml"/><Relationship Id="rId3" Type="http://schemas.openxmlformats.org/officeDocument/2006/relationships/image" Target="../media/image5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9.xml"/><Relationship Id="rId3" Type="http://schemas.openxmlformats.org/officeDocument/2006/relationships/image" Target="../media/image5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0.xml"/><Relationship Id="rId3" Type="http://schemas.openxmlformats.org/officeDocument/2006/relationships/image" Target="../media/image53.png"/></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6.xml"/><Relationship Id="rId2" Type="http://schemas.openxmlformats.org/officeDocument/2006/relationships/notesSlide" Target="../notesSlides/notesSlide51.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6.xml"/><Relationship Id="rId2" Type="http://schemas.openxmlformats.org/officeDocument/2006/relationships/notesSlide" Target="../notesSlides/notesSlide5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3.xml"/><Relationship Id="rId3" Type="http://schemas.openxmlformats.org/officeDocument/2006/relationships/image" Target="../media/image58.tif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eg"/><Relationship Id="rId5"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eg"/><Relationship Id="rId5"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ubtitle 2"/>
          <p:cNvSpPr>
            <a:spLocks noGrp="1"/>
          </p:cNvSpPr>
          <p:nvPr>
            <p:ph idx="1"/>
          </p:nvPr>
        </p:nvSpPr>
        <p:spPr>
          <a:xfrm>
            <a:off x="467785" y="1024708"/>
            <a:ext cx="10972800" cy="2549800"/>
          </a:xfrm>
        </p:spPr>
        <p:txBody>
          <a:bodyPr/>
          <a:lstStyle/>
          <a:p>
            <a:pPr marL="0" indent="0" algn="ctr" eaLnBrk="1" hangingPunct="1">
              <a:lnSpc>
                <a:spcPct val="70000"/>
              </a:lnSpc>
              <a:buFont typeface="Arial" charset="0"/>
              <a:buNone/>
            </a:pPr>
            <a:endParaRPr lang="en-US" sz="4000" dirty="0" smtClean="0">
              <a:latin typeface="Brush Script MT" charset="0"/>
            </a:endParaRPr>
          </a:p>
          <a:p>
            <a:pPr marL="0" indent="0" algn="ctr" eaLnBrk="1" hangingPunct="1">
              <a:lnSpc>
                <a:spcPct val="70000"/>
              </a:lnSpc>
              <a:buFont typeface="Arial" charset="0"/>
              <a:buNone/>
            </a:pPr>
            <a:r>
              <a:rPr lang="en-US" sz="4400" b="1" dirty="0" smtClean="0">
                <a:latin typeface="Calibri" charset="0"/>
              </a:rPr>
              <a:t>Elementary</a:t>
            </a:r>
          </a:p>
          <a:p>
            <a:pPr marL="0" indent="0" algn="ctr" eaLnBrk="1" hangingPunct="1">
              <a:lnSpc>
                <a:spcPct val="70000"/>
              </a:lnSpc>
              <a:buFont typeface="Arial" charset="0"/>
              <a:buNone/>
            </a:pPr>
            <a:r>
              <a:rPr lang="en-US" sz="4400" b="1" dirty="0" smtClean="0">
                <a:latin typeface="Calibri" charset="0"/>
              </a:rPr>
              <a:t>Close Reading Using</a:t>
            </a:r>
          </a:p>
          <a:p>
            <a:pPr marL="0" indent="0" algn="ctr" eaLnBrk="1" hangingPunct="1">
              <a:lnSpc>
                <a:spcPct val="70000"/>
              </a:lnSpc>
              <a:buFont typeface="Arial" charset="0"/>
              <a:buNone/>
            </a:pPr>
            <a:r>
              <a:rPr lang="en-US" sz="4400" b="1" dirty="0" smtClean="0">
                <a:latin typeface="Calibri" charset="0"/>
              </a:rPr>
              <a:t>Culturally R</a:t>
            </a:r>
            <a:r>
              <a:rPr lang="en-US" sz="4400" b="1" dirty="0" smtClean="0">
                <a:solidFill>
                  <a:schemeClr val="tx1"/>
                </a:solidFill>
                <a:latin typeface="Calibri" charset="0"/>
              </a:rPr>
              <a:t>esponsive Literacy</a:t>
            </a:r>
            <a:endParaRPr lang="en-US" sz="4400" b="1" dirty="0">
              <a:solidFill>
                <a:schemeClr val="tx1"/>
              </a:solidFill>
              <a:latin typeface="Calibri" charset="0"/>
            </a:endParaRPr>
          </a:p>
        </p:txBody>
      </p:sp>
      <p:sp>
        <p:nvSpPr>
          <p:cNvPr id="8" name="Subtitle 5"/>
          <p:cNvSpPr txBox="1">
            <a:spLocks/>
          </p:cNvSpPr>
          <p:nvPr/>
        </p:nvSpPr>
        <p:spPr bwMode="auto">
          <a:xfrm>
            <a:off x="1849967" y="4044838"/>
            <a:ext cx="8534400" cy="1575606"/>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charset="0"/>
              <a:buNone/>
              <a:defRPr/>
            </a:pPr>
            <a:r>
              <a:rPr lang="en-US" sz="2800" b="1" cap="all" dirty="0" smtClean="0">
                <a:solidFill>
                  <a:prstClr val="black"/>
                </a:solidFill>
                <a:latin typeface="Century Gothic"/>
              </a:rPr>
              <a:t>Los Angeles Unified School District</a:t>
            </a:r>
          </a:p>
          <a:p>
            <a:pPr marL="0" indent="0" algn="ctr">
              <a:buFont typeface="Arial" charset="0"/>
              <a:buNone/>
              <a:defRPr/>
            </a:pPr>
            <a:r>
              <a:rPr lang="en-US" sz="2800" b="1" cap="all" dirty="0" smtClean="0">
                <a:solidFill>
                  <a:prstClr val="black"/>
                </a:solidFill>
                <a:latin typeface="Century Gothic"/>
              </a:rPr>
              <a:t>Academic English Mastery program </a:t>
            </a:r>
          </a:p>
        </p:txBody>
      </p:sp>
      <p:pic>
        <p:nvPicPr>
          <p:cNvPr id="19460" name="Picture 1" descr="AEMP Lo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2" y="5241782"/>
            <a:ext cx="2505319" cy="1616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01940" y="5121153"/>
            <a:ext cx="2635028" cy="17305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088508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a:xfrm>
            <a:off x="0" y="0"/>
            <a:ext cx="12192000" cy="1417638"/>
          </a:xfrm>
          <a:noFill/>
        </p:spPr>
        <p:txBody>
          <a:bodyPr/>
          <a:lstStyle/>
          <a:p>
            <a:pPr eaLnBrk="1" hangingPunct="1"/>
            <a:r>
              <a:rPr lang="en-US" b="1" dirty="0">
                <a:latin typeface="News Gothic MT"/>
                <a:cs typeface="News Gothic MT"/>
              </a:rPr>
              <a:t>Read Aloud</a:t>
            </a:r>
          </a:p>
        </p:txBody>
      </p:sp>
      <p:pic>
        <p:nvPicPr>
          <p:cNvPr id="2" name="Picture 1" descr="Ron's Big Miss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3566" y="1417638"/>
            <a:ext cx="7069667" cy="5461000"/>
          </a:xfrm>
          <a:prstGeom prst="rect">
            <a:avLst/>
          </a:prstGeom>
          <a:ln>
            <a:solidFill>
              <a:srgbClr val="FF6600"/>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1098993006"/>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7228420" y="1884367"/>
            <a:ext cx="4823883" cy="4689475"/>
          </a:xfrm>
          <a:prstGeom prst="rect">
            <a:avLst/>
          </a:prstGeom>
          <a:ln>
            <a:noFill/>
          </a:ln>
          <a:effectLst>
            <a:outerShdw blurRad="190500" algn="tl" rotWithShape="0">
              <a:srgbClr val="000000">
                <a:alpha val="70000"/>
              </a:srgbClr>
            </a:outerShdw>
          </a:effectLst>
        </p:spPr>
      </p:pic>
      <p:sp>
        <p:nvSpPr>
          <p:cNvPr id="8" name="TextBox 7"/>
          <p:cNvSpPr txBox="1">
            <a:spLocks noChangeArrowheads="1"/>
          </p:cNvSpPr>
          <p:nvPr/>
        </p:nvSpPr>
        <p:spPr bwMode="auto">
          <a:xfrm>
            <a:off x="7550155" y="2146300"/>
            <a:ext cx="2015067"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i="1"/>
              <a:t>QUESTION</a:t>
            </a:r>
          </a:p>
        </p:txBody>
      </p:sp>
      <p:sp>
        <p:nvSpPr>
          <p:cNvPr id="9" name="TextBox 8"/>
          <p:cNvSpPr txBox="1">
            <a:spLocks noChangeArrowheads="1"/>
          </p:cNvSpPr>
          <p:nvPr/>
        </p:nvSpPr>
        <p:spPr bwMode="auto">
          <a:xfrm>
            <a:off x="10037237" y="2146300"/>
            <a:ext cx="2015067"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i="1"/>
              <a:t>QUESTION</a:t>
            </a:r>
          </a:p>
        </p:txBody>
      </p:sp>
      <p:sp>
        <p:nvSpPr>
          <p:cNvPr id="10" name="TextBox 9"/>
          <p:cNvSpPr txBox="1">
            <a:spLocks noChangeArrowheads="1"/>
          </p:cNvSpPr>
          <p:nvPr/>
        </p:nvSpPr>
        <p:spPr bwMode="auto">
          <a:xfrm>
            <a:off x="7550155" y="4398967"/>
            <a:ext cx="201506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i="1"/>
              <a:t>FAVORITE PART OR THOUGHT</a:t>
            </a:r>
          </a:p>
        </p:txBody>
      </p:sp>
      <p:sp>
        <p:nvSpPr>
          <p:cNvPr id="11" name="TextBox 10"/>
          <p:cNvSpPr txBox="1">
            <a:spLocks noChangeArrowheads="1"/>
          </p:cNvSpPr>
          <p:nvPr/>
        </p:nvSpPr>
        <p:spPr bwMode="auto">
          <a:xfrm>
            <a:off x="10037237" y="4398967"/>
            <a:ext cx="201506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i="1"/>
              <a:t>FAVORITE PART OR THOUGHT</a:t>
            </a:r>
          </a:p>
        </p:txBody>
      </p:sp>
      <p:sp>
        <p:nvSpPr>
          <p:cNvPr id="53255" name="Title 2"/>
          <p:cNvSpPr>
            <a:spLocks noGrp="1"/>
          </p:cNvSpPr>
          <p:nvPr>
            <p:ph type="title"/>
          </p:nvPr>
        </p:nvSpPr>
        <p:spPr bwMode="auto"/>
        <p:txBody>
          <a:bodyPr wrap="square" numCol="1" anchorCtr="0" compatLnSpc="1">
            <a:prstTxWarp prst="textNoShape">
              <a:avLst/>
            </a:prstTxWarp>
          </a:bodyPr>
          <a:lstStyle/>
          <a:p>
            <a:pPr eaLnBrk="1" hangingPunct="1"/>
            <a:r>
              <a:rPr lang="en-US" dirty="0" smtClean="0">
                <a:latin typeface="News Gothic MT"/>
                <a:cs typeface="News Gothic MT"/>
              </a:rPr>
              <a:t>Moment of Silence</a:t>
            </a:r>
            <a:endParaRPr lang="en-US" dirty="0">
              <a:latin typeface="News Gothic MT"/>
              <a:cs typeface="News Gothic MT"/>
            </a:endParaRPr>
          </a:p>
        </p:txBody>
      </p:sp>
      <p:pic>
        <p:nvPicPr>
          <p:cNvPr id="12" name="Picture 11" descr="shoosh_8136-3.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7826" y="2"/>
            <a:ext cx="1474124" cy="24247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extBox 12"/>
          <p:cNvSpPr txBox="1"/>
          <p:nvPr/>
        </p:nvSpPr>
        <p:spPr>
          <a:xfrm>
            <a:off x="4" y="2660653"/>
            <a:ext cx="7228419" cy="4278094"/>
          </a:xfrm>
          <a:prstGeom prst="rect">
            <a:avLst/>
          </a:prstGeom>
          <a:noFill/>
        </p:spPr>
        <p:txBody>
          <a:bodyPr>
            <a:spAutoFit/>
          </a:bodyPr>
          <a:lstStyle/>
          <a:p>
            <a:pPr marL="457200" indent="-457200">
              <a:buFont typeface="Wingdings" charset="2"/>
              <a:buChar char="q"/>
              <a:defRPr/>
            </a:pPr>
            <a:r>
              <a:rPr lang="en-US" sz="3200" dirty="0" smtClean="0">
                <a:solidFill>
                  <a:srgbClr val="000000"/>
                </a:solidFill>
              </a:rPr>
              <a:t>Write down at least two questions you have.</a:t>
            </a:r>
          </a:p>
          <a:p>
            <a:pPr>
              <a:defRPr/>
            </a:pPr>
            <a:endParaRPr lang="en-US" sz="3200" dirty="0">
              <a:solidFill>
                <a:srgbClr val="000000"/>
              </a:solidFill>
            </a:endParaRPr>
          </a:p>
          <a:p>
            <a:pPr marL="457200" indent="-457200">
              <a:buFont typeface="Wingdings" charset="2"/>
              <a:buChar char="q"/>
              <a:defRPr/>
            </a:pPr>
            <a:r>
              <a:rPr lang="en-US" sz="3200" dirty="0" smtClean="0"/>
              <a:t>Record your favorite </a:t>
            </a:r>
            <a:r>
              <a:rPr lang="en-US" sz="3200" dirty="0"/>
              <a:t>part</a:t>
            </a:r>
          </a:p>
          <a:p>
            <a:pPr>
              <a:defRPr/>
            </a:pPr>
            <a:endParaRPr lang="en-US" sz="3200" dirty="0" smtClean="0">
              <a:solidFill>
                <a:srgbClr val="000000"/>
              </a:solidFill>
            </a:endParaRPr>
          </a:p>
          <a:p>
            <a:pPr marL="457200" indent="-457200">
              <a:buFont typeface="Wingdings" charset="2"/>
              <a:buChar char="q"/>
              <a:defRPr/>
            </a:pPr>
            <a:endParaRPr lang="en-US" sz="3200" dirty="0">
              <a:solidFill>
                <a:schemeClr val="bg2">
                  <a:lumMod val="50000"/>
                </a:schemeClr>
              </a:solidFill>
            </a:endParaRPr>
          </a:p>
          <a:p>
            <a:pPr>
              <a:defRPr/>
            </a:pPr>
            <a:endParaRPr lang="en-US" sz="3200" dirty="0"/>
          </a:p>
          <a:p>
            <a:pPr marL="342900" indent="-342900">
              <a:buFont typeface="Arial"/>
              <a:buChar char="•"/>
              <a:defRPr/>
            </a:pPr>
            <a:endParaRPr lang="en-US" sz="2400" dirty="0"/>
          </a:p>
          <a:p>
            <a:pPr>
              <a:defRPr/>
            </a:pPr>
            <a:r>
              <a:rPr lang="en-US" sz="2400" b="1" dirty="0"/>
              <a:t> </a:t>
            </a:r>
            <a:endParaRPr lang="en-US" sz="2800" b="1" i="1" dirty="0"/>
          </a:p>
        </p:txBody>
      </p:sp>
    </p:spTree>
    <p:extLst>
      <p:ext uri="{BB962C8B-B14F-4D97-AF65-F5344CB8AC3E}">
        <p14:creationId xmlns:p14="http://schemas.microsoft.com/office/powerpoint/2010/main" val="38709125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3">
                                            <p:txEl>
                                              <p:pRg st="0" end="0"/>
                                            </p:txEl>
                                          </p:spTgt>
                                        </p:tgtEl>
                                        <p:attrNameLst>
                                          <p:attrName>style.visibility</p:attrName>
                                        </p:attrNameLst>
                                      </p:cBhvr>
                                      <p:to>
                                        <p:strVal val="visible"/>
                                      </p:to>
                                    </p:set>
                                    <p:animEffect transition="in" filter="fade">
                                      <p:cBhvr>
                                        <p:cTn id="24" dur="500"/>
                                        <p:tgtEl>
                                          <p:spTgt spid="1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3">
                                            <p:txEl>
                                              <p:pRg st="2" end="2"/>
                                            </p:txEl>
                                          </p:spTgt>
                                        </p:tgtEl>
                                        <p:attrNameLst>
                                          <p:attrName>style.visibility</p:attrName>
                                        </p:attrNameLst>
                                      </p:cBhvr>
                                      <p:to>
                                        <p:strVal val="visible"/>
                                      </p:to>
                                    </p:set>
                                    <p:animEffect transition="in" filter="fade">
                                      <p:cBhvr>
                                        <p:cTn id="29"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Box 3"/>
          <p:cNvSpPr txBox="1">
            <a:spLocks noChangeArrowheads="1"/>
          </p:cNvSpPr>
          <p:nvPr/>
        </p:nvSpPr>
        <p:spPr bwMode="auto">
          <a:xfrm>
            <a:off x="1646376" y="1843089"/>
            <a:ext cx="8443555" cy="46782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2800" b="1" dirty="0" smtClean="0">
                <a:latin typeface="Arial"/>
                <a:cs typeface="Arial"/>
              </a:rPr>
              <a:t>Share with your partner</a:t>
            </a:r>
          </a:p>
          <a:p>
            <a:pPr eaLnBrk="1" hangingPunct="1">
              <a:defRPr/>
            </a:pPr>
            <a:endParaRPr lang="en-US" sz="1800" b="1" dirty="0" smtClean="0"/>
          </a:p>
          <a:p>
            <a:pPr marL="457200" indent="-457200" eaLnBrk="1" hangingPunct="1">
              <a:buFont typeface="Wingdings" charset="2"/>
              <a:buChar char="q"/>
              <a:defRPr/>
            </a:pPr>
            <a:r>
              <a:rPr lang="en-US" sz="2800" dirty="0" smtClean="0">
                <a:latin typeface="Arial"/>
                <a:cs typeface="Arial"/>
              </a:rPr>
              <a:t>Which character do you identify with most? Why?</a:t>
            </a:r>
          </a:p>
          <a:p>
            <a:pPr eaLnBrk="1" hangingPunct="1">
              <a:defRPr/>
            </a:pPr>
            <a:endParaRPr lang="en-US" sz="1800" dirty="0" smtClean="0"/>
          </a:p>
          <a:p>
            <a:pPr lvl="1" eaLnBrk="1" hangingPunct="1">
              <a:defRPr/>
            </a:pPr>
            <a:r>
              <a:rPr lang="en-US" sz="2800" b="1" u="sng" dirty="0" smtClean="0"/>
              <a:t>Character choices</a:t>
            </a:r>
          </a:p>
          <a:p>
            <a:pPr lvl="2" eaLnBrk="1" hangingPunct="1">
              <a:defRPr/>
            </a:pPr>
            <a:r>
              <a:rPr lang="en-US" sz="2800" dirty="0" smtClean="0"/>
              <a:t>Ron</a:t>
            </a:r>
          </a:p>
          <a:p>
            <a:pPr lvl="2" eaLnBrk="1" hangingPunct="1">
              <a:defRPr/>
            </a:pPr>
            <a:r>
              <a:rPr lang="en-US" sz="2800" dirty="0" smtClean="0"/>
              <a:t>Ron’s Mom</a:t>
            </a:r>
          </a:p>
          <a:p>
            <a:pPr lvl="2" eaLnBrk="1" hangingPunct="1">
              <a:defRPr/>
            </a:pPr>
            <a:r>
              <a:rPr lang="en-US" sz="2800" dirty="0" smtClean="0"/>
              <a:t>Librarian</a:t>
            </a:r>
          </a:p>
          <a:p>
            <a:pPr lvl="2" eaLnBrk="1" hangingPunct="1">
              <a:defRPr/>
            </a:pPr>
            <a:r>
              <a:rPr lang="en-US" sz="2800" dirty="0" smtClean="0"/>
              <a:t>Police</a:t>
            </a:r>
          </a:p>
          <a:p>
            <a:pPr lvl="2" eaLnBrk="1" hangingPunct="1">
              <a:defRPr/>
            </a:pPr>
            <a:r>
              <a:rPr lang="en-US" sz="2800" dirty="0" smtClean="0"/>
              <a:t>Child watching</a:t>
            </a:r>
          </a:p>
          <a:p>
            <a:pPr lvl="2" eaLnBrk="1" hangingPunct="1">
              <a:defRPr/>
            </a:pPr>
            <a:endParaRPr lang="en-US" sz="1800" dirty="0" smtClean="0"/>
          </a:p>
          <a:p>
            <a:pPr eaLnBrk="1" hangingPunct="1">
              <a:defRPr/>
            </a:pPr>
            <a:endParaRPr lang="en-US" sz="2000" dirty="0" smtClean="0"/>
          </a:p>
        </p:txBody>
      </p:sp>
      <p:sp>
        <p:nvSpPr>
          <p:cNvPr id="55299" name="Title 2"/>
          <p:cNvSpPr>
            <a:spLocks noGrp="1"/>
          </p:cNvSpPr>
          <p:nvPr>
            <p:ph type="title"/>
          </p:nvPr>
        </p:nvSpPr>
        <p:spPr bwMode="auto"/>
        <p:txBody>
          <a:bodyPr wrap="square" numCol="1" anchorCtr="0" compatLnSpc="1">
            <a:prstTxWarp prst="textNoShape">
              <a:avLst/>
            </a:prstTxWarp>
          </a:bodyPr>
          <a:lstStyle/>
          <a:p>
            <a:pPr eaLnBrk="1" hangingPunct="1"/>
            <a:r>
              <a:rPr lang="en-US" dirty="0">
                <a:latin typeface="News Gothic MT"/>
                <a:cs typeface="News Gothic MT"/>
              </a:rPr>
              <a:t>Text-to-Self Connection</a:t>
            </a:r>
          </a:p>
        </p:txBody>
      </p:sp>
    </p:spTree>
    <p:extLst>
      <p:ext uri="{BB962C8B-B14F-4D97-AF65-F5344CB8AC3E}">
        <p14:creationId xmlns:p14="http://schemas.microsoft.com/office/powerpoint/2010/main" val="3054464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754">
                                            <p:txEl>
                                              <p:pRg st="2" end="2"/>
                                            </p:txEl>
                                          </p:spTgt>
                                        </p:tgtEl>
                                        <p:attrNameLst>
                                          <p:attrName>style.visibility</p:attrName>
                                        </p:attrNameLst>
                                      </p:cBhvr>
                                      <p:to>
                                        <p:strVal val="visible"/>
                                      </p:to>
                                    </p:set>
                                    <p:animEffect transition="in" filter="fade">
                                      <p:cBhvr>
                                        <p:cTn id="7" dur="500"/>
                                        <p:tgtEl>
                                          <p:spTgt spid="74754">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4754">
                                            <p:txEl>
                                              <p:pRg st="4" end="4"/>
                                            </p:txEl>
                                          </p:spTgt>
                                        </p:tgtEl>
                                        <p:attrNameLst>
                                          <p:attrName>style.visibility</p:attrName>
                                        </p:attrNameLst>
                                      </p:cBhvr>
                                      <p:to>
                                        <p:strVal val="visible"/>
                                      </p:to>
                                    </p:set>
                                    <p:animEffect transition="in" filter="fade">
                                      <p:cBhvr>
                                        <p:cTn id="10" dur="500"/>
                                        <p:tgtEl>
                                          <p:spTgt spid="74754">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4754">
                                            <p:txEl>
                                              <p:pRg st="5" end="5"/>
                                            </p:txEl>
                                          </p:spTgt>
                                        </p:tgtEl>
                                        <p:attrNameLst>
                                          <p:attrName>style.visibility</p:attrName>
                                        </p:attrNameLst>
                                      </p:cBhvr>
                                      <p:to>
                                        <p:strVal val="visible"/>
                                      </p:to>
                                    </p:set>
                                    <p:animEffect transition="in" filter="fade">
                                      <p:cBhvr>
                                        <p:cTn id="13" dur="500"/>
                                        <p:tgtEl>
                                          <p:spTgt spid="74754">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4754">
                                            <p:txEl>
                                              <p:pRg st="6" end="6"/>
                                            </p:txEl>
                                          </p:spTgt>
                                        </p:tgtEl>
                                        <p:attrNameLst>
                                          <p:attrName>style.visibility</p:attrName>
                                        </p:attrNameLst>
                                      </p:cBhvr>
                                      <p:to>
                                        <p:strVal val="visible"/>
                                      </p:to>
                                    </p:set>
                                    <p:animEffect transition="in" filter="fade">
                                      <p:cBhvr>
                                        <p:cTn id="16" dur="500"/>
                                        <p:tgtEl>
                                          <p:spTgt spid="74754">
                                            <p:txEl>
                                              <p:pRg st="6" end="6"/>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74754">
                                            <p:txEl>
                                              <p:pRg st="7" end="7"/>
                                            </p:txEl>
                                          </p:spTgt>
                                        </p:tgtEl>
                                        <p:attrNameLst>
                                          <p:attrName>style.visibility</p:attrName>
                                        </p:attrNameLst>
                                      </p:cBhvr>
                                      <p:to>
                                        <p:strVal val="visible"/>
                                      </p:to>
                                    </p:set>
                                    <p:animEffect transition="in" filter="fade">
                                      <p:cBhvr>
                                        <p:cTn id="19" dur="500"/>
                                        <p:tgtEl>
                                          <p:spTgt spid="74754">
                                            <p:txEl>
                                              <p:pRg st="7" end="7"/>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74754">
                                            <p:txEl>
                                              <p:pRg st="8" end="8"/>
                                            </p:txEl>
                                          </p:spTgt>
                                        </p:tgtEl>
                                        <p:attrNameLst>
                                          <p:attrName>style.visibility</p:attrName>
                                        </p:attrNameLst>
                                      </p:cBhvr>
                                      <p:to>
                                        <p:strVal val="visible"/>
                                      </p:to>
                                    </p:set>
                                    <p:animEffect transition="in" filter="fade">
                                      <p:cBhvr>
                                        <p:cTn id="22" dur="500"/>
                                        <p:tgtEl>
                                          <p:spTgt spid="74754">
                                            <p:txEl>
                                              <p:pRg st="8" end="8"/>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74754">
                                            <p:txEl>
                                              <p:pRg st="9" end="9"/>
                                            </p:txEl>
                                          </p:spTgt>
                                        </p:tgtEl>
                                        <p:attrNameLst>
                                          <p:attrName>style.visibility</p:attrName>
                                        </p:attrNameLst>
                                      </p:cBhvr>
                                      <p:to>
                                        <p:strVal val="visible"/>
                                      </p:to>
                                    </p:set>
                                    <p:animEffect transition="in" filter="fade">
                                      <p:cBhvr>
                                        <p:cTn id="25" dur="500"/>
                                        <p:tgtEl>
                                          <p:spTgt spid="7475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9601" y="2660653"/>
            <a:ext cx="6618822" cy="4278094"/>
          </a:xfrm>
          <a:prstGeom prst="rect">
            <a:avLst/>
          </a:prstGeom>
          <a:noFill/>
        </p:spPr>
        <p:txBody>
          <a:bodyPr wrap="square">
            <a:spAutoFit/>
          </a:bodyPr>
          <a:lstStyle/>
          <a:p>
            <a:pPr marL="457200" indent="-457200">
              <a:buFont typeface="Wingdings" charset="2"/>
              <a:buChar char="q"/>
              <a:defRPr/>
            </a:pPr>
            <a:r>
              <a:rPr lang="en-US" sz="3200" dirty="0">
                <a:solidFill>
                  <a:srgbClr val="000000"/>
                </a:solidFill>
              </a:rPr>
              <a:t>Work together to try to answer a </a:t>
            </a:r>
            <a:r>
              <a:rPr lang="en-US" sz="3200" dirty="0" smtClean="0">
                <a:solidFill>
                  <a:srgbClr val="000000"/>
                </a:solidFill>
              </a:rPr>
              <a:t>question</a:t>
            </a:r>
          </a:p>
          <a:p>
            <a:pPr>
              <a:defRPr/>
            </a:pPr>
            <a:endParaRPr lang="en-US" sz="3200" dirty="0">
              <a:solidFill>
                <a:srgbClr val="000000"/>
              </a:solidFill>
            </a:endParaRPr>
          </a:p>
          <a:p>
            <a:pPr marL="457200" indent="-457200">
              <a:buFont typeface="Wingdings" charset="2"/>
              <a:buChar char="q"/>
              <a:defRPr/>
            </a:pPr>
            <a:r>
              <a:rPr lang="en-US" sz="3200" dirty="0" smtClean="0"/>
              <a:t>Share </a:t>
            </a:r>
            <a:r>
              <a:rPr lang="en-US" sz="3200" dirty="0"/>
              <a:t>a favorite part</a:t>
            </a:r>
          </a:p>
          <a:p>
            <a:pPr>
              <a:defRPr/>
            </a:pPr>
            <a:endParaRPr lang="en-US" sz="3200" dirty="0" smtClean="0">
              <a:solidFill>
                <a:srgbClr val="000000"/>
              </a:solidFill>
            </a:endParaRPr>
          </a:p>
          <a:p>
            <a:pPr marL="457200" indent="-457200">
              <a:buFont typeface="Wingdings" charset="2"/>
              <a:buChar char="q"/>
              <a:defRPr/>
            </a:pPr>
            <a:endParaRPr lang="en-US" sz="3200" dirty="0">
              <a:solidFill>
                <a:schemeClr val="bg2">
                  <a:lumMod val="50000"/>
                </a:schemeClr>
              </a:solidFill>
            </a:endParaRPr>
          </a:p>
          <a:p>
            <a:pPr>
              <a:defRPr/>
            </a:pPr>
            <a:endParaRPr lang="en-US" sz="3200" dirty="0"/>
          </a:p>
          <a:p>
            <a:pPr marL="342900" indent="-342900">
              <a:buFont typeface="Arial"/>
              <a:buChar char="•"/>
              <a:defRPr/>
            </a:pPr>
            <a:endParaRPr lang="en-US" sz="2400" dirty="0"/>
          </a:p>
          <a:p>
            <a:pPr>
              <a:defRPr/>
            </a:pPr>
            <a:r>
              <a:rPr lang="en-US" sz="2400" b="1" dirty="0"/>
              <a:t> </a:t>
            </a:r>
            <a:endParaRPr lang="en-US" sz="2800" b="1" i="1" dirty="0"/>
          </a:p>
        </p:txBody>
      </p:sp>
      <p:pic>
        <p:nvPicPr>
          <p:cNvPr id="7" name="Picture 6"/>
          <p:cNvPicPr>
            <a:picLocks noChangeAspect="1"/>
          </p:cNvPicPr>
          <p:nvPr/>
        </p:nvPicPr>
        <p:blipFill>
          <a:blip r:embed="rId3"/>
          <a:stretch>
            <a:fillRect/>
          </a:stretch>
        </p:blipFill>
        <p:spPr>
          <a:xfrm>
            <a:off x="7228420" y="1884367"/>
            <a:ext cx="4823883" cy="4689475"/>
          </a:xfrm>
          <a:prstGeom prst="rect">
            <a:avLst/>
          </a:prstGeom>
          <a:ln>
            <a:noFill/>
          </a:ln>
          <a:effectLst>
            <a:outerShdw blurRad="190500" algn="tl" rotWithShape="0">
              <a:srgbClr val="000000">
                <a:alpha val="70000"/>
              </a:srgbClr>
            </a:outerShdw>
          </a:effectLst>
        </p:spPr>
      </p:pic>
      <p:sp>
        <p:nvSpPr>
          <p:cNvPr id="8" name="TextBox 7"/>
          <p:cNvSpPr txBox="1">
            <a:spLocks noChangeArrowheads="1"/>
          </p:cNvSpPr>
          <p:nvPr/>
        </p:nvSpPr>
        <p:spPr bwMode="auto">
          <a:xfrm>
            <a:off x="7550155" y="2146300"/>
            <a:ext cx="2015067"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i="1"/>
              <a:t>QUESTION</a:t>
            </a:r>
          </a:p>
        </p:txBody>
      </p:sp>
      <p:sp>
        <p:nvSpPr>
          <p:cNvPr id="9" name="TextBox 8"/>
          <p:cNvSpPr txBox="1">
            <a:spLocks noChangeArrowheads="1"/>
          </p:cNvSpPr>
          <p:nvPr/>
        </p:nvSpPr>
        <p:spPr bwMode="auto">
          <a:xfrm>
            <a:off x="10037237" y="2146300"/>
            <a:ext cx="2015067"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i="1"/>
              <a:t>QUESTION</a:t>
            </a:r>
          </a:p>
        </p:txBody>
      </p:sp>
      <p:sp>
        <p:nvSpPr>
          <p:cNvPr id="10" name="TextBox 9"/>
          <p:cNvSpPr txBox="1">
            <a:spLocks noChangeArrowheads="1"/>
          </p:cNvSpPr>
          <p:nvPr/>
        </p:nvSpPr>
        <p:spPr bwMode="auto">
          <a:xfrm>
            <a:off x="7550155" y="4398967"/>
            <a:ext cx="201506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i="1"/>
              <a:t>FAVORITE PART OR THOUGHT</a:t>
            </a:r>
          </a:p>
        </p:txBody>
      </p:sp>
      <p:sp>
        <p:nvSpPr>
          <p:cNvPr id="11" name="TextBox 10"/>
          <p:cNvSpPr txBox="1">
            <a:spLocks noChangeArrowheads="1"/>
          </p:cNvSpPr>
          <p:nvPr/>
        </p:nvSpPr>
        <p:spPr bwMode="auto">
          <a:xfrm>
            <a:off x="10037237" y="4398967"/>
            <a:ext cx="201506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i="1"/>
              <a:t>FAVORITE PART OR THOUGHT</a:t>
            </a:r>
          </a:p>
        </p:txBody>
      </p:sp>
      <p:sp>
        <p:nvSpPr>
          <p:cNvPr id="53255" name="Title 2"/>
          <p:cNvSpPr>
            <a:spLocks noGrp="1"/>
          </p:cNvSpPr>
          <p:nvPr>
            <p:ph type="title"/>
          </p:nvPr>
        </p:nvSpPr>
        <p:spPr bwMode="auto"/>
        <p:txBody>
          <a:bodyPr wrap="square" numCol="1" anchorCtr="0" compatLnSpc="1">
            <a:prstTxWarp prst="textNoShape">
              <a:avLst/>
            </a:prstTxWarp>
          </a:bodyPr>
          <a:lstStyle/>
          <a:p>
            <a:pPr eaLnBrk="1" hangingPunct="1"/>
            <a:r>
              <a:rPr lang="en-US" dirty="0">
                <a:latin typeface="News Gothic MT"/>
                <a:cs typeface="News Gothic MT"/>
              </a:rPr>
              <a:t>Silent </a:t>
            </a:r>
            <a:r>
              <a:rPr lang="en-US" dirty="0" smtClean="0">
                <a:latin typeface="News Gothic MT"/>
                <a:cs typeface="News Gothic MT"/>
              </a:rPr>
              <a:t>Appointment</a:t>
            </a:r>
            <a:br>
              <a:rPr lang="en-US" dirty="0" smtClean="0">
                <a:latin typeface="News Gothic MT"/>
                <a:cs typeface="News Gothic MT"/>
              </a:rPr>
            </a:br>
            <a:r>
              <a:rPr lang="en-US" dirty="0" smtClean="0">
                <a:latin typeface="News Gothic MT"/>
                <a:cs typeface="News Gothic MT"/>
              </a:rPr>
              <a:t>Give One Get One</a:t>
            </a:r>
            <a:endParaRPr lang="en-US" dirty="0">
              <a:latin typeface="News Gothic MT"/>
              <a:cs typeface="News Gothic MT"/>
            </a:endParaRPr>
          </a:p>
        </p:txBody>
      </p:sp>
      <p:pic>
        <p:nvPicPr>
          <p:cNvPr id="53256" name="Picture 1" descr="happy_face_looking_over_to_side_400_clr_13429.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1" y="78090"/>
            <a:ext cx="1547284" cy="1385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823343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56499" y="1201742"/>
            <a:ext cx="5478435" cy="51054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71682" name="Picture 3" descr="pencil.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04167" y="5800729"/>
            <a:ext cx="505884" cy="50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683" name="TextBox 4"/>
          <p:cNvSpPr txBox="1">
            <a:spLocks noChangeArrowheads="1"/>
          </p:cNvSpPr>
          <p:nvPr/>
        </p:nvSpPr>
        <p:spPr bwMode="auto">
          <a:xfrm>
            <a:off x="4595284" y="5800725"/>
            <a:ext cx="372533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latin typeface="Century Gothic" charset="0"/>
                <a:cs typeface="Century Gothic" charset="0"/>
              </a:rPr>
              <a:t>Culminating Task</a:t>
            </a:r>
          </a:p>
        </p:txBody>
      </p:sp>
      <p:cxnSp>
        <p:nvCxnSpPr>
          <p:cNvPr id="8" name="Straight Connector 7"/>
          <p:cNvCxnSpPr/>
          <p:nvPr/>
        </p:nvCxnSpPr>
        <p:spPr>
          <a:xfrm>
            <a:off x="3704167" y="5800725"/>
            <a:ext cx="4616452" cy="0"/>
          </a:xfrm>
          <a:prstGeom prst="line">
            <a:avLst/>
          </a:prstGeom>
          <a:ln w="19050" cmpd="sng">
            <a:solidFill>
              <a:schemeClr val="tx1"/>
            </a:solidFill>
            <a:prstDash val="dot"/>
          </a:ln>
        </p:spPr>
        <p:style>
          <a:lnRef idx="2">
            <a:schemeClr val="accent1"/>
          </a:lnRef>
          <a:fillRef idx="0">
            <a:schemeClr val="accent1"/>
          </a:fillRef>
          <a:effectRef idx="1">
            <a:schemeClr val="accent1"/>
          </a:effectRef>
          <a:fontRef idx="minor">
            <a:schemeClr val="tx1"/>
          </a:fontRef>
        </p:style>
      </p:cxnSp>
      <p:pic>
        <p:nvPicPr>
          <p:cNvPr id="7" name="Picture 6" descr="red_arrow_left_400_clr_13135.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52841" y="2743204"/>
            <a:ext cx="3198283" cy="295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4"/>
          <p:cNvSpPr txBox="1">
            <a:spLocks/>
          </p:cNvSpPr>
          <p:nvPr/>
        </p:nvSpPr>
        <p:spPr bwMode="auto">
          <a:xfrm>
            <a:off x="609600" y="274638"/>
            <a:ext cx="10972800" cy="1143000"/>
          </a:xfrm>
          <a:prstGeom prst="rect">
            <a:avLst/>
          </a:prstGeom>
        </p:spPr>
        <p:txBody>
          <a:bodyPr wrap="square" numCol="1" anchorCtr="0" compatLnSpc="1">
            <a:prstTxWarp prst="textNoShape">
              <a:avLst/>
            </a:prstTxWarp>
          </a:bodyPr>
          <a:lstStyle>
            <a:lvl1pPr algn="ctr" rtl="0" eaLnBrk="0" fontAlgn="base" hangingPunct="0">
              <a:spcBef>
                <a:spcPct val="0"/>
              </a:spcBef>
              <a:spcAft>
                <a:spcPct val="0"/>
              </a:spcAft>
              <a:defRPr sz="4400" b="1" kern="1200">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bg1"/>
                </a:solidFill>
                <a:latin typeface="Century Gothic"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Century Gothic"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Century Gothic"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Century Gothic" charset="0"/>
                <a:ea typeface="ＭＳ Ｐゴシック" charset="0"/>
                <a:cs typeface="ＭＳ Ｐゴシック" charset="0"/>
              </a:defRPr>
            </a:lvl5pPr>
            <a:lvl6pPr marL="457200" algn="ctr" rtl="0" fontAlgn="base">
              <a:spcBef>
                <a:spcPct val="0"/>
              </a:spcBef>
              <a:spcAft>
                <a:spcPct val="0"/>
              </a:spcAft>
              <a:defRPr sz="4400" b="1">
                <a:solidFill>
                  <a:schemeClr val="bg1"/>
                </a:solidFill>
                <a:latin typeface="Century Gothic" charset="0"/>
                <a:ea typeface="ＭＳ Ｐゴシック" charset="0"/>
                <a:cs typeface="ＭＳ Ｐゴシック" charset="0"/>
              </a:defRPr>
            </a:lvl6pPr>
            <a:lvl7pPr marL="914400" algn="ctr" rtl="0" fontAlgn="base">
              <a:spcBef>
                <a:spcPct val="0"/>
              </a:spcBef>
              <a:spcAft>
                <a:spcPct val="0"/>
              </a:spcAft>
              <a:defRPr sz="4400" b="1">
                <a:solidFill>
                  <a:schemeClr val="bg1"/>
                </a:solidFill>
                <a:latin typeface="Century Gothic" charset="0"/>
                <a:ea typeface="ＭＳ Ｐゴシック" charset="0"/>
                <a:cs typeface="ＭＳ Ｐゴシック" charset="0"/>
              </a:defRPr>
            </a:lvl7pPr>
            <a:lvl8pPr marL="1371600" algn="ctr" rtl="0" fontAlgn="base">
              <a:spcBef>
                <a:spcPct val="0"/>
              </a:spcBef>
              <a:spcAft>
                <a:spcPct val="0"/>
              </a:spcAft>
              <a:defRPr sz="4400" b="1">
                <a:solidFill>
                  <a:schemeClr val="bg1"/>
                </a:solidFill>
                <a:latin typeface="Century Gothic" charset="0"/>
                <a:ea typeface="ＭＳ Ｐゴシック" charset="0"/>
                <a:cs typeface="ＭＳ Ｐゴシック" charset="0"/>
              </a:defRPr>
            </a:lvl8pPr>
            <a:lvl9pPr marL="1828800" algn="ctr" rtl="0" fontAlgn="base">
              <a:spcBef>
                <a:spcPct val="0"/>
              </a:spcBef>
              <a:spcAft>
                <a:spcPct val="0"/>
              </a:spcAft>
              <a:defRPr sz="4400" b="1">
                <a:solidFill>
                  <a:schemeClr val="bg1"/>
                </a:solidFill>
                <a:latin typeface="Century Gothic" charset="0"/>
                <a:ea typeface="ＭＳ Ｐゴシック" charset="0"/>
                <a:cs typeface="ＭＳ Ｐゴシック" charset="0"/>
              </a:defRPr>
            </a:lvl9pPr>
          </a:lstStyle>
          <a:p>
            <a:pPr eaLnBrk="1" hangingPunct="1"/>
            <a:r>
              <a:rPr lang="en-US" dirty="0" smtClean="0">
                <a:latin typeface="News Gothic MT"/>
                <a:cs typeface="News Gothic MT"/>
              </a:rPr>
              <a:t>Close Reading - Accelerated</a:t>
            </a:r>
            <a:endParaRPr lang="en-US" dirty="0">
              <a:latin typeface="News Gothic MT"/>
              <a:cs typeface="News Gothic MT"/>
            </a:endParaRPr>
          </a:p>
        </p:txBody>
      </p:sp>
      <p:sp>
        <p:nvSpPr>
          <p:cNvPr id="3" name="TextBox 2"/>
          <p:cNvSpPr txBox="1"/>
          <p:nvPr/>
        </p:nvSpPr>
        <p:spPr>
          <a:xfrm>
            <a:off x="8751124" y="2069452"/>
            <a:ext cx="3220379" cy="1077218"/>
          </a:xfrm>
          <a:prstGeom prst="rect">
            <a:avLst/>
          </a:prstGeom>
          <a:noFill/>
        </p:spPr>
        <p:txBody>
          <a:bodyPr wrap="square" rtlCol="0">
            <a:spAutoFit/>
          </a:bodyPr>
          <a:lstStyle/>
          <a:p>
            <a:r>
              <a:rPr lang="en-US" sz="3200" b="1" dirty="0" smtClean="0"/>
              <a:t>Number the paragraphs.</a:t>
            </a:r>
            <a:endParaRPr lang="en-US" sz="3200" b="1" dirty="0"/>
          </a:p>
        </p:txBody>
      </p:sp>
    </p:spTree>
    <p:extLst>
      <p:ext uri="{BB962C8B-B14F-4D97-AF65-F5344CB8AC3E}">
        <p14:creationId xmlns:p14="http://schemas.microsoft.com/office/powerpoint/2010/main" val="2895366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path" presetSubtype="0" accel="50000" decel="50000" fill="hold" nodeType="clickEffect">
                                  <p:stCondLst>
                                    <p:cond delay="0"/>
                                  </p:stCondLst>
                                  <p:childTnLst>
                                    <p:animMotion origin="layout" path="M 2.08478E-7 -3.49942E-6 L 2.08478E-7 0.2109 " pathEditMode="relative" rAng="0" ptsTypes="AA">
                                      <p:cBhvr>
                                        <p:cTn id="6" dur="2000" fill="hold"/>
                                        <p:tgtEl>
                                          <p:spTgt spid="7"/>
                                        </p:tgtEl>
                                        <p:attrNameLst>
                                          <p:attrName>ppt_x</p:attrName>
                                          <p:attrName>ppt_y</p:attrName>
                                        </p:attrNameLst>
                                      </p:cBhvr>
                                      <p:rCtr x="0" y="1054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Box 3"/>
          <p:cNvSpPr txBox="1">
            <a:spLocks noChangeArrowheads="1"/>
          </p:cNvSpPr>
          <p:nvPr/>
        </p:nvSpPr>
        <p:spPr bwMode="auto">
          <a:xfrm>
            <a:off x="1639027" y="1431460"/>
            <a:ext cx="8913947" cy="48320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r>
              <a:rPr lang="en-US" sz="3600" dirty="0"/>
              <a:t>Find 3 other partners with the same number.</a:t>
            </a:r>
          </a:p>
          <a:p>
            <a:endParaRPr lang="en-US" sz="3600" dirty="0"/>
          </a:p>
          <a:p>
            <a:r>
              <a:rPr lang="en-US" sz="3600" dirty="0"/>
              <a:t>Answer the following question:</a:t>
            </a:r>
          </a:p>
          <a:p>
            <a:pPr eaLnBrk="1" hangingPunct="1"/>
            <a:endParaRPr lang="en-US" sz="1800" dirty="0"/>
          </a:p>
          <a:p>
            <a:pPr eaLnBrk="1" hangingPunct="1"/>
            <a:r>
              <a:rPr lang="en-US" sz="3600" dirty="0"/>
              <a:t>How does the </a:t>
            </a:r>
            <a:r>
              <a:rPr lang="en-US" sz="3600" dirty="0" smtClean="0"/>
              <a:t>author and illustrator </a:t>
            </a:r>
            <a:r>
              <a:rPr lang="en-US" sz="3600" dirty="0"/>
              <a:t>help you understand that the story took place in the summer?  Support with evidence from the text.  </a:t>
            </a:r>
          </a:p>
          <a:p>
            <a:pPr eaLnBrk="1" hangingPunct="1"/>
            <a:endParaRPr lang="en-US" sz="1800" dirty="0"/>
          </a:p>
          <a:p>
            <a:pPr eaLnBrk="1" hangingPunct="1"/>
            <a:endParaRPr lang="en-US" sz="2000" dirty="0"/>
          </a:p>
        </p:txBody>
      </p:sp>
      <p:sp>
        <p:nvSpPr>
          <p:cNvPr id="2" name="Title 1"/>
          <p:cNvSpPr>
            <a:spLocks noGrp="1"/>
          </p:cNvSpPr>
          <p:nvPr>
            <p:ph type="title"/>
          </p:nvPr>
        </p:nvSpPr>
        <p:spPr/>
        <p:txBody>
          <a:bodyPr/>
          <a:lstStyle/>
          <a:p>
            <a:r>
              <a:rPr lang="en-US" dirty="0" smtClean="0">
                <a:latin typeface="News Gothic MT"/>
                <a:cs typeface="News Gothic MT"/>
              </a:rPr>
              <a:t>Text Dependent Questions</a:t>
            </a:r>
            <a:endParaRPr lang="en-US" dirty="0">
              <a:latin typeface="News Gothic MT"/>
              <a:cs typeface="News Gothic MT"/>
            </a:endParaRPr>
          </a:p>
        </p:txBody>
      </p:sp>
      <p:pic>
        <p:nvPicPr>
          <p:cNvPr id="9" name="Picture 8"/>
          <p:cNvPicPr>
            <a:picLocks noChangeAspect="1"/>
          </p:cNvPicPr>
          <p:nvPr/>
        </p:nvPicPr>
        <p:blipFill>
          <a:blip r:embed="rId3"/>
          <a:stretch>
            <a:fillRect/>
          </a:stretch>
        </p:blipFill>
        <p:spPr>
          <a:xfrm>
            <a:off x="9957391" y="5802132"/>
            <a:ext cx="2147004" cy="1161715"/>
          </a:xfrm>
          <a:prstGeom prst="rect">
            <a:avLst/>
          </a:prstGeom>
        </p:spPr>
      </p:pic>
      <p:sp>
        <p:nvSpPr>
          <p:cNvPr id="4" name="Rectangle 3"/>
          <p:cNvSpPr/>
          <p:nvPr/>
        </p:nvSpPr>
        <p:spPr>
          <a:xfrm>
            <a:off x="7228541" y="6063742"/>
            <a:ext cx="3290862" cy="523220"/>
          </a:xfrm>
          <a:prstGeom prst="rect">
            <a:avLst/>
          </a:prstGeom>
          <a:noFill/>
        </p:spPr>
        <p:txBody>
          <a:bodyPr wrap="square" lIns="91440" tIns="45720" rIns="91440" bIns="45720">
            <a:spAutoFit/>
          </a:bodyPr>
          <a:lstStyle/>
          <a:p>
            <a:pPr algn="ctr"/>
            <a:r>
              <a:rPr lang="en-US" sz="2800" b="1" cap="none" spc="0" dirty="0" smtClean="0">
                <a:ln w="28575" cmpd="sng">
                  <a:solidFill>
                    <a:srgbClr val="000000"/>
                  </a:solidFill>
                  <a:prstDash val="solid"/>
                </a:ln>
                <a:solidFill>
                  <a:srgbClr val="FFC313"/>
                </a:solidFill>
                <a:effectLst>
                  <a:outerShdw blurRad="41275" dist="20320" dir="1800000" algn="tl" rotWithShape="0">
                    <a:srgbClr val="000000">
                      <a:alpha val="40000"/>
                    </a:srgbClr>
                  </a:outerShdw>
                </a:effectLst>
              </a:rPr>
              <a:t>Uno Partners</a:t>
            </a:r>
            <a:endParaRPr lang="en-US" sz="2800" b="1" cap="none" spc="0" dirty="0">
              <a:ln w="28575" cmpd="sng">
                <a:solidFill>
                  <a:srgbClr val="000000"/>
                </a:solidFill>
                <a:prstDash val="solid"/>
              </a:ln>
              <a:solidFill>
                <a:srgbClr val="FFC313"/>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548215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754">
                                            <p:txEl>
                                              <p:pRg st="0" end="0"/>
                                            </p:txEl>
                                          </p:spTgt>
                                        </p:tgtEl>
                                        <p:attrNameLst>
                                          <p:attrName>style.visibility</p:attrName>
                                        </p:attrNameLst>
                                      </p:cBhvr>
                                      <p:to>
                                        <p:strVal val="visible"/>
                                      </p:to>
                                    </p:set>
                                    <p:animEffect transition="in" filter="fade">
                                      <p:cBhvr>
                                        <p:cTn id="7" dur="500"/>
                                        <p:tgtEl>
                                          <p:spTgt spid="7475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754">
                                            <p:txEl>
                                              <p:pRg st="2" end="2"/>
                                            </p:txEl>
                                          </p:spTgt>
                                        </p:tgtEl>
                                        <p:attrNameLst>
                                          <p:attrName>style.visibility</p:attrName>
                                        </p:attrNameLst>
                                      </p:cBhvr>
                                      <p:to>
                                        <p:strVal val="visible"/>
                                      </p:to>
                                    </p:set>
                                    <p:animEffect transition="in" filter="fade">
                                      <p:cBhvr>
                                        <p:cTn id="12" dur="500"/>
                                        <p:tgtEl>
                                          <p:spTgt spid="74754">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4754">
                                            <p:txEl>
                                              <p:pRg st="4" end="4"/>
                                            </p:txEl>
                                          </p:spTgt>
                                        </p:tgtEl>
                                        <p:attrNameLst>
                                          <p:attrName>style.visibility</p:attrName>
                                        </p:attrNameLst>
                                      </p:cBhvr>
                                      <p:to>
                                        <p:strVal val="visible"/>
                                      </p:to>
                                    </p:set>
                                    <p:animEffect transition="in" filter="fade">
                                      <p:cBhvr>
                                        <p:cTn id="15" dur="500"/>
                                        <p:tgtEl>
                                          <p:spTgt spid="7475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Box 3"/>
          <p:cNvSpPr txBox="1">
            <a:spLocks noChangeArrowheads="1"/>
          </p:cNvSpPr>
          <p:nvPr/>
        </p:nvSpPr>
        <p:spPr bwMode="auto">
          <a:xfrm>
            <a:off x="846707" y="2219323"/>
            <a:ext cx="9948814" cy="2062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600" dirty="0"/>
              <a:t>Using the illustrations and text, tell what you believe the other characters were thinking when Ron decided to </a:t>
            </a:r>
            <a:r>
              <a:rPr lang="en-US" sz="3600" i="1" dirty="0"/>
              <a:t>take a stand</a:t>
            </a:r>
            <a:r>
              <a:rPr lang="en-US" sz="3600" dirty="0"/>
              <a:t>?</a:t>
            </a:r>
          </a:p>
          <a:p>
            <a:pPr eaLnBrk="1" hangingPunct="1"/>
            <a:endParaRPr lang="en-US" sz="2000" dirty="0"/>
          </a:p>
        </p:txBody>
      </p:sp>
      <p:pic>
        <p:nvPicPr>
          <p:cNvPr id="76803" name="Picture 12" descr="book_searching_for_answers_400_clr_12525.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971" y="-177360"/>
            <a:ext cx="1332892" cy="1638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p:nvPr>
        </p:nvSpPr>
        <p:spPr/>
        <p:txBody>
          <a:bodyPr/>
          <a:lstStyle/>
          <a:p>
            <a:r>
              <a:rPr lang="en-US" dirty="0" smtClean="0">
                <a:latin typeface="News Gothic MT"/>
                <a:cs typeface="News Gothic MT"/>
              </a:rPr>
              <a:t>Using Text Structures and Features</a:t>
            </a:r>
            <a:br>
              <a:rPr lang="en-US" dirty="0" smtClean="0">
                <a:latin typeface="News Gothic MT"/>
                <a:cs typeface="News Gothic MT"/>
              </a:rPr>
            </a:br>
            <a:r>
              <a:rPr lang="en-US" b="0" i="1" dirty="0" smtClean="0"/>
              <a:t>Pair-Share</a:t>
            </a:r>
            <a:endParaRPr lang="en-US" b="0" i="1" dirty="0"/>
          </a:p>
        </p:txBody>
      </p:sp>
    </p:spTree>
    <p:extLst>
      <p:ext uri="{BB962C8B-B14F-4D97-AF65-F5344CB8AC3E}">
        <p14:creationId xmlns:p14="http://schemas.microsoft.com/office/powerpoint/2010/main" val="162046553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Box 3"/>
          <p:cNvSpPr txBox="1">
            <a:spLocks noChangeArrowheads="1"/>
          </p:cNvSpPr>
          <p:nvPr/>
        </p:nvSpPr>
        <p:spPr bwMode="auto">
          <a:xfrm>
            <a:off x="2046410" y="1417658"/>
            <a:ext cx="8099180" cy="2062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600" dirty="0" smtClean="0"/>
              <a:t>Using </a:t>
            </a:r>
            <a:r>
              <a:rPr lang="en-US" sz="3600" dirty="0"/>
              <a:t>text and illustration details, explain what the author is trying to say about </a:t>
            </a:r>
            <a:r>
              <a:rPr lang="en-US" sz="3600" i="1" dirty="0"/>
              <a:t>taking a stand</a:t>
            </a:r>
            <a:r>
              <a:rPr lang="en-US" sz="3600" dirty="0"/>
              <a:t>?</a:t>
            </a:r>
          </a:p>
          <a:p>
            <a:pPr eaLnBrk="1" hangingPunct="1"/>
            <a:endParaRPr lang="en-US" sz="2000" dirty="0"/>
          </a:p>
        </p:txBody>
      </p:sp>
      <p:sp>
        <p:nvSpPr>
          <p:cNvPr id="9" name="Title 2"/>
          <p:cNvSpPr>
            <a:spLocks noGrp="1"/>
          </p:cNvSpPr>
          <p:nvPr>
            <p:ph type="title"/>
          </p:nvPr>
        </p:nvSpPr>
        <p:spPr>
          <a:xfrm>
            <a:off x="609600" y="274638"/>
            <a:ext cx="10972800" cy="1143000"/>
          </a:xfrm>
        </p:spPr>
        <p:txBody>
          <a:bodyPr>
            <a:noAutofit/>
          </a:bodyPr>
          <a:lstStyle/>
          <a:p>
            <a:r>
              <a:rPr lang="en-US" sz="3600" dirty="0" smtClean="0">
                <a:latin typeface="News Gothic MT"/>
                <a:cs typeface="News Gothic MT"/>
              </a:rPr>
              <a:t>Using Text Structures and Features</a:t>
            </a:r>
            <a:br>
              <a:rPr lang="en-US" sz="3600" dirty="0" smtClean="0">
                <a:latin typeface="News Gothic MT"/>
                <a:cs typeface="News Gothic MT"/>
              </a:rPr>
            </a:br>
            <a:r>
              <a:rPr lang="en-US" sz="3600" b="0" i="1" dirty="0" smtClean="0"/>
              <a:t>Pair-Square</a:t>
            </a:r>
            <a:endParaRPr lang="en-US" sz="3600" b="0" i="1" dirty="0"/>
          </a:p>
        </p:txBody>
      </p:sp>
      <p:pic>
        <p:nvPicPr>
          <p:cNvPr id="13" name="Picture 12" descr="book_searching_for_answers_400_clr_12525.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971" y="-177360"/>
            <a:ext cx="1332892" cy="1638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6596535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321733" y="1567438"/>
            <a:ext cx="5312835" cy="44012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800" dirty="0"/>
              <a:t>What examples of </a:t>
            </a:r>
            <a:r>
              <a:rPr lang="en-US" sz="2800" b="1" dirty="0"/>
              <a:t>discrimination</a:t>
            </a:r>
            <a:r>
              <a:rPr lang="en-US" sz="2800" dirty="0"/>
              <a:t> were in the story?</a:t>
            </a:r>
          </a:p>
          <a:p>
            <a:pPr eaLnBrk="1" hangingPunct="1"/>
            <a:endParaRPr lang="en-US" sz="2800" dirty="0"/>
          </a:p>
          <a:p>
            <a:pPr eaLnBrk="1" hangingPunct="1"/>
            <a:r>
              <a:rPr lang="en-US" sz="2800" dirty="0"/>
              <a:t>Reread </a:t>
            </a:r>
            <a:r>
              <a:rPr lang="en-US" sz="2800" dirty="0" smtClean="0"/>
              <a:t>paragraphs 15-19.  </a:t>
            </a:r>
            <a:r>
              <a:rPr lang="en-US" sz="2800" dirty="0"/>
              <a:t>What words or phrases connect to Ron’s </a:t>
            </a:r>
            <a:r>
              <a:rPr lang="en-US" sz="2800" b="1" dirty="0"/>
              <a:t>bravery</a:t>
            </a:r>
            <a:r>
              <a:rPr lang="en-US" sz="2800" dirty="0"/>
              <a:t>?</a:t>
            </a:r>
          </a:p>
          <a:p>
            <a:pPr eaLnBrk="1" hangingPunct="1"/>
            <a:endParaRPr lang="en-US" sz="2800" dirty="0"/>
          </a:p>
          <a:p>
            <a:pPr eaLnBrk="1" hangingPunct="1"/>
            <a:r>
              <a:rPr lang="en-US" sz="2800" dirty="0"/>
              <a:t>Where would we add those words/phrases in our </a:t>
            </a:r>
            <a:r>
              <a:rPr lang="en-US" sz="2800" b="1" dirty="0"/>
              <a:t>Personal Thesaurus</a:t>
            </a:r>
            <a:r>
              <a:rPr lang="en-US" sz="2800" dirty="0"/>
              <a:t>?</a:t>
            </a:r>
          </a:p>
        </p:txBody>
      </p:sp>
      <p:pic>
        <p:nvPicPr>
          <p:cNvPr id="3" name="Picture 2"/>
          <p:cNvPicPr>
            <a:picLocks noChangeAspect="1"/>
          </p:cNvPicPr>
          <p:nvPr/>
        </p:nvPicPr>
        <p:blipFill>
          <a:blip r:embed="rId3"/>
          <a:stretch>
            <a:fillRect/>
          </a:stretch>
        </p:blipFill>
        <p:spPr>
          <a:xfrm>
            <a:off x="6131988" y="1549400"/>
            <a:ext cx="5556249" cy="4819650"/>
          </a:xfrm>
          <a:prstGeom prst="rect">
            <a:avLst/>
          </a:prstGeom>
          <a:ln>
            <a:noFill/>
          </a:ln>
          <a:effectLst>
            <a:outerShdw blurRad="190500" algn="tl" rotWithShape="0">
              <a:srgbClr val="000000">
                <a:alpha val="70000"/>
              </a:srgbClr>
            </a:outerShdw>
          </a:effectLst>
        </p:spPr>
      </p:pic>
      <p:sp>
        <p:nvSpPr>
          <p:cNvPr id="2" name="Title 1"/>
          <p:cNvSpPr>
            <a:spLocks noGrp="1"/>
          </p:cNvSpPr>
          <p:nvPr>
            <p:ph type="title"/>
          </p:nvPr>
        </p:nvSpPr>
        <p:spPr/>
        <p:txBody>
          <a:bodyPr/>
          <a:lstStyle/>
          <a:p>
            <a:r>
              <a:rPr lang="en-US" dirty="0" smtClean="0">
                <a:latin typeface="News Gothic MT"/>
                <a:cs typeface="News Gothic MT"/>
              </a:rPr>
              <a:t>Text Dependent Questions and </a:t>
            </a:r>
            <a:br>
              <a:rPr lang="en-US" dirty="0" smtClean="0">
                <a:latin typeface="News Gothic MT"/>
                <a:cs typeface="News Gothic MT"/>
              </a:rPr>
            </a:br>
            <a:r>
              <a:rPr lang="en-US" dirty="0" smtClean="0">
                <a:latin typeface="News Gothic MT"/>
                <a:cs typeface="News Gothic MT"/>
              </a:rPr>
              <a:t>the Personal Thesaurus</a:t>
            </a:r>
            <a:endParaRPr lang="en-US" dirty="0">
              <a:latin typeface="News Gothic MT"/>
              <a:cs typeface="News Gothic MT"/>
            </a:endParaRPr>
          </a:p>
        </p:txBody>
      </p:sp>
    </p:spTree>
    <p:extLst>
      <p:ext uri="{BB962C8B-B14F-4D97-AF65-F5344CB8AC3E}">
        <p14:creationId xmlns:p14="http://schemas.microsoft.com/office/powerpoint/2010/main" val="3323673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par>
                          <p:cTn id="18" fill="hold" nodeType="afterGroup">
                            <p:stCondLst>
                              <p:cond delay="500"/>
                            </p:stCondLst>
                            <p:childTnLst>
                              <p:par>
                                <p:cTn id="19" presetID="10"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p:cNvSpPr>
            <a:spLocks noGrp="1"/>
          </p:cNvSpPr>
          <p:nvPr>
            <p:ph type="title"/>
          </p:nvPr>
        </p:nvSpPr>
        <p:spPr>
          <a:xfrm>
            <a:off x="0" y="0"/>
            <a:ext cx="12192000" cy="1417638"/>
          </a:xfrm>
          <a:noFill/>
        </p:spPr>
        <p:txBody>
          <a:bodyPr/>
          <a:lstStyle/>
          <a:p>
            <a:pPr eaLnBrk="1" hangingPunct="1"/>
            <a:r>
              <a:rPr lang="en-US" b="1" dirty="0">
                <a:latin typeface="News Gothic MT"/>
                <a:cs typeface="News Gothic MT"/>
              </a:rPr>
              <a:t>Think-Pair-Share-Sketch</a:t>
            </a:r>
          </a:p>
        </p:txBody>
      </p:sp>
      <p:sp>
        <p:nvSpPr>
          <p:cNvPr id="2" name="TextBox 1"/>
          <p:cNvSpPr txBox="1">
            <a:spLocks noChangeArrowheads="1"/>
          </p:cNvSpPr>
          <p:nvPr/>
        </p:nvSpPr>
        <p:spPr bwMode="auto">
          <a:xfrm>
            <a:off x="91021" y="1484315"/>
            <a:ext cx="6999817" cy="48320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457200" indent="-457200" eaLnBrk="1" hangingPunct="1">
              <a:buFont typeface="Arial"/>
              <a:buChar char="•"/>
              <a:defRPr/>
            </a:pPr>
            <a:r>
              <a:rPr lang="en-US" sz="3600" dirty="0" smtClean="0"/>
              <a:t>THINK about the events in the narrative.</a:t>
            </a:r>
          </a:p>
          <a:p>
            <a:pPr marL="457200" indent="-457200" eaLnBrk="1" hangingPunct="1">
              <a:buFont typeface="Arial"/>
              <a:buChar char="•"/>
              <a:defRPr/>
            </a:pPr>
            <a:endParaRPr lang="en-US" sz="3600" dirty="0" smtClean="0"/>
          </a:p>
          <a:p>
            <a:pPr marL="457200" indent="-457200" eaLnBrk="1" hangingPunct="1">
              <a:buFont typeface="Arial"/>
              <a:buChar char="•"/>
              <a:defRPr/>
            </a:pPr>
            <a:r>
              <a:rPr lang="en-US" sz="3600" dirty="0" smtClean="0"/>
              <a:t>Using the appropriate Thinking Map, together sketch the major events in the order that they happened.</a:t>
            </a:r>
            <a:endParaRPr lang="en-US" sz="3600" b="1" i="1" dirty="0" smtClean="0"/>
          </a:p>
          <a:p>
            <a:pPr eaLnBrk="1" hangingPunct="1">
              <a:defRPr/>
            </a:pPr>
            <a:endParaRPr lang="en-US" sz="2800" dirty="0" smtClean="0"/>
          </a:p>
          <a:p>
            <a:pPr eaLnBrk="1" hangingPunct="1">
              <a:defRPr/>
            </a:pPr>
            <a:r>
              <a:rPr lang="en-US" sz="2800" dirty="0" smtClean="0"/>
              <a:t> </a:t>
            </a:r>
          </a:p>
        </p:txBody>
      </p:sp>
      <p:pic>
        <p:nvPicPr>
          <p:cNvPr id="7" name="Picture 6"/>
          <p:cNvPicPr>
            <a:picLocks noChangeAspect="1"/>
          </p:cNvPicPr>
          <p:nvPr/>
        </p:nvPicPr>
        <p:blipFill>
          <a:blip r:embed="rId3"/>
          <a:stretch>
            <a:fillRect/>
          </a:stretch>
        </p:blipFill>
        <p:spPr>
          <a:xfrm>
            <a:off x="7090837" y="2300289"/>
            <a:ext cx="4749801" cy="323373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30588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News Gothic MT"/>
                <a:cs typeface="News Gothic MT"/>
              </a:rPr>
              <a:t>Learning Objectives</a:t>
            </a:r>
            <a:endParaRPr lang="en-US" dirty="0">
              <a:latin typeface="News Gothic MT"/>
              <a:cs typeface="News Gothic MT"/>
            </a:endParaRPr>
          </a:p>
        </p:txBody>
      </p:sp>
      <p:pic>
        <p:nvPicPr>
          <p:cNvPr id="5" name="Picture 4" descr="pen_display_accomplished_400_clr_757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526176">
            <a:off x="-315442" y="-2624"/>
            <a:ext cx="2786484" cy="2786484"/>
          </a:xfrm>
          <a:prstGeom prst="rect">
            <a:avLst/>
          </a:prstGeom>
        </p:spPr>
      </p:pic>
      <p:sp>
        <p:nvSpPr>
          <p:cNvPr id="6" name="Content Placeholder 2"/>
          <p:cNvSpPr txBox="1">
            <a:spLocks/>
          </p:cNvSpPr>
          <p:nvPr/>
        </p:nvSpPr>
        <p:spPr bwMode="auto">
          <a:xfrm>
            <a:off x="2175276" y="1273624"/>
            <a:ext cx="8273093"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None/>
            </a:pPr>
            <a:endParaRPr lang="en-US" dirty="0" smtClean="0">
              <a:latin typeface="Century Gothic" charset="0"/>
              <a:cs typeface="Century Gothic" charset="0"/>
            </a:endParaRPr>
          </a:p>
          <a:p>
            <a:pPr eaLnBrk="1" hangingPunct="1">
              <a:buFont typeface="Wingdings" charset="0"/>
              <a:buChar char="q"/>
            </a:pPr>
            <a:r>
              <a:rPr lang="en-US" dirty="0" smtClean="0">
                <a:latin typeface="Century Gothic" charset="0"/>
                <a:cs typeface="Century Gothic" charset="0"/>
              </a:rPr>
              <a:t>Explore strategies to use with culturally responsive literacy</a:t>
            </a:r>
          </a:p>
          <a:p>
            <a:pPr marL="0" indent="0" eaLnBrk="1" hangingPunct="1">
              <a:buNone/>
            </a:pPr>
            <a:endParaRPr lang="en-US" dirty="0" smtClean="0">
              <a:latin typeface="Century Gothic" charset="0"/>
              <a:cs typeface="Century Gothic" charset="0"/>
            </a:endParaRPr>
          </a:p>
          <a:p>
            <a:pPr eaLnBrk="1" hangingPunct="1">
              <a:buFont typeface="Wingdings" charset="0"/>
              <a:buChar char="q"/>
            </a:pPr>
            <a:r>
              <a:rPr lang="en-US" dirty="0" smtClean="0">
                <a:latin typeface="Century Gothic" charset="0"/>
                <a:cs typeface="Century Gothic" charset="0"/>
              </a:rPr>
              <a:t>Explore what makes literacy responsive to Standard English Learners (SELs) using Close Reading</a:t>
            </a:r>
          </a:p>
          <a:p>
            <a:pPr marL="0" indent="0" eaLnBrk="1" hangingPunct="1">
              <a:buNone/>
            </a:pPr>
            <a:endParaRPr lang="en-US" dirty="0" smtClean="0">
              <a:latin typeface="Century Gothic" charset="0"/>
              <a:cs typeface="Century Gothic" charset="0"/>
            </a:endParaRPr>
          </a:p>
        </p:txBody>
      </p:sp>
    </p:spTree>
    <p:extLst>
      <p:ext uri="{BB962C8B-B14F-4D97-AF65-F5344CB8AC3E}">
        <p14:creationId xmlns:p14="http://schemas.microsoft.com/office/powerpoint/2010/main" val="784964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latin typeface="News Gothic MT"/>
                <a:cs typeface="News Gothic MT"/>
              </a:rPr>
              <a:t>Eyes on the Stars</a:t>
            </a:r>
            <a:endParaRPr lang="en-US" dirty="0">
              <a:latin typeface="News Gothic MT"/>
              <a:cs typeface="News Gothic MT"/>
            </a:endParaRPr>
          </a:p>
        </p:txBody>
      </p:sp>
      <p:sp>
        <p:nvSpPr>
          <p:cNvPr id="6" name="Content Placeholder 5"/>
          <p:cNvSpPr>
            <a:spLocks noGrp="1"/>
          </p:cNvSpPr>
          <p:nvPr>
            <p:ph idx="1"/>
          </p:nvPr>
        </p:nvSpPr>
        <p:spPr/>
        <p:txBody>
          <a:bodyPr/>
          <a:lstStyle/>
          <a:p>
            <a:r>
              <a:rPr lang="en-US" dirty="0" smtClean="0">
                <a:latin typeface="Calibri" charset="0"/>
              </a:rPr>
              <a:t>Video</a:t>
            </a:r>
            <a:r>
              <a:rPr lang="en-US" dirty="0">
                <a:latin typeface="Calibri" charset="0"/>
              </a:rPr>
              <a:t>:  Eyes on the Stars </a:t>
            </a:r>
            <a:r>
              <a:rPr lang="en-US" dirty="0" err="1">
                <a:latin typeface="Calibri" charset="0"/>
              </a:rPr>
              <a:t>StoryCorp</a:t>
            </a:r>
            <a:endParaRPr lang="en-US" dirty="0">
              <a:latin typeface="Calibri" charset="0"/>
            </a:endParaRPr>
          </a:p>
          <a:p>
            <a:endParaRPr lang="en-US" dirty="0"/>
          </a:p>
        </p:txBody>
      </p:sp>
    </p:spTree>
    <p:extLst>
      <p:ext uri="{BB962C8B-B14F-4D97-AF65-F5344CB8AC3E}">
        <p14:creationId xmlns:p14="http://schemas.microsoft.com/office/powerpoint/2010/main" val="19359800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title"/>
          </p:nvPr>
        </p:nvSpPr>
        <p:spPr>
          <a:xfrm>
            <a:off x="0" y="-1"/>
            <a:ext cx="12192000" cy="1527175"/>
          </a:xfrm>
          <a:noFill/>
        </p:spPr>
        <p:txBody>
          <a:bodyPr/>
          <a:lstStyle/>
          <a:p>
            <a:pPr eaLnBrk="1" hangingPunct="1"/>
            <a:r>
              <a:rPr lang="en-US" b="1" dirty="0" smtClean="0">
                <a:latin typeface="News Gothic MT"/>
                <a:cs typeface="News Gothic MT"/>
              </a:rPr>
              <a:t>Video</a:t>
            </a:r>
            <a:endParaRPr lang="en-US" b="1" dirty="0">
              <a:latin typeface="News Gothic MT"/>
              <a:cs typeface="News Gothic MT"/>
            </a:endParaRPr>
          </a:p>
        </p:txBody>
      </p:sp>
      <p:sp>
        <p:nvSpPr>
          <p:cNvPr id="2" name="TextBox 1"/>
          <p:cNvSpPr txBox="1"/>
          <p:nvPr/>
        </p:nvSpPr>
        <p:spPr>
          <a:xfrm>
            <a:off x="118137" y="1527175"/>
            <a:ext cx="12191999" cy="5016758"/>
          </a:xfrm>
          <a:prstGeom prst="rect">
            <a:avLst/>
          </a:prstGeom>
          <a:noFill/>
        </p:spPr>
        <p:txBody>
          <a:bodyPr>
            <a:spAutoFit/>
          </a:bodyPr>
          <a:lstStyle/>
          <a:p>
            <a:pPr lvl="6">
              <a:defRPr/>
            </a:pPr>
            <a:r>
              <a:rPr lang="en-US" sz="2800" b="1" dirty="0"/>
              <a:t>Give a Shout out</a:t>
            </a:r>
          </a:p>
          <a:p>
            <a:pPr lvl="6">
              <a:defRPr/>
            </a:pPr>
            <a:r>
              <a:rPr lang="en-US" sz="2800" dirty="0"/>
              <a:t>Who’s telling the story in the video?  </a:t>
            </a:r>
          </a:p>
          <a:p>
            <a:pPr lvl="6">
              <a:defRPr/>
            </a:pPr>
            <a:endParaRPr lang="en-US" sz="2800" b="1" dirty="0"/>
          </a:p>
          <a:p>
            <a:pPr lvl="6">
              <a:defRPr/>
            </a:pPr>
            <a:endParaRPr lang="en-US" sz="2800" b="1" dirty="0"/>
          </a:p>
          <a:p>
            <a:pPr lvl="6">
              <a:defRPr/>
            </a:pPr>
            <a:endParaRPr lang="en-US" sz="2800" b="1" dirty="0"/>
          </a:p>
          <a:p>
            <a:pPr lvl="6">
              <a:defRPr/>
            </a:pPr>
            <a:endParaRPr lang="en-US" sz="2800" b="1" dirty="0"/>
          </a:p>
          <a:p>
            <a:pPr lvl="6">
              <a:defRPr/>
            </a:pPr>
            <a:r>
              <a:rPr lang="en-US" sz="2800" b="1" dirty="0"/>
              <a:t>Pair Square</a:t>
            </a:r>
          </a:p>
          <a:p>
            <a:pPr lvl="6">
              <a:defRPr/>
            </a:pPr>
            <a:r>
              <a:rPr lang="en-US" sz="2800" dirty="0" smtClean="0"/>
              <a:t>What was different about the book and the video?  Provide evidence.</a:t>
            </a:r>
          </a:p>
          <a:p>
            <a:pPr lvl="6">
              <a:defRPr/>
            </a:pPr>
            <a:endParaRPr lang="en-US" sz="2000" dirty="0"/>
          </a:p>
          <a:p>
            <a:pPr lvl="6">
              <a:defRPr/>
            </a:pPr>
            <a:endParaRPr lang="en-US" sz="2000" dirty="0"/>
          </a:p>
          <a:p>
            <a:pPr lvl="6">
              <a:defRPr/>
            </a:pPr>
            <a:endParaRPr lang="en-US" sz="2800" b="1" dirty="0"/>
          </a:p>
        </p:txBody>
      </p:sp>
      <p:pic>
        <p:nvPicPr>
          <p:cNvPr id="3" name="Picture 2" descr="shout-out-w.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79" y="1527178"/>
            <a:ext cx="2661139" cy="1592263"/>
          </a:xfrm>
          <a:prstGeom prst="rect">
            <a:avLst/>
          </a:prstGeom>
          <a:ln>
            <a:noFill/>
          </a:ln>
          <a:effectLst>
            <a:outerShdw blurRad="190500" algn="tl" rotWithShape="0">
              <a:srgbClr val="000000">
                <a:alpha val="70000"/>
              </a:srgbClr>
            </a:outerShdw>
          </a:effectLst>
        </p:spPr>
      </p:pic>
      <p:pic>
        <p:nvPicPr>
          <p:cNvPr id="4" name="Picture 3"/>
          <p:cNvPicPr>
            <a:picLocks noChangeAspect="1"/>
          </p:cNvPicPr>
          <p:nvPr/>
        </p:nvPicPr>
        <p:blipFill>
          <a:blip r:embed="rId4"/>
          <a:stretch>
            <a:fillRect/>
          </a:stretch>
        </p:blipFill>
        <p:spPr>
          <a:xfrm>
            <a:off x="196164" y="4163314"/>
            <a:ext cx="2560315" cy="213747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391548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animEffect transition="in" filter="fade">
                                      <p:cBhvr>
                                        <p:cTn id="7" dur="500"/>
                                        <p:tgtEl>
                                          <p:spTgt spid="2">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7" end="7"/>
                                            </p:txEl>
                                          </p:spTgt>
                                        </p:tgtEl>
                                        <p:attrNameLst>
                                          <p:attrName>style.visibility</p:attrName>
                                        </p:attrNameLst>
                                      </p:cBhvr>
                                      <p:to>
                                        <p:strVal val="visible"/>
                                      </p:to>
                                    </p:set>
                                    <p:animEffect transition="in" filter="fade">
                                      <p:cBhvr>
                                        <p:cTn id="10" dur="500"/>
                                        <p:tgtEl>
                                          <p:spTgt spid="2">
                                            <p:txEl>
                                              <p:pRg st="7" end="7"/>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p:cNvSpPr>
            <a:spLocks noGrp="1"/>
          </p:cNvSpPr>
          <p:nvPr>
            <p:ph type="title"/>
          </p:nvPr>
        </p:nvSpPr>
        <p:spPr>
          <a:xfrm>
            <a:off x="0" y="0"/>
            <a:ext cx="12192000" cy="1417638"/>
          </a:xfrm>
          <a:noFill/>
        </p:spPr>
        <p:txBody>
          <a:bodyPr/>
          <a:lstStyle/>
          <a:p>
            <a:pPr eaLnBrk="1" hangingPunct="1"/>
            <a:r>
              <a:rPr lang="en-US" b="1" dirty="0">
                <a:latin typeface="News Gothic MT"/>
                <a:cs typeface="News Gothic MT"/>
              </a:rPr>
              <a:t>Think-Pair-Share-Sketch</a:t>
            </a:r>
          </a:p>
        </p:txBody>
      </p:sp>
      <p:sp>
        <p:nvSpPr>
          <p:cNvPr id="2" name="TextBox 1"/>
          <p:cNvSpPr txBox="1">
            <a:spLocks noChangeArrowheads="1"/>
          </p:cNvSpPr>
          <p:nvPr/>
        </p:nvSpPr>
        <p:spPr bwMode="auto">
          <a:xfrm>
            <a:off x="91021" y="1484315"/>
            <a:ext cx="6999817" cy="48320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457200" indent="-457200" eaLnBrk="1" hangingPunct="1">
              <a:buFont typeface="Arial"/>
              <a:buChar char="•"/>
              <a:defRPr/>
            </a:pPr>
            <a:r>
              <a:rPr lang="en-US" sz="3600" dirty="0" smtClean="0"/>
              <a:t>THINK about the events in the video.</a:t>
            </a:r>
          </a:p>
          <a:p>
            <a:pPr marL="457200" indent="-457200" eaLnBrk="1" hangingPunct="1">
              <a:buFont typeface="Arial"/>
              <a:buChar char="•"/>
              <a:defRPr/>
            </a:pPr>
            <a:endParaRPr lang="en-US" sz="3600" dirty="0" smtClean="0"/>
          </a:p>
          <a:p>
            <a:pPr marL="457200" indent="-457200" eaLnBrk="1" hangingPunct="1">
              <a:buFont typeface="Arial"/>
              <a:buChar char="•"/>
              <a:defRPr/>
            </a:pPr>
            <a:r>
              <a:rPr lang="en-US" sz="3600" dirty="0" smtClean="0"/>
              <a:t>Using the appropriate Thinking Map, together sketch the major events, from the video, in the order that they happened.</a:t>
            </a:r>
            <a:endParaRPr lang="en-US" sz="3600" b="1" i="1" dirty="0" smtClean="0"/>
          </a:p>
          <a:p>
            <a:pPr eaLnBrk="1" hangingPunct="1">
              <a:defRPr/>
            </a:pPr>
            <a:endParaRPr lang="en-US" sz="2800" dirty="0" smtClean="0"/>
          </a:p>
          <a:p>
            <a:pPr eaLnBrk="1" hangingPunct="1">
              <a:defRPr/>
            </a:pPr>
            <a:r>
              <a:rPr lang="en-US" sz="2800" dirty="0" smtClean="0"/>
              <a:t> </a:t>
            </a:r>
          </a:p>
        </p:txBody>
      </p:sp>
      <p:pic>
        <p:nvPicPr>
          <p:cNvPr id="7" name="Picture 6"/>
          <p:cNvPicPr>
            <a:picLocks noChangeAspect="1"/>
          </p:cNvPicPr>
          <p:nvPr/>
        </p:nvPicPr>
        <p:blipFill>
          <a:blip r:embed="rId3"/>
          <a:stretch>
            <a:fillRect/>
          </a:stretch>
        </p:blipFill>
        <p:spPr>
          <a:xfrm>
            <a:off x="7090837" y="2300289"/>
            <a:ext cx="4749801" cy="323373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605757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302709" y="1266370"/>
            <a:ext cx="5478435" cy="51054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96258" name="Picture 3" descr="pencil.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04167" y="5800729"/>
            <a:ext cx="505884" cy="50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259" name="TextBox 4"/>
          <p:cNvSpPr txBox="1">
            <a:spLocks noChangeArrowheads="1"/>
          </p:cNvSpPr>
          <p:nvPr/>
        </p:nvSpPr>
        <p:spPr bwMode="auto">
          <a:xfrm>
            <a:off x="4595284" y="5800725"/>
            <a:ext cx="372533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latin typeface="Century Gothic" charset="0"/>
                <a:cs typeface="Century Gothic" charset="0"/>
              </a:rPr>
              <a:t>Culminating Task</a:t>
            </a:r>
          </a:p>
        </p:txBody>
      </p:sp>
      <p:cxnSp>
        <p:nvCxnSpPr>
          <p:cNvPr id="8" name="Straight Connector 7"/>
          <p:cNvCxnSpPr/>
          <p:nvPr/>
        </p:nvCxnSpPr>
        <p:spPr>
          <a:xfrm>
            <a:off x="3704167" y="5800725"/>
            <a:ext cx="4616452" cy="0"/>
          </a:xfrm>
          <a:prstGeom prst="line">
            <a:avLst/>
          </a:prstGeom>
          <a:ln w="19050" cmpd="sng">
            <a:solidFill>
              <a:schemeClr val="tx1"/>
            </a:solidFill>
            <a:prstDash val="dot"/>
          </a:ln>
        </p:spPr>
        <p:style>
          <a:lnRef idx="2">
            <a:schemeClr val="accent1"/>
          </a:lnRef>
          <a:fillRef idx="0">
            <a:schemeClr val="accent1"/>
          </a:fillRef>
          <a:effectRef idx="1">
            <a:schemeClr val="accent1"/>
          </a:effectRef>
          <a:fontRef idx="minor">
            <a:schemeClr val="tx1"/>
          </a:fontRef>
        </p:style>
      </p:cxnSp>
      <p:sp>
        <p:nvSpPr>
          <p:cNvPr id="96261" name="Title 1"/>
          <p:cNvSpPr txBox="1">
            <a:spLocks/>
          </p:cNvSpPr>
          <p:nvPr/>
        </p:nvSpPr>
        <p:spPr bwMode="auto">
          <a:xfrm>
            <a:off x="0" y="2"/>
            <a:ext cx="12192000" cy="1481856"/>
          </a:xfrm>
          <a:prstGeom prst="rect">
            <a:avLst/>
          </a:prstGeom>
          <a:noFill/>
          <a:ln>
            <a:noFill/>
          </a:ln>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endParaRPr lang="en-US" sz="3200" b="1" dirty="0">
              <a:solidFill>
                <a:schemeClr val="bg1"/>
              </a:solidFill>
              <a:latin typeface="News Gothic MT"/>
              <a:cs typeface="News Gothic MT"/>
            </a:endParaRPr>
          </a:p>
          <a:p>
            <a:pPr algn="ctr" eaLnBrk="1" hangingPunct="1"/>
            <a:r>
              <a:rPr lang="en-US" sz="4400" b="1" dirty="0" smtClean="0">
                <a:solidFill>
                  <a:schemeClr val="bg1"/>
                </a:solidFill>
                <a:latin typeface="News Gothic MT"/>
                <a:cs typeface="News Gothic MT"/>
              </a:rPr>
              <a:t>Close </a:t>
            </a:r>
            <a:r>
              <a:rPr lang="en-US" sz="4400" b="1" dirty="0">
                <a:solidFill>
                  <a:schemeClr val="bg1"/>
                </a:solidFill>
                <a:latin typeface="News Gothic MT"/>
                <a:cs typeface="News Gothic MT"/>
              </a:rPr>
              <a:t>Viewing</a:t>
            </a:r>
          </a:p>
        </p:txBody>
      </p:sp>
      <p:pic>
        <p:nvPicPr>
          <p:cNvPr id="7" name="Picture 6" descr="red_arrow_left_400_clr_13135.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98885" y="1266826"/>
            <a:ext cx="3198283" cy="295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47625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path" presetSubtype="0" accel="50000" decel="50000" fill="hold" nodeType="clickEffect">
                                  <p:stCondLst>
                                    <p:cond delay="0"/>
                                  </p:stCondLst>
                                  <p:childTnLst>
                                    <p:animMotion origin="layout" path="M 2.08478E-7 -3.49942E-6 L 2.08478E-7 0.2109 " pathEditMode="relative" rAng="0" ptsTypes="AA">
                                      <p:cBhvr>
                                        <p:cTn id="6" dur="2000" fill="hold"/>
                                        <p:tgtEl>
                                          <p:spTgt spid="7"/>
                                        </p:tgtEl>
                                        <p:attrNameLst>
                                          <p:attrName>ppt_x</p:attrName>
                                          <p:attrName>ppt_y</p:attrName>
                                        </p:attrNameLst>
                                      </p:cBhvr>
                                      <p:rCtr x="0" y="1054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a:xfrm>
            <a:off x="0" y="0"/>
            <a:ext cx="12192000" cy="1417638"/>
          </a:xfrm>
          <a:noFill/>
        </p:spPr>
        <p:txBody>
          <a:bodyPr/>
          <a:lstStyle/>
          <a:p>
            <a:pPr eaLnBrk="1" hangingPunct="1"/>
            <a:r>
              <a:rPr lang="en-US" b="1" dirty="0">
                <a:latin typeface="News Gothic MT"/>
                <a:cs typeface="News Gothic MT"/>
              </a:rPr>
              <a:t>Close Viewing </a:t>
            </a:r>
            <a:br>
              <a:rPr lang="en-US" b="1" dirty="0">
                <a:latin typeface="News Gothic MT"/>
                <a:cs typeface="News Gothic MT"/>
              </a:rPr>
            </a:br>
            <a:r>
              <a:rPr lang="en-US" b="1" dirty="0" smtClean="0">
                <a:latin typeface="News Gothic MT"/>
                <a:cs typeface="News Gothic MT"/>
              </a:rPr>
              <a:t>Preparing </a:t>
            </a:r>
            <a:r>
              <a:rPr lang="en-US" b="1" dirty="0">
                <a:latin typeface="News Gothic MT"/>
                <a:cs typeface="News Gothic MT"/>
              </a:rPr>
              <a:t>for Discussion</a:t>
            </a:r>
          </a:p>
        </p:txBody>
      </p:sp>
      <p:sp>
        <p:nvSpPr>
          <p:cNvPr id="2" name="TextBox 1"/>
          <p:cNvSpPr txBox="1">
            <a:spLocks noChangeArrowheads="1"/>
          </p:cNvSpPr>
          <p:nvPr/>
        </p:nvSpPr>
        <p:spPr bwMode="auto">
          <a:xfrm>
            <a:off x="-38099" y="1484315"/>
            <a:ext cx="6976533" cy="54476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457200" indent="-457200" eaLnBrk="1" hangingPunct="1">
              <a:buFont typeface="Arial"/>
              <a:buChar char="•"/>
              <a:defRPr/>
            </a:pPr>
            <a:r>
              <a:rPr lang="en-US" sz="3200" dirty="0" smtClean="0"/>
              <a:t>Watch the video again.  Using two quadrants on your 4 fold, take notes to help you discuss the following questions.</a:t>
            </a:r>
          </a:p>
          <a:p>
            <a:pPr marL="457200" indent="-457200" eaLnBrk="1" hangingPunct="1">
              <a:buFont typeface="Arial"/>
              <a:buChar char="•"/>
              <a:defRPr/>
            </a:pPr>
            <a:endParaRPr lang="en-US" sz="3200" b="1" i="1" dirty="0" smtClean="0"/>
          </a:p>
          <a:p>
            <a:pPr marL="742950" indent="-742950" eaLnBrk="1" hangingPunct="1">
              <a:buFontTx/>
              <a:buAutoNum type="arabicPeriod"/>
              <a:defRPr/>
            </a:pPr>
            <a:r>
              <a:rPr lang="en-US" sz="3200" b="1" dirty="0" smtClean="0"/>
              <a:t>What did you notice about the setting?</a:t>
            </a:r>
          </a:p>
          <a:p>
            <a:pPr marL="742950" indent="-742950" eaLnBrk="1" hangingPunct="1">
              <a:buFontTx/>
              <a:buAutoNum type="arabicPeriod"/>
              <a:defRPr/>
            </a:pPr>
            <a:r>
              <a:rPr lang="en-US" sz="3200" b="1" dirty="0" smtClean="0"/>
              <a:t>What do you think about that?</a:t>
            </a:r>
          </a:p>
          <a:p>
            <a:pPr eaLnBrk="1" hangingPunct="1">
              <a:defRPr/>
            </a:pPr>
            <a:endParaRPr lang="en-US" sz="3600" b="1" dirty="0" smtClean="0"/>
          </a:p>
          <a:p>
            <a:pPr eaLnBrk="1" hangingPunct="1">
              <a:defRPr/>
            </a:pPr>
            <a:endParaRPr lang="en-US" sz="2800" dirty="0" smtClean="0"/>
          </a:p>
          <a:p>
            <a:pPr eaLnBrk="1" hangingPunct="1">
              <a:defRPr/>
            </a:pPr>
            <a:r>
              <a:rPr lang="en-US" sz="2800" dirty="0" smtClean="0"/>
              <a:t> </a:t>
            </a:r>
          </a:p>
        </p:txBody>
      </p:sp>
      <p:pic>
        <p:nvPicPr>
          <p:cNvPr id="6" name="Picture 5"/>
          <p:cNvPicPr>
            <a:picLocks noChangeAspect="1"/>
          </p:cNvPicPr>
          <p:nvPr/>
        </p:nvPicPr>
        <p:blipFill>
          <a:blip r:embed="rId3"/>
          <a:stretch>
            <a:fillRect/>
          </a:stretch>
        </p:blipFill>
        <p:spPr>
          <a:xfrm>
            <a:off x="7228420" y="1884367"/>
            <a:ext cx="4823883" cy="4689475"/>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a:blip r:embed="rId4"/>
          <a:stretch>
            <a:fillRect/>
          </a:stretch>
        </p:blipFill>
        <p:spPr>
          <a:xfrm>
            <a:off x="7289806" y="2290763"/>
            <a:ext cx="2317751" cy="1384300"/>
          </a:xfrm>
          <a:prstGeom prst="rect">
            <a:avLst/>
          </a:prstGeom>
          <a:ln>
            <a:noFill/>
          </a:ln>
          <a:effectLst>
            <a:outerShdw blurRad="190500" algn="tl" rotWithShape="0">
              <a:srgbClr val="000000">
                <a:alpha val="70000"/>
              </a:srgbClr>
            </a:outerShdw>
          </a:effectLst>
        </p:spPr>
      </p:pic>
      <p:sp>
        <p:nvSpPr>
          <p:cNvPr id="3" name="TextBox 2"/>
          <p:cNvSpPr txBox="1">
            <a:spLocks noChangeArrowheads="1"/>
          </p:cNvSpPr>
          <p:nvPr/>
        </p:nvSpPr>
        <p:spPr bwMode="auto">
          <a:xfrm>
            <a:off x="7228419" y="4340229"/>
            <a:ext cx="2336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a:t>What did you </a:t>
            </a:r>
            <a:r>
              <a:rPr lang="en-US" sz="1800" dirty="0" smtClean="0"/>
              <a:t>notice about the setting?</a:t>
            </a:r>
            <a:endParaRPr lang="en-US" sz="1800" dirty="0"/>
          </a:p>
        </p:txBody>
      </p:sp>
      <p:sp>
        <p:nvSpPr>
          <p:cNvPr id="9" name="TextBox 8"/>
          <p:cNvSpPr txBox="1">
            <a:spLocks noChangeArrowheads="1"/>
          </p:cNvSpPr>
          <p:nvPr/>
        </p:nvSpPr>
        <p:spPr bwMode="auto">
          <a:xfrm>
            <a:off x="9717621" y="4387853"/>
            <a:ext cx="233468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What do you think about that?</a:t>
            </a:r>
          </a:p>
        </p:txBody>
      </p:sp>
      <p:pic>
        <p:nvPicPr>
          <p:cNvPr id="10" name="Picture 9"/>
          <p:cNvPicPr>
            <a:picLocks noChangeAspect="1"/>
          </p:cNvPicPr>
          <p:nvPr/>
        </p:nvPicPr>
        <p:blipFill>
          <a:blip r:embed="rId4"/>
          <a:stretch>
            <a:fillRect/>
          </a:stretch>
        </p:blipFill>
        <p:spPr>
          <a:xfrm>
            <a:off x="9734552" y="2290763"/>
            <a:ext cx="2317749" cy="1384300"/>
          </a:xfrm>
          <a:prstGeom prst="rect">
            <a:avLst/>
          </a:prstGeom>
          <a:ln>
            <a:noFill/>
          </a:ln>
          <a:effectLst>
            <a:outerShdw blurRad="190500" algn="tl" rotWithShape="0">
              <a:srgbClr val="000000">
                <a:alpha val="70000"/>
              </a:srgbClr>
            </a:outerShdw>
          </a:effectLst>
        </p:spPr>
      </p:pic>
      <p:sp>
        <p:nvSpPr>
          <p:cNvPr id="11" name="TextBox 10"/>
          <p:cNvSpPr txBox="1">
            <a:spLocks noChangeArrowheads="1"/>
          </p:cNvSpPr>
          <p:nvPr/>
        </p:nvSpPr>
        <p:spPr bwMode="auto">
          <a:xfrm>
            <a:off x="7289801" y="1893890"/>
            <a:ext cx="23368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a:t>Story</a:t>
            </a:r>
          </a:p>
        </p:txBody>
      </p:sp>
      <p:sp>
        <p:nvSpPr>
          <p:cNvPr id="12" name="TextBox 11"/>
          <p:cNvSpPr txBox="1">
            <a:spLocks noChangeArrowheads="1"/>
          </p:cNvSpPr>
          <p:nvPr/>
        </p:nvSpPr>
        <p:spPr bwMode="auto">
          <a:xfrm>
            <a:off x="9734555" y="1862138"/>
            <a:ext cx="233468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a:t>Video</a:t>
            </a:r>
          </a:p>
        </p:txBody>
      </p:sp>
    </p:spTree>
    <p:extLst>
      <p:ext uri="{BB962C8B-B14F-4D97-AF65-F5344CB8AC3E}">
        <p14:creationId xmlns:p14="http://schemas.microsoft.com/office/powerpoint/2010/main" val="28908759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par>
                          <p:cTn id="18" fill="hold" nodeType="afterGroup">
                            <p:stCondLst>
                              <p:cond delay="500"/>
                            </p:stCondLst>
                            <p:childTnLst>
                              <p:par>
                                <p:cTn id="19" presetID="10"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par>
                          <p:cTn id="22" fill="hold" nodeType="afterGroup">
                            <p:stCondLst>
                              <p:cond delay="1000"/>
                            </p:stCondLst>
                            <p:childTnLst>
                              <p:par>
                                <p:cTn id="23" presetID="10"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par>
                          <p:cTn id="26" fill="hold" nodeType="afterGroup">
                            <p:stCondLst>
                              <p:cond delay="1500"/>
                            </p:stCondLst>
                            <p:childTnLst>
                              <p:par>
                                <p:cTn id="27" presetID="10" presetClass="entr" presetSubtype="0" fill="hold" grpId="0"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par>
                          <p:cTn id="30" fill="hold" nodeType="afterGroup">
                            <p:stCondLst>
                              <p:cond delay="2000"/>
                            </p:stCondLst>
                            <p:childTnLst>
                              <p:par>
                                <p:cTn id="31" presetID="10" presetClass="entr" presetSubtype="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par>
                          <p:cTn id="34" fill="hold" nodeType="afterGroup">
                            <p:stCondLst>
                              <p:cond delay="2500"/>
                            </p:stCondLst>
                            <p:childTnLst>
                              <p:par>
                                <p:cTn id="35" presetID="10"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par>
                          <p:cTn id="38" fill="hold" nodeType="afterGroup">
                            <p:stCondLst>
                              <p:cond delay="3000"/>
                            </p:stCondLst>
                            <p:childTnLst>
                              <p:par>
                                <p:cTn id="39" presetID="10" presetClass="entr" presetSubtype="0"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par>
                          <p:cTn id="42" fill="hold" nodeType="afterGroup">
                            <p:stCondLst>
                              <p:cond delay="3500"/>
                            </p:stCondLst>
                            <p:childTnLst>
                              <p:par>
                                <p:cTn id="43" presetID="10" presetClass="entr" presetSubtype="0"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1"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a:xfrm>
            <a:off x="0" y="0"/>
            <a:ext cx="12192000" cy="1417638"/>
          </a:xfrm>
          <a:noFill/>
        </p:spPr>
        <p:txBody>
          <a:bodyPr/>
          <a:lstStyle/>
          <a:p>
            <a:pPr eaLnBrk="1" hangingPunct="1"/>
            <a:r>
              <a:rPr lang="en-US" b="1" dirty="0">
                <a:latin typeface="News Gothic MT"/>
                <a:cs typeface="News Gothic MT"/>
              </a:rPr>
              <a:t>Close Viewing </a:t>
            </a:r>
            <a:br>
              <a:rPr lang="en-US" b="1" dirty="0">
                <a:latin typeface="News Gothic MT"/>
                <a:cs typeface="News Gothic MT"/>
              </a:rPr>
            </a:br>
            <a:r>
              <a:rPr lang="en-US" b="1" dirty="0" smtClean="0">
                <a:latin typeface="News Gothic MT"/>
                <a:cs typeface="News Gothic MT"/>
              </a:rPr>
              <a:t> </a:t>
            </a:r>
            <a:r>
              <a:rPr lang="en-US" b="1" dirty="0">
                <a:latin typeface="News Gothic MT"/>
                <a:cs typeface="News Gothic MT"/>
              </a:rPr>
              <a:t>Preparing for Discussion</a:t>
            </a:r>
          </a:p>
        </p:txBody>
      </p:sp>
      <p:sp>
        <p:nvSpPr>
          <p:cNvPr id="2" name="TextBox 1"/>
          <p:cNvSpPr txBox="1">
            <a:spLocks noChangeArrowheads="1"/>
          </p:cNvSpPr>
          <p:nvPr/>
        </p:nvSpPr>
        <p:spPr bwMode="auto">
          <a:xfrm>
            <a:off x="-38099" y="1907698"/>
            <a:ext cx="6976533" cy="4462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3200" dirty="0" smtClean="0"/>
              <a:t>Share with your ‘face partner’. </a:t>
            </a:r>
          </a:p>
          <a:p>
            <a:pPr marL="457200" indent="-457200" eaLnBrk="1" hangingPunct="1">
              <a:buFont typeface="Arial"/>
              <a:buChar char="•"/>
              <a:defRPr/>
            </a:pPr>
            <a:endParaRPr lang="en-US" sz="3200" b="1" i="1" dirty="0" smtClean="0"/>
          </a:p>
          <a:p>
            <a:pPr marL="742950" indent="-742950" eaLnBrk="1" hangingPunct="1">
              <a:buFontTx/>
              <a:buAutoNum type="arabicPeriod"/>
              <a:defRPr/>
            </a:pPr>
            <a:r>
              <a:rPr lang="en-US" sz="3200" b="1" dirty="0" smtClean="0"/>
              <a:t>What did you notice about the setting?</a:t>
            </a:r>
          </a:p>
          <a:p>
            <a:pPr eaLnBrk="1" hangingPunct="1">
              <a:defRPr/>
            </a:pPr>
            <a:endParaRPr lang="en-US" sz="3200" b="1" dirty="0" smtClean="0"/>
          </a:p>
          <a:p>
            <a:pPr marL="742950" indent="-742950" eaLnBrk="1" hangingPunct="1">
              <a:buFontTx/>
              <a:buAutoNum type="arabicPeriod"/>
              <a:defRPr/>
            </a:pPr>
            <a:r>
              <a:rPr lang="en-US" sz="3200" b="1" dirty="0" smtClean="0"/>
              <a:t>What do you think about that?</a:t>
            </a:r>
          </a:p>
          <a:p>
            <a:pPr eaLnBrk="1" hangingPunct="1">
              <a:defRPr/>
            </a:pPr>
            <a:endParaRPr lang="en-US" sz="3600" b="1" dirty="0" smtClean="0"/>
          </a:p>
          <a:p>
            <a:pPr eaLnBrk="1" hangingPunct="1">
              <a:defRPr/>
            </a:pPr>
            <a:endParaRPr lang="en-US" sz="2800" dirty="0" smtClean="0"/>
          </a:p>
          <a:p>
            <a:pPr eaLnBrk="1" hangingPunct="1">
              <a:defRPr/>
            </a:pPr>
            <a:r>
              <a:rPr lang="en-US" sz="2800" dirty="0" smtClean="0"/>
              <a:t> </a:t>
            </a:r>
          </a:p>
        </p:txBody>
      </p:sp>
      <p:pic>
        <p:nvPicPr>
          <p:cNvPr id="6" name="Picture 5"/>
          <p:cNvPicPr>
            <a:picLocks noChangeAspect="1"/>
          </p:cNvPicPr>
          <p:nvPr/>
        </p:nvPicPr>
        <p:blipFill>
          <a:blip r:embed="rId3"/>
          <a:stretch>
            <a:fillRect/>
          </a:stretch>
        </p:blipFill>
        <p:spPr>
          <a:xfrm>
            <a:off x="7228420" y="1884367"/>
            <a:ext cx="4823883" cy="4689475"/>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a:blip r:embed="rId4"/>
          <a:stretch>
            <a:fillRect/>
          </a:stretch>
        </p:blipFill>
        <p:spPr>
          <a:xfrm>
            <a:off x="7289806" y="2290763"/>
            <a:ext cx="2317751" cy="1384300"/>
          </a:xfrm>
          <a:prstGeom prst="rect">
            <a:avLst/>
          </a:prstGeom>
          <a:ln>
            <a:noFill/>
          </a:ln>
          <a:effectLst>
            <a:outerShdw blurRad="190500" algn="tl" rotWithShape="0">
              <a:srgbClr val="000000">
                <a:alpha val="70000"/>
              </a:srgbClr>
            </a:outerShdw>
          </a:effectLst>
        </p:spPr>
      </p:pic>
      <p:sp>
        <p:nvSpPr>
          <p:cNvPr id="3" name="TextBox 2"/>
          <p:cNvSpPr txBox="1">
            <a:spLocks noChangeArrowheads="1"/>
          </p:cNvSpPr>
          <p:nvPr/>
        </p:nvSpPr>
        <p:spPr bwMode="auto">
          <a:xfrm>
            <a:off x="7228419" y="4340229"/>
            <a:ext cx="2336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a:t>What did you </a:t>
            </a:r>
            <a:r>
              <a:rPr lang="en-US" sz="1800" dirty="0" smtClean="0"/>
              <a:t>notice about the setting?</a:t>
            </a:r>
            <a:endParaRPr lang="en-US" sz="1800" dirty="0"/>
          </a:p>
        </p:txBody>
      </p:sp>
      <p:sp>
        <p:nvSpPr>
          <p:cNvPr id="9" name="TextBox 8"/>
          <p:cNvSpPr txBox="1">
            <a:spLocks noChangeArrowheads="1"/>
          </p:cNvSpPr>
          <p:nvPr/>
        </p:nvSpPr>
        <p:spPr bwMode="auto">
          <a:xfrm>
            <a:off x="9717621" y="4387853"/>
            <a:ext cx="233468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What do you think about that?</a:t>
            </a:r>
          </a:p>
        </p:txBody>
      </p:sp>
      <p:pic>
        <p:nvPicPr>
          <p:cNvPr id="10" name="Picture 9"/>
          <p:cNvPicPr>
            <a:picLocks noChangeAspect="1"/>
          </p:cNvPicPr>
          <p:nvPr/>
        </p:nvPicPr>
        <p:blipFill>
          <a:blip r:embed="rId4"/>
          <a:stretch>
            <a:fillRect/>
          </a:stretch>
        </p:blipFill>
        <p:spPr>
          <a:xfrm>
            <a:off x="9734552" y="2290763"/>
            <a:ext cx="2317749" cy="1384300"/>
          </a:xfrm>
          <a:prstGeom prst="rect">
            <a:avLst/>
          </a:prstGeom>
          <a:ln>
            <a:noFill/>
          </a:ln>
          <a:effectLst>
            <a:outerShdw blurRad="190500" algn="tl" rotWithShape="0">
              <a:srgbClr val="000000">
                <a:alpha val="70000"/>
              </a:srgbClr>
            </a:outerShdw>
          </a:effectLst>
        </p:spPr>
      </p:pic>
      <p:sp>
        <p:nvSpPr>
          <p:cNvPr id="11" name="TextBox 10"/>
          <p:cNvSpPr txBox="1">
            <a:spLocks noChangeArrowheads="1"/>
          </p:cNvSpPr>
          <p:nvPr/>
        </p:nvSpPr>
        <p:spPr bwMode="auto">
          <a:xfrm>
            <a:off x="7289801" y="1893890"/>
            <a:ext cx="23368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a:t>Story</a:t>
            </a:r>
          </a:p>
        </p:txBody>
      </p:sp>
      <p:sp>
        <p:nvSpPr>
          <p:cNvPr id="12" name="TextBox 11"/>
          <p:cNvSpPr txBox="1">
            <a:spLocks noChangeArrowheads="1"/>
          </p:cNvSpPr>
          <p:nvPr/>
        </p:nvSpPr>
        <p:spPr bwMode="auto">
          <a:xfrm>
            <a:off x="9734555" y="1862138"/>
            <a:ext cx="233468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a:t>Video</a:t>
            </a:r>
          </a:p>
        </p:txBody>
      </p:sp>
    </p:spTree>
    <p:extLst>
      <p:ext uri="{BB962C8B-B14F-4D97-AF65-F5344CB8AC3E}">
        <p14:creationId xmlns:p14="http://schemas.microsoft.com/office/powerpoint/2010/main" val="4596601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par>
                          <p:cTn id="18" fill="hold" nodeType="afterGroup">
                            <p:stCondLst>
                              <p:cond delay="500"/>
                            </p:stCondLst>
                            <p:childTnLst>
                              <p:par>
                                <p:cTn id="19" presetID="10"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par>
                          <p:cTn id="22" fill="hold" nodeType="afterGroup">
                            <p:stCondLst>
                              <p:cond delay="1000"/>
                            </p:stCondLst>
                            <p:childTnLst>
                              <p:par>
                                <p:cTn id="23" presetID="10"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par>
                          <p:cTn id="26" fill="hold" nodeType="afterGroup">
                            <p:stCondLst>
                              <p:cond delay="1500"/>
                            </p:stCondLst>
                            <p:childTnLst>
                              <p:par>
                                <p:cTn id="27" presetID="10" presetClass="entr" presetSubtype="0" fill="hold" grpId="0"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par>
                          <p:cTn id="30" fill="hold" nodeType="afterGroup">
                            <p:stCondLst>
                              <p:cond delay="2000"/>
                            </p:stCondLst>
                            <p:childTnLst>
                              <p:par>
                                <p:cTn id="31" presetID="10" presetClass="entr" presetSubtype="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par>
                          <p:cTn id="34" fill="hold" nodeType="afterGroup">
                            <p:stCondLst>
                              <p:cond delay="2500"/>
                            </p:stCondLst>
                            <p:childTnLst>
                              <p:par>
                                <p:cTn id="35" presetID="10"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par>
                          <p:cTn id="38" fill="hold" nodeType="afterGroup">
                            <p:stCondLst>
                              <p:cond delay="3000"/>
                            </p:stCondLst>
                            <p:childTnLst>
                              <p:par>
                                <p:cTn id="39" presetID="10" presetClass="entr" presetSubtype="0"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par>
                          <p:cTn id="42" fill="hold" nodeType="afterGroup">
                            <p:stCondLst>
                              <p:cond delay="3500"/>
                            </p:stCondLst>
                            <p:childTnLst>
                              <p:par>
                                <p:cTn id="43" presetID="10" presetClass="entr" presetSubtype="0"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1"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latin typeface="News Gothic MT"/>
                <a:cs typeface="News Gothic MT"/>
              </a:rPr>
              <a:t>Eyes on the Stars</a:t>
            </a:r>
            <a:endParaRPr lang="en-US" dirty="0">
              <a:latin typeface="News Gothic MT"/>
              <a:cs typeface="News Gothic MT"/>
            </a:endParaRPr>
          </a:p>
        </p:txBody>
      </p:sp>
      <p:sp>
        <p:nvSpPr>
          <p:cNvPr id="6" name="Content Placeholder 5"/>
          <p:cNvSpPr>
            <a:spLocks noGrp="1"/>
          </p:cNvSpPr>
          <p:nvPr>
            <p:ph idx="1"/>
          </p:nvPr>
        </p:nvSpPr>
        <p:spPr/>
        <p:txBody>
          <a:bodyPr/>
          <a:lstStyle/>
          <a:p>
            <a:r>
              <a:rPr lang="en-US" dirty="0" smtClean="0">
                <a:latin typeface="Calibri" charset="0"/>
              </a:rPr>
              <a:t>Video</a:t>
            </a:r>
            <a:r>
              <a:rPr lang="en-US" dirty="0">
                <a:latin typeface="Calibri" charset="0"/>
              </a:rPr>
              <a:t>:  Eyes on the Stars </a:t>
            </a:r>
            <a:r>
              <a:rPr lang="en-US" dirty="0" err="1">
                <a:latin typeface="Calibri" charset="0"/>
              </a:rPr>
              <a:t>StoryCorp</a:t>
            </a:r>
            <a:endParaRPr lang="en-US" dirty="0">
              <a:latin typeface="Calibri" charset="0"/>
            </a:endParaRPr>
          </a:p>
          <a:p>
            <a:endParaRPr lang="en-US" dirty="0"/>
          </a:p>
        </p:txBody>
      </p:sp>
    </p:spTree>
    <p:extLst>
      <p:ext uri="{BB962C8B-B14F-4D97-AF65-F5344CB8AC3E}">
        <p14:creationId xmlns:p14="http://schemas.microsoft.com/office/powerpoint/2010/main" val="5745375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302709" y="1266370"/>
            <a:ext cx="5478435" cy="51054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06498" name="Picture 3" descr="pencil.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04167" y="5800729"/>
            <a:ext cx="505884" cy="50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6499" name="TextBox 4"/>
          <p:cNvSpPr txBox="1">
            <a:spLocks noChangeArrowheads="1"/>
          </p:cNvSpPr>
          <p:nvPr/>
        </p:nvSpPr>
        <p:spPr bwMode="auto">
          <a:xfrm>
            <a:off x="4595284" y="5800725"/>
            <a:ext cx="372533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latin typeface="Century Gothic" charset="0"/>
                <a:cs typeface="Century Gothic" charset="0"/>
              </a:rPr>
              <a:t>Culminating Task</a:t>
            </a:r>
          </a:p>
        </p:txBody>
      </p:sp>
      <p:cxnSp>
        <p:nvCxnSpPr>
          <p:cNvPr id="8" name="Straight Connector 7"/>
          <p:cNvCxnSpPr/>
          <p:nvPr/>
        </p:nvCxnSpPr>
        <p:spPr>
          <a:xfrm>
            <a:off x="3704167" y="5800725"/>
            <a:ext cx="4616452" cy="0"/>
          </a:xfrm>
          <a:prstGeom prst="line">
            <a:avLst/>
          </a:prstGeom>
          <a:ln w="19050" cmpd="sng">
            <a:solidFill>
              <a:schemeClr val="tx1"/>
            </a:solidFill>
            <a:prstDash val="dot"/>
          </a:ln>
        </p:spPr>
        <p:style>
          <a:lnRef idx="2">
            <a:schemeClr val="accent1"/>
          </a:lnRef>
          <a:fillRef idx="0">
            <a:schemeClr val="accent1"/>
          </a:fillRef>
          <a:effectRef idx="1">
            <a:schemeClr val="accent1"/>
          </a:effectRef>
          <a:fontRef idx="minor">
            <a:schemeClr val="tx1"/>
          </a:fontRef>
        </p:style>
      </p:cxnSp>
      <p:pic>
        <p:nvPicPr>
          <p:cNvPr id="7" name="Picture 6" descr="red_arrow_left_400_clr_13135.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98885" y="2566988"/>
            <a:ext cx="3198283" cy="295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txBox="1">
            <a:spLocks/>
          </p:cNvSpPr>
          <p:nvPr/>
        </p:nvSpPr>
        <p:spPr bwMode="auto">
          <a:xfrm>
            <a:off x="0" y="2"/>
            <a:ext cx="12192000" cy="1481856"/>
          </a:xfrm>
          <a:prstGeom prst="rect">
            <a:avLst/>
          </a:prstGeom>
          <a:noFill/>
          <a:ln>
            <a:noFill/>
          </a:ln>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endParaRPr lang="en-US" sz="3200" b="1" dirty="0" smtClean="0">
              <a:solidFill>
                <a:schemeClr val="bg1"/>
              </a:solidFill>
              <a:latin typeface="News Gothic MT"/>
              <a:cs typeface="News Gothic MT"/>
            </a:endParaRPr>
          </a:p>
          <a:p>
            <a:pPr algn="ctr" eaLnBrk="1" hangingPunct="1"/>
            <a:r>
              <a:rPr lang="en-US" sz="4400" b="1" dirty="0" smtClean="0">
                <a:solidFill>
                  <a:schemeClr val="bg1"/>
                </a:solidFill>
                <a:latin typeface="News Gothic MT"/>
                <a:cs typeface="News Gothic MT"/>
              </a:rPr>
              <a:t>Close </a:t>
            </a:r>
            <a:r>
              <a:rPr lang="en-US" sz="4400" b="1" dirty="0">
                <a:solidFill>
                  <a:schemeClr val="bg1"/>
                </a:solidFill>
                <a:latin typeface="News Gothic MT"/>
                <a:cs typeface="News Gothic MT"/>
              </a:rPr>
              <a:t>Viewing</a:t>
            </a:r>
          </a:p>
        </p:txBody>
      </p:sp>
    </p:spTree>
    <p:extLst>
      <p:ext uri="{BB962C8B-B14F-4D97-AF65-F5344CB8AC3E}">
        <p14:creationId xmlns:p14="http://schemas.microsoft.com/office/powerpoint/2010/main" val="897262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path" presetSubtype="0" accel="50000" decel="50000" fill="hold" nodeType="clickEffect">
                                  <p:stCondLst>
                                    <p:cond delay="0"/>
                                  </p:stCondLst>
                                  <p:childTnLst>
                                    <p:animMotion origin="layout" path="M 2.08478E-7 -3.49942E-6 L 2.08478E-7 0.2109 " pathEditMode="relative" rAng="0" ptsTypes="AA">
                                      <p:cBhvr>
                                        <p:cTn id="6" dur="2000" fill="hold"/>
                                        <p:tgtEl>
                                          <p:spTgt spid="7"/>
                                        </p:tgtEl>
                                        <p:attrNameLst>
                                          <p:attrName>ppt_x</p:attrName>
                                          <p:attrName>ppt_y</p:attrName>
                                        </p:attrNameLst>
                                      </p:cBhvr>
                                      <p:rCtr x="0" y="1054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p:cNvSpPr>
            <a:spLocks noGrp="1"/>
          </p:cNvSpPr>
          <p:nvPr>
            <p:ph type="title"/>
          </p:nvPr>
        </p:nvSpPr>
        <p:spPr>
          <a:xfrm>
            <a:off x="0" y="3175"/>
            <a:ext cx="12192000" cy="1143000"/>
          </a:xfrm>
          <a:noFill/>
        </p:spPr>
        <p:txBody>
          <a:bodyPr/>
          <a:lstStyle/>
          <a:p>
            <a:pPr eaLnBrk="1" hangingPunct="1"/>
            <a:r>
              <a:rPr lang="en-US" b="1" dirty="0">
                <a:latin typeface="News Gothic MT"/>
                <a:cs typeface="News Gothic MT"/>
              </a:rPr>
              <a:t>Text Dependent Questions</a:t>
            </a:r>
          </a:p>
        </p:txBody>
      </p:sp>
      <p:sp>
        <p:nvSpPr>
          <p:cNvPr id="4" name="TextBox 3"/>
          <p:cNvSpPr txBox="1">
            <a:spLocks noChangeArrowheads="1"/>
          </p:cNvSpPr>
          <p:nvPr/>
        </p:nvSpPr>
        <p:spPr bwMode="auto">
          <a:xfrm>
            <a:off x="-70550" y="1025845"/>
            <a:ext cx="4832707" cy="4832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endParaRPr lang="en-US" sz="1800" dirty="0"/>
          </a:p>
          <a:p>
            <a:pPr eaLnBrk="1" hangingPunct="1"/>
            <a:r>
              <a:rPr lang="en-US" sz="3600" dirty="0"/>
              <a:t>Discuss with your elbow partner.</a:t>
            </a:r>
          </a:p>
          <a:p>
            <a:pPr eaLnBrk="1" hangingPunct="1"/>
            <a:endParaRPr lang="en-US" sz="3600" dirty="0"/>
          </a:p>
          <a:p>
            <a:pPr eaLnBrk="1" hangingPunct="1"/>
            <a:r>
              <a:rPr lang="en-US" sz="3600" dirty="0"/>
              <a:t>How does the cartoonist </a:t>
            </a:r>
            <a:r>
              <a:rPr lang="en-US" sz="3600" dirty="0" smtClean="0"/>
              <a:t>illustrate the risks that Ron took? Support </a:t>
            </a:r>
            <a:r>
              <a:rPr lang="en-US" sz="3600" dirty="0"/>
              <a:t>with evidence from the text.  </a:t>
            </a:r>
          </a:p>
          <a:p>
            <a:pPr eaLnBrk="1" hangingPunct="1"/>
            <a:endParaRPr lang="en-US" sz="1800" dirty="0"/>
          </a:p>
          <a:p>
            <a:pPr eaLnBrk="1" hangingPunct="1"/>
            <a:endParaRPr lang="en-US" sz="2000" dirty="0"/>
          </a:p>
        </p:txBody>
      </p:sp>
      <p:pic>
        <p:nvPicPr>
          <p:cNvPr id="6" name="Picture 5"/>
          <p:cNvPicPr>
            <a:picLocks noChangeAspect="1"/>
          </p:cNvPicPr>
          <p:nvPr/>
        </p:nvPicPr>
        <p:blipFill>
          <a:blip r:embed="rId3"/>
          <a:stretch>
            <a:fillRect/>
          </a:stretch>
        </p:blipFill>
        <p:spPr>
          <a:xfrm>
            <a:off x="4638694" y="1481358"/>
            <a:ext cx="3605663" cy="2447554"/>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4"/>
          <a:stretch>
            <a:fillRect/>
          </a:stretch>
        </p:blipFill>
        <p:spPr>
          <a:xfrm>
            <a:off x="8541015" y="1481358"/>
            <a:ext cx="3630319" cy="2447554"/>
          </a:xfrm>
          <a:prstGeom prst="rect">
            <a:avLst/>
          </a:prstGeom>
          <a:ln>
            <a:noFill/>
          </a:ln>
          <a:effectLst>
            <a:outerShdw blurRad="190500" algn="tl" rotWithShape="0">
              <a:srgbClr val="000000">
                <a:alpha val="70000"/>
              </a:srgbClr>
            </a:outerShdw>
          </a:effectLst>
        </p:spPr>
      </p:pic>
      <p:pic>
        <p:nvPicPr>
          <p:cNvPr id="11" name="Picture 10"/>
          <p:cNvPicPr>
            <a:picLocks noChangeAspect="1"/>
          </p:cNvPicPr>
          <p:nvPr/>
        </p:nvPicPr>
        <p:blipFill>
          <a:blip r:embed="rId5"/>
          <a:stretch>
            <a:fillRect/>
          </a:stretch>
        </p:blipFill>
        <p:spPr>
          <a:xfrm>
            <a:off x="4638695" y="4105322"/>
            <a:ext cx="3605660" cy="2447554"/>
          </a:xfrm>
          <a:prstGeom prst="rect">
            <a:avLst/>
          </a:prstGeom>
          <a:ln>
            <a:noFill/>
          </a:ln>
          <a:effectLst>
            <a:outerShdw blurRad="190500" algn="tl" rotWithShape="0">
              <a:srgbClr val="000000">
                <a:alpha val="70000"/>
              </a:srgbClr>
            </a:outerShdw>
          </a:effectLst>
        </p:spPr>
      </p:pic>
      <p:pic>
        <p:nvPicPr>
          <p:cNvPr id="13" name="Picture 12"/>
          <p:cNvPicPr>
            <a:picLocks noChangeAspect="1"/>
          </p:cNvPicPr>
          <p:nvPr/>
        </p:nvPicPr>
        <p:blipFill>
          <a:blip r:embed="rId6"/>
          <a:stretch>
            <a:fillRect/>
          </a:stretch>
        </p:blipFill>
        <p:spPr>
          <a:xfrm>
            <a:off x="8541016" y="4105322"/>
            <a:ext cx="3650987" cy="244755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6115105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title"/>
          </p:nvPr>
        </p:nvSpPr>
        <p:spPr>
          <a:xfrm>
            <a:off x="0" y="-1"/>
            <a:ext cx="12192000" cy="1527175"/>
          </a:xfrm>
          <a:noFill/>
        </p:spPr>
        <p:txBody>
          <a:bodyPr/>
          <a:lstStyle/>
          <a:p>
            <a:pPr eaLnBrk="1" hangingPunct="1"/>
            <a:r>
              <a:rPr lang="en-US" b="1" dirty="0" smtClean="0">
                <a:latin typeface="News Gothic MT"/>
                <a:cs typeface="News Gothic MT"/>
              </a:rPr>
              <a:t>Text </a:t>
            </a:r>
            <a:r>
              <a:rPr lang="en-US" b="1" dirty="0">
                <a:latin typeface="News Gothic MT"/>
                <a:cs typeface="News Gothic MT"/>
              </a:rPr>
              <a:t>Dependent Questions </a:t>
            </a:r>
          </a:p>
        </p:txBody>
      </p:sp>
      <p:sp>
        <p:nvSpPr>
          <p:cNvPr id="2" name="TextBox 1"/>
          <p:cNvSpPr txBox="1"/>
          <p:nvPr/>
        </p:nvSpPr>
        <p:spPr>
          <a:xfrm>
            <a:off x="118142" y="1527175"/>
            <a:ext cx="7871703" cy="4708981"/>
          </a:xfrm>
          <a:prstGeom prst="rect">
            <a:avLst/>
          </a:prstGeom>
          <a:noFill/>
        </p:spPr>
        <p:txBody>
          <a:bodyPr wrap="square">
            <a:spAutoFit/>
          </a:bodyPr>
          <a:lstStyle/>
          <a:p>
            <a:pPr>
              <a:defRPr/>
            </a:pPr>
            <a:r>
              <a:rPr lang="en-US" sz="2800" b="1" dirty="0" smtClean="0"/>
              <a:t>Pair Share</a:t>
            </a:r>
          </a:p>
          <a:p>
            <a:pPr>
              <a:defRPr/>
            </a:pPr>
            <a:endParaRPr lang="en-US" sz="2800" b="1" dirty="0" smtClean="0"/>
          </a:p>
          <a:p>
            <a:pPr>
              <a:defRPr/>
            </a:pPr>
            <a:r>
              <a:rPr lang="en-US" sz="4400" dirty="0" smtClean="0">
                <a:latin typeface="Arial"/>
                <a:cs typeface="Arial"/>
              </a:rPr>
              <a:t>Whose account of Ron’s life seems most credible/believable?  Support your claim.</a:t>
            </a:r>
          </a:p>
          <a:p>
            <a:pPr lvl="6">
              <a:defRPr/>
            </a:pPr>
            <a:endParaRPr lang="en-US" sz="2000" dirty="0"/>
          </a:p>
          <a:p>
            <a:pPr lvl="6">
              <a:defRPr/>
            </a:pPr>
            <a:endParaRPr lang="en-US" sz="2000" dirty="0"/>
          </a:p>
          <a:p>
            <a:pPr lvl="6">
              <a:defRPr/>
            </a:pPr>
            <a:endParaRPr lang="en-US" sz="2800" b="1" dirty="0"/>
          </a:p>
        </p:txBody>
      </p:sp>
      <p:pic>
        <p:nvPicPr>
          <p:cNvPr id="5" name="Picture 4" descr="Ron's Big Miss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7788" y="1864181"/>
            <a:ext cx="2559051" cy="2185987"/>
          </a:xfrm>
          <a:prstGeom prst="rect">
            <a:avLst/>
          </a:prstGeom>
          <a:ln>
            <a:noFill/>
          </a:ln>
          <a:effectLst>
            <a:outerShdw blurRad="190500" algn="tl" rotWithShape="0">
              <a:srgbClr val="000000">
                <a:alpha val="70000"/>
              </a:srgbClr>
            </a:outerShdw>
          </a:effectLst>
        </p:spPr>
      </p:pic>
      <p:pic>
        <p:nvPicPr>
          <p:cNvPr id="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89478" y="4050168"/>
            <a:ext cx="2671235" cy="218598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5-Point Star 6"/>
          <p:cNvSpPr/>
          <p:nvPr/>
        </p:nvSpPr>
        <p:spPr>
          <a:xfrm>
            <a:off x="11277600" y="5943600"/>
            <a:ext cx="914400" cy="914400"/>
          </a:xfrm>
          <a:prstGeom prst="star5">
            <a:avLst>
              <a:gd name="adj" fmla="val 33055"/>
              <a:gd name="hf" fmla="val 105146"/>
              <a:gd name="vf" fmla="val 110557"/>
            </a:avLst>
          </a:prstGeom>
          <a:solidFill>
            <a:srgbClr val="3366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587488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rot="989671">
            <a:off x="10944485" y="1378744"/>
            <a:ext cx="1058333" cy="1020762"/>
          </a:xfrm>
          <a:prstGeom prst="rect">
            <a:avLst/>
          </a:prstGeom>
          <a:ln>
            <a:noFill/>
          </a:ln>
          <a:effectLst>
            <a:outerShdw blurRad="190500" algn="tl" rotWithShape="0">
              <a:srgbClr val="000000">
                <a:alpha val="70000"/>
              </a:srgbClr>
            </a:outerShdw>
          </a:effectLst>
        </p:spPr>
      </p:pic>
      <p:sp>
        <p:nvSpPr>
          <p:cNvPr id="41986" name="TextBox 3"/>
          <p:cNvSpPr txBox="1">
            <a:spLocks noChangeArrowheads="1"/>
          </p:cNvSpPr>
          <p:nvPr/>
        </p:nvSpPr>
        <p:spPr bwMode="auto">
          <a:xfrm>
            <a:off x="10716685" y="1427163"/>
            <a:ext cx="1653116"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Rounded MT Bold" charset="0"/>
                <a:ea typeface="ＭＳ Ｐゴシック" charset="0"/>
                <a:cs typeface="ＭＳ Ｐゴシック" charset="0"/>
              </a:defRPr>
            </a:lvl1pPr>
            <a:lvl2pPr marL="742950" indent="-285750" eaLnBrk="0" hangingPunct="0">
              <a:defRPr sz="2400">
                <a:solidFill>
                  <a:schemeClr val="tx1"/>
                </a:solidFill>
                <a:latin typeface="Arial Rounded MT Bold" charset="0"/>
                <a:ea typeface="ＭＳ Ｐゴシック" charset="0"/>
              </a:defRPr>
            </a:lvl2pPr>
            <a:lvl3pPr marL="1143000" indent="-228600" eaLnBrk="0" hangingPunct="0">
              <a:defRPr sz="2400">
                <a:solidFill>
                  <a:schemeClr val="tx1"/>
                </a:solidFill>
                <a:latin typeface="Arial Rounded MT Bold" charset="0"/>
                <a:ea typeface="ＭＳ Ｐゴシック" charset="0"/>
              </a:defRPr>
            </a:lvl3pPr>
            <a:lvl4pPr marL="1600200" indent="-228600" eaLnBrk="0" hangingPunct="0">
              <a:defRPr sz="2400">
                <a:solidFill>
                  <a:schemeClr val="tx1"/>
                </a:solidFill>
                <a:latin typeface="Arial Rounded MT Bold" charset="0"/>
                <a:ea typeface="ＭＳ Ｐゴシック" charset="0"/>
              </a:defRPr>
            </a:lvl4pPr>
            <a:lvl5pPr marL="2057400" indent="-228600" eaLnBrk="0" hangingPunct="0">
              <a:defRPr sz="2400">
                <a:solidFill>
                  <a:schemeClr val="tx1"/>
                </a:solidFill>
                <a:latin typeface="Arial Rounded MT Bold" charset="0"/>
                <a:ea typeface="ＭＳ Ｐゴシック" charset="0"/>
              </a:defRPr>
            </a:lvl5pPr>
            <a:lvl6pPr marL="2514600" indent="-228600" eaLnBrk="0" fontAlgn="base" hangingPunct="0">
              <a:spcBef>
                <a:spcPct val="0"/>
              </a:spcBef>
              <a:spcAft>
                <a:spcPct val="0"/>
              </a:spcAft>
              <a:defRPr sz="2400">
                <a:solidFill>
                  <a:schemeClr val="tx1"/>
                </a:solidFill>
                <a:latin typeface="Arial Rounded MT Bold" charset="0"/>
                <a:ea typeface="ＭＳ Ｐゴシック" charset="0"/>
              </a:defRPr>
            </a:lvl6pPr>
            <a:lvl7pPr marL="2971800" indent="-228600" eaLnBrk="0" fontAlgn="base" hangingPunct="0">
              <a:spcBef>
                <a:spcPct val="0"/>
              </a:spcBef>
              <a:spcAft>
                <a:spcPct val="0"/>
              </a:spcAft>
              <a:defRPr sz="2400">
                <a:solidFill>
                  <a:schemeClr val="tx1"/>
                </a:solidFill>
                <a:latin typeface="Arial Rounded MT Bold" charset="0"/>
                <a:ea typeface="ＭＳ Ｐゴシック" charset="0"/>
              </a:defRPr>
            </a:lvl7pPr>
            <a:lvl8pPr marL="3429000" indent="-228600" eaLnBrk="0" fontAlgn="base" hangingPunct="0">
              <a:spcBef>
                <a:spcPct val="0"/>
              </a:spcBef>
              <a:spcAft>
                <a:spcPct val="0"/>
              </a:spcAft>
              <a:defRPr sz="2400">
                <a:solidFill>
                  <a:schemeClr val="tx1"/>
                </a:solidFill>
                <a:latin typeface="Arial Rounded MT Bold" charset="0"/>
                <a:ea typeface="ＭＳ Ｐゴシック" charset="0"/>
              </a:defRPr>
            </a:lvl8pPr>
            <a:lvl9pPr marL="3886200" indent="-228600" eaLnBrk="0" fontAlgn="base" hangingPunct="0">
              <a:spcBef>
                <a:spcPct val="0"/>
              </a:spcBef>
              <a:spcAft>
                <a:spcPct val="0"/>
              </a:spcAft>
              <a:defRPr sz="2400">
                <a:solidFill>
                  <a:schemeClr val="tx1"/>
                </a:solidFill>
                <a:latin typeface="Arial Rounded MT Bold" charset="0"/>
                <a:ea typeface="ＭＳ Ｐゴシック" charset="0"/>
              </a:defRPr>
            </a:lvl9pPr>
          </a:lstStyle>
          <a:p>
            <a:pPr algn="ctr" eaLnBrk="1" fontAlgn="base" hangingPunct="1">
              <a:spcBef>
                <a:spcPct val="0"/>
              </a:spcBef>
              <a:spcAft>
                <a:spcPct val="0"/>
              </a:spcAft>
            </a:pPr>
            <a:r>
              <a:rPr lang="en-US" sz="1200" i="1" dirty="0" err="1">
                <a:solidFill>
                  <a:prstClr val="black"/>
                </a:solidFill>
                <a:latin typeface="Times New Roman" charset="0"/>
                <a:cs typeface="Times New Roman" charset="0"/>
              </a:rPr>
              <a:t>Sharroky</a:t>
            </a:r>
            <a:r>
              <a:rPr lang="en-US" sz="1200" i="1" dirty="0">
                <a:solidFill>
                  <a:prstClr val="black"/>
                </a:solidFill>
                <a:latin typeface="Times New Roman" charset="0"/>
                <a:cs typeface="Times New Roman" charset="0"/>
              </a:rPr>
              <a:t> </a:t>
            </a:r>
            <a:r>
              <a:rPr lang="en-US" sz="1200" i="1" dirty="0" err="1">
                <a:solidFill>
                  <a:prstClr val="black"/>
                </a:solidFill>
                <a:latin typeface="Times New Roman" charset="0"/>
                <a:cs typeface="Times New Roman" charset="0"/>
              </a:rPr>
              <a:t>Hollie</a:t>
            </a:r>
            <a:endParaRPr lang="en-US" sz="1200" i="1" dirty="0">
              <a:solidFill>
                <a:prstClr val="black"/>
              </a:solidFill>
              <a:latin typeface="Times New Roman" charset="0"/>
              <a:cs typeface="Times New Roman" charset="0"/>
            </a:endParaRPr>
          </a:p>
          <a:p>
            <a:pPr algn="ctr" eaLnBrk="1" fontAlgn="base" hangingPunct="1">
              <a:spcBef>
                <a:spcPct val="0"/>
              </a:spcBef>
              <a:spcAft>
                <a:spcPct val="0"/>
              </a:spcAft>
            </a:pPr>
            <a:r>
              <a:rPr lang="en-US" sz="1200" i="1" dirty="0" err="1">
                <a:solidFill>
                  <a:prstClr val="black"/>
                </a:solidFill>
                <a:latin typeface="Times New Roman" charset="0"/>
                <a:cs typeface="Times New Roman" charset="0"/>
              </a:rPr>
              <a:t>Pg</a:t>
            </a:r>
            <a:r>
              <a:rPr lang="en-US" sz="1200" i="1" dirty="0">
                <a:solidFill>
                  <a:prstClr val="black"/>
                </a:solidFill>
                <a:latin typeface="Times New Roman" charset="0"/>
                <a:cs typeface="Times New Roman" charset="0"/>
              </a:rPr>
              <a:t> 23</a:t>
            </a:r>
            <a:endParaRPr lang="en-US" sz="1200" dirty="0">
              <a:solidFill>
                <a:prstClr val="black"/>
              </a:solidFill>
              <a:latin typeface="Times New Roman" charset="0"/>
              <a:cs typeface="Times New Roman" charset="0"/>
            </a:endParaRPr>
          </a:p>
        </p:txBody>
      </p:sp>
      <p:sp>
        <p:nvSpPr>
          <p:cNvPr id="39940" name="TextBox 1"/>
          <p:cNvSpPr txBox="1">
            <a:spLocks noChangeArrowheads="1"/>
          </p:cNvSpPr>
          <p:nvPr/>
        </p:nvSpPr>
        <p:spPr bwMode="auto">
          <a:xfrm>
            <a:off x="1604433" y="1954214"/>
            <a:ext cx="9423400" cy="29854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Rounded MT Bold" charset="0"/>
                <a:ea typeface="ＭＳ Ｐゴシック" charset="0"/>
                <a:cs typeface="ＭＳ Ｐゴシック" charset="0"/>
              </a:defRPr>
            </a:lvl1pPr>
            <a:lvl2pPr marL="742950" indent="-285750" eaLnBrk="0" hangingPunct="0">
              <a:defRPr sz="2400">
                <a:solidFill>
                  <a:schemeClr val="tx1"/>
                </a:solidFill>
                <a:latin typeface="Arial Rounded MT Bold" charset="0"/>
                <a:ea typeface="ＭＳ Ｐゴシック" charset="0"/>
              </a:defRPr>
            </a:lvl2pPr>
            <a:lvl3pPr marL="1143000" indent="-228600" eaLnBrk="0" hangingPunct="0">
              <a:defRPr sz="2400">
                <a:solidFill>
                  <a:schemeClr val="tx1"/>
                </a:solidFill>
                <a:latin typeface="Arial Rounded MT Bold" charset="0"/>
                <a:ea typeface="ＭＳ Ｐゴシック" charset="0"/>
              </a:defRPr>
            </a:lvl3pPr>
            <a:lvl4pPr marL="1600200" indent="-228600" eaLnBrk="0" hangingPunct="0">
              <a:defRPr sz="2400">
                <a:solidFill>
                  <a:schemeClr val="tx1"/>
                </a:solidFill>
                <a:latin typeface="Arial Rounded MT Bold" charset="0"/>
                <a:ea typeface="ＭＳ Ｐゴシック" charset="0"/>
              </a:defRPr>
            </a:lvl4pPr>
            <a:lvl5pPr marL="2057400" indent="-228600" eaLnBrk="0" hangingPunct="0">
              <a:defRPr sz="2400">
                <a:solidFill>
                  <a:schemeClr val="tx1"/>
                </a:solidFill>
                <a:latin typeface="Arial Rounded MT Bold" charset="0"/>
                <a:ea typeface="ＭＳ Ｐゴシック" charset="0"/>
              </a:defRPr>
            </a:lvl5pPr>
            <a:lvl6pPr marL="2514600" indent="-228600" eaLnBrk="0" fontAlgn="base" hangingPunct="0">
              <a:spcBef>
                <a:spcPct val="0"/>
              </a:spcBef>
              <a:spcAft>
                <a:spcPct val="0"/>
              </a:spcAft>
              <a:defRPr sz="2400">
                <a:solidFill>
                  <a:schemeClr val="tx1"/>
                </a:solidFill>
                <a:latin typeface="Arial Rounded MT Bold" charset="0"/>
                <a:ea typeface="ＭＳ Ｐゴシック" charset="0"/>
              </a:defRPr>
            </a:lvl6pPr>
            <a:lvl7pPr marL="2971800" indent="-228600" eaLnBrk="0" fontAlgn="base" hangingPunct="0">
              <a:spcBef>
                <a:spcPct val="0"/>
              </a:spcBef>
              <a:spcAft>
                <a:spcPct val="0"/>
              </a:spcAft>
              <a:defRPr sz="2400">
                <a:solidFill>
                  <a:schemeClr val="tx1"/>
                </a:solidFill>
                <a:latin typeface="Arial Rounded MT Bold" charset="0"/>
                <a:ea typeface="ＭＳ Ｐゴシック" charset="0"/>
              </a:defRPr>
            </a:lvl7pPr>
            <a:lvl8pPr marL="3429000" indent="-228600" eaLnBrk="0" fontAlgn="base" hangingPunct="0">
              <a:spcBef>
                <a:spcPct val="0"/>
              </a:spcBef>
              <a:spcAft>
                <a:spcPct val="0"/>
              </a:spcAft>
              <a:defRPr sz="2400">
                <a:solidFill>
                  <a:schemeClr val="tx1"/>
                </a:solidFill>
                <a:latin typeface="Arial Rounded MT Bold" charset="0"/>
                <a:ea typeface="ＭＳ Ｐゴシック" charset="0"/>
              </a:defRPr>
            </a:lvl8pPr>
            <a:lvl9pPr marL="3886200" indent="-228600" eaLnBrk="0" fontAlgn="base" hangingPunct="0">
              <a:spcBef>
                <a:spcPct val="0"/>
              </a:spcBef>
              <a:spcAft>
                <a:spcPct val="0"/>
              </a:spcAft>
              <a:defRPr sz="2400">
                <a:solidFill>
                  <a:schemeClr val="tx1"/>
                </a:solidFill>
                <a:latin typeface="Arial Rounded MT Bold" charset="0"/>
                <a:ea typeface="ＭＳ Ｐゴシック" charset="0"/>
              </a:defRPr>
            </a:lvl9pPr>
          </a:lstStyle>
          <a:p>
            <a:pPr algn="just" eaLnBrk="1" fontAlgn="base" hangingPunct="1">
              <a:spcBef>
                <a:spcPct val="0"/>
              </a:spcBef>
              <a:spcAft>
                <a:spcPct val="0"/>
              </a:spcAft>
            </a:pPr>
            <a:endParaRPr lang="en-US" sz="2000" dirty="0">
              <a:solidFill>
                <a:prstClr val="black"/>
              </a:solidFill>
              <a:latin typeface="Times New Roman" charset="0"/>
              <a:cs typeface="Times New Roman" charset="0"/>
            </a:endParaRPr>
          </a:p>
          <a:p>
            <a:pPr algn="just" eaLnBrk="1" fontAlgn="base" hangingPunct="1">
              <a:spcBef>
                <a:spcPct val="0"/>
              </a:spcBef>
              <a:spcAft>
                <a:spcPct val="0"/>
              </a:spcAft>
            </a:pPr>
            <a:r>
              <a:rPr lang="en-US" sz="3200" dirty="0">
                <a:solidFill>
                  <a:prstClr val="black"/>
                </a:solidFill>
                <a:latin typeface="Times New Roman" charset="0"/>
                <a:cs typeface="Times New Roman" charset="0"/>
              </a:rPr>
              <a:t>is the </a:t>
            </a:r>
            <a:r>
              <a:rPr lang="en-US" sz="3200" b="1" i="1" dirty="0">
                <a:solidFill>
                  <a:prstClr val="black"/>
                </a:solidFill>
                <a:latin typeface="Times New Roman" charset="0"/>
                <a:cs typeface="Times New Roman" charset="0"/>
              </a:rPr>
              <a:t>validation</a:t>
            </a:r>
            <a:r>
              <a:rPr lang="en-US" sz="3200" dirty="0">
                <a:solidFill>
                  <a:prstClr val="black"/>
                </a:solidFill>
                <a:latin typeface="Times New Roman" charset="0"/>
                <a:cs typeface="Times New Roman" charset="0"/>
              </a:rPr>
              <a:t> and </a:t>
            </a:r>
            <a:r>
              <a:rPr lang="en-US" sz="3200" b="1" i="1" dirty="0">
                <a:solidFill>
                  <a:prstClr val="black"/>
                </a:solidFill>
                <a:latin typeface="Times New Roman" charset="0"/>
                <a:cs typeface="Times New Roman" charset="0"/>
              </a:rPr>
              <a:t>affirmation</a:t>
            </a:r>
            <a:r>
              <a:rPr lang="en-US" sz="3200" dirty="0">
                <a:solidFill>
                  <a:prstClr val="black"/>
                </a:solidFill>
                <a:latin typeface="Times New Roman" charset="0"/>
                <a:cs typeface="Times New Roman" charset="0"/>
              </a:rPr>
              <a:t> of the home (indigenous) culture and home language for the purposes of </a:t>
            </a:r>
            <a:r>
              <a:rPr lang="en-US" sz="4000" b="1" u="sng" dirty="0">
                <a:solidFill>
                  <a:prstClr val="black"/>
                </a:solidFill>
                <a:latin typeface="Times New Roman" charset="0"/>
                <a:cs typeface="Times New Roman" charset="0"/>
              </a:rPr>
              <a:t>building and bridging </a:t>
            </a:r>
            <a:r>
              <a:rPr lang="en-US" sz="3200" dirty="0">
                <a:solidFill>
                  <a:prstClr val="black"/>
                </a:solidFill>
                <a:latin typeface="Times New Roman" charset="0"/>
                <a:cs typeface="Times New Roman" charset="0"/>
              </a:rPr>
              <a:t>the student to success in the culture of academia and mainstream society.</a:t>
            </a:r>
            <a:endParaRPr lang="en-US" sz="3200" b="1" dirty="0">
              <a:solidFill>
                <a:prstClr val="black"/>
              </a:solidFill>
              <a:latin typeface="Times New Roman" charset="0"/>
              <a:cs typeface="Times New Roman" charset="0"/>
            </a:endParaRPr>
          </a:p>
        </p:txBody>
      </p:sp>
      <p:sp>
        <p:nvSpPr>
          <p:cNvPr id="41988" name="Title 1"/>
          <p:cNvSpPr txBox="1">
            <a:spLocks/>
          </p:cNvSpPr>
          <p:nvPr/>
        </p:nvSpPr>
        <p:spPr bwMode="auto">
          <a:xfrm>
            <a:off x="609600" y="90488"/>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Rounded MT Bold" charset="0"/>
                <a:ea typeface="ＭＳ Ｐゴシック" charset="0"/>
                <a:cs typeface="ＭＳ Ｐゴシック" charset="0"/>
              </a:defRPr>
            </a:lvl1pPr>
            <a:lvl2pPr marL="742950" indent="-285750" eaLnBrk="0" hangingPunct="0">
              <a:defRPr sz="2400">
                <a:solidFill>
                  <a:schemeClr val="tx1"/>
                </a:solidFill>
                <a:latin typeface="Arial Rounded MT Bold" charset="0"/>
                <a:ea typeface="ＭＳ Ｐゴシック" charset="0"/>
              </a:defRPr>
            </a:lvl2pPr>
            <a:lvl3pPr marL="1143000" indent="-228600" eaLnBrk="0" hangingPunct="0">
              <a:defRPr sz="2400">
                <a:solidFill>
                  <a:schemeClr val="tx1"/>
                </a:solidFill>
                <a:latin typeface="Arial Rounded MT Bold" charset="0"/>
                <a:ea typeface="ＭＳ Ｐゴシック" charset="0"/>
              </a:defRPr>
            </a:lvl3pPr>
            <a:lvl4pPr marL="1600200" indent="-228600" eaLnBrk="0" hangingPunct="0">
              <a:defRPr sz="2400">
                <a:solidFill>
                  <a:schemeClr val="tx1"/>
                </a:solidFill>
                <a:latin typeface="Arial Rounded MT Bold" charset="0"/>
                <a:ea typeface="ＭＳ Ｐゴシック" charset="0"/>
              </a:defRPr>
            </a:lvl4pPr>
            <a:lvl5pPr marL="2057400" indent="-228600" eaLnBrk="0" hangingPunct="0">
              <a:defRPr sz="2400">
                <a:solidFill>
                  <a:schemeClr val="tx1"/>
                </a:solidFill>
                <a:latin typeface="Arial Rounded MT Bold" charset="0"/>
                <a:ea typeface="ＭＳ Ｐゴシック" charset="0"/>
              </a:defRPr>
            </a:lvl5pPr>
            <a:lvl6pPr marL="2514600" indent="-228600" eaLnBrk="0" fontAlgn="base" hangingPunct="0">
              <a:spcBef>
                <a:spcPct val="0"/>
              </a:spcBef>
              <a:spcAft>
                <a:spcPct val="0"/>
              </a:spcAft>
              <a:defRPr sz="2400">
                <a:solidFill>
                  <a:schemeClr val="tx1"/>
                </a:solidFill>
                <a:latin typeface="Arial Rounded MT Bold" charset="0"/>
                <a:ea typeface="ＭＳ Ｐゴシック" charset="0"/>
              </a:defRPr>
            </a:lvl6pPr>
            <a:lvl7pPr marL="2971800" indent="-228600" eaLnBrk="0" fontAlgn="base" hangingPunct="0">
              <a:spcBef>
                <a:spcPct val="0"/>
              </a:spcBef>
              <a:spcAft>
                <a:spcPct val="0"/>
              </a:spcAft>
              <a:defRPr sz="2400">
                <a:solidFill>
                  <a:schemeClr val="tx1"/>
                </a:solidFill>
                <a:latin typeface="Arial Rounded MT Bold" charset="0"/>
                <a:ea typeface="ＭＳ Ｐゴシック" charset="0"/>
              </a:defRPr>
            </a:lvl7pPr>
            <a:lvl8pPr marL="3429000" indent="-228600" eaLnBrk="0" fontAlgn="base" hangingPunct="0">
              <a:spcBef>
                <a:spcPct val="0"/>
              </a:spcBef>
              <a:spcAft>
                <a:spcPct val="0"/>
              </a:spcAft>
              <a:defRPr sz="2400">
                <a:solidFill>
                  <a:schemeClr val="tx1"/>
                </a:solidFill>
                <a:latin typeface="Arial Rounded MT Bold" charset="0"/>
                <a:ea typeface="ＭＳ Ｐゴシック" charset="0"/>
              </a:defRPr>
            </a:lvl8pPr>
            <a:lvl9pPr marL="3886200" indent="-228600" eaLnBrk="0" fontAlgn="base" hangingPunct="0">
              <a:spcBef>
                <a:spcPct val="0"/>
              </a:spcBef>
              <a:spcAft>
                <a:spcPct val="0"/>
              </a:spcAft>
              <a:defRPr sz="2400">
                <a:solidFill>
                  <a:schemeClr val="tx1"/>
                </a:solidFill>
                <a:latin typeface="Arial Rounded MT Bold" charset="0"/>
                <a:ea typeface="ＭＳ Ｐゴシック" charset="0"/>
              </a:defRPr>
            </a:lvl9pPr>
          </a:lstStyle>
          <a:p>
            <a:pPr algn="ctr" eaLnBrk="1" fontAlgn="base" hangingPunct="1">
              <a:spcBef>
                <a:spcPct val="0"/>
              </a:spcBef>
              <a:spcAft>
                <a:spcPct val="0"/>
              </a:spcAft>
            </a:pPr>
            <a:r>
              <a:rPr lang="en-US" sz="4400" b="1" dirty="0">
                <a:solidFill>
                  <a:schemeClr val="bg1"/>
                </a:solidFill>
                <a:latin typeface="News Gothic MT"/>
                <a:cs typeface="News Gothic MT"/>
              </a:rPr>
              <a:t>Culturally and Linguistically </a:t>
            </a:r>
            <a:r>
              <a:rPr lang="en-US" sz="4400" b="1" i="1" dirty="0">
                <a:solidFill>
                  <a:schemeClr val="bg1"/>
                </a:solidFill>
                <a:latin typeface="News Gothic MT"/>
                <a:cs typeface="News Gothic MT"/>
              </a:rPr>
              <a:t>Responsive</a:t>
            </a:r>
            <a:r>
              <a:rPr lang="en-US" sz="4400" b="1" dirty="0">
                <a:solidFill>
                  <a:schemeClr val="bg1"/>
                </a:solidFill>
                <a:latin typeface="News Gothic MT"/>
                <a:cs typeface="News Gothic MT"/>
              </a:rPr>
              <a:t> Pedagogy </a:t>
            </a:r>
            <a:r>
              <a:rPr lang="en-US" sz="4400" dirty="0">
                <a:solidFill>
                  <a:schemeClr val="bg1"/>
                </a:solidFill>
                <a:latin typeface="News Gothic MT"/>
                <a:cs typeface="News Gothic MT"/>
              </a:rPr>
              <a:t>(CLR) </a:t>
            </a:r>
          </a:p>
        </p:txBody>
      </p:sp>
      <p:sp>
        <p:nvSpPr>
          <p:cNvPr id="2" name="Rectangle 1"/>
          <p:cNvSpPr/>
          <p:nvPr/>
        </p:nvSpPr>
        <p:spPr>
          <a:xfrm>
            <a:off x="4327331" y="4939647"/>
            <a:ext cx="4368012" cy="1569660"/>
          </a:xfrm>
          <a:prstGeom prst="rect">
            <a:avLst/>
          </a:prstGeom>
          <a:noFill/>
        </p:spPr>
        <p:txBody>
          <a:bodyPr wrap="square" lIns="91440" tIns="45720" rIns="91440" bIns="45720">
            <a:spAutoFit/>
          </a:bodyPr>
          <a:lstStyle/>
          <a:p>
            <a:pPr algn="ctr"/>
            <a:r>
              <a:rPr lang="en-US" sz="9600" b="1" cap="none" spc="0" dirty="0" smtClean="0">
                <a:ln w="57150" cmpd="sng">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VABB</a:t>
            </a:r>
            <a:endParaRPr lang="en-US" sz="9600" b="1" cap="none" spc="0" dirty="0">
              <a:ln w="57150" cmpd="sng">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42319085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9940">
                                            <p:txEl>
                                              <p:pRg st="1" end="1"/>
                                            </p:txEl>
                                          </p:spTgt>
                                        </p:tgtEl>
                                        <p:attrNameLst>
                                          <p:attrName>style.visibility</p:attrName>
                                        </p:attrNameLst>
                                      </p:cBhvr>
                                      <p:to>
                                        <p:strVal val="visible"/>
                                      </p:to>
                                    </p:set>
                                    <p:animEffect transition="in" filter="dissolve">
                                      <p:cBhvr>
                                        <p:cTn id="7" dur="500"/>
                                        <p:tgtEl>
                                          <p:spTgt spid="3994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8" presetClass="entr" presetSubtype="0" accel="50000" fill="hold" grpId="0" nodeType="clickEffect">
                                  <p:stCondLst>
                                    <p:cond delay="0"/>
                                  </p:stCondLst>
                                  <p:iterate type="lt">
                                    <p:tmPct val="50000"/>
                                  </p:iterate>
                                  <p:childTnLst>
                                    <p:set>
                                      <p:cBhvr>
                                        <p:cTn id="11" dur="1" fill="hold">
                                          <p:stCondLst>
                                            <p:cond delay="0"/>
                                          </p:stCondLst>
                                        </p:cTn>
                                        <p:tgtEl>
                                          <p:spTgt spid="2"/>
                                        </p:tgtEl>
                                        <p:attrNameLst>
                                          <p:attrName>style.visibility</p:attrName>
                                        </p:attrNameLst>
                                      </p:cBhvr>
                                      <p:to>
                                        <p:strVal val="visible"/>
                                      </p:to>
                                    </p:set>
                                    <p:set>
                                      <p:cBhvr>
                                        <p:cTn id="12" dur="455" fill="hold">
                                          <p:stCondLst>
                                            <p:cond delay="0"/>
                                          </p:stCondLst>
                                        </p:cTn>
                                        <p:tgtEl>
                                          <p:spTgt spid="2"/>
                                        </p:tgtEl>
                                        <p:attrNameLst>
                                          <p:attrName>style.rotation</p:attrName>
                                        </p:attrNameLst>
                                      </p:cBhvr>
                                      <p:to>
                                        <p:strVal val="-45.0"/>
                                      </p:to>
                                    </p:set>
                                    <p:anim calcmode="lin" valueType="num">
                                      <p:cBhvr>
                                        <p:cTn id="13"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14"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5"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6"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302709" y="1266370"/>
            <a:ext cx="5478435" cy="51054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06498" name="Picture 3" descr="pencil.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04167" y="5800729"/>
            <a:ext cx="505884" cy="50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6499" name="TextBox 4"/>
          <p:cNvSpPr txBox="1">
            <a:spLocks noChangeArrowheads="1"/>
          </p:cNvSpPr>
          <p:nvPr/>
        </p:nvSpPr>
        <p:spPr bwMode="auto">
          <a:xfrm>
            <a:off x="4595284" y="5800725"/>
            <a:ext cx="372533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latin typeface="Century Gothic" charset="0"/>
                <a:cs typeface="Century Gothic" charset="0"/>
              </a:rPr>
              <a:t>Culminating Task</a:t>
            </a:r>
          </a:p>
        </p:txBody>
      </p:sp>
      <p:cxnSp>
        <p:nvCxnSpPr>
          <p:cNvPr id="8" name="Straight Connector 7"/>
          <p:cNvCxnSpPr/>
          <p:nvPr/>
        </p:nvCxnSpPr>
        <p:spPr>
          <a:xfrm>
            <a:off x="3704167" y="5800725"/>
            <a:ext cx="4616452" cy="0"/>
          </a:xfrm>
          <a:prstGeom prst="line">
            <a:avLst/>
          </a:prstGeom>
          <a:ln w="19050" cmpd="sng">
            <a:solidFill>
              <a:schemeClr val="tx1"/>
            </a:solidFill>
            <a:prstDash val="dot"/>
          </a:ln>
        </p:spPr>
        <p:style>
          <a:lnRef idx="2">
            <a:schemeClr val="accent1"/>
          </a:lnRef>
          <a:fillRef idx="0">
            <a:schemeClr val="accent1"/>
          </a:fillRef>
          <a:effectRef idx="1">
            <a:schemeClr val="accent1"/>
          </a:effectRef>
          <a:fontRef idx="minor">
            <a:schemeClr val="tx1"/>
          </a:fontRef>
        </p:style>
      </p:cxnSp>
      <p:pic>
        <p:nvPicPr>
          <p:cNvPr id="7" name="Picture 6" descr="red_arrow_left_400_clr_13135.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39988" y="4043363"/>
            <a:ext cx="3198283" cy="295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txBox="1">
            <a:spLocks/>
          </p:cNvSpPr>
          <p:nvPr/>
        </p:nvSpPr>
        <p:spPr bwMode="auto">
          <a:xfrm>
            <a:off x="0" y="2"/>
            <a:ext cx="12192000" cy="1481856"/>
          </a:xfrm>
          <a:prstGeom prst="rect">
            <a:avLst/>
          </a:prstGeom>
          <a:noFill/>
          <a:ln>
            <a:noFill/>
          </a:ln>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endParaRPr lang="en-US" sz="3200" b="1" dirty="0" smtClean="0">
              <a:solidFill>
                <a:schemeClr val="bg1"/>
              </a:solidFill>
              <a:latin typeface="News Gothic MT"/>
              <a:cs typeface="News Gothic MT"/>
            </a:endParaRPr>
          </a:p>
          <a:p>
            <a:pPr algn="ctr" eaLnBrk="1" hangingPunct="1"/>
            <a:r>
              <a:rPr lang="en-US" sz="4400" b="1" dirty="0" smtClean="0">
                <a:solidFill>
                  <a:schemeClr val="bg1"/>
                </a:solidFill>
                <a:latin typeface="News Gothic MT"/>
                <a:cs typeface="News Gothic MT"/>
              </a:rPr>
              <a:t>Close </a:t>
            </a:r>
            <a:r>
              <a:rPr lang="en-US" sz="4400" b="1" dirty="0">
                <a:solidFill>
                  <a:schemeClr val="bg1"/>
                </a:solidFill>
                <a:latin typeface="News Gothic MT"/>
                <a:cs typeface="News Gothic MT"/>
              </a:rPr>
              <a:t>Viewing</a:t>
            </a:r>
          </a:p>
        </p:txBody>
      </p:sp>
    </p:spTree>
    <p:extLst>
      <p:ext uri="{BB962C8B-B14F-4D97-AF65-F5344CB8AC3E}">
        <p14:creationId xmlns:p14="http://schemas.microsoft.com/office/powerpoint/2010/main" val="10995466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path" presetSubtype="0" accel="50000" decel="50000" fill="hold" nodeType="clickEffect">
                                  <p:stCondLst>
                                    <p:cond delay="0"/>
                                  </p:stCondLst>
                                  <p:childTnLst>
                                    <p:animMotion origin="layout" path="M -2.89175E-7 -1.08721E-7 L -0.00143 0.10872 " pathEditMode="relative" rAng="0" ptsTypes="AA">
                                      <p:cBhvr>
                                        <p:cTn id="6" dur="2000" fill="hold"/>
                                        <p:tgtEl>
                                          <p:spTgt spid="7"/>
                                        </p:tgtEl>
                                        <p:attrNameLst>
                                          <p:attrName>ppt_x</p:attrName>
                                          <p:attrName>ppt_y</p:attrName>
                                        </p:attrNameLst>
                                      </p:cBhvr>
                                      <p:rCtr x="-78" y="54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itle 1"/>
          <p:cNvSpPr>
            <a:spLocks noGrp="1"/>
          </p:cNvSpPr>
          <p:nvPr>
            <p:ph type="title"/>
          </p:nvPr>
        </p:nvSpPr>
        <p:spPr>
          <a:xfrm>
            <a:off x="0" y="0"/>
            <a:ext cx="12192000" cy="1417638"/>
          </a:xfrm>
          <a:noFill/>
        </p:spPr>
        <p:txBody>
          <a:bodyPr/>
          <a:lstStyle/>
          <a:p>
            <a:pPr eaLnBrk="1" hangingPunct="1"/>
            <a:r>
              <a:rPr lang="en-US" b="1" dirty="0">
                <a:latin typeface="News Gothic MT"/>
                <a:cs typeface="News Gothic MT"/>
              </a:rPr>
              <a:t>Culminating Task</a:t>
            </a:r>
          </a:p>
        </p:txBody>
      </p:sp>
      <p:sp>
        <p:nvSpPr>
          <p:cNvPr id="110594" name="TextBox 1"/>
          <p:cNvSpPr txBox="1">
            <a:spLocks noChangeArrowheads="1"/>
          </p:cNvSpPr>
          <p:nvPr/>
        </p:nvSpPr>
        <p:spPr bwMode="auto">
          <a:xfrm>
            <a:off x="2559052" y="1821347"/>
            <a:ext cx="7016748" cy="40318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i="1" dirty="0" smtClean="0"/>
              <a:t>3</a:t>
            </a:r>
            <a:r>
              <a:rPr lang="en-US" sz="3200" i="1" baseline="30000" dirty="0" smtClean="0"/>
              <a:t>rd</a:t>
            </a:r>
            <a:r>
              <a:rPr lang="en-US" sz="3200" i="1" dirty="0" smtClean="0"/>
              <a:t> </a:t>
            </a:r>
            <a:r>
              <a:rPr lang="en-US" sz="3200" i="1" dirty="0"/>
              <a:t>-</a:t>
            </a:r>
            <a:r>
              <a:rPr lang="en-US" sz="3200" i="1" dirty="0" smtClean="0"/>
              <a:t>What </a:t>
            </a:r>
            <a:r>
              <a:rPr lang="en-US" sz="3200" i="1" dirty="0"/>
              <a:t>do you believe both accounts of Ron’s story </a:t>
            </a:r>
            <a:r>
              <a:rPr lang="en-US" sz="3200" i="1" dirty="0" smtClean="0"/>
              <a:t>are </a:t>
            </a:r>
            <a:r>
              <a:rPr lang="en-US" sz="3200" i="1" dirty="0"/>
              <a:t>trying to tell you about</a:t>
            </a:r>
          </a:p>
          <a:p>
            <a:pPr eaLnBrk="1" hangingPunct="1"/>
            <a:r>
              <a:rPr lang="en-US" sz="3200" i="1" dirty="0"/>
              <a:t>‘taking a stand’?  Support your opinion with evidence from both texts/sources</a:t>
            </a:r>
            <a:r>
              <a:rPr lang="en-US" sz="3200" i="1" dirty="0" smtClean="0"/>
              <a:t>.</a:t>
            </a:r>
          </a:p>
          <a:p>
            <a:pPr eaLnBrk="1" hangingPunct="1"/>
            <a:endParaRPr lang="en-US" sz="3200" i="1" dirty="0"/>
          </a:p>
          <a:p>
            <a:pPr eaLnBrk="1" hangingPunct="1"/>
            <a:r>
              <a:rPr lang="en-US" sz="3200" i="1" dirty="0" smtClean="0"/>
              <a:t>5</a:t>
            </a:r>
            <a:r>
              <a:rPr lang="en-US" sz="3200" i="1" baseline="30000" dirty="0" smtClean="0"/>
              <a:t>th</a:t>
            </a:r>
            <a:r>
              <a:rPr lang="en-US" sz="3200" i="1" dirty="0" smtClean="0"/>
              <a:t> –Whose account of Ron’s life seems most credible/believable? Support your claims.  </a:t>
            </a:r>
            <a:endParaRPr lang="en-US" sz="3200" i="1" dirty="0"/>
          </a:p>
        </p:txBody>
      </p:sp>
      <p:pic>
        <p:nvPicPr>
          <p:cNvPr id="4" name="Picture 3" descr="Ron's Big Miss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911591"/>
            <a:ext cx="2559051" cy="2185987"/>
          </a:xfrm>
          <a:prstGeom prst="rect">
            <a:avLst/>
          </a:prstGeom>
          <a:ln>
            <a:noFill/>
          </a:ln>
          <a:effectLst>
            <a:outerShdw blurRad="190500" algn="tl" rotWithShape="0">
              <a:srgbClr val="000000">
                <a:alpha val="70000"/>
              </a:srgbClr>
            </a:outerShdw>
          </a:effectLst>
        </p:spPr>
      </p:pic>
      <p:pic>
        <p:nvPicPr>
          <p:cNvPr id="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520771" y="1897298"/>
            <a:ext cx="2671235" cy="218598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436651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059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059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059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4-10-13 at 1.59.3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6203" y="4265630"/>
            <a:ext cx="4203700" cy="2378075"/>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112642" name="Shape 342"/>
          <p:cNvSpPr txBox="1">
            <a:spLocks/>
          </p:cNvSpPr>
          <p:nvPr/>
        </p:nvSpPr>
        <p:spPr bwMode="auto">
          <a:xfrm>
            <a:off x="283636" y="349250"/>
            <a:ext cx="11675533" cy="654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91425" rIns="91425" bIns="91425"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buClr>
                <a:srgbClr val="000000"/>
              </a:buClr>
              <a:buSzPct val="25000"/>
              <a:buFont typeface="Arial" charset="0"/>
              <a:buNone/>
            </a:pPr>
            <a:r>
              <a:rPr lang="en-US" sz="3200" b="1" dirty="0">
                <a:solidFill>
                  <a:schemeClr val="bg1"/>
                </a:solidFill>
                <a:latin typeface="Century Gothic" charset="0"/>
                <a:cs typeface="Century Gothic" charset="0"/>
              </a:rPr>
              <a:t>Source 1 </a:t>
            </a:r>
            <a:r>
              <a:rPr lang="en-US" sz="3200" dirty="0">
                <a:solidFill>
                  <a:schemeClr val="bg1"/>
                </a:solidFill>
                <a:latin typeface="Century Gothic" charset="0"/>
                <a:cs typeface="Century Gothic" charset="0"/>
              </a:rPr>
              <a:t>Ron’s Big Mission</a:t>
            </a:r>
          </a:p>
        </p:txBody>
      </p:sp>
      <p:pic>
        <p:nvPicPr>
          <p:cNvPr id="8" name="Picture 7" descr="Screen Shot 2014-11-20 at 5.03.13 PM.png"/>
          <p:cNvPicPr>
            <a:picLocks noChangeAspect="1"/>
          </p:cNvPicPr>
          <p:nvPr/>
        </p:nvPicPr>
        <p:blipFill rotWithShape="1">
          <a:blip r:embed="rId4">
            <a:extLst>
              <a:ext uri="{28A0092B-C50C-407E-A947-70E740481C1C}">
                <a14:useLocalDpi xmlns:a14="http://schemas.microsoft.com/office/drawing/2010/main" val="0"/>
              </a:ext>
            </a:extLst>
          </a:blip>
          <a:srcRect b="3241"/>
          <a:stretch/>
        </p:blipFill>
        <p:spPr>
          <a:xfrm>
            <a:off x="7340600" y="723900"/>
            <a:ext cx="3532717" cy="3181350"/>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112644"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108017" y="2051067"/>
            <a:ext cx="2692400" cy="241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ounded Rectangle 8"/>
          <p:cNvSpPr/>
          <p:nvPr/>
        </p:nvSpPr>
        <p:spPr>
          <a:xfrm>
            <a:off x="8355942" y="2937373"/>
            <a:ext cx="3132423" cy="601564"/>
          </a:xfrm>
          <a:prstGeom prst="roundRect">
            <a:avLst/>
          </a:prstGeom>
          <a:solidFill>
            <a:schemeClr val="tx1">
              <a:alpha val="79000"/>
            </a:schemeClr>
          </a:solidFill>
          <a:ln>
            <a:noFill/>
          </a:ln>
        </p:spPr>
        <p:style>
          <a:lnRef idx="0">
            <a:schemeClr val="dk1"/>
          </a:lnRef>
          <a:fillRef idx="3">
            <a:schemeClr val="dk1"/>
          </a:fillRef>
          <a:effectRef idx="3">
            <a:schemeClr val="dk1"/>
          </a:effectRef>
          <a:fontRef idx="minor">
            <a:schemeClr val="lt1"/>
          </a:fontRef>
        </p:style>
        <p:txBody>
          <a:bodyPr anchor="ctr"/>
          <a:lstStyle/>
          <a:p>
            <a:pPr>
              <a:defRPr/>
            </a:pPr>
            <a:r>
              <a:rPr lang="en-US" b="1" dirty="0">
                <a:solidFill>
                  <a:srgbClr val="FFFFFF"/>
                </a:solidFill>
              </a:rPr>
              <a:t>              </a:t>
            </a:r>
            <a:r>
              <a:rPr lang="en-US" b="1" dirty="0">
                <a:solidFill>
                  <a:srgbClr val="FFFFFF"/>
                </a:solidFill>
                <a:latin typeface="Century Gothic"/>
                <a:cs typeface="Century Gothic"/>
              </a:rPr>
              <a:t>Reread &amp;    </a:t>
            </a:r>
          </a:p>
          <a:p>
            <a:pPr>
              <a:defRPr/>
            </a:pPr>
            <a:r>
              <a:rPr lang="en-US" b="1" dirty="0">
                <a:solidFill>
                  <a:srgbClr val="FFFFFF"/>
                </a:solidFill>
                <a:latin typeface="Century Gothic"/>
                <a:cs typeface="Century Gothic"/>
              </a:rPr>
              <a:t>          Annotated</a:t>
            </a:r>
          </a:p>
        </p:txBody>
      </p:sp>
      <p:pic>
        <p:nvPicPr>
          <p:cNvPr id="14" name="Picture 13" descr="Ron's Big Mission.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234" y="930292"/>
            <a:ext cx="2766484" cy="2714625"/>
          </a:xfrm>
          <a:prstGeom prst="rect">
            <a:avLst/>
          </a:prstGeom>
          <a:ln>
            <a:noFill/>
          </a:ln>
          <a:effectLst>
            <a:outerShdw blurRad="190500" algn="tl" rotWithShape="0">
              <a:srgbClr val="000000">
                <a:alpha val="70000"/>
              </a:srgbClr>
            </a:outerShdw>
          </a:effectLst>
        </p:spPr>
      </p:pic>
      <p:sp>
        <p:nvSpPr>
          <p:cNvPr id="10" name="Rounded Rectangle 9"/>
          <p:cNvSpPr/>
          <p:nvPr/>
        </p:nvSpPr>
        <p:spPr>
          <a:xfrm>
            <a:off x="2228245" y="2245211"/>
            <a:ext cx="3132423" cy="601564"/>
          </a:xfrm>
          <a:prstGeom prst="roundRect">
            <a:avLst/>
          </a:prstGeom>
          <a:solidFill>
            <a:schemeClr val="tx1">
              <a:alpha val="79000"/>
            </a:schemeClr>
          </a:solidFill>
          <a:ln>
            <a:noFill/>
          </a:ln>
        </p:spPr>
        <p:style>
          <a:lnRef idx="0">
            <a:schemeClr val="dk1"/>
          </a:lnRef>
          <a:fillRef idx="3">
            <a:schemeClr val="dk1"/>
          </a:fillRef>
          <a:effectRef idx="3">
            <a:schemeClr val="dk1"/>
          </a:effectRef>
          <a:fontRef idx="minor">
            <a:schemeClr val="lt1"/>
          </a:fontRef>
        </p:style>
        <p:txBody>
          <a:bodyPr anchor="ctr"/>
          <a:lstStyle/>
          <a:p>
            <a:pPr>
              <a:defRPr/>
            </a:pPr>
            <a:r>
              <a:rPr lang="en-US" b="1" dirty="0">
                <a:solidFill>
                  <a:srgbClr val="FFFFFF"/>
                </a:solidFill>
              </a:rPr>
              <a:t>         </a:t>
            </a:r>
            <a:r>
              <a:rPr lang="en-US" b="1" dirty="0">
                <a:solidFill>
                  <a:srgbClr val="FFFFFF"/>
                </a:solidFill>
                <a:latin typeface="Century Gothic"/>
                <a:cs typeface="Century Gothic"/>
              </a:rPr>
              <a:t>Read for Flow</a:t>
            </a:r>
          </a:p>
        </p:txBody>
      </p:sp>
      <p:sp>
        <p:nvSpPr>
          <p:cNvPr id="12" name="Rounded Rectangle 11"/>
          <p:cNvSpPr/>
          <p:nvPr/>
        </p:nvSpPr>
        <p:spPr>
          <a:xfrm>
            <a:off x="335014" y="5441244"/>
            <a:ext cx="3501367" cy="601564"/>
          </a:xfrm>
          <a:prstGeom prst="roundRect">
            <a:avLst/>
          </a:prstGeom>
          <a:solidFill>
            <a:schemeClr val="tx1">
              <a:alpha val="79000"/>
            </a:schemeClr>
          </a:solidFill>
          <a:ln>
            <a:noFill/>
          </a:ln>
        </p:spPr>
        <p:style>
          <a:lnRef idx="0">
            <a:schemeClr val="dk1"/>
          </a:lnRef>
          <a:fillRef idx="3">
            <a:schemeClr val="dk1"/>
          </a:fillRef>
          <a:effectRef idx="3">
            <a:schemeClr val="dk1"/>
          </a:effectRef>
          <a:fontRef idx="minor">
            <a:schemeClr val="lt1"/>
          </a:fontRef>
        </p:style>
        <p:txBody>
          <a:bodyPr anchor="ctr"/>
          <a:lstStyle/>
          <a:p>
            <a:pPr>
              <a:defRPr/>
            </a:pPr>
            <a:r>
              <a:rPr lang="en-US" b="1" dirty="0">
                <a:solidFill>
                  <a:srgbClr val="FFFFFF"/>
                </a:solidFill>
              </a:rPr>
              <a:t>        </a:t>
            </a:r>
            <a:r>
              <a:rPr lang="en-US" b="1" dirty="0">
                <a:solidFill>
                  <a:srgbClr val="FFFFFF"/>
                </a:solidFill>
                <a:latin typeface="Century Gothic"/>
                <a:cs typeface="Century Gothic"/>
              </a:rPr>
              <a:t>Text Dependent </a:t>
            </a:r>
          </a:p>
          <a:p>
            <a:pPr>
              <a:defRPr/>
            </a:pPr>
            <a:r>
              <a:rPr lang="en-US" b="1" dirty="0">
                <a:solidFill>
                  <a:srgbClr val="FFFFFF"/>
                </a:solidFill>
                <a:latin typeface="Century Gothic"/>
                <a:cs typeface="Century Gothic"/>
              </a:rPr>
              <a:t>             Questions</a:t>
            </a:r>
          </a:p>
        </p:txBody>
      </p:sp>
      <p:sp>
        <p:nvSpPr>
          <p:cNvPr id="112655" name="TextBox 12"/>
          <p:cNvSpPr txBox="1">
            <a:spLocks noChangeArrowheads="1"/>
          </p:cNvSpPr>
          <p:nvPr/>
        </p:nvSpPr>
        <p:spPr bwMode="auto">
          <a:xfrm>
            <a:off x="2211920" y="2181242"/>
            <a:ext cx="728133"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4000" b="1" dirty="0">
                <a:solidFill>
                  <a:srgbClr val="FFFFFF"/>
                </a:solidFill>
                <a:latin typeface="Wingdings 2" charset="0"/>
                <a:cs typeface="Wingdings 2" charset="0"/>
              </a:rPr>
              <a:t>u</a:t>
            </a:r>
            <a:endParaRPr lang="en-US" sz="4000" dirty="0"/>
          </a:p>
        </p:txBody>
      </p:sp>
      <p:sp>
        <p:nvSpPr>
          <p:cNvPr id="112656" name="TextBox 14"/>
          <p:cNvSpPr txBox="1">
            <a:spLocks noChangeArrowheads="1"/>
          </p:cNvSpPr>
          <p:nvPr/>
        </p:nvSpPr>
        <p:spPr bwMode="auto">
          <a:xfrm>
            <a:off x="8379884" y="2878155"/>
            <a:ext cx="728133"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4000" b="1">
                <a:solidFill>
                  <a:srgbClr val="FFFFFF"/>
                </a:solidFill>
                <a:latin typeface="Wingdings 2" charset="0"/>
                <a:cs typeface="Wingdings 2" charset="0"/>
              </a:rPr>
              <a:t>v</a:t>
            </a:r>
            <a:endParaRPr lang="en-US" sz="4000"/>
          </a:p>
        </p:txBody>
      </p:sp>
      <p:sp>
        <p:nvSpPr>
          <p:cNvPr id="112657" name="TextBox 16"/>
          <p:cNvSpPr txBox="1">
            <a:spLocks noChangeArrowheads="1"/>
          </p:cNvSpPr>
          <p:nvPr/>
        </p:nvSpPr>
        <p:spPr bwMode="auto">
          <a:xfrm>
            <a:off x="266700" y="5361005"/>
            <a:ext cx="728133" cy="706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4000" b="1">
                <a:solidFill>
                  <a:srgbClr val="FFFFFF"/>
                </a:solidFill>
                <a:latin typeface="Wingdings 2" charset="0"/>
                <a:cs typeface="Wingdings 2" charset="0"/>
              </a:rPr>
              <a:t>w</a:t>
            </a:r>
            <a:endParaRPr lang="en-US" sz="4000"/>
          </a:p>
        </p:txBody>
      </p:sp>
      <p:pic>
        <p:nvPicPr>
          <p:cNvPr id="16" name="Picture 2" descr="http://lifewayblog.wpengine.netdna-cdn.com/biblestudiesforlife/files/2013/02/147791098.jpg"/>
          <p:cNvPicPr>
            <a:picLocks noChangeAspect="1" noChangeArrowheads="1"/>
          </p:cNvPicPr>
          <p:nvPr/>
        </p:nvPicPr>
        <p:blipFill>
          <a:blip r:embed="rId7">
            <a:alphaModFix/>
            <a:extLst>
              <a:ext uri="{28A0092B-C50C-407E-A947-70E740481C1C}">
                <a14:useLocalDpi xmlns:a14="http://schemas.microsoft.com/office/drawing/2010/main" val="0"/>
              </a:ext>
            </a:extLst>
          </a:blip>
          <a:srcRect/>
          <a:stretch>
            <a:fillRect/>
          </a:stretch>
        </p:blipFill>
        <p:spPr bwMode="auto">
          <a:xfrm>
            <a:off x="3115745" y="4265613"/>
            <a:ext cx="3333751" cy="200025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8"/>
          <a:stretch>
            <a:fillRect/>
          </a:stretch>
        </p:blipFill>
        <p:spPr>
          <a:xfrm>
            <a:off x="7340600" y="4668855"/>
            <a:ext cx="3532717" cy="1920875"/>
          </a:xfrm>
          <a:prstGeom prst="rect">
            <a:avLst/>
          </a:prstGeom>
          <a:ln>
            <a:noFill/>
          </a:ln>
          <a:effectLst>
            <a:outerShdw blurRad="190500" algn="tl" rotWithShape="0">
              <a:srgbClr val="000000">
                <a:alpha val="70000"/>
              </a:srgbClr>
            </a:outerShdw>
          </a:effectLst>
        </p:spPr>
      </p:pic>
      <p:sp>
        <p:nvSpPr>
          <p:cNvPr id="15" name="Rounded Rectangle 14"/>
          <p:cNvSpPr/>
          <p:nvPr/>
        </p:nvSpPr>
        <p:spPr>
          <a:xfrm>
            <a:off x="6331463" y="5894426"/>
            <a:ext cx="3501367" cy="601564"/>
          </a:xfrm>
          <a:prstGeom prst="roundRect">
            <a:avLst/>
          </a:prstGeom>
          <a:solidFill>
            <a:schemeClr val="tx1">
              <a:alpha val="79000"/>
            </a:schemeClr>
          </a:solidFill>
          <a:ln>
            <a:noFill/>
          </a:ln>
        </p:spPr>
        <p:style>
          <a:lnRef idx="0">
            <a:schemeClr val="dk1"/>
          </a:lnRef>
          <a:fillRef idx="3">
            <a:schemeClr val="dk1"/>
          </a:fillRef>
          <a:effectRef idx="3">
            <a:schemeClr val="dk1"/>
          </a:effectRef>
          <a:fontRef idx="minor">
            <a:schemeClr val="lt1"/>
          </a:fontRef>
        </p:style>
        <p:txBody>
          <a:bodyPr anchor="ctr"/>
          <a:lstStyle/>
          <a:p>
            <a:pPr>
              <a:defRPr/>
            </a:pPr>
            <a:r>
              <a:rPr lang="en-US" b="1" dirty="0">
                <a:solidFill>
                  <a:srgbClr val="FFFFFF"/>
                </a:solidFill>
              </a:rPr>
              <a:t>      Culminating Task</a:t>
            </a:r>
            <a:endParaRPr lang="en-US" b="1" dirty="0">
              <a:solidFill>
                <a:srgbClr val="FFFFFF"/>
              </a:solidFill>
              <a:latin typeface="Century Gothic"/>
              <a:cs typeface="Century Gothic"/>
            </a:endParaRPr>
          </a:p>
        </p:txBody>
      </p:sp>
    </p:spTree>
    <p:extLst>
      <p:ext uri="{BB962C8B-B14F-4D97-AF65-F5344CB8AC3E}">
        <p14:creationId xmlns:p14="http://schemas.microsoft.com/office/powerpoint/2010/main" val="853440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26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112644"/>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1265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12657"/>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12655" grpId="0"/>
      <p:bldP spid="112656" grpId="0"/>
      <p:bldP spid="112657" grpId="0"/>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4-10-13 at 1.59.3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451" y="4265630"/>
            <a:ext cx="4203700" cy="2378075"/>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114690" name="Shape 342"/>
          <p:cNvSpPr txBox="1">
            <a:spLocks/>
          </p:cNvSpPr>
          <p:nvPr/>
        </p:nvSpPr>
        <p:spPr bwMode="auto">
          <a:xfrm>
            <a:off x="283636" y="349250"/>
            <a:ext cx="11675533" cy="654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91425" rIns="91425" bIns="91425"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buClr>
                <a:srgbClr val="000000"/>
              </a:buClr>
              <a:buSzPct val="25000"/>
              <a:buFont typeface="Arial" charset="0"/>
              <a:buNone/>
            </a:pPr>
            <a:r>
              <a:rPr lang="en-US" sz="3200" b="1" dirty="0">
                <a:solidFill>
                  <a:srgbClr val="FFFFFF"/>
                </a:solidFill>
                <a:latin typeface="Century Gothic" charset="0"/>
                <a:cs typeface="Century Gothic" charset="0"/>
              </a:rPr>
              <a:t>Source 2 </a:t>
            </a:r>
            <a:r>
              <a:rPr lang="en-US" sz="3200" dirty="0">
                <a:solidFill>
                  <a:srgbClr val="FFFFFF"/>
                </a:solidFill>
                <a:latin typeface="Century Gothic" charset="0"/>
                <a:cs typeface="Century Gothic" charset="0"/>
              </a:rPr>
              <a:t>Eyes On the Stars</a:t>
            </a:r>
          </a:p>
        </p:txBody>
      </p:sp>
      <p:pic>
        <p:nvPicPr>
          <p:cNvPr id="11469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3633" y="1152525"/>
            <a:ext cx="4351867" cy="2185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ounded Rectangle 9"/>
          <p:cNvSpPr/>
          <p:nvPr/>
        </p:nvSpPr>
        <p:spPr>
          <a:xfrm>
            <a:off x="2228245" y="2245211"/>
            <a:ext cx="3132423" cy="601564"/>
          </a:xfrm>
          <a:prstGeom prst="roundRect">
            <a:avLst/>
          </a:prstGeom>
          <a:solidFill>
            <a:schemeClr val="tx1">
              <a:alpha val="79000"/>
            </a:schemeClr>
          </a:solidFill>
          <a:ln>
            <a:noFill/>
          </a:ln>
        </p:spPr>
        <p:style>
          <a:lnRef idx="0">
            <a:schemeClr val="dk1"/>
          </a:lnRef>
          <a:fillRef idx="3">
            <a:schemeClr val="dk1"/>
          </a:fillRef>
          <a:effectRef idx="3">
            <a:schemeClr val="dk1"/>
          </a:effectRef>
          <a:fontRef idx="minor">
            <a:schemeClr val="lt1"/>
          </a:fontRef>
        </p:style>
        <p:txBody>
          <a:bodyPr anchor="ctr"/>
          <a:lstStyle/>
          <a:p>
            <a:pPr>
              <a:defRPr/>
            </a:pPr>
            <a:r>
              <a:rPr lang="en-US" b="1" dirty="0">
                <a:solidFill>
                  <a:srgbClr val="FFFFFF"/>
                </a:solidFill>
              </a:rPr>
              <a:t>         </a:t>
            </a:r>
            <a:r>
              <a:rPr lang="en-US" b="1" dirty="0">
                <a:solidFill>
                  <a:srgbClr val="FFFFFF"/>
                </a:solidFill>
                <a:latin typeface="Century Gothic"/>
                <a:cs typeface="Century Gothic"/>
              </a:rPr>
              <a:t>Watch for Flow</a:t>
            </a:r>
          </a:p>
        </p:txBody>
      </p:sp>
      <p:sp>
        <p:nvSpPr>
          <p:cNvPr id="12" name="Rounded Rectangle 11"/>
          <p:cNvSpPr/>
          <p:nvPr/>
        </p:nvSpPr>
        <p:spPr>
          <a:xfrm>
            <a:off x="351297" y="5441244"/>
            <a:ext cx="3501367" cy="601564"/>
          </a:xfrm>
          <a:prstGeom prst="roundRect">
            <a:avLst/>
          </a:prstGeom>
          <a:solidFill>
            <a:schemeClr val="tx1">
              <a:alpha val="79000"/>
            </a:schemeClr>
          </a:solidFill>
          <a:ln>
            <a:noFill/>
          </a:ln>
        </p:spPr>
        <p:style>
          <a:lnRef idx="0">
            <a:schemeClr val="dk1"/>
          </a:lnRef>
          <a:fillRef idx="3">
            <a:schemeClr val="dk1"/>
          </a:fillRef>
          <a:effectRef idx="3">
            <a:schemeClr val="dk1"/>
          </a:effectRef>
          <a:fontRef idx="minor">
            <a:schemeClr val="lt1"/>
          </a:fontRef>
        </p:style>
        <p:txBody>
          <a:bodyPr anchor="ctr"/>
          <a:lstStyle/>
          <a:p>
            <a:pPr>
              <a:defRPr/>
            </a:pPr>
            <a:r>
              <a:rPr lang="en-US" b="1" dirty="0">
                <a:solidFill>
                  <a:srgbClr val="FFFFFF"/>
                </a:solidFill>
              </a:rPr>
              <a:t>        </a:t>
            </a:r>
            <a:r>
              <a:rPr lang="en-US" b="1" dirty="0">
                <a:solidFill>
                  <a:srgbClr val="FFFFFF"/>
                </a:solidFill>
                <a:latin typeface="Century Gothic"/>
                <a:cs typeface="Century Gothic"/>
              </a:rPr>
              <a:t>Text Dependent </a:t>
            </a:r>
          </a:p>
          <a:p>
            <a:pPr>
              <a:defRPr/>
            </a:pPr>
            <a:r>
              <a:rPr lang="en-US" b="1" dirty="0">
                <a:solidFill>
                  <a:srgbClr val="FFFFFF"/>
                </a:solidFill>
                <a:latin typeface="Century Gothic"/>
                <a:cs typeface="Century Gothic"/>
              </a:rPr>
              <a:t>             Questions</a:t>
            </a:r>
          </a:p>
        </p:txBody>
      </p:sp>
      <p:sp>
        <p:nvSpPr>
          <p:cNvPr id="114698" name="TextBox 12"/>
          <p:cNvSpPr txBox="1">
            <a:spLocks noChangeArrowheads="1"/>
          </p:cNvSpPr>
          <p:nvPr/>
        </p:nvSpPr>
        <p:spPr bwMode="auto">
          <a:xfrm>
            <a:off x="2211920" y="2181242"/>
            <a:ext cx="728133"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4000" b="1">
                <a:solidFill>
                  <a:srgbClr val="FFFFFF"/>
                </a:solidFill>
                <a:latin typeface="Wingdings 2" charset="0"/>
                <a:cs typeface="Wingdings 2" charset="0"/>
              </a:rPr>
              <a:t>u</a:t>
            </a:r>
            <a:endParaRPr lang="en-US" sz="4000"/>
          </a:p>
        </p:txBody>
      </p:sp>
      <p:sp>
        <p:nvSpPr>
          <p:cNvPr id="114699" name="TextBox 14"/>
          <p:cNvSpPr txBox="1">
            <a:spLocks noChangeArrowheads="1"/>
          </p:cNvSpPr>
          <p:nvPr/>
        </p:nvSpPr>
        <p:spPr bwMode="auto">
          <a:xfrm>
            <a:off x="8379884" y="2878155"/>
            <a:ext cx="728133"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4000" b="1">
                <a:solidFill>
                  <a:srgbClr val="FFFFFF"/>
                </a:solidFill>
                <a:latin typeface="Wingdings 2" charset="0"/>
                <a:cs typeface="Wingdings 2" charset="0"/>
              </a:rPr>
              <a:t>v</a:t>
            </a:r>
            <a:endParaRPr lang="en-US" sz="4000"/>
          </a:p>
        </p:txBody>
      </p:sp>
      <p:sp>
        <p:nvSpPr>
          <p:cNvPr id="114700" name="TextBox 16"/>
          <p:cNvSpPr txBox="1">
            <a:spLocks noChangeArrowheads="1"/>
          </p:cNvSpPr>
          <p:nvPr/>
        </p:nvSpPr>
        <p:spPr bwMode="auto">
          <a:xfrm>
            <a:off x="283636" y="5361005"/>
            <a:ext cx="728133" cy="706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4000" b="1">
                <a:solidFill>
                  <a:srgbClr val="FFFFFF"/>
                </a:solidFill>
                <a:latin typeface="Wingdings 2" charset="0"/>
                <a:cs typeface="Wingdings 2" charset="0"/>
              </a:rPr>
              <a:t>w</a:t>
            </a:r>
            <a:endParaRPr lang="en-US" sz="4000"/>
          </a:p>
        </p:txBody>
      </p:sp>
      <p:pic>
        <p:nvPicPr>
          <p:cNvPr id="16" name="Picture 2" descr="http://lifewayblog.wpengine.netdna-cdn.com/biblestudiesforlife/files/2013/02/147791098.jpg"/>
          <p:cNvPicPr>
            <a:picLocks noChangeAspect="1" noChangeArrowheads="1"/>
          </p:cNvPicPr>
          <p:nvPr/>
        </p:nvPicPr>
        <p:blipFill>
          <a:blip r:embed="rId5">
            <a:alphaModFix/>
            <a:extLst>
              <a:ext uri="{28A0092B-C50C-407E-A947-70E740481C1C}">
                <a14:useLocalDpi xmlns:a14="http://schemas.microsoft.com/office/drawing/2010/main" val="0"/>
              </a:ext>
            </a:extLst>
          </a:blip>
          <a:srcRect/>
          <a:stretch>
            <a:fillRect/>
          </a:stretch>
        </p:blipFill>
        <p:spPr bwMode="auto">
          <a:xfrm>
            <a:off x="2940053" y="3738580"/>
            <a:ext cx="3639889" cy="218393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17" descr="Screen Shot 2014-11-20 at 5.03.13 PM.png"/>
          <p:cNvPicPr>
            <a:picLocks noChangeAspect="1"/>
          </p:cNvPicPr>
          <p:nvPr/>
        </p:nvPicPr>
        <p:blipFill rotWithShape="1">
          <a:blip r:embed="rId6">
            <a:extLst>
              <a:ext uri="{28A0092B-C50C-407E-A947-70E740481C1C}">
                <a14:useLocalDpi xmlns:a14="http://schemas.microsoft.com/office/drawing/2010/main" val="0"/>
              </a:ext>
            </a:extLst>
          </a:blip>
          <a:srcRect b="3241"/>
          <a:stretch/>
        </p:blipFill>
        <p:spPr>
          <a:xfrm>
            <a:off x="7543800" y="876300"/>
            <a:ext cx="3532717" cy="3181350"/>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114703" name="Picture 1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311217" y="2184400"/>
            <a:ext cx="2692400" cy="2427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Rounded Rectangle 19"/>
          <p:cNvSpPr/>
          <p:nvPr/>
        </p:nvSpPr>
        <p:spPr>
          <a:xfrm>
            <a:off x="8559142" y="3089773"/>
            <a:ext cx="3132423" cy="601564"/>
          </a:xfrm>
          <a:prstGeom prst="roundRect">
            <a:avLst/>
          </a:prstGeom>
          <a:solidFill>
            <a:schemeClr val="tx1">
              <a:alpha val="79000"/>
            </a:schemeClr>
          </a:solidFill>
          <a:ln>
            <a:noFill/>
          </a:ln>
        </p:spPr>
        <p:style>
          <a:lnRef idx="0">
            <a:schemeClr val="dk1"/>
          </a:lnRef>
          <a:fillRef idx="3">
            <a:schemeClr val="dk1"/>
          </a:fillRef>
          <a:effectRef idx="3">
            <a:schemeClr val="dk1"/>
          </a:effectRef>
          <a:fontRef idx="minor">
            <a:schemeClr val="lt1"/>
          </a:fontRef>
        </p:style>
        <p:txBody>
          <a:bodyPr anchor="ctr"/>
          <a:lstStyle/>
          <a:p>
            <a:pPr>
              <a:defRPr/>
            </a:pPr>
            <a:r>
              <a:rPr lang="en-US" b="1" dirty="0">
                <a:solidFill>
                  <a:srgbClr val="FFFFFF"/>
                </a:solidFill>
              </a:rPr>
              <a:t>              </a:t>
            </a:r>
            <a:r>
              <a:rPr lang="en-US" b="1" dirty="0">
                <a:solidFill>
                  <a:srgbClr val="FFFFFF"/>
                </a:solidFill>
                <a:latin typeface="Century Gothic"/>
                <a:cs typeface="Century Gothic"/>
              </a:rPr>
              <a:t>Reread &amp;    </a:t>
            </a:r>
          </a:p>
          <a:p>
            <a:pPr>
              <a:defRPr/>
            </a:pPr>
            <a:r>
              <a:rPr lang="en-US" b="1" dirty="0">
                <a:solidFill>
                  <a:srgbClr val="FFFFFF"/>
                </a:solidFill>
                <a:latin typeface="Century Gothic"/>
                <a:cs typeface="Century Gothic"/>
              </a:rPr>
              <a:t>          Annotated</a:t>
            </a:r>
          </a:p>
        </p:txBody>
      </p:sp>
      <p:sp>
        <p:nvSpPr>
          <p:cNvPr id="114707" name="TextBox 20"/>
          <p:cNvSpPr txBox="1">
            <a:spLocks noChangeArrowheads="1"/>
          </p:cNvSpPr>
          <p:nvPr/>
        </p:nvSpPr>
        <p:spPr bwMode="auto">
          <a:xfrm>
            <a:off x="8583084" y="3030555"/>
            <a:ext cx="728133"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4000" b="1">
                <a:solidFill>
                  <a:srgbClr val="FFFFFF"/>
                </a:solidFill>
                <a:latin typeface="Wingdings 2" charset="0"/>
                <a:cs typeface="Wingdings 2" charset="0"/>
              </a:rPr>
              <a:t>v</a:t>
            </a:r>
            <a:endParaRPr lang="en-US" sz="4000"/>
          </a:p>
        </p:txBody>
      </p:sp>
      <p:pic>
        <p:nvPicPr>
          <p:cNvPr id="2" name="Picture 1"/>
          <p:cNvPicPr>
            <a:picLocks noChangeAspect="1"/>
          </p:cNvPicPr>
          <p:nvPr/>
        </p:nvPicPr>
        <p:blipFill>
          <a:blip r:embed="rId8"/>
          <a:stretch>
            <a:fillRect/>
          </a:stretch>
        </p:blipFill>
        <p:spPr>
          <a:xfrm>
            <a:off x="7238796" y="4754580"/>
            <a:ext cx="3280833" cy="1889125"/>
          </a:xfrm>
          <a:prstGeom prst="rect">
            <a:avLst/>
          </a:prstGeom>
          <a:ln>
            <a:noFill/>
          </a:ln>
          <a:effectLst>
            <a:outerShdw blurRad="190500" algn="tl" rotWithShape="0">
              <a:srgbClr val="000000">
                <a:alpha val="70000"/>
              </a:srgbClr>
            </a:outerShdw>
          </a:effectLst>
        </p:spPr>
      </p:pic>
      <p:sp>
        <p:nvSpPr>
          <p:cNvPr id="19" name="Rounded Rectangle 18"/>
          <p:cNvSpPr/>
          <p:nvPr/>
        </p:nvSpPr>
        <p:spPr>
          <a:xfrm>
            <a:off x="6364829" y="5917009"/>
            <a:ext cx="3501367" cy="601564"/>
          </a:xfrm>
          <a:prstGeom prst="roundRect">
            <a:avLst/>
          </a:prstGeom>
          <a:solidFill>
            <a:schemeClr val="tx1">
              <a:alpha val="79000"/>
            </a:schemeClr>
          </a:solidFill>
          <a:ln>
            <a:noFill/>
          </a:ln>
        </p:spPr>
        <p:style>
          <a:lnRef idx="0">
            <a:schemeClr val="dk1"/>
          </a:lnRef>
          <a:fillRef idx="3">
            <a:schemeClr val="dk1"/>
          </a:fillRef>
          <a:effectRef idx="3">
            <a:schemeClr val="dk1"/>
          </a:effectRef>
          <a:fontRef idx="minor">
            <a:schemeClr val="lt1"/>
          </a:fontRef>
        </p:style>
        <p:txBody>
          <a:bodyPr anchor="ctr"/>
          <a:lstStyle/>
          <a:p>
            <a:pPr>
              <a:defRPr/>
            </a:pPr>
            <a:r>
              <a:rPr lang="en-US" b="1" dirty="0">
                <a:solidFill>
                  <a:srgbClr val="FFFFFF"/>
                </a:solidFill>
              </a:rPr>
              <a:t>      Culminating Task</a:t>
            </a:r>
            <a:endParaRPr lang="en-US" b="1" dirty="0">
              <a:solidFill>
                <a:srgbClr val="FFFFFF"/>
              </a:solidFill>
              <a:latin typeface="Century Gothic"/>
              <a:cs typeface="Century Gothic"/>
            </a:endParaRPr>
          </a:p>
        </p:txBody>
      </p:sp>
    </p:spTree>
    <p:extLst>
      <p:ext uri="{BB962C8B-B14F-4D97-AF65-F5344CB8AC3E}">
        <p14:creationId xmlns:p14="http://schemas.microsoft.com/office/powerpoint/2010/main" val="2274638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469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46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469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470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470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470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14698" grpId="0"/>
      <p:bldP spid="114699" grpId="0"/>
      <p:bldP spid="114700" grpId="0"/>
      <p:bldP spid="20" grpId="0" animBg="1"/>
      <p:bldP spid="114707" grpId="0"/>
      <p:bldP spid="1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News Gothic MT"/>
                <a:cs typeface="News Gothic MT"/>
              </a:rPr>
              <a:t>MELD In Action</a:t>
            </a:r>
            <a:endParaRPr lang="en-US" dirty="0">
              <a:latin typeface="News Gothic MT"/>
              <a:cs typeface="News Gothic MT"/>
            </a:endParaRPr>
          </a:p>
        </p:txBody>
      </p:sp>
      <p:pic>
        <p:nvPicPr>
          <p:cNvPr id="3" name="Picture 2" descr="Ron's Big Mission pics.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276600" y="-2057400"/>
            <a:ext cx="5638800" cy="12192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512940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Students Comparing and Contrasting the Story and Video</a:t>
            </a:r>
            <a:endParaRPr lang="en-US" dirty="0"/>
          </a:p>
        </p:txBody>
      </p:sp>
      <p:pic>
        <p:nvPicPr>
          <p:cNvPr id="4" name="Content Placeholder 3" descr="Ron McNair student share outs.JPG"/>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8121" t="1131" r="16288"/>
          <a:stretch/>
        </p:blipFill>
        <p:spPr>
          <a:xfrm rot="5400000">
            <a:off x="3576840" y="-1976640"/>
            <a:ext cx="5038320" cy="12192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950502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News Gothic MT"/>
                <a:cs typeface="News Gothic MT"/>
              </a:rPr>
              <a:t>MELD In Action</a:t>
            </a:r>
            <a:endParaRPr lang="en-US" dirty="0">
              <a:latin typeface="News Gothic MT"/>
              <a:cs typeface="News Gothic MT"/>
            </a:endParaRPr>
          </a:p>
        </p:txBody>
      </p:sp>
      <p:pic>
        <p:nvPicPr>
          <p:cNvPr id="4" name="Picture 3" descr="Rons big mission student wrtg sample.JPG"/>
          <p:cNvPicPr>
            <a:picLocks noChangeAspect="1"/>
          </p:cNvPicPr>
          <p:nvPr/>
        </p:nvPicPr>
        <p:blipFill rotWithShape="1">
          <a:blip r:embed="rId2" cstate="print">
            <a:extLst>
              <a:ext uri="{28A0092B-C50C-407E-A947-70E740481C1C}">
                <a14:useLocalDpi xmlns:a14="http://schemas.microsoft.com/office/drawing/2010/main" val="0"/>
              </a:ext>
            </a:extLst>
          </a:blip>
          <a:srcRect l="9912" t="12316" r="5498" b="6098"/>
          <a:stretch/>
        </p:blipFill>
        <p:spPr>
          <a:xfrm rot="5400000">
            <a:off x="3327409" y="-1117127"/>
            <a:ext cx="5638801" cy="102616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4695432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News Gothic MT"/>
                <a:cs typeface="News Gothic MT"/>
              </a:rPr>
              <a:t>Rings of Culture</a:t>
            </a:r>
            <a:endParaRPr lang="en-US" dirty="0">
              <a:latin typeface="News Gothic MT"/>
              <a:cs typeface="News Gothic MT"/>
            </a:endParaRPr>
          </a:p>
        </p:txBody>
      </p:sp>
      <p:pic>
        <p:nvPicPr>
          <p:cNvPr id="3" name="Picture 2"/>
          <p:cNvPicPr>
            <a:picLocks noChangeAspect="1"/>
          </p:cNvPicPr>
          <p:nvPr/>
        </p:nvPicPr>
        <p:blipFill>
          <a:blip r:embed="rId3"/>
          <a:stretch>
            <a:fillRect/>
          </a:stretch>
        </p:blipFill>
        <p:spPr>
          <a:xfrm>
            <a:off x="758422" y="1552422"/>
            <a:ext cx="10229815" cy="5305578"/>
          </a:xfrm>
          <a:prstGeom prst="rect">
            <a:avLst/>
          </a:prstGeom>
        </p:spPr>
      </p:pic>
      <p:pic>
        <p:nvPicPr>
          <p:cNvPr id="4" name="Picture 3" descr="Ron's Big Missio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590" y="194181"/>
            <a:ext cx="2489151" cy="220501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66415869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itle 1"/>
          <p:cNvSpPr>
            <a:spLocks noGrp="1"/>
          </p:cNvSpPr>
          <p:nvPr>
            <p:ph type="title"/>
          </p:nvPr>
        </p:nvSpPr>
        <p:spPr/>
        <p:txBody>
          <a:bodyPr/>
          <a:lstStyle/>
          <a:p>
            <a:r>
              <a:rPr lang="en-US" dirty="0" smtClean="0">
                <a:latin typeface="News Gothic MT"/>
                <a:cs typeface="News Gothic MT"/>
              </a:rPr>
              <a:t>Mainstream English Language Development</a:t>
            </a:r>
            <a:endParaRPr lang="en-US" dirty="0">
              <a:latin typeface="News Gothic MT"/>
              <a:cs typeface="News Gothic MT"/>
            </a:endParaRPr>
          </a:p>
        </p:txBody>
      </p:sp>
      <p:sp>
        <p:nvSpPr>
          <p:cNvPr id="2" name="Content Placeholder 1"/>
          <p:cNvSpPr>
            <a:spLocks noGrp="1"/>
          </p:cNvSpPr>
          <p:nvPr>
            <p:ph idx="1"/>
          </p:nvPr>
        </p:nvSpPr>
        <p:spPr/>
        <p:txBody>
          <a:bodyPr/>
          <a:lstStyle/>
          <a:p>
            <a:pPr marL="0" indent="0">
              <a:buNone/>
            </a:pPr>
            <a:r>
              <a:rPr lang="en-US" dirty="0" smtClean="0"/>
              <a:t>What might you add to this lesson during MELD?</a:t>
            </a:r>
          </a:p>
          <a:p>
            <a:pPr marL="0" indent="0">
              <a:buNone/>
            </a:pPr>
            <a:r>
              <a:rPr lang="en-US" dirty="0" smtClean="0"/>
              <a:t>	  Listen to instructional conversations</a:t>
            </a:r>
          </a:p>
          <a:p>
            <a:pPr marL="0" indent="0">
              <a:buNone/>
            </a:pPr>
            <a:r>
              <a:rPr lang="en-US" dirty="0"/>
              <a:t>	</a:t>
            </a:r>
            <a:r>
              <a:rPr lang="en-US" dirty="0" smtClean="0"/>
              <a:t>  Read students’ writing</a:t>
            </a:r>
          </a:p>
          <a:p>
            <a:pPr marL="0" indent="0">
              <a:buNone/>
            </a:pPr>
            <a:r>
              <a:rPr lang="en-US" dirty="0"/>
              <a:t>	</a:t>
            </a:r>
            <a:r>
              <a:rPr lang="en-US" dirty="0" smtClean="0"/>
              <a:t>  Consider past tense markers </a:t>
            </a:r>
            <a:endParaRPr lang="en-US" dirty="0"/>
          </a:p>
        </p:txBody>
      </p:sp>
    </p:spTree>
    <p:extLst>
      <p:ext uri="{BB962C8B-B14F-4D97-AF65-F5344CB8AC3E}">
        <p14:creationId xmlns:p14="http://schemas.microsoft.com/office/powerpoint/2010/main" val="39737181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itle 1"/>
          <p:cNvSpPr>
            <a:spLocks noGrp="1"/>
          </p:cNvSpPr>
          <p:nvPr>
            <p:ph type="title"/>
          </p:nvPr>
        </p:nvSpPr>
        <p:spPr/>
        <p:txBody>
          <a:bodyPr/>
          <a:lstStyle/>
          <a:p>
            <a:r>
              <a:rPr lang="en-US" dirty="0" smtClean="0">
                <a:latin typeface="News Gothic MT"/>
                <a:cs typeface="News Gothic MT"/>
              </a:rPr>
              <a:t>Text </a:t>
            </a:r>
            <a:r>
              <a:rPr lang="en-US" dirty="0">
                <a:latin typeface="News Gothic MT"/>
                <a:cs typeface="News Gothic MT"/>
              </a:rPr>
              <a:t>Sets</a:t>
            </a:r>
          </a:p>
        </p:txBody>
      </p:sp>
      <p:pic>
        <p:nvPicPr>
          <p:cNvPr id="11878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3454" y="1981200"/>
            <a:ext cx="4694767" cy="429418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6572257" y="1981200"/>
            <a:ext cx="5200649" cy="429418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01572379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8786"/>
                                        </p:tgtEl>
                                        <p:attrNameLst>
                                          <p:attrName>style.visibility</p:attrName>
                                        </p:attrNameLst>
                                      </p:cBhvr>
                                      <p:to>
                                        <p:strVal val="visible"/>
                                      </p:to>
                                    </p:set>
                                    <p:animEffect transition="in" filter="fade">
                                      <p:cBhvr>
                                        <p:cTn id="7" dur="500"/>
                                        <p:tgtEl>
                                          <p:spTgt spid="1187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4"/>
          <p:cNvSpPr>
            <a:spLocks noGrp="1"/>
          </p:cNvSpPr>
          <p:nvPr>
            <p:ph type="title"/>
          </p:nvPr>
        </p:nvSpPr>
        <p:spPr>
          <a:xfrm>
            <a:off x="1524000" y="5"/>
            <a:ext cx="9144000" cy="1617663"/>
          </a:xfrm>
        </p:spPr>
        <p:txBody>
          <a:bodyPr anchor="t"/>
          <a:lstStyle/>
          <a:p>
            <a:pPr eaLnBrk="1" hangingPunct="1"/>
            <a:r>
              <a:rPr lang="en-US" sz="3900" dirty="0" smtClean="0">
                <a:latin typeface="News Gothic MT" charset="0"/>
              </a:rPr>
              <a:t/>
            </a:r>
            <a:br>
              <a:rPr lang="en-US" sz="3900" dirty="0" smtClean="0">
                <a:latin typeface="News Gothic MT" charset="0"/>
              </a:rPr>
            </a:br>
            <a:r>
              <a:rPr lang="en-US" dirty="0" smtClean="0">
                <a:latin typeface="News Gothic MT" charset="0"/>
              </a:rPr>
              <a:t>Five </a:t>
            </a:r>
            <a:r>
              <a:rPr lang="en-US" dirty="0">
                <a:latin typeface="News Gothic MT" charset="0"/>
              </a:rPr>
              <a:t>CLR Pedagogical Areas</a:t>
            </a:r>
            <a:r>
              <a:rPr lang="en-US" sz="3900" dirty="0">
                <a:latin typeface="News Gothic MT" charset="0"/>
              </a:rPr>
              <a:t/>
            </a:r>
            <a:br>
              <a:rPr lang="en-US" sz="3900" dirty="0">
                <a:latin typeface="News Gothic MT" charset="0"/>
              </a:rPr>
            </a:br>
            <a:endParaRPr lang="en-US" sz="1400" dirty="0">
              <a:latin typeface="Calibri" charset="0"/>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4055736176"/>
              </p:ext>
            </p:extLst>
          </p:nvPr>
        </p:nvGraphicFramePr>
        <p:xfrm>
          <a:off x="1963561" y="15386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4035" name="TextBox 7"/>
          <p:cNvSpPr txBox="1">
            <a:spLocks noChangeArrowheads="1"/>
          </p:cNvSpPr>
          <p:nvPr/>
        </p:nvSpPr>
        <p:spPr bwMode="auto">
          <a:xfrm>
            <a:off x="7134230" y="2384426"/>
            <a:ext cx="1885951" cy="1292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Rounded MT Bold" charset="0"/>
                <a:ea typeface="ＭＳ Ｐゴシック" charset="0"/>
                <a:cs typeface="ＭＳ Ｐゴシック" charset="0"/>
              </a:defRPr>
            </a:lvl1pPr>
            <a:lvl2pPr marL="742950" indent="-285750" eaLnBrk="0" hangingPunct="0">
              <a:defRPr sz="2400">
                <a:solidFill>
                  <a:schemeClr val="tx1"/>
                </a:solidFill>
                <a:latin typeface="Arial Rounded MT Bold" charset="0"/>
                <a:ea typeface="ＭＳ Ｐゴシック" charset="0"/>
              </a:defRPr>
            </a:lvl2pPr>
            <a:lvl3pPr marL="1143000" indent="-228600" eaLnBrk="0" hangingPunct="0">
              <a:defRPr sz="2400">
                <a:solidFill>
                  <a:schemeClr val="tx1"/>
                </a:solidFill>
                <a:latin typeface="Arial Rounded MT Bold" charset="0"/>
                <a:ea typeface="ＭＳ Ｐゴシック" charset="0"/>
              </a:defRPr>
            </a:lvl3pPr>
            <a:lvl4pPr marL="1600200" indent="-228600" eaLnBrk="0" hangingPunct="0">
              <a:defRPr sz="2400">
                <a:solidFill>
                  <a:schemeClr val="tx1"/>
                </a:solidFill>
                <a:latin typeface="Arial Rounded MT Bold" charset="0"/>
                <a:ea typeface="ＭＳ Ｐゴシック" charset="0"/>
              </a:defRPr>
            </a:lvl4pPr>
            <a:lvl5pPr marL="2057400" indent="-228600" eaLnBrk="0" hangingPunct="0">
              <a:defRPr sz="2400">
                <a:solidFill>
                  <a:schemeClr val="tx1"/>
                </a:solidFill>
                <a:latin typeface="Arial Rounded MT Bold" charset="0"/>
                <a:ea typeface="ＭＳ Ｐゴシック" charset="0"/>
              </a:defRPr>
            </a:lvl5pPr>
            <a:lvl6pPr marL="2514600" indent="-228600" eaLnBrk="0" fontAlgn="base" hangingPunct="0">
              <a:spcBef>
                <a:spcPct val="0"/>
              </a:spcBef>
              <a:spcAft>
                <a:spcPct val="0"/>
              </a:spcAft>
              <a:defRPr sz="2400">
                <a:solidFill>
                  <a:schemeClr val="tx1"/>
                </a:solidFill>
                <a:latin typeface="Arial Rounded MT Bold" charset="0"/>
                <a:ea typeface="ＭＳ Ｐゴシック" charset="0"/>
              </a:defRPr>
            </a:lvl6pPr>
            <a:lvl7pPr marL="2971800" indent="-228600" eaLnBrk="0" fontAlgn="base" hangingPunct="0">
              <a:spcBef>
                <a:spcPct val="0"/>
              </a:spcBef>
              <a:spcAft>
                <a:spcPct val="0"/>
              </a:spcAft>
              <a:defRPr sz="2400">
                <a:solidFill>
                  <a:schemeClr val="tx1"/>
                </a:solidFill>
                <a:latin typeface="Arial Rounded MT Bold" charset="0"/>
                <a:ea typeface="ＭＳ Ｐゴシック" charset="0"/>
              </a:defRPr>
            </a:lvl7pPr>
            <a:lvl8pPr marL="3429000" indent="-228600" eaLnBrk="0" fontAlgn="base" hangingPunct="0">
              <a:spcBef>
                <a:spcPct val="0"/>
              </a:spcBef>
              <a:spcAft>
                <a:spcPct val="0"/>
              </a:spcAft>
              <a:defRPr sz="2400">
                <a:solidFill>
                  <a:schemeClr val="tx1"/>
                </a:solidFill>
                <a:latin typeface="Arial Rounded MT Bold" charset="0"/>
                <a:ea typeface="ＭＳ Ｐゴシック" charset="0"/>
              </a:defRPr>
            </a:lvl8pPr>
            <a:lvl9pPr marL="3886200" indent="-228600" eaLnBrk="0" fontAlgn="base" hangingPunct="0">
              <a:spcBef>
                <a:spcPct val="0"/>
              </a:spcBef>
              <a:spcAft>
                <a:spcPct val="0"/>
              </a:spcAft>
              <a:defRPr sz="2400">
                <a:solidFill>
                  <a:schemeClr val="tx1"/>
                </a:solidFill>
                <a:latin typeface="Arial Rounded MT Bold" charset="0"/>
                <a:ea typeface="ＭＳ Ｐゴシック" charset="0"/>
              </a:defRPr>
            </a:lvl9pPr>
          </a:lstStyle>
          <a:p>
            <a:pPr algn="ctr" eaLnBrk="1" fontAlgn="base" hangingPunct="1">
              <a:spcBef>
                <a:spcPct val="0"/>
              </a:spcBef>
              <a:spcAft>
                <a:spcPct val="0"/>
              </a:spcAft>
            </a:pPr>
            <a:r>
              <a:rPr lang="en-US" sz="1300" dirty="0">
                <a:solidFill>
                  <a:srgbClr val="000000"/>
                </a:solidFill>
                <a:latin typeface="Arial" charset="0"/>
              </a:rPr>
              <a:t>Infusing Situational Appropriateness with Language and Behavior </a:t>
            </a:r>
          </a:p>
          <a:p>
            <a:pPr algn="ctr" eaLnBrk="1" fontAlgn="base" hangingPunct="1">
              <a:spcBef>
                <a:spcPct val="0"/>
              </a:spcBef>
              <a:spcAft>
                <a:spcPct val="0"/>
              </a:spcAft>
            </a:pPr>
            <a:r>
              <a:rPr lang="en-US" sz="1300" b="1" dirty="0">
                <a:solidFill>
                  <a:srgbClr val="000000"/>
                </a:solidFill>
                <a:latin typeface="Arial" charset="0"/>
              </a:rPr>
              <a:t>(Responsive Language)</a:t>
            </a:r>
          </a:p>
        </p:txBody>
      </p:sp>
      <p:sp>
        <p:nvSpPr>
          <p:cNvPr id="44036" name="TextBox 8"/>
          <p:cNvSpPr txBox="1">
            <a:spLocks noChangeArrowheads="1"/>
          </p:cNvSpPr>
          <p:nvPr/>
        </p:nvSpPr>
        <p:spPr bwMode="auto">
          <a:xfrm>
            <a:off x="8145463" y="4411666"/>
            <a:ext cx="1612900"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Rounded MT Bold" charset="0"/>
                <a:ea typeface="ＭＳ Ｐゴシック" charset="0"/>
                <a:cs typeface="ＭＳ Ｐゴシック" charset="0"/>
              </a:defRPr>
            </a:lvl1pPr>
            <a:lvl2pPr marL="742950" indent="-285750" eaLnBrk="0" hangingPunct="0">
              <a:defRPr sz="2400">
                <a:solidFill>
                  <a:schemeClr val="tx1"/>
                </a:solidFill>
                <a:latin typeface="Arial Rounded MT Bold" charset="0"/>
                <a:ea typeface="ＭＳ Ｐゴシック" charset="0"/>
              </a:defRPr>
            </a:lvl2pPr>
            <a:lvl3pPr marL="1143000" indent="-228600" eaLnBrk="0" hangingPunct="0">
              <a:defRPr sz="2400">
                <a:solidFill>
                  <a:schemeClr val="tx1"/>
                </a:solidFill>
                <a:latin typeface="Arial Rounded MT Bold" charset="0"/>
                <a:ea typeface="ＭＳ Ｐゴシック" charset="0"/>
              </a:defRPr>
            </a:lvl3pPr>
            <a:lvl4pPr marL="1600200" indent="-228600" eaLnBrk="0" hangingPunct="0">
              <a:defRPr sz="2400">
                <a:solidFill>
                  <a:schemeClr val="tx1"/>
                </a:solidFill>
                <a:latin typeface="Arial Rounded MT Bold" charset="0"/>
                <a:ea typeface="ＭＳ Ｐゴシック" charset="0"/>
              </a:defRPr>
            </a:lvl4pPr>
            <a:lvl5pPr marL="2057400" indent="-228600" eaLnBrk="0" hangingPunct="0">
              <a:defRPr sz="2400">
                <a:solidFill>
                  <a:schemeClr val="tx1"/>
                </a:solidFill>
                <a:latin typeface="Arial Rounded MT Bold" charset="0"/>
                <a:ea typeface="ＭＳ Ｐゴシック" charset="0"/>
              </a:defRPr>
            </a:lvl5pPr>
            <a:lvl6pPr marL="2514600" indent="-228600" eaLnBrk="0" fontAlgn="base" hangingPunct="0">
              <a:spcBef>
                <a:spcPct val="0"/>
              </a:spcBef>
              <a:spcAft>
                <a:spcPct val="0"/>
              </a:spcAft>
              <a:defRPr sz="2400">
                <a:solidFill>
                  <a:schemeClr val="tx1"/>
                </a:solidFill>
                <a:latin typeface="Arial Rounded MT Bold" charset="0"/>
                <a:ea typeface="ＭＳ Ｐゴシック" charset="0"/>
              </a:defRPr>
            </a:lvl6pPr>
            <a:lvl7pPr marL="2971800" indent="-228600" eaLnBrk="0" fontAlgn="base" hangingPunct="0">
              <a:spcBef>
                <a:spcPct val="0"/>
              </a:spcBef>
              <a:spcAft>
                <a:spcPct val="0"/>
              </a:spcAft>
              <a:defRPr sz="2400">
                <a:solidFill>
                  <a:schemeClr val="tx1"/>
                </a:solidFill>
                <a:latin typeface="Arial Rounded MT Bold" charset="0"/>
                <a:ea typeface="ＭＳ Ｐゴシック" charset="0"/>
              </a:defRPr>
            </a:lvl7pPr>
            <a:lvl8pPr marL="3429000" indent="-228600" eaLnBrk="0" fontAlgn="base" hangingPunct="0">
              <a:spcBef>
                <a:spcPct val="0"/>
              </a:spcBef>
              <a:spcAft>
                <a:spcPct val="0"/>
              </a:spcAft>
              <a:defRPr sz="2400">
                <a:solidFill>
                  <a:schemeClr val="tx1"/>
                </a:solidFill>
                <a:latin typeface="Arial Rounded MT Bold" charset="0"/>
                <a:ea typeface="ＭＳ Ｐゴシック" charset="0"/>
              </a:defRPr>
            </a:lvl8pPr>
            <a:lvl9pPr marL="3886200" indent="-228600" eaLnBrk="0" fontAlgn="base" hangingPunct="0">
              <a:spcBef>
                <a:spcPct val="0"/>
              </a:spcBef>
              <a:spcAft>
                <a:spcPct val="0"/>
              </a:spcAft>
              <a:defRPr sz="2400">
                <a:solidFill>
                  <a:schemeClr val="tx1"/>
                </a:solidFill>
                <a:latin typeface="Arial Rounded MT Bold" charset="0"/>
                <a:ea typeface="ＭＳ Ｐゴシック" charset="0"/>
              </a:defRPr>
            </a:lvl9pPr>
          </a:lstStyle>
          <a:p>
            <a:pPr algn="ctr" eaLnBrk="1" fontAlgn="base" hangingPunct="1">
              <a:spcBef>
                <a:spcPct val="0"/>
              </a:spcBef>
              <a:spcAft>
                <a:spcPct val="0"/>
              </a:spcAft>
            </a:pPr>
            <a:r>
              <a:rPr lang="en-US" sz="1400">
                <a:solidFill>
                  <a:srgbClr val="000000"/>
                </a:solidFill>
                <a:latin typeface="Arial" charset="0"/>
              </a:rPr>
              <a:t>Creating an Inviting Learning Environment for Student Success </a:t>
            </a:r>
            <a:r>
              <a:rPr lang="en-US" sz="1400" b="1">
                <a:solidFill>
                  <a:srgbClr val="000000"/>
                </a:solidFill>
                <a:latin typeface="Arial" charset="0"/>
              </a:rPr>
              <a:t>(Responsive Environment)</a:t>
            </a:r>
          </a:p>
        </p:txBody>
      </p:sp>
      <p:sp>
        <p:nvSpPr>
          <p:cNvPr id="8" name="5-Point Star 7"/>
          <p:cNvSpPr/>
          <p:nvPr/>
        </p:nvSpPr>
        <p:spPr>
          <a:xfrm>
            <a:off x="6736113" y="1135314"/>
            <a:ext cx="796233" cy="806571"/>
          </a:xfrm>
          <a:prstGeom prst="star5">
            <a:avLst/>
          </a:prstGeom>
          <a:solidFill>
            <a:srgbClr val="00FF00"/>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452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611" y="274638"/>
            <a:ext cx="10972800" cy="1143000"/>
          </a:xfrm>
        </p:spPr>
        <p:txBody>
          <a:bodyPr>
            <a:noAutofit/>
          </a:bodyPr>
          <a:lstStyle/>
          <a:p>
            <a:r>
              <a:rPr lang="en-US" dirty="0" smtClean="0">
                <a:latin typeface="News Gothic MT"/>
                <a:cs typeface="News Gothic MT"/>
              </a:rPr>
              <a:t>Common Core</a:t>
            </a:r>
            <a:br>
              <a:rPr lang="en-US" dirty="0" smtClean="0">
                <a:latin typeface="News Gothic MT"/>
                <a:cs typeface="News Gothic MT"/>
              </a:rPr>
            </a:br>
            <a:r>
              <a:rPr lang="en-US" dirty="0" smtClean="0">
                <a:latin typeface="News Gothic MT"/>
                <a:cs typeface="News Gothic MT"/>
              </a:rPr>
              <a:t>7 ELA/Literacy Competencies</a:t>
            </a:r>
            <a:endParaRPr lang="en-US" dirty="0">
              <a:latin typeface="News Gothic MT"/>
              <a:cs typeface="News Gothic MT"/>
            </a:endParaRPr>
          </a:p>
        </p:txBody>
      </p:sp>
      <p:sp>
        <p:nvSpPr>
          <p:cNvPr id="8" name="TextBox 7"/>
          <p:cNvSpPr txBox="1"/>
          <p:nvPr/>
        </p:nvSpPr>
        <p:spPr>
          <a:xfrm>
            <a:off x="579611" y="1513668"/>
            <a:ext cx="11180215" cy="4524315"/>
          </a:xfrm>
          <a:prstGeom prst="rect">
            <a:avLst/>
          </a:prstGeom>
          <a:noFill/>
        </p:spPr>
        <p:txBody>
          <a:bodyPr wrap="square" rtlCol="0">
            <a:spAutoFit/>
          </a:bodyPr>
          <a:lstStyle/>
          <a:p>
            <a:pPr marL="457200" indent="-457200">
              <a:buFont typeface="+mj-lt"/>
              <a:buAutoNum type="arabicPeriod"/>
            </a:pPr>
            <a:r>
              <a:rPr lang="en-US" sz="3200" dirty="0">
                <a:solidFill>
                  <a:prstClr val="black"/>
                </a:solidFill>
                <a:latin typeface="Century Gothic"/>
              </a:rPr>
              <a:t>Demonstrate </a:t>
            </a:r>
            <a:r>
              <a:rPr lang="en-US" sz="3200" dirty="0" smtClean="0">
                <a:solidFill>
                  <a:prstClr val="black"/>
                </a:solidFill>
                <a:latin typeface="Century Gothic"/>
              </a:rPr>
              <a:t>independence</a:t>
            </a:r>
            <a:endParaRPr lang="en-US" sz="3200" dirty="0">
              <a:solidFill>
                <a:prstClr val="black"/>
              </a:solidFill>
              <a:latin typeface="Century Gothic"/>
            </a:endParaRPr>
          </a:p>
          <a:p>
            <a:pPr marL="457200" indent="-457200">
              <a:buFont typeface="+mj-lt"/>
              <a:buAutoNum type="arabicPeriod"/>
            </a:pPr>
            <a:r>
              <a:rPr lang="en-US" sz="3200" dirty="0">
                <a:solidFill>
                  <a:prstClr val="black"/>
                </a:solidFill>
                <a:latin typeface="Century Gothic"/>
              </a:rPr>
              <a:t>Build strong content </a:t>
            </a:r>
            <a:r>
              <a:rPr lang="en-US" sz="3200" dirty="0" smtClean="0">
                <a:solidFill>
                  <a:prstClr val="black"/>
                </a:solidFill>
                <a:latin typeface="Century Gothic"/>
              </a:rPr>
              <a:t>knowledge</a:t>
            </a:r>
            <a:endParaRPr lang="en-US" sz="3200" dirty="0">
              <a:solidFill>
                <a:prstClr val="black"/>
              </a:solidFill>
              <a:latin typeface="Century Gothic"/>
            </a:endParaRPr>
          </a:p>
          <a:p>
            <a:pPr marL="457200" indent="-457200">
              <a:buFont typeface="+mj-lt"/>
              <a:buAutoNum type="arabicPeriod"/>
            </a:pPr>
            <a:r>
              <a:rPr lang="en-US" sz="3200" dirty="0">
                <a:solidFill>
                  <a:prstClr val="black"/>
                </a:solidFill>
                <a:latin typeface="Century Gothic"/>
              </a:rPr>
              <a:t>Respond to the varying </a:t>
            </a:r>
            <a:r>
              <a:rPr lang="en-US" sz="3200" i="1" dirty="0">
                <a:solidFill>
                  <a:prstClr val="black"/>
                </a:solidFill>
                <a:latin typeface="Century Gothic"/>
              </a:rPr>
              <a:t>demands of audience, task, purpose, and </a:t>
            </a:r>
            <a:r>
              <a:rPr lang="en-US" sz="3200" i="1" dirty="0" smtClean="0">
                <a:solidFill>
                  <a:prstClr val="black"/>
                </a:solidFill>
                <a:latin typeface="Century Gothic"/>
              </a:rPr>
              <a:t>discipline</a:t>
            </a:r>
            <a:endParaRPr lang="en-US" sz="3200" dirty="0">
              <a:solidFill>
                <a:prstClr val="black"/>
              </a:solidFill>
              <a:latin typeface="Century Gothic"/>
            </a:endParaRPr>
          </a:p>
          <a:p>
            <a:pPr marL="457200" indent="-457200">
              <a:buFont typeface="+mj-lt"/>
              <a:buAutoNum type="arabicPeriod"/>
            </a:pPr>
            <a:r>
              <a:rPr lang="en-US" sz="3200" dirty="0">
                <a:solidFill>
                  <a:prstClr val="black"/>
                </a:solidFill>
                <a:latin typeface="Century Gothic"/>
              </a:rPr>
              <a:t>Comprehend as well as </a:t>
            </a:r>
            <a:r>
              <a:rPr lang="en-US" sz="3200" dirty="0" smtClean="0">
                <a:solidFill>
                  <a:prstClr val="black"/>
                </a:solidFill>
                <a:latin typeface="Century Gothic"/>
              </a:rPr>
              <a:t>critique</a:t>
            </a:r>
            <a:endParaRPr lang="en-US" sz="3200" dirty="0">
              <a:solidFill>
                <a:prstClr val="black"/>
              </a:solidFill>
              <a:latin typeface="Century Gothic"/>
            </a:endParaRPr>
          </a:p>
          <a:p>
            <a:pPr marL="457200" indent="-457200">
              <a:buFont typeface="+mj-lt"/>
              <a:buAutoNum type="arabicPeriod"/>
            </a:pPr>
            <a:r>
              <a:rPr lang="en-US" sz="3200" dirty="0">
                <a:solidFill>
                  <a:prstClr val="black"/>
                </a:solidFill>
                <a:latin typeface="Century Gothic"/>
              </a:rPr>
              <a:t>Value </a:t>
            </a:r>
            <a:r>
              <a:rPr lang="en-US" sz="3200" dirty="0" smtClean="0">
                <a:solidFill>
                  <a:prstClr val="black"/>
                </a:solidFill>
                <a:latin typeface="Century Gothic"/>
              </a:rPr>
              <a:t>evidence</a:t>
            </a:r>
            <a:endParaRPr lang="en-US" sz="3200" dirty="0">
              <a:solidFill>
                <a:prstClr val="black"/>
              </a:solidFill>
              <a:latin typeface="Century Gothic"/>
            </a:endParaRPr>
          </a:p>
          <a:p>
            <a:pPr marL="457200" indent="-457200">
              <a:buFont typeface="+mj-lt"/>
              <a:buAutoNum type="arabicPeriod"/>
            </a:pPr>
            <a:r>
              <a:rPr lang="en-US" sz="3200" dirty="0">
                <a:solidFill>
                  <a:prstClr val="black"/>
                </a:solidFill>
                <a:latin typeface="Century Gothic"/>
              </a:rPr>
              <a:t>Use technology and digital media strategically and </a:t>
            </a:r>
            <a:r>
              <a:rPr lang="en-US" sz="3200" dirty="0" smtClean="0">
                <a:solidFill>
                  <a:prstClr val="black"/>
                </a:solidFill>
                <a:latin typeface="Century Gothic"/>
              </a:rPr>
              <a:t>capably</a:t>
            </a:r>
            <a:endParaRPr lang="en-US" sz="3200" dirty="0">
              <a:solidFill>
                <a:prstClr val="black"/>
              </a:solidFill>
              <a:latin typeface="Century Gothic"/>
            </a:endParaRPr>
          </a:p>
          <a:p>
            <a:pPr marL="457200" indent="-457200">
              <a:buFont typeface="+mj-lt"/>
              <a:buAutoNum type="arabicPeriod"/>
            </a:pPr>
            <a:r>
              <a:rPr lang="en-US" sz="3200" dirty="0">
                <a:solidFill>
                  <a:prstClr val="black"/>
                </a:solidFill>
                <a:latin typeface="Century Gothic"/>
              </a:rPr>
              <a:t>Come to </a:t>
            </a:r>
            <a:r>
              <a:rPr lang="en-US" sz="3200" i="1" dirty="0">
                <a:solidFill>
                  <a:prstClr val="black"/>
                </a:solidFill>
                <a:latin typeface="Century Gothic"/>
              </a:rPr>
              <a:t>understand other perspectives and cultures</a:t>
            </a:r>
          </a:p>
        </p:txBody>
      </p:sp>
      <p:pic>
        <p:nvPicPr>
          <p:cNvPr id="4" name="Picture 3"/>
          <p:cNvPicPr>
            <a:picLocks noChangeAspect="1"/>
          </p:cNvPicPr>
          <p:nvPr/>
        </p:nvPicPr>
        <p:blipFill>
          <a:blip r:embed="rId3"/>
          <a:stretch>
            <a:fillRect/>
          </a:stretch>
        </p:blipFill>
        <p:spPr>
          <a:xfrm>
            <a:off x="10756757" y="274638"/>
            <a:ext cx="1254959" cy="155513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21749794"/>
      </p:ext>
    </p:extLst>
  </p:cSld>
  <p:clrMapOvr>
    <a:masterClrMapping/>
  </p:clrMapOvr>
  <p:transition spd="slow">
    <p:wip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News Gothic MT"/>
                <a:cs typeface="News Gothic MT"/>
              </a:rPr>
              <a:t>Culturally Responsive Text</a:t>
            </a:r>
            <a:endParaRPr lang="en-US" dirty="0">
              <a:latin typeface="News Gothic MT"/>
              <a:cs typeface="News Gothic MT"/>
            </a:endParaRPr>
          </a:p>
        </p:txBody>
      </p:sp>
      <p:sp>
        <p:nvSpPr>
          <p:cNvPr id="3" name="Content Placeholder 2"/>
          <p:cNvSpPr>
            <a:spLocks noGrp="1"/>
          </p:cNvSpPr>
          <p:nvPr>
            <p:ph idx="1"/>
          </p:nvPr>
        </p:nvSpPr>
        <p:spPr>
          <a:xfrm>
            <a:off x="609600" y="1600203"/>
            <a:ext cx="6059744" cy="4525963"/>
          </a:xfrm>
        </p:spPr>
        <p:txBody>
          <a:bodyPr/>
          <a:lstStyle/>
          <a:p>
            <a:pPr marL="0" indent="0">
              <a:buNone/>
            </a:pPr>
            <a:endParaRPr lang="en-US" dirty="0" smtClean="0"/>
          </a:p>
          <a:p>
            <a:pPr marL="0" indent="0">
              <a:buNone/>
            </a:pPr>
            <a:endParaRPr lang="en-US" dirty="0"/>
          </a:p>
          <a:p>
            <a:pPr marL="0" indent="0">
              <a:buNone/>
            </a:pPr>
            <a:r>
              <a:rPr lang="en-US" dirty="0" smtClean="0"/>
              <a:t>Dr. Alfred Tatum classifies responsive texts in 3 ways.</a:t>
            </a:r>
          </a:p>
          <a:p>
            <a:pPr marL="0" indent="0">
              <a:buNone/>
            </a:pPr>
            <a:endParaRPr lang="en-US" dirty="0" smtClean="0"/>
          </a:p>
        </p:txBody>
      </p:sp>
      <p:pic>
        <p:nvPicPr>
          <p:cNvPr id="4" name="Picture 3"/>
          <p:cNvPicPr>
            <a:picLocks noChangeAspect="1"/>
          </p:cNvPicPr>
          <p:nvPr/>
        </p:nvPicPr>
        <p:blipFill>
          <a:blip r:embed="rId3"/>
          <a:stretch>
            <a:fillRect/>
          </a:stretch>
        </p:blipFill>
        <p:spPr>
          <a:xfrm>
            <a:off x="6669344" y="1600201"/>
            <a:ext cx="3901291" cy="5010404"/>
          </a:xfrm>
          <a:prstGeom prst="rect">
            <a:avLst/>
          </a:prstGeom>
          <a:ln>
            <a:noFill/>
          </a:ln>
          <a:effectLst>
            <a:outerShdw blurRad="190500" algn="tl" rotWithShape="0">
              <a:srgbClr val="000000">
                <a:alpha val="70000"/>
              </a:srgbClr>
            </a:outerShdw>
          </a:effectLst>
        </p:spPr>
      </p:pic>
      <p:sp>
        <p:nvSpPr>
          <p:cNvPr id="5" name="Frame 4"/>
          <p:cNvSpPr/>
          <p:nvPr/>
        </p:nvSpPr>
        <p:spPr>
          <a:xfrm>
            <a:off x="6669344" y="1600203"/>
            <a:ext cx="3901291" cy="2209239"/>
          </a:xfrm>
          <a:prstGeom prst="frame">
            <a:avLst>
              <a:gd name="adj1" fmla="val 5200"/>
            </a:avLst>
          </a:prstGeom>
          <a:solidFill>
            <a:srgbClr val="00FF00"/>
          </a:solidFill>
          <a:ln>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0778866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a:xfrm>
            <a:off x="0" y="0"/>
            <a:ext cx="12192000" cy="1386664"/>
          </a:xfrm>
          <a:noFill/>
          <a:ln>
            <a:solidFill>
              <a:schemeClr val="accent2">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ormAutofit fontScale="90000"/>
          </a:bodyPr>
          <a:lstStyle/>
          <a:p>
            <a:pPr algn="ctr">
              <a:defRPr/>
            </a:pPr>
            <a:r>
              <a:rPr lang="en-US" dirty="0" smtClean="0">
                <a:solidFill>
                  <a:schemeClr val="bg1"/>
                </a:solidFill>
                <a:latin typeface="News Gothic MT"/>
                <a:cs typeface="News Gothic MT"/>
              </a:rPr>
              <a:t>Elementary</a:t>
            </a:r>
            <a:r>
              <a:rPr lang="en-US" b="1" dirty="0" smtClean="0">
                <a:solidFill>
                  <a:schemeClr val="bg1"/>
                </a:solidFill>
                <a:latin typeface="News Gothic MT"/>
                <a:cs typeface="News Gothic MT"/>
              </a:rPr>
              <a:t> Titles</a:t>
            </a:r>
            <a:br>
              <a:rPr lang="en-US" b="1" dirty="0" smtClean="0">
                <a:solidFill>
                  <a:schemeClr val="bg1"/>
                </a:solidFill>
                <a:latin typeface="News Gothic MT"/>
                <a:cs typeface="News Gothic MT"/>
              </a:rPr>
            </a:br>
            <a:r>
              <a:rPr lang="en-US" b="1" dirty="0" smtClean="0">
                <a:solidFill>
                  <a:schemeClr val="bg1"/>
                </a:solidFill>
                <a:latin typeface="News Gothic MT"/>
                <a:cs typeface="News Gothic MT"/>
              </a:rPr>
              <a:t>Culturally </a:t>
            </a:r>
            <a:r>
              <a:rPr lang="en-US" b="1" dirty="0">
                <a:solidFill>
                  <a:schemeClr val="bg1"/>
                </a:solidFill>
                <a:latin typeface="News Gothic MT"/>
                <a:cs typeface="News Gothic MT"/>
              </a:rPr>
              <a:t>Responsive</a:t>
            </a:r>
            <a:r>
              <a:rPr lang="en-US" b="1" dirty="0" smtClean="0">
                <a:solidFill>
                  <a:schemeClr val="bg1"/>
                </a:solidFill>
                <a:latin typeface="News Gothic MT"/>
                <a:cs typeface="News Gothic MT"/>
              </a:rPr>
              <a:t> Enabling </a:t>
            </a:r>
            <a:r>
              <a:rPr lang="en-US" b="1" dirty="0">
                <a:solidFill>
                  <a:schemeClr val="bg1"/>
                </a:solidFill>
                <a:latin typeface="News Gothic MT"/>
                <a:cs typeface="News Gothic MT"/>
              </a:rPr>
              <a:t>Literature</a:t>
            </a:r>
          </a:p>
        </p:txBody>
      </p:sp>
      <p:pic>
        <p:nvPicPr>
          <p:cNvPr id="3" name="Picture 2"/>
          <p:cNvPicPr>
            <a:picLocks noChangeAspect="1"/>
          </p:cNvPicPr>
          <p:nvPr/>
        </p:nvPicPr>
        <p:blipFill>
          <a:blip r:embed="rId3"/>
          <a:stretch>
            <a:fillRect/>
          </a:stretch>
        </p:blipFill>
        <p:spPr>
          <a:xfrm>
            <a:off x="2770025" y="3589694"/>
            <a:ext cx="2451230" cy="3268306"/>
          </a:xfrm>
          <a:prstGeom prst="rect">
            <a:avLst/>
          </a:prstGeom>
        </p:spPr>
      </p:pic>
      <p:pic>
        <p:nvPicPr>
          <p:cNvPr id="4" name="Picture 3"/>
          <p:cNvPicPr>
            <a:picLocks noChangeAspect="1"/>
          </p:cNvPicPr>
          <p:nvPr/>
        </p:nvPicPr>
        <p:blipFill>
          <a:blip r:embed="rId4"/>
          <a:stretch>
            <a:fillRect/>
          </a:stretch>
        </p:blipFill>
        <p:spPr>
          <a:xfrm>
            <a:off x="131943" y="3997981"/>
            <a:ext cx="2540736" cy="2783763"/>
          </a:xfrm>
          <a:prstGeom prst="rect">
            <a:avLst/>
          </a:prstGeom>
        </p:spPr>
      </p:pic>
      <p:pic>
        <p:nvPicPr>
          <p:cNvPr id="5" name="Picture 4"/>
          <p:cNvPicPr>
            <a:picLocks noChangeAspect="1"/>
          </p:cNvPicPr>
          <p:nvPr/>
        </p:nvPicPr>
        <p:blipFill>
          <a:blip r:embed="rId5"/>
          <a:stretch>
            <a:fillRect/>
          </a:stretch>
        </p:blipFill>
        <p:spPr>
          <a:xfrm>
            <a:off x="9955951" y="1386664"/>
            <a:ext cx="2286120" cy="3320662"/>
          </a:xfrm>
          <a:prstGeom prst="rect">
            <a:avLst/>
          </a:prstGeom>
        </p:spPr>
      </p:pic>
      <p:pic>
        <p:nvPicPr>
          <p:cNvPr id="6" name="Picture 5"/>
          <p:cNvPicPr>
            <a:picLocks noChangeAspect="1"/>
          </p:cNvPicPr>
          <p:nvPr/>
        </p:nvPicPr>
        <p:blipFill>
          <a:blip r:embed="rId6"/>
          <a:stretch>
            <a:fillRect/>
          </a:stretch>
        </p:blipFill>
        <p:spPr>
          <a:xfrm>
            <a:off x="8116206" y="4150236"/>
            <a:ext cx="2037897" cy="2531349"/>
          </a:xfrm>
          <a:prstGeom prst="rect">
            <a:avLst/>
          </a:prstGeom>
        </p:spPr>
      </p:pic>
      <p:pic>
        <p:nvPicPr>
          <p:cNvPr id="7" name="Picture 6"/>
          <p:cNvPicPr>
            <a:picLocks noChangeAspect="1"/>
          </p:cNvPicPr>
          <p:nvPr/>
        </p:nvPicPr>
        <p:blipFill>
          <a:blip r:embed="rId7"/>
          <a:stretch>
            <a:fillRect/>
          </a:stretch>
        </p:blipFill>
        <p:spPr>
          <a:xfrm>
            <a:off x="3451310" y="1557304"/>
            <a:ext cx="1769945" cy="2394657"/>
          </a:xfrm>
          <a:prstGeom prst="rect">
            <a:avLst/>
          </a:prstGeom>
        </p:spPr>
      </p:pic>
      <p:pic>
        <p:nvPicPr>
          <p:cNvPr id="8" name="Picture 7"/>
          <p:cNvPicPr>
            <a:picLocks noChangeAspect="1"/>
          </p:cNvPicPr>
          <p:nvPr/>
        </p:nvPicPr>
        <p:blipFill>
          <a:blip r:embed="rId8"/>
          <a:stretch>
            <a:fillRect/>
          </a:stretch>
        </p:blipFill>
        <p:spPr>
          <a:xfrm>
            <a:off x="5964913" y="1408279"/>
            <a:ext cx="3338447" cy="2657404"/>
          </a:xfrm>
          <a:prstGeom prst="rect">
            <a:avLst/>
          </a:prstGeom>
        </p:spPr>
      </p:pic>
      <p:pic>
        <p:nvPicPr>
          <p:cNvPr id="9" name="Picture 8"/>
          <p:cNvPicPr>
            <a:picLocks noChangeAspect="1"/>
          </p:cNvPicPr>
          <p:nvPr/>
        </p:nvPicPr>
        <p:blipFill>
          <a:blip r:embed="rId9"/>
          <a:stretch>
            <a:fillRect/>
          </a:stretch>
        </p:blipFill>
        <p:spPr>
          <a:xfrm>
            <a:off x="4966504" y="3163455"/>
            <a:ext cx="2814504" cy="3518130"/>
          </a:xfrm>
          <a:prstGeom prst="rect">
            <a:avLst/>
          </a:prstGeom>
        </p:spPr>
      </p:pic>
      <p:sp>
        <p:nvSpPr>
          <p:cNvPr id="2" name="TextBox 1"/>
          <p:cNvSpPr txBox="1"/>
          <p:nvPr/>
        </p:nvSpPr>
        <p:spPr>
          <a:xfrm>
            <a:off x="7206652" y="1641857"/>
            <a:ext cx="4387823" cy="5016758"/>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800" b="1" u="sng" dirty="0" smtClean="0"/>
              <a:t>4 Criteria</a:t>
            </a:r>
          </a:p>
          <a:p>
            <a:endParaRPr lang="en-US" sz="1200" dirty="0"/>
          </a:p>
          <a:p>
            <a:pPr marL="342900" indent="-342900">
              <a:buFont typeface="+mj-lt"/>
              <a:buAutoNum type="arabicPeriod"/>
            </a:pPr>
            <a:r>
              <a:rPr lang="en-US" sz="2800" dirty="0" smtClean="0"/>
              <a:t>Promote a healthy psyche</a:t>
            </a:r>
          </a:p>
          <a:p>
            <a:pPr marL="342900" indent="-342900">
              <a:buFont typeface="+mj-lt"/>
              <a:buAutoNum type="arabicPeriod"/>
            </a:pPr>
            <a:r>
              <a:rPr lang="en-US" sz="2800" dirty="0" smtClean="0"/>
              <a:t>Grounded in real world experiences</a:t>
            </a:r>
          </a:p>
          <a:p>
            <a:pPr marL="342900" indent="-342900">
              <a:buFont typeface="+mj-lt"/>
              <a:buAutoNum type="arabicPeriod"/>
            </a:pPr>
            <a:r>
              <a:rPr lang="en-US" sz="2800" dirty="0" smtClean="0"/>
              <a:t>Focus on the collective struggle of people of color</a:t>
            </a:r>
          </a:p>
          <a:p>
            <a:pPr marL="342900" indent="-342900">
              <a:buFont typeface="+mj-lt"/>
              <a:buAutoNum type="arabicPeriod"/>
            </a:pPr>
            <a:r>
              <a:rPr lang="en-US" sz="2800" dirty="0" smtClean="0"/>
              <a:t>Serve as a road map for </a:t>
            </a:r>
            <a:r>
              <a:rPr lang="en-US" sz="2800" b="1" i="1" dirty="0" smtClean="0"/>
              <a:t>being, doing, thinking, and acting</a:t>
            </a:r>
            <a:endParaRPr lang="en-US" sz="2800" dirty="0"/>
          </a:p>
        </p:txBody>
      </p:sp>
      <p:pic>
        <p:nvPicPr>
          <p:cNvPr id="10" name="Picture 9"/>
          <p:cNvPicPr>
            <a:picLocks noChangeAspect="1"/>
          </p:cNvPicPr>
          <p:nvPr/>
        </p:nvPicPr>
        <p:blipFill>
          <a:blip r:embed="rId10"/>
          <a:stretch>
            <a:fillRect/>
          </a:stretch>
        </p:blipFill>
        <p:spPr>
          <a:xfrm>
            <a:off x="371950" y="1557304"/>
            <a:ext cx="2574452" cy="2156104"/>
          </a:xfrm>
          <a:prstGeom prst="rect">
            <a:avLst/>
          </a:prstGeom>
        </p:spPr>
      </p:pic>
    </p:spTree>
    <p:extLst>
      <p:ext uri="{BB962C8B-B14F-4D97-AF65-F5344CB8AC3E}">
        <p14:creationId xmlns:p14="http://schemas.microsoft.com/office/powerpoint/2010/main" val="9132257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News Gothic MT"/>
                <a:cs typeface="News Gothic MT"/>
              </a:rPr>
              <a:t>What is Culturally Responsive Text?</a:t>
            </a:r>
            <a:endParaRPr lang="en-US" dirty="0">
              <a:latin typeface="News Gothic MT"/>
              <a:cs typeface="News Gothic MT"/>
            </a:endParaRPr>
          </a:p>
        </p:txBody>
      </p:sp>
      <p:sp>
        <p:nvSpPr>
          <p:cNvPr id="3" name="Content Placeholder 2"/>
          <p:cNvSpPr>
            <a:spLocks noGrp="1"/>
          </p:cNvSpPr>
          <p:nvPr>
            <p:ph idx="1"/>
          </p:nvPr>
        </p:nvSpPr>
        <p:spPr>
          <a:xfrm>
            <a:off x="609600" y="1600203"/>
            <a:ext cx="6059744" cy="4525963"/>
          </a:xfrm>
        </p:spPr>
        <p:txBody>
          <a:bodyPr/>
          <a:lstStyle/>
          <a:p>
            <a:pPr marL="0" indent="0">
              <a:buNone/>
            </a:pPr>
            <a:endParaRPr lang="en-US" dirty="0" smtClean="0"/>
          </a:p>
          <a:p>
            <a:pPr marL="0" indent="0">
              <a:buNone/>
            </a:pPr>
            <a:endParaRPr lang="en-US" dirty="0"/>
          </a:p>
          <a:p>
            <a:pPr marL="0" indent="0">
              <a:buNone/>
            </a:pPr>
            <a:r>
              <a:rPr lang="en-US" dirty="0" smtClean="0"/>
              <a:t>Dr. </a:t>
            </a:r>
            <a:r>
              <a:rPr lang="en-US" dirty="0" err="1" smtClean="0"/>
              <a:t>Sharroky</a:t>
            </a:r>
            <a:r>
              <a:rPr lang="en-US" dirty="0" smtClean="0"/>
              <a:t> </a:t>
            </a:r>
            <a:r>
              <a:rPr lang="en-US" dirty="0" err="1" smtClean="0"/>
              <a:t>Hollie</a:t>
            </a:r>
            <a:r>
              <a:rPr lang="en-US" dirty="0" smtClean="0"/>
              <a:t> also classifies responsive texts in 3 ways.</a:t>
            </a:r>
          </a:p>
          <a:p>
            <a:pPr marL="0" indent="0">
              <a:buNone/>
            </a:pPr>
            <a:endParaRPr lang="en-US" dirty="0" smtClean="0"/>
          </a:p>
        </p:txBody>
      </p:sp>
      <p:pic>
        <p:nvPicPr>
          <p:cNvPr id="4" name="Picture 3"/>
          <p:cNvPicPr>
            <a:picLocks noChangeAspect="1"/>
          </p:cNvPicPr>
          <p:nvPr/>
        </p:nvPicPr>
        <p:blipFill>
          <a:blip r:embed="rId3"/>
          <a:stretch>
            <a:fillRect/>
          </a:stretch>
        </p:blipFill>
        <p:spPr>
          <a:xfrm>
            <a:off x="6669344" y="1600201"/>
            <a:ext cx="3901291" cy="5010404"/>
          </a:xfrm>
          <a:prstGeom prst="rect">
            <a:avLst/>
          </a:prstGeom>
          <a:ln>
            <a:noFill/>
          </a:ln>
          <a:effectLst>
            <a:outerShdw blurRad="190500" algn="tl" rotWithShape="0">
              <a:srgbClr val="000000">
                <a:alpha val="70000"/>
              </a:srgbClr>
            </a:outerShdw>
          </a:effectLst>
        </p:spPr>
      </p:pic>
      <p:sp>
        <p:nvSpPr>
          <p:cNvPr id="5" name="Frame 4"/>
          <p:cNvSpPr/>
          <p:nvPr/>
        </p:nvSpPr>
        <p:spPr>
          <a:xfrm>
            <a:off x="6669344" y="3777026"/>
            <a:ext cx="3901291" cy="2833581"/>
          </a:xfrm>
          <a:prstGeom prst="frame">
            <a:avLst>
              <a:gd name="adj1" fmla="val 5200"/>
            </a:avLst>
          </a:prstGeom>
          <a:solidFill>
            <a:srgbClr val="00FF00"/>
          </a:solidFill>
          <a:ln>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986042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04619" y="4322762"/>
            <a:ext cx="4887383" cy="2535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395" name="Title 1"/>
          <p:cNvSpPr>
            <a:spLocks noGrp="1"/>
          </p:cNvSpPr>
          <p:nvPr>
            <p:ph type="title"/>
          </p:nvPr>
        </p:nvSpPr>
        <p:spPr/>
        <p:txBody>
          <a:bodyPr/>
          <a:lstStyle/>
          <a:p>
            <a:r>
              <a:rPr lang="en-US" dirty="0" smtClean="0">
                <a:latin typeface="News Gothic MT"/>
                <a:cs typeface="News Gothic MT"/>
              </a:rPr>
              <a:t>Culturally </a:t>
            </a:r>
            <a:r>
              <a:rPr lang="en-US" dirty="0">
                <a:latin typeface="News Gothic MT"/>
                <a:cs typeface="News Gothic MT"/>
              </a:rPr>
              <a:t>Responsive Text</a:t>
            </a:r>
            <a:endParaRPr lang="en-US" b="1" dirty="0">
              <a:latin typeface="News Gothic MT"/>
              <a:cs typeface="News Gothic MT"/>
            </a:endParaRPr>
          </a:p>
        </p:txBody>
      </p:sp>
      <p:sp>
        <p:nvSpPr>
          <p:cNvPr id="2" name="Content Placeholder 1"/>
          <p:cNvSpPr>
            <a:spLocks noGrp="1"/>
          </p:cNvSpPr>
          <p:nvPr>
            <p:ph idx="1"/>
          </p:nvPr>
        </p:nvSpPr>
        <p:spPr/>
        <p:txBody>
          <a:bodyPr/>
          <a:lstStyle/>
          <a:p>
            <a:pPr marL="0" indent="0">
              <a:buNone/>
            </a:pPr>
            <a:r>
              <a:rPr lang="en-US" dirty="0">
                <a:latin typeface="ArialMT" charset="0"/>
              </a:rPr>
              <a:t>A </a:t>
            </a:r>
            <a:r>
              <a:rPr lang="en-US" b="1" i="1" dirty="0">
                <a:latin typeface="ArialMT" charset="0"/>
              </a:rPr>
              <a:t>culturally authentic text </a:t>
            </a:r>
            <a:r>
              <a:rPr lang="en-US" dirty="0">
                <a:latin typeface="ArialMT" charset="0"/>
              </a:rPr>
              <a:t>is a piece of fiction or nonfiction that illuminates the authentic, cultural experiences of a particular cultural group- whether it be about </a:t>
            </a:r>
            <a:r>
              <a:rPr lang="en-US" i="1" u="sng" dirty="0">
                <a:latin typeface="ArialMT" charset="0"/>
              </a:rPr>
              <a:t>religion</a:t>
            </a:r>
            <a:r>
              <a:rPr lang="en-US" u="sng" dirty="0">
                <a:latin typeface="ArialMT" charset="0"/>
              </a:rPr>
              <a:t>, </a:t>
            </a:r>
            <a:r>
              <a:rPr lang="en-US" i="1" u="sng" dirty="0">
                <a:latin typeface="ArialMT" charset="0"/>
              </a:rPr>
              <a:t>socioeconomic status</a:t>
            </a:r>
            <a:r>
              <a:rPr lang="en-US" dirty="0">
                <a:latin typeface="ArialMT" charset="0"/>
              </a:rPr>
              <a:t>, </a:t>
            </a:r>
            <a:r>
              <a:rPr lang="en-US" i="1" u="sng" dirty="0">
                <a:latin typeface="ArialMT" charset="0"/>
              </a:rPr>
              <a:t>gender, ethnicity, nationality, sexuality, or geographic location</a:t>
            </a:r>
            <a:r>
              <a:rPr lang="en-US" dirty="0">
                <a:latin typeface="ArialMT" charset="0"/>
              </a:rPr>
              <a:t>. </a:t>
            </a:r>
            <a:endParaRPr lang="en-US" dirty="0"/>
          </a:p>
          <a:p>
            <a:endParaRPr lang="en-US" dirty="0"/>
          </a:p>
        </p:txBody>
      </p:sp>
      <p:pic>
        <p:nvPicPr>
          <p:cNvPr id="7" name="Picture 6" descr="Sharroky Hollie's book.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438" y="51311"/>
            <a:ext cx="1192220" cy="1306983"/>
          </a:xfrm>
          <a:prstGeom prst="rect">
            <a:avLst/>
          </a:prstGeom>
          <a:ln>
            <a:noFill/>
          </a:ln>
          <a:effectLst>
            <a:outerShdw blurRad="190500" algn="tl" rotWithShape="0">
              <a:srgbClr val="000000">
                <a:alpha val="70000"/>
              </a:srgbClr>
            </a:outerShdw>
          </a:effectLst>
          <a:scene3d>
            <a:camera prst="perspectiveLeft"/>
            <a:lightRig rig="threePt" dir="t"/>
          </a:scene3d>
        </p:spPr>
      </p:pic>
      <p:sp>
        <p:nvSpPr>
          <p:cNvPr id="3" name="Rectangle 2"/>
          <p:cNvSpPr/>
          <p:nvPr/>
        </p:nvSpPr>
        <p:spPr>
          <a:xfrm>
            <a:off x="7869451" y="6045982"/>
            <a:ext cx="3637459" cy="646331"/>
          </a:xfrm>
          <a:prstGeom prst="rect">
            <a:avLst/>
          </a:prstGeom>
          <a:noFill/>
        </p:spPr>
        <p:txBody>
          <a:bodyPr wrap="none">
            <a:spAutoFit/>
          </a:bodyPr>
          <a:lstStyle/>
          <a:p>
            <a:pPr algn="ctr">
              <a:defRPr/>
            </a:pPr>
            <a:r>
              <a:rPr lang="en-US" sz="3600" b="1" dirty="0">
                <a:ln w="17780" cmpd="sng">
                  <a:solidFill>
                    <a:srgbClr val="000000"/>
                  </a:solidFill>
                  <a:prstDash val="solid"/>
                  <a:miter lim="800000"/>
                </a:ln>
                <a:solidFill>
                  <a:srgbClr val="CC66FF"/>
                </a:solidFill>
                <a:effectLst>
                  <a:outerShdw blurRad="50800" algn="tl" rotWithShape="0">
                    <a:srgbClr val="000000"/>
                  </a:outerShdw>
                </a:effectLst>
                <a:ea typeface="MS PGothic" charset="0"/>
                <a:cs typeface="MS PGothic" charset="0"/>
              </a:rPr>
              <a:t>Rings of Culture</a:t>
            </a:r>
          </a:p>
        </p:txBody>
      </p:sp>
    </p:spTree>
    <p:extLst>
      <p:ext uri="{BB962C8B-B14F-4D97-AF65-F5344CB8AC3E}">
        <p14:creationId xmlns:p14="http://schemas.microsoft.com/office/powerpoint/2010/main" val="17388705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News Gothic MT"/>
                <a:cs typeface="News Gothic MT"/>
              </a:rPr>
              <a:t>Culturally Generic Texts</a:t>
            </a:r>
            <a:endParaRPr lang="en-US" dirty="0">
              <a:latin typeface="News Gothic MT"/>
              <a:cs typeface="News Gothic MT"/>
            </a:endParaRPr>
          </a:p>
        </p:txBody>
      </p:sp>
      <p:sp>
        <p:nvSpPr>
          <p:cNvPr id="3" name="TextBox 2"/>
          <p:cNvSpPr txBox="1"/>
          <p:nvPr/>
        </p:nvSpPr>
        <p:spPr>
          <a:xfrm>
            <a:off x="2905172" y="2698418"/>
            <a:ext cx="7019983" cy="646331"/>
          </a:xfrm>
          <a:prstGeom prst="rect">
            <a:avLst/>
          </a:prstGeom>
          <a:noFill/>
        </p:spPr>
        <p:txBody>
          <a:bodyPr wrap="square" rtlCol="0">
            <a:spAutoFit/>
          </a:bodyPr>
          <a:lstStyle/>
          <a:p>
            <a:r>
              <a:rPr lang="en-US" sz="3600" smtClean="0">
                <a:latin typeface="Times New Roman"/>
                <a:cs typeface="Times New Roman"/>
              </a:rPr>
              <a:t> </a:t>
            </a:r>
            <a:endParaRPr lang="en-US" sz="3600" dirty="0">
              <a:latin typeface="Times New Roman"/>
              <a:cs typeface="Times New Roman"/>
            </a:endParaRPr>
          </a:p>
        </p:txBody>
      </p:sp>
      <p:sp>
        <p:nvSpPr>
          <p:cNvPr id="4" name="Rectangle 3"/>
          <p:cNvSpPr/>
          <p:nvPr/>
        </p:nvSpPr>
        <p:spPr>
          <a:xfrm>
            <a:off x="609600" y="1616148"/>
            <a:ext cx="11277600" cy="3539430"/>
          </a:xfrm>
          <a:prstGeom prst="rect">
            <a:avLst/>
          </a:prstGeom>
        </p:spPr>
        <p:txBody>
          <a:bodyPr wrap="square">
            <a:spAutoFit/>
          </a:bodyPr>
          <a:lstStyle/>
          <a:p>
            <a:r>
              <a:rPr lang="en-US" sz="3200" dirty="0">
                <a:latin typeface="ArialMT" charset="0"/>
              </a:rPr>
              <a:t>A </a:t>
            </a:r>
            <a:r>
              <a:rPr lang="en-US" sz="3200" b="1" i="1" dirty="0">
                <a:latin typeface="ArialMT" charset="0"/>
              </a:rPr>
              <a:t>culturally </a:t>
            </a:r>
            <a:r>
              <a:rPr lang="en-US" sz="3200" b="1" i="1" dirty="0" smtClean="0">
                <a:latin typeface="ArialMT" charset="0"/>
              </a:rPr>
              <a:t>generic </a:t>
            </a:r>
            <a:r>
              <a:rPr lang="en-US" sz="3200" b="1" i="1" dirty="0">
                <a:latin typeface="ArialMT" charset="0"/>
              </a:rPr>
              <a:t>text </a:t>
            </a:r>
            <a:r>
              <a:rPr lang="en-US" sz="3200" dirty="0">
                <a:latin typeface="ArialMT" charset="0"/>
              </a:rPr>
              <a:t>is a piece of fiction or nonfiction that </a:t>
            </a:r>
            <a:r>
              <a:rPr lang="en-US" sz="3200" dirty="0" smtClean="0">
                <a:latin typeface="ArialMT" charset="0"/>
              </a:rPr>
              <a:t>features </a:t>
            </a:r>
            <a:r>
              <a:rPr lang="en-US" sz="3200" dirty="0">
                <a:latin typeface="ArialMT" charset="0"/>
              </a:rPr>
              <a:t>minority characters, but </a:t>
            </a:r>
            <a:r>
              <a:rPr lang="en-US" sz="3200" dirty="0" smtClean="0">
                <a:latin typeface="ArialMT" charset="0"/>
              </a:rPr>
              <a:t>contains </a:t>
            </a:r>
            <a:r>
              <a:rPr lang="en-US" sz="3200" dirty="0">
                <a:latin typeface="ArialMT" charset="0"/>
              </a:rPr>
              <a:t>few specific details to culturally define them authentically. Usually based around universal and mainstream defined </a:t>
            </a:r>
            <a:r>
              <a:rPr lang="en-US" sz="3200" dirty="0" smtClean="0">
                <a:latin typeface="ArialMT" charset="0"/>
              </a:rPr>
              <a:t>themes. </a:t>
            </a:r>
          </a:p>
          <a:p>
            <a:endParaRPr lang="en-US" sz="3200" dirty="0" smtClean="0">
              <a:latin typeface="ArialMT" charset="0"/>
            </a:endParaRPr>
          </a:p>
          <a:p>
            <a:r>
              <a:rPr lang="en-US" sz="3200" dirty="0" smtClean="0">
                <a:latin typeface="ArialMT" charset="0"/>
              </a:rPr>
              <a:t>Discuss the differences between “culturally generic” and “culturally responsive” text.</a:t>
            </a:r>
          </a:p>
        </p:txBody>
      </p:sp>
      <p:pic>
        <p:nvPicPr>
          <p:cNvPr id="6" name="Picture 5" descr="padlock_standout_400_clr_101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868" y="4600516"/>
            <a:ext cx="3878143" cy="2181455"/>
          </a:xfrm>
          <a:prstGeom prst="rect">
            <a:avLst/>
          </a:prstGeom>
        </p:spPr>
      </p:pic>
      <p:sp>
        <p:nvSpPr>
          <p:cNvPr id="7" name="TextBox 6"/>
          <p:cNvSpPr txBox="1"/>
          <p:nvPr/>
        </p:nvSpPr>
        <p:spPr>
          <a:xfrm>
            <a:off x="7398868" y="6066888"/>
            <a:ext cx="3878147" cy="461665"/>
          </a:xfrm>
          <a:prstGeom prst="rect">
            <a:avLst/>
          </a:prstGeom>
          <a:noFill/>
        </p:spPr>
        <p:txBody>
          <a:bodyPr wrap="square" rtlCol="0">
            <a:spAutoFit/>
          </a:bodyPr>
          <a:lstStyle/>
          <a:p>
            <a:pPr algn="ctr"/>
            <a:r>
              <a:rPr lang="en-US" sz="2400" b="1" dirty="0" smtClean="0"/>
              <a:t>Unlock the difference</a:t>
            </a:r>
            <a:endParaRPr lang="en-US" sz="2400" b="1" dirty="0"/>
          </a:p>
        </p:txBody>
      </p:sp>
      <p:pic>
        <p:nvPicPr>
          <p:cNvPr id="8" name="Picture 7" descr="Sharroky Hollie's book.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685" y="0"/>
            <a:ext cx="1045259" cy="1448088"/>
          </a:xfrm>
          <a:prstGeom prst="rect">
            <a:avLst/>
          </a:prstGeom>
          <a:ln>
            <a:noFill/>
          </a:ln>
          <a:effectLst>
            <a:outerShdw blurRad="190500" algn="tl" rotWithShape="0">
              <a:srgbClr val="000000">
                <a:alpha val="70000"/>
              </a:srgbClr>
            </a:outerShdw>
          </a:effectLst>
          <a:scene3d>
            <a:camera prst="perspectiveLeft"/>
            <a:lightRig rig="threePt" dir="t"/>
          </a:scene3d>
        </p:spPr>
      </p:pic>
    </p:spTree>
    <p:extLst>
      <p:ext uri="{BB962C8B-B14F-4D97-AF65-F5344CB8AC3E}">
        <p14:creationId xmlns:p14="http://schemas.microsoft.com/office/powerpoint/2010/main" val="280306802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News Gothic MT"/>
                <a:cs typeface="News Gothic MT"/>
              </a:rPr>
              <a:t>Culturally Neutral Texts</a:t>
            </a:r>
            <a:endParaRPr lang="en-US" dirty="0">
              <a:latin typeface="News Gothic MT"/>
              <a:cs typeface="News Gothic MT"/>
            </a:endParaRPr>
          </a:p>
        </p:txBody>
      </p:sp>
      <p:sp>
        <p:nvSpPr>
          <p:cNvPr id="3" name="TextBox 2"/>
          <p:cNvSpPr txBox="1"/>
          <p:nvPr/>
        </p:nvSpPr>
        <p:spPr>
          <a:xfrm>
            <a:off x="327976" y="1613893"/>
            <a:ext cx="11431635" cy="2062103"/>
          </a:xfrm>
          <a:prstGeom prst="rect">
            <a:avLst/>
          </a:prstGeom>
          <a:noFill/>
        </p:spPr>
        <p:txBody>
          <a:bodyPr wrap="square" rtlCol="0">
            <a:spAutoFit/>
          </a:bodyPr>
          <a:lstStyle/>
          <a:p>
            <a:r>
              <a:rPr lang="en-US" sz="3200" dirty="0">
                <a:latin typeface="ArialMT" charset="0"/>
              </a:rPr>
              <a:t>A </a:t>
            </a:r>
            <a:r>
              <a:rPr lang="en-US" sz="3200" b="1" i="1" dirty="0">
                <a:latin typeface="ArialMT" charset="0"/>
              </a:rPr>
              <a:t>culturally </a:t>
            </a:r>
            <a:r>
              <a:rPr lang="en-US" sz="3200" b="1" i="1" dirty="0" smtClean="0">
                <a:latin typeface="ArialMT" charset="0"/>
              </a:rPr>
              <a:t>neutral </a:t>
            </a:r>
            <a:r>
              <a:rPr lang="en-US" sz="3200" b="1" i="1" dirty="0">
                <a:latin typeface="ArialMT" charset="0"/>
              </a:rPr>
              <a:t>text </a:t>
            </a:r>
            <a:r>
              <a:rPr lang="en-US" sz="3200" dirty="0">
                <a:latin typeface="ArialMT" charset="0"/>
              </a:rPr>
              <a:t>is a piece of fiction or nonfiction that </a:t>
            </a:r>
            <a:r>
              <a:rPr lang="en-US" sz="3200" dirty="0" smtClean="0">
                <a:latin typeface="ArialMT" charset="0"/>
              </a:rPr>
              <a:t>features </a:t>
            </a:r>
            <a:r>
              <a:rPr lang="en-US" sz="3200" dirty="0">
                <a:latin typeface="ArialMT" charset="0"/>
              </a:rPr>
              <a:t>“people of color” but have little or nothing to with culture and many times simply have “dipped” a traditional character </a:t>
            </a:r>
            <a:r>
              <a:rPr lang="en-US" sz="3200" dirty="0" smtClean="0">
                <a:latin typeface="ArialMT" charset="0"/>
              </a:rPr>
              <a:t>in </a:t>
            </a:r>
            <a:r>
              <a:rPr lang="en-US" sz="3200" dirty="0">
                <a:latin typeface="ArialMT" charset="0"/>
              </a:rPr>
              <a:t>the name of diversity or </a:t>
            </a:r>
            <a:r>
              <a:rPr lang="en-US" sz="3200" dirty="0" smtClean="0">
                <a:latin typeface="ArialMT" charset="0"/>
              </a:rPr>
              <a:t>multiculturalism. </a:t>
            </a:r>
          </a:p>
        </p:txBody>
      </p:sp>
      <p:pic>
        <p:nvPicPr>
          <p:cNvPr id="6" name="Picture 5" descr="location_pointer_isometric_400_clr_174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4040" y="3675996"/>
            <a:ext cx="3998362" cy="3693379"/>
          </a:xfrm>
          <a:prstGeom prst="rect">
            <a:avLst/>
          </a:prstGeom>
        </p:spPr>
      </p:pic>
      <p:sp>
        <p:nvSpPr>
          <p:cNvPr id="5" name="TextBox 4"/>
          <p:cNvSpPr txBox="1"/>
          <p:nvPr/>
        </p:nvSpPr>
        <p:spPr>
          <a:xfrm>
            <a:off x="8589653" y="4286292"/>
            <a:ext cx="2106207" cy="1384995"/>
          </a:xfrm>
          <a:prstGeom prst="rect">
            <a:avLst/>
          </a:prstGeom>
          <a:noFill/>
        </p:spPr>
        <p:txBody>
          <a:bodyPr wrap="square" rtlCol="0">
            <a:spAutoFit/>
          </a:bodyPr>
          <a:lstStyle/>
          <a:p>
            <a:pPr algn="ctr"/>
            <a:r>
              <a:rPr lang="en-US" sz="2800" b="1" dirty="0" smtClean="0"/>
              <a:t>Most important point</a:t>
            </a:r>
            <a:endParaRPr lang="en-US" sz="2800" b="1" dirty="0"/>
          </a:p>
        </p:txBody>
      </p:sp>
      <p:pic>
        <p:nvPicPr>
          <p:cNvPr id="7" name="Picture 6" descr="Sharroky Hollie's book.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976" y="-30450"/>
            <a:ext cx="1045259" cy="1448088"/>
          </a:xfrm>
          <a:prstGeom prst="rect">
            <a:avLst/>
          </a:prstGeom>
          <a:ln>
            <a:noFill/>
          </a:ln>
          <a:effectLst>
            <a:outerShdw blurRad="190500" algn="tl" rotWithShape="0">
              <a:srgbClr val="000000">
                <a:alpha val="70000"/>
              </a:srgbClr>
            </a:outerShdw>
          </a:effectLst>
          <a:scene3d>
            <a:camera prst="perspectiveLeft"/>
            <a:lightRig rig="threePt" dir="t"/>
          </a:scene3d>
        </p:spPr>
      </p:pic>
    </p:spTree>
    <p:extLst>
      <p:ext uri="{BB962C8B-B14F-4D97-AF65-F5344CB8AC3E}">
        <p14:creationId xmlns:p14="http://schemas.microsoft.com/office/powerpoint/2010/main" val="110632059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News Gothic MT"/>
                <a:cs typeface="News Gothic MT"/>
              </a:rPr>
              <a:t>Culturally Responsive Texts</a:t>
            </a:r>
            <a:endParaRPr lang="en-US" dirty="0">
              <a:latin typeface="News Gothic MT"/>
              <a:cs typeface="News Gothic MT"/>
            </a:endParaRPr>
          </a:p>
        </p:txBody>
      </p:sp>
      <p:sp>
        <p:nvSpPr>
          <p:cNvPr id="3" name="Content Placeholder 2"/>
          <p:cNvSpPr>
            <a:spLocks noGrp="1"/>
          </p:cNvSpPr>
          <p:nvPr>
            <p:ph idx="1"/>
          </p:nvPr>
        </p:nvSpPr>
        <p:spPr>
          <a:xfrm>
            <a:off x="609600" y="1511996"/>
            <a:ext cx="9172373" cy="5121080"/>
          </a:xfrm>
        </p:spPr>
        <p:txBody>
          <a:bodyPr/>
          <a:lstStyle/>
          <a:p>
            <a:pPr>
              <a:buFont typeface="Wingdings" charset="2"/>
              <a:buChar char="q"/>
            </a:pPr>
            <a:r>
              <a:rPr lang="en-US" dirty="0"/>
              <a:t>T</a:t>
            </a:r>
            <a:r>
              <a:rPr lang="en-US" dirty="0" smtClean="0"/>
              <a:t>ext that include the reader’s experience, and which draws on their </a:t>
            </a:r>
            <a:r>
              <a:rPr lang="en-US" b="1" i="1" dirty="0" smtClean="0"/>
              <a:t>background and culture</a:t>
            </a:r>
            <a:r>
              <a:rPr lang="en-US" dirty="0" smtClean="0"/>
              <a:t>…</a:t>
            </a:r>
          </a:p>
          <a:p>
            <a:pPr marL="0" indent="0">
              <a:buNone/>
            </a:pPr>
            <a:endParaRPr lang="en-US" sz="2400" dirty="0"/>
          </a:p>
          <a:p>
            <a:pPr>
              <a:buFont typeface="Wingdings" charset="2"/>
              <a:buChar char="q"/>
            </a:pPr>
            <a:r>
              <a:rPr lang="en-US" dirty="0" smtClean="0"/>
              <a:t> Text that </a:t>
            </a:r>
            <a:r>
              <a:rPr lang="en-US" b="1" i="1" dirty="0" smtClean="0"/>
              <a:t>helps children understand who they are,</a:t>
            </a:r>
            <a:r>
              <a:rPr lang="en-US" dirty="0" smtClean="0"/>
              <a:t> where they </a:t>
            </a:r>
            <a:r>
              <a:rPr lang="en-US" b="1" i="1" dirty="0" smtClean="0"/>
              <a:t>come from</a:t>
            </a:r>
            <a:r>
              <a:rPr lang="en-US" dirty="0" smtClean="0"/>
              <a:t>, and where </a:t>
            </a:r>
            <a:r>
              <a:rPr lang="en-US" b="1" i="1" dirty="0" smtClean="0"/>
              <a:t>they can go</a:t>
            </a:r>
          </a:p>
          <a:p>
            <a:pPr marL="0" indent="0">
              <a:buNone/>
            </a:pPr>
            <a:endParaRPr lang="en-US" sz="2400" dirty="0" smtClean="0"/>
          </a:p>
          <a:p>
            <a:pPr>
              <a:buFont typeface="Wingdings" charset="2"/>
              <a:buChar char="q"/>
            </a:pPr>
            <a:r>
              <a:rPr lang="en-US" dirty="0" smtClean="0"/>
              <a:t>Text that </a:t>
            </a:r>
            <a:r>
              <a:rPr lang="en-US" b="1" i="1" dirty="0" smtClean="0"/>
              <a:t>connect to students’ lives</a:t>
            </a:r>
            <a:r>
              <a:rPr lang="en-US" dirty="0" smtClean="0"/>
              <a:t>, not just to their cultural heritage.</a:t>
            </a:r>
          </a:p>
          <a:p>
            <a:pPr marL="0" indent="0" algn="r">
              <a:buNone/>
            </a:pPr>
            <a:r>
              <a:rPr lang="en-US" sz="1600" i="1" dirty="0" smtClean="0"/>
              <a:t>-based on the work of Alma </a:t>
            </a:r>
            <a:r>
              <a:rPr lang="en-US" sz="1600" i="1" dirty="0" err="1" smtClean="0"/>
              <a:t>Flor</a:t>
            </a:r>
            <a:r>
              <a:rPr lang="en-US" sz="1600" i="1" dirty="0" smtClean="0"/>
              <a:t> Ada</a:t>
            </a:r>
          </a:p>
          <a:p>
            <a:pPr marL="0" indent="0">
              <a:buNone/>
            </a:pPr>
            <a:endParaRPr lang="en-US" dirty="0"/>
          </a:p>
          <a:p>
            <a:pPr marL="0" indent="0">
              <a:buNone/>
            </a:pPr>
            <a:endParaRPr lang="en-US" dirty="0"/>
          </a:p>
        </p:txBody>
      </p:sp>
      <p:pic>
        <p:nvPicPr>
          <p:cNvPr id="5" name="Picture 4"/>
          <p:cNvPicPr>
            <a:picLocks noChangeAspect="1"/>
          </p:cNvPicPr>
          <p:nvPr/>
        </p:nvPicPr>
        <p:blipFill>
          <a:blip r:embed="rId3"/>
          <a:stretch>
            <a:fillRect/>
          </a:stretch>
        </p:blipFill>
        <p:spPr>
          <a:xfrm>
            <a:off x="9754218" y="2140001"/>
            <a:ext cx="2195827" cy="366393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79724176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p:cNvSpPr>
            <a:spLocks noGrp="1"/>
          </p:cNvSpPr>
          <p:nvPr>
            <p:ph type="title"/>
          </p:nvPr>
        </p:nvSpPr>
        <p:spPr bwMode="auto"/>
        <p:txBody>
          <a:bodyPr wrap="square" numCol="1" anchorCtr="0" compatLnSpc="1">
            <a:prstTxWarp prst="textNoShape">
              <a:avLst/>
            </a:prstTxWarp>
          </a:bodyPr>
          <a:lstStyle/>
          <a:p>
            <a:pPr eaLnBrk="1" hangingPunct="1"/>
            <a:r>
              <a:rPr lang="en-US" dirty="0">
                <a:latin typeface="News Gothic MT"/>
                <a:cs typeface="News Gothic MT"/>
              </a:rPr>
              <a:t>Which Type of Text?</a:t>
            </a:r>
          </a:p>
        </p:txBody>
      </p:sp>
      <p:sp>
        <p:nvSpPr>
          <p:cNvPr id="3" name="TextBox 2"/>
          <p:cNvSpPr txBox="1"/>
          <p:nvPr/>
        </p:nvSpPr>
        <p:spPr>
          <a:xfrm>
            <a:off x="4663019" y="1905001"/>
            <a:ext cx="7226300" cy="4093428"/>
          </a:xfrm>
          <a:prstGeom prst="rect">
            <a:avLst/>
          </a:prstGeom>
          <a:noFill/>
        </p:spPr>
        <p:txBody>
          <a:bodyPr>
            <a:spAutoFit/>
          </a:bodyPr>
          <a:lstStyle/>
          <a:p>
            <a:pPr algn="ctr">
              <a:defRPr/>
            </a:pPr>
            <a:r>
              <a:rPr lang="en-US" sz="3200" b="1" dirty="0">
                <a:latin typeface="+mj-lt"/>
                <a:cs typeface="Times New Roman"/>
              </a:rPr>
              <a:t>Phyllis Hunter Library</a:t>
            </a:r>
          </a:p>
          <a:p>
            <a:pPr marL="571500" indent="-571500">
              <a:buFont typeface="Arial" charset="0"/>
              <a:buChar char="•"/>
              <a:defRPr/>
            </a:pPr>
            <a:r>
              <a:rPr lang="en-US" sz="3200" dirty="0">
                <a:latin typeface="Arial"/>
                <a:cs typeface="Arial"/>
              </a:rPr>
              <a:t>Latin American -Puerto Rico</a:t>
            </a:r>
          </a:p>
          <a:p>
            <a:pPr marL="571500" indent="-571500">
              <a:buFont typeface="Arial" charset="0"/>
              <a:buChar char="•"/>
              <a:defRPr/>
            </a:pPr>
            <a:r>
              <a:rPr lang="en-US" sz="3200" dirty="0">
                <a:latin typeface="Arial"/>
                <a:cs typeface="Arial"/>
              </a:rPr>
              <a:t>Living in the Bronx, public housing</a:t>
            </a:r>
          </a:p>
          <a:p>
            <a:pPr marL="571500" indent="-571500">
              <a:buFont typeface="Arial" charset="0"/>
              <a:buChar char="•"/>
              <a:defRPr/>
            </a:pPr>
            <a:r>
              <a:rPr lang="en-US" sz="3200" dirty="0">
                <a:latin typeface="Arial"/>
                <a:cs typeface="Arial"/>
              </a:rPr>
              <a:t>Mom worked day and night</a:t>
            </a:r>
          </a:p>
          <a:p>
            <a:pPr marL="571500" indent="-571500">
              <a:buFont typeface="Arial" charset="0"/>
              <a:buChar char="•"/>
              <a:defRPr/>
            </a:pPr>
            <a:r>
              <a:rPr lang="en-US" sz="3200" dirty="0">
                <a:latin typeface="Arial"/>
                <a:cs typeface="Arial"/>
              </a:rPr>
              <a:t>Played </a:t>
            </a:r>
            <a:r>
              <a:rPr lang="en-US" sz="3200" dirty="0" err="1">
                <a:latin typeface="Arial"/>
                <a:cs typeface="Arial"/>
              </a:rPr>
              <a:t>Loteria</a:t>
            </a:r>
            <a:r>
              <a:rPr lang="en-US" sz="3200" dirty="0">
                <a:latin typeface="Arial"/>
                <a:cs typeface="Arial"/>
              </a:rPr>
              <a:t> with family</a:t>
            </a:r>
          </a:p>
          <a:p>
            <a:pPr marL="571500" indent="-571500">
              <a:buFont typeface="Arial" charset="0"/>
              <a:buChar char="•"/>
              <a:defRPr/>
            </a:pPr>
            <a:r>
              <a:rPr lang="en-US" sz="3200" dirty="0">
                <a:latin typeface="Arial"/>
                <a:cs typeface="Arial"/>
              </a:rPr>
              <a:t>Authentic, cultural experiences of a particular cultural group</a:t>
            </a:r>
          </a:p>
          <a:p>
            <a:pPr>
              <a:defRPr/>
            </a:pPr>
            <a:endParaRPr lang="en-US" sz="3600" dirty="0">
              <a:latin typeface="Times New Roman"/>
              <a:cs typeface="Times New Roman"/>
            </a:endParaRPr>
          </a:p>
        </p:txBody>
      </p:sp>
      <p:pic>
        <p:nvPicPr>
          <p:cNvPr id="7577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6003" y="2409825"/>
            <a:ext cx="3302000" cy="438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1626834" y="1748035"/>
            <a:ext cx="2096848" cy="584776"/>
          </a:xfrm>
          <a:prstGeom prst="rect">
            <a:avLst/>
          </a:prstGeom>
          <a:solidFill>
            <a:srgbClr val="A3FC24"/>
          </a:solidFill>
        </p:spPr>
        <p:style>
          <a:lnRef idx="1">
            <a:schemeClr val="accent5"/>
          </a:lnRef>
          <a:fillRef idx="3">
            <a:schemeClr val="accent5"/>
          </a:fillRef>
          <a:effectRef idx="2">
            <a:schemeClr val="accent5"/>
          </a:effectRef>
          <a:fontRef idx="minor">
            <a:schemeClr val="lt1"/>
          </a:fontRef>
        </p:style>
        <p:txBody>
          <a:bodyPr wrap="none">
            <a:spAutoFit/>
          </a:bodyPr>
          <a:lstStyle/>
          <a:p>
            <a:pPr algn="ctr">
              <a:defRPr/>
            </a:pPr>
            <a:r>
              <a:rPr lang="en-US" sz="3200" b="1" dirty="0">
                <a:ln w="1905"/>
                <a:solidFill>
                  <a:srgbClr val="000000"/>
                </a:solidFill>
                <a:effectLst>
                  <a:innerShdw blurRad="69850" dist="43180" dir="5400000">
                    <a:srgbClr val="000000">
                      <a:alpha val="65000"/>
                    </a:srgbClr>
                  </a:innerShdw>
                </a:effectLst>
              </a:rPr>
              <a:t>Authentic</a:t>
            </a:r>
          </a:p>
        </p:txBody>
      </p:sp>
    </p:spTree>
    <p:extLst>
      <p:ext uri="{BB962C8B-B14F-4D97-AF65-F5344CB8AC3E}">
        <p14:creationId xmlns:p14="http://schemas.microsoft.com/office/powerpoint/2010/main" val="1844187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bwMode="auto"/>
        <p:txBody>
          <a:bodyPr wrap="square" numCol="1" anchorCtr="0" compatLnSpc="1">
            <a:prstTxWarp prst="textNoShape">
              <a:avLst/>
            </a:prstTxWarp>
          </a:bodyPr>
          <a:lstStyle/>
          <a:p>
            <a:pPr eaLnBrk="1" hangingPunct="1"/>
            <a:r>
              <a:rPr lang="en-US" dirty="0">
                <a:latin typeface="News Gothic MT"/>
                <a:cs typeface="News Gothic MT"/>
              </a:rPr>
              <a:t>Which Type of Text?</a:t>
            </a:r>
          </a:p>
        </p:txBody>
      </p:sp>
      <p:sp>
        <p:nvSpPr>
          <p:cNvPr id="52227" name="TextBox 5"/>
          <p:cNvSpPr txBox="1">
            <a:spLocks noChangeArrowheads="1"/>
          </p:cNvSpPr>
          <p:nvPr/>
        </p:nvSpPr>
        <p:spPr bwMode="auto">
          <a:xfrm>
            <a:off x="5450422" y="1406451"/>
            <a:ext cx="6498167" cy="550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indent="0" algn="ctr" eaLnBrk="1" hangingPunct="1">
              <a:defRPr/>
            </a:pPr>
            <a:r>
              <a:rPr lang="en-US" sz="3200" b="1" dirty="0" smtClean="0"/>
              <a:t>Phyllis Hunter Library</a:t>
            </a:r>
          </a:p>
          <a:p>
            <a:pPr eaLnBrk="1" hangingPunct="1">
              <a:buFont typeface="Arial" charset="0"/>
              <a:buChar char="•"/>
              <a:defRPr/>
            </a:pPr>
            <a:r>
              <a:rPr lang="en-US" sz="3200" dirty="0" smtClean="0"/>
              <a:t>Four inner-city youth </a:t>
            </a:r>
          </a:p>
          <a:p>
            <a:pPr eaLnBrk="1" hangingPunct="1">
              <a:buFont typeface="Arial" charset="0"/>
              <a:buChar char="•"/>
              <a:defRPr/>
            </a:pPr>
            <a:r>
              <a:rPr lang="en-US" sz="3200" dirty="0" smtClean="0"/>
              <a:t>African-American</a:t>
            </a:r>
          </a:p>
          <a:p>
            <a:pPr eaLnBrk="1" hangingPunct="1">
              <a:buFont typeface="Arial" charset="0"/>
              <a:buChar char="•"/>
              <a:defRPr/>
            </a:pPr>
            <a:r>
              <a:rPr lang="en-US" sz="3200" dirty="0" smtClean="0"/>
              <a:t>Based on a true story</a:t>
            </a:r>
          </a:p>
          <a:p>
            <a:pPr eaLnBrk="1" hangingPunct="1">
              <a:buFont typeface="Arial" charset="0"/>
              <a:buChar char="•"/>
              <a:defRPr/>
            </a:pPr>
            <a:r>
              <a:rPr lang="en-US" sz="3200" dirty="0" smtClean="0"/>
              <a:t>Foster youth experiences</a:t>
            </a:r>
          </a:p>
          <a:p>
            <a:pPr eaLnBrk="1" hangingPunct="1">
              <a:buFont typeface="Arial" charset="0"/>
              <a:buChar char="•"/>
              <a:defRPr/>
            </a:pPr>
            <a:r>
              <a:rPr lang="en-US" sz="3200" dirty="0" smtClean="0"/>
              <a:t>Single parent home</a:t>
            </a:r>
          </a:p>
          <a:p>
            <a:pPr eaLnBrk="1" hangingPunct="1">
              <a:buFont typeface="Arial" charset="0"/>
              <a:buChar char="•"/>
              <a:defRPr/>
            </a:pPr>
            <a:r>
              <a:rPr lang="en-US" sz="3200" dirty="0" smtClean="0"/>
              <a:t>Struggles of students living in the inner-city</a:t>
            </a:r>
          </a:p>
          <a:p>
            <a:pPr eaLnBrk="1" hangingPunct="1">
              <a:buFont typeface="Arial" charset="0"/>
              <a:buChar char="•"/>
              <a:defRPr/>
            </a:pPr>
            <a:r>
              <a:rPr lang="en-US" sz="3200" dirty="0" smtClean="0"/>
              <a:t>Celebrates the success of the group working together despite the opposition</a:t>
            </a:r>
          </a:p>
        </p:txBody>
      </p:sp>
      <p:pic>
        <p:nvPicPr>
          <p:cNvPr id="2" name="Picture 1"/>
          <p:cNvPicPr>
            <a:picLocks noChangeAspect="1"/>
          </p:cNvPicPr>
          <p:nvPr/>
        </p:nvPicPr>
        <p:blipFill>
          <a:blip r:embed="rId3"/>
          <a:stretch>
            <a:fillRect/>
          </a:stretch>
        </p:blipFill>
        <p:spPr>
          <a:xfrm>
            <a:off x="922907" y="2487406"/>
            <a:ext cx="3313556" cy="4370597"/>
          </a:xfrm>
          <a:prstGeom prst="rect">
            <a:avLst/>
          </a:prstGeom>
        </p:spPr>
      </p:pic>
      <p:sp>
        <p:nvSpPr>
          <p:cNvPr id="7" name="Rectangle 6"/>
          <p:cNvSpPr/>
          <p:nvPr/>
        </p:nvSpPr>
        <p:spPr>
          <a:xfrm>
            <a:off x="1538644" y="1748035"/>
            <a:ext cx="2096848" cy="584776"/>
          </a:xfrm>
          <a:prstGeom prst="rect">
            <a:avLst/>
          </a:prstGeom>
          <a:solidFill>
            <a:srgbClr val="A3FC24"/>
          </a:solidFill>
        </p:spPr>
        <p:style>
          <a:lnRef idx="1">
            <a:schemeClr val="accent5"/>
          </a:lnRef>
          <a:fillRef idx="3">
            <a:schemeClr val="accent5"/>
          </a:fillRef>
          <a:effectRef idx="2">
            <a:schemeClr val="accent5"/>
          </a:effectRef>
          <a:fontRef idx="minor">
            <a:schemeClr val="lt1"/>
          </a:fontRef>
        </p:style>
        <p:txBody>
          <a:bodyPr wrap="none">
            <a:spAutoFit/>
          </a:bodyPr>
          <a:lstStyle/>
          <a:p>
            <a:pPr algn="ctr">
              <a:defRPr/>
            </a:pPr>
            <a:r>
              <a:rPr lang="en-US" sz="3200" b="1" dirty="0">
                <a:ln w="1905"/>
                <a:solidFill>
                  <a:srgbClr val="000000"/>
                </a:solidFill>
                <a:effectLst>
                  <a:innerShdw blurRad="69850" dist="43180" dir="5400000">
                    <a:srgbClr val="000000">
                      <a:alpha val="65000"/>
                    </a:srgbClr>
                  </a:innerShdw>
                </a:effectLst>
              </a:rPr>
              <a:t>Authentic</a:t>
            </a:r>
          </a:p>
        </p:txBody>
      </p:sp>
    </p:spTree>
    <p:extLst>
      <p:ext uri="{BB962C8B-B14F-4D97-AF65-F5344CB8AC3E}">
        <p14:creationId xmlns:p14="http://schemas.microsoft.com/office/powerpoint/2010/main" val="17511973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animEffect transition="in" filter="fade">
                                      <p:cBhvr>
                                        <p:cTn id="7" dur="1000"/>
                                        <p:tgtEl>
                                          <p:spTgt spid="52227"/>
                                        </p:tgtEl>
                                      </p:cBhvr>
                                    </p:animEffect>
                                    <p:anim calcmode="lin" valueType="num">
                                      <p:cBhvr>
                                        <p:cTn id="8" dur="1000" fill="hold"/>
                                        <p:tgtEl>
                                          <p:spTgt spid="52227"/>
                                        </p:tgtEl>
                                        <p:attrNameLst>
                                          <p:attrName>ppt_x</p:attrName>
                                        </p:attrNameLst>
                                      </p:cBhvr>
                                      <p:tavLst>
                                        <p:tav tm="0">
                                          <p:val>
                                            <p:strVal val="#ppt_x"/>
                                          </p:val>
                                        </p:tav>
                                        <p:tav tm="100000">
                                          <p:val>
                                            <p:strVal val="#ppt_x"/>
                                          </p:val>
                                        </p:tav>
                                      </p:tavLst>
                                    </p:anim>
                                    <p:anim calcmode="lin" valueType="num">
                                      <p:cBhvr>
                                        <p:cTn id="9" dur="900" decel="100000" fill="hold"/>
                                        <p:tgtEl>
                                          <p:spTgt spid="5222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2227"/>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4"/>
          <p:cNvSpPr>
            <a:spLocks noGrp="1"/>
          </p:cNvSpPr>
          <p:nvPr>
            <p:ph type="title"/>
          </p:nvPr>
        </p:nvSpPr>
        <p:spPr/>
        <p:txBody>
          <a:bodyPr anchor="t"/>
          <a:lstStyle/>
          <a:p>
            <a:pPr eaLnBrk="1" hangingPunct="1"/>
            <a:r>
              <a:rPr lang="en-US" dirty="0" smtClean="0">
                <a:latin typeface="News Gothic MT" charset="0"/>
              </a:rPr>
              <a:t>Standards</a:t>
            </a:r>
            <a:endParaRPr lang="en-US" dirty="0">
              <a:latin typeface="Calibri" charset="0"/>
            </a:endParaRPr>
          </a:p>
        </p:txBody>
      </p:sp>
      <p:sp>
        <p:nvSpPr>
          <p:cNvPr id="3" name="Content Placeholder 2"/>
          <p:cNvSpPr>
            <a:spLocks noGrp="1"/>
          </p:cNvSpPr>
          <p:nvPr>
            <p:ph idx="1"/>
          </p:nvPr>
        </p:nvSpPr>
        <p:spPr>
          <a:xfrm>
            <a:off x="609599" y="1600205"/>
            <a:ext cx="11220785" cy="4525963"/>
          </a:xfrm>
        </p:spPr>
        <p:txBody>
          <a:bodyPr/>
          <a:lstStyle/>
          <a:p>
            <a:pPr marL="0" indent="0">
              <a:buNone/>
            </a:pPr>
            <a:r>
              <a:rPr lang="en-US" sz="2800" b="1" dirty="0" smtClean="0"/>
              <a:t>RL 3.1 </a:t>
            </a:r>
            <a:r>
              <a:rPr lang="en-US" sz="2800" dirty="0" smtClean="0"/>
              <a:t>Ask and answer questions to demonstrate understanding of a text referring explicitly to the text as the basis for the answer.</a:t>
            </a:r>
          </a:p>
          <a:p>
            <a:pPr marL="0" indent="0">
              <a:buNone/>
            </a:pPr>
            <a:r>
              <a:rPr lang="en-US" sz="2800" b="1" dirty="0" smtClean="0"/>
              <a:t>RL 3.7 </a:t>
            </a:r>
            <a:r>
              <a:rPr lang="en-US" sz="2800" dirty="0" smtClean="0"/>
              <a:t>Explain how specific aspects of a text’s illustrations contribute to what is conveyed by the words in a story.</a:t>
            </a:r>
          </a:p>
          <a:p>
            <a:pPr marL="0" indent="0">
              <a:buNone/>
            </a:pPr>
            <a:r>
              <a:rPr lang="en-US" sz="2800" b="1" dirty="0" smtClean="0"/>
              <a:t>L 3.4  </a:t>
            </a:r>
            <a:r>
              <a:rPr lang="en-US" sz="2800" dirty="0" smtClean="0"/>
              <a:t>Determine or clarify the meaning of unknown and multiple-meaning words and phrases.</a:t>
            </a:r>
          </a:p>
          <a:p>
            <a:pPr marL="0" indent="0">
              <a:buNone/>
            </a:pPr>
            <a:r>
              <a:rPr lang="en-US" sz="2800" b="1" dirty="0" smtClean="0"/>
              <a:t>SL 3.1 </a:t>
            </a:r>
            <a:r>
              <a:rPr lang="en-US" sz="2800" dirty="0" smtClean="0"/>
              <a:t>Engage effectively in a range of collaborative discussions.</a:t>
            </a:r>
          </a:p>
          <a:p>
            <a:pPr marL="0" indent="0">
              <a:buNone/>
            </a:pPr>
            <a:r>
              <a:rPr lang="en-US" sz="2800" b="1" dirty="0" smtClean="0"/>
              <a:t>W 3.1 </a:t>
            </a:r>
            <a:r>
              <a:rPr lang="en-US" sz="2800" dirty="0" smtClean="0"/>
              <a:t>Write opinion pieces on topics or texts, supporting a point of view with reasons.</a:t>
            </a:r>
            <a:endParaRPr lang="en-US" sz="2800" dirty="0"/>
          </a:p>
        </p:txBody>
      </p:sp>
    </p:spTree>
    <p:extLst>
      <p:ext uri="{BB962C8B-B14F-4D97-AF65-F5344CB8AC3E}">
        <p14:creationId xmlns:p14="http://schemas.microsoft.com/office/powerpoint/2010/main" val="1525469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set>
                                      <p:cBhvr override="childStyle">
                                        <p:cTn dur="1" fill="hold" display="0" masterRel="nextClick" afterEffect="1"/>
                                        <p:tgtEl>
                                          <p:spTgt spid="3">
                                            <p:txEl>
                                              <p:pRg st="0" end="0"/>
                                            </p:txEl>
                                          </p:spTgt>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set>
                                      <p:cBhvr override="childStyle">
                                        <p:cTn dur="1" fill="hold" display="0" masterRel="nextClick" afterEffect="1"/>
                                        <p:tgtEl>
                                          <p:spTgt spid="3">
                                            <p:txEl>
                                              <p:pRg st="1" end="1"/>
                                            </p:txEl>
                                          </p:spTgt>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set>
                                      <p:cBhvr override="childStyle">
                                        <p:cTn dur="1" fill="hold" display="0" masterRel="nextClick" afterEffect="1"/>
                                        <p:tgtEl>
                                          <p:spTgt spid="3">
                                            <p:txEl>
                                              <p:pRg st="2" end="2"/>
                                            </p:txEl>
                                          </p:spTgt>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set>
                                      <p:cBhvr override="childStyle">
                                        <p:cTn dur="1" fill="hold" display="0" masterRel="nextClick" afterEffect="1"/>
                                        <p:tgtEl>
                                          <p:spTgt spid="3">
                                            <p:txEl>
                                              <p:pRg st="3" end="3"/>
                                            </p:txEl>
                                          </p:spTgt>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set>
                                      <p:cBhvr override="childStyle">
                                        <p:cTn dur="1" fill="hold" display="0" masterRel="nextClick" afterEffect="1"/>
                                        <p:tgtEl>
                                          <p:spTgt spid="3">
                                            <p:txEl>
                                              <p:pRg st="4" end="4"/>
                                            </p:txEl>
                                          </p:spTgt>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bwMode="auto"/>
        <p:txBody>
          <a:bodyPr wrap="square" numCol="1" anchorCtr="0" compatLnSpc="1">
            <a:prstTxWarp prst="textNoShape">
              <a:avLst/>
            </a:prstTxWarp>
          </a:bodyPr>
          <a:lstStyle/>
          <a:p>
            <a:pPr eaLnBrk="1" hangingPunct="1"/>
            <a:r>
              <a:rPr lang="en-US" dirty="0">
                <a:latin typeface="News Gothic MT"/>
                <a:cs typeface="News Gothic MT"/>
              </a:rPr>
              <a:t>Which Type of Text?</a:t>
            </a:r>
          </a:p>
        </p:txBody>
      </p:sp>
      <p:pic>
        <p:nvPicPr>
          <p:cNvPr id="7782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6837" y="2540000"/>
            <a:ext cx="3733801" cy="4211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27" name="TextBox 5"/>
          <p:cNvSpPr txBox="1">
            <a:spLocks noChangeArrowheads="1"/>
          </p:cNvSpPr>
          <p:nvPr/>
        </p:nvSpPr>
        <p:spPr bwMode="auto">
          <a:xfrm>
            <a:off x="5450422" y="2041527"/>
            <a:ext cx="6498167" cy="3539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indent="0" algn="ctr" eaLnBrk="1" hangingPunct="1">
              <a:defRPr/>
            </a:pPr>
            <a:r>
              <a:rPr lang="en-US" sz="3200" b="1" dirty="0" smtClean="0"/>
              <a:t>Phyllis Hunter Library</a:t>
            </a:r>
          </a:p>
          <a:p>
            <a:pPr eaLnBrk="1" hangingPunct="1">
              <a:buFont typeface="Arial" charset="0"/>
              <a:buChar char="•"/>
              <a:defRPr/>
            </a:pPr>
            <a:r>
              <a:rPr lang="en-US" sz="3200" dirty="0" smtClean="0"/>
              <a:t>Girl</a:t>
            </a:r>
          </a:p>
          <a:p>
            <a:pPr eaLnBrk="1" hangingPunct="1">
              <a:buFont typeface="Arial" charset="0"/>
              <a:buChar char="•"/>
              <a:defRPr/>
            </a:pPr>
            <a:r>
              <a:rPr lang="en-US" sz="3200" dirty="0" smtClean="0"/>
              <a:t>African-American</a:t>
            </a:r>
          </a:p>
          <a:p>
            <a:pPr eaLnBrk="1" hangingPunct="1">
              <a:buFont typeface="Arial" charset="0"/>
              <a:buChar char="•"/>
              <a:defRPr/>
            </a:pPr>
            <a:r>
              <a:rPr lang="en-US" sz="3200" dirty="0" smtClean="0"/>
              <a:t>Contains few details that define the character’s culture</a:t>
            </a:r>
          </a:p>
          <a:p>
            <a:pPr eaLnBrk="1" hangingPunct="1">
              <a:buFont typeface="Arial" charset="0"/>
              <a:buChar char="•"/>
              <a:defRPr/>
            </a:pPr>
            <a:r>
              <a:rPr lang="en-US" sz="3200" dirty="0" smtClean="0"/>
              <a:t>The text can be about anyone, regardless of culture</a:t>
            </a:r>
          </a:p>
        </p:txBody>
      </p:sp>
      <p:sp>
        <p:nvSpPr>
          <p:cNvPr id="5" name="Rectangle 4"/>
          <p:cNvSpPr/>
          <p:nvPr/>
        </p:nvSpPr>
        <p:spPr>
          <a:xfrm>
            <a:off x="1500150" y="1749137"/>
            <a:ext cx="1793279" cy="584776"/>
          </a:xfrm>
          <a:prstGeom prst="rect">
            <a:avLst/>
          </a:prstGeom>
          <a:solidFill>
            <a:srgbClr val="A3FC24"/>
          </a:solidFill>
        </p:spPr>
        <p:style>
          <a:lnRef idx="1">
            <a:schemeClr val="accent5"/>
          </a:lnRef>
          <a:fillRef idx="3">
            <a:schemeClr val="accent5"/>
          </a:fillRef>
          <a:effectRef idx="2">
            <a:schemeClr val="accent5"/>
          </a:effectRef>
          <a:fontRef idx="minor">
            <a:schemeClr val="lt1"/>
          </a:fontRef>
        </p:style>
        <p:txBody>
          <a:bodyPr wrap="none">
            <a:spAutoFit/>
          </a:bodyPr>
          <a:lstStyle/>
          <a:p>
            <a:pPr algn="ctr">
              <a:defRPr/>
            </a:pPr>
            <a:r>
              <a:rPr lang="en-US" sz="3200" b="1" dirty="0">
                <a:ln w="1905"/>
                <a:solidFill>
                  <a:srgbClr val="000000"/>
                </a:solidFill>
                <a:effectLst>
                  <a:innerShdw blurRad="69850" dist="43180" dir="5400000">
                    <a:srgbClr val="000000">
                      <a:alpha val="65000"/>
                    </a:srgbClr>
                  </a:innerShdw>
                </a:effectLst>
              </a:rPr>
              <a:t>Generic</a:t>
            </a:r>
          </a:p>
        </p:txBody>
      </p:sp>
    </p:spTree>
    <p:extLst>
      <p:ext uri="{BB962C8B-B14F-4D97-AF65-F5344CB8AC3E}">
        <p14:creationId xmlns:p14="http://schemas.microsoft.com/office/powerpoint/2010/main" val="132635607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animEffect transition="in" filter="fade">
                                      <p:cBhvr>
                                        <p:cTn id="7" dur="1000"/>
                                        <p:tgtEl>
                                          <p:spTgt spid="52227"/>
                                        </p:tgtEl>
                                      </p:cBhvr>
                                    </p:animEffect>
                                    <p:anim calcmode="lin" valueType="num">
                                      <p:cBhvr>
                                        <p:cTn id="8" dur="1000" fill="hold"/>
                                        <p:tgtEl>
                                          <p:spTgt spid="52227"/>
                                        </p:tgtEl>
                                        <p:attrNameLst>
                                          <p:attrName>ppt_x</p:attrName>
                                        </p:attrNameLst>
                                      </p:cBhvr>
                                      <p:tavLst>
                                        <p:tav tm="0">
                                          <p:val>
                                            <p:strVal val="#ppt_x"/>
                                          </p:val>
                                        </p:tav>
                                        <p:tav tm="100000">
                                          <p:val>
                                            <p:strVal val="#ppt_x"/>
                                          </p:val>
                                        </p:tav>
                                      </p:tavLst>
                                    </p:anim>
                                    <p:anim calcmode="lin" valueType="num">
                                      <p:cBhvr>
                                        <p:cTn id="9" dur="900" decel="100000" fill="hold"/>
                                        <p:tgtEl>
                                          <p:spTgt spid="5222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2227"/>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Title 1"/>
          <p:cNvSpPr>
            <a:spLocks noGrp="1"/>
          </p:cNvSpPr>
          <p:nvPr>
            <p:ph type="title"/>
          </p:nvPr>
        </p:nvSpPr>
        <p:spPr/>
        <p:txBody>
          <a:bodyPr>
            <a:noAutofit/>
          </a:bodyPr>
          <a:lstStyle/>
          <a:p>
            <a:pPr eaLnBrk="1" fontAlgn="auto" hangingPunct="1">
              <a:spcAft>
                <a:spcPts val="0"/>
              </a:spcAft>
              <a:defRPr/>
            </a:pPr>
            <a:r>
              <a:rPr lang="en-US" dirty="0" smtClean="0">
                <a:latin typeface="News Gothic MT"/>
                <a:ea typeface="+mj-ea"/>
                <a:cs typeface="News Gothic MT"/>
              </a:rPr>
              <a:t>Identifying Culturally Responsive</a:t>
            </a:r>
            <a:br>
              <a:rPr lang="en-US" dirty="0" smtClean="0">
                <a:latin typeface="News Gothic MT"/>
                <a:ea typeface="+mj-ea"/>
                <a:cs typeface="News Gothic MT"/>
              </a:rPr>
            </a:br>
            <a:r>
              <a:rPr lang="en-US" dirty="0" smtClean="0">
                <a:latin typeface="News Gothic MT"/>
                <a:ea typeface="+mj-ea"/>
                <a:cs typeface="News Gothic MT"/>
              </a:rPr>
              <a:t>Literacy</a:t>
            </a:r>
            <a:endParaRPr lang="en-US" dirty="0">
              <a:latin typeface="News Gothic MT"/>
              <a:ea typeface="+mj-ea"/>
              <a:cs typeface="News Gothic MT"/>
            </a:endParaRPr>
          </a:p>
        </p:txBody>
      </p:sp>
      <p:sp>
        <p:nvSpPr>
          <p:cNvPr id="83970" name="TextBox 2"/>
          <p:cNvSpPr txBox="1">
            <a:spLocks noChangeArrowheads="1"/>
          </p:cNvSpPr>
          <p:nvPr/>
        </p:nvSpPr>
        <p:spPr bwMode="auto">
          <a:xfrm>
            <a:off x="2906187" y="2698755"/>
            <a:ext cx="7018868"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600">
                <a:latin typeface="Times New Roman" charset="0"/>
                <a:cs typeface="Times New Roman" charset="0"/>
              </a:rPr>
              <a:t> </a:t>
            </a:r>
          </a:p>
        </p:txBody>
      </p:sp>
      <p:sp>
        <p:nvSpPr>
          <p:cNvPr id="4" name="TextBox 3"/>
          <p:cNvSpPr txBox="1"/>
          <p:nvPr/>
        </p:nvSpPr>
        <p:spPr>
          <a:xfrm>
            <a:off x="222252" y="1744664"/>
            <a:ext cx="9414933" cy="6247864"/>
          </a:xfrm>
          <a:prstGeom prst="rect">
            <a:avLst/>
          </a:prstGeom>
          <a:noFill/>
        </p:spPr>
        <p:txBody>
          <a:bodyPr>
            <a:spAutoFit/>
          </a:bodyPr>
          <a:lstStyle/>
          <a:p>
            <a:pPr marL="285750" indent="-285750">
              <a:buFont typeface="Arial" charset="0"/>
              <a:buChar char="•"/>
              <a:defRPr/>
            </a:pPr>
            <a:r>
              <a:rPr lang="en-US" sz="4000" dirty="0"/>
              <a:t>Form groups of 2</a:t>
            </a:r>
            <a:r>
              <a:rPr lang="en-US" sz="4000" dirty="0" smtClean="0"/>
              <a:t>-4.</a:t>
            </a:r>
            <a:endParaRPr lang="en-US" sz="4000" dirty="0"/>
          </a:p>
          <a:p>
            <a:pPr marL="285750" indent="-285750">
              <a:buFont typeface="Arial" charset="0"/>
              <a:buChar char="•"/>
              <a:defRPr/>
            </a:pPr>
            <a:r>
              <a:rPr lang="en-US" sz="4000" dirty="0"/>
              <a:t>Examine </a:t>
            </a:r>
            <a:r>
              <a:rPr lang="en-US" sz="4000" dirty="0" smtClean="0"/>
              <a:t>your texts.</a:t>
            </a:r>
            <a:endParaRPr lang="en-US" sz="4000" dirty="0"/>
          </a:p>
          <a:p>
            <a:pPr marL="285750" indent="-285750">
              <a:buFont typeface="Arial" charset="0"/>
              <a:buChar char="•"/>
              <a:defRPr/>
            </a:pPr>
            <a:r>
              <a:rPr lang="en-US" sz="4000" dirty="0"/>
              <a:t>Together determine if the book is culturally </a:t>
            </a:r>
            <a:r>
              <a:rPr lang="en-US" sz="4000" b="1" i="1" dirty="0"/>
              <a:t>authentic, generic, or neutral.  </a:t>
            </a:r>
            <a:r>
              <a:rPr lang="en-US" sz="4000" dirty="0"/>
              <a:t>Prove with evidence.</a:t>
            </a:r>
            <a:endParaRPr lang="en-US" sz="4000" b="1" dirty="0"/>
          </a:p>
          <a:p>
            <a:pPr marL="285750" indent="-285750">
              <a:buFont typeface="Arial" charset="0"/>
              <a:buChar char="•"/>
              <a:defRPr/>
            </a:pPr>
            <a:endParaRPr lang="en-US" sz="4000" dirty="0"/>
          </a:p>
          <a:p>
            <a:pPr>
              <a:defRPr/>
            </a:pPr>
            <a:endParaRPr lang="en-US" sz="3200" dirty="0"/>
          </a:p>
          <a:p>
            <a:pPr>
              <a:defRPr/>
            </a:pPr>
            <a:endParaRPr lang="en-US" sz="3200" dirty="0"/>
          </a:p>
          <a:p>
            <a:pPr>
              <a:defRPr/>
            </a:pPr>
            <a:endParaRPr lang="en-US" sz="3200" dirty="0"/>
          </a:p>
          <a:p>
            <a:pPr>
              <a:defRPr/>
            </a:pPr>
            <a:endParaRPr lang="en-US" sz="3200" dirty="0"/>
          </a:p>
          <a:p>
            <a:pPr>
              <a:defRPr/>
            </a:pPr>
            <a:endParaRPr lang="en-US" sz="3200" dirty="0"/>
          </a:p>
        </p:txBody>
      </p:sp>
      <p:pic>
        <p:nvPicPr>
          <p:cNvPr id="8397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94188" y="4029079"/>
            <a:ext cx="4298949" cy="2955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25587382"/>
      </p:ext>
    </p:extLst>
  </p:cSld>
  <p:clrMapOvr>
    <a:masterClrMapping/>
  </p:clrMapOvr>
  <p:transition spd="slow">
    <p:push dir="u"/>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News Gothic MT"/>
                <a:cs typeface="News Gothic MT"/>
              </a:rPr>
              <a:t>Why Culturally </a:t>
            </a:r>
            <a:r>
              <a:rPr lang="en-US" dirty="0">
                <a:latin typeface="News Gothic MT"/>
                <a:cs typeface="News Gothic MT"/>
              </a:rPr>
              <a:t>Responsive </a:t>
            </a:r>
            <a:r>
              <a:rPr lang="en-US" dirty="0" smtClean="0">
                <a:latin typeface="News Gothic MT"/>
                <a:cs typeface="News Gothic MT"/>
              </a:rPr>
              <a:t>Text</a:t>
            </a:r>
            <a:r>
              <a:rPr lang="en-US" dirty="0">
                <a:latin typeface="News Gothic MT"/>
                <a:cs typeface="News Gothic MT"/>
              </a:rPr>
              <a:t>?</a:t>
            </a:r>
          </a:p>
        </p:txBody>
      </p:sp>
      <p:pic>
        <p:nvPicPr>
          <p:cNvPr id="6" name="Picture 5"/>
          <p:cNvPicPr>
            <a:picLocks noChangeAspect="1"/>
          </p:cNvPicPr>
          <p:nvPr/>
        </p:nvPicPr>
        <p:blipFill>
          <a:blip r:embed="rId3"/>
          <a:stretch>
            <a:fillRect/>
          </a:stretch>
        </p:blipFill>
        <p:spPr>
          <a:xfrm>
            <a:off x="2375871" y="4105611"/>
            <a:ext cx="3766252" cy="2651445"/>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4"/>
          <a:stretch>
            <a:fillRect/>
          </a:stretch>
        </p:blipFill>
        <p:spPr>
          <a:xfrm>
            <a:off x="88191" y="1603599"/>
            <a:ext cx="3803371" cy="2915670"/>
          </a:xfrm>
          <a:prstGeom prst="rect">
            <a:avLst/>
          </a:prstGeom>
          <a:ln>
            <a:noFill/>
          </a:ln>
          <a:effectLst>
            <a:outerShdw blurRad="190500" algn="tl" rotWithShape="0">
              <a:srgbClr val="000000">
                <a:alpha val="70000"/>
              </a:srgbClr>
            </a:outerShdw>
          </a:effectLst>
        </p:spPr>
      </p:pic>
      <p:sp>
        <p:nvSpPr>
          <p:cNvPr id="8" name="Title 3"/>
          <p:cNvSpPr txBox="1">
            <a:spLocks/>
          </p:cNvSpPr>
          <p:nvPr/>
        </p:nvSpPr>
        <p:spPr bwMode="auto">
          <a:xfrm>
            <a:off x="6149382" y="1542372"/>
            <a:ext cx="5758879" cy="4861357"/>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kern="1200">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bg1"/>
                </a:solidFill>
                <a:latin typeface="Century Gothic"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Century Gothic"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Century Gothic"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Century Gothic" charset="0"/>
                <a:ea typeface="ＭＳ Ｐゴシック" charset="0"/>
                <a:cs typeface="ＭＳ Ｐゴシック" charset="0"/>
              </a:defRPr>
            </a:lvl5pPr>
            <a:lvl6pPr marL="457200" algn="ctr" rtl="0" fontAlgn="base">
              <a:spcBef>
                <a:spcPct val="0"/>
              </a:spcBef>
              <a:spcAft>
                <a:spcPct val="0"/>
              </a:spcAft>
              <a:defRPr sz="4400" b="1">
                <a:solidFill>
                  <a:schemeClr val="bg1"/>
                </a:solidFill>
                <a:latin typeface="Century Gothic" charset="0"/>
                <a:ea typeface="ＭＳ Ｐゴシック" charset="0"/>
                <a:cs typeface="ＭＳ Ｐゴシック" charset="0"/>
              </a:defRPr>
            </a:lvl6pPr>
            <a:lvl7pPr marL="914400" algn="ctr" rtl="0" fontAlgn="base">
              <a:spcBef>
                <a:spcPct val="0"/>
              </a:spcBef>
              <a:spcAft>
                <a:spcPct val="0"/>
              </a:spcAft>
              <a:defRPr sz="4400" b="1">
                <a:solidFill>
                  <a:schemeClr val="bg1"/>
                </a:solidFill>
                <a:latin typeface="Century Gothic" charset="0"/>
                <a:ea typeface="ＭＳ Ｐゴシック" charset="0"/>
                <a:cs typeface="ＭＳ Ｐゴシック" charset="0"/>
              </a:defRPr>
            </a:lvl7pPr>
            <a:lvl8pPr marL="1371600" algn="ctr" rtl="0" fontAlgn="base">
              <a:spcBef>
                <a:spcPct val="0"/>
              </a:spcBef>
              <a:spcAft>
                <a:spcPct val="0"/>
              </a:spcAft>
              <a:defRPr sz="4400" b="1">
                <a:solidFill>
                  <a:schemeClr val="bg1"/>
                </a:solidFill>
                <a:latin typeface="Century Gothic" charset="0"/>
                <a:ea typeface="ＭＳ Ｐゴシック" charset="0"/>
                <a:cs typeface="ＭＳ Ｐゴシック" charset="0"/>
              </a:defRPr>
            </a:lvl8pPr>
            <a:lvl9pPr marL="1828800" algn="ctr" rtl="0" fontAlgn="base">
              <a:spcBef>
                <a:spcPct val="0"/>
              </a:spcBef>
              <a:spcAft>
                <a:spcPct val="0"/>
              </a:spcAft>
              <a:defRPr sz="4400" b="1">
                <a:solidFill>
                  <a:schemeClr val="bg1"/>
                </a:solidFill>
                <a:latin typeface="Century Gothic" charset="0"/>
                <a:ea typeface="ＭＳ Ｐゴシック" charset="0"/>
                <a:cs typeface="ＭＳ Ｐゴシック" charset="0"/>
              </a:defRPr>
            </a:lvl9pPr>
          </a:lstStyle>
          <a:p>
            <a:pPr eaLnBrk="1" hangingPunct="1"/>
            <a:r>
              <a:rPr lang="en-US" sz="4000" b="0" dirty="0" smtClean="0">
                <a:solidFill>
                  <a:srgbClr val="000000"/>
                </a:solidFill>
                <a:latin typeface="Arial"/>
                <a:cs typeface="Arial"/>
              </a:rPr>
              <a:t>All children (people) need to see themselves reflected as part of humanity and have their cultural identity validated and affirmed.</a:t>
            </a:r>
            <a:endParaRPr lang="en-US" sz="4000" b="0" dirty="0">
              <a:solidFill>
                <a:srgbClr val="000000"/>
              </a:solidFill>
              <a:latin typeface="Arial"/>
              <a:cs typeface="Arial"/>
            </a:endParaRPr>
          </a:p>
        </p:txBody>
      </p:sp>
    </p:spTree>
    <p:extLst>
      <p:ext uri="{BB962C8B-B14F-4D97-AF65-F5344CB8AC3E}">
        <p14:creationId xmlns:p14="http://schemas.microsoft.com/office/powerpoint/2010/main" val="25132855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73767" y="1631950"/>
            <a:ext cx="8737600" cy="5226050"/>
          </a:xfrm>
          <a:prstGeom prst="rect">
            <a:avLst/>
          </a:prstGeom>
          <a:ln>
            <a:noFill/>
          </a:ln>
          <a:effectLst>
            <a:outerShdw blurRad="190500" algn="tl" rotWithShape="0">
              <a:srgbClr val="000000">
                <a:alpha val="70000"/>
              </a:srgbClr>
            </a:outerShdw>
          </a:effectLst>
        </p:spPr>
      </p:pic>
      <p:sp>
        <p:nvSpPr>
          <p:cNvPr id="4" name="Left Arrow 3"/>
          <p:cNvSpPr/>
          <p:nvPr/>
        </p:nvSpPr>
        <p:spPr>
          <a:xfrm>
            <a:off x="8547101" y="5080009"/>
            <a:ext cx="1964267" cy="684213"/>
          </a:xfrm>
          <a:prstGeom prst="leftArrow">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0115" name="Title 1"/>
          <p:cNvSpPr>
            <a:spLocks noGrp="1"/>
          </p:cNvSpPr>
          <p:nvPr>
            <p:ph type="title"/>
          </p:nvPr>
        </p:nvSpPr>
        <p:spPr bwMode="auto"/>
        <p:txBody>
          <a:bodyPr wrap="square" numCol="1" anchorCtr="0" compatLnSpc="1">
            <a:prstTxWarp prst="textNoShape">
              <a:avLst/>
            </a:prstTxWarp>
          </a:bodyPr>
          <a:lstStyle/>
          <a:p>
            <a:pPr eaLnBrk="1" hangingPunct="1"/>
            <a:r>
              <a:rPr lang="en-US" dirty="0">
                <a:latin typeface="News Gothic MT"/>
                <a:cs typeface="News Gothic MT"/>
              </a:rPr>
              <a:t>AEMP Classroom CLR Literature List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42222" y="1909763"/>
            <a:ext cx="6335183" cy="4679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5312198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xit" presetSubtype="0" fill="hold" nodeType="clickEffect">
                                  <p:stCondLst>
                                    <p:cond delay="0"/>
                                  </p:stCondLst>
                                  <p:childTnLst>
                                    <p:set>
                                      <p:cBhvr>
                                        <p:cTn id="11" dur="1" fill="hold">
                                          <p:stCondLst>
                                            <p:cond delay="0"/>
                                          </p:stCondLst>
                                        </p:cTn>
                                        <p:tgtEl>
                                          <p:spTgt spid="3"/>
                                        </p:tgtEl>
                                        <p:attrNameLst>
                                          <p:attrName>style.visibility</p:attrName>
                                        </p:attrNameLst>
                                      </p:cBhvr>
                                      <p:to>
                                        <p:strVal val="hidden"/>
                                      </p:to>
                                    </p:set>
                                  </p:childTnLst>
                                </p:cTn>
                              </p:par>
                              <p:par>
                                <p:cTn id="12" presetID="1" presetClass="exit" presetSubtype="0" fill="hold" grpId="1" nodeType="withEffect">
                                  <p:stCondLst>
                                    <p:cond delay="0"/>
                                  </p:stCondLst>
                                  <p:childTnLst>
                                    <p:set>
                                      <p:cBhvr>
                                        <p:cTn id="13" dur="1" fill="hold">
                                          <p:stCondLst>
                                            <p:cond delay="0"/>
                                          </p:stCondLst>
                                        </p:cTn>
                                        <p:tgtEl>
                                          <p:spTgt spid="4"/>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p:cNvSpPr>
            <a:spLocks noGrp="1"/>
          </p:cNvSpPr>
          <p:nvPr>
            <p:ph type="title"/>
          </p:nvPr>
        </p:nvSpPr>
        <p:spPr bwMode="auto"/>
        <p:txBody>
          <a:bodyPr wrap="square" numCol="1" anchorCtr="0" compatLnSpc="1">
            <a:prstTxWarp prst="textNoShape">
              <a:avLst/>
            </a:prstTxWarp>
          </a:bodyPr>
          <a:lstStyle/>
          <a:p>
            <a:pPr eaLnBrk="1" hangingPunct="1"/>
            <a:r>
              <a:rPr lang="en-US">
                <a:latin typeface="Calibri" charset="0"/>
              </a:rPr>
              <a:t>AEMP Classroom CLR Literature List </a:t>
            </a:r>
          </a:p>
        </p:txBody>
      </p:sp>
      <p:sp>
        <p:nvSpPr>
          <p:cNvPr id="91138" name="TextBox 2"/>
          <p:cNvSpPr txBox="1">
            <a:spLocks noChangeArrowheads="1"/>
          </p:cNvSpPr>
          <p:nvPr/>
        </p:nvSpPr>
        <p:spPr bwMode="auto">
          <a:xfrm>
            <a:off x="2906187" y="2698759"/>
            <a:ext cx="7018868"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600">
                <a:latin typeface="Times New Roman" charset="0"/>
                <a:cs typeface="Times New Roman" charset="0"/>
              </a:rPr>
              <a:t> </a:t>
            </a:r>
          </a:p>
        </p:txBody>
      </p:sp>
      <p:pic>
        <p:nvPicPr>
          <p:cNvPr id="4" name="Picture 3"/>
          <p:cNvPicPr>
            <a:picLocks noChangeAspect="1"/>
          </p:cNvPicPr>
          <p:nvPr/>
        </p:nvPicPr>
        <p:blipFill>
          <a:blip r:embed="rId3"/>
          <a:stretch>
            <a:fillRect/>
          </a:stretch>
        </p:blipFill>
        <p:spPr>
          <a:xfrm>
            <a:off x="609606" y="1468438"/>
            <a:ext cx="7448551" cy="5389562"/>
          </a:xfrm>
          <a:prstGeom prst="rect">
            <a:avLst/>
          </a:prstGeom>
          <a:ln>
            <a:noFill/>
          </a:ln>
          <a:effectLst>
            <a:outerShdw blurRad="190500" algn="tl" rotWithShape="0">
              <a:srgbClr val="000000">
                <a:alpha val="70000"/>
              </a:srgbClr>
            </a:outerShdw>
          </a:effectLst>
        </p:spPr>
      </p:pic>
      <p:sp>
        <p:nvSpPr>
          <p:cNvPr id="5" name="Left Arrow 4"/>
          <p:cNvSpPr/>
          <p:nvPr/>
        </p:nvSpPr>
        <p:spPr>
          <a:xfrm>
            <a:off x="7840133" y="2082800"/>
            <a:ext cx="1625600" cy="615950"/>
          </a:xfrm>
          <a:prstGeom prst="leftArrow">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Left Arrow 5"/>
          <p:cNvSpPr/>
          <p:nvPr/>
        </p:nvSpPr>
        <p:spPr>
          <a:xfrm>
            <a:off x="7950201" y="3856038"/>
            <a:ext cx="1625600" cy="615950"/>
          </a:xfrm>
          <a:prstGeom prst="leftArrow">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47425893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p:cNvSpPr>
            <a:spLocks noGrp="1"/>
          </p:cNvSpPr>
          <p:nvPr>
            <p:ph type="title"/>
          </p:nvPr>
        </p:nvSpPr>
        <p:spPr bwMode="auto"/>
        <p:txBody>
          <a:bodyPr wrap="square" numCol="1" anchorCtr="0" compatLnSpc="1">
            <a:prstTxWarp prst="textNoShape">
              <a:avLst/>
            </a:prstTxWarp>
          </a:bodyPr>
          <a:lstStyle/>
          <a:p>
            <a:pPr eaLnBrk="1" hangingPunct="1"/>
            <a:r>
              <a:rPr lang="en-US" dirty="0">
                <a:latin typeface="News Gothic MT"/>
                <a:cs typeface="News Gothic MT"/>
              </a:rPr>
              <a:t>Taking it Back!</a:t>
            </a:r>
          </a:p>
        </p:txBody>
      </p:sp>
      <p:sp>
        <p:nvSpPr>
          <p:cNvPr id="3" name="Content Placeholder 2"/>
          <p:cNvSpPr>
            <a:spLocks noGrp="1"/>
          </p:cNvSpPr>
          <p:nvPr>
            <p:ph idx="1"/>
          </p:nvPr>
        </p:nvSpPr>
        <p:spPr>
          <a:xfrm>
            <a:off x="944036" y="1909763"/>
            <a:ext cx="9692217" cy="5262562"/>
          </a:xfrm>
        </p:spPr>
        <p:txBody>
          <a:bodyPr rtlCol="0">
            <a:normAutofit/>
          </a:bodyPr>
          <a:lstStyle/>
          <a:p>
            <a:pPr marL="0" indent="0" eaLnBrk="1" fontAlgn="auto" hangingPunct="1">
              <a:spcAft>
                <a:spcPts val="0"/>
              </a:spcAft>
              <a:buClr>
                <a:schemeClr val="bg1">
                  <a:lumMod val="65000"/>
                </a:schemeClr>
              </a:buClr>
              <a:buFont typeface="Arial" charset="0"/>
              <a:buNone/>
              <a:defRPr/>
            </a:pPr>
            <a:r>
              <a:rPr lang="en-US" sz="3200" b="1" u="sng" dirty="0" smtClean="0">
                <a:solidFill>
                  <a:schemeClr val="tx1">
                    <a:lumMod val="85000"/>
                    <a:lumOff val="15000"/>
                  </a:schemeClr>
                </a:solidFill>
                <a:latin typeface="+mj-lt"/>
                <a:ea typeface="+mn-ea"/>
                <a:cs typeface="+mn-cs"/>
              </a:rPr>
              <a:t>Think-Ink</a:t>
            </a:r>
            <a:endParaRPr lang="en-US" sz="3200" b="1" u="sng" dirty="0">
              <a:solidFill>
                <a:schemeClr val="tx1">
                  <a:lumMod val="85000"/>
                  <a:lumOff val="15000"/>
                </a:schemeClr>
              </a:solidFill>
              <a:latin typeface="+mj-lt"/>
              <a:ea typeface="+mn-ea"/>
              <a:cs typeface="+mn-cs"/>
            </a:endParaRPr>
          </a:p>
          <a:p>
            <a:pPr eaLnBrk="1" fontAlgn="auto" hangingPunct="1">
              <a:spcAft>
                <a:spcPts val="0"/>
              </a:spcAft>
              <a:buClr>
                <a:schemeClr val="bg1">
                  <a:lumMod val="65000"/>
                </a:schemeClr>
              </a:buClr>
              <a:buFont typeface="Wingdings" charset="2"/>
              <a:buChar char="q"/>
              <a:defRPr/>
            </a:pPr>
            <a:r>
              <a:rPr lang="en-US" sz="3200" dirty="0" smtClean="0">
                <a:solidFill>
                  <a:schemeClr val="tx1">
                    <a:lumMod val="85000"/>
                    <a:lumOff val="15000"/>
                  </a:schemeClr>
                </a:solidFill>
                <a:latin typeface="+mj-lt"/>
                <a:ea typeface="+mn-ea"/>
                <a:cs typeface="+mn-cs"/>
              </a:rPr>
              <a:t>How will you apply your new learning to your instruction this week?</a:t>
            </a:r>
          </a:p>
          <a:p>
            <a:pPr eaLnBrk="1" fontAlgn="auto" hangingPunct="1">
              <a:spcAft>
                <a:spcPts val="0"/>
              </a:spcAft>
              <a:buClr>
                <a:schemeClr val="bg1">
                  <a:lumMod val="65000"/>
                </a:schemeClr>
              </a:buClr>
              <a:buFont typeface="Wingdings" pitchFamily="2" charset="2"/>
              <a:buChar char=""/>
              <a:defRPr/>
            </a:pPr>
            <a:endParaRPr lang="en-US" sz="3200" dirty="0">
              <a:solidFill>
                <a:schemeClr val="tx1">
                  <a:lumMod val="85000"/>
                  <a:lumOff val="15000"/>
                </a:schemeClr>
              </a:solidFill>
              <a:latin typeface="+mj-lt"/>
              <a:ea typeface="+mn-ea"/>
              <a:cs typeface="+mn-cs"/>
            </a:endParaRPr>
          </a:p>
          <a:p>
            <a:pPr marL="0" indent="0" eaLnBrk="1" fontAlgn="auto" hangingPunct="1">
              <a:spcAft>
                <a:spcPts val="0"/>
              </a:spcAft>
              <a:buClr>
                <a:schemeClr val="bg1">
                  <a:lumMod val="65000"/>
                </a:schemeClr>
              </a:buClr>
              <a:buFont typeface="Arial" charset="0"/>
              <a:buNone/>
              <a:defRPr/>
            </a:pPr>
            <a:r>
              <a:rPr lang="en-US" sz="3200" b="1" u="sng" dirty="0" smtClean="0">
                <a:solidFill>
                  <a:schemeClr val="tx1">
                    <a:lumMod val="85000"/>
                    <a:lumOff val="15000"/>
                  </a:schemeClr>
                </a:solidFill>
                <a:latin typeface="+mj-lt"/>
                <a:ea typeface="+mn-ea"/>
                <a:cs typeface="+mn-cs"/>
              </a:rPr>
              <a:t>Pair-Share</a:t>
            </a:r>
          </a:p>
          <a:p>
            <a:pPr eaLnBrk="1" fontAlgn="auto" hangingPunct="1">
              <a:spcAft>
                <a:spcPts val="0"/>
              </a:spcAft>
              <a:buClr>
                <a:schemeClr val="bg1">
                  <a:lumMod val="65000"/>
                </a:schemeClr>
              </a:buClr>
              <a:buFont typeface="Wingdings" charset="2"/>
              <a:buChar char="q"/>
              <a:defRPr/>
            </a:pPr>
            <a:r>
              <a:rPr lang="en-US" sz="3200" dirty="0" smtClean="0">
                <a:solidFill>
                  <a:schemeClr val="tx1">
                    <a:lumMod val="85000"/>
                    <a:lumOff val="15000"/>
                  </a:schemeClr>
                </a:solidFill>
                <a:latin typeface="+mj-lt"/>
                <a:ea typeface="+mn-ea"/>
                <a:cs typeface="+mn-cs"/>
              </a:rPr>
              <a:t>Share your thoughts with your elbow partner.</a:t>
            </a:r>
          </a:p>
          <a:p>
            <a:pPr marL="0" indent="0" eaLnBrk="1" fontAlgn="auto" hangingPunct="1">
              <a:spcAft>
                <a:spcPts val="0"/>
              </a:spcAft>
              <a:buClr>
                <a:schemeClr val="bg1">
                  <a:lumMod val="65000"/>
                </a:schemeClr>
              </a:buClr>
              <a:buFont typeface="Arial" charset="0"/>
              <a:buNone/>
              <a:defRPr/>
            </a:pPr>
            <a:endParaRPr lang="en-US" sz="3200" dirty="0" smtClean="0">
              <a:solidFill>
                <a:schemeClr val="tx1">
                  <a:lumMod val="85000"/>
                  <a:lumOff val="15000"/>
                </a:schemeClr>
              </a:solidFill>
              <a:latin typeface="+mj-lt"/>
              <a:ea typeface="+mn-ea"/>
              <a:cs typeface="+mn-cs"/>
            </a:endParaRPr>
          </a:p>
          <a:p>
            <a:pPr eaLnBrk="1" fontAlgn="auto" hangingPunct="1">
              <a:spcAft>
                <a:spcPts val="0"/>
              </a:spcAft>
              <a:buClr>
                <a:schemeClr val="bg1">
                  <a:lumMod val="65000"/>
                </a:schemeClr>
              </a:buClr>
              <a:buFont typeface="Wingdings" pitchFamily="2" charset="2"/>
              <a:buChar char=""/>
              <a:defRPr/>
            </a:pPr>
            <a:endParaRPr lang="en-US" dirty="0" smtClean="0">
              <a:solidFill>
                <a:schemeClr val="tx1">
                  <a:lumMod val="85000"/>
                  <a:lumOff val="15000"/>
                </a:schemeClr>
              </a:solidFill>
              <a:ea typeface="+mn-ea"/>
              <a:cs typeface="+mn-cs"/>
            </a:endParaRPr>
          </a:p>
          <a:p>
            <a:pPr marL="0" indent="0" eaLnBrk="1" fontAlgn="auto" hangingPunct="1">
              <a:spcAft>
                <a:spcPts val="0"/>
              </a:spcAft>
              <a:buClr>
                <a:schemeClr val="bg1">
                  <a:lumMod val="65000"/>
                </a:schemeClr>
              </a:buClr>
              <a:buFont typeface="Arial" charset="0"/>
              <a:buNone/>
              <a:defRPr/>
            </a:pPr>
            <a:endParaRPr lang="en-US" dirty="0" smtClean="0">
              <a:solidFill>
                <a:schemeClr val="tx1">
                  <a:lumMod val="85000"/>
                  <a:lumOff val="15000"/>
                </a:schemeClr>
              </a:solidFill>
              <a:ea typeface="+mn-ea"/>
              <a:cs typeface="+mn-cs"/>
            </a:endParaRPr>
          </a:p>
        </p:txBody>
      </p:sp>
    </p:spTree>
    <p:extLst>
      <p:ext uri="{BB962C8B-B14F-4D97-AF65-F5344CB8AC3E}">
        <p14:creationId xmlns:p14="http://schemas.microsoft.com/office/powerpoint/2010/main" val="294066387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News Gothic MT"/>
                <a:cs typeface="News Gothic MT"/>
              </a:rPr>
              <a:t>Learning Objectives</a:t>
            </a:r>
            <a:endParaRPr lang="en-US" dirty="0">
              <a:latin typeface="News Gothic MT"/>
              <a:cs typeface="News Gothic MT"/>
            </a:endParaRPr>
          </a:p>
        </p:txBody>
      </p:sp>
      <p:pic>
        <p:nvPicPr>
          <p:cNvPr id="5" name="Picture 4" descr="pen_display_accomplished_400_clr_757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526176">
            <a:off x="-315442" y="-2624"/>
            <a:ext cx="2786484" cy="2786484"/>
          </a:xfrm>
          <a:prstGeom prst="rect">
            <a:avLst/>
          </a:prstGeom>
        </p:spPr>
      </p:pic>
      <p:sp>
        <p:nvSpPr>
          <p:cNvPr id="6" name="Content Placeholder 2"/>
          <p:cNvSpPr txBox="1">
            <a:spLocks/>
          </p:cNvSpPr>
          <p:nvPr/>
        </p:nvSpPr>
        <p:spPr bwMode="auto">
          <a:xfrm>
            <a:off x="2175276" y="1273624"/>
            <a:ext cx="8273093"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None/>
            </a:pPr>
            <a:endParaRPr lang="en-US" dirty="0" smtClean="0">
              <a:latin typeface="Century Gothic" charset="0"/>
              <a:cs typeface="Century Gothic" charset="0"/>
            </a:endParaRPr>
          </a:p>
          <a:p>
            <a:pPr eaLnBrk="1" hangingPunct="1">
              <a:buFont typeface="Wingdings" charset="0"/>
              <a:buChar char="q"/>
            </a:pPr>
            <a:r>
              <a:rPr lang="en-US" dirty="0" smtClean="0">
                <a:latin typeface="Century Gothic" charset="0"/>
                <a:cs typeface="Century Gothic" charset="0"/>
              </a:rPr>
              <a:t>Understand who are Standard English Learners (SELs)</a:t>
            </a:r>
          </a:p>
          <a:p>
            <a:pPr marL="0" indent="0" eaLnBrk="1" hangingPunct="1">
              <a:buNone/>
            </a:pPr>
            <a:endParaRPr lang="en-US" dirty="0" smtClean="0">
              <a:latin typeface="Century Gothic" charset="0"/>
              <a:cs typeface="Century Gothic" charset="0"/>
            </a:endParaRPr>
          </a:p>
          <a:p>
            <a:pPr eaLnBrk="1" hangingPunct="1">
              <a:buFont typeface="Wingdings" charset="0"/>
              <a:buChar char="q"/>
            </a:pPr>
            <a:r>
              <a:rPr lang="en-US" dirty="0" smtClean="0">
                <a:latin typeface="Century Gothic" charset="0"/>
                <a:cs typeface="Century Gothic" charset="0"/>
              </a:rPr>
              <a:t>Explore what makes literacy responsive to Standard English Learners (SELs) using Close Reading</a:t>
            </a:r>
          </a:p>
          <a:p>
            <a:pPr marL="0" indent="0" eaLnBrk="1" hangingPunct="1">
              <a:buNone/>
            </a:pPr>
            <a:endParaRPr lang="en-US" dirty="0" smtClean="0">
              <a:latin typeface="Century Gothic" charset="0"/>
              <a:cs typeface="Century Gothic" charset="0"/>
            </a:endParaRPr>
          </a:p>
        </p:txBody>
      </p:sp>
    </p:spTree>
    <p:extLst>
      <p:ext uri="{BB962C8B-B14F-4D97-AF65-F5344CB8AC3E}">
        <p14:creationId xmlns:p14="http://schemas.microsoft.com/office/powerpoint/2010/main" val="1634682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4"/>
          <p:cNvSpPr>
            <a:spLocks noGrp="1"/>
          </p:cNvSpPr>
          <p:nvPr>
            <p:ph type="title"/>
          </p:nvPr>
        </p:nvSpPr>
        <p:spPr/>
        <p:txBody>
          <a:bodyPr anchor="t"/>
          <a:lstStyle/>
          <a:p>
            <a:pPr eaLnBrk="1" hangingPunct="1"/>
            <a:r>
              <a:rPr lang="en-US" dirty="0" smtClean="0">
                <a:latin typeface="News Gothic MT" charset="0"/>
              </a:rPr>
              <a:t>Standards</a:t>
            </a:r>
            <a:endParaRPr lang="en-US" dirty="0">
              <a:latin typeface="Calibri" charset="0"/>
            </a:endParaRPr>
          </a:p>
        </p:txBody>
      </p:sp>
      <p:sp>
        <p:nvSpPr>
          <p:cNvPr id="3" name="Content Placeholder 2"/>
          <p:cNvSpPr>
            <a:spLocks noGrp="1"/>
          </p:cNvSpPr>
          <p:nvPr>
            <p:ph idx="1"/>
          </p:nvPr>
        </p:nvSpPr>
        <p:spPr>
          <a:xfrm>
            <a:off x="609599" y="1600205"/>
            <a:ext cx="11220785" cy="4525963"/>
          </a:xfrm>
        </p:spPr>
        <p:txBody>
          <a:bodyPr/>
          <a:lstStyle/>
          <a:p>
            <a:r>
              <a:rPr lang="en-US" sz="2800" b="1" dirty="0" smtClean="0"/>
              <a:t>RL 3.1 </a:t>
            </a:r>
            <a:r>
              <a:rPr lang="en-US" sz="2800" dirty="0" smtClean="0"/>
              <a:t>Ask and answer questions to demonstrate understanding of a text referring explicitly to the text as the basis for the answer.</a:t>
            </a:r>
          </a:p>
          <a:p>
            <a:r>
              <a:rPr lang="en-US" sz="2800" b="1" dirty="0" smtClean="0"/>
              <a:t>RL 3.7 </a:t>
            </a:r>
            <a:r>
              <a:rPr lang="en-US" sz="2800" dirty="0" smtClean="0"/>
              <a:t>Explain how specific aspects of a text’s illustrations contribute to what is conveyed by the words in a story.</a:t>
            </a:r>
          </a:p>
          <a:p>
            <a:r>
              <a:rPr lang="en-US" sz="2800" b="1" dirty="0" smtClean="0"/>
              <a:t>L 3.4  </a:t>
            </a:r>
            <a:r>
              <a:rPr lang="en-US" sz="2800" dirty="0" smtClean="0"/>
              <a:t>Determine or clarify the meaning of unknown and multiple-meaning words and phrases.</a:t>
            </a:r>
          </a:p>
          <a:p>
            <a:r>
              <a:rPr lang="en-US" sz="2800" b="1" dirty="0" smtClean="0"/>
              <a:t>SL 3.1 </a:t>
            </a:r>
            <a:r>
              <a:rPr lang="en-US" sz="2800" dirty="0" smtClean="0"/>
              <a:t>Engage effectively in a range of collaborative discussions.</a:t>
            </a:r>
          </a:p>
          <a:p>
            <a:r>
              <a:rPr lang="en-US" sz="2800" b="1" dirty="0" smtClean="0"/>
              <a:t>W 3.1 </a:t>
            </a:r>
            <a:r>
              <a:rPr lang="en-US" sz="2800" dirty="0" smtClean="0"/>
              <a:t>Write opinion pieces on topics or texts, supporting a point of view with reasons.</a:t>
            </a:r>
            <a:endParaRPr lang="en-US" sz="2800" dirty="0"/>
          </a:p>
        </p:txBody>
      </p:sp>
    </p:spTree>
    <p:extLst>
      <p:ext uri="{BB962C8B-B14F-4D97-AF65-F5344CB8AC3E}">
        <p14:creationId xmlns:p14="http://schemas.microsoft.com/office/powerpoint/2010/main" val="1695238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302709" y="1266370"/>
            <a:ext cx="5478435" cy="51054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44034" name="Picture 3" descr="pencil.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04167" y="5800729"/>
            <a:ext cx="505884" cy="50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5" name="TextBox 4"/>
          <p:cNvSpPr txBox="1">
            <a:spLocks noChangeArrowheads="1"/>
          </p:cNvSpPr>
          <p:nvPr/>
        </p:nvSpPr>
        <p:spPr bwMode="auto">
          <a:xfrm>
            <a:off x="4595284" y="5800725"/>
            <a:ext cx="372533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latin typeface="Century Gothic" charset="0"/>
                <a:cs typeface="Century Gothic" charset="0"/>
              </a:rPr>
              <a:t>Culminating Task</a:t>
            </a:r>
          </a:p>
        </p:txBody>
      </p:sp>
      <p:cxnSp>
        <p:nvCxnSpPr>
          <p:cNvPr id="8" name="Straight Connector 7"/>
          <p:cNvCxnSpPr/>
          <p:nvPr/>
        </p:nvCxnSpPr>
        <p:spPr>
          <a:xfrm>
            <a:off x="3704167" y="5800725"/>
            <a:ext cx="4616452" cy="0"/>
          </a:xfrm>
          <a:prstGeom prst="line">
            <a:avLst/>
          </a:prstGeom>
          <a:ln w="19050" cmpd="sng">
            <a:solidFill>
              <a:schemeClr val="tx1"/>
            </a:solidFill>
            <a:prstDash val="dot"/>
          </a:ln>
        </p:spPr>
        <p:style>
          <a:lnRef idx="2">
            <a:schemeClr val="accent1"/>
          </a:lnRef>
          <a:fillRef idx="0">
            <a:schemeClr val="accent1"/>
          </a:fillRef>
          <a:effectRef idx="1">
            <a:schemeClr val="accent1"/>
          </a:effectRef>
          <a:fontRef idx="minor">
            <a:schemeClr val="tx1"/>
          </a:fontRef>
        </p:style>
      </p:cxnSp>
      <p:pic>
        <p:nvPicPr>
          <p:cNvPr id="44038" name="Picture 6" descr="red_arrow_left_400_clr_13135.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98885" y="1266826"/>
            <a:ext cx="3198283" cy="295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itle 4"/>
          <p:cNvSpPr txBox="1">
            <a:spLocks/>
          </p:cNvSpPr>
          <p:nvPr/>
        </p:nvSpPr>
        <p:spPr bwMode="auto">
          <a:xfrm>
            <a:off x="609600" y="274638"/>
            <a:ext cx="10972800" cy="1143000"/>
          </a:xfrm>
          <a:prstGeom prst="rect">
            <a:avLst/>
          </a:prstGeom>
        </p:spPr>
        <p:txBody>
          <a:bodyPr wrap="square" numCol="1" anchorCtr="0" compatLnSpc="1">
            <a:prstTxWarp prst="textNoShape">
              <a:avLst/>
            </a:prstTxWarp>
          </a:bodyPr>
          <a:lstStyle>
            <a:lvl1pPr algn="ctr" rtl="0" eaLnBrk="0" fontAlgn="base" hangingPunct="0">
              <a:spcBef>
                <a:spcPct val="0"/>
              </a:spcBef>
              <a:spcAft>
                <a:spcPct val="0"/>
              </a:spcAft>
              <a:defRPr sz="4400" b="1" kern="1200">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bg1"/>
                </a:solidFill>
                <a:latin typeface="Century Gothic"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Century Gothic"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Century Gothic"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Century Gothic" charset="0"/>
                <a:ea typeface="ＭＳ Ｐゴシック" charset="0"/>
                <a:cs typeface="ＭＳ Ｐゴシック" charset="0"/>
              </a:defRPr>
            </a:lvl5pPr>
            <a:lvl6pPr marL="457200" algn="ctr" rtl="0" fontAlgn="base">
              <a:spcBef>
                <a:spcPct val="0"/>
              </a:spcBef>
              <a:spcAft>
                <a:spcPct val="0"/>
              </a:spcAft>
              <a:defRPr sz="4400" b="1">
                <a:solidFill>
                  <a:schemeClr val="bg1"/>
                </a:solidFill>
                <a:latin typeface="Century Gothic" charset="0"/>
                <a:ea typeface="ＭＳ Ｐゴシック" charset="0"/>
                <a:cs typeface="ＭＳ Ｐゴシック" charset="0"/>
              </a:defRPr>
            </a:lvl6pPr>
            <a:lvl7pPr marL="914400" algn="ctr" rtl="0" fontAlgn="base">
              <a:spcBef>
                <a:spcPct val="0"/>
              </a:spcBef>
              <a:spcAft>
                <a:spcPct val="0"/>
              </a:spcAft>
              <a:defRPr sz="4400" b="1">
                <a:solidFill>
                  <a:schemeClr val="bg1"/>
                </a:solidFill>
                <a:latin typeface="Century Gothic" charset="0"/>
                <a:ea typeface="ＭＳ Ｐゴシック" charset="0"/>
                <a:cs typeface="ＭＳ Ｐゴシック" charset="0"/>
              </a:defRPr>
            </a:lvl7pPr>
            <a:lvl8pPr marL="1371600" algn="ctr" rtl="0" fontAlgn="base">
              <a:spcBef>
                <a:spcPct val="0"/>
              </a:spcBef>
              <a:spcAft>
                <a:spcPct val="0"/>
              </a:spcAft>
              <a:defRPr sz="4400" b="1">
                <a:solidFill>
                  <a:schemeClr val="bg1"/>
                </a:solidFill>
                <a:latin typeface="Century Gothic" charset="0"/>
                <a:ea typeface="ＭＳ Ｐゴシック" charset="0"/>
                <a:cs typeface="ＭＳ Ｐゴシック" charset="0"/>
              </a:defRPr>
            </a:lvl8pPr>
            <a:lvl9pPr marL="1828800" algn="ctr" rtl="0" fontAlgn="base">
              <a:spcBef>
                <a:spcPct val="0"/>
              </a:spcBef>
              <a:spcAft>
                <a:spcPct val="0"/>
              </a:spcAft>
              <a:defRPr sz="4400" b="1">
                <a:solidFill>
                  <a:schemeClr val="bg1"/>
                </a:solidFill>
                <a:latin typeface="Century Gothic" charset="0"/>
                <a:ea typeface="ＭＳ Ｐゴシック" charset="0"/>
                <a:cs typeface="ＭＳ Ｐゴシック" charset="0"/>
              </a:defRPr>
            </a:lvl9pPr>
          </a:lstStyle>
          <a:p>
            <a:pPr eaLnBrk="1" hangingPunct="1"/>
            <a:r>
              <a:rPr lang="en-US" dirty="0" smtClean="0">
                <a:latin typeface="News Gothic MT"/>
                <a:cs typeface="News Gothic MT"/>
              </a:rPr>
              <a:t>Close Reading - Accelerated</a:t>
            </a:r>
            <a:endParaRPr lang="en-US" dirty="0">
              <a:latin typeface="News Gothic MT"/>
              <a:cs typeface="News Gothic MT"/>
            </a:endParaRPr>
          </a:p>
        </p:txBody>
      </p:sp>
    </p:spTree>
    <p:extLst>
      <p:ext uri="{BB962C8B-B14F-4D97-AF65-F5344CB8AC3E}">
        <p14:creationId xmlns:p14="http://schemas.microsoft.com/office/powerpoint/2010/main" val="1352382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302709" y="1266370"/>
            <a:ext cx="5478435" cy="51054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46082" name="Picture 3" descr="pencil.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04167" y="5800729"/>
            <a:ext cx="505884" cy="50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083" name="TextBox 4"/>
          <p:cNvSpPr txBox="1">
            <a:spLocks noChangeArrowheads="1"/>
          </p:cNvSpPr>
          <p:nvPr/>
        </p:nvSpPr>
        <p:spPr bwMode="auto">
          <a:xfrm>
            <a:off x="4595284" y="5800725"/>
            <a:ext cx="372533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latin typeface="Century Gothic" charset="0"/>
                <a:cs typeface="Century Gothic" charset="0"/>
              </a:rPr>
              <a:t>Culminating Task</a:t>
            </a:r>
          </a:p>
        </p:txBody>
      </p:sp>
      <p:cxnSp>
        <p:nvCxnSpPr>
          <p:cNvPr id="8" name="Straight Connector 7"/>
          <p:cNvCxnSpPr/>
          <p:nvPr/>
        </p:nvCxnSpPr>
        <p:spPr>
          <a:xfrm>
            <a:off x="3704167" y="5800725"/>
            <a:ext cx="4616452" cy="0"/>
          </a:xfrm>
          <a:prstGeom prst="line">
            <a:avLst/>
          </a:prstGeom>
          <a:ln w="19050" cmpd="sng">
            <a:solidFill>
              <a:schemeClr val="tx1"/>
            </a:solidFill>
            <a:prstDash val="dot"/>
          </a:ln>
        </p:spPr>
        <p:style>
          <a:lnRef idx="2">
            <a:schemeClr val="accent1"/>
          </a:lnRef>
          <a:fillRef idx="0">
            <a:schemeClr val="accent1"/>
          </a:fillRef>
          <a:effectRef idx="1">
            <a:schemeClr val="accent1"/>
          </a:effectRef>
          <a:fontRef idx="minor">
            <a:schemeClr val="tx1"/>
          </a:fontRef>
        </p:style>
      </p:cxnSp>
      <p:pic>
        <p:nvPicPr>
          <p:cNvPr id="7" name="Picture 6" descr="red_arrow_left_400_clr_13135.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98885" y="1266826"/>
            <a:ext cx="3198283" cy="295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4"/>
          <p:cNvSpPr txBox="1">
            <a:spLocks/>
          </p:cNvSpPr>
          <p:nvPr/>
        </p:nvSpPr>
        <p:spPr bwMode="auto">
          <a:xfrm>
            <a:off x="609600" y="274638"/>
            <a:ext cx="10972800" cy="1143000"/>
          </a:xfrm>
          <a:prstGeom prst="rect">
            <a:avLst/>
          </a:prstGeom>
        </p:spPr>
        <p:txBody>
          <a:bodyPr wrap="square" numCol="1" anchorCtr="0" compatLnSpc="1">
            <a:prstTxWarp prst="textNoShape">
              <a:avLst/>
            </a:prstTxWarp>
          </a:bodyPr>
          <a:lstStyle>
            <a:lvl1pPr algn="ctr" rtl="0" eaLnBrk="0" fontAlgn="base" hangingPunct="0">
              <a:spcBef>
                <a:spcPct val="0"/>
              </a:spcBef>
              <a:spcAft>
                <a:spcPct val="0"/>
              </a:spcAft>
              <a:defRPr sz="4400" b="1" kern="1200">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bg1"/>
                </a:solidFill>
                <a:latin typeface="Century Gothic"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Century Gothic"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Century Gothic"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Century Gothic" charset="0"/>
                <a:ea typeface="ＭＳ Ｐゴシック" charset="0"/>
                <a:cs typeface="ＭＳ Ｐゴシック" charset="0"/>
              </a:defRPr>
            </a:lvl5pPr>
            <a:lvl6pPr marL="457200" algn="ctr" rtl="0" fontAlgn="base">
              <a:spcBef>
                <a:spcPct val="0"/>
              </a:spcBef>
              <a:spcAft>
                <a:spcPct val="0"/>
              </a:spcAft>
              <a:defRPr sz="4400" b="1">
                <a:solidFill>
                  <a:schemeClr val="bg1"/>
                </a:solidFill>
                <a:latin typeface="Century Gothic" charset="0"/>
                <a:ea typeface="ＭＳ Ｐゴシック" charset="0"/>
                <a:cs typeface="ＭＳ Ｐゴシック" charset="0"/>
              </a:defRPr>
            </a:lvl6pPr>
            <a:lvl7pPr marL="914400" algn="ctr" rtl="0" fontAlgn="base">
              <a:spcBef>
                <a:spcPct val="0"/>
              </a:spcBef>
              <a:spcAft>
                <a:spcPct val="0"/>
              </a:spcAft>
              <a:defRPr sz="4400" b="1">
                <a:solidFill>
                  <a:schemeClr val="bg1"/>
                </a:solidFill>
                <a:latin typeface="Century Gothic" charset="0"/>
                <a:ea typeface="ＭＳ Ｐゴシック" charset="0"/>
                <a:cs typeface="ＭＳ Ｐゴシック" charset="0"/>
              </a:defRPr>
            </a:lvl7pPr>
            <a:lvl8pPr marL="1371600" algn="ctr" rtl="0" fontAlgn="base">
              <a:spcBef>
                <a:spcPct val="0"/>
              </a:spcBef>
              <a:spcAft>
                <a:spcPct val="0"/>
              </a:spcAft>
              <a:defRPr sz="4400" b="1">
                <a:solidFill>
                  <a:schemeClr val="bg1"/>
                </a:solidFill>
                <a:latin typeface="Century Gothic" charset="0"/>
                <a:ea typeface="ＭＳ Ｐゴシック" charset="0"/>
                <a:cs typeface="ＭＳ Ｐゴシック" charset="0"/>
              </a:defRPr>
            </a:lvl8pPr>
            <a:lvl9pPr marL="1828800" algn="ctr" rtl="0" fontAlgn="base">
              <a:spcBef>
                <a:spcPct val="0"/>
              </a:spcBef>
              <a:spcAft>
                <a:spcPct val="0"/>
              </a:spcAft>
              <a:defRPr sz="4400" b="1">
                <a:solidFill>
                  <a:schemeClr val="bg1"/>
                </a:solidFill>
                <a:latin typeface="Century Gothic" charset="0"/>
                <a:ea typeface="ＭＳ Ｐゴシック" charset="0"/>
                <a:cs typeface="ＭＳ Ｐゴシック" charset="0"/>
              </a:defRPr>
            </a:lvl9pPr>
          </a:lstStyle>
          <a:p>
            <a:pPr eaLnBrk="1" hangingPunct="1"/>
            <a:r>
              <a:rPr lang="en-US" dirty="0" smtClean="0">
                <a:latin typeface="News Gothic MT"/>
                <a:cs typeface="News Gothic MT"/>
              </a:rPr>
              <a:t>Close Reading - Accelerated</a:t>
            </a:r>
            <a:endParaRPr lang="en-US" dirty="0">
              <a:latin typeface="News Gothic MT"/>
              <a:cs typeface="News Gothic MT"/>
            </a:endParaRPr>
          </a:p>
        </p:txBody>
      </p:sp>
    </p:spTree>
    <p:extLst>
      <p:ext uri="{BB962C8B-B14F-4D97-AF65-F5344CB8AC3E}">
        <p14:creationId xmlns:p14="http://schemas.microsoft.com/office/powerpoint/2010/main" val="35277294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path" presetSubtype="0" accel="50000" decel="50000" fill="hold" nodeType="clickEffect">
                                  <p:stCondLst>
                                    <p:cond delay="0"/>
                                  </p:stCondLst>
                                  <p:childTnLst>
                                    <p:animMotion origin="layout" path="M 2.08478E-7 -3.49942E-6 L 2.08478E-7 0.2109 " pathEditMode="relative" rAng="0" ptsTypes="AA">
                                      <p:cBhvr>
                                        <p:cTn id="6" dur="2000" fill="hold"/>
                                        <p:tgtEl>
                                          <p:spTgt spid="7"/>
                                        </p:tgtEl>
                                        <p:attrNameLst>
                                          <p:attrName>ppt_x</p:attrName>
                                          <p:attrName>ppt_y</p:attrName>
                                        </p:attrNameLst>
                                      </p:cBhvr>
                                      <p:rCtr x="0" y="1054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554133" y="1712914"/>
            <a:ext cx="6637867" cy="4647426"/>
          </a:xfrm>
          <a:prstGeom prst="rect">
            <a:avLst/>
          </a:prstGeom>
          <a:noFill/>
        </p:spPr>
        <p:txBody>
          <a:bodyPr>
            <a:spAutoFit/>
          </a:bodyPr>
          <a:lstStyle/>
          <a:p>
            <a:pPr>
              <a:defRPr/>
            </a:pPr>
            <a:r>
              <a:rPr lang="en-US" sz="2400" b="1" dirty="0"/>
              <a:t>Fold your paper into 4 sections.</a:t>
            </a:r>
          </a:p>
          <a:p>
            <a:pPr>
              <a:defRPr/>
            </a:pPr>
            <a:endParaRPr lang="en-US" sz="2400" b="1" dirty="0"/>
          </a:p>
          <a:p>
            <a:pPr marL="342900" indent="-342900">
              <a:buFont typeface="Arial"/>
              <a:buChar char="•"/>
              <a:defRPr/>
            </a:pPr>
            <a:r>
              <a:rPr lang="en-US" sz="3200" dirty="0"/>
              <a:t>Use two sections to record two </a:t>
            </a:r>
            <a:r>
              <a:rPr lang="en-US" sz="3200" b="1" i="1" dirty="0"/>
              <a:t>questions</a:t>
            </a:r>
            <a:r>
              <a:rPr lang="en-US" sz="3200" dirty="0"/>
              <a:t> you may have.</a:t>
            </a:r>
          </a:p>
          <a:p>
            <a:pPr marL="342900" indent="-342900">
              <a:buFont typeface="Arial"/>
              <a:buChar char="•"/>
              <a:defRPr/>
            </a:pPr>
            <a:endParaRPr lang="en-US" sz="3200" dirty="0"/>
          </a:p>
          <a:p>
            <a:pPr marL="342900" indent="-342900">
              <a:buFont typeface="Arial"/>
              <a:buChar char="•"/>
              <a:defRPr/>
            </a:pPr>
            <a:r>
              <a:rPr lang="en-US" sz="3200" dirty="0"/>
              <a:t>Use the other two sections to write </a:t>
            </a:r>
            <a:r>
              <a:rPr lang="en-US" sz="3200" b="1" i="1" dirty="0"/>
              <a:t>your favorite parts or special thoughts </a:t>
            </a:r>
            <a:r>
              <a:rPr lang="en-US" sz="3200" dirty="0"/>
              <a:t>about the text.</a:t>
            </a:r>
          </a:p>
          <a:p>
            <a:pPr>
              <a:defRPr/>
            </a:pPr>
            <a:r>
              <a:rPr lang="en-US" sz="2400" b="1" dirty="0"/>
              <a:t> </a:t>
            </a:r>
            <a:endParaRPr lang="en-US" sz="2800" b="1" i="1" dirty="0"/>
          </a:p>
        </p:txBody>
      </p:sp>
      <p:pic>
        <p:nvPicPr>
          <p:cNvPr id="2" name="Picture 1"/>
          <p:cNvPicPr>
            <a:picLocks noChangeAspect="1"/>
          </p:cNvPicPr>
          <p:nvPr/>
        </p:nvPicPr>
        <p:blipFill>
          <a:blip r:embed="rId3"/>
          <a:stretch>
            <a:fillRect/>
          </a:stretch>
        </p:blipFill>
        <p:spPr>
          <a:xfrm>
            <a:off x="351369" y="1884367"/>
            <a:ext cx="4821767" cy="4689475"/>
          </a:xfrm>
          <a:prstGeom prst="rect">
            <a:avLst/>
          </a:prstGeom>
          <a:ln>
            <a:noFill/>
          </a:ln>
          <a:effectLst>
            <a:outerShdw blurRad="190500" algn="tl" rotWithShape="0">
              <a:srgbClr val="000000">
                <a:alpha val="70000"/>
              </a:srgbClr>
            </a:outerShdw>
          </a:effectLst>
        </p:spPr>
      </p:pic>
      <p:sp>
        <p:nvSpPr>
          <p:cNvPr id="3" name="TextBox 2"/>
          <p:cNvSpPr txBox="1">
            <a:spLocks noChangeArrowheads="1"/>
          </p:cNvSpPr>
          <p:nvPr/>
        </p:nvSpPr>
        <p:spPr bwMode="auto">
          <a:xfrm>
            <a:off x="670988" y="2146300"/>
            <a:ext cx="2015067"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i="1"/>
              <a:t>QUESTION</a:t>
            </a:r>
          </a:p>
        </p:txBody>
      </p:sp>
      <p:sp>
        <p:nvSpPr>
          <p:cNvPr id="6" name="TextBox 5"/>
          <p:cNvSpPr txBox="1">
            <a:spLocks noChangeArrowheads="1"/>
          </p:cNvSpPr>
          <p:nvPr/>
        </p:nvSpPr>
        <p:spPr bwMode="auto">
          <a:xfrm>
            <a:off x="3160186" y="2146300"/>
            <a:ext cx="2012949"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i="1"/>
              <a:t>QUESTION</a:t>
            </a:r>
          </a:p>
        </p:txBody>
      </p:sp>
      <p:sp>
        <p:nvSpPr>
          <p:cNvPr id="7" name="TextBox 6"/>
          <p:cNvSpPr txBox="1">
            <a:spLocks noChangeArrowheads="1"/>
          </p:cNvSpPr>
          <p:nvPr/>
        </p:nvSpPr>
        <p:spPr bwMode="auto">
          <a:xfrm>
            <a:off x="670988" y="4398967"/>
            <a:ext cx="201506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i="1"/>
              <a:t>FAVORITE PART OR THOUGHT</a:t>
            </a:r>
          </a:p>
        </p:txBody>
      </p:sp>
      <p:sp>
        <p:nvSpPr>
          <p:cNvPr id="9" name="TextBox 8"/>
          <p:cNvSpPr txBox="1">
            <a:spLocks noChangeArrowheads="1"/>
          </p:cNvSpPr>
          <p:nvPr/>
        </p:nvSpPr>
        <p:spPr bwMode="auto">
          <a:xfrm>
            <a:off x="3160186" y="4398967"/>
            <a:ext cx="2012949"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i="1"/>
              <a:t>FAVORITE PART OR THOUGHT</a:t>
            </a:r>
          </a:p>
        </p:txBody>
      </p:sp>
      <p:sp>
        <p:nvSpPr>
          <p:cNvPr id="33799" name="Title 4"/>
          <p:cNvSpPr>
            <a:spLocks noGrp="1"/>
          </p:cNvSpPr>
          <p:nvPr>
            <p:ph type="title"/>
          </p:nvPr>
        </p:nvSpPr>
        <p:spPr bwMode="auto"/>
        <p:txBody>
          <a:bodyPr wrap="square" numCol="1" anchorCtr="0" compatLnSpc="1">
            <a:prstTxWarp prst="textNoShape">
              <a:avLst/>
            </a:prstTxWarp>
          </a:bodyPr>
          <a:lstStyle/>
          <a:p>
            <a:pPr eaLnBrk="1" hangingPunct="1"/>
            <a:r>
              <a:rPr lang="en-US" dirty="0" smtClean="0">
                <a:latin typeface="News Gothic MT"/>
                <a:cs typeface="News Gothic MT"/>
              </a:rPr>
              <a:t>Preparing for the READ ALOUD</a:t>
            </a:r>
            <a:endParaRPr lang="en-US" dirty="0">
              <a:latin typeface="News Gothic MT"/>
              <a:cs typeface="News Gothic MT"/>
            </a:endParaRPr>
          </a:p>
        </p:txBody>
      </p:sp>
    </p:spTree>
    <p:extLst>
      <p:ext uri="{BB962C8B-B14F-4D97-AF65-F5344CB8AC3E}">
        <p14:creationId xmlns:p14="http://schemas.microsoft.com/office/powerpoint/2010/main" val="1652832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nodeType="with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fade">
                                      <p:cBhvr>
                                        <p:cTn id="24"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9" grpId="0"/>
    </p:bldLst>
  </p:timing>
</p:sld>
</file>

<file path=ppt/theme/theme1.xml><?xml version="1.0" encoding="utf-8"?>
<a:theme xmlns:a="http://schemas.openxmlformats.org/drawingml/2006/main" name="COHORT 2.0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27145</TotalTime>
  <Words>3332</Words>
  <Application>Microsoft Macintosh PowerPoint</Application>
  <PresentationFormat>Widescreen</PresentationFormat>
  <Paragraphs>556</Paragraphs>
  <Slides>56</Slides>
  <Notes>55</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56</vt:i4>
      </vt:variant>
    </vt:vector>
  </HeadingPairs>
  <TitlesOfParts>
    <vt:vector size="69" baseType="lpstr">
      <vt:lpstr>Arial</vt:lpstr>
      <vt:lpstr>Arial Rounded MT Bold</vt:lpstr>
      <vt:lpstr>ArialMT</vt:lpstr>
      <vt:lpstr>Brush Script MT</vt:lpstr>
      <vt:lpstr>Calibri</vt:lpstr>
      <vt:lpstr>Century Gothic</vt:lpstr>
      <vt:lpstr>MS PGothic</vt:lpstr>
      <vt:lpstr>ＭＳ Ｐゴシック</vt:lpstr>
      <vt:lpstr>News Gothic MT</vt:lpstr>
      <vt:lpstr>Times New Roman</vt:lpstr>
      <vt:lpstr>Wingdings</vt:lpstr>
      <vt:lpstr>Wingdings 2</vt:lpstr>
      <vt:lpstr>COHORT 2.0 </vt:lpstr>
      <vt:lpstr>PowerPoint Presentation</vt:lpstr>
      <vt:lpstr>Learning Objectives</vt:lpstr>
      <vt:lpstr>PowerPoint Presentation</vt:lpstr>
      <vt:lpstr> Five CLR Pedagogical Areas </vt:lpstr>
      <vt:lpstr>Standards</vt:lpstr>
      <vt:lpstr>Standards</vt:lpstr>
      <vt:lpstr>PowerPoint Presentation</vt:lpstr>
      <vt:lpstr>PowerPoint Presentation</vt:lpstr>
      <vt:lpstr>Preparing for the READ ALOUD</vt:lpstr>
      <vt:lpstr>Read Aloud</vt:lpstr>
      <vt:lpstr>Moment of Silence</vt:lpstr>
      <vt:lpstr>Text-to-Self Connection</vt:lpstr>
      <vt:lpstr>Silent Appointment Give One Get One</vt:lpstr>
      <vt:lpstr>PowerPoint Presentation</vt:lpstr>
      <vt:lpstr>Text Dependent Questions</vt:lpstr>
      <vt:lpstr>Using Text Structures and Features Pair-Share</vt:lpstr>
      <vt:lpstr>Using Text Structures and Features Pair-Square</vt:lpstr>
      <vt:lpstr>Text Dependent Questions and  the Personal Thesaurus</vt:lpstr>
      <vt:lpstr>Think-Pair-Share-Sketch</vt:lpstr>
      <vt:lpstr>Eyes on the Stars</vt:lpstr>
      <vt:lpstr>Video</vt:lpstr>
      <vt:lpstr>Think-Pair-Share-Sketch</vt:lpstr>
      <vt:lpstr>PowerPoint Presentation</vt:lpstr>
      <vt:lpstr>Close Viewing  Preparing for Discussion</vt:lpstr>
      <vt:lpstr>Close Viewing   Preparing for Discussion</vt:lpstr>
      <vt:lpstr>Eyes on the Stars</vt:lpstr>
      <vt:lpstr>PowerPoint Presentation</vt:lpstr>
      <vt:lpstr>Text Dependent Questions</vt:lpstr>
      <vt:lpstr>Text Dependent Questions </vt:lpstr>
      <vt:lpstr>PowerPoint Presentation</vt:lpstr>
      <vt:lpstr>Culminating Task</vt:lpstr>
      <vt:lpstr>PowerPoint Presentation</vt:lpstr>
      <vt:lpstr>PowerPoint Presentation</vt:lpstr>
      <vt:lpstr>MELD In Action</vt:lpstr>
      <vt:lpstr>Students Comparing and Contrasting the Story and Video</vt:lpstr>
      <vt:lpstr>MELD In Action</vt:lpstr>
      <vt:lpstr>Rings of Culture</vt:lpstr>
      <vt:lpstr>Mainstream English Language Development</vt:lpstr>
      <vt:lpstr>Text Sets</vt:lpstr>
      <vt:lpstr>Common Core 7 ELA/Literacy Competencies</vt:lpstr>
      <vt:lpstr>Culturally Responsive Text</vt:lpstr>
      <vt:lpstr>Elementary Titles Culturally Responsive Enabling Literature</vt:lpstr>
      <vt:lpstr>What is Culturally Responsive Text?</vt:lpstr>
      <vt:lpstr>Culturally Responsive Text</vt:lpstr>
      <vt:lpstr>Culturally Generic Texts</vt:lpstr>
      <vt:lpstr>Culturally Neutral Texts</vt:lpstr>
      <vt:lpstr>Culturally Responsive Texts</vt:lpstr>
      <vt:lpstr>Which Type of Text?</vt:lpstr>
      <vt:lpstr>Which Type of Text?</vt:lpstr>
      <vt:lpstr>Which Type of Text?</vt:lpstr>
      <vt:lpstr>Identifying Culturally Responsive Literacy</vt:lpstr>
      <vt:lpstr>Why Culturally Responsive Text?</vt:lpstr>
      <vt:lpstr>AEMP Classroom CLR Literature List </vt:lpstr>
      <vt:lpstr>AEMP Classroom CLR Literature List </vt:lpstr>
      <vt:lpstr>Taking it Back!</vt:lpstr>
      <vt:lpstr>Learning Objectives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College &amp; Career Readiness</dc:title>
  <dc:creator>JENY VASQUEZ</dc:creator>
  <cp:lastModifiedBy>mam0887@lausd.net</cp:lastModifiedBy>
  <cp:revision>285</cp:revision>
  <cp:lastPrinted>2016-01-26T19:34:30Z</cp:lastPrinted>
  <dcterms:created xsi:type="dcterms:W3CDTF">2015-09-22T04:30:27Z</dcterms:created>
  <dcterms:modified xsi:type="dcterms:W3CDTF">2016-02-10T19:33:48Z</dcterms:modified>
</cp:coreProperties>
</file>