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8" r:id="rId3"/>
    <p:sldId id="269" r:id="rId4"/>
    <p:sldId id="266" r:id="rId5"/>
    <p:sldId id="267" r:id="rId6"/>
    <p:sldId id="263" r:id="rId7"/>
    <p:sldId id="257" r:id="rId8"/>
    <p:sldId id="270" r:id="rId9"/>
    <p:sldId id="264" r:id="rId10"/>
    <p:sldId id="261" r:id="rId11"/>
    <p:sldId id="271" r:id="rId12"/>
    <p:sldId id="258" r:id="rId13"/>
    <p:sldId id="265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72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54C2206-89A2-49EE-A192-5AD9C6CCAEC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C0D8F83-28FD-4EAA-AD43-A6D9020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en-US" dirty="0" smtClean="0"/>
              <a:t>://www.youtube.com/watch?v=urU-a_FsS5Y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8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D8F83-28FD-4EAA-AD43-A6D902090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E61887-5499-4F04-AD8E-A546E5395A2C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D52A81-EF9C-4143-A695-8540A8299C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koning@scholastic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anthony@scholasti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780108"/>
          </a:xfrm>
        </p:spPr>
        <p:txBody>
          <a:bodyPr/>
          <a:lstStyle/>
          <a:p>
            <a:r>
              <a:rPr lang="en-US" dirty="0" smtClean="0"/>
              <a:t>Building Family Capacity to Support Literacy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158999"/>
          </a:xfrm>
        </p:spPr>
        <p:txBody>
          <a:bodyPr>
            <a:normAutofit/>
          </a:bodyPr>
          <a:lstStyle/>
          <a:p>
            <a:r>
              <a:rPr lang="en-US" dirty="0" smtClean="0"/>
              <a:t>Erin Koning</a:t>
            </a:r>
          </a:p>
          <a:p>
            <a:r>
              <a:rPr lang="en-US" dirty="0" smtClean="0"/>
              <a:t>Director of Literacy</a:t>
            </a:r>
          </a:p>
          <a:p>
            <a:r>
              <a:rPr lang="en-US" dirty="0" smtClean="0"/>
              <a:t>National Literacy Initiatives</a:t>
            </a:r>
          </a:p>
          <a:p>
            <a:r>
              <a:rPr lang="en-US" dirty="0" smtClean="0"/>
              <a:t>Scholastic Education</a:t>
            </a:r>
          </a:p>
          <a:p>
            <a:r>
              <a:rPr lang="en-US" dirty="0" smtClean="0"/>
              <a:t>ekoning@scholastic.com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Reflect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58200" cy="4343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Did you…</a:t>
            </a:r>
          </a:p>
          <a:p>
            <a:r>
              <a:rPr lang="en-US" sz="4400" dirty="0" smtClean="0"/>
              <a:t>Learn a new strategy?</a:t>
            </a:r>
          </a:p>
          <a:p>
            <a:r>
              <a:rPr lang="en-US" sz="4400" dirty="0" smtClean="0"/>
              <a:t>Practice it? </a:t>
            </a:r>
          </a:p>
          <a:p>
            <a:r>
              <a:rPr lang="en-US" sz="4400" dirty="0" smtClean="0"/>
              <a:t>Feel your particular knowledge as a family member was valued?</a:t>
            </a:r>
          </a:p>
          <a:p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6528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Event Kits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12" y="1967204"/>
            <a:ext cx="6474775" cy="2369319"/>
          </a:xfrm>
        </p:spPr>
      </p:pic>
      <p:sp>
        <p:nvSpPr>
          <p:cNvPr id="11" name="TextBox 10"/>
          <p:cNvSpPr txBox="1"/>
          <p:nvPr/>
        </p:nvSpPr>
        <p:spPr>
          <a:xfrm>
            <a:off x="491412" y="45720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Teacher Guide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3 fun titles, 30 copies 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Family activity &amp; tip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Certificate of completion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91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608" cy="6858000"/>
          </a:xfrm>
        </p:spPr>
      </p:pic>
    </p:spTree>
    <p:extLst>
      <p:ext uri="{BB962C8B-B14F-4D97-AF65-F5344CB8AC3E}">
        <p14:creationId xmlns:p14="http://schemas.microsoft.com/office/powerpoint/2010/main" val="36372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3045" y="914400"/>
            <a:ext cx="54102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Erin </a:t>
            </a:r>
            <a:r>
              <a:rPr lang="en-US" sz="3600" dirty="0"/>
              <a:t>Koning</a:t>
            </a:r>
            <a:br>
              <a:rPr lang="en-US" sz="3600" dirty="0"/>
            </a:br>
            <a:r>
              <a:rPr lang="en-US" sz="3600" dirty="0"/>
              <a:t>310-433-8805</a:t>
            </a:r>
            <a:br>
              <a:rPr lang="en-US" sz="3600" dirty="0"/>
            </a:br>
            <a:r>
              <a:rPr lang="en-US" sz="3600" dirty="0" smtClean="0">
                <a:hlinkClick r:id="rId3"/>
              </a:rPr>
              <a:t>ekoning@scholastic.com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Twitter: @</a:t>
            </a:r>
            <a:r>
              <a:rPr lang="en-US" sz="3600" dirty="0" err="1" smtClean="0"/>
              <a:t>Erin_Koning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873045" y="4267200"/>
            <a:ext cx="57150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3600" dirty="0" smtClean="0"/>
              <a:t>Andrea Anthony</a:t>
            </a:r>
            <a:br>
              <a:rPr lang="en-US" sz="3600" dirty="0" smtClean="0"/>
            </a:br>
            <a:r>
              <a:rPr lang="en-US" sz="3600" dirty="0" smtClean="0"/>
              <a:t>562-480-2945</a:t>
            </a:r>
            <a:br>
              <a:rPr lang="en-US" sz="3600" dirty="0" smtClean="0"/>
            </a:br>
            <a:r>
              <a:rPr lang="en-US" sz="3600" dirty="0" smtClean="0">
                <a:hlinkClick r:id="rId4"/>
              </a:rPr>
              <a:t>aanthony@scholastic.com</a:t>
            </a:r>
            <a:endParaRPr lang="en-US" sz="3600" dirty="0" smtClean="0"/>
          </a:p>
          <a:p>
            <a:pPr marL="0" indent="0" algn="ctr">
              <a:buFont typeface="Symbol" pitchFamily="18" charset="2"/>
              <a:buNone/>
            </a:pPr>
            <a:endParaRPr lang="en-US" sz="3600" dirty="0" smtClean="0"/>
          </a:p>
          <a:p>
            <a:pPr marL="0" indent="0" algn="ctr">
              <a:buFont typeface="Symbol" pitchFamily="18" charset="2"/>
              <a:buNone/>
            </a:pPr>
            <a:endParaRPr lang="en-US" sz="3600" dirty="0" smtClean="0"/>
          </a:p>
          <a:p>
            <a:pPr marL="0" indent="0" algn="ctr">
              <a:buFont typeface="Symbol" pitchFamily="18" charset="2"/>
              <a:buNone/>
            </a:pPr>
            <a:endParaRPr lang="en-US" sz="3600" dirty="0" smtClean="0"/>
          </a:p>
          <a:p>
            <a:pPr marL="0" indent="0" algn="ctr">
              <a:buFont typeface="Symbol" pitchFamily="18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57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362200"/>
            <a:ext cx="7086599" cy="41773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Adult Capacity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7564"/>
            <a:ext cx="3429000" cy="192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9281"/>
            <a:ext cx="4386262" cy="2518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3096"/>
            <a:ext cx="4423826" cy="29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2743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Families learn a new tip, tool or strategy</a:t>
            </a:r>
          </a:p>
          <a:p>
            <a:r>
              <a:rPr lang="en-US" sz="4800" dirty="0">
                <a:solidFill>
                  <a:schemeClr val="tx1"/>
                </a:solidFill>
              </a:rPr>
              <a:t>Families have a chance to practice the new tip, tool or </a:t>
            </a:r>
            <a:r>
              <a:rPr lang="en-US" sz="4800" dirty="0" smtClean="0">
                <a:solidFill>
                  <a:schemeClr val="tx1"/>
                </a:solidFill>
              </a:rPr>
              <a:t>strategy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Families have an opportunity to share with educators what works best when engaging their child at home or their ideas/strategies. 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4191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You are all family members attending a family literacy event at your child’s school.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 am your child’s teacher</a:t>
            </a:r>
            <a:r>
              <a:rPr lang="en-US" sz="3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 am leading an activity in which my goal is to build your capacity for reading aloud.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Literacy Night!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 b="26365"/>
          <a:stretch/>
        </p:blipFill>
        <p:spPr>
          <a:xfrm>
            <a:off x="2160276" y="1828800"/>
            <a:ext cx="4823448" cy="47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286250" cy="4978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484632"/>
            <a:ext cx="3730752" cy="5120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See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19200"/>
            <a:ext cx="3733800" cy="49530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484632"/>
            <a:ext cx="3730752" cy="5120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219200"/>
            <a:ext cx="3733800" cy="495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68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Partner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One person be the family member, one person be the kid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“Family member”, read aloud to your “kid”, practicing the behaviors we charted.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did the “family member” do 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SWITCH!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34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8307</TotalTime>
  <Words>221</Words>
  <Application>Microsoft Office PowerPoint</Application>
  <PresentationFormat>On-screen Show (4:3)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Symbol</vt:lpstr>
      <vt:lpstr>Waveform</vt:lpstr>
      <vt:lpstr>Building Family Capacity to Support Literacy at Home</vt:lpstr>
      <vt:lpstr>PowerPoint Presentation</vt:lpstr>
      <vt:lpstr>Build Adult Capacity</vt:lpstr>
      <vt:lpstr>PowerPoint Presentation</vt:lpstr>
      <vt:lpstr>Imagine that…</vt:lpstr>
      <vt:lpstr>Family Literacy Night!</vt:lpstr>
      <vt:lpstr>PowerPoint Presentation</vt:lpstr>
      <vt:lpstr>PowerPoint Presentation</vt:lpstr>
      <vt:lpstr>PowerPoint Presentation</vt:lpstr>
      <vt:lpstr>Reflect</vt:lpstr>
      <vt:lpstr>Literacy Event Kits</vt:lpstr>
      <vt:lpstr>TAKE ACTION</vt:lpstr>
      <vt:lpstr>PowerPoint Presentation</vt:lpstr>
    </vt:vector>
  </TitlesOfParts>
  <Company>Scholastic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an Interactive Read Aloud with Your Child</dc:title>
  <dc:creator>Scholastic User</dc:creator>
  <cp:lastModifiedBy>Koning, Erin</cp:lastModifiedBy>
  <cp:revision>104</cp:revision>
  <cp:lastPrinted>2018-01-27T14:32:45Z</cp:lastPrinted>
  <dcterms:created xsi:type="dcterms:W3CDTF">2017-05-13T00:43:21Z</dcterms:created>
  <dcterms:modified xsi:type="dcterms:W3CDTF">2018-05-14T20:41:23Z</dcterms:modified>
</cp:coreProperties>
</file>