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docx" ContentType="application/vnd.openxmlformats-officedocument.wordprocessingml.document"/>
  <Default Extension="rels" ContentType="application/vnd.openxmlformats-package.relationships+xml"/>
  <Default Extension="gif" ContentType="image/gif"/>
  <Default Extension="m4a" ContentType="audi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0" r:id="rId3"/>
  </p:sldMasterIdLst>
  <p:notesMasterIdLst>
    <p:notesMasterId r:id="rId58"/>
  </p:notesMasterIdLst>
  <p:sldIdLst>
    <p:sldId id="259" r:id="rId4"/>
    <p:sldId id="260" r:id="rId5"/>
    <p:sldId id="296" r:id="rId6"/>
    <p:sldId id="261" r:id="rId7"/>
    <p:sldId id="266" r:id="rId8"/>
    <p:sldId id="262" r:id="rId9"/>
    <p:sldId id="263" r:id="rId10"/>
    <p:sldId id="264" r:id="rId11"/>
    <p:sldId id="268" r:id="rId12"/>
    <p:sldId id="269" r:id="rId13"/>
    <p:sldId id="280" r:id="rId14"/>
    <p:sldId id="297" r:id="rId15"/>
    <p:sldId id="290" r:id="rId16"/>
    <p:sldId id="283" r:id="rId17"/>
    <p:sldId id="291" r:id="rId18"/>
    <p:sldId id="292" r:id="rId19"/>
    <p:sldId id="293" r:id="rId20"/>
    <p:sldId id="294" r:id="rId21"/>
    <p:sldId id="295" r:id="rId22"/>
    <p:sldId id="298" r:id="rId23"/>
    <p:sldId id="287" r:id="rId24"/>
    <p:sldId id="299" r:id="rId25"/>
    <p:sldId id="300" r:id="rId26"/>
    <p:sldId id="301" r:id="rId27"/>
    <p:sldId id="302" r:id="rId28"/>
    <p:sldId id="303" r:id="rId29"/>
    <p:sldId id="305" r:id="rId30"/>
    <p:sldId id="306" r:id="rId31"/>
    <p:sldId id="304" r:id="rId32"/>
    <p:sldId id="307" r:id="rId33"/>
    <p:sldId id="311" r:id="rId34"/>
    <p:sldId id="308" r:id="rId35"/>
    <p:sldId id="309" r:id="rId36"/>
    <p:sldId id="310" r:id="rId37"/>
    <p:sldId id="312" r:id="rId38"/>
    <p:sldId id="314" r:id="rId39"/>
    <p:sldId id="315" r:id="rId40"/>
    <p:sldId id="318" r:id="rId41"/>
    <p:sldId id="316" r:id="rId42"/>
    <p:sldId id="317" r:id="rId43"/>
    <p:sldId id="271" r:id="rId44"/>
    <p:sldId id="272" r:id="rId45"/>
    <p:sldId id="275" r:id="rId46"/>
    <p:sldId id="319" r:id="rId47"/>
    <p:sldId id="324" r:id="rId48"/>
    <p:sldId id="322" r:id="rId49"/>
    <p:sldId id="320" r:id="rId50"/>
    <p:sldId id="323" r:id="rId51"/>
    <p:sldId id="276" r:id="rId52"/>
    <p:sldId id="277" r:id="rId53"/>
    <p:sldId id="278" r:id="rId54"/>
    <p:sldId id="279" r:id="rId55"/>
    <p:sldId id="267" r:id="rId56"/>
    <p:sldId id="321"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7BF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09" autoAdjust="0"/>
  </p:normalViewPr>
  <p:slideViewPr>
    <p:cSldViewPr snapToGrid="0" snapToObjects="1">
      <p:cViewPr>
        <p:scale>
          <a:sx n="81" d="100"/>
          <a:sy n="81" d="100"/>
        </p:scale>
        <p:origin x="-880" y="-3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AAL</c:v>
                </c:pt>
              </c:strCache>
            </c:strRef>
          </c:tx>
          <c:spPr>
            <a:solidFill>
              <a:srgbClr val="008040"/>
            </a:solidFill>
          </c:spPr>
          <c:invertIfNegative val="0"/>
          <c:cat>
            <c:strRef>
              <c:f>Sheet1!$A$2:$A$4</c:f>
              <c:strCache>
                <c:ptCount val="3"/>
                <c:pt idx="0">
                  <c:v>Consonant Clusters</c:v>
                </c:pt>
                <c:pt idx="1">
                  <c:v>/th/ Digraph</c:v>
                </c:pt>
                <c:pt idx="2">
                  <c:v>Vowel Pairs</c:v>
                </c:pt>
              </c:strCache>
            </c:strRef>
          </c:cat>
          <c:val>
            <c:numRef>
              <c:f>Sheet1!$B$2:$B$4</c:f>
              <c:numCache>
                <c:formatCode>General</c:formatCode>
                <c:ptCount val="3"/>
                <c:pt idx="0">
                  <c:v>9.0</c:v>
                </c:pt>
                <c:pt idx="1">
                  <c:v>8.0</c:v>
                </c:pt>
                <c:pt idx="2">
                  <c:v>5.0</c:v>
                </c:pt>
              </c:numCache>
            </c:numRef>
          </c:val>
        </c:ser>
        <c:ser>
          <c:idx val="1"/>
          <c:order val="1"/>
          <c:tx>
            <c:strRef>
              <c:f>Sheet1!$C$1</c:f>
              <c:strCache>
                <c:ptCount val="1"/>
                <c:pt idx="0">
                  <c:v>MxAL</c:v>
                </c:pt>
              </c:strCache>
            </c:strRef>
          </c:tx>
          <c:spPr>
            <a:solidFill>
              <a:srgbClr val="FF6600"/>
            </a:solidFill>
          </c:spPr>
          <c:invertIfNegative val="0"/>
          <c:cat>
            <c:strRef>
              <c:f>Sheet1!$A$2:$A$4</c:f>
              <c:strCache>
                <c:ptCount val="3"/>
                <c:pt idx="0">
                  <c:v>Consonant Clusters</c:v>
                </c:pt>
                <c:pt idx="1">
                  <c:v>/th/ Digraph</c:v>
                </c:pt>
                <c:pt idx="2">
                  <c:v>Vowel Pairs</c:v>
                </c:pt>
              </c:strCache>
            </c:strRef>
          </c:cat>
          <c:val>
            <c:numRef>
              <c:f>Sheet1!$C$2:$C$4</c:f>
              <c:numCache>
                <c:formatCode>General</c:formatCode>
                <c:ptCount val="3"/>
                <c:pt idx="0">
                  <c:v>3.0</c:v>
                </c:pt>
                <c:pt idx="1">
                  <c:v>0.0</c:v>
                </c:pt>
                <c:pt idx="2">
                  <c:v>4.0</c:v>
                </c:pt>
              </c:numCache>
            </c:numRef>
          </c:val>
        </c:ser>
        <c:dLbls>
          <c:showLegendKey val="0"/>
          <c:showVal val="0"/>
          <c:showCatName val="0"/>
          <c:showSerName val="0"/>
          <c:showPercent val="0"/>
          <c:showBubbleSize val="0"/>
        </c:dLbls>
        <c:gapWidth val="150"/>
        <c:shape val="box"/>
        <c:axId val="-2146135640"/>
        <c:axId val="-2146069112"/>
        <c:axId val="0"/>
      </c:bar3DChart>
      <c:catAx>
        <c:axId val="-2146135640"/>
        <c:scaling>
          <c:orientation val="minMax"/>
        </c:scaling>
        <c:delete val="0"/>
        <c:axPos val="b"/>
        <c:numFmt formatCode="General" sourceLinked="0"/>
        <c:majorTickMark val="out"/>
        <c:minorTickMark val="none"/>
        <c:tickLblPos val="nextTo"/>
        <c:txPr>
          <a:bodyPr/>
          <a:lstStyle/>
          <a:p>
            <a:pPr>
              <a:defRPr b="1"/>
            </a:pPr>
            <a:endParaRPr lang="en-US"/>
          </a:p>
        </c:txPr>
        <c:crossAx val="-2146069112"/>
        <c:crosses val="autoZero"/>
        <c:auto val="1"/>
        <c:lblAlgn val="ctr"/>
        <c:lblOffset val="100"/>
        <c:noMultiLvlLbl val="0"/>
      </c:catAx>
      <c:valAx>
        <c:axId val="-2146069112"/>
        <c:scaling>
          <c:orientation val="minMax"/>
        </c:scaling>
        <c:delete val="0"/>
        <c:axPos val="l"/>
        <c:majorGridlines/>
        <c:numFmt formatCode="General" sourceLinked="1"/>
        <c:majorTickMark val="out"/>
        <c:minorTickMark val="none"/>
        <c:tickLblPos val="nextTo"/>
        <c:crossAx val="-2146135640"/>
        <c:crosses val="autoZero"/>
        <c:crossBetween val="between"/>
      </c:valAx>
    </c:plotArea>
    <c:legend>
      <c:legendPos val="r"/>
      <c:layout>
        <c:manualLayout>
          <c:xMode val="edge"/>
          <c:yMode val="edge"/>
          <c:x val="0.841924759405074"/>
          <c:y val="0.432938581247792"/>
          <c:w val="0.110235734422086"/>
          <c:h val="0.156570877844118"/>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83AB5-3184-584F-BD2A-38E0E29D3F7A}" type="doc">
      <dgm:prSet loTypeId="urn:microsoft.com/office/officeart/2005/8/layout/radial4" loCatId="relationship" qsTypeId="urn:microsoft.com/office/officeart/2005/8/quickstyle/simple4" qsCatId="simple" csTypeId="urn:microsoft.com/office/officeart/2005/8/colors/colorful1#2" csCatId="colorful" phldr="1"/>
      <dgm:spPr/>
      <dgm:t>
        <a:bodyPr/>
        <a:lstStyle/>
        <a:p>
          <a:endParaRPr lang="en-US"/>
        </a:p>
      </dgm:t>
    </dgm:pt>
    <dgm:pt modelId="{9619BECF-D7D3-9B43-9940-D6D71A2C5668}">
      <dgm:prSet phldrT="[Text]"/>
      <dgm:spPr>
        <a:solidFill>
          <a:srgbClr val="FFFF00"/>
        </a:solidFill>
        <a:scene3d>
          <a:camera prst="orthographicFront"/>
          <a:lightRig rig="threePt" dir="t"/>
        </a:scene3d>
        <a:sp3d>
          <a:bevelT/>
        </a:sp3d>
      </dgm:spPr>
      <dgm:t>
        <a:bodyPr/>
        <a:lstStyle/>
        <a:p>
          <a:r>
            <a:rPr lang="en-US" b="1" i="0" dirty="0">
              <a:solidFill>
                <a:schemeClr val="tx1"/>
              </a:solidFill>
              <a:latin typeface="Century Gothic"/>
              <a:cs typeface="Century Gothic"/>
            </a:rPr>
            <a:t>CLR</a:t>
          </a:r>
        </a:p>
      </dgm:t>
    </dgm:pt>
    <dgm:pt modelId="{9CB9515A-52A8-C049-8ED7-BFDA450ACC45}" type="parTrans" cxnId="{8F4BD872-53E6-F54F-BB1F-E8CC999D73A1}">
      <dgm:prSet/>
      <dgm:spPr/>
      <dgm:t>
        <a:bodyPr/>
        <a:lstStyle/>
        <a:p>
          <a:endParaRPr lang="en-US"/>
        </a:p>
      </dgm:t>
    </dgm:pt>
    <dgm:pt modelId="{807C704C-55A4-BC41-81F2-341450CAB9D3}" type="sibTrans" cxnId="{8F4BD872-53E6-F54F-BB1F-E8CC999D73A1}">
      <dgm:prSet/>
      <dgm:spPr/>
      <dgm:t>
        <a:bodyPr/>
        <a:lstStyle/>
        <a:p>
          <a:endParaRPr lang="en-US"/>
        </a:p>
      </dgm:t>
    </dgm:pt>
    <dgm:pt modelId="{D72943DF-673F-8346-A645-B5DC8B7EC398}">
      <dgm:prSet phldrT="[Text]" custT="1"/>
      <dgm:spPr>
        <a:solidFill>
          <a:srgbClr val="FF0000"/>
        </a:solidFill>
        <a:scene3d>
          <a:camera prst="orthographicFront"/>
          <a:lightRig rig="threePt" dir="t"/>
        </a:scene3d>
        <a:sp3d>
          <a:bevelT/>
        </a:sp3d>
      </dgm:spPr>
      <dgm:t>
        <a:bodyPr/>
        <a:lstStyle/>
        <a:p>
          <a:r>
            <a:rPr lang="en-US" sz="1800" dirty="0">
              <a:solidFill>
                <a:srgbClr val="000000"/>
              </a:solidFill>
              <a:latin typeface="Arial"/>
              <a:cs typeface="Arial"/>
            </a:rPr>
            <a:t>Expanding Academic Vocabulary </a:t>
          </a:r>
          <a:r>
            <a:rPr lang="en-US" sz="1800" b="1" dirty="0">
              <a:solidFill>
                <a:srgbClr val="000000"/>
              </a:solidFill>
              <a:latin typeface="Arial"/>
              <a:cs typeface="Arial"/>
            </a:rPr>
            <a:t>(Responsive Vocabulary)</a:t>
          </a:r>
        </a:p>
      </dgm:t>
    </dgm:pt>
    <dgm:pt modelId="{D5B5CFF3-7D5D-4F49-9158-2A419479E2CB}" type="parTrans" cxnId="{82EFF699-5554-9A4B-9332-1DDC0B853C5F}">
      <dgm:prSet/>
      <dgm:spPr>
        <a:solidFill>
          <a:srgbClr val="FF0000"/>
        </a:solidFill>
        <a:scene3d>
          <a:camera prst="orthographicFront"/>
          <a:lightRig rig="threePt" dir="t"/>
        </a:scene3d>
        <a:sp3d>
          <a:bevelT/>
        </a:sp3d>
      </dgm:spPr>
      <dgm:t>
        <a:bodyPr/>
        <a:lstStyle/>
        <a:p>
          <a:endParaRPr lang="en-US" dirty="0"/>
        </a:p>
      </dgm:t>
    </dgm:pt>
    <dgm:pt modelId="{819C79C7-EF02-0E4D-89A3-3D70F1AA1D5C}" type="sibTrans" cxnId="{82EFF699-5554-9A4B-9332-1DDC0B853C5F}">
      <dgm:prSet/>
      <dgm:spPr/>
      <dgm:t>
        <a:bodyPr/>
        <a:lstStyle/>
        <a:p>
          <a:endParaRPr lang="en-US"/>
        </a:p>
      </dgm:t>
    </dgm:pt>
    <dgm:pt modelId="{CFCC3450-E1AF-4B41-9641-67737DD0D9A1}">
      <dgm:prSet phldrT="[Text]" custT="1"/>
      <dgm:spPr>
        <a:solidFill>
          <a:srgbClr val="2CCA29"/>
        </a:solidFill>
        <a:scene3d>
          <a:camera prst="orthographicFront"/>
          <a:lightRig rig="threePt" dir="t"/>
        </a:scene3d>
        <a:sp3d>
          <a:bevelT/>
        </a:sp3d>
      </dgm:spPr>
      <dgm:t>
        <a:bodyPr/>
        <a:lstStyle/>
        <a:p>
          <a:r>
            <a:rPr lang="en-US" sz="1600" dirty="0">
              <a:solidFill>
                <a:srgbClr val="000000"/>
              </a:solidFill>
              <a:latin typeface="Arial"/>
              <a:cs typeface="Arial"/>
            </a:rPr>
            <a:t>Increasing Student Engagement, Decreasing Classroom Management Challenges </a:t>
          </a:r>
        </a:p>
        <a:p>
          <a:r>
            <a:rPr lang="en-US" sz="1600" b="1" dirty="0">
              <a:solidFill>
                <a:srgbClr val="000000"/>
              </a:solidFill>
              <a:latin typeface="Arial"/>
              <a:cs typeface="Arial"/>
            </a:rPr>
            <a:t>(Responsive Management)</a:t>
          </a:r>
        </a:p>
      </dgm:t>
    </dgm:pt>
    <dgm:pt modelId="{0100BC16-9AF0-1D45-AA96-911CBB1B1CBC}" type="parTrans" cxnId="{5495FF89-DD51-6D4E-BAC0-E2CDFF6E60D2}">
      <dgm:prSet/>
      <dgm:spPr>
        <a:solidFill>
          <a:srgbClr val="2CCA29"/>
        </a:solidFill>
        <a:scene3d>
          <a:camera prst="orthographicFront"/>
          <a:lightRig rig="threePt" dir="t"/>
        </a:scene3d>
        <a:sp3d>
          <a:bevelT/>
        </a:sp3d>
      </dgm:spPr>
      <dgm:t>
        <a:bodyPr/>
        <a:lstStyle/>
        <a:p>
          <a:endParaRPr lang="en-US" dirty="0"/>
        </a:p>
      </dgm:t>
    </dgm:pt>
    <dgm:pt modelId="{34C0A748-CB04-8C43-BCDD-E49BF29954F5}" type="sibTrans" cxnId="{5495FF89-DD51-6D4E-BAC0-E2CDFF6E60D2}">
      <dgm:prSet/>
      <dgm:spPr/>
      <dgm:t>
        <a:bodyPr/>
        <a:lstStyle/>
        <a:p>
          <a:endParaRPr lang="en-US"/>
        </a:p>
      </dgm:t>
    </dgm:pt>
    <dgm:pt modelId="{2C54B912-5221-9546-9C8B-5FA056A5DEBB}">
      <dgm:prSet phldrT="[Text]" custT="1"/>
      <dgm:spPr>
        <a:solidFill>
          <a:srgbClr val="6F5CC7"/>
        </a:solidFill>
        <a:scene3d>
          <a:camera prst="orthographicFront"/>
          <a:lightRig rig="threePt" dir="t"/>
        </a:scene3d>
        <a:sp3d>
          <a:bevelT/>
        </a:sp3d>
      </dgm:spPr>
      <dgm:t>
        <a:bodyPr/>
        <a:lstStyle/>
        <a:p>
          <a:r>
            <a:rPr lang="en-US" sz="1500" dirty="0">
              <a:solidFill>
                <a:schemeClr val="tx1"/>
              </a:solidFill>
              <a:latin typeface="Arial"/>
              <a:cs typeface="Arial"/>
            </a:rPr>
            <a:t>Using all types of Texts Culturally and Linguistically </a:t>
          </a:r>
          <a:r>
            <a:rPr lang="en-US" sz="1500" b="1" dirty="0">
              <a:solidFill>
                <a:schemeClr val="tx1"/>
              </a:solidFill>
              <a:latin typeface="Arial"/>
              <a:cs typeface="Arial"/>
            </a:rPr>
            <a:t>(Responsive Literacy)</a:t>
          </a:r>
        </a:p>
      </dgm:t>
    </dgm:pt>
    <dgm:pt modelId="{30077570-6F39-7042-A993-385E79A8D4E7}" type="parTrans" cxnId="{149EF680-895A-A740-B127-55314D8C142E}">
      <dgm:prSet/>
      <dgm:spPr>
        <a:solidFill>
          <a:srgbClr val="6F5CC7"/>
        </a:solidFill>
        <a:scene3d>
          <a:camera prst="orthographicFront"/>
          <a:lightRig rig="threePt" dir="t"/>
        </a:scene3d>
        <a:sp3d>
          <a:bevelT/>
        </a:sp3d>
      </dgm:spPr>
      <dgm:t>
        <a:bodyPr/>
        <a:lstStyle/>
        <a:p>
          <a:endParaRPr lang="en-US" dirty="0"/>
        </a:p>
      </dgm:t>
    </dgm:pt>
    <dgm:pt modelId="{6D730B91-C4D5-4E47-961B-89113F1B8D10}" type="sibTrans" cxnId="{149EF680-895A-A740-B127-55314D8C142E}">
      <dgm:prSet/>
      <dgm:spPr/>
      <dgm:t>
        <a:bodyPr/>
        <a:lstStyle/>
        <a:p>
          <a:endParaRPr lang="en-US"/>
        </a:p>
      </dgm:t>
    </dgm:pt>
    <dgm:pt modelId="{9D881477-2647-A443-BE62-581AD8D35DAB}">
      <dgm:prSet/>
      <dgm:spPr>
        <a:solidFill>
          <a:srgbClr val="FF6600"/>
        </a:solidFill>
        <a:scene3d>
          <a:camera prst="orthographicFront"/>
          <a:lightRig rig="threePt" dir="t"/>
        </a:scene3d>
        <a:sp3d>
          <a:bevelT/>
        </a:sp3d>
      </dgm:spPr>
      <dgm:t>
        <a:bodyPr/>
        <a:lstStyle/>
        <a:p>
          <a:endParaRPr lang="en-US" dirty="0"/>
        </a:p>
      </dgm:t>
    </dgm:pt>
    <dgm:pt modelId="{3E6D8C20-4EF7-F945-A717-BC739A4F44BB}" type="parTrans" cxnId="{B1F6A023-9190-8E4B-B538-A3BB9C44EADE}">
      <dgm:prSet/>
      <dgm:spPr>
        <a:solidFill>
          <a:srgbClr val="FF6600"/>
        </a:solidFill>
        <a:scene3d>
          <a:camera prst="orthographicFront"/>
          <a:lightRig rig="threePt" dir="t"/>
        </a:scene3d>
        <a:sp3d>
          <a:bevelT/>
        </a:sp3d>
      </dgm:spPr>
      <dgm:t>
        <a:bodyPr/>
        <a:lstStyle/>
        <a:p>
          <a:endParaRPr lang="en-US" dirty="0"/>
        </a:p>
      </dgm:t>
    </dgm:pt>
    <dgm:pt modelId="{1AE0DE6E-26DF-934C-ACBD-B5A88445C9A2}" type="sibTrans" cxnId="{B1F6A023-9190-8E4B-B538-A3BB9C44EADE}">
      <dgm:prSet/>
      <dgm:spPr/>
      <dgm:t>
        <a:bodyPr/>
        <a:lstStyle/>
        <a:p>
          <a:endParaRPr lang="en-US"/>
        </a:p>
      </dgm:t>
    </dgm:pt>
    <dgm:pt modelId="{55476BCD-5753-0748-9523-3F3AD78D1BC0}">
      <dgm:prSet/>
      <dgm:spPr>
        <a:solidFill>
          <a:srgbClr val="3366FF"/>
        </a:solidFill>
        <a:scene3d>
          <a:camera prst="orthographicFront"/>
          <a:lightRig rig="threePt" dir="t"/>
        </a:scene3d>
        <a:sp3d>
          <a:bevelT/>
        </a:sp3d>
      </dgm:spPr>
      <dgm:t>
        <a:bodyPr/>
        <a:lstStyle/>
        <a:p>
          <a:endParaRPr lang="en-US" dirty="0"/>
        </a:p>
      </dgm:t>
    </dgm:pt>
    <dgm:pt modelId="{8E634404-0492-B347-BD6D-01EAF54E8077}" type="parTrans" cxnId="{8D811AD1-513C-404F-B087-C379ACE57AF7}">
      <dgm:prSet/>
      <dgm:spPr>
        <a:solidFill>
          <a:srgbClr val="3366FF"/>
        </a:solidFill>
        <a:scene3d>
          <a:camera prst="orthographicFront"/>
          <a:lightRig rig="threePt" dir="t"/>
        </a:scene3d>
        <a:sp3d>
          <a:bevelT/>
        </a:sp3d>
      </dgm:spPr>
      <dgm:t>
        <a:bodyPr/>
        <a:lstStyle/>
        <a:p>
          <a:endParaRPr lang="en-US" dirty="0"/>
        </a:p>
      </dgm:t>
    </dgm:pt>
    <dgm:pt modelId="{F490FC08-4EDB-3142-B6B1-5A8FB40EBF3C}" type="sibTrans" cxnId="{8D811AD1-513C-404F-B087-C379ACE57AF7}">
      <dgm:prSet/>
      <dgm:spPr/>
      <dgm:t>
        <a:bodyPr/>
        <a:lstStyle/>
        <a:p>
          <a:endParaRPr lang="en-US"/>
        </a:p>
      </dgm:t>
    </dgm:pt>
    <dgm:pt modelId="{5A2C8C81-D44A-1445-88A8-BB2BA9D701B3}" type="pres">
      <dgm:prSet presAssocID="{9DF83AB5-3184-584F-BD2A-38E0E29D3F7A}" presName="cycle" presStyleCnt="0">
        <dgm:presLayoutVars>
          <dgm:chMax val="1"/>
          <dgm:dir/>
          <dgm:animLvl val="ctr"/>
          <dgm:resizeHandles val="exact"/>
        </dgm:presLayoutVars>
      </dgm:prSet>
      <dgm:spPr/>
      <dgm:t>
        <a:bodyPr/>
        <a:lstStyle/>
        <a:p>
          <a:endParaRPr lang="en-US"/>
        </a:p>
      </dgm:t>
    </dgm:pt>
    <dgm:pt modelId="{82B159AA-6175-3B4F-8E65-BAFAF02AA9AE}" type="pres">
      <dgm:prSet presAssocID="{9619BECF-D7D3-9B43-9940-D6D71A2C5668}" presName="centerShape" presStyleLbl="node0" presStyleIdx="0" presStyleCnt="1"/>
      <dgm:spPr/>
      <dgm:t>
        <a:bodyPr/>
        <a:lstStyle/>
        <a:p>
          <a:endParaRPr lang="en-US"/>
        </a:p>
      </dgm:t>
    </dgm:pt>
    <dgm:pt modelId="{078DF27B-A2DD-F247-ADEE-9413EE10E02F}" type="pres">
      <dgm:prSet presAssocID="{D5B5CFF3-7D5D-4F49-9158-2A419479E2CB}" presName="parTrans" presStyleLbl="bgSibTrans2D1" presStyleIdx="0" presStyleCnt="5"/>
      <dgm:spPr/>
      <dgm:t>
        <a:bodyPr/>
        <a:lstStyle/>
        <a:p>
          <a:endParaRPr lang="en-US"/>
        </a:p>
      </dgm:t>
    </dgm:pt>
    <dgm:pt modelId="{C6BC6079-882F-2944-A3E2-9DCCB34A50ED}" type="pres">
      <dgm:prSet presAssocID="{D72943DF-673F-8346-A645-B5DC8B7EC398}" presName="node" presStyleLbl="node1" presStyleIdx="0" presStyleCnt="5">
        <dgm:presLayoutVars>
          <dgm:bulletEnabled val="1"/>
        </dgm:presLayoutVars>
      </dgm:prSet>
      <dgm:spPr/>
      <dgm:t>
        <a:bodyPr/>
        <a:lstStyle/>
        <a:p>
          <a:endParaRPr lang="en-US"/>
        </a:p>
      </dgm:t>
    </dgm:pt>
    <dgm:pt modelId="{49C01806-A301-B342-8101-047FD9CE114F}" type="pres">
      <dgm:prSet presAssocID="{0100BC16-9AF0-1D45-AA96-911CBB1B1CBC}" presName="parTrans" presStyleLbl="bgSibTrans2D1" presStyleIdx="1" presStyleCnt="5" custLinFactNeighborX="-6225" custLinFactNeighborY="39973"/>
      <dgm:spPr/>
      <dgm:t>
        <a:bodyPr/>
        <a:lstStyle/>
        <a:p>
          <a:endParaRPr lang="en-US"/>
        </a:p>
      </dgm:t>
    </dgm:pt>
    <dgm:pt modelId="{F0571BEF-FEB9-C447-A152-9FA2B9609CB5}" type="pres">
      <dgm:prSet presAssocID="{CFCC3450-E1AF-4B41-9641-67737DD0D9A1}" presName="node" presStyleLbl="node1" presStyleIdx="1" presStyleCnt="5" custScaleX="135373" custScaleY="120690" custRadScaleRad="98585" custRadScaleInc="-8862">
        <dgm:presLayoutVars>
          <dgm:bulletEnabled val="1"/>
        </dgm:presLayoutVars>
      </dgm:prSet>
      <dgm:spPr/>
      <dgm:t>
        <a:bodyPr/>
        <a:lstStyle/>
        <a:p>
          <a:endParaRPr lang="en-US"/>
        </a:p>
      </dgm:t>
    </dgm:pt>
    <dgm:pt modelId="{61C2AFB2-BBE2-B743-B5C8-984CA307070F}" type="pres">
      <dgm:prSet presAssocID="{30077570-6F39-7042-A993-385E79A8D4E7}" presName="parTrans" presStyleLbl="bgSibTrans2D1" presStyleIdx="2" presStyleCnt="5" custAng="21466728" custScaleX="89645" custLinFactNeighborX="-1831" custLinFactNeighborY="21676"/>
      <dgm:spPr/>
      <dgm:t>
        <a:bodyPr/>
        <a:lstStyle/>
        <a:p>
          <a:endParaRPr lang="en-US"/>
        </a:p>
      </dgm:t>
    </dgm:pt>
    <dgm:pt modelId="{EC15DECE-FDAB-8344-ADD1-CDB40DAF4F91}" type="pres">
      <dgm:prSet presAssocID="{2C54B912-5221-9546-9C8B-5FA056A5DEBB}" presName="node" presStyleLbl="node1" presStyleIdx="2" presStyleCnt="5" custScaleY="75814" custRadScaleRad="86326" custRadScaleInc="9744">
        <dgm:presLayoutVars>
          <dgm:bulletEnabled val="1"/>
        </dgm:presLayoutVars>
      </dgm:prSet>
      <dgm:spPr/>
      <dgm:t>
        <a:bodyPr/>
        <a:lstStyle/>
        <a:p>
          <a:endParaRPr lang="en-US"/>
        </a:p>
      </dgm:t>
    </dgm:pt>
    <dgm:pt modelId="{B841A908-F103-7C48-BA09-1B34F81B44D0}" type="pres">
      <dgm:prSet presAssocID="{8E634404-0492-B347-BD6D-01EAF54E8077}" presName="parTrans" presStyleLbl="bgSibTrans2D1" presStyleIdx="3" presStyleCnt="5"/>
      <dgm:spPr/>
      <dgm:t>
        <a:bodyPr/>
        <a:lstStyle/>
        <a:p>
          <a:endParaRPr lang="en-US"/>
        </a:p>
      </dgm:t>
    </dgm:pt>
    <dgm:pt modelId="{A11C8A64-0FFF-A245-A378-D038B5EE0264}" type="pres">
      <dgm:prSet presAssocID="{55476BCD-5753-0748-9523-3F3AD78D1BC0}" presName="node" presStyleLbl="node1" presStyleIdx="3" presStyleCnt="5" custScaleX="127930" custRadScaleRad="108218" custRadScaleInc="15193">
        <dgm:presLayoutVars>
          <dgm:bulletEnabled val="1"/>
        </dgm:presLayoutVars>
      </dgm:prSet>
      <dgm:spPr/>
      <dgm:t>
        <a:bodyPr/>
        <a:lstStyle/>
        <a:p>
          <a:endParaRPr lang="en-US"/>
        </a:p>
      </dgm:t>
    </dgm:pt>
    <dgm:pt modelId="{E3F19E02-CD14-1F4C-AE27-512FE56B92EE}" type="pres">
      <dgm:prSet presAssocID="{3E6D8C20-4EF7-F945-A717-BC739A4F44BB}" presName="parTrans" presStyleLbl="bgSibTrans2D1" presStyleIdx="4" presStyleCnt="5"/>
      <dgm:spPr/>
      <dgm:t>
        <a:bodyPr/>
        <a:lstStyle/>
        <a:p>
          <a:endParaRPr lang="en-US"/>
        </a:p>
      </dgm:t>
    </dgm:pt>
    <dgm:pt modelId="{00520754-D8FD-0C4D-9DD7-FBD837DCE0BF}" type="pres">
      <dgm:prSet presAssocID="{9D881477-2647-A443-BE62-581AD8D35DAB}" presName="node" presStyleLbl="node1" presStyleIdx="4" presStyleCnt="5">
        <dgm:presLayoutVars>
          <dgm:bulletEnabled val="1"/>
        </dgm:presLayoutVars>
      </dgm:prSet>
      <dgm:spPr/>
      <dgm:t>
        <a:bodyPr/>
        <a:lstStyle/>
        <a:p>
          <a:endParaRPr lang="en-US"/>
        </a:p>
      </dgm:t>
    </dgm:pt>
  </dgm:ptLst>
  <dgm:cxnLst>
    <dgm:cxn modelId="{278F6218-D842-5647-9FF9-F332D039DC8F}" type="presOf" srcId="{9D881477-2647-A443-BE62-581AD8D35DAB}" destId="{00520754-D8FD-0C4D-9DD7-FBD837DCE0BF}" srcOrd="0" destOrd="0" presId="urn:microsoft.com/office/officeart/2005/8/layout/radial4"/>
    <dgm:cxn modelId="{82EFF699-5554-9A4B-9332-1DDC0B853C5F}" srcId="{9619BECF-D7D3-9B43-9940-D6D71A2C5668}" destId="{D72943DF-673F-8346-A645-B5DC8B7EC398}" srcOrd="0" destOrd="0" parTransId="{D5B5CFF3-7D5D-4F49-9158-2A419479E2CB}" sibTransId="{819C79C7-EF02-0E4D-89A3-3D70F1AA1D5C}"/>
    <dgm:cxn modelId="{B1F6A023-9190-8E4B-B538-A3BB9C44EADE}" srcId="{9619BECF-D7D3-9B43-9940-D6D71A2C5668}" destId="{9D881477-2647-A443-BE62-581AD8D35DAB}" srcOrd="4" destOrd="0" parTransId="{3E6D8C20-4EF7-F945-A717-BC739A4F44BB}" sibTransId="{1AE0DE6E-26DF-934C-ACBD-B5A88445C9A2}"/>
    <dgm:cxn modelId="{D807F4E1-4EB5-5440-8D1B-1186525E7B2F}" type="presOf" srcId="{D5B5CFF3-7D5D-4F49-9158-2A419479E2CB}" destId="{078DF27B-A2DD-F247-ADEE-9413EE10E02F}" srcOrd="0" destOrd="0" presId="urn:microsoft.com/office/officeart/2005/8/layout/radial4"/>
    <dgm:cxn modelId="{8D811AD1-513C-404F-B087-C379ACE57AF7}" srcId="{9619BECF-D7D3-9B43-9940-D6D71A2C5668}" destId="{55476BCD-5753-0748-9523-3F3AD78D1BC0}" srcOrd="3" destOrd="0" parTransId="{8E634404-0492-B347-BD6D-01EAF54E8077}" sibTransId="{F490FC08-4EDB-3142-B6B1-5A8FB40EBF3C}"/>
    <dgm:cxn modelId="{A777B653-FA39-4447-AB5F-B905A427D9EB}" type="presOf" srcId="{3E6D8C20-4EF7-F945-A717-BC739A4F44BB}" destId="{E3F19E02-CD14-1F4C-AE27-512FE56B92EE}" srcOrd="0" destOrd="0" presId="urn:microsoft.com/office/officeart/2005/8/layout/radial4"/>
    <dgm:cxn modelId="{90EFC3DC-311B-4F47-BDB7-41BFADA657F1}" type="presOf" srcId="{CFCC3450-E1AF-4B41-9641-67737DD0D9A1}" destId="{F0571BEF-FEB9-C447-A152-9FA2B9609CB5}" srcOrd="0" destOrd="0" presId="urn:microsoft.com/office/officeart/2005/8/layout/radial4"/>
    <dgm:cxn modelId="{0E28B67A-3B9E-CD40-919D-F12EE59A1AA6}" type="presOf" srcId="{2C54B912-5221-9546-9C8B-5FA056A5DEBB}" destId="{EC15DECE-FDAB-8344-ADD1-CDB40DAF4F91}" srcOrd="0" destOrd="0" presId="urn:microsoft.com/office/officeart/2005/8/layout/radial4"/>
    <dgm:cxn modelId="{149EF680-895A-A740-B127-55314D8C142E}" srcId="{9619BECF-D7D3-9B43-9940-D6D71A2C5668}" destId="{2C54B912-5221-9546-9C8B-5FA056A5DEBB}" srcOrd="2" destOrd="0" parTransId="{30077570-6F39-7042-A993-385E79A8D4E7}" sibTransId="{6D730B91-C4D5-4E47-961B-89113F1B8D10}"/>
    <dgm:cxn modelId="{5495FF89-DD51-6D4E-BAC0-E2CDFF6E60D2}" srcId="{9619BECF-D7D3-9B43-9940-D6D71A2C5668}" destId="{CFCC3450-E1AF-4B41-9641-67737DD0D9A1}" srcOrd="1" destOrd="0" parTransId="{0100BC16-9AF0-1D45-AA96-911CBB1B1CBC}" sibTransId="{34C0A748-CB04-8C43-BCDD-E49BF29954F5}"/>
    <dgm:cxn modelId="{3BBAB926-ACD1-6D4C-AB61-E6A2FB4EF99F}" type="presOf" srcId="{0100BC16-9AF0-1D45-AA96-911CBB1B1CBC}" destId="{49C01806-A301-B342-8101-047FD9CE114F}" srcOrd="0" destOrd="0" presId="urn:microsoft.com/office/officeart/2005/8/layout/radial4"/>
    <dgm:cxn modelId="{C6475A02-3475-3342-95AD-80AAA89F9D4C}" type="presOf" srcId="{8E634404-0492-B347-BD6D-01EAF54E8077}" destId="{B841A908-F103-7C48-BA09-1B34F81B44D0}" srcOrd="0" destOrd="0" presId="urn:microsoft.com/office/officeart/2005/8/layout/radial4"/>
    <dgm:cxn modelId="{63D154EE-9C5F-E14A-BDC3-2954FC71BEF7}" type="presOf" srcId="{55476BCD-5753-0748-9523-3F3AD78D1BC0}" destId="{A11C8A64-0FFF-A245-A378-D038B5EE0264}" srcOrd="0" destOrd="0" presId="urn:microsoft.com/office/officeart/2005/8/layout/radial4"/>
    <dgm:cxn modelId="{DBDFC982-D264-A645-BD63-9C1CF3205323}" type="presOf" srcId="{30077570-6F39-7042-A993-385E79A8D4E7}" destId="{61C2AFB2-BBE2-B743-B5C8-984CA307070F}" srcOrd="0" destOrd="0" presId="urn:microsoft.com/office/officeart/2005/8/layout/radial4"/>
    <dgm:cxn modelId="{8067C3AC-44B9-AC41-A463-752173FD384F}" type="presOf" srcId="{9619BECF-D7D3-9B43-9940-D6D71A2C5668}" destId="{82B159AA-6175-3B4F-8E65-BAFAF02AA9AE}" srcOrd="0" destOrd="0" presId="urn:microsoft.com/office/officeart/2005/8/layout/radial4"/>
    <dgm:cxn modelId="{8BBA12B2-DAD4-274F-A5F6-2EFB92CAEC51}" type="presOf" srcId="{9DF83AB5-3184-584F-BD2A-38E0E29D3F7A}" destId="{5A2C8C81-D44A-1445-88A8-BB2BA9D701B3}" srcOrd="0" destOrd="0" presId="urn:microsoft.com/office/officeart/2005/8/layout/radial4"/>
    <dgm:cxn modelId="{E8E5B0FE-A5E4-584E-9EFE-33D810F8E356}" type="presOf" srcId="{D72943DF-673F-8346-A645-B5DC8B7EC398}" destId="{C6BC6079-882F-2944-A3E2-9DCCB34A50ED}" srcOrd="0" destOrd="0" presId="urn:microsoft.com/office/officeart/2005/8/layout/radial4"/>
    <dgm:cxn modelId="{8F4BD872-53E6-F54F-BB1F-E8CC999D73A1}" srcId="{9DF83AB5-3184-584F-BD2A-38E0E29D3F7A}" destId="{9619BECF-D7D3-9B43-9940-D6D71A2C5668}" srcOrd="0" destOrd="0" parTransId="{9CB9515A-52A8-C049-8ED7-BFDA450ACC45}" sibTransId="{807C704C-55A4-BC41-81F2-341450CAB9D3}"/>
    <dgm:cxn modelId="{011B975B-DA43-524E-9F18-7BB2DD04FD32}" type="presParOf" srcId="{5A2C8C81-D44A-1445-88A8-BB2BA9D701B3}" destId="{82B159AA-6175-3B4F-8E65-BAFAF02AA9AE}" srcOrd="0" destOrd="0" presId="urn:microsoft.com/office/officeart/2005/8/layout/radial4"/>
    <dgm:cxn modelId="{EEFCD0C1-632E-8145-836B-760A2D027AB7}" type="presParOf" srcId="{5A2C8C81-D44A-1445-88A8-BB2BA9D701B3}" destId="{078DF27B-A2DD-F247-ADEE-9413EE10E02F}" srcOrd="1" destOrd="0" presId="urn:microsoft.com/office/officeart/2005/8/layout/radial4"/>
    <dgm:cxn modelId="{D067D40E-25D6-5A45-B659-7239F589F2A3}" type="presParOf" srcId="{5A2C8C81-D44A-1445-88A8-BB2BA9D701B3}" destId="{C6BC6079-882F-2944-A3E2-9DCCB34A50ED}" srcOrd="2" destOrd="0" presId="urn:microsoft.com/office/officeart/2005/8/layout/radial4"/>
    <dgm:cxn modelId="{E6524659-C31E-4A41-8F2B-E0969EC56C68}" type="presParOf" srcId="{5A2C8C81-D44A-1445-88A8-BB2BA9D701B3}" destId="{49C01806-A301-B342-8101-047FD9CE114F}" srcOrd="3" destOrd="0" presId="urn:microsoft.com/office/officeart/2005/8/layout/radial4"/>
    <dgm:cxn modelId="{A4CEFF61-D253-BE4C-AF52-3435ED9B6C9D}" type="presParOf" srcId="{5A2C8C81-D44A-1445-88A8-BB2BA9D701B3}" destId="{F0571BEF-FEB9-C447-A152-9FA2B9609CB5}" srcOrd="4" destOrd="0" presId="urn:microsoft.com/office/officeart/2005/8/layout/radial4"/>
    <dgm:cxn modelId="{9AB7D02F-B2F2-3B4C-AAB0-4E1E4CBBEF3F}" type="presParOf" srcId="{5A2C8C81-D44A-1445-88A8-BB2BA9D701B3}" destId="{61C2AFB2-BBE2-B743-B5C8-984CA307070F}" srcOrd="5" destOrd="0" presId="urn:microsoft.com/office/officeart/2005/8/layout/radial4"/>
    <dgm:cxn modelId="{4F9359E6-8A73-404C-8417-DB0D797CFDA8}" type="presParOf" srcId="{5A2C8C81-D44A-1445-88A8-BB2BA9D701B3}" destId="{EC15DECE-FDAB-8344-ADD1-CDB40DAF4F91}" srcOrd="6" destOrd="0" presId="urn:microsoft.com/office/officeart/2005/8/layout/radial4"/>
    <dgm:cxn modelId="{E1F2FDB9-5548-6C4E-BFCF-B8EE7F7BF12F}" type="presParOf" srcId="{5A2C8C81-D44A-1445-88A8-BB2BA9D701B3}" destId="{B841A908-F103-7C48-BA09-1B34F81B44D0}" srcOrd="7" destOrd="0" presId="urn:microsoft.com/office/officeart/2005/8/layout/radial4"/>
    <dgm:cxn modelId="{A6E249DA-4826-6743-B281-72529D91FD80}" type="presParOf" srcId="{5A2C8C81-D44A-1445-88A8-BB2BA9D701B3}" destId="{A11C8A64-0FFF-A245-A378-D038B5EE0264}" srcOrd="8" destOrd="0" presId="urn:microsoft.com/office/officeart/2005/8/layout/radial4"/>
    <dgm:cxn modelId="{9B7C021C-2CB7-6C47-B380-996144D9D115}" type="presParOf" srcId="{5A2C8C81-D44A-1445-88A8-BB2BA9D701B3}" destId="{E3F19E02-CD14-1F4C-AE27-512FE56B92EE}" srcOrd="9" destOrd="0" presId="urn:microsoft.com/office/officeart/2005/8/layout/radial4"/>
    <dgm:cxn modelId="{358C42A5-7F7C-C440-A746-016803825702}" type="presParOf" srcId="{5A2C8C81-D44A-1445-88A8-BB2BA9D701B3}" destId="{00520754-D8FD-0C4D-9DD7-FBD837DCE0BF}"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159AA-6175-3B4F-8E65-BAFAF02AA9AE}">
      <dsp:nvSpPr>
        <dsp:cNvPr id="0" name=""/>
        <dsp:cNvSpPr/>
      </dsp:nvSpPr>
      <dsp:spPr>
        <a:xfrm>
          <a:off x="3188695" y="2819898"/>
          <a:ext cx="2164390" cy="2164390"/>
        </a:xfrm>
        <a:prstGeom prst="ellipse">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40005" tIns="40005" rIns="40005" bIns="40005" numCol="1" spcCol="1270" anchor="ctr" anchorCtr="0">
          <a:noAutofit/>
        </a:bodyPr>
        <a:lstStyle/>
        <a:p>
          <a:pPr lvl="0" algn="ctr" defTabSz="2800350">
            <a:lnSpc>
              <a:spcPct val="90000"/>
            </a:lnSpc>
            <a:spcBef>
              <a:spcPct val="0"/>
            </a:spcBef>
            <a:spcAft>
              <a:spcPct val="35000"/>
            </a:spcAft>
          </a:pPr>
          <a:r>
            <a:rPr lang="en-US" sz="6300" b="1" i="0" kern="1200" dirty="0">
              <a:solidFill>
                <a:schemeClr val="tx1"/>
              </a:solidFill>
              <a:latin typeface="Century Gothic"/>
              <a:cs typeface="Century Gothic"/>
            </a:rPr>
            <a:t>CLR</a:t>
          </a:r>
        </a:p>
      </dsp:txBody>
      <dsp:txXfrm>
        <a:off x="3505663" y="3136866"/>
        <a:ext cx="1530454" cy="1530454"/>
      </dsp:txXfrm>
    </dsp:sp>
    <dsp:sp modelId="{078DF27B-A2DD-F247-ADEE-9413EE10E02F}">
      <dsp:nvSpPr>
        <dsp:cNvPr id="0" name=""/>
        <dsp:cNvSpPr/>
      </dsp:nvSpPr>
      <dsp:spPr>
        <a:xfrm rot="10800000">
          <a:off x="1093481" y="3593668"/>
          <a:ext cx="1979976" cy="616851"/>
        </a:xfrm>
        <a:prstGeom prst="leftArrow">
          <a:avLst>
            <a:gd name="adj1" fmla="val 60000"/>
            <a:gd name="adj2" fmla="val 5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sp>
    <dsp:sp modelId="{C6BC6079-882F-2944-A3E2-9DCCB34A50ED}">
      <dsp:nvSpPr>
        <dsp:cNvPr id="0" name=""/>
        <dsp:cNvSpPr/>
      </dsp:nvSpPr>
      <dsp:spPr>
        <a:xfrm>
          <a:off x="65396" y="3079625"/>
          <a:ext cx="2056171" cy="1644937"/>
        </a:xfrm>
        <a:prstGeom prst="roundRect">
          <a:avLst>
            <a:gd name="adj" fmla="val 1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a:solidFill>
                <a:srgbClr val="000000"/>
              </a:solidFill>
              <a:latin typeface="Arial"/>
              <a:cs typeface="Arial"/>
            </a:rPr>
            <a:t>Expanding Academic Vocabulary </a:t>
          </a:r>
          <a:r>
            <a:rPr lang="en-US" sz="1800" b="1" kern="1200" dirty="0">
              <a:solidFill>
                <a:srgbClr val="000000"/>
              </a:solidFill>
              <a:latin typeface="Arial"/>
              <a:cs typeface="Arial"/>
            </a:rPr>
            <a:t>(Responsive Vocabulary)</a:t>
          </a:r>
        </a:p>
      </dsp:txBody>
      <dsp:txXfrm>
        <a:off x="113575" y="3127804"/>
        <a:ext cx="1959813" cy="1548579"/>
      </dsp:txXfrm>
    </dsp:sp>
    <dsp:sp modelId="{49C01806-A301-B342-8101-047FD9CE114F}">
      <dsp:nvSpPr>
        <dsp:cNvPr id="0" name=""/>
        <dsp:cNvSpPr/>
      </dsp:nvSpPr>
      <dsp:spPr>
        <a:xfrm rot="13308581">
          <a:off x="1568791" y="2397790"/>
          <a:ext cx="1937489" cy="616851"/>
        </a:xfrm>
        <a:prstGeom prst="leftArrow">
          <a:avLst>
            <a:gd name="adj1" fmla="val 60000"/>
            <a:gd name="adj2" fmla="val 50000"/>
          </a:avLst>
        </a:prstGeom>
        <a:solidFill>
          <a:srgbClr val="2CCA29"/>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sp>
    <dsp:sp modelId="{F0571BEF-FEB9-C447-A152-9FA2B9609CB5}">
      <dsp:nvSpPr>
        <dsp:cNvPr id="0" name=""/>
        <dsp:cNvSpPr/>
      </dsp:nvSpPr>
      <dsp:spPr>
        <a:xfrm>
          <a:off x="544328" y="821183"/>
          <a:ext cx="2783500" cy="1985274"/>
        </a:xfrm>
        <a:prstGeom prst="roundRect">
          <a:avLst>
            <a:gd name="adj" fmla="val 10000"/>
          </a:avLst>
        </a:prstGeom>
        <a:solidFill>
          <a:srgbClr val="2CCA29"/>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a:solidFill>
                <a:srgbClr val="000000"/>
              </a:solidFill>
              <a:latin typeface="Arial"/>
              <a:cs typeface="Arial"/>
            </a:rPr>
            <a:t>Increasing Student Engagement, Decreasing Classroom Management Challenges </a:t>
          </a:r>
        </a:p>
        <a:p>
          <a:pPr lvl="0" algn="ctr" defTabSz="711200">
            <a:lnSpc>
              <a:spcPct val="90000"/>
            </a:lnSpc>
            <a:spcBef>
              <a:spcPct val="0"/>
            </a:spcBef>
            <a:spcAft>
              <a:spcPct val="35000"/>
            </a:spcAft>
          </a:pPr>
          <a:r>
            <a:rPr lang="en-US" sz="1600" b="1" kern="1200" dirty="0">
              <a:solidFill>
                <a:srgbClr val="000000"/>
              </a:solidFill>
              <a:latin typeface="Arial"/>
              <a:cs typeface="Arial"/>
            </a:rPr>
            <a:t>(Responsive Management)</a:t>
          </a:r>
        </a:p>
      </dsp:txBody>
      <dsp:txXfrm>
        <a:off x="602475" y="879330"/>
        <a:ext cx="2667206" cy="1868980"/>
      </dsp:txXfrm>
    </dsp:sp>
    <dsp:sp modelId="{61C2AFB2-BBE2-B743-B5C8-984CA307070F}">
      <dsp:nvSpPr>
        <dsp:cNvPr id="0" name=""/>
        <dsp:cNvSpPr/>
      </dsp:nvSpPr>
      <dsp:spPr>
        <a:xfrm rot="16277198">
          <a:off x="3658528" y="1772812"/>
          <a:ext cx="1406883" cy="616851"/>
        </a:xfrm>
        <a:prstGeom prst="leftArrow">
          <a:avLst>
            <a:gd name="adj1" fmla="val 60000"/>
            <a:gd name="adj2" fmla="val 50000"/>
          </a:avLst>
        </a:prstGeom>
        <a:solidFill>
          <a:srgbClr val="6F5CC7"/>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sp>
    <dsp:sp modelId="{EC15DECE-FDAB-8344-ADD1-CDB40DAF4F91}">
      <dsp:nvSpPr>
        <dsp:cNvPr id="0" name=""/>
        <dsp:cNvSpPr/>
      </dsp:nvSpPr>
      <dsp:spPr>
        <a:xfrm>
          <a:off x="3410631" y="540756"/>
          <a:ext cx="2056171" cy="1247092"/>
        </a:xfrm>
        <a:prstGeom prst="roundRect">
          <a:avLst>
            <a:gd name="adj" fmla="val 10000"/>
          </a:avLst>
        </a:prstGeom>
        <a:solidFill>
          <a:srgbClr val="6F5CC7"/>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solidFill>
                <a:schemeClr val="tx1"/>
              </a:solidFill>
              <a:latin typeface="Arial"/>
              <a:cs typeface="Arial"/>
            </a:rPr>
            <a:t>Using all types of Texts Culturally and Linguistically </a:t>
          </a:r>
          <a:r>
            <a:rPr lang="en-US" sz="1500" b="1" kern="1200" dirty="0">
              <a:solidFill>
                <a:schemeClr val="tx1"/>
              </a:solidFill>
              <a:latin typeface="Arial"/>
              <a:cs typeface="Arial"/>
            </a:rPr>
            <a:t>(Responsive Literacy)</a:t>
          </a:r>
        </a:p>
      </dsp:txBody>
      <dsp:txXfrm>
        <a:off x="3447157" y="577282"/>
        <a:ext cx="1983119" cy="1174040"/>
      </dsp:txXfrm>
    </dsp:sp>
    <dsp:sp modelId="{B841A908-F103-7C48-BA09-1B34F81B44D0}">
      <dsp:nvSpPr>
        <dsp:cNvPr id="0" name=""/>
        <dsp:cNvSpPr/>
      </dsp:nvSpPr>
      <dsp:spPr>
        <a:xfrm rot="19228169">
          <a:off x="4950887" y="2113728"/>
          <a:ext cx="2226734" cy="616851"/>
        </a:xfrm>
        <a:prstGeom prst="leftArrow">
          <a:avLst>
            <a:gd name="adj1" fmla="val 60000"/>
            <a:gd name="adj2" fmla="val 50000"/>
          </a:avLst>
        </a:prstGeom>
        <a:solidFill>
          <a:srgbClr val="3366FF"/>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sp>
    <dsp:sp modelId="{A11C8A64-0FFF-A245-A378-D038B5EE0264}">
      <dsp:nvSpPr>
        <dsp:cNvPr id="0" name=""/>
        <dsp:cNvSpPr/>
      </dsp:nvSpPr>
      <dsp:spPr>
        <a:xfrm>
          <a:off x="5607748" y="891039"/>
          <a:ext cx="2630459" cy="1644937"/>
        </a:xfrm>
        <a:prstGeom prst="roundRect">
          <a:avLst>
            <a:gd name="adj" fmla="val 10000"/>
          </a:avLst>
        </a:prstGeom>
        <a:solidFill>
          <a:srgbClr val="3366FF"/>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5655927" y="939218"/>
        <a:ext cx="2534101" cy="1548579"/>
      </dsp:txXfrm>
    </dsp:sp>
    <dsp:sp modelId="{E3F19E02-CD14-1F4C-AE27-512FE56B92EE}">
      <dsp:nvSpPr>
        <dsp:cNvPr id="0" name=""/>
        <dsp:cNvSpPr/>
      </dsp:nvSpPr>
      <dsp:spPr>
        <a:xfrm>
          <a:off x="5468323" y="3593668"/>
          <a:ext cx="1979976" cy="616851"/>
        </a:xfrm>
        <a:prstGeom prst="leftArrow">
          <a:avLst>
            <a:gd name="adj1" fmla="val 60000"/>
            <a:gd name="adj2" fmla="val 50000"/>
          </a:avLst>
        </a:prstGeom>
        <a:solidFill>
          <a:srgbClr val="FF660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sp>
    <dsp:sp modelId="{00520754-D8FD-0C4D-9DD7-FBD837DCE0BF}">
      <dsp:nvSpPr>
        <dsp:cNvPr id="0" name=""/>
        <dsp:cNvSpPr/>
      </dsp:nvSpPr>
      <dsp:spPr>
        <a:xfrm>
          <a:off x="6420214" y="3079625"/>
          <a:ext cx="2056171" cy="1644937"/>
        </a:xfrm>
        <a:prstGeom prst="roundRect">
          <a:avLst>
            <a:gd name="adj" fmla="val 10000"/>
          </a:avLst>
        </a:prstGeom>
        <a:solidFill>
          <a:srgbClr val="FF6600"/>
        </a:solidFill>
        <a:ln>
          <a:noFill/>
        </a:ln>
        <a:effectLst>
          <a:outerShdw blurRad="40000" dist="23000" dir="5400000" rotWithShape="0">
            <a:srgbClr val="000000">
              <a:alpha val="35000"/>
            </a:srgbClr>
          </a:outerShdw>
        </a:effectLst>
        <a:scene3d>
          <a:camera prst="orthographicFront"/>
          <a:lightRig rig="threePt" dir="t"/>
        </a:scene3d>
        <a:sp3d>
          <a:bevelT/>
        </a:sp3d>
      </dsp:spPr>
      <dsp:style>
        <a:lnRef idx="0">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endParaRPr lang="en-US" sz="6500" kern="1200" dirty="0"/>
        </a:p>
      </dsp:txBody>
      <dsp:txXfrm>
        <a:off x="6468393" y="3127804"/>
        <a:ext cx="1959813" cy="154857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 Id="rId2"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A1ECDC-1203-6C47-B8C7-A4D5BB0E49D8}" type="datetimeFigureOut">
              <a:rPr lang="en-US" smtClean="0"/>
              <a:t>2/16/16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F7F6B8-AD3F-BD4A-9C40-688D43CD118B}" type="slidenum">
              <a:rPr lang="en-US" smtClean="0"/>
              <a:t>‹#›</a:t>
            </a:fld>
            <a:endParaRPr lang="en-US"/>
          </a:p>
        </p:txBody>
      </p:sp>
    </p:spTree>
    <p:extLst>
      <p:ext uri="{BB962C8B-B14F-4D97-AF65-F5344CB8AC3E}">
        <p14:creationId xmlns:p14="http://schemas.microsoft.com/office/powerpoint/2010/main" val="27949524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US" baseline="0" dirty="0" smtClean="0"/>
          </a:p>
        </p:txBody>
      </p:sp>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28036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rtl="0" eaLnBrk="0" fontAlgn="base" hangingPunct="0"/>
            <a:r>
              <a:rPr lang="en-US" sz="1200" b="1" i="0" u="none" strike="noStrike" kern="1200" cap="none" baseline="0" dirty="0" smtClean="0">
                <a:solidFill>
                  <a:schemeClr val="dk1"/>
                </a:solidFill>
                <a:effectLst/>
                <a:latin typeface="Calibri"/>
                <a:ea typeface="Calibri"/>
                <a:cs typeface="Calibri"/>
                <a:sym typeface="Calibri"/>
              </a:rPr>
              <a:t>Say</a:t>
            </a:r>
            <a:endParaRPr lang="en-US" dirty="0" smtClean="0">
              <a:effectLst/>
            </a:endParaRPr>
          </a:p>
          <a:p>
            <a:pPr rtl="0" eaLnBrk="0" fontAlgn="base" hangingPunct="0"/>
            <a:r>
              <a:rPr lang="en-US" sz="1200" b="0" i="0" u="none" strike="noStrike" kern="1200" cap="none" baseline="0" dirty="0" smtClean="0">
                <a:solidFill>
                  <a:schemeClr val="dk1"/>
                </a:solidFill>
                <a:effectLst/>
                <a:latin typeface="Calibri"/>
                <a:ea typeface="Calibri"/>
                <a:cs typeface="Calibri"/>
                <a:sym typeface="Calibri"/>
              </a:rPr>
              <a:t>Last year, the district completed Phase 1 of the LAS Links at selected schools to assess the academic language of SELS and ELs including speaking, listening, reading and writing.  REF 5951.0 supports the fact that SELs are to have MELD during the time ELs are receiving ELD instruction. These memos and bulletins explicitly call for language proficiency assessments for English Learners as well as Standard English Learners and have designated times for ELD and MELD (Mainstream English Language Development). </a:t>
            </a:r>
            <a:endParaRPr lang="en-US" dirty="0" smtClean="0">
              <a:effectLst/>
            </a:endParaRPr>
          </a:p>
          <a:p>
            <a:pPr eaLnBrk="1" hangingPunct="1">
              <a:spcBef>
                <a:spcPct val="0"/>
              </a:spcBef>
            </a:pPr>
            <a:endParaRPr lang="en-US" altLang="en-US" sz="1200" dirty="0">
              <a:ea typeface="ＭＳ Ｐゴシック" charset="-128"/>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10</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975862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pPr marL="171450" indent="-171450">
              <a:buFont typeface="Arial"/>
              <a:buChar char="•"/>
            </a:pPr>
            <a:r>
              <a:rPr lang="en-US" dirty="0" smtClean="0"/>
              <a:t>This is the question that will guide our work during the first part</a:t>
            </a:r>
            <a:r>
              <a:rPr lang="en-US" baseline="0" dirty="0" smtClean="0"/>
              <a:t> of the presentation.  By the end of this piece you will be able to answer both questions.</a:t>
            </a:r>
          </a:p>
          <a:p>
            <a:pPr marL="171450" indent="-171450">
              <a:buFont typeface="Arial"/>
              <a:buChar char="•"/>
            </a:pPr>
            <a:r>
              <a:rPr lang="en-US" baseline="0" dirty="0" smtClean="0"/>
              <a:t>Who are SELs?  How do I identify them in my classroom.</a:t>
            </a:r>
            <a:endParaRPr lang="en-US" dirty="0" smtClean="0"/>
          </a:p>
        </p:txBody>
      </p:sp>
      <p:sp>
        <p:nvSpPr>
          <p:cNvPr id="4" name="Slide Number Placeholder 3"/>
          <p:cNvSpPr>
            <a:spLocks noGrp="1"/>
          </p:cNvSpPr>
          <p:nvPr>
            <p:ph type="sldNum" sz="quarter" idx="10"/>
          </p:nvPr>
        </p:nvSpPr>
        <p:spPr/>
        <p:txBody>
          <a:bodyPr/>
          <a:lstStyle/>
          <a:p>
            <a:fld id="{AED5BEDB-094A-2346-87CA-716F9D4794F0}"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9039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(2 minutes)</a:t>
            </a:r>
          </a:p>
          <a:p>
            <a:pPr eaLnBrk="1" hangingPunct="1">
              <a:spcBef>
                <a:spcPct val="0"/>
              </a:spcBef>
            </a:pPr>
            <a:r>
              <a:rPr lang="en-US" b="1" dirty="0">
                <a:latin typeface="Calibri" charset="0"/>
              </a:rPr>
              <a:t>Who are SELs?</a:t>
            </a:r>
          </a:p>
          <a:p>
            <a:pPr eaLnBrk="1" hangingPunct="1">
              <a:spcBef>
                <a:spcPct val="0"/>
              </a:spcBef>
            </a:pPr>
            <a:r>
              <a:rPr lang="en-US" dirty="0">
                <a:latin typeface="Calibri" charset="0"/>
              </a:rPr>
              <a:t>Both ELs and SELs need to acquire knowledge of the rules of Standard and academic English in its oral and written form in order to access core instructional curricula and be successful in American schools. </a:t>
            </a:r>
            <a:r>
              <a:rPr lang="en-US" dirty="0" smtClean="0">
                <a:latin typeface="Calibri" charset="0"/>
              </a:rPr>
              <a:t>Standard English Learners (SEL) are students whose home language is English but differs in all dimensions of language (phonologically, syntactically, </a:t>
            </a:r>
            <a:r>
              <a:rPr lang="en-US" dirty="0" err="1" smtClean="0">
                <a:latin typeface="Calibri" charset="0"/>
              </a:rPr>
              <a:t>morpho-synatactically</a:t>
            </a:r>
            <a:r>
              <a:rPr lang="en-US" dirty="0" smtClean="0">
                <a:latin typeface="Calibri" charset="0"/>
              </a:rPr>
              <a:t>, pragmatically, and rhetorically) (research based, rule governed  and systematic), from Standard English. </a:t>
            </a:r>
            <a:endParaRPr lang="en-US" dirty="0">
              <a:latin typeface="Calibri" charset="0"/>
            </a:endParaRPr>
          </a:p>
        </p:txBody>
      </p:sp>
      <p:sp>
        <p:nvSpPr>
          <p:cNvPr id="2" name="Date Placeholder 1"/>
          <p:cNvSpPr>
            <a:spLocks noGrp="1"/>
          </p:cNvSpPr>
          <p:nvPr>
            <p:ph type="dt" sz="quarter" idx="1"/>
          </p:nvPr>
        </p:nvSpPr>
        <p:spPr/>
        <p:txBody>
          <a:bodyPr/>
          <a:lstStyle/>
          <a:p>
            <a:pPr>
              <a:defRPr/>
            </a:pPr>
            <a:endParaRPr lang="en-US"/>
          </a:p>
        </p:txBody>
      </p:sp>
    </p:spTree>
    <p:extLst>
      <p:ext uri="{BB962C8B-B14F-4D97-AF65-F5344CB8AC3E}">
        <p14:creationId xmlns:p14="http://schemas.microsoft.com/office/powerpoint/2010/main" val="21662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base" hangingPunct="1"/>
            <a:r>
              <a:rPr lang="en-US" sz="1200" b="0" i="0" u="none" strike="noStrike" kern="1200" cap="none" baseline="0" dirty="0" smtClean="0">
                <a:solidFill>
                  <a:schemeClr val="dk1"/>
                </a:solidFill>
                <a:effectLst/>
                <a:latin typeface="Calibri"/>
                <a:ea typeface="Calibri"/>
                <a:cs typeface="Calibri"/>
                <a:sym typeface="Calibri"/>
              </a:rPr>
              <a:t>(2 minutes)</a:t>
            </a:r>
            <a:endParaRPr lang="en-US" dirty="0" smtClean="0">
              <a:effectLst/>
            </a:endParaRPr>
          </a:p>
          <a:p>
            <a:pPr rtl="0" eaLnBrk="1" fontAlgn="base" hangingPunct="1"/>
            <a:r>
              <a:rPr lang="en-US" sz="1200" b="1" i="0" u="none" strike="noStrike" kern="1200" cap="none" baseline="0" dirty="0" smtClean="0">
                <a:solidFill>
                  <a:schemeClr val="dk1"/>
                </a:solidFill>
                <a:effectLst/>
                <a:latin typeface="Calibri"/>
                <a:ea typeface="Calibri"/>
                <a:cs typeface="Calibri"/>
                <a:sym typeface="Calibri"/>
              </a:rPr>
              <a:t>Who are SELs?</a:t>
            </a:r>
          </a:p>
          <a:p>
            <a:pPr eaLnBrk="1" hangingPunct="1">
              <a:spcBef>
                <a:spcPct val="0"/>
              </a:spcBef>
            </a:pPr>
            <a:r>
              <a:rPr lang="en-US" dirty="0" smtClean="0">
                <a:latin typeface="Calibri" charset="0"/>
              </a:rPr>
              <a:t>(2 minutes)</a:t>
            </a:r>
          </a:p>
          <a:p>
            <a:pPr eaLnBrk="1" hangingPunct="1">
              <a:spcBef>
                <a:spcPct val="0"/>
              </a:spcBef>
            </a:pPr>
            <a:r>
              <a:rPr lang="en-US" b="1" dirty="0" smtClean="0">
                <a:latin typeface="Calibri" charset="0"/>
              </a:rPr>
              <a:t>Say</a:t>
            </a:r>
          </a:p>
          <a:p>
            <a:pPr eaLnBrk="1" hangingPunct="1">
              <a:spcBef>
                <a:spcPct val="0"/>
              </a:spcBef>
            </a:pPr>
            <a:r>
              <a:rPr lang="en-US" b="1" dirty="0" smtClean="0">
                <a:latin typeface="Calibri" charset="0"/>
              </a:rPr>
              <a:t>Who are SELs?</a:t>
            </a:r>
          </a:p>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rPr>
              <a:t>Specifically, SELs may be </a:t>
            </a:r>
            <a:r>
              <a:rPr lang="en-US" b="1" dirty="0" smtClean="0">
                <a:latin typeface="Calibri" charset="0"/>
              </a:rPr>
              <a:t>some</a:t>
            </a:r>
            <a:r>
              <a:rPr lang="en-US" dirty="0" smtClean="0">
                <a:latin typeface="Calibri" charset="0"/>
              </a:rPr>
              <a:t> African American, </a:t>
            </a:r>
            <a:r>
              <a:rPr lang="en-US" b="1" dirty="0" smtClean="0">
                <a:latin typeface="Calibri" charset="0"/>
              </a:rPr>
              <a:t>some </a:t>
            </a:r>
            <a:r>
              <a:rPr lang="en-US" dirty="0" smtClean="0">
                <a:latin typeface="Calibri" charset="0"/>
              </a:rPr>
              <a:t>American Indian, </a:t>
            </a:r>
            <a:r>
              <a:rPr lang="en-US" b="1" dirty="0" smtClean="0">
                <a:latin typeface="Calibri" charset="0"/>
              </a:rPr>
              <a:t>some</a:t>
            </a:r>
            <a:r>
              <a:rPr lang="en-US" dirty="0" smtClean="0">
                <a:latin typeface="Calibri" charset="0"/>
              </a:rPr>
              <a:t> Hawaiian American and </a:t>
            </a:r>
            <a:r>
              <a:rPr lang="en-US" b="1" dirty="0" smtClean="0">
                <a:latin typeface="Calibri" charset="0"/>
              </a:rPr>
              <a:t>some </a:t>
            </a:r>
            <a:r>
              <a:rPr lang="en-US" dirty="0" smtClean="0">
                <a:latin typeface="Calibri" charset="0"/>
              </a:rPr>
              <a:t>Mexican American and others where Standard English is not native.  SELs often struggle academically due to lack of proficiency in Standard English ad often go unnoticed as Standard English learners because educators assume that because they speak English they are fluent in Standard English when they enter school.</a:t>
            </a:r>
          </a:p>
          <a:p>
            <a:pPr marL="0" marR="0" indent="0" algn="l" defTabSz="457200" rtl="0" eaLnBrk="1" fontAlgn="base" latinLnBrk="0" hangingPunct="1">
              <a:lnSpc>
                <a:spcPct val="100000"/>
              </a:lnSpc>
              <a:spcBef>
                <a:spcPct val="0"/>
              </a:spcBef>
              <a:spcAft>
                <a:spcPct val="0"/>
              </a:spcAft>
              <a:buClrTx/>
              <a:buSzTx/>
              <a:buFontTx/>
              <a:buNone/>
              <a:tabLst/>
              <a:defRPr/>
            </a:pPr>
            <a:endParaRPr lang="en-US" dirty="0" smtClean="0">
              <a:latin typeface="Calibri" charset="0"/>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latin typeface="Calibri" charset="0"/>
              </a:rPr>
              <a:t>These four groups share the status of involuntary immigration and forced assimilation in that each group was subjected to involuntary cultural and linguistic change, i.e., forced assimilation in the context of US history. </a:t>
            </a:r>
          </a:p>
          <a:p>
            <a:pPr eaLnBrk="1" hangingPunct="1">
              <a:spcBef>
                <a:spcPct val="0"/>
              </a:spcBef>
            </a:pPr>
            <a:endParaRPr lang="en-US" b="1" dirty="0" smtClean="0">
              <a:latin typeface="Calibri" charset="0"/>
            </a:endParaRPr>
          </a:p>
          <a:p>
            <a:pPr marL="171450" indent="-171450" eaLnBrk="1" hangingPunct="1">
              <a:spcBef>
                <a:spcPct val="0"/>
              </a:spcBef>
              <a:buFont typeface="Arial"/>
              <a:buChar char="•"/>
            </a:pPr>
            <a:r>
              <a:rPr lang="en-US" dirty="0" smtClean="0">
                <a:latin typeface="Calibri" charset="0"/>
              </a:rPr>
              <a:t>SELs need to acquire knowledge of the rules of Standard and academic English in its oral and written form in order to access core instructional curricula and be successful in American schools.</a:t>
            </a:r>
          </a:p>
          <a:p>
            <a:pPr marL="171450" indent="-171450" eaLnBrk="1" hangingPunct="1">
              <a:spcBef>
                <a:spcPct val="0"/>
              </a:spcBef>
              <a:buFont typeface="Arial"/>
              <a:buChar char="•"/>
            </a:pPr>
            <a:r>
              <a:rPr lang="en-US" dirty="0" smtClean="0">
                <a:latin typeface="Calibri" charset="0"/>
              </a:rPr>
              <a:t>This perspective is important because it plays a significant role in the development of each SEL language variety.  </a:t>
            </a:r>
            <a:endParaRPr lang="en-US" sz="1200" dirty="0" smtClean="0"/>
          </a:p>
          <a:p>
            <a:pPr marL="171450" indent="-171450" algn="l">
              <a:lnSpc>
                <a:spcPct val="90000"/>
              </a:lnSpc>
              <a:buFont typeface="Arial"/>
              <a:buChar char="•"/>
            </a:pPr>
            <a:r>
              <a:rPr lang="en-US" sz="1200" dirty="0" smtClean="0"/>
              <a:t> </a:t>
            </a:r>
            <a:r>
              <a:rPr lang="en-US" sz="1200" dirty="0" smtClean="0">
                <a:solidFill>
                  <a:srgbClr val="000000"/>
                </a:solidFill>
              </a:rPr>
              <a:t>African American </a:t>
            </a:r>
            <a:r>
              <a:rPr lang="en-US" sz="1200" b="1" dirty="0" smtClean="0">
                <a:solidFill>
                  <a:srgbClr val="000000"/>
                </a:solidFill>
              </a:rPr>
              <a:t>speakers of African American English (AAL) </a:t>
            </a:r>
          </a:p>
          <a:p>
            <a:pPr marL="171450" indent="-171450" algn="l">
              <a:lnSpc>
                <a:spcPct val="90000"/>
              </a:lnSpc>
              <a:buFont typeface="Arial"/>
              <a:buChar char="•"/>
            </a:pPr>
            <a:r>
              <a:rPr lang="en-US" sz="1200" dirty="0" smtClean="0">
                <a:solidFill>
                  <a:srgbClr val="000000"/>
                </a:solidFill>
              </a:rPr>
              <a:t> Mexican American </a:t>
            </a:r>
            <a:r>
              <a:rPr lang="en-US" sz="1200" b="1" dirty="0" smtClean="0">
                <a:solidFill>
                  <a:srgbClr val="000000"/>
                </a:solidFill>
              </a:rPr>
              <a:t>speakers of Chicano English (</a:t>
            </a:r>
            <a:r>
              <a:rPr lang="en-US" sz="1200" b="1" dirty="0" err="1" smtClean="0">
                <a:solidFill>
                  <a:srgbClr val="000000"/>
                </a:solidFill>
              </a:rPr>
              <a:t>MxAL</a:t>
            </a:r>
            <a:r>
              <a:rPr lang="en-US" sz="1200" b="1" dirty="0" smtClean="0">
                <a:solidFill>
                  <a:srgbClr val="000000"/>
                </a:solidFill>
              </a:rPr>
              <a:t>)</a:t>
            </a:r>
          </a:p>
          <a:p>
            <a:pPr marL="171450" indent="-171450" algn="l">
              <a:lnSpc>
                <a:spcPct val="90000"/>
              </a:lnSpc>
              <a:buFont typeface="Arial"/>
              <a:buChar char="•"/>
            </a:pPr>
            <a:r>
              <a:rPr lang="en-US" sz="1200" dirty="0" smtClean="0">
                <a:solidFill>
                  <a:srgbClr val="000000"/>
                </a:solidFill>
              </a:rPr>
              <a:t> Hawaiian American </a:t>
            </a:r>
            <a:r>
              <a:rPr lang="en-US" sz="1200" b="1" dirty="0" smtClean="0">
                <a:solidFill>
                  <a:srgbClr val="000000"/>
                </a:solidFill>
              </a:rPr>
              <a:t>speakers of Hawaiian Pidgin (HAL)</a:t>
            </a:r>
          </a:p>
          <a:p>
            <a:pPr marL="171450" indent="-171450" algn="l">
              <a:lnSpc>
                <a:spcPct val="90000"/>
              </a:lnSpc>
              <a:buFont typeface="Arial"/>
              <a:buChar char="•"/>
            </a:pPr>
            <a:r>
              <a:rPr lang="en-US" sz="1200" dirty="0" smtClean="0">
                <a:solidFill>
                  <a:srgbClr val="000000"/>
                </a:solidFill>
              </a:rPr>
              <a:t> American Indian </a:t>
            </a:r>
            <a:r>
              <a:rPr lang="en-US" sz="1200" b="1" dirty="0" smtClean="0">
                <a:solidFill>
                  <a:srgbClr val="000000"/>
                </a:solidFill>
              </a:rPr>
              <a:t>speakers of </a:t>
            </a:r>
            <a:r>
              <a:rPr lang="en-US" sz="1200" b="1" dirty="0" err="1" smtClean="0">
                <a:solidFill>
                  <a:srgbClr val="000000"/>
                </a:solidFill>
              </a:rPr>
              <a:t>Rez</a:t>
            </a:r>
            <a:r>
              <a:rPr lang="en-US" sz="1200" b="1" dirty="0" smtClean="0">
                <a:solidFill>
                  <a:srgbClr val="000000"/>
                </a:solidFill>
              </a:rPr>
              <a:t>/Red English (NAL)</a:t>
            </a:r>
          </a:p>
          <a:p>
            <a:pPr marL="171450" indent="-171450" eaLnBrk="1" hangingPunct="1">
              <a:spcBef>
                <a:spcPct val="0"/>
              </a:spcBef>
              <a:buFont typeface="Arial"/>
              <a:buChar char="•"/>
            </a:pPr>
            <a:endParaRPr lang="en-US" dirty="0" smtClean="0">
              <a:latin typeface="Calibri" charset="0"/>
            </a:endParaRPr>
          </a:p>
          <a:p>
            <a:pPr eaLnBrk="1" hangingPunct="1">
              <a:spcBef>
                <a:spcPct val="0"/>
              </a:spcBef>
            </a:pPr>
            <a:endParaRPr lang="en-US" dirty="0" smtClean="0">
              <a:latin typeface="Calibri" charset="0"/>
            </a:endParaRPr>
          </a:p>
          <a:p>
            <a:pPr rtl="0" eaLnBrk="1" fontAlgn="base" hangingPunct="1"/>
            <a:endParaRPr lang="en-US" dirty="0" smtClean="0">
              <a:effectLst/>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(2 </a:t>
            </a:r>
            <a:r>
              <a:rPr lang="en-US" dirty="0" smtClean="0">
                <a:latin typeface="Calibri" charset="0"/>
              </a:rPr>
              <a:t>minutes)</a:t>
            </a:r>
          </a:p>
          <a:p>
            <a:pPr eaLnBrk="1" hangingPunct="1">
              <a:spcBef>
                <a:spcPct val="0"/>
              </a:spcBef>
            </a:pPr>
            <a:r>
              <a:rPr lang="en-US" b="1" dirty="0" smtClean="0">
                <a:latin typeface="Calibri" charset="0"/>
              </a:rPr>
              <a:t>Say</a:t>
            </a:r>
            <a:endParaRPr lang="en-US" b="1" dirty="0">
              <a:latin typeface="Calibri" charset="0"/>
            </a:endParaRPr>
          </a:p>
          <a:p>
            <a:pPr eaLnBrk="1" hangingPunct="1">
              <a:spcBef>
                <a:spcPct val="0"/>
              </a:spcBef>
            </a:pPr>
            <a:r>
              <a:rPr lang="en-US" b="0" i="1" dirty="0">
                <a:latin typeface="Calibri" charset="0"/>
              </a:rPr>
              <a:t>“Identifying” SELs</a:t>
            </a:r>
          </a:p>
          <a:p>
            <a:pPr eaLnBrk="1" hangingPunct="1">
              <a:spcBef>
                <a:spcPct val="0"/>
              </a:spcBef>
            </a:pPr>
            <a:r>
              <a:rPr lang="en-US" dirty="0">
                <a:latin typeface="Calibri" charset="0"/>
              </a:rPr>
              <a:t>Say: “It is extremely important to understand that SELs are not identified in the same manner that English Learners are identified. The identification of SELs is done for the purposes of intervention and enrichment, not for the purpose of program placement. Two types of screening are required to identify students who would most directly benefit from intervention: linguistic and academic.</a:t>
            </a:r>
            <a:r>
              <a:rPr lang="en-US" dirty="0" smtClean="0">
                <a:latin typeface="Calibri" charset="0"/>
              </a:rPr>
              <a:t>”</a:t>
            </a:r>
          </a:p>
          <a:p>
            <a:pPr eaLnBrk="1" hangingPunct="1">
              <a:spcBef>
                <a:spcPct val="0"/>
              </a:spcBef>
            </a:pPr>
            <a:endParaRPr lang="en-US" dirty="0" smtClean="0">
              <a:latin typeface="Calibri" charset="0"/>
            </a:endParaRPr>
          </a:p>
          <a:p>
            <a:pPr eaLnBrk="1" hangingPunct="1">
              <a:spcBef>
                <a:spcPct val="0"/>
              </a:spcBef>
            </a:pPr>
            <a:r>
              <a:rPr lang="en-US" i="1" dirty="0" smtClean="0">
                <a:latin typeface="Calibri" charset="0"/>
              </a:rPr>
              <a:t>If someone asks </a:t>
            </a:r>
            <a:r>
              <a:rPr lang="en-US" dirty="0" smtClean="0">
                <a:latin typeface="Calibri" charset="0"/>
              </a:rPr>
              <a:t>“why don’t we have a program placement</a:t>
            </a:r>
            <a:r>
              <a:rPr lang="en-US" baseline="0" dirty="0" smtClean="0">
                <a:latin typeface="Calibri" charset="0"/>
              </a:rPr>
              <a:t> </a:t>
            </a:r>
            <a:r>
              <a:rPr lang="en-US" dirty="0" smtClean="0">
                <a:latin typeface="Calibri" charset="0"/>
              </a:rPr>
              <a:t>for SELs?”</a:t>
            </a:r>
          </a:p>
          <a:p>
            <a:pPr eaLnBrk="1" hangingPunct="1">
              <a:spcBef>
                <a:spcPct val="0"/>
              </a:spcBef>
            </a:pPr>
            <a:r>
              <a:rPr lang="en-US" b="1" dirty="0" smtClean="0">
                <a:latin typeface="Calibri" charset="0"/>
              </a:rPr>
              <a:t>Say</a:t>
            </a:r>
          </a:p>
          <a:p>
            <a:pPr eaLnBrk="1" hangingPunct="1">
              <a:spcBef>
                <a:spcPct val="0"/>
              </a:spcBef>
            </a:pPr>
            <a:r>
              <a:rPr lang="en-US" dirty="0" smtClean="0">
                <a:latin typeface="Calibri" charset="0"/>
              </a:rPr>
              <a:t>At this time there is no</a:t>
            </a:r>
            <a:r>
              <a:rPr lang="en-US" baseline="0" dirty="0" smtClean="0">
                <a:latin typeface="Calibri" charset="0"/>
              </a:rPr>
              <a:t> direct funding for SELs, but in our LAUSD MEMOS and our TL and ELA/ELD framework we are required to provide a language development block for our students.</a:t>
            </a:r>
            <a:endParaRPr lang="en-US" dirty="0">
              <a:latin typeface="Calibri" charset="0"/>
            </a:endParaRPr>
          </a:p>
        </p:txBody>
      </p:sp>
      <p:sp>
        <p:nvSpPr>
          <p:cNvPr id="2" name="Date Placeholder 1"/>
          <p:cNvSpPr>
            <a:spLocks noGrp="1"/>
          </p:cNvSpPr>
          <p:nvPr>
            <p:ph type="dt" sz="quarter" idx="1"/>
          </p:nvPr>
        </p:nvSpPr>
        <p:spPr/>
        <p:txBody>
          <a:bodyPr/>
          <a:lstStyle/>
          <a:p>
            <a:pPr>
              <a:defRPr/>
            </a:pPr>
            <a:endParaRPr lang="en-US"/>
          </a:p>
        </p:txBody>
      </p:sp>
    </p:spTree>
    <p:extLst>
      <p:ext uri="{BB962C8B-B14F-4D97-AF65-F5344CB8AC3E}">
        <p14:creationId xmlns:p14="http://schemas.microsoft.com/office/powerpoint/2010/main" val="115328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(2 minute)</a:t>
            </a:r>
          </a:p>
          <a:p>
            <a:pPr eaLnBrk="1" hangingPunct="1">
              <a:spcBef>
                <a:spcPct val="0"/>
              </a:spcBef>
            </a:pPr>
            <a:r>
              <a:rPr lang="en-US" b="1" dirty="0" smtClean="0">
                <a:latin typeface="Calibri" charset="0"/>
              </a:rPr>
              <a:t>Say:</a:t>
            </a:r>
          </a:p>
          <a:p>
            <a:pPr marL="171450" indent="-171450" eaLnBrk="1" hangingPunct="1">
              <a:spcBef>
                <a:spcPct val="0"/>
              </a:spcBef>
              <a:buFont typeface="Arial"/>
              <a:buChar char="•"/>
            </a:pPr>
            <a:r>
              <a:rPr lang="en-US" dirty="0" smtClean="0">
                <a:latin typeface="Calibri" charset="0"/>
              </a:rPr>
              <a:t>We</a:t>
            </a:r>
            <a:r>
              <a:rPr lang="en-US" baseline="0" dirty="0" smtClean="0">
                <a:latin typeface="Calibri" charset="0"/>
              </a:rPr>
              <a:t> do the linguistic screening to determine if a SEL would benefit in linguistically responsive teaching in order to help them master Standard English. </a:t>
            </a:r>
            <a:r>
              <a:rPr lang="en-US" sz="1200" dirty="0" smtClean="0"/>
              <a:t>Teachers identify the use of home language features in student speech with the Linguistic Screener and or other language assessment tools</a:t>
            </a:r>
            <a:endParaRPr lang="en-US" dirty="0" smtClean="0">
              <a:latin typeface="Calibri" charset="0"/>
            </a:endParaRPr>
          </a:p>
          <a:p>
            <a:pPr eaLnBrk="1" hangingPunct="1">
              <a:spcBef>
                <a:spcPct val="0"/>
              </a:spcBef>
            </a:pPr>
            <a:r>
              <a:rPr lang="en-US" b="1" dirty="0" smtClean="0">
                <a:latin typeface="Calibri" charset="0"/>
              </a:rPr>
              <a:t>Say: </a:t>
            </a:r>
          </a:p>
          <a:p>
            <a:pPr marL="171450" indent="-171450" eaLnBrk="1" hangingPunct="1">
              <a:spcBef>
                <a:spcPct val="0"/>
              </a:spcBef>
              <a:buFont typeface="Arial"/>
              <a:buChar char="•"/>
            </a:pPr>
            <a:r>
              <a:rPr lang="en-US" dirty="0" smtClean="0">
                <a:latin typeface="Calibri" charset="0"/>
              </a:rPr>
              <a:t>After linguistic screening is conducted, teachers identify academic areas of performance that are below proficient for each Probable SEL. </a:t>
            </a:r>
          </a:p>
          <a:p>
            <a:pPr marL="171450" indent="-171450" eaLnBrk="1" hangingPunct="1">
              <a:spcBef>
                <a:spcPct val="0"/>
              </a:spcBef>
              <a:buFont typeface="Arial"/>
              <a:buChar char="•"/>
            </a:pPr>
            <a:r>
              <a:rPr lang="en-US" dirty="0" smtClean="0">
                <a:latin typeface="Calibri" charset="0"/>
              </a:rPr>
              <a:t>Probable SELs are then recommended for Mainstream English Language Development intervention and enrichment. Linguistic screening is conducted with an informal home language screener in conjunction with other language assessment tools, particularly tools which identify academic English language proficiency.</a:t>
            </a:r>
          </a:p>
          <a:p>
            <a:pPr marL="0" indent="0" eaLnBrk="1" hangingPunct="1">
              <a:spcBef>
                <a:spcPct val="0"/>
              </a:spcBef>
              <a:buFont typeface="Arial"/>
              <a:buNone/>
            </a:pPr>
            <a:endParaRPr lang="en-US" dirty="0" smtClean="0">
              <a:latin typeface="Calibri" charset="0"/>
            </a:endParaRPr>
          </a:p>
          <a:p>
            <a:pPr marL="0" indent="0" eaLnBrk="1" hangingPunct="1">
              <a:spcBef>
                <a:spcPct val="0"/>
              </a:spcBef>
              <a:buFont typeface="Arial"/>
              <a:buNone/>
            </a:pPr>
            <a:r>
              <a:rPr lang="en-US" i="1" dirty="0" smtClean="0">
                <a:latin typeface="Calibri" charset="0"/>
              </a:rPr>
              <a:t>Give participants 2</a:t>
            </a:r>
            <a:r>
              <a:rPr lang="en-US" i="1" baseline="0" dirty="0" smtClean="0">
                <a:latin typeface="Calibri" charset="0"/>
              </a:rPr>
              <a:t> minutes to look over the screener and talk about it with their elbow partner, use roll ‘</a:t>
            </a:r>
            <a:r>
              <a:rPr lang="en-US" i="1" baseline="0" dirty="0" err="1" smtClean="0">
                <a:latin typeface="Calibri" charset="0"/>
              </a:rPr>
              <a:t>em</a:t>
            </a:r>
            <a:r>
              <a:rPr lang="en-US" i="1" baseline="0" dirty="0" smtClean="0">
                <a:latin typeface="Calibri" charset="0"/>
              </a:rPr>
              <a:t> to share out something they noticed or share what their partner said.</a:t>
            </a:r>
          </a:p>
          <a:p>
            <a:pPr marL="0" indent="0" eaLnBrk="1" hangingPunct="1">
              <a:spcBef>
                <a:spcPct val="0"/>
              </a:spcBef>
              <a:buFont typeface="Arial"/>
              <a:buNone/>
            </a:pPr>
            <a:endParaRPr lang="en-US" i="1" dirty="0" smtClean="0">
              <a:latin typeface="Calibri" charset="0"/>
            </a:endParaRPr>
          </a:p>
          <a:p>
            <a:pPr marL="0" indent="0" eaLnBrk="1" hangingPunct="1">
              <a:spcBef>
                <a:spcPct val="0"/>
              </a:spcBef>
              <a:buFont typeface="Arial"/>
              <a:buNone/>
            </a:pPr>
            <a:r>
              <a:rPr lang="en-US" i="1" dirty="0" smtClean="0">
                <a:latin typeface="Calibri" charset="0"/>
              </a:rPr>
              <a:t>If</a:t>
            </a:r>
            <a:r>
              <a:rPr lang="en-US" i="1" baseline="0" dirty="0" smtClean="0">
                <a:latin typeface="Calibri" charset="0"/>
              </a:rPr>
              <a:t> someone asks “</a:t>
            </a:r>
            <a:r>
              <a:rPr lang="en-US" baseline="0" dirty="0" smtClean="0">
                <a:latin typeface="Calibri" charset="0"/>
              </a:rPr>
              <a:t>What about the EO’s who are not SELs?”</a:t>
            </a:r>
          </a:p>
          <a:p>
            <a:pPr marL="0" indent="0" eaLnBrk="1" hangingPunct="1">
              <a:spcBef>
                <a:spcPct val="0"/>
              </a:spcBef>
              <a:buFont typeface="Arial"/>
              <a:buNone/>
            </a:pPr>
            <a:r>
              <a:rPr lang="en-US" b="1" baseline="0" dirty="0" smtClean="0">
                <a:latin typeface="Calibri" charset="0"/>
              </a:rPr>
              <a:t>Say</a:t>
            </a:r>
          </a:p>
          <a:p>
            <a:pPr marL="171450" indent="-171450" eaLnBrk="1" hangingPunct="1">
              <a:spcBef>
                <a:spcPct val="0"/>
              </a:spcBef>
              <a:buFont typeface="Arial"/>
              <a:buChar char="•"/>
            </a:pPr>
            <a:r>
              <a:rPr lang="en-US" baseline="0" dirty="0" smtClean="0">
                <a:latin typeface="Calibri" charset="0"/>
              </a:rPr>
              <a:t>They would benefit from enrichment because it would strengthen their academic English language proficiency.</a:t>
            </a:r>
            <a:endParaRPr lang="en-US" dirty="0" smtClean="0">
              <a:latin typeface="Calibri" charset="0"/>
            </a:endParaRPr>
          </a:p>
          <a:p>
            <a:pPr marL="0" indent="0" eaLnBrk="1" hangingPunct="1">
              <a:spcBef>
                <a:spcPct val="0"/>
              </a:spcBef>
              <a:buFont typeface="Arial"/>
              <a:buNone/>
            </a:pPr>
            <a:endParaRPr lang="en-US" dirty="0" smtClean="0">
              <a:latin typeface="Calibri" charset="0"/>
            </a:endParaRPr>
          </a:p>
          <a:p>
            <a:pPr marL="171450" indent="-171450" eaLnBrk="1" hangingPunct="1">
              <a:spcBef>
                <a:spcPct val="0"/>
              </a:spcBef>
              <a:buFont typeface="Arial"/>
              <a:buChar char="•"/>
            </a:pPr>
            <a:endParaRPr lang="en-US"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15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(1 minute) </a:t>
            </a:r>
          </a:p>
          <a:p>
            <a:pPr eaLnBrk="1" hangingPunct="1">
              <a:spcBef>
                <a:spcPct val="0"/>
              </a:spcBef>
            </a:pPr>
            <a:r>
              <a:rPr lang="en-US" altLang="en-US">
                <a:ea typeface="ＭＳ Ｐゴシック" charset="-128"/>
              </a:rPr>
              <a:t>Say: The AEMP program utilizes these linguistic screeners and rosters to identify the use of home language features that may be present in the students’ oral or written language. The roster is then used to proactively plan for opportunities to have students code-switch the features that they demonstrate. </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15EED2CC-D429-2F41-80B6-BCB62A5B115C}" type="slidenum">
              <a:rPr lang="en-US" altLang="en-US" sz="1200">
                <a:solidFill>
                  <a:srgbClr val="000000"/>
                </a:solidFill>
                <a:latin typeface="Calibri" charset="0"/>
              </a:rPr>
              <a:pPr eaLnBrk="1" hangingPunct="1"/>
              <a:t>16</a:t>
            </a:fld>
            <a:endParaRPr lang="en-US" altLang="en-US" sz="1200">
              <a:solidFill>
                <a:srgbClr val="000000"/>
              </a:solidFill>
              <a:latin typeface="Calibri" charset="0"/>
            </a:endParaRPr>
          </a:p>
        </p:txBody>
      </p:sp>
    </p:spTree>
    <p:extLst>
      <p:ext uri="{BB962C8B-B14F-4D97-AF65-F5344CB8AC3E}">
        <p14:creationId xmlns:p14="http://schemas.microsoft.com/office/powerpoint/2010/main" val="1783416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1E3D7F-B3D1-7449-B1E6-33E8C17BCE23}" type="slidenum">
              <a:rPr lang="en-US" smtClean="0"/>
              <a:pPr>
                <a:defRPr/>
              </a:pPr>
              <a:t>18</a:t>
            </a:fld>
            <a:endParaRPr lang="en-US"/>
          </a:p>
        </p:txBody>
      </p:sp>
    </p:spTree>
    <p:extLst>
      <p:ext uri="{BB962C8B-B14F-4D97-AF65-F5344CB8AC3E}">
        <p14:creationId xmlns:p14="http://schemas.microsoft.com/office/powerpoint/2010/main" val="883924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Welcome to Unlocking Text Complexity Pocket PD created by ESC North ELA Team.</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D3E077A1-A6FB-9C43-855D-D26A2C7F65A1}" type="slidenum">
              <a:rPr lang="en-US"/>
              <a:pPr/>
              <a:t>19</a:t>
            </a:fld>
            <a:endParaRPr lang="en-US"/>
          </a:p>
        </p:txBody>
      </p:sp>
    </p:spTree>
    <p:extLst>
      <p:ext uri="{BB962C8B-B14F-4D97-AF65-F5344CB8AC3E}">
        <p14:creationId xmlns:p14="http://schemas.microsoft.com/office/powerpoint/2010/main" val="495393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(2 minute)</a:t>
            </a:r>
          </a:p>
          <a:p>
            <a:pPr eaLnBrk="1" hangingPunct="1">
              <a:spcBef>
                <a:spcPct val="0"/>
              </a:spcBef>
            </a:pPr>
            <a:r>
              <a:rPr lang="en-US" b="1" dirty="0" smtClean="0">
                <a:latin typeface="Calibri" charset="0"/>
              </a:rPr>
              <a:t>Say</a:t>
            </a:r>
          </a:p>
          <a:p>
            <a:pPr marL="0" marR="0" indent="0" algn="l" defTabSz="457200" rtl="0" eaLnBrk="1" fontAlgn="auto" latinLnBrk="0" hangingPunct="1">
              <a:lnSpc>
                <a:spcPct val="100000"/>
              </a:lnSpc>
              <a:spcBef>
                <a:spcPct val="0"/>
              </a:spcBef>
              <a:spcAft>
                <a:spcPts val="0"/>
              </a:spcAft>
              <a:buClrTx/>
              <a:buSzTx/>
              <a:buFontTx/>
              <a:buNone/>
              <a:tabLst/>
              <a:defRPr/>
            </a:pPr>
            <a:r>
              <a:rPr lang="en-US" sz="1200" dirty="0" smtClean="0"/>
              <a:t>Teachers identify academic areas of performance that are below proficient for each Probable SELs</a:t>
            </a:r>
            <a:r>
              <a:rPr lang="en-US" sz="1200" baseline="0" dirty="0" smtClean="0"/>
              <a:t> using </a:t>
            </a:r>
            <a:r>
              <a:rPr lang="en-US" sz="1200" baseline="0" dirty="0" err="1" smtClean="0">
                <a:latin typeface="Calibri" charset="0"/>
              </a:rPr>
              <a:t>MyData</a:t>
            </a:r>
            <a:r>
              <a:rPr lang="en-US" sz="1200" baseline="0" dirty="0" smtClean="0">
                <a:latin typeface="Calibri" charset="0"/>
              </a:rPr>
              <a:t> ‘At risk reports or early warning’</a:t>
            </a:r>
            <a:endParaRPr lang="en-US" baseline="0" dirty="0" smtClean="0">
              <a:latin typeface="Calibri" charset="0"/>
            </a:endParaRPr>
          </a:p>
          <a:p>
            <a:pPr eaLnBrk="1" hangingPunct="1">
              <a:spcBef>
                <a:spcPct val="0"/>
              </a:spcBef>
            </a:pPr>
            <a:r>
              <a:rPr lang="en-US" i="1" dirty="0" smtClean="0">
                <a:latin typeface="Calibri" charset="0"/>
              </a:rPr>
              <a:t>If someone asks</a:t>
            </a:r>
          </a:p>
          <a:p>
            <a:pPr eaLnBrk="1" hangingPunct="1">
              <a:spcBef>
                <a:spcPct val="0"/>
              </a:spcBef>
            </a:pPr>
            <a:r>
              <a:rPr lang="en-US" dirty="0" smtClean="0">
                <a:latin typeface="Calibri" charset="0"/>
              </a:rPr>
              <a:t>“Why do we look at academic and language</a:t>
            </a:r>
            <a:r>
              <a:rPr lang="en-US" baseline="0" dirty="0" smtClean="0">
                <a:latin typeface="Calibri" charset="0"/>
              </a:rPr>
              <a:t> features?”</a:t>
            </a:r>
          </a:p>
          <a:p>
            <a:pPr eaLnBrk="1" hangingPunct="1">
              <a:spcBef>
                <a:spcPct val="0"/>
              </a:spcBef>
            </a:pPr>
            <a:r>
              <a:rPr lang="en-US" b="1" baseline="0" dirty="0" smtClean="0">
                <a:latin typeface="Calibri" charset="0"/>
              </a:rPr>
              <a:t>Say</a:t>
            </a:r>
          </a:p>
          <a:p>
            <a:pPr eaLnBrk="1" hangingPunct="1">
              <a:spcBef>
                <a:spcPct val="0"/>
              </a:spcBef>
            </a:pPr>
            <a:r>
              <a:rPr lang="en-US" baseline="0" dirty="0" smtClean="0">
                <a:latin typeface="Calibri" charset="0"/>
              </a:rPr>
              <a:t>We know that language is the gateway to core instruction and we need to identify what targeted support our students need.</a:t>
            </a:r>
            <a:endParaRPr lang="en-US" dirty="0">
              <a:latin typeface="Calibri"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20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050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Direct participants to find their Responsive</a:t>
            </a:r>
            <a:r>
              <a:rPr lang="en-US" baseline="0" dirty="0" smtClean="0">
                <a:latin typeface="Calibri" charset="0"/>
              </a:rPr>
              <a:t> </a:t>
            </a:r>
            <a:r>
              <a:rPr lang="en-US" dirty="0" smtClean="0">
                <a:latin typeface="Calibri" charset="0"/>
              </a:rPr>
              <a:t> Language</a:t>
            </a:r>
            <a:r>
              <a:rPr lang="en-US" baseline="0" dirty="0" smtClean="0">
                <a:latin typeface="Calibri" charset="0"/>
              </a:rPr>
              <a:t> </a:t>
            </a:r>
            <a:r>
              <a:rPr lang="en-US" dirty="0" smtClean="0">
                <a:latin typeface="Calibri" charset="0"/>
              </a:rPr>
              <a:t>packets. </a:t>
            </a:r>
            <a:endParaRPr lang="en-US" dirty="0">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818228CE-D4DA-7944-B88B-2F38D694EA77}" type="slidenum">
              <a:rPr lang="en-US"/>
              <a:pPr/>
              <a:t>2</a:t>
            </a:fld>
            <a:endParaRPr lang="en-US"/>
          </a:p>
        </p:txBody>
      </p:sp>
    </p:spTree>
    <p:extLst>
      <p:ext uri="{BB962C8B-B14F-4D97-AF65-F5344CB8AC3E}">
        <p14:creationId xmlns:p14="http://schemas.microsoft.com/office/powerpoint/2010/main" val="1043739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r>
              <a:rPr lang="en-US" dirty="0" smtClean="0"/>
              <a:t>In summary, in LAUSD  a student is identified as a SEL if they</a:t>
            </a:r>
            <a:r>
              <a:rPr lang="en-US" baseline="0" dirty="0" smtClean="0"/>
              <a:t> meet the following: </a:t>
            </a:r>
          </a:p>
          <a:p>
            <a:r>
              <a:rPr lang="en-US" baseline="0" dirty="0" smtClean="0"/>
              <a:t>1.Home language is identified as English only or student is identified as IFEP and ethnicity is :African American, Hawaiian American, Mexican American, or Pacific Islander and they show both academic alerts and home language features.</a:t>
            </a:r>
          </a:p>
          <a:p>
            <a:r>
              <a:rPr lang="en-US" baseline="0" dirty="0" smtClean="0"/>
              <a:t>2. Home language is identified as English only or student is identified as IFEP and ethnicity is: African American, Hawaiian American, Mexican American, or Pacific Islander and they show either academic alerts or  home language features</a:t>
            </a:r>
          </a:p>
          <a:p>
            <a:r>
              <a:rPr lang="en-US" b="1" baseline="0" dirty="0" smtClean="0"/>
              <a:t>Additional notes</a:t>
            </a:r>
          </a:p>
          <a:p>
            <a:r>
              <a:rPr lang="en-US" baseline="0" dirty="0" smtClean="0"/>
              <a:t>As research emerges in other groups, additional ethnicities will be added to our current plan.</a:t>
            </a:r>
            <a:endParaRPr lang="en-US" dirty="0"/>
          </a:p>
        </p:txBody>
      </p:sp>
      <p:sp>
        <p:nvSpPr>
          <p:cNvPr id="4" name="Slide Number Placeholder 3"/>
          <p:cNvSpPr>
            <a:spLocks noGrp="1"/>
          </p:cNvSpPr>
          <p:nvPr>
            <p:ph type="sldNum" sz="quarter" idx="10"/>
          </p:nvPr>
        </p:nvSpPr>
        <p:spPr/>
        <p:txBody>
          <a:bodyPr/>
          <a:lstStyle/>
          <a:p>
            <a:fld id="{AED5BEDB-094A-2346-87CA-716F9D4794F0}" type="slidenum">
              <a:rPr lang="en-US" smtClean="0"/>
              <a:t>21</a:t>
            </a:fld>
            <a:endParaRPr lang="en-US" dirty="0"/>
          </a:p>
        </p:txBody>
      </p:sp>
    </p:spTree>
    <p:extLst>
      <p:ext uri="{BB962C8B-B14F-4D97-AF65-F5344CB8AC3E}">
        <p14:creationId xmlns:p14="http://schemas.microsoft.com/office/powerpoint/2010/main" val="1896568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pPr marL="171450" indent="-171450">
              <a:buFont typeface="Arial"/>
              <a:buChar char="•"/>
            </a:pPr>
            <a:r>
              <a:rPr lang="en-US" dirty="0" smtClean="0"/>
              <a:t>We will now engage in a</a:t>
            </a:r>
            <a:r>
              <a:rPr lang="en-US" baseline="0" dirty="0" smtClean="0"/>
              <a:t> Rally Robin</a:t>
            </a:r>
            <a:endParaRPr lang="en-US" dirty="0" smtClean="0"/>
          </a:p>
          <a:p>
            <a:r>
              <a:rPr lang="en-US" i="1" dirty="0" smtClean="0"/>
              <a:t>Review the protocol directions before engaging.</a:t>
            </a:r>
            <a:endParaRPr lang="en-US" i="1" dirty="0"/>
          </a:p>
        </p:txBody>
      </p:sp>
      <p:sp>
        <p:nvSpPr>
          <p:cNvPr id="4" name="Slide Number Placeholder 3"/>
          <p:cNvSpPr>
            <a:spLocks noGrp="1"/>
          </p:cNvSpPr>
          <p:nvPr>
            <p:ph type="sldNum" sz="quarter" idx="10"/>
          </p:nvPr>
        </p:nvSpPr>
        <p:spPr/>
        <p:txBody>
          <a:bodyPr/>
          <a:lstStyle/>
          <a:p>
            <a:fld id="{AED5BEDB-094A-2346-87CA-716F9D4794F0}" type="slidenum">
              <a:rPr lang="en-US" smtClean="0"/>
              <a:t>22</a:t>
            </a:fld>
            <a:endParaRPr lang="en-US" dirty="0"/>
          </a:p>
        </p:txBody>
      </p:sp>
    </p:spTree>
    <p:extLst>
      <p:ext uri="{BB962C8B-B14F-4D97-AF65-F5344CB8AC3E}">
        <p14:creationId xmlns:p14="http://schemas.microsoft.com/office/powerpoint/2010/main" val="2192071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pPr marL="171450" indent="-171450">
              <a:buFont typeface="Arial"/>
              <a:buChar char="•"/>
            </a:pPr>
            <a:r>
              <a:rPr lang="en-US" dirty="0" smtClean="0"/>
              <a:t>We will now engage in a</a:t>
            </a:r>
            <a:r>
              <a:rPr lang="en-US" baseline="0" dirty="0" smtClean="0"/>
              <a:t> Rally Robin</a:t>
            </a:r>
            <a:endParaRPr lang="en-US" dirty="0" smtClean="0"/>
          </a:p>
          <a:p>
            <a:r>
              <a:rPr lang="en-US" i="1" dirty="0" smtClean="0"/>
              <a:t>Review the protocol directions before engaging.</a:t>
            </a:r>
            <a:endParaRPr lang="en-US" i="1" dirty="0"/>
          </a:p>
        </p:txBody>
      </p:sp>
      <p:sp>
        <p:nvSpPr>
          <p:cNvPr id="4" name="Slide Number Placeholder 3"/>
          <p:cNvSpPr>
            <a:spLocks noGrp="1"/>
          </p:cNvSpPr>
          <p:nvPr>
            <p:ph type="sldNum" sz="quarter" idx="10"/>
          </p:nvPr>
        </p:nvSpPr>
        <p:spPr/>
        <p:txBody>
          <a:bodyPr/>
          <a:lstStyle/>
          <a:p>
            <a:fld id="{AED5BEDB-094A-2346-87CA-716F9D4794F0}" type="slidenum">
              <a:rPr lang="en-US" smtClean="0"/>
              <a:t>23</a:t>
            </a:fld>
            <a:endParaRPr lang="en-US" dirty="0"/>
          </a:p>
        </p:txBody>
      </p:sp>
    </p:spTree>
    <p:extLst>
      <p:ext uri="{BB962C8B-B14F-4D97-AF65-F5344CB8AC3E}">
        <p14:creationId xmlns:p14="http://schemas.microsoft.com/office/powerpoint/2010/main" val="2192071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pPr eaLnBrk="1" hangingPunct="1">
              <a:spcBef>
                <a:spcPct val="0"/>
              </a:spcBef>
            </a:pPr>
            <a:endParaRPr lang="en-US" altLang="en-US" sz="1200"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518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 minutes) </a:t>
            </a:r>
          </a:p>
          <a:p>
            <a:r>
              <a:rPr lang="en-US" altLang="en-US" dirty="0" smtClean="0">
                <a:ea typeface="ＭＳ Ｐゴシック" charset="-128"/>
              </a:rPr>
              <a:t>Say: (Why are the 3 linguistic absolutes critical to implementing responsive language instruction?) Use the Put Your Two Cents In Protocol. </a:t>
            </a:r>
          </a:p>
          <a:p>
            <a:pPr marL="228600" indent="-228600">
              <a:buAutoNum type="arabicParenR"/>
            </a:pPr>
            <a:r>
              <a:rPr lang="en-US" altLang="en-US" dirty="0" smtClean="0">
                <a:ea typeface="ＭＳ Ｐゴシック" charset="-128"/>
              </a:rPr>
              <a:t>All language is good.  Conceptually and linguistically speaking, there is no such thing as a bad</a:t>
            </a:r>
            <a:r>
              <a:rPr lang="en-US" altLang="en-US" baseline="0" dirty="0" smtClean="0">
                <a:ea typeface="ＭＳ Ｐゴシック" charset="-128"/>
              </a:rPr>
              <a:t> language.  Languages are not inherently bad, improper, wrong, or incorrect.  In CLR , these terms are considered deficit and useless with an affirmative position on language.</a:t>
            </a:r>
          </a:p>
          <a:p>
            <a:pPr marL="228600" indent="-228600">
              <a:buAutoNum type="arabicParenR"/>
            </a:pPr>
            <a:r>
              <a:rPr lang="en-US" altLang="en-US" baseline="0" dirty="0" smtClean="0">
                <a:ea typeface="ＭＳ Ｐゴシック" charset="-128"/>
              </a:rPr>
              <a:t>All linguistic forms are rule governed and patterned.  They are not haphazard, made </a:t>
            </a:r>
            <a:r>
              <a:rPr lang="en-US" altLang="en-US" baseline="0" dirty="0" err="1" smtClean="0">
                <a:ea typeface="ＭＳ Ｐゴシック" charset="-128"/>
              </a:rPr>
              <a:t>ip</a:t>
            </a:r>
            <a:r>
              <a:rPr lang="en-US" altLang="en-US" baseline="0" dirty="0" smtClean="0">
                <a:ea typeface="ＭＳ Ｐゴシック" charset="-128"/>
              </a:rPr>
              <a:t>, randomized, or created by rappers.  The range of these rules covers all dimensions of </a:t>
            </a:r>
            <a:r>
              <a:rPr lang="en-US" altLang="en-US" baseline="0" dirty="0" err="1" smtClean="0">
                <a:ea typeface="ＭＳ Ｐゴシック" charset="-128"/>
              </a:rPr>
              <a:t>languague</a:t>
            </a:r>
            <a:r>
              <a:rPr lang="en-US" altLang="en-US" baseline="0" dirty="0" smtClean="0">
                <a:ea typeface="ＭＳ Ｐゴシック" charset="-128"/>
              </a:rPr>
              <a:t>—phonics, morphemes, syntax, </a:t>
            </a:r>
            <a:r>
              <a:rPr lang="en-US" altLang="en-US" baseline="0" dirty="0" err="1" smtClean="0">
                <a:ea typeface="ＭＳ Ｐゴシック" charset="-128"/>
              </a:rPr>
              <a:t>sematics</a:t>
            </a:r>
            <a:r>
              <a:rPr lang="en-US" altLang="en-US" baseline="0" dirty="0" smtClean="0">
                <a:ea typeface="ＭＳ Ｐゴシック" charset="-128"/>
              </a:rPr>
              <a:t>, pragmatics, and </a:t>
            </a:r>
            <a:r>
              <a:rPr lang="en-US" altLang="en-US" baseline="0" dirty="0" err="1" smtClean="0">
                <a:ea typeface="ＭＳ Ｐゴシック" charset="-128"/>
              </a:rPr>
              <a:t>dicourse</a:t>
            </a:r>
            <a:r>
              <a:rPr lang="en-US" altLang="en-US" baseline="0" dirty="0" smtClean="0">
                <a:ea typeface="ＭＳ Ｐゴシック" charset="-128"/>
              </a:rPr>
              <a:t>.  </a:t>
            </a:r>
          </a:p>
          <a:p>
            <a:pPr marL="228600" indent="-228600">
              <a:buAutoNum type="arabicParenR"/>
            </a:pPr>
            <a:r>
              <a:rPr lang="en-US" altLang="en-US" baseline="0" dirty="0" smtClean="0">
                <a:ea typeface="ＭＳ Ｐゴシック" charset="-128"/>
              </a:rPr>
              <a:t>We acquire the language that is spoken by the primary caregivers at home, beginning at </a:t>
            </a:r>
            <a:r>
              <a:rPr lang="en-US" altLang="en-US" baseline="0" dirty="0" err="1" smtClean="0">
                <a:ea typeface="ＭＳ Ｐゴシック" charset="-128"/>
              </a:rPr>
              <a:t>prebirth</a:t>
            </a:r>
            <a:r>
              <a:rPr lang="en-US" altLang="en-US" baseline="0" dirty="0" smtClean="0">
                <a:ea typeface="ＭＳ Ｐゴシック" charset="-128"/>
              </a:rPr>
              <a:t> and continuing up to </a:t>
            </a:r>
            <a:r>
              <a:rPr lang="en-US" altLang="en-US" baseline="0" dirty="0" err="1" smtClean="0">
                <a:ea typeface="ＭＳ Ｐゴシック" charset="-128"/>
              </a:rPr>
              <a:t>prekinderkarten</a:t>
            </a:r>
            <a:r>
              <a:rPr lang="en-US" altLang="en-US" baseline="0" dirty="0" smtClean="0">
                <a:ea typeface="ＭＳ Ｐゴシック" charset="-128"/>
              </a:rPr>
              <a:t>.  The </a:t>
            </a:r>
            <a:r>
              <a:rPr lang="en-US" altLang="en-US" baseline="0" dirty="0" err="1" smtClean="0">
                <a:ea typeface="ＭＳ Ｐゴシック" charset="-128"/>
              </a:rPr>
              <a:t>languae</a:t>
            </a:r>
            <a:r>
              <a:rPr lang="en-US" altLang="en-US" baseline="0" dirty="0" smtClean="0">
                <a:ea typeface="ＭＳ Ｐゴシック" charset="-128"/>
              </a:rPr>
              <a:t> that is spoken at </a:t>
            </a:r>
            <a:r>
              <a:rPr lang="en-US" altLang="en-US" baseline="0" dirty="0" err="1" smtClean="0">
                <a:ea typeface="ＭＳ Ｐゴシック" charset="-128"/>
              </a:rPr>
              <a:t>gome</a:t>
            </a:r>
            <a:r>
              <a:rPr lang="en-US" altLang="en-US" baseline="0" dirty="0" smtClean="0">
                <a:ea typeface="ＭＳ Ｐゴシック" charset="-128"/>
              </a:rPr>
              <a:t> will be the language the student uses at school.  The student comes to school with all the rules of that language intact and, most importantly, with a positive view of the language.   </a:t>
            </a:r>
          </a:p>
          <a:p>
            <a:pPr marL="228600" indent="-228600">
              <a:buAutoNum type="arabicParenR"/>
            </a:pPr>
            <a:endParaRPr lang="en-US" altLang="en-US" baseline="0" dirty="0" smtClean="0">
              <a:ea typeface="ＭＳ Ｐゴシック" charset="-128"/>
            </a:endParaRP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25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753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minute Choral</a:t>
            </a:r>
            <a:r>
              <a:rPr lang="en-US" baseline="0" dirty="0" smtClean="0"/>
              <a:t> Reading Call and Response Style</a:t>
            </a:r>
          </a:p>
          <a:p>
            <a:r>
              <a:rPr lang="en-US" baseline="0" dirty="0" smtClean="0"/>
              <a:t>Facilitators read the left and the audience reads the right if they can see it.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baseline="0" smtClean="0">
                <a:solidFill>
                  <a:schemeClr val="dk1"/>
                </a:solidFill>
                <a:latin typeface="Calibri"/>
                <a:ea typeface="Calibri"/>
                <a:cs typeface="Calibri"/>
                <a:sym typeface="Calibri"/>
              </a:rPr>
              <a:t>26</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0770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71E3D7F-B3D1-7449-B1E6-33E8C17BCE23}" type="slidenum">
              <a:rPr lang="en-US"/>
              <a:pPr>
                <a:defRPr/>
              </a:pPr>
              <a:t>27</a:t>
            </a:fld>
            <a:endParaRPr lang="en-US"/>
          </a:p>
        </p:txBody>
      </p:sp>
    </p:spTree>
    <p:extLst>
      <p:ext uri="{BB962C8B-B14F-4D97-AF65-F5344CB8AC3E}">
        <p14:creationId xmlns:p14="http://schemas.microsoft.com/office/powerpoint/2010/main" val="3578564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charset="-128"/>
              </a:rPr>
              <a:t>Briefly:</a:t>
            </a:r>
          </a:p>
          <a:p>
            <a:r>
              <a:rPr lang="en-US" b="1" dirty="0" smtClean="0"/>
              <a:t>Past Tense Marker “</a:t>
            </a:r>
            <a:r>
              <a:rPr lang="en-US" b="1" dirty="0" err="1" smtClean="0"/>
              <a:t>ed</a:t>
            </a:r>
            <a:r>
              <a:rPr lang="en-US" b="1" dirty="0" smtClean="0"/>
              <a:t>” is being followed with both “arrived” and “unpack”  </a:t>
            </a:r>
          </a:p>
          <a:p>
            <a:r>
              <a:rPr lang="en-US" b="1" dirty="0" smtClean="0"/>
              <a:t>/</a:t>
            </a:r>
            <a:r>
              <a:rPr lang="en-US" b="1" dirty="0" err="1" smtClean="0"/>
              <a:t>vd</a:t>
            </a:r>
            <a:r>
              <a:rPr lang="en-US" b="1" dirty="0" smtClean="0"/>
              <a:t>/ and /</a:t>
            </a:r>
            <a:r>
              <a:rPr lang="en-US" b="1" dirty="0" err="1" smtClean="0"/>
              <a:t>kt</a:t>
            </a:r>
            <a:r>
              <a:rPr lang="en-US" b="1" dirty="0" smtClean="0"/>
              <a:t>/ </a:t>
            </a:r>
          </a:p>
          <a:p>
            <a:endParaRPr lang="en-US" b="1" dirty="0" smtClean="0"/>
          </a:p>
          <a:p>
            <a:r>
              <a:rPr lang="en-US" b="1" dirty="0" smtClean="0"/>
              <a:t>/</a:t>
            </a:r>
            <a:r>
              <a:rPr lang="en-US" b="1" dirty="0" err="1" smtClean="0"/>
              <a:t>th</a:t>
            </a:r>
            <a:r>
              <a:rPr lang="en-US" b="1" dirty="0" smtClean="0"/>
              <a:t>/ digraph not produced in many languages </a:t>
            </a:r>
          </a:p>
          <a:p>
            <a:endParaRPr lang="en-US" b="1" dirty="0" smtClean="0"/>
          </a:p>
          <a:p>
            <a:r>
              <a:rPr lang="en-US" b="1" smtClean="0"/>
              <a:t>Possessive Marker ‘s is not used to express possession in many languages</a:t>
            </a:r>
          </a:p>
          <a:p>
            <a:endParaRPr lang="en-US" altLang="en-US" dirty="0">
              <a:ea typeface="ＭＳ Ｐゴシック"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A0BC586D-4F8D-0C4F-ACAE-B066C7BBF3D9}" type="slidenum">
              <a:rPr lang="en-US" altLang="en-US" sz="1200">
                <a:solidFill>
                  <a:srgbClr val="000000"/>
                </a:solidFill>
                <a:latin typeface="Calibri" charset="0"/>
              </a:rPr>
              <a:pPr eaLnBrk="1" hangingPunct="1"/>
              <a:t>28</a:t>
            </a:fld>
            <a:endParaRPr lang="en-US" altLang="en-US" sz="1200">
              <a:solidFill>
                <a:srgbClr val="000000"/>
              </a:solidFill>
              <a:latin typeface="Calibri" charset="0"/>
            </a:endParaRPr>
          </a:p>
        </p:txBody>
      </p:sp>
    </p:spTree>
    <p:extLst>
      <p:ext uri="{BB962C8B-B14F-4D97-AF65-F5344CB8AC3E}">
        <p14:creationId xmlns:p14="http://schemas.microsoft.com/office/powerpoint/2010/main" val="1285886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charset="-128"/>
              </a:rPr>
              <a:t>(2 minutes) </a:t>
            </a:r>
          </a:p>
          <a:p>
            <a:r>
              <a:rPr lang="en-US" altLang="en-US" dirty="0" smtClean="0">
                <a:ea typeface="ＭＳ Ｐゴシック" charset="-128"/>
              </a:rPr>
              <a:t>Say: The conversation was transcribed–</a:t>
            </a:r>
            <a:r>
              <a:rPr lang="en-US" altLang="en-US" baseline="0" dirty="0" smtClean="0">
                <a:ea typeface="ＭＳ Ｐゴシック" charset="-128"/>
              </a:rPr>
              <a:t> a scaffold for your tally activity.    You don’t have to use this if you don’t need it.  I’m going to play the oral sample again, and you will use your chart to tally each time you     </a:t>
            </a:r>
          </a:p>
          <a:p>
            <a:r>
              <a:rPr lang="en-US" altLang="en-US" baseline="0" dirty="0" smtClean="0">
                <a:ea typeface="ＭＳ Ｐゴシック" charset="-128"/>
              </a:rPr>
              <a:t>         hear the presence of the 5 linguistic features in the student’s oral sample.</a:t>
            </a:r>
          </a:p>
          <a:p>
            <a:endParaRPr lang="en-US" altLang="en-US" baseline="0" dirty="0" smtClean="0">
              <a:ea typeface="ＭＳ Ｐゴシック" charset="-128"/>
            </a:endParaRPr>
          </a:p>
          <a:p>
            <a:r>
              <a:rPr lang="en-US" altLang="en-US" baseline="0" dirty="0" smtClean="0">
                <a:ea typeface="ＭＳ Ｐゴシック" charset="-128"/>
              </a:rPr>
              <a:t>         </a:t>
            </a:r>
            <a:r>
              <a:rPr lang="en-US" altLang="en-US" baseline="0" dirty="0" err="1" smtClean="0">
                <a:ea typeface="ＭＳ Ｐゴシック" charset="-128"/>
              </a:rPr>
              <a:t>Marzano’s</a:t>
            </a:r>
            <a:r>
              <a:rPr lang="en-US" altLang="en-US" baseline="0" dirty="0" smtClean="0">
                <a:ea typeface="ＭＳ Ｐゴシック" charset="-128"/>
              </a:rPr>
              <a:t> Number 1 High Yield Instructional Strategy includes identifying  similarities and differences—a component of Contrastive Analysis. </a:t>
            </a:r>
          </a:p>
          <a:p>
            <a:endParaRPr lang="en-US" altLang="en-US" baseline="0" dirty="0" smtClean="0">
              <a:ea typeface="ＭＳ Ｐゴシック" charset="-128"/>
            </a:endParaRPr>
          </a:p>
          <a:p>
            <a:r>
              <a:rPr lang="en-US" altLang="en-US" baseline="0" dirty="0" smtClean="0">
                <a:ea typeface="ＭＳ Ｐゴシック" charset="-128"/>
              </a:rPr>
              <a:t>         We will listen for linguistic variation and tally the differences. While we might not be able to readily identify the linguistic features, we can, usually, hear when a linguistic feature is being used differently than it is  </a:t>
            </a:r>
          </a:p>
          <a:p>
            <a:r>
              <a:rPr lang="en-US" altLang="en-US" baseline="0" dirty="0" smtClean="0">
                <a:ea typeface="ＭＳ Ｐゴシック" charset="-128"/>
              </a:rPr>
              <a:t>         used in standard English.  </a:t>
            </a:r>
          </a:p>
          <a:p>
            <a:endParaRPr lang="en-US" altLang="en-US" baseline="0" dirty="0" smtClean="0">
              <a:ea typeface="ＭＳ Ｐゴシック" charset="-128"/>
            </a:endParaRPr>
          </a:p>
          <a:p>
            <a:r>
              <a:rPr lang="en-US" altLang="en-US" b="1" baseline="0" dirty="0" smtClean="0">
                <a:ea typeface="ＭＳ Ｐゴシック" charset="-128"/>
              </a:rPr>
              <a:t>Play the sample .</a:t>
            </a:r>
            <a:endParaRPr lang="en-US" altLang="en-US" b="1" dirty="0" smtClean="0">
              <a:ea typeface="ＭＳ Ｐゴシック" charset="-128"/>
            </a:endParaRPr>
          </a:p>
          <a:p>
            <a:endParaRPr lang="en-US" altLang="en-US" dirty="0" smtClean="0">
              <a:ea typeface="ＭＳ Ｐゴシック" charset="-128"/>
            </a:endParaRPr>
          </a:p>
          <a:p>
            <a:endParaRPr lang="en-US" altLang="en-US" dirty="0">
              <a:ea typeface="ＭＳ Ｐゴシック"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A0BC586D-4F8D-0C4F-ACAE-B066C7BBF3D9}" type="slidenum">
              <a:rPr lang="en-US" altLang="en-US" sz="1200">
                <a:solidFill>
                  <a:srgbClr val="000000"/>
                </a:solidFill>
                <a:latin typeface="Calibri" charset="0"/>
              </a:rPr>
              <a:pPr eaLnBrk="1" hangingPunct="1"/>
              <a:t>29</a:t>
            </a:fld>
            <a:endParaRPr lang="en-US" altLang="en-US" sz="1200">
              <a:solidFill>
                <a:srgbClr val="000000"/>
              </a:solidFill>
              <a:latin typeface="Calibri" charset="0"/>
            </a:endParaRPr>
          </a:p>
        </p:txBody>
      </p:sp>
    </p:spTree>
    <p:extLst>
      <p:ext uri="{BB962C8B-B14F-4D97-AF65-F5344CB8AC3E}">
        <p14:creationId xmlns:p14="http://schemas.microsoft.com/office/powerpoint/2010/main" val="1285886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(1 minute) </a:t>
            </a:r>
          </a:p>
          <a:p>
            <a:pPr eaLnBrk="1" hangingPunct="1">
              <a:spcBef>
                <a:spcPct val="0"/>
              </a:spcBef>
            </a:pPr>
            <a:r>
              <a:rPr lang="en-US" altLang="en-US">
                <a:ea typeface="ＭＳ Ｐゴシック" charset="-128"/>
              </a:rPr>
              <a:t>Say: The AEMP program utilizes these linguistic screeners and rosters to identify the use of home language features that may be present in the students’ oral or written language. The roster is then used to proactively plan for opportunities to have students code-switch the features that they demonstrate. </a:t>
            </a: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15EED2CC-D429-2F41-80B6-BCB62A5B115C}" type="slidenum">
              <a:rPr lang="en-US" altLang="en-US" sz="1200">
                <a:solidFill>
                  <a:srgbClr val="000000"/>
                </a:solidFill>
                <a:latin typeface="Calibri" charset="0"/>
              </a:rPr>
              <a:pPr eaLnBrk="1" hangingPunct="1"/>
              <a:t>30</a:t>
            </a:fld>
            <a:endParaRPr lang="en-US" altLang="en-US" sz="1200">
              <a:solidFill>
                <a:srgbClr val="000000"/>
              </a:solidFill>
              <a:latin typeface="Calibri" charset="0"/>
            </a:endParaRPr>
          </a:p>
        </p:txBody>
      </p:sp>
    </p:spTree>
    <p:extLst>
      <p:ext uri="{BB962C8B-B14F-4D97-AF65-F5344CB8AC3E}">
        <p14:creationId xmlns:p14="http://schemas.microsoft.com/office/powerpoint/2010/main" val="139785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(4 minutes)</a:t>
            </a:r>
          </a:p>
          <a:p>
            <a:pPr eaLnBrk="1" hangingPunct="1">
              <a:spcBef>
                <a:spcPct val="0"/>
              </a:spcBef>
            </a:pPr>
            <a:r>
              <a:rPr lang="en-US" b="1" dirty="0">
                <a:latin typeface="Calibri" charset="0"/>
              </a:rPr>
              <a:t>5 CLR Pedagogical Areas</a:t>
            </a:r>
          </a:p>
          <a:p>
            <a:pPr eaLnBrk="1" hangingPunct="1">
              <a:spcBef>
                <a:spcPct val="0"/>
              </a:spcBef>
            </a:pPr>
            <a:r>
              <a:rPr lang="en-US" dirty="0">
                <a:latin typeface="Calibri" charset="0"/>
              </a:rPr>
              <a:t>Say: While there are a variety of ways to operationalize CLR, we currently use the framework developed by Dr. Sharroky Hollie in order to put CLR into practice. The 5 areas are especially useful because teachers engage with these 5 areas across the curriculum and throughout the day. By focusing on these five areas we can ensure that teachers are making critical and positive connections to their students on a consistent basis. When looking at instruction from the what and the how perspective, there are five general areas that we have identified where CLR can have immediate impact, by increasing student motivation and engagement. We will now show you a demonstration of what these five CLR pedagogical areas look like in practice. You will be asked to code your observations on the tree map in your packet. </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CBA1B5C0-5474-0546-BF9D-B0407DC47967}" type="slidenum">
              <a:rPr lang="en-US"/>
              <a:pPr/>
              <a:t>3</a:t>
            </a:fld>
            <a:endParaRPr lang="en-US"/>
          </a:p>
        </p:txBody>
      </p:sp>
      <p:sp>
        <p:nvSpPr>
          <p:cNvPr id="30724"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endParaRPr lang="en-US"/>
          </a:p>
        </p:txBody>
      </p:sp>
    </p:spTree>
    <p:extLst>
      <p:ext uri="{BB962C8B-B14F-4D97-AF65-F5344CB8AC3E}">
        <p14:creationId xmlns:p14="http://schemas.microsoft.com/office/powerpoint/2010/main" val="1489868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b="0" dirty="0" smtClean="0">
                <a:ea typeface="ＭＳ Ｐゴシック" charset="-128"/>
              </a:rPr>
              <a:t>2</a:t>
            </a:r>
            <a:r>
              <a:rPr lang="en-US" altLang="en-US" b="0" baseline="0" dirty="0" smtClean="0">
                <a:ea typeface="ＭＳ Ｐゴシック" charset="-128"/>
              </a:rPr>
              <a:t> minutes</a:t>
            </a:r>
          </a:p>
          <a:p>
            <a:r>
              <a:rPr lang="en-US" altLang="en-US" b="1" dirty="0" smtClean="0">
                <a:ea typeface="ＭＳ Ｐゴシック" charset="-128"/>
              </a:rPr>
              <a:t>Say:</a:t>
            </a:r>
            <a:r>
              <a:rPr lang="en-US" altLang="en-US" b="1" baseline="0" dirty="0" smtClean="0">
                <a:ea typeface="ＭＳ Ｐゴシック" charset="-128"/>
              </a:rPr>
              <a:t> </a:t>
            </a:r>
            <a:r>
              <a:rPr lang="en-US" altLang="en-US" b="0" baseline="0" dirty="0" smtClean="0">
                <a:ea typeface="ＭＳ Ｐゴシック" charset="-128"/>
              </a:rPr>
              <a:t>Please turn to your handout with the common linguistic features</a:t>
            </a:r>
            <a:endParaRPr lang="en-US" altLang="en-US" b="1" baseline="0" dirty="0" smtClean="0">
              <a:ea typeface="ＭＳ Ｐゴシック" charset="-128"/>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en-US" baseline="0" dirty="0" smtClean="0">
                <a:ea typeface="ＭＳ Ｐゴシック" charset="-128"/>
              </a:rPr>
              <a:t>These Common Rules Lists categorize the Linguistic features by 4 categories: sounds, (phonemes and morphemes), syntax (grammar), and regularized patterns.  </a:t>
            </a:r>
            <a:endParaRPr lang="en-US" altLang="en-US" b="1" baseline="0" dirty="0" smtClean="0">
              <a:ea typeface="ＭＳ Ｐゴシック" charset="-128"/>
            </a:endParaRPr>
          </a:p>
          <a:p>
            <a:r>
              <a:rPr lang="en-US" altLang="en-US" b="0" baseline="0" dirty="0" smtClean="0">
                <a:ea typeface="ＭＳ Ｐゴシック" charset="-128"/>
              </a:rPr>
              <a:t>The yellow section is phonological/sounds features</a:t>
            </a:r>
          </a:p>
          <a:p>
            <a:r>
              <a:rPr lang="en-US" altLang="en-US" b="0" baseline="0" dirty="0" smtClean="0">
                <a:ea typeface="ＭＳ Ｐゴシック" charset="-128"/>
              </a:rPr>
              <a:t>Orange section is markers/morphemes</a:t>
            </a:r>
          </a:p>
          <a:p>
            <a:r>
              <a:rPr lang="en-US" altLang="en-US" b="0" baseline="0" dirty="0" smtClean="0">
                <a:ea typeface="ＭＳ Ｐゴシック" charset="-128"/>
              </a:rPr>
              <a:t>Blue section is syntax</a:t>
            </a:r>
          </a:p>
          <a:p>
            <a:r>
              <a:rPr lang="en-US" altLang="en-US" b="0" baseline="0" dirty="0" smtClean="0">
                <a:ea typeface="ＭＳ Ｐゴシック" charset="-128"/>
              </a:rPr>
              <a:t>Green section is regularized patterns</a:t>
            </a:r>
          </a:p>
          <a:p>
            <a:r>
              <a:rPr lang="en-US" altLang="en-US" baseline="0" dirty="0" smtClean="0">
                <a:ea typeface="ＭＳ Ｐゴシック" charset="-128"/>
              </a:rPr>
              <a:t>Let’s take a look at the phonological feature  ‘</a:t>
            </a:r>
            <a:r>
              <a:rPr lang="en-US" altLang="en-US" baseline="0" dirty="0" err="1" smtClean="0">
                <a:ea typeface="ＭＳ Ｐゴシック" charset="-128"/>
              </a:rPr>
              <a:t>th</a:t>
            </a:r>
            <a:r>
              <a:rPr lang="en-US" altLang="en-US" baseline="0" dirty="0" smtClean="0">
                <a:ea typeface="ＭＳ Ｐゴシック" charset="-128"/>
              </a:rPr>
              <a:t>’ digraph.  </a:t>
            </a: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31</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7642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(phonemes and morphemes), syntax (grammar), and regularized patterns.  </a:t>
            </a: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32</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87642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82253" y="685800"/>
            <a:ext cx="4493495"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(phonemes and morphemes), syntax (grammar), and regularized patterns.  </a:t>
            </a: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33</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87642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ho we validate and affirm linguistic variation, and how can use resources to help</a:t>
            </a:r>
            <a:r>
              <a:rPr lang="en-US" baseline="0" dirty="0" smtClean="0"/>
              <a:t> students acquire academic English grammar rules to their linguistic repertoires. </a:t>
            </a:r>
          </a:p>
          <a:p>
            <a:endParaRPr lang="en-US" dirty="0"/>
          </a:p>
        </p:txBody>
      </p:sp>
      <p:sp>
        <p:nvSpPr>
          <p:cNvPr id="4" name="Slide Number Placeholder 3"/>
          <p:cNvSpPr>
            <a:spLocks noGrp="1"/>
          </p:cNvSpPr>
          <p:nvPr>
            <p:ph type="sldNum" sz="quarter" idx="10"/>
          </p:nvPr>
        </p:nvSpPr>
        <p:spPr/>
        <p:txBody>
          <a:bodyPr/>
          <a:lstStyle/>
          <a:p>
            <a:fld id="{8CC0E1AA-7516-4745-BF42-017A9D60835E}" type="slidenum">
              <a:rPr lang="en-US" smtClean="0"/>
              <a:t>34</a:t>
            </a:fld>
            <a:endParaRPr lang="en-US"/>
          </a:p>
        </p:txBody>
      </p:sp>
    </p:spTree>
    <p:extLst>
      <p:ext uri="{BB962C8B-B14F-4D97-AF65-F5344CB8AC3E}">
        <p14:creationId xmlns:p14="http://schemas.microsoft.com/office/powerpoint/2010/main" val="299742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a:p>
            <a:pPr>
              <a:spcBef>
                <a:spcPct val="0"/>
              </a:spcBef>
            </a:pPr>
            <a:endParaRPr lang="en-US">
              <a:latin typeface="Calibri" charset="0"/>
            </a:endParaRPr>
          </a:p>
          <a:p>
            <a:pPr>
              <a:spcBef>
                <a:spcPct val="0"/>
              </a:spcBef>
            </a:pPr>
            <a:r>
              <a:rPr lang="en-US">
                <a:latin typeface="Calibri" charset="0"/>
              </a:rPr>
              <a:t>After the screening, the data is collected on the Intervention Monitoring Roster in order to see a class and individual student view of linguistic features.</a:t>
            </a:r>
          </a:p>
        </p:txBody>
      </p:sp>
      <p:sp>
        <p:nvSpPr>
          <p:cNvPr id="4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B0627B90-42AA-C647-A8A7-423B8CC61B55}" type="slidenum">
              <a:rPr lang="en-US"/>
              <a:pPr fontAlgn="base">
                <a:spcBef>
                  <a:spcPct val="0"/>
                </a:spcBef>
                <a:spcAft>
                  <a:spcPct val="0"/>
                </a:spcAft>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r>
              <a:rPr lang="en-US" dirty="0" smtClean="0"/>
              <a:t>Let’s take a closer</a:t>
            </a:r>
            <a:r>
              <a:rPr lang="en-US" baseline="0" dirty="0" smtClean="0"/>
              <a:t> look at an actual kinder monitoring roster </a:t>
            </a:r>
          </a:p>
          <a:p>
            <a:r>
              <a:rPr lang="en-US" baseline="0" dirty="0" smtClean="0"/>
              <a:t>This monitoring roster reflects real data collected from our African American Linguistic Screeners</a:t>
            </a:r>
            <a:endParaRPr lang="en-US" dirty="0" smtClean="0"/>
          </a:p>
          <a:p>
            <a:r>
              <a:rPr lang="en-US" dirty="0" smtClean="0"/>
              <a:t>Using your knowledge of DIBELS What do you notice?</a:t>
            </a:r>
          </a:p>
          <a:p>
            <a:r>
              <a:rPr lang="en-US" b="1" dirty="0" smtClean="0"/>
              <a:t>Additional</a:t>
            </a:r>
            <a:r>
              <a:rPr lang="en-US" b="1" baseline="0" dirty="0" smtClean="0"/>
              <a:t> notes</a:t>
            </a:r>
            <a:endParaRPr lang="en-US" b="1" dirty="0" smtClean="0"/>
          </a:p>
          <a:p>
            <a:r>
              <a:rPr lang="en-US" dirty="0" smtClean="0"/>
              <a:t>These features could impact</a:t>
            </a:r>
            <a:r>
              <a:rPr lang="en-US" baseline="0" dirty="0" smtClean="0"/>
              <a:t> their scores on DIBELS</a:t>
            </a:r>
            <a:endParaRPr lang="en-US" dirty="0" smtClean="0"/>
          </a:p>
        </p:txBody>
      </p:sp>
      <p:sp>
        <p:nvSpPr>
          <p:cNvPr id="4" name="Slide Number Placeholder 3"/>
          <p:cNvSpPr>
            <a:spLocks noGrp="1"/>
          </p:cNvSpPr>
          <p:nvPr>
            <p:ph type="sldNum" sz="quarter" idx="10"/>
          </p:nvPr>
        </p:nvSpPr>
        <p:spPr/>
        <p:txBody>
          <a:bodyPr/>
          <a:lstStyle/>
          <a:p>
            <a:fld id="{AED5BEDB-094A-2346-87CA-716F9D4794F0}"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197279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r>
              <a:rPr lang="en-US" b="0" dirty="0" smtClean="0"/>
              <a:t>Now let’s look at the data collected</a:t>
            </a:r>
            <a:r>
              <a:rPr lang="en-US" b="0" baseline="0" dirty="0" smtClean="0"/>
              <a:t> from our </a:t>
            </a:r>
            <a:r>
              <a:rPr lang="en-US" b="0" baseline="0" dirty="0" err="1" smtClean="0"/>
              <a:t>MxaL</a:t>
            </a:r>
            <a:r>
              <a:rPr lang="en-US" b="0" baseline="0" dirty="0" smtClean="0"/>
              <a:t> Linguistic Screener</a:t>
            </a:r>
          </a:p>
          <a:p>
            <a:r>
              <a:rPr lang="en-US" b="0" baseline="0" dirty="0" smtClean="0"/>
              <a:t>Using your knowledge of DIBELs What do you notice?</a:t>
            </a:r>
            <a:endParaRPr lang="en-US" b="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ED5BEDB-094A-2346-87CA-716F9D4794F0}" type="slidenum">
              <a:rPr lang="en-US" smtClean="0"/>
              <a:t>37</a:t>
            </a:fld>
            <a:endParaRPr lang="en-US"/>
          </a:p>
        </p:txBody>
      </p:sp>
    </p:spTree>
    <p:extLst>
      <p:ext uri="{BB962C8B-B14F-4D97-AF65-F5344CB8AC3E}">
        <p14:creationId xmlns:p14="http://schemas.microsoft.com/office/powerpoint/2010/main" val="197279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indent="0" algn="l" defTabSz="457200" rtl="0" eaLnBrk="1" fontAlgn="auto" latinLnBrk="0" hangingPunct="1">
              <a:lnSpc>
                <a:spcPct val="100000"/>
              </a:lnSpc>
              <a:spcBef>
                <a:spcPts val="360"/>
              </a:spcBef>
              <a:spcAft>
                <a:spcPts val="0"/>
              </a:spcAft>
              <a:buClrTx/>
              <a:buSzTx/>
              <a:buFontTx/>
              <a:buNone/>
              <a:tabLst/>
              <a:defRPr/>
            </a:pPr>
            <a:r>
              <a:rPr lang="en-US" sz="1200" b="0" i="0" u="none" strike="noStrike" kern="1200" cap="none" baseline="0" dirty="0" smtClean="0">
                <a:solidFill>
                  <a:schemeClr val="dk1"/>
                </a:solidFill>
                <a:effectLst/>
                <a:latin typeface="Calibri"/>
                <a:ea typeface="Calibri"/>
                <a:cs typeface="Calibri"/>
                <a:sym typeface="Calibri"/>
              </a:rPr>
              <a:t>The Scoring Rosters allow the teacher to get an at a glance view of the particular home language features that are exhibited by their students. They also serve as excellent planning tools for MELD. </a:t>
            </a:r>
          </a:p>
          <a:p>
            <a:pPr marL="0" marR="0" indent="0" algn="l" defTabSz="457200" rtl="0" eaLnBrk="1" fontAlgn="auto" latinLnBrk="0" hangingPunct="1">
              <a:lnSpc>
                <a:spcPct val="100000"/>
              </a:lnSpc>
              <a:spcBef>
                <a:spcPts val="360"/>
              </a:spcBef>
              <a:spcAft>
                <a:spcPts val="0"/>
              </a:spcAft>
              <a:buClrTx/>
              <a:buSzTx/>
              <a:buFontTx/>
              <a:buNone/>
              <a:tabLst/>
              <a:defRPr/>
            </a:pPr>
            <a:endParaRPr lang="en-US" sz="1200" b="0" i="0" u="none" strike="noStrike" kern="1200" cap="none" baseline="0" dirty="0" smtClean="0">
              <a:solidFill>
                <a:schemeClr val="dk1"/>
              </a:solidFill>
              <a:effectLst/>
              <a:latin typeface="Calibri"/>
              <a:ea typeface="Calibri"/>
              <a:cs typeface="Calibri"/>
              <a:sym typeface="Calibri"/>
            </a:endParaRPr>
          </a:p>
          <a:p>
            <a:pPr marL="0" marR="0" indent="0" algn="l" defTabSz="457200" rtl="0" eaLnBrk="1" fontAlgn="auto" latinLnBrk="0" hangingPunct="1">
              <a:lnSpc>
                <a:spcPct val="100000"/>
              </a:lnSpc>
              <a:spcBef>
                <a:spcPts val="360"/>
              </a:spcBef>
              <a:spcAft>
                <a:spcPts val="0"/>
              </a:spcAft>
              <a:buClrTx/>
              <a:buSzTx/>
              <a:buFontTx/>
              <a:buNone/>
              <a:tabLst/>
              <a:defRPr/>
            </a:pPr>
            <a:r>
              <a:rPr lang="en-US" altLang="en-US" dirty="0" smtClean="0">
                <a:ea typeface="ＭＳ Ｐゴシック" charset="-128"/>
              </a:rPr>
              <a:t>Turn and</a:t>
            </a:r>
            <a:r>
              <a:rPr lang="en-US" altLang="en-US" baseline="0" dirty="0" smtClean="0">
                <a:ea typeface="ＭＳ Ｐゴシック" charset="-128"/>
              </a:rPr>
              <a:t> Talk: What are the implications for MELD?</a:t>
            </a:r>
            <a:endParaRPr lang="en-US" altLang="en-US" dirty="0" smtClean="0">
              <a:ea typeface="ＭＳ Ｐゴシック" charset="-128"/>
            </a:endParaRPr>
          </a:p>
          <a:p>
            <a:pPr marL="0" marR="0" indent="0" algn="l" defTabSz="457200" rtl="0" eaLnBrk="1" fontAlgn="auto" latinLnBrk="0" hangingPunct="1">
              <a:lnSpc>
                <a:spcPct val="100000"/>
              </a:lnSpc>
              <a:spcBef>
                <a:spcPts val="360"/>
              </a:spcBef>
              <a:spcAft>
                <a:spcPts val="0"/>
              </a:spcAft>
              <a:buClrTx/>
              <a:buSzTx/>
              <a:buFontTx/>
              <a:buNone/>
              <a:tabLst/>
              <a:defRPr/>
            </a:pPr>
            <a:endParaRPr lang="en-US" dirty="0" smtClean="0">
              <a:effectLst/>
            </a:endParaRPr>
          </a:p>
          <a:p>
            <a:pPr marL="0" indent="0">
              <a:buNone/>
            </a:pPr>
            <a:endParaRPr lang="en-US" altLang="en-US" dirty="0">
              <a:ea typeface="ＭＳ Ｐゴシック" charset="-128"/>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38</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679976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Say</a:t>
            </a:r>
          </a:p>
          <a:p>
            <a:pPr marL="171450" indent="-171450">
              <a:buFont typeface="Arial"/>
              <a:buChar char="•"/>
            </a:pPr>
            <a:r>
              <a:rPr lang="en-US" b="0" dirty="0" smtClean="0"/>
              <a:t>Here is the same data in bar graph </a:t>
            </a:r>
          </a:p>
          <a:p>
            <a:r>
              <a:rPr lang="en-US" b="1" dirty="0" smtClean="0"/>
              <a:t>Ask </a:t>
            </a:r>
          </a:p>
          <a:p>
            <a:pPr marL="171450" indent="-171450">
              <a:buFont typeface="Arial"/>
              <a:buChar char="•"/>
            </a:pPr>
            <a:r>
              <a:rPr lang="en-US" dirty="0" smtClean="0"/>
              <a:t>How might data like this impact your whole group instruction?  </a:t>
            </a:r>
          </a:p>
          <a:p>
            <a:pPr marL="171450" indent="-171450">
              <a:buFont typeface="Arial"/>
              <a:buChar char="•"/>
            </a:pPr>
            <a:r>
              <a:rPr lang="en-US" dirty="0" smtClean="0"/>
              <a:t>How might this type of data drive your small group instruction?</a:t>
            </a:r>
          </a:p>
          <a:p>
            <a:pPr marL="0" indent="0">
              <a:buFont typeface="Arial"/>
              <a:buNone/>
            </a:pPr>
            <a:endParaRPr lang="en-US" dirty="0" smtClean="0"/>
          </a:p>
          <a:p>
            <a:pPr marL="0" indent="0">
              <a:buFont typeface="Arial"/>
              <a:buNone/>
            </a:pPr>
            <a:r>
              <a:rPr lang="en-US" dirty="0" smtClean="0"/>
              <a:t>Give participants</a:t>
            </a:r>
            <a:r>
              <a:rPr lang="en-US" baseline="0" dirty="0" smtClean="0"/>
              <a:t> time to talk to their elbow partner about possible instructional grouping scenarios</a:t>
            </a:r>
          </a:p>
          <a:p>
            <a:pPr marL="0" indent="0">
              <a:buFont typeface="Arial"/>
              <a:buNone/>
            </a:pPr>
            <a:r>
              <a:rPr lang="en-US" baseline="0" dirty="0" smtClean="0"/>
              <a:t>Use musical shares to have participants discuss with at least 2 partners.</a:t>
            </a:r>
          </a:p>
          <a:p>
            <a:pPr marL="0" indent="0">
              <a:buFont typeface="Arial"/>
              <a:buNone/>
            </a:pPr>
            <a:endParaRPr lang="en-US" dirty="0" smtClean="0"/>
          </a:p>
          <a:p>
            <a:pPr marL="171450" indent="-1714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AED5BEDB-094A-2346-87CA-716F9D4794F0}" type="slidenum">
              <a:rPr lang="en-US" smtClean="0"/>
              <a:t>39</a:t>
            </a:fld>
            <a:endParaRPr lang="en-US"/>
          </a:p>
        </p:txBody>
      </p:sp>
    </p:spTree>
    <p:extLst>
      <p:ext uri="{BB962C8B-B14F-4D97-AF65-F5344CB8AC3E}">
        <p14:creationId xmlns:p14="http://schemas.microsoft.com/office/powerpoint/2010/main" val="10151890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participants time to jot down notes on their notes page and pair share with their elbow partner.</a:t>
            </a:r>
            <a:endParaRPr lang="en-US" dirty="0" smtClean="0"/>
          </a:p>
        </p:txBody>
      </p:sp>
      <p:sp>
        <p:nvSpPr>
          <p:cNvPr id="4" name="Slide Number Placeholder 3"/>
          <p:cNvSpPr>
            <a:spLocks noGrp="1"/>
          </p:cNvSpPr>
          <p:nvPr>
            <p:ph type="sldNum" sz="quarter" idx="10"/>
          </p:nvPr>
        </p:nvSpPr>
        <p:spPr/>
        <p:txBody>
          <a:bodyPr/>
          <a:lstStyle/>
          <a:p>
            <a:fld id="{AED5BEDB-094A-2346-87CA-716F9D4794F0}"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29039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dirty="0" smtClean="0">
                <a:ea typeface="MS PGothic" charset="-128"/>
              </a:rPr>
              <a:t>(1 min.)</a:t>
            </a:r>
          </a:p>
          <a:p>
            <a:endParaRPr lang="en-US" altLang="en-US" dirty="0" smtClean="0">
              <a:ea typeface="MS PGothic" charset="-128"/>
            </a:endParaRPr>
          </a:p>
          <a:p>
            <a:r>
              <a:rPr lang="en-US" altLang="en-US" dirty="0" smtClean="0">
                <a:ea typeface="MS PGothic" charset="-128"/>
              </a:rPr>
              <a:t>Say: (Review norms with the participants)</a:t>
            </a:r>
          </a:p>
          <a:p>
            <a:pPr marL="0" marR="0" lvl="0" indent="0" algn="l" rtl="0">
              <a:spcBef>
                <a:spcPts val="0"/>
              </a:spcBef>
              <a:spcAft>
                <a:spcPts val="0"/>
              </a:spcAft>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9416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Let’s play a game that will allow us to explore the components of the Common Rules Lists.</a:t>
            </a:r>
          </a:p>
          <a:p>
            <a:endParaRPr lang="en-US" altLang="en-US" baseline="0" dirty="0" smtClean="0">
              <a:ea typeface="ＭＳ Ｐゴシック" charset="-128"/>
            </a:endParaRPr>
          </a:p>
          <a:p>
            <a:r>
              <a:rPr lang="en-US" altLang="en-US" baseline="0" dirty="0" smtClean="0">
                <a:ea typeface="ＭＳ Ｐゴシック" charset="-128"/>
              </a:rPr>
              <a:t>You will work in groups of 4 to create 1 Common Rules List. </a:t>
            </a:r>
          </a:p>
          <a:p>
            <a:endParaRPr lang="en-US" altLang="en-US" baseline="0" dirty="0" smtClean="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41</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753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1"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These Common Rules Lists categorize the Linguistic features by 4 categories: sounds, markers (morphemes), syntax (grammar), and regularized patterns.  </a:t>
            </a:r>
          </a:p>
          <a:p>
            <a:endParaRPr lang="en-US" altLang="en-US" baseline="0" dirty="0" smtClean="0">
              <a:ea typeface="ＭＳ Ｐゴシック" charset="-128"/>
            </a:endParaRPr>
          </a:p>
          <a:p>
            <a:r>
              <a:rPr lang="en-US" altLang="en-US" baseline="0" dirty="0" smtClean="0">
                <a:ea typeface="ＭＳ Ｐゴシック" charset="-128"/>
              </a:rPr>
              <a:t>The Common Rules List your team creates will be broken into 4 the same 4 language categories.</a:t>
            </a:r>
          </a:p>
          <a:p>
            <a:endParaRPr lang="en-US" altLang="en-US" baseline="0" dirty="0" smtClean="0">
              <a:ea typeface="ＭＳ Ｐゴシック" charset="-128"/>
            </a:endParaRPr>
          </a:p>
          <a:p>
            <a:pPr marL="228600" indent="-228600">
              <a:buAutoNum type="arabicParenR"/>
            </a:pPr>
            <a:endParaRPr lang="en-US" altLang="en-US" dirty="0">
              <a:ea typeface="ＭＳ Ｐゴシック" charset="-128"/>
            </a:endParaRPr>
          </a:p>
        </p:txBody>
      </p:sp>
      <p:sp>
        <p:nvSpPr>
          <p:cNvPr id="101" name="Shape 101"/>
          <p:cNvSpPr txBox="1">
            <a:spLocks noGrp="1"/>
          </p:cNvSpPr>
          <p:nvPr>
            <p:ph type="sldNum" idx="12"/>
          </p:nvPr>
        </p:nvSpPr>
        <p:spPr>
          <a:xfrm>
            <a:off x="3884613"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42</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6753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seconds</a:t>
            </a:r>
          </a:p>
          <a:p>
            <a:endParaRPr lang="en-US" dirty="0" smtClean="0"/>
          </a:p>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Let’s play a game that will allow us to explore the components of the Common Rules Lists.</a:t>
            </a:r>
          </a:p>
          <a:p>
            <a:endParaRPr lang="en-US" altLang="en-US" baseline="0" dirty="0" smtClean="0">
              <a:ea typeface="ＭＳ Ｐゴシック" charset="-128"/>
            </a:endParaRPr>
          </a:p>
          <a:p>
            <a:r>
              <a:rPr lang="en-US" altLang="en-US" baseline="0" dirty="0" smtClean="0">
                <a:ea typeface="ＭＳ Ｐゴシック" charset="-128"/>
              </a:rPr>
              <a:t>You will work in groups of 4 to create 1 Common Rules List. The list each group will create includes linguistic features common to three SEL Languages: AAL, </a:t>
            </a:r>
            <a:r>
              <a:rPr lang="en-US" altLang="en-US" baseline="0" dirty="0" err="1" smtClean="0">
                <a:ea typeface="ＭＳ Ｐゴシック" charset="-128"/>
              </a:rPr>
              <a:t>MxAL</a:t>
            </a:r>
            <a:r>
              <a:rPr lang="en-US" altLang="en-US" baseline="0" dirty="0" smtClean="0">
                <a:ea typeface="ＭＳ Ｐゴシック" charset="-128"/>
              </a:rPr>
              <a:t>, and HAL.</a:t>
            </a:r>
          </a:p>
          <a:p>
            <a:endParaRPr lang="en-US" altLang="en-US" baseline="0" dirty="0" smtClean="0">
              <a:ea typeface="ＭＳ Ｐゴシック" charset="-128"/>
            </a:endParaRPr>
          </a:p>
          <a:p>
            <a:endParaRPr lang="en-US" altLang="en-US" baseline="0" dirty="0" smtClean="0">
              <a:ea typeface="ＭＳ Ｐゴシック" charset="-128"/>
            </a:endParaRPr>
          </a:p>
          <a:p>
            <a:endParaRPr lang="en-US" dirty="0" smtClean="0"/>
          </a:p>
          <a:p>
            <a:r>
              <a:rPr lang="en-US" dirty="0" smtClean="0"/>
              <a:t>The objective is to create one master list.</a:t>
            </a:r>
            <a:endParaRPr lang="en-US" dirty="0"/>
          </a:p>
        </p:txBody>
      </p:sp>
      <p:sp>
        <p:nvSpPr>
          <p:cNvPr id="4" name="Slide Number Placeholder 3"/>
          <p:cNvSpPr>
            <a:spLocks noGrp="1"/>
          </p:cNvSpPr>
          <p:nvPr>
            <p:ph type="sldNum" sz="quarter" idx="10"/>
          </p:nvPr>
        </p:nvSpPr>
        <p:spPr/>
        <p:txBody>
          <a:bodyPr/>
          <a:lstStyle/>
          <a:p>
            <a:fld id="{D0F7F6B8-AD3F-BD4A-9C40-688D43CD118B}" type="slidenum">
              <a:rPr lang="en-US" smtClean="0"/>
              <a:t>49</a:t>
            </a:fld>
            <a:endParaRPr lang="en-US"/>
          </a:p>
        </p:txBody>
      </p:sp>
    </p:spTree>
    <p:extLst>
      <p:ext uri="{BB962C8B-B14F-4D97-AF65-F5344CB8AC3E}">
        <p14:creationId xmlns:p14="http://schemas.microsoft.com/office/powerpoint/2010/main" val="762156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seconds</a:t>
            </a:r>
          </a:p>
          <a:p>
            <a:endParaRPr lang="en-US" dirty="0" smtClean="0"/>
          </a:p>
          <a:p>
            <a:r>
              <a:rPr lang="en-US" altLang="en-US" dirty="0" smtClean="0">
                <a:ea typeface="ＭＳ Ｐゴシック" charset="-128"/>
              </a:rPr>
              <a:t>(30 seconds) </a:t>
            </a:r>
          </a:p>
          <a:p>
            <a:r>
              <a:rPr lang="en-US" altLang="en-US" dirty="0" smtClean="0">
                <a:ea typeface="ＭＳ Ｐゴシック" charset="-128"/>
              </a:rPr>
              <a:t>Say:</a:t>
            </a:r>
            <a:r>
              <a:rPr lang="en-US" altLang="en-US" baseline="0" dirty="0" smtClean="0">
                <a:ea typeface="ＭＳ Ｐゴシック" charset="-128"/>
              </a:rPr>
              <a:t> Let’s play a game that will allow us to explore the components of the Common Rules Lists.</a:t>
            </a:r>
          </a:p>
          <a:p>
            <a:endParaRPr lang="en-US" altLang="en-US" baseline="0" dirty="0" smtClean="0">
              <a:ea typeface="ＭＳ Ｐゴシック" charset="-128"/>
            </a:endParaRPr>
          </a:p>
          <a:p>
            <a:r>
              <a:rPr lang="en-US" altLang="en-US" baseline="0" dirty="0" smtClean="0">
                <a:ea typeface="ＭＳ Ｐゴシック" charset="-128"/>
              </a:rPr>
              <a:t>You will work in groups of 4 to create 1 Common Rules List. The list each group will create includes linguistic features common to three SEL Languages: AAL, </a:t>
            </a:r>
            <a:r>
              <a:rPr lang="en-US" altLang="en-US" baseline="0" dirty="0" err="1" smtClean="0">
                <a:ea typeface="ＭＳ Ｐゴシック" charset="-128"/>
              </a:rPr>
              <a:t>MxAL</a:t>
            </a:r>
            <a:r>
              <a:rPr lang="en-US" altLang="en-US" baseline="0" dirty="0" smtClean="0">
                <a:ea typeface="ＭＳ Ｐゴシック" charset="-128"/>
              </a:rPr>
              <a:t>, and HAL.</a:t>
            </a:r>
          </a:p>
          <a:p>
            <a:endParaRPr lang="en-US" altLang="en-US" baseline="0" dirty="0" smtClean="0">
              <a:ea typeface="ＭＳ Ｐゴシック" charset="-128"/>
            </a:endParaRPr>
          </a:p>
          <a:p>
            <a:endParaRPr lang="en-US" altLang="en-US" baseline="0" dirty="0" smtClean="0">
              <a:ea typeface="ＭＳ Ｐゴシック" charset="-128"/>
            </a:endParaRPr>
          </a:p>
          <a:p>
            <a:endParaRPr lang="en-US" dirty="0" smtClean="0"/>
          </a:p>
          <a:p>
            <a:r>
              <a:rPr lang="en-US" dirty="0" smtClean="0"/>
              <a:t>The objective is to create one master list.</a:t>
            </a:r>
            <a:endParaRPr lang="en-US" dirty="0"/>
          </a:p>
        </p:txBody>
      </p:sp>
      <p:sp>
        <p:nvSpPr>
          <p:cNvPr id="4" name="Slide Number Placeholder 3"/>
          <p:cNvSpPr>
            <a:spLocks noGrp="1"/>
          </p:cNvSpPr>
          <p:nvPr>
            <p:ph type="sldNum" sz="quarter" idx="10"/>
          </p:nvPr>
        </p:nvSpPr>
        <p:spPr/>
        <p:txBody>
          <a:bodyPr/>
          <a:lstStyle/>
          <a:p>
            <a:fld id="{D0F7F6B8-AD3F-BD4A-9C40-688D43CD118B}" type="slidenum">
              <a:rPr lang="en-US" smtClean="0"/>
              <a:t>50</a:t>
            </a:fld>
            <a:endParaRPr lang="en-US"/>
          </a:p>
        </p:txBody>
      </p:sp>
    </p:spTree>
    <p:extLst>
      <p:ext uri="{BB962C8B-B14F-4D97-AF65-F5344CB8AC3E}">
        <p14:creationId xmlns:p14="http://schemas.microsoft.com/office/powerpoint/2010/main" val="7621569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Welcome to Unlocking Text Complexity Pocket PD created by ESC North ELA Team.</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fld id="{D3E077A1-A6FB-9C43-855D-D26A2C7F65A1}" type="slidenum">
              <a:rPr lang="en-US"/>
              <a:pPr/>
              <a:t>52</a:t>
            </a:fld>
            <a:endParaRPr lang="en-US"/>
          </a:p>
        </p:txBody>
      </p:sp>
    </p:spTree>
    <p:extLst>
      <p:ext uri="{BB962C8B-B14F-4D97-AF65-F5344CB8AC3E}">
        <p14:creationId xmlns:p14="http://schemas.microsoft.com/office/powerpoint/2010/main" val="495393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(2 minutes) </a:t>
            </a:r>
          </a:p>
          <a:p>
            <a:pPr marL="0" marR="0" lvl="0" indent="0" algn="l" defTabSz="457200" rtl="0" eaLnBrk="1" fontAlgn="auto" latinLnBrk="0" hangingPunct="1">
              <a:lnSpc>
                <a:spcPct val="100000"/>
              </a:lnSpc>
              <a:spcBef>
                <a:spcPts val="360"/>
              </a:spcBef>
              <a:spcAft>
                <a:spcPts val="0"/>
              </a:spcAft>
              <a:buClrTx/>
              <a:buSzTx/>
              <a:buFontTx/>
              <a:buNone/>
              <a:tabLst/>
              <a:defRPr/>
            </a:pPr>
            <a:endParaRPr lang="en-US" sz="1200" b="0" i="0" u="none" strike="noStrike" cap="none" baseline="0" dirty="0" smtClean="0">
              <a:solidFill>
                <a:schemeClr val="dk1"/>
              </a:solidFill>
              <a:latin typeface="+mn-lt"/>
              <a:ea typeface="Calibri"/>
              <a:cs typeface="Calibri"/>
              <a:sym typeface="Calibri"/>
            </a:endParaRPr>
          </a:p>
          <a:p>
            <a:pPr marL="0" marR="0" lvl="0" indent="0" algn="l" defTabSz="457200" rtl="0" eaLnBrk="1" fontAlgn="auto" latinLnBrk="0" hangingPunct="1">
              <a:lnSpc>
                <a:spcPct val="100000"/>
              </a:lnSpc>
              <a:spcBef>
                <a:spcPts val="360"/>
              </a:spcBef>
              <a:spcAft>
                <a:spcPts val="0"/>
              </a:spcAft>
              <a:buClrTx/>
              <a:buSzTx/>
              <a:buFontTx/>
              <a:buNone/>
              <a:tabLst/>
              <a:defRPr/>
            </a:pPr>
            <a:r>
              <a:rPr lang="en-US" sz="1200" b="0" i="0" u="none" strike="noStrike" cap="none" baseline="0" dirty="0" smtClean="0">
                <a:solidFill>
                  <a:schemeClr val="dk1"/>
                </a:solidFill>
                <a:latin typeface="+mn-lt"/>
                <a:ea typeface="Calibri"/>
                <a:cs typeface="Calibri"/>
                <a:sym typeface="Calibri"/>
              </a:rPr>
              <a:t>Say: Dr. </a:t>
            </a:r>
            <a:r>
              <a:rPr lang="en-US" sz="1200" b="0" i="0" u="none" strike="noStrike" cap="none" baseline="0" dirty="0" err="1" smtClean="0">
                <a:solidFill>
                  <a:schemeClr val="dk1"/>
                </a:solidFill>
                <a:latin typeface="+mn-lt"/>
                <a:ea typeface="Calibri"/>
                <a:cs typeface="Calibri"/>
                <a:sym typeface="Calibri"/>
              </a:rPr>
              <a:t>Sharroky</a:t>
            </a:r>
            <a:r>
              <a:rPr lang="en-US" sz="1200" b="0" i="0" u="none" strike="noStrike" cap="none" baseline="0" dirty="0" smtClean="0">
                <a:solidFill>
                  <a:schemeClr val="dk1"/>
                </a:solidFill>
                <a:latin typeface="+mn-lt"/>
                <a:ea typeface="Calibri"/>
                <a:cs typeface="Calibri"/>
                <a:sym typeface="Calibri"/>
              </a:rPr>
              <a:t> </a:t>
            </a:r>
            <a:r>
              <a:rPr lang="en-US" sz="1200" b="0" i="0" u="none" strike="noStrike" cap="none" baseline="0" dirty="0" err="1" smtClean="0">
                <a:solidFill>
                  <a:schemeClr val="dk1"/>
                </a:solidFill>
                <a:latin typeface="+mn-lt"/>
                <a:ea typeface="Calibri"/>
                <a:cs typeface="Calibri"/>
                <a:sym typeface="Calibri"/>
              </a:rPr>
              <a:t>Hollie</a:t>
            </a:r>
            <a:r>
              <a:rPr lang="en-US" sz="1200" b="0" i="0" u="none" strike="noStrike" cap="none" baseline="0" dirty="0" smtClean="0">
                <a:solidFill>
                  <a:schemeClr val="dk1"/>
                </a:solidFill>
                <a:latin typeface="+mn-lt"/>
                <a:ea typeface="Calibri"/>
                <a:cs typeface="Calibri"/>
                <a:sym typeface="Calibri"/>
              </a:rPr>
              <a:t> has described being Culturally and Linguistically  Responsive as being the opposite of the “Sink or Swim” approach to language acquisition.  CLR is more like  “jumping in”  the pool with the students as we help them add academic English to their linguistic repertoires--providing the necessary scaffolds along the way.</a:t>
            </a:r>
          </a:p>
          <a:p>
            <a:endParaRPr lang="en-US" altLang="en-US" dirty="0" smtClean="0">
              <a:ea typeface="ＭＳ Ｐゴシック" charset="-128"/>
            </a:endParaRPr>
          </a:p>
          <a:p>
            <a:endParaRPr lang="en-US" altLang="en-US" dirty="0" smtClean="0">
              <a:ea typeface="ＭＳ Ｐゴシック" charset="-128"/>
            </a:endParaRPr>
          </a:p>
          <a:p>
            <a:r>
              <a:rPr lang="en-US" altLang="en-US" dirty="0" smtClean="0">
                <a:ea typeface="ＭＳ Ｐゴシック" charset="-128"/>
              </a:rPr>
              <a:t>Say: Before we begin this workshop we’d like to ask to you to do a self-assessment on the following statements. Since responsive teachers are reflective teachers we would like to engage in a reflective activity from the onset. </a:t>
            </a: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9475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ea typeface="ＭＳ Ｐゴシック" charset="-128"/>
              </a:rPr>
              <a:t>Say:</a:t>
            </a:r>
            <a:r>
              <a:rPr lang="en-US" altLang="en-US" baseline="0" dirty="0" smtClean="0">
                <a:ea typeface="ＭＳ Ｐゴシック" charset="-128"/>
              </a:rPr>
              <a:t> Remember these?</a:t>
            </a:r>
          </a:p>
          <a:p>
            <a:pPr eaLnBrk="1" hangingPunct="1">
              <a:spcBef>
                <a:spcPct val="0"/>
              </a:spcBef>
            </a:pPr>
            <a:r>
              <a:rPr lang="en-US" altLang="en-US" baseline="0" dirty="0" smtClean="0">
                <a:ea typeface="ＭＳ Ｐゴシック" charset="-128"/>
              </a:rPr>
              <a:t>Well, Mrs. Martin used them during the t the beginning of the year. MELD Start Smart.</a:t>
            </a:r>
            <a:endParaRPr lang="en-US" altLang="en-US" dirty="0">
              <a:ea typeface="ＭＳ Ｐゴシック" charset="-128"/>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fld id="{15EED2CC-D429-2F41-80B6-BCB62A5B115C}" type="slidenum">
              <a:rPr lang="en-US" altLang="en-US" sz="1200">
                <a:solidFill>
                  <a:srgbClr val="000000"/>
                </a:solidFill>
                <a:latin typeface="Calibri" charset="0"/>
              </a:rPr>
              <a:pPr eaLnBrk="1" hangingPunct="1"/>
              <a:t>54</a:t>
            </a:fld>
            <a:endParaRPr lang="en-US" altLang="en-US" sz="1200">
              <a:solidFill>
                <a:srgbClr val="000000"/>
              </a:solidFill>
              <a:latin typeface="Calibri" charset="0"/>
            </a:endParaRPr>
          </a:p>
        </p:txBody>
      </p:sp>
    </p:spTree>
    <p:extLst>
      <p:ext uri="{BB962C8B-B14F-4D97-AF65-F5344CB8AC3E}">
        <p14:creationId xmlns:p14="http://schemas.microsoft.com/office/powerpoint/2010/main" val="1570736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eaLnBrk="1" hangingPunct="1">
              <a:spcBef>
                <a:spcPct val="0"/>
              </a:spcBef>
            </a:pPr>
            <a:r>
              <a:rPr lang="en-US" altLang="en-US" b="1" baseline="0" dirty="0" smtClean="0"/>
              <a:t>Say: </a:t>
            </a:r>
          </a:p>
          <a:p>
            <a:pPr marL="171450" indent="-171450" eaLnBrk="1" hangingPunct="1">
              <a:spcBef>
                <a:spcPct val="0"/>
              </a:spcBef>
              <a:buFont typeface="Arial"/>
              <a:buChar char="•"/>
            </a:pPr>
            <a:r>
              <a:rPr lang="en-US" altLang="en-US" b="0" baseline="0" dirty="0" smtClean="0"/>
              <a:t>An additional learning objective is to </a:t>
            </a:r>
            <a:r>
              <a:rPr lang="en-US" altLang="en-US" baseline="0" dirty="0" smtClean="0"/>
              <a:t>engage in some of these participation and discussion protocols, starting with one that will allow us to briefly introduce ourselves to one another while sharing some our fondest memories of a vacation past.</a:t>
            </a:r>
          </a:p>
          <a:p>
            <a:pPr marL="171450" marR="0" indent="-171450" algn="l" defTabSz="457200" rtl="0" eaLnBrk="1" fontAlgn="auto" latinLnBrk="0" hangingPunct="1">
              <a:lnSpc>
                <a:spcPct val="100000"/>
              </a:lnSpc>
              <a:spcBef>
                <a:spcPct val="0"/>
              </a:spcBef>
              <a:spcAft>
                <a:spcPts val="0"/>
              </a:spcAft>
              <a:buClrTx/>
              <a:buSzTx/>
              <a:buFont typeface="Arial"/>
              <a:buChar char="•"/>
              <a:tabLst/>
              <a:defRPr/>
            </a:pPr>
            <a:r>
              <a:rPr lang="en-US" altLang="en-US" dirty="0" smtClean="0"/>
              <a:t>Purposeful Use of Participation and Discussion Protocols promote non volunteerism</a:t>
            </a:r>
            <a:r>
              <a:rPr lang="en-US" altLang="en-US" baseline="0" dirty="0" smtClean="0"/>
              <a:t>, teach students how to engage in academic conversations in </a:t>
            </a:r>
            <a:r>
              <a:rPr lang="en-US" altLang="en-US" baseline="0" dirty="0" err="1" smtClean="0"/>
              <a:t>situationally</a:t>
            </a:r>
            <a:r>
              <a:rPr lang="en-US" altLang="en-US" baseline="0" dirty="0" smtClean="0"/>
              <a:t> appropriate ways, and reveal high expectations for all students.</a:t>
            </a:r>
          </a:p>
          <a:p>
            <a:pPr marL="171450" indent="-171450" eaLnBrk="1" hangingPunct="1">
              <a:spcBef>
                <a:spcPct val="0"/>
              </a:spcBef>
              <a:buFont typeface="Arial"/>
              <a:buChar char="•"/>
            </a:pPr>
            <a:endParaRPr lang="en-US" altLang="en-US" dirty="0" smtClean="0"/>
          </a:p>
          <a:p>
            <a:pPr eaLnBrk="1" hangingPunct="1">
              <a:spcBef>
                <a:spcPct val="0"/>
              </a:spcBef>
            </a:pPr>
            <a:endParaRPr lang="en-US" altLang="en-US" sz="1200" dirty="0">
              <a:ea typeface="ＭＳ Ｐゴシック" charset="-128"/>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5</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980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altLang="en-US" dirty="0" smtClean="0">
                <a:ea typeface="ＭＳ Ｐゴシック" charset="-128"/>
              </a:rPr>
              <a:t>(1 minute)</a:t>
            </a:r>
          </a:p>
          <a:p>
            <a:endParaRPr lang="en-US" altLang="en-US" dirty="0" smtClean="0">
              <a:ea typeface="ＭＳ Ｐゴシック" charset="-128"/>
            </a:endParaRPr>
          </a:p>
          <a:p>
            <a:r>
              <a:rPr lang="en-US" altLang="en-US" dirty="0" smtClean="0">
                <a:ea typeface="ＭＳ Ｐゴシック" charset="-128"/>
              </a:rPr>
              <a:t>Say: For our work here today we have outlined the following objectives (read through the objectives/or have the participants do so). </a:t>
            </a:r>
            <a:endParaRPr lang="en-US" altLang="en-US" dirty="0">
              <a:ea typeface="ＭＳ Ｐゴシック" charset="-128"/>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latin typeface="Calibri"/>
                <a:ea typeface="Calibri"/>
                <a:cs typeface="Calibri"/>
                <a:sym typeface="Calibri"/>
              </a:rPr>
              <a:pPr>
                <a:buSzPct val="25000"/>
              </a:pPr>
              <a:t>6</a:t>
            </a:fld>
            <a:endParaRPr lang="en-US" dirty="0">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44539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smtClean="0">
                <a:latin typeface="Arial" charset="0"/>
              </a:rPr>
              <a:t>Say</a:t>
            </a:r>
          </a:p>
          <a:p>
            <a:pPr marL="171450" indent="-171450">
              <a:spcBef>
                <a:spcPct val="0"/>
              </a:spcBef>
              <a:buFont typeface="Arial"/>
              <a:buChar char="•"/>
            </a:pPr>
            <a:r>
              <a:rPr lang="en-US" dirty="0" smtClean="0">
                <a:latin typeface="Arial" charset="0"/>
              </a:rPr>
              <a:t>These are the focus questions that will guide our</a:t>
            </a:r>
            <a:r>
              <a:rPr lang="en-US" baseline="0" dirty="0" smtClean="0">
                <a:latin typeface="Arial" charset="0"/>
              </a:rPr>
              <a:t> conversation about Responsive Language Development for Standard English Learners.  Connect to </a:t>
            </a:r>
            <a:r>
              <a:rPr lang="en-US" baseline="0" dirty="0" err="1" smtClean="0">
                <a:latin typeface="Arial" charset="0"/>
              </a:rPr>
              <a:t>VABBing</a:t>
            </a:r>
            <a:r>
              <a:rPr lang="en-US" baseline="0" dirty="0" smtClean="0">
                <a:latin typeface="Arial" charset="0"/>
              </a:rPr>
              <a:t>.</a:t>
            </a:r>
            <a:endParaRPr lang="en-US" dirty="0">
              <a:latin typeface="Arial" charset="0"/>
            </a:endParaRPr>
          </a:p>
        </p:txBody>
      </p:sp>
    </p:spTree>
    <p:extLst>
      <p:ext uri="{BB962C8B-B14F-4D97-AF65-F5344CB8AC3E}">
        <p14:creationId xmlns:p14="http://schemas.microsoft.com/office/powerpoint/2010/main" val="98027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eaLnBrk="1" hangingPunct="1">
              <a:spcBef>
                <a:spcPct val="0"/>
              </a:spcBef>
            </a:pPr>
            <a:r>
              <a:rPr lang="en-US" altLang="en-US" sz="1200" dirty="0" smtClean="0">
                <a:ea typeface="ＭＳ Ｐゴシック" charset="-128"/>
              </a:rPr>
              <a:t>(1 minute) </a:t>
            </a:r>
          </a:p>
          <a:p>
            <a:pPr eaLnBrk="1" hangingPunct="1">
              <a:spcBef>
                <a:spcPct val="0"/>
              </a:spcBef>
            </a:pPr>
            <a:r>
              <a:rPr lang="en-US" altLang="en-US" sz="1200" dirty="0" smtClean="0">
                <a:ea typeface="ＭＳ Ｐゴシック" charset="-128"/>
              </a:rPr>
              <a:t>Say: When our students fail to respond to instruction positively, Culturally and Linguistically Responsive Pedagogy can improve student engagement and motivation. </a:t>
            </a:r>
          </a:p>
          <a:p>
            <a:pPr eaLnBrk="1" hangingPunct="1">
              <a:spcBef>
                <a:spcPct val="0"/>
              </a:spcBef>
            </a:pPr>
            <a:r>
              <a:rPr lang="en-US" altLang="en-US" sz="1200" dirty="0" smtClean="0">
                <a:ea typeface="ＭＳ Ｐゴシック" charset="-128"/>
              </a:rPr>
              <a:t>Ask for volunteer(s) to read the definition. Use the Pick-A-Stick/Uno Cards</a:t>
            </a:r>
          </a:p>
          <a:p>
            <a:pPr eaLnBrk="1" hangingPunct="1">
              <a:spcBef>
                <a:spcPct val="0"/>
              </a:spcBef>
            </a:pPr>
            <a:endParaRPr lang="en-US" altLang="en-US" sz="1200" dirty="0" smtClean="0">
              <a:ea typeface="ＭＳ Ｐゴシック" charset="-128"/>
            </a:endParaRPr>
          </a:p>
          <a:p>
            <a:pPr eaLnBrk="1" hangingPunct="1">
              <a:spcBef>
                <a:spcPct val="0"/>
              </a:spcBef>
            </a:pPr>
            <a:r>
              <a:rPr lang="en-US" altLang="en-US" sz="1200" dirty="0" smtClean="0">
                <a:ea typeface="ＭＳ Ｐゴシック" charset="-128"/>
              </a:rPr>
              <a:t>Ask participants:  </a:t>
            </a:r>
            <a:r>
              <a:rPr lang="en-US" altLang="en-US" sz="1200" b="1" dirty="0" smtClean="0">
                <a:ea typeface="ＭＳ Ｐゴシック" charset="-128"/>
              </a:rPr>
              <a:t>Which words and phrases stand out to you and why? </a:t>
            </a:r>
          </a:p>
          <a:p>
            <a:pPr eaLnBrk="1" hangingPunct="1">
              <a:spcBef>
                <a:spcPct val="0"/>
              </a:spcBef>
            </a:pPr>
            <a:r>
              <a:rPr lang="en-US" altLang="en-US" sz="1200" b="1" dirty="0" smtClean="0">
                <a:ea typeface="ＭＳ Ｐゴシック" charset="-128"/>
              </a:rPr>
              <a:t>Discussion Protocol: Turn and Talk to Elbow</a:t>
            </a:r>
            <a:r>
              <a:rPr lang="en-US" altLang="en-US" sz="1200" b="1" baseline="0" dirty="0" smtClean="0">
                <a:ea typeface="ＭＳ Ｐゴシック" charset="-128"/>
              </a:rPr>
              <a:t> Partner</a:t>
            </a:r>
            <a:endParaRPr lang="en-US" altLang="en-US" sz="1200" b="1" dirty="0" smtClean="0">
              <a:ea typeface="ＭＳ Ｐゴシック" charset="-128"/>
            </a:endParaRPr>
          </a:p>
          <a:p>
            <a:pPr eaLnBrk="1" hangingPunct="1">
              <a:spcBef>
                <a:spcPct val="0"/>
              </a:spcBef>
            </a:pPr>
            <a:r>
              <a:rPr lang="en-US" altLang="en-US" sz="1200" b="1" dirty="0" smtClean="0">
                <a:ea typeface="ＭＳ Ｐゴシック" charset="-128"/>
              </a:rPr>
              <a:t>Participation Protocol:</a:t>
            </a:r>
            <a:r>
              <a:rPr lang="en-US" altLang="en-US" sz="1200" b="1" baseline="0" dirty="0" smtClean="0">
                <a:ea typeface="ＭＳ Ｐゴシック" charset="-128"/>
              </a:rPr>
              <a:t> Righteous Hand or Roll ‘</a:t>
            </a:r>
            <a:r>
              <a:rPr lang="en-US" altLang="en-US" sz="1200" b="1" baseline="0" dirty="0" err="1" smtClean="0">
                <a:ea typeface="ＭＳ Ｐゴシック" charset="-128"/>
              </a:rPr>
              <a:t>Em</a:t>
            </a:r>
            <a:endParaRPr lang="en-US" altLang="en-US" sz="1200" dirty="0" smtClean="0">
              <a:ea typeface="ＭＳ Ｐゴシック" charset="-128"/>
            </a:endParaRPr>
          </a:p>
          <a:p>
            <a:pPr eaLnBrk="1" hangingPunct="1">
              <a:spcBef>
                <a:spcPct val="0"/>
              </a:spcBef>
            </a:pPr>
            <a:endParaRPr lang="en-US" altLang="en-US" sz="1200" dirty="0" smtClean="0">
              <a:ea typeface="ＭＳ Ｐゴシック" charset="-128"/>
            </a:endParaRPr>
          </a:p>
          <a:p>
            <a:pPr eaLnBrk="1" hangingPunct="1">
              <a:spcBef>
                <a:spcPct val="0"/>
              </a:spcBef>
            </a:pPr>
            <a:r>
              <a:rPr lang="en-US" altLang="en-US" sz="1200" dirty="0" smtClean="0">
                <a:ea typeface="ＭＳ Ｐゴシック" charset="-128"/>
              </a:rPr>
              <a:t> </a:t>
            </a:r>
            <a:endParaRPr lang="en-US" altLang="en-US" sz="1200" dirty="0">
              <a:ea typeface="ＭＳ Ｐゴシック" charset="-128"/>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8</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980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 name="Shape 1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rtl="0" eaLnBrk="0" fontAlgn="base" hangingPunct="0"/>
            <a:r>
              <a:rPr lang="en-US" sz="1200" b="1" i="0" u="none" strike="noStrike" kern="1200" cap="none" baseline="0" dirty="0" smtClean="0">
                <a:solidFill>
                  <a:schemeClr val="dk1"/>
                </a:solidFill>
                <a:effectLst/>
                <a:latin typeface="Calibri"/>
                <a:ea typeface="Calibri"/>
                <a:cs typeface="Calibri"/>
                <a:sym typeface="Calibri"/>
              </a:rPr>
              <a:t>Say: </a:t>
            </a:r>
            <a:endParaRPr lang="en-US" dirty="0" smtClean="0">
              <a:effectLst/>
            </a:endParaRPr>
          </a:p>
          <a:p>
            <a:pPr rtl="0" eaLnBrk="0" fontAlgn="base" hangingPunct="0"/>
            <a:r>
              <a:rPr lang="en-US" sz="1200" b="0" i="0" u="none" strike="noStrike" kern="1200" cap="none" baseline="0" dirty="0" smtClean="0">
                <a:solidFill>
                  <a:schemeClr val="dk1"/>
                </a:solidFill>
                <a:effectLst/>
                <a:latin typeface="Calibri"/>
                <a:ea typeface="Calibri"/>
                <a:cs typeface="Calibri"/>
                <a:sym typeface="Calibri"/>
              </a:rPr>
              <a:t>All of the resources, strategies and tools that we are sharing with you today are in complete alignment with the Teaching and Learning Framework. Should anyone ask you how you are supporting S.E.L. you can confidently share the information presented to you today in alignment with your practices. The teaching and learning frameworks require that instructional planning be grounded in knowledge of content-related pedagogy as well as awareness of student’s skills, knowledge, and language proficiency. </a:t>
            </a:r>
            <a:endParaRPr lang="en-US" dirty="0" smtClean="0">
              <a:effectLst/>
            </a:endParaRPr>
          </a:p>
          <a:p>
            <a:pPr eaLnBrk="1" hangingPunct="1">
              <a:spcBef>
                <a:spcPct val="0"/>
              </a:spcBef>
            </a:pPr>
            <a:endParaRPr lang="en-US" altLang="en-US" sz="1200" dirty="0">
              <a:ea typeface="ＭＳ Ｐゴシック" charset="-128"/>
            </a:endParaRPr>
          </a:p>
        </p:txBody>
      </p:sp>
      <p:sp>
        <p:nvSpPr>
          <p:cNvPr id="101" name="Shape 1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506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52BDD-0443-DE4C-9C8A-C375228BB43E}" type="datetimeFigureOut">
              <a:rPr lang="en-US" smtClean="0"/>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2386695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52BDD-0443-DE4C-9C8A-C375228BB43E}" type="datetimeFigureOut">
              <a:rPr lang="en-US" smtClean="0"/>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61943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52BDD-0443-DE4C-9C8A-C375228BB43E}" type="datetimeFigureOut">
              <a:rPr lang="en-US" smtClean="0"/>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3674615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Arial"/>
              <a:buNone/>
              <a:defRPr sz="3200" b="0" i="0" u="none" strike="noStrike" cap="none" baseline="0">
                <a:solidFill>
                  <a:srgbClr val="888888"/>
                </a:solidFill>
                <a:latin typeface="Calibri"/>
                <a:ea typeface="Calibri"/>
                <a:cs typeface="Calibri"/>
                <a:sym typeface="Calibri"/>
              </a:defRPr>
            </a:lvl1pPr>
            <a:lvl2pPr marL="457200" marR="0" indent="0" algn="ctr" rtl="0">
              <a:spcBef>
                <a:spcPts val="560"/>
              </a:spcBef>
              <a:spcAft>
                <a:spcPts val="0"/>
              </a:spcAft>
              <a:buClr>
                <a:srgbClr val="888888"/>
              </a:buClr>
              <a:buFont typeface="Arial"/>
              <a:buNone/>
              <a:defRPr sz="2800" b="0" i="0" u="none" strike="noStrike" cap="none" baseline="0">
                <a:solidFill>
                  <a:srgbClr val="888888"/>
                </a:solidFill>
                <a:latin typeface="Calibri"/>
                <a:ea typeface="Calibri"/>
                <a:cs typeface="Calibri"/>
                <a:sym typeface="Calibri"/>
              </a:defRPr>
            </a:lvl2pPr>
            <a:lvl3pPr marL="914400" marR="0" indent="0" algn="ctr" rtl="0">
              <a:spcBef>
                <a:spcPts val="480"/>
              </a:spcBef>
              <a:spcAft>
                <a:spcPts val="0"/>
              </a:spcAft>
              <a:buClr>
                <a:srgbClr val="888888"/>
              </a:buClr>
              <a:buFont typeface="Arial"/>
              <a:buNone/>
              <a:defRPr sz="2400" b="0" i="0" u="none" strike="noStrike" cap="none" baseline="0">
                <a:solidFill>
                  <a:srgbClr val="888888"/>
                </a:solidFill>
                <a:latin typeface="Calibri"/>
                <a:ea typeface="Calibri"/>
                <a:cs typeface="Calibri"/>
                <a:sym typeface="Calibri"/>
              </a:defRPr>
            </a:lvl3pPr>
            <a:lvl4pPr marL="1371600" marR="0" indent="0" algn="ctr" rtl="0">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defRPr>
            </a:lvl4pPr>
            <a:lvl5pPr marL="1828800" marR="0" indent="0" algn="ctr" rtl="0">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defRPr>
            </a:lvl5pPr>
            <a:lvl6pPr marL="22860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6pPr>
            <a:lvl7pPr marL="27432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7pPr>
            <a:lvl8pPr marL="32004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8pPr>
            <a:lvl9pPr marL="36576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80400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6591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8373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
        <p:cNvGrpSpPr/>
        <p:nvPr/>
      </p:nvGrpSpPr>
      <p:grpSpPr>
        <a:xfrm>
          <a:off x="0" y="0"/>
          <a:ext cx="0" cy="0"/>
          <a:chOff x="0" y="0"/>
          <a:chExt cx="0" cy="0"/>
        </a:xfrm>
      </p:grpSpPr>
      <p:sp>
        <p:nvSpPr>
          <p:cNvPr id="32" name="Shape 3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17050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51" name="Shape 51"/>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52" name="Shape 52"/>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53" name="Shape 53"/>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3706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259836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66" name="Shape 66"/>
          <p:cNvSpPr>
            <a:spLocks noGrp="1"/>
          </p:cNvSpPr>
          <p:nvPr>
            <p:ph type="pic" idx="2"/>
          </p:nvPr>
        </p:nvSpPr>
        <p:spPr>
          <a:xfrm>
            <a:off x="1792288" y="612775"/>
            <a:ext cx="5486399" cy="4114800"/>
          </a:xfrm>
          <a:prstGeom prst="rect">
            <a:avLst/>
          </a:prstGeom>
          <a:noFill/>
          <a:ln>
            <a:noFill/>
          </a:ln>
        </p:spPr>
        <p:txBody>
          <a:bodyPr lIns="91425" tIns="91425" rIns="91425" bIns="91425" anchor="ctr" anchorCtr="0"/>
          <a:lstStyle>
            <a:lvl1pPr marL="0" marR="0" indent="0" algn="l" rtl="0">
              <a:spcBef>
                <a:spcPts val="0"/>
              </a:spcBef>
              <a:spcAft>
                <a:spcPts val="0"/>
              </a:spcAft>
              <a:buClr>
                <a:srgbClr val="888888"/>
              </a:buClr>
              <a:buFont typeface="Calibri"/>
              <a:buNone/>
              <a:defRPr sz="3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buClr>
                <a:schemeClr val="dk1"/>
              </a:buClr>
              <a:buFont typeface="Calibri"/>
              <a:buNone/>
              <a:defRPr sz="2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buClr>
                <a:schemeClr val="dk1"/>
              </a:buClr>
              <a:buFont typeface="Calibri"/>
              <a:buNone/>
              <a:defRPr sz="24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buClr>
                <a:schemeClr val="dk1"/>
              </a:buClr>
              <a:buFont typeface="Calibri"/>
              <a:buNone/>
              <a:defRPr sz="20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buClr>
                <a:schemeClr val="dk1"/>
              </a:buClr>
              <a:buFont typeface="Calibri"/>
              <a:buNone/>
              <a:defRPr sz="2000" b="0" i="0" u="none" strike="noStrike" cap="none" baseline="0">
                <a:solidFill>
                  <a:schemeClr val="dk1"/>
                </a:solidFill>
                <a:latin typeface="Calibri"/>
                <a:ea typeface="Calibri"/>
                <a:cs typeface="Calibri"/>
                <a:sym typeface="Calibri"/>
              </a:defRPr>
            </a:lvl5pPr>
            <a:lvl6pPr marL="22860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6pPr>
            <a:lvl7pPr marL="27432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7pPr>
            <a:lvl8pPr marL="32004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8pPr>
            <a:lvl9pPr marL="3657600" marR="0" indent="0" algn="l" rtl="0">
              <a:spcBef>
                <a:spcPts val="0"/>
              </a:spcBef>
              <a:buClr>
                <a:schemeClr val="dk1"/>
              </a:buClr>
              <a:buFont typeface="Calibri"/>
              <a:buNone/>
              <a:defRPr sz="2000" b="0" i="0" u="none" strike="noStrike" cap="none" baseline="0">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34976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4015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52BDD-0443-DE4C-9C8A-C375228BB43E}" type="datetimeFigureOut">
              <a:rPr lang="en-US" smtClean="0"/>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239393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851735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96124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23531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940365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447200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351517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97392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215874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75074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885702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52BDD-0443-DE4C-9C8A-C375228BB43E}" type="datetimeFigureOut">
              <a:rPr lang="en-US" smtClean="0"/>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14338942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4AB457C-E8B1-E34F-AECB-DF09EF2D356C}" type="datetimeFigureOut">
              <a:rPr lang="en-US" smtClean="0">
                <a:solidFill>
                  <a:srgbClr val="000000"/>
                </a:solidFill>
                <a:latin typeface="Arial"/>
                <a:ea typeface="ＭＳ Ｐゴシック"/>
                <a:cs typeface="Arial"/>
              </a:rPr>
              <a:pPr/>
              <a:t>2/16/16</a:t>
            </a:fld>
            <a:endParaRPr lang="en-US">
              <a:solidFill>
                <a:srgbClr val="000000"/>
              </a:solidFill>
              <a:latin typeface="Aria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67D6AB6-AA8E-3E41-ABFE-B6ECEAD0C070}" type="slidenum">
              <a:rPr lang="en-US" smtClean="0">
                <a:solidFill>
                  <a:srgbClr val="000000"/>
                </a:solidFill>
                <a:latin typeface="Arial"/>
                <a:ea typeface="ＭＳ Ｐゴシック"/>
                <a:cs typeface="Arial"/>
              </a: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048249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52BDD-0443-DE4C-9C8A-C375228BB43E}" type="datetimeFigureOut">
              <a:rPr lang="en-US" smtClean="0"/>
              <a:t>2/16/16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1935090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52BDD-0443-DE4C-9C8A-C375228BB43E}" type="datetimeFigureOut">
              <a:rPr lang="en-US" smtClean="0"/>
              <a:t>2/16/16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240842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52BDD-0443-DE4C-9C8A-C375228BB43E}" type="datetimeFigureOut">
              <a:rPr lang="en-US" smtClean="0"/>
              <a:t>2/16/16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967569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52BDD-0443-DE4C-9C8A-C375228BB43E}" type="datetimeFigureOut">
              <a:rPr lang="en-US" smtClean="0"/>
              <a:t>2/16/16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2402830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52BDD-0443-DE4C-9C8A-C375228BB43E}" type="datetimeFigureOut">
              <a:rPr lang="en-US" smtClean="0"/>
              <a:t>2/16/16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1048080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52BDD-0443-DE4C-9C8A-C375228BB43E}" type="datetimeFigureOut">
              <a:rPr lang="en-US" smtClean="0"/>
              <a:t>2/16/16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487A0-4C86-A344-B7D1-9956142C04CD}" type="slidenum">
              <a:rPr lang="en-US" smtClean="0"/>
              <a:t>‹#›</a:t>
            </a:fld>
            <a:endParaRPr lang="en-US"/>
          </a:p>
        </p:txBody>
      </p:sp>
    </p:spTree>
    <p:extLst>
      <p:ext uri="{BB962C8B-B14F-4D97-AF65-F5344CB8AC3E}">
        <p14:creationId xmlns:p14="http://schemas.microsoft.com/office/powerpoint/2010/main" val="23071069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52BDD-0443-DE4C-9C8A-C375228BB43E}" type="datetimeFigureOut">
              <a:rPr lang="en-US" smtClean="0"/>
              <a:t>2/16/16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487A0-4C86-A344-B7D1-9956142C04CD}" type="slidenum">
              <a:rPr lang="en-US" smtClean="0"/>
              <a:t>‹#›</a:t>
            </a:fld>
            <a:endParaRPr lang="en-US"/>
          </a:p>
        </p:txBody>
      </p:sp>
    </p:spTree>
    <p:extLst>
      <p:ext uri="{BB962C8B-B14F-4D97-AF65-F5344CB8AC3E}">
        <p14:creationId xmlns:p14="http://schemas.microsoft.com/office/powerpoint/2010/main" val="4087560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Calibri"/>
                <a:ea typeface="Calibri"/>
                <a:cs typeface="Calibri"/>
                <a:sym typeface="Calibri"/>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Calibri"/>
                <a:ea typeface="Calibri"/>
                <a:cs typeface="Calibri"/>
                <a:sym typeface="Calibri"/>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Calibri"/>
                <a:ea typeface="Calibri"/>
                <a:cs typeface="Calibri"/>
                <a:sym typeface="Calibri"/>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defRPr>
            </a:lvl5pPr>
            <a:lvl6pPr marL="25146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6pPr>
            <a:lvl7pPr marL="29718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7pPr>
            <a:lvl8pPr marL="34290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8pPr>
            <a:lvl9pPr marL="38862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defTabSz="914400"/>
            <a:endParaRPr kern="0">
              <a:rtl val="0"/>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spcAft>
                <a:spcPts val="0"/>
              </a:spcAft>
              <a:defRPr sz="1200" b="0" i="0" u="none" strike="noStrike" cap="none" baseline="0">
                <a:solidFill>
                  <a:srgbClr val="888888"/>
                </a:solidFill>
                <a:latin typeface="Calibri"/>
                <a:ea typeface="Calibri"/>
                <a:cs typeface="Calibri"/>
                <a:sym typeface="Calibri"/>
              </a:defRPr>
            </a:lvl1pPr>
            <a:lvl2pPr marL="4572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2pPr>
            <a:lvl3pPr marL="9144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3pPr>
            <a:lvl4pPr marL="13716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4pPr>
            <a:lvl5pPr marL="1828800" marR="0" indent="0" algn="l" rtl="0">
              <a:spcBef>
                <a:spcPts val="0"/>
              </a:spcBef>
              <a:spcAft>
                <a:spcPts val="0"/>
              </a:spcAft>
              <a:defRPr sz="1800" b="0" i="0" u="none" strike="noStrike" cap="none" baseline="0">
                <a:solidFill>
                  <a:schemeClr val="dk1"/>
                </a:solidFill>
                <a:latin typeface="Calibri"/>
                <a:ea typeface="Calibri"/>
                <a:cs typeface="Calibri"/>
                <a:sym typeface="Calibri"/>
              </a:defRPr>
            </a:lvl5pPr>
            <a:lvl6pPr marL="2286000" marR="0" indent="0" algn="l" rtl="0">
              <a:spcBef>
                <a:spcPts val="0"/>
              </a:spcBef>
              <a:defRPr sz="1800" b="0" i="0" u="none" strike="noStrike" cap="none" baseline="0">
                <a:solidFill>
                  <a:schemeClr val="dk1"/>
                </a:solidFill>
                <a:latin typeface="Calibri"/>
                <a:ea typeface="Calibri"/>
                <a:cs typeface="Calibri"/>
                <a:sym typeface="Calibri"/>
              </a:defRPr>
            </a:lvl6pPr>
            <a:lvl7pPr marL="2743200" marR="0" indent="0" algn="l" rtl="0">
              <a:spcBef>
                <a:spcPts val="0"/>
              </a:spcBef>
              <a:defRPr sz="1800" b="0" i="0" u="none" strike="noStrike" cap="none" baseline="0">
                <a:solidFill>
                  <a:schemeClr val="dk1"/>
                </a:solidFill>
                <a:latin typeface="Calibri"/>
                <a:ea typeface="Calibri"/>
                <a:cs typeface="Calibri"/>
                <a:sym typeface="Calibri"/>
              </a:defRPr>
            </a:lvl7pPr>
            <a:lvl8pPr marL="3200400" marR="0" indent="0" algn="l" rtl="0">
              <a:spcBef>
                <a:spcPts val="0"/>
              </a:spcBef>
              <a:defRPr sz="1800" b="0" i="0" u="none" strike="noStrike" cap="none" baseline="0">
                <a:solidFill>
                  <a:schemeClr val="dk1"/>
                </a:solidFill>
                <a:latin typeface="Calibri"/>
                <a:ea typeface="Calibri"/>
                <a:cs typeface="Calibri"/>
                <a:sym typeface="Calibri"/>
              </a:defRPr>
            </a:lvl8pPr>
            <a:lvl9pPr marL="3657600" marR="0" indent="0" algn="l" rtl="0">
              <a:spcBef>
                <a:spcPts val="0"/>
              </a:spcBef>
              <a:defRPr sz="1800" b="0" i="0" u="none" strike="noStrike" cap="none" baseline="0">
                <a:solidFill>
                  <a:schemeClr val="dk1"/>
                </a:solidFill>
                <a:latin typeface="Calibri"/>
                <a:ea typeface="Calibri"/>
                <a:cs typeface="Calibri"/>
                <a:sym typeface="Calibri"/>
              </a:defRPr>
            </a:lvl9pPr>
          </a:lstStyle>
          <a:p>
            <a:pPr defTabSz="914400"/>
            <a:endParaRPr kern="0">
              <a:rtl val="0"/>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en-US" sz="1200" kern="0">
                <a:solidFill>
                  <a:srgbClr val="888888"/>
                </a:solidFill>
                <a:latin typeface="Calibri"/>
                <a:ea typeface="Calibri"/>
                <a:cs typeface="Calibri"/>
                <a:sym typeface="Calibri"/>
                <a:rtl val="0"/>
              </a:rPr>
              <a:pPr algn="r" defTabSz="914400">
                <a:buSzPct val="25000"/>
              </a:pPr>
              <a:t>‹#›</a:t>
            </a:fld>
            <a:endParaRPr lang="en-US" sz="1200" kern="0">
              <a:solidFill>
                <a:srgbClr val="888888"/>
              </a:solidFill>
              <a:latin typeface="Calibri"/>
              <a:ea typeface="Calibri"/>
              <a:cs typeface="Calibri"/>
              <a:sym typeface="Calibri"/>
              <a:rtl val="0"/>
            </a:endParaRPr>
          </a:p>
        </p:txBody>
      </p:sp>
    </p:spTree>
    <p:extLst>
      <p:ext uri="{BB962C8B-B14F-4D97-AF65-F5344CB8AC3E}">
        <p14:creationId xmlns:p14="http://schemas.microsoft.com/office/powerpoint/2010/main" val="250153384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a:fld id="{C4AB457C-E8B1-E34F-AECB-DF09EF2D356C}" type="datetimeFigureOut">
              <a:rPr lang="en-US" smtClean="0">
                <a:solidFill>
                  <a:srgbClr val="000000"/>
                </a:solidFill>
                <a:latin typeface="Arial"/>
                <a:ea typeface="ＭＳ Ｐゴシック"/>
                <a:cs typeface="Arial"/>
              </a:rPr>
              <a:pPr defTabSz="914400"/>
              <a:t>2/16/16</a:t>
            </a:fld>
            <a:endParaRPr lang="en-US">
              <a:solidFill>
                <a:srgbClr val="000000"/>
              </a:solidFill>
              <a:latin typeface="Arial"/>
              <a:ea typeface="ＭＳ Ｐゴシック"/>
              <a:cs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a:endParaRPr lang="en-US">
              <a:solidFill>
                <a:srgbClr val="000000"/>
              </a:solidFill>
              <a:latin typeface="Arial"/>
              <a:ea typeface="ＭＳ Ｐゴシック"/>
              <a:cs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a:fld id="{267D6AB6-AA8E-3E41-ABFE-B6ECEAD0C070}" type="slidenum">
              <a:rPr lang="en-US" smtClean="0">
                <a:solidFill>
                  <a:srgbClr val="000000"/>
                </a:solidFill>
                <a:latin typeface="Arial"/>
                <a:ea typeface="ＭＳ Ｐゴシック"/>
                <a:cs typeface="Arial"/>
              </a:rPr>
              <a:pPr defTabSz="914400"/>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859203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cs typeface="Arial"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Arial"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Arial"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Arial"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Arial"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Arial"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Arial"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jp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5" Type="http://schemas.openxmlformats.org/officeDocument/2006/relationships/image" Target="../media/image25.png"/><Relationship Id="rId1" Type="http://schemas.openxmlformats.org/officeDocument/2006/relationships/slideLayout" Target="../slideLayouts/slideLayout1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13.png"/><Relationship Id="rId6"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13.png"/><Relationship Id="rId9" Type="http://schemas.microsoft.com/office/2007/relationships/hdphoto" Target="../media/hdphoto1.wdp"/><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6.gif"/></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8.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27.xml"/><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microsoft.com/office/2007/relationships/media" Target="../media/media1.m4a"/><Relationship Id="rId2" Type="http://schemas.openxmlformats.org/officeDocument/2006/relationships/audio" Target="../media/media1.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28.xml"/><Relationship Id="rId5" Type="http://schemas.openxmlformats.org/officeDocument/2006/relationships/image" Target="../media/image40.png"/><Relationship Id="rId6" Type="http://schemas.openxmlformats.org/officeDocument/2006/relationships/image" Target="../media/image43.png"/><Relationship Id="rId1" Type="http://schemas.microsoft.com/office/2007/relationships/media" Target="../media/media1.m4a"/><Relationship Id="rId2" Type="http://schemas.openxmlformats.org/officeDocument/2006/relationships/audio" Target="../media/media1.m4a"/></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1" Type="http://schemas.openxmlformats.org/officeDocument/2006/relationships/image" Target="../media/image54.emf"/><Relationship Id="rId12" Type="http://schemas.openxmlformats.org/officeDocument/2006/relationships/image" Target="../media/image55.emf"/><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notesSlide" Target="../notesSlides/notesSlide33.xml"/><Relationship Id="rId4" Type="http://schemas.openxmlformats.org/officeDocument/2006/relationships/image" Target="../media/image51.JPG"/><Relationship Id="rId5" Type="http://schemas.openxmlformats.org/officeDocument/2006/relationships/package" Target="../embeddings/Microsoft_Word_Document1.docx"/><Relationship Id="rId6" Type="http://schemas.openxmlformats.org/officeDocument/2006/relationships/image" Target="../media/image49.emf"/><Relationship Id="rId7" Type="http://schemas.openxmlformats.org/officeDocument/2006/relationships/image" Target="../media/image52.JPG"/><Relationship Id="rId8" Type="http://schemas.openxmlformats.org/officeDocument/2006/relationships/package" Target="../embeddings/Microsoft_Word_Document2.docx"/><Relationship Id="rId9" Type="http://schemas.openxmlformats.org/officeDocument/2006/relationships/image" Target="../media/image50.emf"/><Relationship Id="rId10" Type="http://schemas.openxmlformats.org/officeDocument/2006/relationships/image" Target="../media/image53.emf"/></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png"/><Relationship Id="rId1" Type="http://schemas.openxmlformats.org/officeDocument/2006/relationships/slideLayout" Target="../slideLayouts/slideLayout2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59.png"/><Relationship Id="rId1" Type="http://schemas.openxmlformats.org/officeDocument/2006/relationships/slideLayout" Target="../slideLayouts/slideLayout2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8.xml"/><Relationship Id="rId3" Type="http://schemas.openxmlformats.org/officeDocument/2006/relationships/chart" Target="../charts/char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notesSlide" Target="../notesSlides/notesSlide39.xml"/><Relationship Id="rId5" Type="http://schemas.openxmlformats.org/officeDocument/2006/relationships/image" Target="../media/image62.png"/><Relationship Id="rId6" Type="http://schemas.openxmlformats.org/officeDocument/2006/relationships/image" Target="../media/image63.png"/><Relationship Id="rId1" Type="http://schemas.microsoft.com/office/2007/relationships/media" Target="../media/media2.m4a"/><Relationship Id="rId2" Type="http://schemas.openxmlformats.org/officeDocument/2006/relationships/audio" Target="../media/media2.m4a"/></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0.png"/><Relationship Id="rId7" Type="http://schemas.openxmlformats.org/officeDocument/2006/relationships/image" Target="../media/image79.png"/><Relationship Id="rId8" Type="http://schemas.openxmlformats.org/officeDocument/2006/relationships/image" Target="../media/image80.png"/><Relationship Id="rId1" Type="http://schemas.openxmlformats.org/officeDocument/2006/relationships/slideLayout" Target="../slideLayouts/slideLayout15.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0.png"/><Relationship Id="rId7" Type="http://schemas.openxmlformats.org/officeDocument/2006/relationships/image" Target="../media/image79.png"/><Relationship Id="rId8" Type="http://schemas.openxmlformats.org/officeDocument/2006/relationships/image" Target="../media/image80.png"/><Relationship Id="rId1" Type="http://schemas.openxmlformats.org/officeDocument/2006/relationships/slideLayout" Target="../slideLayouts/slideLayout15.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2.png"/><Relationship Id="rId5" Type="http://schemas.openxmlformats.org/officeDocument/2006/relationships/image" Target="../media/image75.png"/><Relationship Id="rId1" Type="http://schemas.openxmlformats.org/officeDocument/2006/relationships/slideLayout" Target="../slideLayouts/slideLayout15.xml"/><Relationship Id="rId2"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84.emf"/></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tiff"/><Relationship Id="rId1" Type="http://schemas.openxmlformats.org/officeDocument/2006/relationships/slideLayout" Target="../slideLayouts/slideLayout5.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g"/><Relationship Id="rId6"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6" name="Shape 86"/>
          <p:cNvPicPr preferRelativeResize="0"/>
          <p:nvPr/>
        </p:nvPicPr>
        <p:blipFill rotWithShape="1">
          <a:blip r:embed="rId3">
            <a:alphaModFix/>
          </a:blip>
          <a:srcRect/>
          <a:stretch/>
        </p:blipFill>
        <p:spPr>
          <a:xfrm>
            <a:off x="114300" y="357187"/>
            <a:ext cx="1333499" cy="1143000"/>
          </a:xfrm>
          <a:prstGeom prst="rect">
            <a:avLst/>
          </a:prstGeom>
          <a:noFill/>
          <a:ln>
            <a:noFill/>
          </a:ln>
        </p:spPr>
      </p:pic>
      <p:pic>
        <p:nvPicPr>
          <p:cNvPr id="87" name="Shape 87"/>
          <p:cNvPicPr preferRelativeResize="0"/>
          <p:nvPr/>
        </p:nvPicPr>
        <p:blipFill rotWithShape="1">
          <a:blip r:embed="rId4">
            <a:alphaModFix/>
          </a:blip>
          <a:srcRect/>
          <a:stretch/>
        </p:blipFill>
        <p:spPr>
          <a:xfrm>
            <a:off x="7745413" y="338931"/>
            <a:ext cx="1273174" cy="1192213"/>
          </a:xfrm>
          <a:prstGeom prst="rect">
            <a:avLst/>
          </a:prstGeom>
          <a:noFill/>
          <a:ln>
            <a:noFill/>
          </a:ln>
        </p:spPr>
      </p:pic>
      <p:sp>
        <p:nvSpPr>
          <p:cNvPr id="88" name="Shape 88"/>
          <p:cNvSpPr txBox="1"/>
          <p:nvPr/>
        </p:nvSpPr>
        <p:spPr>
          <a:xfrm>
            <a:off x="1687513" y="782637"/>
            <a:ext cx="6072187" cy="8318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u="none" strike="noStrike" cap="none" baseline="0" dirty="0">
                <a:solidFill>
                  <a:schemeClr val="dk1"/>
                </a:solidFill>
                <a:latin typeface="Century Gothic" charset="0"/>
                <a:ea typeface="Century Gothic" charset="0"/>
                <a:cs typeface="Century Gothic" charset="0"/>
                <a:sym typeface="Calibri"/>
              </a:rPr>
              <a:t>The Equal Access Series</a:t>
            </a:r>
          </a:p>
        </p:txBody>
      </p:sp>
      <p:sp>
        <p:nvSpPr>
          <p:cNvPr id="89" name="Shape 89"/>
          <p:cNvSpPr txBox="1"/>
          <p:nvPr/>
        </p:nvSpPr>
        <p:spPr>
          <a:xfrm>
            <a:off x="2571750" y="282575"/>
            <a:ext cx="3895725"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0" i="0" u="none" strike="noStrike" cap="none" baseline="0" dirty="0">
                <a:solidFill>
                  <a:schemeClr val="dk1"/>
                </a:solidFill>
                <a:latin typeface="Calibri"/>
                <a:ea typeface="Calibri"/>
                <a:cs typeface="Calibri"/>
                <a:sym typeface="Calibri"/>
              </a:rPr>
              <a:t>The Academic English Mastery Program </a:t>
            </a:r>
          </a:p>
          <a:p>
            <a:pPr marL="0" marR="0" lvl="0" indent="0" algn="ctr" rtl="0">
              <a:spcBef>
                <a:spcPts val="0"/>
              </a:spcBef>
              <a:spcAft>
                <a:spcPts val="0"/>
              </a:spcAft>
              <a:buSzPct val="25000"/>
              <a:buNone/>
            </a:pPr>
            <a:r>
              <a:rPr lang="en-US" sz="1800" b="0" i="1" u="none" strike="noStrike" cap="none" baseline="0" dirty="0">
                <a:solidFill>
                  <a:schemeClr val="dk1"/>
                </a:solidFill>
                <a:latin typeface="Calibri"/>
                <a:ea typeface="Calibri"/>
                <a:cs typeface="Calibri"/>
                <a:sym typeface="Calibri"/>
              </a:rPr>
              <a:t>Presents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7104" y="1721860"/>
            <a:ext cx="4230298" cy="5136140"/>
          </a:xfrm>
          <a:prstGeom prst="rect">
            <a:avLst/>
          </a:prstGeom>
        </p:spPr>
      </p:pic>
      <p:sp>
        <p:nvSpPr>
          <p:cNvPr id="12" name="Title 1"/>
          <p:cNvSpPr txBox="1">
            <a:spLocks/>
          </p:cNvSpPr>
          <p:nvPr/>
        </p:nvSpPr>
        <p:spPr bwMode="auto">
          <a:xfrm>
            <a:off x="55157" y="2705100"/>
            <a:ext cx="9043024" cy="2350386"/>
          </a:xfrm>
          <a:prstGeom prst="rect">
            <a:avLst/>
          </a:prstGeom>
          <a:solidFill>
            <a:schemeClr val="bg1">
              <a:alpha val="67000"/>
            </a:schemeClr>
          </a:solidFill>
          <a:ln>
            <a:noFill/>
          </a:ln>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4600" b="0" kern="1200" cap="none" baseline="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algn="ctr"/>
            <a:endParaRPr lang="en-US" altLang="en-US" sz="4400" b="1" dirty="0" smtClean="0">
              <a:solidFill>
                <a:srgbClr val="000000"/>
              </a:solidFill>
              <a:latin typeface="Century Gothic" charset="0"/>
              <a:ea typeface="Century Gothic" charset="0"/>
              <a:cs typeface="Century Gothic" charset="0"/>
            </a:endParaRPr>
          </a:p>
          <a:p>
            <a:pPr algn="ctr"/>
            <a:endParaRPr lang="en-US" altLang="en-US" sz="4400" b="1" dirty="0" smtClean="0">
              <a:solidFill>
                <a:srgbClr val="000000"/>
              </a:solidFill>
              <a:latin typeface="Century Gothic" charset="0"/>
              <a:ea typeface="Century Gothic" charset="0"/>
              <a:cs typeface="Century Gothic" charset="0"/>
            </a:endParaRPr>
          </a:p>
          <a:p>
            <a:pPr algn="ctr"/>
            <a:endParaRPr lang="en-US" altLang="en-US" sz="4400" b="1" dirty="0">
              <a:solidFill>
                <a:srgbClr val="000000"/>
              </a:solidFill>
              <a:latin typeface="Century Gothic" charset="0"/>
              <a:ea typeface="Century Gothic" charset="0"/>
              <a:cs typeface="Century Gothic" charset="0"/>
            </a:endParaRPr>
          </a:p>
          <a:p>
            <a:pPr algn="ctr"/>
            <a:r>
              <a:rPr lang="en-US" altLang="en-US" sz="4400" b="1" dirty="0" smtClean="0">
                <a:solidFill>
                  <a:srgbClr val="000000"/>
                </a:solidFill>
                <a:latin typeface="Century Gothic" charset="0"/>
                <a:ea typeface="Century Gothic" charset="0"/>
                <a:cs typeface="Century Gothic" charset="0"/>
              </a:rPr>
              <a:t>Fast Track To </a:t>
            </a:r>
          </a:p>
          <a:p>
            <a:pPr algn="ctr"/>
            <a:r>
              <a:rPr lang="en-US" altLang="en-US" sz="4400" b="1" dirty="0" smtClean="0">
                <a:solidFill>
                  <a:srgbClr val="000000"/>
                </a:solidFill>
                <a:latin typeface="Century Gothic" charset="0"/>
                <a:ea typeface="Century Gothic" charset="0"/>
                <a:cs typeface="Century Gothic" charset="0"/>
              </a:rPr>
              <a:t>Academic English Mastery</a:t>
            </a:r>
            <a:endParaRPr lang="en-US" altLang="en-US" sz="4400" b="1" dirty="0">
              <a:solidFill>
                <a:srgbClr val="000000"/>
              </a:solidFill>
              <a:latin typeface="Century Gothic" charset="0"/>
              <a:ea typeface="Century Gothic" charset="0"/>
              <a:cs typeface="Century Gothic" charset="0"/>
            </a:endParaRPr>
          </a:p>
        </p:txBody>
      </p:sp>
      <p:sp>
        <p:nvSpPr>
          <p:cNvPr id="11" name="Title 1"/>
          <p:cNvSpPr txBox="1">
            <a:spLocks/>
          </p:cNvSpPr>
          <p:nvPr/>
        </p:nvSpPr>
        <p:spPr bwMode="auto">
          <a:xfrm>
            <a:off x="-2436" y="1710937"/>
            <a:ext cx="9147799" cy="1162251"/>
          </a:xfrm>
          <a:prstGeom prst="rect">
            <a:avLst/>
          </a:prstGeom>
          <a:solidFill>
            <a:srgbClr val="FFC000"/>
          </a:solidFill>
          <a:ln>
            <a:noFill/>
          </a:ln>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sz="4600" b="0" kern="1200" cap="none" baseline="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algn="ctr"/>
            <a:r>
              <a:rPr lang="en-US" altLang="en-US" sz="2800" b="1" dirty="0" smtClean="0">
                <a:solidFill>
                  <a:srgbClr val="000000"/>
                </a:solidFill>
                <a:latin typeface="Century Gothic" charset="0"/>
                <a:ea typeface="Century Gothic" charset="0"/>
                <a:cs typeface="Century Gothic" charset="0"/>
              </a:rPr>
              <a:t>Elementary</a:t>
            </a:r>
            <a:r>
              <a:rPr lang="en-US" altLang="en-US" sz="4400" b="1" dirty="0" smtClean="0">
                <a:solidFill>
                  <a:srgbClr val="000000"/>
                </a:solidFill>
                <a:latin typeface="Century Gothic" charset="0"/>
                <a:ea typeface="Century Gothic" charset="0"/>
                <a:cs typeface="Century Gothic" charset="0"/>
              </a:rPr>
              <a:t> </a:t>
            </a:r>
            <a:endParaRPr lang="en-US" altLang="en-US" sz="4400" b="1" dirty="0">
              <a:solidFill>
                <a:srgbClr val="000000"/>
              </a:solidFill>
              <a:latin typeface="Century Gothic" charset="0"/>
              <a:ea typeface="Century Gothic" charset="0"/>
              <a:cs typeface="Century Gothic" charset="0"/>
            </a:endParaRPr>
          </a:p>
          <a:p>
            <a:pPr algn="ctr"/>
            <a:r>
              <a:rPr lang="en-US" altLang="en-US" sz="4400" b="1" dirty="0" smtClean="0">
                <a:solidFill>
                  <a:srgbClr val="000000"/>
                </a:solidFill>
                <a:latin typeface="Century Gothic" charset="0"/>
                <a:ea typeface="Century Gothic" charset="0"/>
                <a:cs typeface="Century Gothic" charset="0"/>
              </a:rPr>
              <a:t>Responsive </a:t>
            </a:r>
            <a:r>
              <a:rPr lang="en-US" altLang="en-US" sz="4400" b="1" dirty="0" smtClean="0">
                <a:solidFill>
                  <a:srgbClr val="000000"/>
                </a:solidFill>
                <a:latin typeface="Century Gothic" charset="0"/>
                <a:ea typeface="Century Gothic" charset="0"/>
                <a:cs typeface="Century Gothic" charset="0"/>
              </a:rPr>
              <a:t>Language:</a:t>
            </a:r>
          </a:p>
        </p:txBody>
      </p:sp>
      <p:sp>
        <p:nvSpPr>
          <p:cNvPr id="13" name="TextBox 12"/>
          <p:cNvSpPr txBox="1"/>
          <p:nvPr/>
        </p:nvSpPr>
        <p:spPr>
          <a:xfrm>
            <a:off x="0" y="5657671"/>
            <a:ext cx="8904287" cy="830997"/>
          </a:xfrm>
          <a:prstGeom prst="rect">
            <a:avLst/>
          </a:prstGeom>
          <a:noFill/>
        </p:spPr>
        <p:txBody>
          <a:bodyPr wrap="square" rtlCol="0">
            <a:spAutoFit/>
          </a:bodyPr>
          <a:lstStyle/>
          <a:p>
            <a:r>
              <a:rPr lang="en-US" sz="2400" b="1" dirty="0" smtClean="0">
                <a:latin typeface="Century Gothic" charset="0"/>
                <a:ea typeface="Century Gothic" charset="0"/>
                <a:cs typeface="Century Gothic" charset="0"/>
              </a:rPr>
              <a:t>Presented by</a:t>
            </a:r>
          </a:p>
          <a:p>
            <a:r>
              <a:rPr lang="en-US" sz="2400" b="1" dirty="0" smtClean="0">
                <a:latin typeface="Century Gothic" charset="0"/>
                <a:ea typeface="Century Gothic" charset="0"/>
                <a:cs typeface="Century Gothic" charset="0"/>
              </a:rPr>
              <a:t>Dr. Jamila Gillenwaters</a:t>
            </a:r>
          </a:p>
        </p:txBody>
      </p:sp>
    </p:spTree>
    <p:extLst>
      <p:ext uri="{BB962C8B-B14F-4D97-AF65-F5344CB8AC3E}">
        <p14:creationId xmlns:p14="http://schemas.microsoft.com/office/powerpoint/2010/main" val="207558014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7" name="Text Placeholder 1"/>
          <p:cNvSpPr txBox="1">
            <a:spLocks/>
          </p:cNvSpPr>
          <p:nvPr/>
        </p:nvSpPr>
        <p:spPr>
          <a:xfrm>
            <a:off x="457200" y="1752600"/>
            <a:ext cx="8229600" cy="495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03200" defTabSz="914400"/>
            <a:endParaRPr lang="en-US" sz="2800" b="1" kern="0" dirty="0">
              <a:latin typeface="Century Gothic" charset="0"/>
              <a:ea typeface="Century Gothic" charset="0"/>
              <a:cs typeface="Century Gothic" charset="0"/>
            </a:endParaRPr>
          </a:p>
        </p:txBody>
      </p:sp>
      <p:sp>
        <p:nvSpPr>
          <p:cNvPr id="4" name="Rectangle 3"/>
          <p:cNvSpPr/>
          <p:nvPr/>
        </p:nvSpPr>
        <p:spPr>
          <a:xfrm>
            <a:off x="0" y="0"/>
            <a:ext cx="9144000" cy="6143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00" kern="0">
              <a:solidFill>
                <a:srgbClr val="FFFFFF"/>
              </a:solidFill>
              <a:latin typeface="Arial"/>
              <a:sym typeface="Arial"/>
              <a:rtl val="0"/>
            </a:endParaRPr>
          </a:p>
        </p:txBody>
      </p:sp>
      <p:pic>
        <p:nvPicPr>
          <p:cNvPr id="3" name="Picture 2"/>
          <p:cNvPicPr>
            <a:picLocks noChangeAspect="1"/>
          </p:cNvPicPr>
          <p:nvPr/>
        </p:nvPicPr>
        <p:blipFill>
          <a:blip r:embed="rId3"/>
          <a:stretch>
            <a:fillRect/>
          </a:stretch>
        </p:blipFill>
        <p:spPr>
          <a:xfrm>
            <a:off x="12700" y="63500"/>
            <a:ext cx="9118600" cy="6642100"/>
          </a:xfrm>
          <a:prstGeom prst="rect">
            <a:avLst/>
          </a:prstGeom>
        </p:spPr>
      </p:pic>
      <p:sp>
        <p:nvSpPr>
          <p:cNvPr id="5" name="Rectangle 4"/>
          <p:cNvSpPr/>
          <p:nvPr/>
        </p:nvSpPr>
        <p:spPr>
          <a:xfrm>
            <a:off x="1729091" y="63500"/>
            <a:ext cx="5179623" cy="369332"/>
          </a:xfrm>
          <a:prstGeom prst="rect">
            <a:avLst/>
          </a:prstGeom>
        </p:spPr>
        <p:txBody>
          <a:bodyPr wrap="none">
            <a:spAutoFit/>
          </a:bodyPr>
          <a:lstStyle/>
          <a:p>
            <a:pPr defTabSz="914400"/>
            <a:r>
              <a:rPr lang="en-US" altLang="en-US" b="1" kern="0" dirty="0">
                <a:solidFill>
                  <a:srgbClr val="000000"/>
                </a:solidFill>
                <a:latin typeface="Century Gothic" charset="0"/>
                <a:ea typeface="Century Gothic" charset="0"/>
                <a:cs typeface="Century Gothic" charset="0"/>
                <a:sym typeface="Arial"/>
                <a:rtl val="0"/>
              </a:rPr>
              <a:t>Responsive Language </a:t>
            </a:r>
            <a:r>
              <a:rPr lang="en-US" altLang="en-US" b="1" kern="0" dirty="0" smtClean="0">
                <a:solidFill>
                  <a:srgbClr val="000000"/>
                </a:solidFill>
                <a:latin typeface="Century Gothic" charset="0"/>
                <a:ea typeface="Century Gothic" charset="0"/>
                <a:cs typeface="Century Gothic" charset="0"/>
                <a:sym typeface="Arial"/>
                <a:rtl val="0"/>
              </a:rPr>
              <a:t>Instruction </a:t>
            </a:r>
            <a:r>
              <a:rPr lang="en-US" altLang="en-US" b="1" kern="0" smtClean="0">
                <a:solidFill>
                  <a:srgbClr val="000000"/>
                </a:solidFill>
                <a:latin typeface="Century Gothic" charset="0"/>
                <a:ea typeface="Century Gothic" charset="0"/>
                <a:cs typeface="Century Gothic" charset="0"/>
                <a:sym typeface="Arial"/>
                <a:rtl val="0"/>
              </a:rPr>
              <a:t>and LAUSD </a:t>
            </a:r>
            <a:endParaRPr lang="en-US" kern="0" dirty="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267608405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165" y="1775280"/>
            <a:ext cx="8412112" cy="3593321"/>
          </a:xfrm>
        </p:spPr>
        <p:txBody>
          <a:bodyPr/>
          <a:lstStyle/>
          <a:p>
            <a:pPr marL="0" indent="0">
              <a:buNone/>
            </a:pPr>
            <a:endParaRPr lang="en-US" b="1" dirty="0" smtClean="0">
              <a:solidFill>
                <a:srgbClr val="000000"/>
              </a:solidFill>
              <a:latin typeface="Century Gothic"/>
              <a:ea typeface="Arial"/>
              <a:cs typeface="Century Gothic"/>
              <a:sym typeface="Arial"/>
            </a:endParaRPr>
          </a:p>
          <a:p>
            <a:pPr marL="0" indent="0" algn="ctr">
              <a:buNone/>
            </a:pPr>
            <a:r>
              <a:rPr lang="en-US" b="1" dirty="0" smtClean="0">
                <a:latin typeface="Century Gothic"/>
                <a:cs typeface="Century Gothic"/>
              </a:rPr>
              <a:t>Who are SELs? </a:t>
            </a:r>
          </a:p>
          <a:p>
            <a:pPr marL="0" indent="0" algn="ctr">
              <a:buNone/>
            </a:pPr>
            <a:r>
              <a:rPr lang="en-US" b="1" dirty="0" smtClean="0">
                <a:latin typeface="Century Gothic"/>
                <a:cs typeface="Century Gothic"/>
              </a:rPr>
              <a:t> How do I identify them in my classroom?</a:t>
            </a:r>
            <a:endParaRPr lang="en-US" b="1" dirty="0">
              <a:latin typeface="Century Gothic"/>
              <a:cs typeface="Century Gothic"/>
            </a:endParaRPr>
          </a:p>
        </p:txBody>
      </p:sp>
      <p:sp>
        <p:nvSpPr>
          <p:cNvPr id="4" name="Shape 94"/>
          <p:cNvSpPr txBox="1">
            <a:spLocks/>
          </p:cNvSpPr>
          <p:nvPr/>
        </p:nvSpPr>
        <p:spPr>
          <a:xfrm>
            <a:off x="0" y="0"/>
            <a:ext cx="9144000" cy="1752600"/>
          </a:xfrm>
          <a:prstGeom prst="rect">
            <a:avLst/>
          </a:prstGeom>
          <a:solidFill>
            <a:srgbClr val="FFC000"/>
          </a:solidFill>
          <a:ln>
            <a:noFill/>
          </a:ln>
        </p:spPr>
        <p:txBody>
          <a:bodyPr lIns="91425" tIns="45700" rIns="91425" bIns="4570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None/>
              <a:defRPr sz="4400" b="0" i="0" u="none" strike="noStrike" cap="none" baseline="0">
                <a:solidFill>
                  <a:schemeClr val="dk1"/>
                </a:solidFill>
                <a:latin typeface="Calibri"/>
                <a:ea typeface="Calibri"/>
                <a:cs typeface="Calibri"/>
                <a:sym typeface="Calibri"/>
                <a:rtl val="0"/>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r>
              <a:rPr lang="en-US" sz="6000" b="1" dirty="0" smtClean="0">
                <a:latin typeface="Century Gothic"/>
                <a:cs typeface="Century Gothic"/>
              </a:rPr>
              <a:t>Focus Questions</a:t>
            </a:r>
            <a:endParaRPr lang="en-US" altLang="en-US" sz="6000" b="1" dirty="0">
              <a:latin typeface="Century Gothic"/>
              <a:ea typeface="Century Gothic" charset="0"/>
              <a:cs typeface="Century Gothic"/>
            </a:endParaRPr>
          </a:p>
        </p:txBody>
      </p:sp>
      <p:pic>
        <p:nvPicPr>
          <p:cNvPr id="5" name="Picture 4"/>
          <p:cNvPicPr>
            <a:picLocks noChangeAspect="1"/>
          </p:cNvPicPr>
          <p:nvPr/>
        </p:nvPicPr>
        <p:blipFill rotWithShape="1">
          <a:blip r:embed="rId3"/>
          <a:srcRect r="19577"/>
          <a:stretch/>
        </p:blipFill>
        <p:spPr>
          <a:xfrm flipH="1">
            <a:off x="2439782" y="3738964"/>
            <a:ext cx="4099129" cy="2763273"/>
          </a:xfrm>
          <a:prstGeom prst="rect">
            <a:avLst/>
          </a:prstGeom>
          <a:ln>
            <a:solidFill>
              <a:schemeClr val="tx1"/>
            </a:solidFill>
          </a:ln>
          <a:effectLst>
            <a:outerShdw blurRad="292100" dist="139700" dir="2700000" algn="tl" rotWithShape="0">
              <a:srgbClr val="333333">
                <a:alpha val="65000"/>
              </a:srgbClr>
            </a:outerShdw>
          </a:effectLst>
        </p:spPr>
      </p:pic>
      <p:pic>
        <p:nvPicPr>
          <p:cNvPr id="6" name="Shape 217"/>
          <p:cNvPicPr preferRelativeResize="0"/>
          <p:nvPr/>
        </p:nvPicPr>
        <p:blipFill rotWithShape="1">
          <a:blip r:embed="rId4">
            <a:alphaModFix/>
          </a:blip>
          <a:srcRect/>
          <a:stretch/>
        </p:blipFill>
        <p:spPr>
          <a:xfrm>
            <a:off x="0" y="5486400"/>
            <a:ext cx="1605775" cy="1371598"/>
          </a:xfrm>
          <a:prstGeom prst="rect">
            <a:avLst/>
          </a:prstGeom>
          <a:noFill/>
          <a:ln>
            <a:noFill/>
          </a:ln>
        </p:spPr>
      </p:pic>
    </p:spTree>
    <p:extLst>
      <p:ext uri="{BB962C8B-B14F-4D97-AF65-F5344CB8AC3E}">
        <p14:creationId xmlns:p14="http://schemas.microsoft.com/office/powerpoint/2010/main" val="22145190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ontent Placeholder 2"/>
          <p:cNvSpPr>
            <a:spLocks noGrp="1"/>
          </p:cNvSpPr>
          <p:nvPr>
            <p:ph idx="1"/>
          </p:nvPr>
        </p:nvSpPr>
        <p:spPr>
          <a:xfrm>
            <a:off x="0" y="-20025"/>
            <a:ext cx="9162676" cy="1700038"/>
          </a:xfrm>
          <a:solidFill>
            <a:srgbClr val="F7BF17"/>
          </a:solidFill>
        </p:spPr>
        <p:txBody>
          <a:bodyPr rtlCol="0">
            <a:normAutofit fontScale="32500" lnSpcReduction="20000"/>
          </a:bodyPr>
          <a:lstStyle/>
          <a:p>
            <a:pPr algn="ctr" eaLnBrk="1" fontAlgn="auto" hangingPunct="1">
              <a:lnSpc>
                <a:spcPct val="90000"/>
              </a:lnSpc>
              <a:spcAft>
                <a:spcPts val="0"/>
              </a:spcAft>
              <a:buFont typeface="Wingdings 2" charset="0"/>
              <a:buNone/>
              <a:defRPr/>
            </a:pPr>
            <a:r>
              <a:rPr lang="en-US" sz="17600" b="1" dirty="0">
                <a:solidFill>
                  <a:srgbClr val="42568D"/>
                </a:solidFill>
                <a:latin typeface="+mn-lt"/>
                <a:ea typeface="+mn-ea"/>
                <a:cs typeface="Century Gothic"/>
              </a:rPr>
              <a:t>	</a:t>
            </a:r>
            <a:r>
              <a:rPr lang="en-US" sz="14400" b="1" dirty="0">
                <a:solidFill>
                  <a:srgbClr val="000000"/>
                </a:solidFill>
                <a:latin typeface="+mn-lt"/>
                <a:ea typeface="+mn-ea"/>
                <a:cs typeface="Century Gothic"/>
              </a:rPr>
              <a:t>Who are Standard English Language Learners?</a:t>
            </a:r>
          </a:p>
          <a:p>
            <a:pPr algn="ctr" eaLnBrk="1" fontAlgn="auto" hangingPunct="1">
              <a:lnSpc>
                <a:spcPct val="90000"/>
              </a:lnSpc>
              <a:spcAft>
                <a:spcPts val="0"/>
              </a:spcAft>
              <a:buFont typeface="Wingdings 2" charset="0"/>
              <a:buNone/>
              <a:defRPr/>
            </a:pPr>
            <a:endParaRPr lang="en-US" sz="2800" dirty="0" smtClean="0">
              <a:solidFill>
                <a:srgbClr val="42568D"/>
              </a:solidFill>
              <a:latin typeface="+mn-lt"/>
              <a:ea typeface="+mn-ea"/>
              <a:cs typeface="+mn-cs"/>
            </a:endParaRPr>
          </a:p>
          <a:p>
            <a:pPr algn="ctr" eaLnBrk="1" fontAlgn="auto" hangingPunct="1">
              <a:lnSpc>
                <a:spcPct val="90000"/>
              </a:lnSpc>
              <a:spcAft>
                <a:spcPts val="0"/>
              </a:spcAft>
              <a:buFont typeface="Wingdings 2" charset="0"/>
              <a:buNone/>
              <a:defRPr/>
            </a:pPr>
            <a:endParaRPr lang="en-US" sz="2000" dirty="0">
              <a:solidFill>
                <a:srgbClr val="42568D"/>
              </a:solidFill>
              <a:latin typeface="+mn-lt"/>
              <a:ea typeface="+mn-ea"/>
              <a:cs typeface="+mn-cs"/>
            </a:endParaRPr>
          </a:p>
          <a:p>
            <a:pPr algn="ctr" eaLnBrk="1" fontAlgn="auto" hangingPunct="1">
              <a:lnSpc>
                <a:spcPct val="90000"/>
              </a:lnSpc>
              <a:spcAft>
                <a:spcPts val="0"/>
              </a:spcAft>
              <a:buFont typeface="Wingdings 2" charset="0"/>
              <a:buNone/>
              <a:defRPr/>
            </a:pPr>
            <a:endParaRPr lang="en-US" sz="2000" dirty="0" smtClean="0">
              <a:solidFill>
                <a:srgbClr val="42568D"/>
              </a:solidFill>
              <a:latin typeface="+mn-lt"/>
              <a:ea typeface="+mn-ea"/>
              <a:cs typeface="+mn-cs"/>
            </a:endParaRPr>
          </a:p>
          <a:p>
            <a:pPr algn="ctr" eaLnBrk="1" fontAlgn="auto" hangingPunct="1">
              <a:lnSpc>
                <a:spcPct val="90000"/>
              </a:lnSpc>
              <a:spcAft>
                <a:spcPts val="0"/>
              </a:spcAft>
              <a:buFont typeface="Wingdings 2" charset="0"/>
              <a:buNone/>
              <a:defRPr/>
            </a:pPr>
            <a:endParaRPr lang="en-US" sz="2000" dirty="0">
              <a:solidFill>
                <a:srgbClr val="42568D"/>
              </a:solidFill>
              <a:latin typeface="+mn-lt"/>
              <a:ea typeface="+mn-ea"/>
              <a:cs typeface="+mn-cs"/>
            </a:endParaRPr>
          </a:p>
          <a:p>
            <a:pPr marL="0" indent="0" algn="ctr" eaLnBrk="1" fontAlgn="auto" hangingPunct="1">
              <a:lnSpc>
                <a:spcPct val="90000"/>
              </a:lnSpc>
              <a:spcAft>
                <a:spcPts val="0"/>
              </a:spcAft>
              <a:buFont typeface="Arial" charset="0"/>
              <a:buNone/>
              <a:defRPr/>
            </a:pPr>
            <a:endParaRPr lang="en-US" sz="2000" dirty="0">
              <a:solidFill>
                <a:srgbClr val="42568D"/>
              </a:solidFill>
              <a:latin typeface="+mn-lt"/>
              <a:ea typeface="+mn-ea"/>
              <a:cs typeface="+mn-cs"/>
            </a:endParaRPr>
          </a:p>
        </p:txBody>
      </p:sp>
      <p:sp>
        <p:nvSpPr>
          <p:cNvPr id="73732" name="Rectangle 8"/>
          <p:cNvSpPr>
            <a:spLocks noChangeArrowheads="1"/>
          </p:cNvSpPr>
          <p:nvPr/>
        </p:nvSpPr>
        <p:spPr bwMode="auto">
          <a:xfrm>
            <a:off x="186755" y="2004665"/>
            <a:ext cx="8796169" cy="236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Font typeface="Wingdings 2" charset="0"/>
              <a:buNone/>
              <a:defRPr/>
            </a:pPr>
            <a:r>
              <a:rPr lang="en-US" sz="3200" dirty="0"/>
              <a:t>Standard English Learners (SELs) are those students for whom </a:t>
            </a:r>
            <a:r>
              <a:rPr lang="en-US" sz="3200" u="sng" dirty="0"/>
              <a:t>Standard</a:t>
            </a:r>
            <a:r>
              <a:rPr lang="en-US" sz="3200" dirty="0"/>
              <a:t> English </a:t>
            </a:r>
            <a:r>
              <a:rPr lang="en-US" sz="3200" u="sng" dirty="0"/>
              <a:t>is not native</a:t>
            </a:r>
            <a:r>
              <a:rPr lang="en-US" sz="3200" dirty="0"/>
              <a:t>, and </a:t>
            </a:r>
            <a:r>
              <a:rPr lang="en-US" sz="3200" dirty="0">
                <a:solidFill>
                  <a:srgbClr val="2C04FF"/>
                </a:solidFill>
              </a:rPr>
              <a:t>whose </a:t>
            </a:r>
            <a:r>
              <a:rPr lang="en-US" sz="3200" b="1" dirty="0">
                <a:solidFill>
                  <a:srgbClr val="2C04FF"/>
                </a:solidFill>
              </a:rPr>
              <a:t>home languages differ in </a:t>
            </a:r>
            <a:r>
              <a:rPr lang="en-US" sz="3200" b="1" u="sng" dirty="0">
                <a:solidFill>
                  <a:srgbClr val="2C04FF"/>
                </a:solidFill>
              </a:rPr>
              <a:t>structure and form </a:t>
            </a:r>
            <a:r>
              <a:rPr lang="en-US" sz="3200" b="1" dirty="0">
                <a:solidFill>
                  <a:srgbClr val="2C04FF"/>
                </a:solidFill>
              </a:rPr>
              <a:t>from the language of school</a:t>
            </a:r>
            <a:r>
              <a:rPr lang="en-US" sz="3200" dirty="0">
                <a:solidFill>
                  <a:srgbClr val="009900"/>
                </a:solidFill>
              </a:rPr>
              <a:t>. </a:t>
            </a:r>
          </a:p>
          <a:p>
            <a:pPr>
              <a:lnSpc>
                <a:spcPct val="90000"/>
              </a:lnSpc>
              <a:buFont typeface="Wingdings 2" charset="0"/>
              <a:buNone/>
            </a:pPr>
            <a:endParaRPr lang="en-US" sz="1800" dirty="0"/>
          </a:p>
          <a:p>
            <a:pPr>
              <a:lnSpc>
                <a:spcPct val="90000"/>
              </a:lnSpc>
              <a:buFont typeface="Wingdings 2" charset="0"/>
              <a:buNone/>
            </a:pPr>
            <a:endParaRPr lang="en-US" sz="1800" b="1" dirty="0">
              <a:solidFill>
                <a:srgbClr val="000000"/>
              </a:solidFill>
            </a:endParaRPr>
          </a:p>
        </p:txBody>
      </p:sp>
      <p:pic>
        <p:nvPicPr>
          <p:cNvPr id="4" name="Picture 3" descr="highlighter_marker_text_11965.png"/>
          <p:cNvPicPr>
            <a:picLocks noChangeAspect="1"/>
          </p:cNvPicPr>
          <p:nvPr/>
        </p:nvPicPr>
        <p:blipFill>
          <a:blip r:embed="rId3">
            <a:duotone>
              <a:prstClr val="black"/>
              <a:srgbClr val="80FF00">
                <a:tint val="45000"/>
                <a:satMod val="400000"/>
              </a:srgbClr>
            </a:duotone>
            <a:extLst>
              <a:ext uri="{28A0092B-C50C-407E-A947-70E740481C1C}">
                <a14:useLocalDpi xmlns:a14="http://schemas.microsoft.com/office/drawing/2010/main" val="0"/>
              </a:ext>
            </a:extLst>
          </a:blip>
          <a:stretch>
            <a:fillRect/>
          </a:stretch>
        </p:blipFill>
        <p:spPr>
          <a:xfrm rot="777600">
            <a:off x="2661143" y="3198462"/>
            <a:ext cx="6184970" cy="4242889"/>
          </a:xfrm>
          <a:prstGeom prst="rect">
            <a:avLst/>
          </a:prstGeom>
        </p:spPr>
      </p:pic>
      <p:sp>
        <p:nvSpPr>
          <p:cNvPr id="10" name="Rectangle 9"/>
          <p:cNvSpPr/>
          <p:nvPr/>
        </p:nvSpPr>
        <p:spPr>
          <a:xfrm>
            <a:off x="0" y="5444070"/>
            <a:ext cx="2645748" cy="141393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ELA/ELD Framework</a:t>
            </a:r>
          </a:p>
          <a:p>
            <a:pPr algn="ctr"/>
            <a:r>
              <a:rPr lang="en-US" dirty="0"/>
              <a:t>Chapter 9</a:t>
            </a:r>
          </a:p>
          <a:p>
            <a:pPr algn="ctr"/>
            <a:r>
              <a:rPr lang="en-US" dirty="0" smtClean="0"/>
              <a:t>EL Master Plan </a:t>
            </a:r>
          </a:p>
          <a:p>
            <a:pPr algn="ctr"/>
            <a:r>
              <a:rPr lang="en-US" dirty="0" smtClean="0"/>
              <a:t>Chapter 4</a:t>
            </a:r>
          </a:p>
          <a:p>
            <a:pPr algn="ctr"/>
            <a:endParaRPr lang="en-US" dirty="0"/>
          </a:p>
        </p:txBody>
      </p:sp>
      <p:sp>
        <p:nvSpPr>
          <p:cNvPr id="2" name="TextBox 1"/>
          <p:cNvSpPr txBox="1"/>
          <p:nvPr/>
        </p:nvSpPr>
        <p:spPr>
          <a:xfrm>
            <a:off x="6281600" y="1442039"/>
            <a:ext cx="2881076" cy="369332"/>
          </a:xfrm>
          <a:prstGeom prst="rect">
            <a:avLst/>
          </a:prstGeom>
          <a:noFill/>
        </p:spPr>
        <p:txBody>
          <a:bodyPr wrap="none" rtlCol="0">
            <a:spAutoFit/>
          </a:bodyPr>
          <a:lstStyle/>
          <a:p>
            <a:r>
              <a:rPr lang="en-US" b="1" dirty="0" smtClean="0">
                <a:latin typeface="Century Gothic"/>
                <a:cs typeface="Century Gothic"/>
              </a:rPr>
              <a:t>Linguistic Classifications</a:t>
            </a:r>
            <a:endParaRPr lang="en-US" b="1" dirty="0">
              <a:latin typeface="Century Gothic"/>
              <a:cs typeface="Century Gothic"/>
            </a:endParaRPr>
          </a:p>
        </p:txBody>
      </p:sp>
    </p:spTree>
    <p:extLst>
      <p:ext uri="{BB962C8B-B14F-4D97-AF65-F5344CB8AC3E}">
        <p14:creationId xmlns:p14="http://schemas.microsoft.com/office/powerpoint/2010/main" val="3549837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txBox="1">
            <a:spLocks/>
          </p:cNvSpPr>
          <p:nvPr/>
        </p:nvSpPr>
        <p:spPr>
          <a:xfrm>
            <a:off x="0" y="0"/>
            <a:ext cx="9144000" cy="985838"/>
          </a:xfrm>
          <a:prstGeom prst="rect">
            <a:avLst/>
          </a:prstGeom>
          <a:solidFill>
            <a:srgbClr val="F7BF17"/>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lnSpc>
                <a:spcPct val="90000"/>
              </a:lnSpc>
            </a:pPr>
            <a:r>
              <a:rPr lang="en-US" sz="2800" b="1" dirty="0">
                <a:latin typeface="Century Gothic"/>
                <a:ea typeface="ＭＳ Ｐゴシック" charset="-128"/>
                <a:cs typeface="Century Gothic"/>
              </a:rPr>
              <a:t>In LAUSD, Standard English Learners include students from </a:t>
            </a:r>
            <a:r>
              <a:rPr lang="en-US" sz="2800" b="1" dirty="0" smtClean="0">
                <a:latin typeface="Century Gothic"/>
                <a:ea typeface="ＭＳ Ｐゴシック" charset="-128"/>
                <a:cs typeface="Century Gothic"/>
              </a:rPr>
              <a:t>the 4 groups</a:t>
            </a:r>
            <a:r>
              <a:rPr lang="en-US" sz="2800" b="1" dirty="0">
                <a:latin typeface="Century Gothic"/>
                <a:ea typeface="ＭＳ Ｐゴシック" charset="-128"/>
                <a:cs typeface="Century Gothic"/>
              </a:rPr>
              <a:t>:</a:t>
            </a:r>
          </a:p>
        </p:txBody>
      </p:sp>
      <p:sp>
        <p:nvSpPr>
          <p:cNvPr id="3" name="Rectangle 2"/>
          <p:cNvSpPr/>
          <p:nvPr/>
        </p:nvSpPr>
        <p:spPr>
          <a:xfrm>
            <a:off x="171449" y="1279464"/>
            <a:ext cx="8829676" cy="4753097"/>
          </a:xfrm>
          <a:prstGeom prst="rect">
            <a:avLst/>
          </a:prstGeom>
        </p:spPr>
        <p:txBody>
          <a:bodyPr wrap="square">
            <a:spAutoFit/>
          </a:bodyPr>
          <a:lstStyle/>
          <a:p>
            <a:pPr fontAlgn="base">
              <a:lnSpc>
                <a:spcPct val="90000"/>
              </a:lnSpc>
            </a:pPr>
            <a:endParaRPr lang="en-US" sz="2800" dirty="0">
              <a:latin typeface="+mn-lt"/>
              <a:cs typeface="Century Gothic"/>
            </a:endParaRPr>
          </a:p>
          <a:p>
            <a:pPr fontAlgn="base">
              <a:lnSpc>
                <a:spcPct val="90000"/>
              </a:lnSpc>
            </a:pPr>
            <a:r>
              <a:rPr lang="en-US" sz="2800" kern="1200" dirty="0">
                <a:latin typeface="+mn-lt"/>
                <a:ea typeface="ＭＳ Ｐゴシック" charset="-128"/>
                <a:cs typeface="Century Gothic"/>
              </a:rPr>
              <a:t> </a:t>
            </a:r>
            <a:r>
              <a:rPr lang="en-US" sz="2800" b="1" kern="1200" dirty="0">
                <a:solidFill>
                  <a:srgbClr val="2C04FF"/>
                </a:solidFill>
                <a:latin typeface="+mn-lt"/>
                <a:ea typeface="ＭＳ Ｐゴシック" charset="-128"/>
                <a:cs typeface="Century Gothic"/>
              </a:rPr>
              <a:t>African American </a:t>
            </a:r>
            <a:r>
              <a:rPr lang="en-US" sz="2400" kern="1200" dirty="0" smtClean="0">
                <a:latin typeface="+mn-lt"/>
                <a:ea typeface="ＭＳ Ｐゴシック" charset="-128"/>
                <a:cs typeface="Century Gothic"/>
              </a:rPr>
              <a:t>speakers of African American </a:t>
            </a:r>
            <a:r>
              <a:rPr lang="en-US" sz="2400" dirty="0" smtClean="0">
                <a:latin typeface="+mn-lt"/>
                <a:ea typeface="ＭＳ Ｐゴシック" charset="-128"/>
                <a:cs typeface="Century Gothic"/>
              </a:rPr>
              <a:t>Language</a:t>
            </a:r>
            <a:r>
              <a:rPr lang="en-US" sz="2400" kern="1200" dirty="0" smtClean="0">
                <a:latin typeface="+mn-lt"/>
                <a:ea typeface="ＭＳ Ｐゴシック" charset="-128"/>
                <a:cs typeface="Century Gothic"/>
              </a:rPr>
              <a:t> </a:t>
            </a:r>
          </a:p>
          <a:p>
            <a:pPr fontAlgn="base">
              <a:lnSpc>
                <a:spcPct val="90000"/>
              </a:lnSpc>
            </a:pPr>
            <a:r>
              <a:rPr lang="en-US" sz="2800" kern="1200" dirty="0" smtClean="0">
                <a:latin typeface="+mn-lt"/>
                <a:ea typeface="ＭＳ Ｐゴシック" charset="-128"/>
                <a:cs typeface="Century Gothic"/>
              </a:rPr>
              <a:t>(</a:t>
            </a:r>
            <a:r>
              <a:rPr lang="en-US" sz="2800" kern="1200" dirty="0">
                <a:latin typeface="+mn-lt"/>
                <a:ea typeface="ＭＳ Ｐゴシック" charset="-128"/>
                <a:cs typeface="Century Gothic"/>
              </a:rPr>
              <a:t>AAL) </a:t>
            </a:r>
            <a:endParaRPr lang="en-US" sz="2800" kern="1200" dirty="0" smtClean="0">
              <a:latin typeface="+mn-lt"/>
              <a:ea typeface="ＭＳ Ｐゴシック" charset="-128"/>
              <a:cs typeface="Century Gothic"/>
            </a:endParaRPr>
          </a:p>
          <a:p>
            <a:pPr fontAlgn="base">
              <a:lnSpc>
                <a:spcPct val="90000"/>
              </a:lnSpc>
            </a:pPr>
            <a:endParaRPr lang="en-US" sz="2800" dirty="0">
              <a:latin typeface="+mn-lt"/>
              <a:cs typeface="Century Gothic"/>
            </a:endParaRPr>
          </a:p>
          <a:p>
            <a:pPr fontAlgn="base">
              <a:lnSpc>
                <a:spcPct val="90000"/>
              </a:lnSpc>
            </a:pPr>
            <a:r>
              <a:rPr lang="en-US" sz="2800" kern="1200" dirty="0">
                <a:latin typeface="+mn-lt"/>
                <a:ea typeface="ＭＳ Ｐゴシック" charset="-128"/>
                <a:cs typeface="Century Gothic"/>
              </a:rPr>
              <a:t> </a:t>
            </a:r>
            <a:r>
              <a:rPr lang="en-US" sz="2800" b="1" kern="1200" dirty="0">
                <a:solidFill>
                  <a:srgbClr val="2C04FF"/>
                </a:solidFill>
                <a:latin typeface="+mn-lt"/>
                <a:ea typeface="ＭＳ Ｐゴシック" charset="-128"/>
                <a:cs typeface="Century Gothic"/>
              </a:rPr>
              <a:t>Mexican American </a:t>
            </a:r>
            <a:r>
              <a:rPr lang="en-US" sz="2400" kern="1200" dirty="0">
                <a:latin typeface="+mn-lt"/>
                <a:ea typeface="ＭＳ Ｐゴシック" charset="-128"/>
                <a:cs typeface="Century Gothic"/>
              </a:rPr>
              <a:t>speakers of </a:t>
            </a:r>
            <a:r>
              <a:rPr lang="en-US" sz="2400" kern="1200" dirty="0" smtClean="0">
                <a:latin typeface="+mn-lt"/>
                <a:ea typeface="ＭＳ Ｐゴシック" charset="-128"/>
                <a:cs typeface="Century Gothic"/>
              </a:rPr>
              <a:t>Mexican American Language</a:t>
            </a:r>
            <a:r>
              <a:rPr lang="en-US" sz="2800" kern="1200" dirty="0" smtClean="0">
                <a:latin typeface="+mn-lt"/>
                <a:ea typeface="ＭＳ Ｐゴシック" charset="-128"/>
                <a:cs typeface="Century Gothic"/>
              </a:rPr>
              <a:t> (</a:t>
            </a:r>
            <a:r>
              <a:rPr lang="en-US" sz="2800" kern="1200" dirty="0" err="1">
                <a:latin typeface="+mn-lt"/>
                <a:ea typeface="ＭＳ Ｐゴシック" charset="-128"/>
                <a:cs typeface="Century Gothic"/>
              </a:rPr>
              <a:t>MxAL</a:t>
            </a:r>
            <a:r>
              <a:rPr lang="en-US" sz="2800" kern="1200" dirty="0" smtClean="0">
                <a:latin typeface="+mn-lt"/>
                <a:ea typeface="ＭＳ Ｐゴシック" charset="-128"/>
                <a:cs typeface="Century Gothic"/>
              </a:rPr>
              <a:t>)</a:t>
            </a:r>
          </a:p>
          <a:p>
            <a:pPr fontAlgn="base">
              <a:lnSpc>
                <a:spcPct val="90000"/>
              </a:lnSpc>
            </a:pPr>
            <a:endParaRPr lang="en-US" sz="2800" dirty="0">
              <a:latin typeface="+mn-lt"/>
              <a:cs typeface="Century Gothic"/>
            </a:endParaRPr>
          </a:p>
          <a:p>
            <a:pPr fontAlgn="base">
              <a:lnSpc>
                <a:spcPct val="90000"/>
              </a:lnSpc>
            </a:pPr>
            <a:r>
              <a:rPr lang="en-US" sz="2800" kern="1200" dirty="0">
                <a:latin typeface="+mn-lt"/>
                <a:ea typeface="ＭＳ Ｐゴシック" charset="-128"/>
                <a:cs typeface="Century Gothic"/>
              </a:rPr>
              <a:t> </a:t>
            </a:r>
            <a:r>
              <a:rPr lang="en-US" sz="2800" b="1" kern="1200" dirty="0">
                <a:solidFill>
                  <a:srgbClr val="2C04FF"/>
                </a:solidFill>
                <a:latin typeface="+mn-lt"/>
                <a:ea typeface="ＭＳ Ｐゴシック" charset="-128"/>
                <a:cs typeface="Century Gothic"/>
              </a:rPr>
              <a:t>Hawaiian American </a:t>
            </a:r>
            <a:r>
              <a:rPr lang="en-US" sz="2400" kern="1200" dirty="0">
                <a:latin typeface="+mn-lt"/>
                <a:ea typeface="ＭＳ Ｐゴシック" charset="-128"/>
                <a:cs typeface="Century Gothic"/>
              </a:rPr>
              <a:t>speakers of Hawaiian </a:t>
            </a:r>
            <a:r>
              <a:rPr lang="en-US" sz="2400" kern="1200" dirty="0" smtClean="0">
                <a:latin typeface="+mn-lt"/>
                <a:ea typeface="ＭＳ Ｐゴシック" charset="-128"/>
                <a:cs typeface="Century Gothic"/>
              </a:rPr>
              <a:t>American Language </a:t>
            </a:r>
            <a:r>
              <a:rPr lang="en-US" sz="2800" kern="1200" dirty="0">
                <a:latin typeface="+mn-lt"/>
                <a:ea typeface="ＭＳ Ｐゴシック" charset="-128"/>
                <a:cs typeface="Century Gothic"/>
              </a:rPr>
              <a:t>(HAL</a:t>
            </a:r>
            <a:r>
              <a:rPr lang="en-US" sz="2800" kern="1200" dirty="0" smtClean="0">
                <a:latin typeface="+mn-lt"/>
                <a:ea typeface="ＭＳ Ｐゴシック" charset="-128"/>
                <a:cs typeface="Century Gothic"/>
              </a:rPr>
              <a:t>)</a:t>
            </a:r>
          </a:p>
          <a:p>
            <a:pPr fontAlgn="base">
              <a:lnSpc>
                <a:spcPct val="90000"/>
              </a:lnSpc>
            </a:pPr>
            <a:endParaRPr lang="en-US" sz="2800" dirty="0">
              <a:latin typeface="+mn-lt"/>
              <a:cs typeface="Century Gothic"/>
            </a:endParaRPr>
          </a:p>
          <a:p>
            <a:pPr fontAlgn="base">
              <a:lnSpc>
                <a:spcPct val="90000"/>
              </a:lnSpc>
            </a:pPr>
            <a:r>
              <a:rPr lang="en-US" sz="2800" kern="1200" dirty="0">
                <a:latin typeface="+mn-lt"/>
                <a:ea typeface="ＭＳ Ｐゴシック" charset="-128"/>
                <a:cs typeface="Century Gothic"/>
              </a:rPr>
              <a:t> </a:t>
            </a:r>
            <a:r>
              <a:rPr lang="en-US" sz="2800" b="1" kern="1200" dirty="0">
                <a:solidFill>
                  <a:srgbClr val="2C04FF"/>
                </a:solidFill>
                <a:latin typeface="+mn-lt"/>
                <a:ea typeface="ＭＳ Ｐゴシック" charset="-128"/>
                <a:cs typeface="Century Gothic"/>
              </a:rPr>
              <a:t>American Indian </a:t>
            </a:r>
            <a:r>
              <a:rPr lang="en-US" sz="2400" kern="1200" dirty="0">
                <a:latin typeface="+mn-lt"/>
                <a:ea typeface="ＭＳ Ｐゴシック" charset="-128"/>
                <a:cs typeface="Century Gothic"/>
              </a:rPr>
              <a:t>speakers of </a:t>
            </a:r>
            <a:r>
              <a:rPr lang="en-US" sz="2400" kern="1200" dirty="0" smtClean="0">
                <a:latin typeface="+mn-lt"/>
                <a:ea typeface="ＭＳ Ｐゴシック" charset="-128"/>
                <a:cs typeface="Century Gothic"/>
              </a:rPr>
              <a:t>Native American Language</a:t>
            </a:r>
          </a:p>
          <a:p>
            <a:pPr fontAlgn="base">
              <a:lnSpc>
                <a:spcPct val="90000"/>
              </a:lnSpc>
            </a:pPr>
            <a:r>
              <a:rPr lang="en-US" sz="2400" kern="1200" dirty="0" smtClean="0">
                <a:latin typeface="+mn-lt"/>
                <a:ea typeface="ＭＳ Ｐゴシック" charset="-128"/>
                <a:cs typeface="Century Gothic"/>
              </a:rPr>
              <a:t> </a:t>
            </a:r>
            <a:r>
              <a:rPr lang="en-US" sz="2800" kern="1200" dirty="0" smtClean="0">
                <a:latin typeface="+mn-lt"/>
                <a:ea typeface="ＭＳ Ｐゴシック" charset="-128"/>
                <a:cs typeface="Century Gothic"/>
              </a:rPr>
              <a:t>(</a:t>
            </a:r>
            <a:r>
              <a:rPr lang="en-US" sz="2800" kern="1200" dirty="0">
                <a:latin typeface="+mn-lt"/>
                <a:ea typeface="ＭＳ Ｐゴシック" charset="-128"/>
                <a:cs typeface="Century Gothic"/>
              </a:rPr>
              <a:t>NAL)</a:t>
            </a:r>
            <a:endParaRPr lang="en-US" sz="2800" dirty="0">
              <a:effectLst/>
              <a:latin typeface="+mn-lt"/>
              <a:cs typeface="Century Gothic"/>
            </a:endParaRPr>
          </a:p>
        </p:txBody>
      </p:sp>
      <p:sp>
        <p:nvSpPr>
          <p:cNvPr id="8" name="Rectangle 7"/>
          <p:cNvSpPr/>
          <p:nvPr/>
        </p:nvSpPr>
        <p:spPr>
          <a:xfrm>
            <a:off x="-1" y="6386384"/>
            <a:ext cx="2264141" cy="47161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EL Master Plan </a:t>
            </a:r>
          </a:p>
          <a:p>
            <a:pPr algn="ctr"/>
            <a:r>
              <a:rPr lang="en-US" dirty="0" smtClean="0"/>
              <a:t>Chapter 4</a:t>
            </a:r>
            <a:endParaRPr lang="en-US" dirty="0"/>
          </a:p>
        </p:txBody>
      </p:sp>
      <p:pic>
        <p:nvPicPr>
          <p:cNvPr id="5" name="Picture 4" descr="Screen Shot 2016-01-17 at 7.37.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058" y="557645"/>
            <a:ext cx="1907067" cy="1062442"/>
          </a:xfrm>
          <a:prstGeom prst="rect">
            <a:avLst/>
          </a:prstGeom>
          <a:ln w="28575" cmpd="sng">
            <a:solidFill>
              <a:schemeClr val="tx1"/>
            </a:solidFill>
          </a:ln>
        </p:spPr>
      </p:pic>
    </p:spTree>
    <p:extLst>
      <p:ext uri="{BB962C8B-B14F-4D97-AF65-F5344CB8AC3E}">
        <p14:creationId xmlns:p14="http://schemas.microsoft.com/office/powerpoint/2010/main" val="1695806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0" y="0"/>
            <a:ext cx="9144000" cy="1143000"/>
          </a:xfrm>
          <a:solidFill>
            <a:srgbClr val="F7BF17"/>
          </a:solidFill>
        </p:spPr>
        <p:txBody>
          <a:bodyPr/>
          <a:lstStyle/>
          <a:p>
            <a:pPr eaLnBrk="1" fontAlgn="auto" hangingPunct="1">
              <a:spcAft>
                <a:spcPts val="0"/>
              </a:spcAft>
              <a:defRPr/>
            </a:pPr>
            <a:r>
              <a:rPr lang="en-US" b="1" dirty="0" smtClean="0">
                <a:solidFill>
                  <a:srgbClr val="000000"/>
                </a:solidFill>
                <a:ea typeface="+mj-ea"/>
                <a:cs typeface="Century Gothic" charset="0"/>
              </a:rPr>
              <a:t>Identification of </a:t>
            </a:r>
            <a:r>
              <a:rPr lang="en-US" b="1" dirty="0">
                <a:solidFill>
                  <a:srgbClr val="000000"/>
                </a:solidFill>
                <a:ea typeface="+mj-ea"/>
                <a:cs typeface="Century Gothic" charset="0"/>
              </a:rPr>
              <a:t>SELs</a:t>
            </a:r>
          </a:p>
        </p:txBody>
      </p:sp>
      <p:sp>
        <p:nvSpPr>
          <p:cNvPr id="28674" name="Content Placeholder 2"/>
          <p:cNvSpPr>
            <a:spLocks noGrp="1"/>
          </p:cNvSpPr>
          <p:nvPr>
            <p:ph idx="1"/>
          </p:nvPr>
        </p:nvSpPr>
        <p:spPr>
          <a:xfrm>
            <a:off x="449600" y="1395961"/>
            <a:ext cx="5532885" cy="5314802"/>
          </a:xfrm>
        </p:spPr>
        <p:txBody>
          <a:bodyPr rtlCol="0">
            <a:noAutofit/>
          </a:bodyPr>
          <a:lstStyle/>
          <a:p>
            <a:pPr marL="0" indent="0" eaLnBrk="1" fontAlgn="auto" hangingPunct="1">
              <a:spcAft>
                <a:spcPts val="0"/>
              </a:spcAft>
              <a:buNone/>
              <a:defRPr/>
            </a:pPr>
            <a:r>
              <a:rPr lang="en-US" b="1" u="sng" dirty="0" smtClean="0">
                <a:solidFill>
                  <a:srgbClr val="000000"/>
                </a:solidFill>
                <a:latin typeface="Century Gothic"/>
                <a:ea typeface="+mn-ea"/>
                <a:cs typeface="Century Gothic"/>
              </a:rPr>
              <a:t>Purpose</a:t>
            </a:r>
          </a:p>
          <a:p>
            <a:pPr eaLnBrk="1" fontAlgn="auto" hangingPunct="1">
              <a:spcAft>
                <a:spcPts val="0"/>
              </a:spcAft>
              <a:buFont typeface="Arial"/>
              <a:buChar char="•"/>
              <a:defRPr/>
            </a:pPr>
            <a:r>
              <a:rPr lang="en-US" dirty="0" smtClean="0">
                <a:solidFill>
                  <a:srgbClr val="000000"/>
                </a:solidFill>
                <a:latin typeface="Century Gothic"/>
                <a:cs typeface="Century Gothic"/>
              </a:rPr>
              <a:t>Intervention </a:t>
            </a:r>
          </a:p>
          <a:p>
            <a:pPr eaLnBrk="1" fontAlgn="auto" hangingPunct="1">
              <a:spcAft>
                <a:spcPts val="0"/>
              </a:spcAft>
              <a:buFont typeface="Arial"/>
              <a:buChar char="•"/>
              <a:defRPr/>
            </a:pPr>
            <a:r>
              <a:rPr lang="en-US" dirty="0" smtClean="0">
                <a:solidFill>
                  <a:srgbClr val="000000"/>
                </a:solidFill>
                <a:latin typeface="Century Gothic"/>
                <a:cs typeface="Century Gothic"/>
              </a:rPr>
              <a:t>Enrichment</a:t>
            </a:r>
          </a:p>
          <a:p>
            <a:pPr eaLnBrk="1" fontAlgn="auto" hangingPunct="1">
              <a:spcAft>
                <a:spcPts val="0"/>
              </a:spcAft>
              <a:buFont typeface="Arial"/>
              <a:buChar char="•"/>
              <a:defRPr/>
            </a:pPr>
            <a:endParaRPr lang="en-US" b="1" dirty="0" smtClean="0">
              <a:solidFill>
                <a:srgbClr val="000000"/>
              </a:solidFill>
              <a:latin typeface="Century Gothic"/>
              <a:cs typeface="Century Gothic"/>
            </a:endParaRPr>
          </a:p>
          <a:p>
            <a:pPr marL="0" indent="0" eaLnBrk="1" fontAlgn="auto" hangingPunct="1">
              <a:spcAft>
                <a:spcPts val="0"/>
              </a:spcAft>
              <a:buNone/>
              <a:defRPr/>
            </a:pPr>
            <a:r>
              <a:rPr lang="en-US" b="1" u="sng" dirty="0" smtClean="0">
                <a:solidFill>
                  <a:srgbClr val="000000"/>
                </a:solidFill>
                <a:latin typeface="Century Gothic"/>
                <a:cs typeface="Century Gothic"/>
              </a:rPr>
              <a:t>Two Types of Screening</a:t>
            </a:r>
            <a:endParaRPr lang="en-US" b="1" u="sng" dirty="0">
              <a:solidFill>
                <a:srgbClr val="000000"/>
              </a:solidFill>
              <a:latin typeface="Century Gothic"/>
              <a:cs typeface="Century Gothic"/>
            </a:endParaRPr>
          </a:p>
          <a:p>
            <a:pPr fontAlgn="auto">
              <a:spcAft>
                <a:spcPts val="0"/>
              </a:spcAft>
              <a:defRPr/>
            </a:pPr>
            <a:r>
              <a:rPr lang="en-US" dirty="0" smtClean="0">
                <a:solidFill>
                  <a:srgbClr val="000000"/>
                </a:solidFill>
                <a:latin typeface="Century Gothic"/>
                <a:ea typeface="+mn-ea"/>
                <a:cs typeface="Century Gothic"/>
              </a:rPr>
              <a:t>Linguistic Screening for Home Language Features</a:t>
            </a:r>
          </a:p>
          <a:p>
            <a:pPr>
              <a:defRPr/>
            </a:pPr>
            <a:r>
              <a:rPr lang="en-US" dirty="0">
                <a:solidFill>
                  <a:srgbClr val="000000"/>
                </a:solidFill>
                <a:latin typeface="Century Gothic"/>
                <a:cs typeface="Century Gothic"/>
              </a:rPr>
              <a:t>Academic Screening</a:t>
            </a:r>
          </a:p>
          <a:p>
            <a:pPr fontAlgn="auto">
              <a:spcAft>
                <a:spcPts val="0"/>
              </a:spcAft>
              <a:defRPr/>
            </a:pPr>
            <a:endParaRPr lang="en-US" dirty="0">
              <a:solidFill>
                <a:srgbClr val="000000"/>
              </a:solidFill>
              <a:latin typeface="Century Gothic"/>
              <a:ea typeface="+mn-ea"/>
              <a:cs typeface="Century Gothic"/>
            </a:endParaRPr>
          </a:p>
          <a:p>
            <a:pPr marL="457200" lvl="1" indent="0" eaLnBrk="1" fontAlgn="auto" hangingPunct="1">
              <a:spcAft>
                <a:spcPts val="0"/>
              </a:spcAft>
              <a:buFont typeface="Courier New" charset="0"/>
              <a:buNone/>
              <a:defRPr/>
            </a:pPr>
            <a:endParaRPr lang="en-US" b="1" dirty="0">
              <a:solidFill>
                <a:schemeClr val="tx1">
                  <a:lumMod val="50000"/>
                  <a:lumOff val="50000"/>
                </a:schemeClr>
              </a:solidFill>
              <a:latin typeface="Century Gothic"/>
              <a:ea typeface="+mn-ea"/>
              <a:cs typeface="Century Gothic"/>
            </a:endParaRPr>
          </a:p>
        </p:txBody>
      </p:sp>
      <p:pic>
        <p:nvPicPr>
          <p:cNvPr id="6" name="Picture 5"/>
          <p:cNvPicPr>
            <a:picLocks noChangeAspect="1"/>
          </p:cNvPicPr>
          <p:nvPr/>
        </p:nvPicPr>
        <p:blipFill>
          <a:blip r:embed="rId3"/>
          <a:stretch>
            <a:fillRect/>
          </a:stretch>
        </p:blipFill>
        <p:spPr>
          <a:xfrm>
            <a:off x="6219107" y="893515"/>
            <a:ext cx="2924893" cy="23241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r="50599"/>
          <a:stretch/>
        </p:blipFill>
        <p:spPr>
          <a:xfrm>
            <a:off x="7261818" y="3220626"/>
            <a:ext cx="1882182" cy="171298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r="19577"/>
          <a:stretch/>
        </p:blipFill>
        <p:spPr>
          <a:xfrm flipH="1">
            <a:off x="6692715" y="4932422"/>
            <a:ext cx="2451285" cy="1778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41928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fade">
                                      <p:cBhvr>
                                        <p:cTn id="7" dur="500"/>
                                        <p:tgtEl>
                                          <p:spTgt spid="28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74">
                                            <p:txEl>
                                              <p:pRg st="1" end="1"/>
                                            </p:txEl>
                                          </p:spTgt>
                                        </p:tgtEl>
                                        <p:attrNameLst>
                                          <p:attrName>style.visibility</p:attrName>
                                        </p:attrNameLst>
                                      </p:cBhvr>
                                      <p:to>
                                        <p:strVal val="visible"/>
                                      </p:to>
                                    </p:set>
                                    <p:animEffect transition="in" filter="fade">
                                      <p:cBhvr>
                                        <p:cTn id="12" dur="500"/>
                                        <p:tgtEl>
                                          <p:spTgt spid="286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74">
                                            <p:txEl>
                                              <p:pRg st="2" end="2"/>
                                            </p:txEl>
                                          </p:spTgt>
                                        </p:tgtEl>
                                        <p:attrNameLst>
                                          <p:attrName>style.visibility</p:attrName>
                                        </p:attrNameLst>
                                      </p:cBhvr>
                                      <p:to>
                                        <p:strVal val="visible"/>
                                      </p:to>
                                    </p:set>
                                    <p:animEffect transition="in" filter="fade">
                                      <p:cBhvr>
                                        <p:cTn id="17" dur="500"/>
                                        <p:tgtEl>
                                          <p:spTgt spid="286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74">
                                            <p:txEl>
                                              <p:pRg st="4" end="4"/>
                                            </p:txEl>
                                          </p:spTgt>
                                        </p:tgtEl>
                                        <p:attrNameLst>
                                          <p:attrName>style.visibility</p:attrName>
                                        </p:attrNameLst>
                                      </p:cBhvr>
                                      <p:to>
                                        <p:strVal val="visible"/>
                                      </p:to>
                                    </p:set>
                                    <p:animEffect transition="in" filter="fade">
                                      <p:cBhvr>
                                        <p:cTn id="22" dur="500"/>
                                        <p:tgtEl>
                                          <p:spTgt spid="2867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74">
                                            <p:txEl>
                                              <p:pRg st="5" end="5"/>
                                            </p:txEl>
                                          </p:spTgt>
                                        </p:tgtEl>
                                        <p:attrNameLst>
                                          <p:attrName>style.visibility</p:attrName>
                                        </p:attrNameLst>
                                      </p:cBhvr>
                                      <p:to>
                                        <p:strVal val="visible"/>
                                      </p:to>
                                    </p:set>
                                    <p:animEffect transition="in" filter="fade">
                                      <p:cBhvr>
                                        <p:cTn id="27" dur="500"/>
                                        <p:tgtEl>
                                          <p:spTgt spid="2867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674">
                                            <p:txEl>
                                              <p:pRg st="6" end="6"/>
                                            </p:txEl>
                                          </p:spTgt>
                                        </p:tgtEl>
                                        <p:attrNameLst>
                                          <p:attrName>style.visibility</p:attrName>
                                        </p:attrNameLst>
                                      </p:cBhvr>
                                      <p:to>
                                        <p:strVal val="visible"/>
                                      </p:to>
                                    </p:set>
                                    <p:animEffect transition="in" filter="fade">
                                      <p:cBhvr>
                                        <p:cTn id="32" dur="500"/>
                                        <p:tgtEl>
                                          <p:spTgt spid="286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txBox="1">
            <a:spLocks/>
          </p:cNvSpPr>
          <p:nvPr/>
        </p:nvSpPr>
        <p:spPr>
          <a:xfrm>
            <a:off x="0" y="0"/>
            <a:ext cx="9144000" cy="1543198"/>
          </a:xfrm>
          <a:prstGeom prst="rect">
            <a:avLst/>
          </a:prstGeom>
          <a:solidFill>
            <a:srgbClr val="F7BF17"/>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r>
              <a:rPr lang="en-US" sz="4400" b="1" kern="0" dirty="0" smtClean="0">
                <a:ea typeface="ＭＳ Ｐゴシック"/>
                <a:cs typeface="Century Gothic" charset="0"/>
              </a:rPr>
              <a:t>Linguistic </a:t>
            </a:r>
            <a:r>
              <a:rPr lang="en-US" sz="4400" b="1" kern="0" dirty="0">
                <a:ea typeface="ＭＳ Ｐゴシック"/>
                <a:cs typeface="Century Gothic" charset="0"/>
              </a:rPr>
              <a:t>Screening of SELs</a:t>
            </a:r>
            <a:endParaRPr lang="en-US" altLang="en-US" sz="4000" b="1" dirty="0">
              <a:latin typeface="Century Gothic" charset="0"/>
              <a:ea typeface="Century Gothic" charset="0"/>
              <a:cs typeface="Century Gothic" charset="0"/>
            </a:endParaRPr>
          </a:p>
        </p:txBody>
      </p:sp>
      <p:sp>
        <p:nvSpPr>
          <p:cNvPr id="8" name="Content Placeholder 2"/>
          <p:cNvSpPr txBox="1">
            <a:spLocks/>
          </p:cNvSpPr>
          <p:nvPr/>
        </p:nvSpPr>
        <p:spPr>
          <a:xfrm>
            <a:off x="515119" y="1641898"/>
            <a:ext cx="7937097" cy="4768704"/>
          </a:xfrm>
          <a:prstGeom prst="rect">
            <a:avLst/>
          </a:prstGeom>
        </p:spPr>
        <p:txBody>
          <a:bodyPr rtlCol="0">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Arial" charset="0"/>
              <a:buNone/>
              <a:defRPr/>
            </a:pPr>
            <a:r>
              <a:rPr lang="en-US" sz="2800" b="1" u="sng" dirty="0" smtClean="0">
                <a:solidFill>
                  <a:srgbClr val="000000"/>
                </a:solidFill>
                <a:latin typeface="Century Gothic"/>
                <a:cs typeface="Century Gothic"/>
              </a:rPr>
              <a:t>Linguistic Screening</a:t>
            </a:r>
          </a:p>
          <a:p>
            <a:pPr fontAlgn="auto">
              <a:spcAft>
                <a:spcPts val="0"/>
              </a:spcAft>
              <a:buFont typeface="Arial"/>
              <a:buChar char="•"/>
              <a:defRPr/>
            </a:pPr>
            <a:r>
              <a:rPr lang="en-US" sz="2800" dirty="0" smtClean="0">
                <a:solidFill>
                  <a:srgbClr val="000000"/>
                </a:solidFill>
                <a:latin typeface="Century Gothic"/>
                <a:cs typeface="Century Gothic"/>
              </a:rPr>
              <a:t>Individual sentence retelling (K-12)</a:t>
            </a:r>
          </a:p>
          <a:p>
            <a:pPr fontAlgn="auto">
              <a:spcAft>
                <a:spcPts val="0"/>
              </a:spcAft>
              <a:buFont typeface="Arial"/>
              <a:buChar char="•"/>
              <a:defRPr/>
            </a:pPr>
            <a:r>
              <a:rPr lang="en-US" sz="2800" dirty="0" smtClean="0">
                <a:solidFill>
                  <a:srgbClr val="000000"/>
                </a:solidFill>
                <a:latin typeface="Century Gothic"/>
                <a:cs typeface="Century Gothic"/>
              </a:rPr>
              <a:t>Whole group dictation (2-12)</a:t>
            </a:r>
          </a:p>
          <a:p>
            <a:pPr marL="0" indent="0" fontAlgn="auto">
              <a:spcAft>
                <a:spcPts val="0"/>
              </a:spcAft>
              <a:buFont typeface="Arial" charset="0"/>
              <a:buNone/>
              <a:defRPr/>
            </a:pPr>
            <a:r>
              <a:rPr lang="en-US" sz="2800" b="1" u="sng" dirty="0" smtClean="0">
                <a:solidFill>
                  <a:srgbClr val="000000"/>
                </a:solidFill>
                <a:latin typeface="Century Gothic"/>
                <a:cs typeface="Century Gothic"/>
              </a:rPr>
              <a:t>LAS Links </a:t>
            </a:r>
            <a:r>
              <a:rPr lang="en-US" sz="1400" i="1" dirty="0" smtClean="0">
                <a:solidFill>
                  <a:srgbClr val="000000"/>
                </a:solidFill>
                <a:latin typeface="Century Gothic"/>
                <a:cs typeface="Century Gothic"/>
              </a:rPr>
              <a:t>(only for schools participating)</a:t>
            </a:r>
          </a:p>
          <a:p>
            <a:pPr fontAlgn="auto">
              <a:spcAft>
                <a:spcPts val="0"/>
              </a:spcAft>
              <a:defRPr/>
            </a:pPr>
            <a:r>
              <a:rPr lang="en-US" sz="2800" dirty="0" smtClean="0">
                <a:solidFill>
                  <a:srgbClr val="000000"/>
                </a:solidFill>
                <a:latin typeface="Century Gothic"/>
                <a:cs typeface="Century Gothic"/>
              </a:rPr>
              <a:t>Presence of home language features in academic retelling</a:t>
            </a:r>
          </a:p>
          <a:p>
            <a:pPr fontAlgn="auto">
              <a:spcAft>
                <a:spcPts val="0"/>
              </a:spcAft>
              <a:defRPr/>
            </a:pPr>
            <a:r>
              <a:rPr lang="en-US" sz="2800" dirty="0" smtClean="0">
                <a:solidFill>
                  <a:srgbClr val="000000"/>
                </a:solidFill>
                <a:latin typeface="Century Gothic"/>
                <a:cs typeface="Century Gothic"/>
              </a:rPr>
              <a:t>Measures language proficiency </a:t>
            </a:r>
          </a:p>
          <a:p>
            <a:pPr marL="400050" lvl="1" indent="0" fontAlgn="auto">
              <a:spcAft>
                <a:spcPts val="0"/>
              </a:spcAft>
              <a:buNone/>
              <a:defRPr/>
            </a:pPr>
            <a:r>
              <a:rPr lang="en-US" sz="2400" dirty="0" smtClean="0">
                <a:solidFill>
                  <a:srgbClr val="000000"/>
                </a:solidFill>
                <a:latin typeface="Century Gothic"/>
                <a:cs typeface="Century Gothic"/>
              </a:rPr>
              <a:t>for EOs &amp; IFEPs</a:t>
            </a:r>
          </a:p>
          <a:p>
            <a:pPr fontAlgn="auto">
              <a:spcAft>
                <a:spcPts val="0"/>
              </a:spcAft>
              <a:defRPr/>
            </a:pPr>
            <a:r>
              <a:rPr lang="en-US" sz="2800" dirty="0" smtClean="0">
                <a:solidFill>
                  <a:srgbClr val="000000"/>
                </a:solidFill>
                <a:latin typeface="Century Gothic"/>
                <a:cs typeface="Century Gothic"/>
              </a:rPr>
              <a:t>Provides academic English level</a:t>
            </a:r>
          </a:p>
          <a:p>
            <a:pPr fontAlgn="auto">
              <a:spcAft>
                <a:spcPts val="0"/>
              </a:spcAft>
              <a:defRPr/>
            </a:pPr>
            <a:endParaRPr lang="en-US" sz="2800" dirty="0">
              <a:solidFill>
                <a:srgbClr val="000000"/>
              </a:solidFill>
              <a:latin typeface="Century Gothic"/>
              <a:cs typeface="Century Gothic"/>
            </a:endParaRPr>
          </a:p>
        </p:txBody>
      </p:sp>
      <p:pic>
        <p:nvPicPr>
          <p:cNvPr id="17" name="Picture 16" descr="Screen Shot 2015-01-21 at 12.19.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041" y="1196803"/>
            <a:ext cx="1189737" cy="1488922"/>
          </a:xfrm>
          <a:prstGeom prst="rect">
            <a:avLst/>
          </a:prstGeom>
          <a:ln>
            <a:noFill/>
          </a:ln>
          <a:effectLst>
            <a:outerShdw blurRad="292100" dist="139700" dir="2700000" algn="tl" rotWithShape="0">
              <a:srgbClr val="333333">
                <a:alpha val="65000"/>
              </a:srgbClr>
            </a:outerShdw>
          </a:effectLst>
        </p:spPr>
      </p:pic>
      <p:pic>
        <p:nvPicPr>
          <p:cNvPr id="18" name="Picture 17" descr="mxl screener.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4205" y="1460458"/>
            <a:ext cx="1104436" cy="1617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7381098" y="2415577"/>
            <a:ext cx="1320554" cy="662565"/>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Handouts</a:t>
            </a:r>
            <a:endParaRPr lang="en-US" dirty="0"/>
          </a:p>
        </p:txBody>
      </p:sp>
    </p:spTree>
    <p:extLst>
      <p:ext uri="{BB962C8B-B14F-4D97-AF65-F5344CB8AC3E}">
        <p14:creationId xmlns:p14="http://schemas.microsoft.com/office/powerpoint/2010/main" val="4242560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xa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11" y="1172364"/>
            <a:ext cx="3619823" cy="46472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icture 1" descr="HA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2903" y="1182886"/>
            <a:ext cx="3619823" cy="467683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descr="Screen Shot 2015-01-21 at 12.44.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1769" y="3202740"/>
            <a:ext cx="5410200" cy="32019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3"/>
          <p:cNvSpPr>
            <a:spLocks noGrp="1"/>
          </p:cNvSpPr>
          <p:nvPr>
            <p:ph type="title"/>
          </p:nvPr>
        </p:nvSpPr>
        <p:spPr>
          <a:solidFill>
            <a:srgbClr val="F7BF17"/>
          </a:solidFill>
        </p:spPr>
        <p:txBody>
          <a:bodyPr/>
          <a:lstStyle/>
          <a:p>
            <a:endParaRPr lang="en-US"/>
          </a:p>
        </p:txBody>
      </p:sp>
      <p:sp>
        <p:nvSpPr>
          <p:cNvPr id="8" name="Title 1"/>
          <p:cNvSpPr txBox="1">
            <a:spLocks/>
          </p:cNvSpPr>
          <p:nvPr/>
        </p:nvSpPr>
        <p:spPr bwMode="auto">
          <a:xfrm>
            <a:off x="0" y="0"/>
            <a:ext cx="9144000" cy="1417638"/>
          </a:xfrm>
          <a:prstGeom prst="rect">
            <a:avLst/>
          </a:prstGeom>
          <a:solidFill>
            <a:srgbClr val="F7BF17"/>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latin typeface="Calibri" charset="0"/>
              </a:rPr>
              <a:t> SEL Linguistic Screeners and Monitoring Rosters</a:t>
            </a:r>
            <a:endParaRPr lang="en-US" b="1" dirty="0">
              <a:solidFill>
                <a:srgbClr val="000000"/>
              </a:solidFill>
              <a:latin typeface="Calibri" charset="0"/>
            </a:endParaRPr>
          </a:p>
        </p:txBody>
      </p:sp>
      <p:sp>
        <p:nvSpPr>
          <p:cNvPr id="6" name="Rectangle 5"/>
          <p:cNvSpPr/>
          <p:nvPr/>
        </p:nvSpPr>
        <p:spPr>
          <a:xfrm>
            <a:off x="7731583" y="6035396"/>
            <a:ext cx="1112053" cy="369332"/>
          </a:xfrm>
          <a:prstGeom prst="rect">
            <a:avLst/>
          </a:prstGeom>
          <a:solidFill>
            <a:schemeClr val="tx1"/>
          </a:solidFill>
        </p:spPr>
        <p:txBody>
          <a:bodyPr wrap="none">
            <a:spAutoFit/>
          </a:bodyPr>
          <a:lstStyle/>
          <a:p>
            <a:r>
              <a:rPr lang="en-US" b="1" dirty="0" smtClean="0">
                <a:solidFill>
                  <a:schemeClr val="bg1"/>
                </a:solidFill>
              </a:rPr>
              <a:t>Handouts</a:t>
            </a:r>
            <a:endParaRPr lang="en-US" b="1" dirty="0">
              <a:solidFill>
                <a:schemeClr val="bg1"/>
              </a:solidFill>
            </a:endParaRPr>
          </a:p>
        </p:txBody>
      </p:sp>
    </p:spTree>
    <p:extLst>
      <p:ext uri="{BB962C8B-B14F-4D97-AF65-F5344CB8AC3E}">
        <p14:creationId xmlns:p14="http://schemas.microsoft.com/office/powerpoint/2010/main" val="4654254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2325" y="1"/>
            <a:ext cx="7543800" cy="860977"/>
          </a:xfrm>
          <a:prstGeom prst="rect">
            <a:avLst/>
          </a:prstGeom>
        </p:spPr>
        <p:txBody>
          <a:bodyPr>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2pPr>
            <a:lvl3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3pPr>
            <a:lvl4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4pPr>
            <a:lvl5pPr algn="l" rtl="0" eaLnBrk="0" fontAlgn="base" hangingPunct="0">
              <a:lnSpc>
                <a:spcPct val="85000"/>
              </a:lnSpc>
              <a:spcBef>
                <a:spcPct val="0"/>
              </a:spcBef>
              <a:spcAft>
                <a:spcPct val="0"/>
              </a:spcAft>
              <a:defRPr sz="4800">
                <a:solidFill>
                  <a:srgbClr val="404040"/>
                </a:solidFill>
                <a:latin typeface="Calibri Light" charset="0"/>
                <a:ea typeface="ＭＳ Ｐゴシック" charset="0"/>
                <a:cs typeface="ＭＳ Ｐゴシック" charset="0"/>
              </a:defRPr>
            </a:lvl5pPr>
            <a:lvl6pPr marL="457200" algn="l" rtl="0" fontAlgn="base">
              <a:lnSpc>
                <a:spcPct val="85000"/>
              </a:lnSpc>
              <a:spcBef>
                <a:spcPct val="0"/>
              </a:spcBef>
              <a:spcAft>
                <a:spcPct val="0"/>
              </a:spcAft>
              <a:defRPr sz="4800">
                <a:solidFill>
                  <a:srgbClr val="404040"/>
                </a:solidFill>
                <a:latin typeface="Calibri Light" charset="0"/>
              </a:defRPr>
            </a:lvl6pPr>
            <a:lvl7pPr marL="914400" algn="l" rtl="0" fontAlgn="base">
              <a:lnSpc>
                <a:spcPct val="85000"/>
              </a:lnSpc>
              <a:spcBef>
                <a:spcPct val="0"/>
              </a:spcBef>
              <a:spcAft>
                <a:spcPct val="0"/>
              </a:spcAft>
              <a:defRPr sz="4800">
                <a:solidFill>
                  <a:srgbClr val="404040"/>
                </a:solidFill>
                <a:latin typeface="Calibri Light" charset="0"/>
              </a:defRPr>
            </a:lvl7pPr>
            <a:lvl8pPr marL="1371600" algn="l" rtl="0" fontAlgn="base">
              <a:lnSpc>
                <a:spcPct val="85000"/>
              </a:lnSpc>
              <a:spcBef>
                <a:spcPct val="0"/>
              </a:spcBef>
              <a:spcAft>
                <a:spcPct val="0"/>
              </a:spcAft>
              <a:defRPr sz="4800">
                <a:solidFill>
                  <a:srgbClr val="404040"/>
                </a:solidFill>
                <a:latin typeface="Calibri Light" charset="0"/>
              </a:defRPr>
            </a:lvl8pPr>
            <a:lvl9pPr marL="1828800" algn="l" rtl="0" fontAlgn="base">
              <a:lnSpc>
                <a:spcPct val="85000"/>
              </a:lnSpc>
              <a:spcBef>
                <a:spcPct val="0"/>
              </a:spcBef>
              <a:spcAft>
                <a:spcPct val="0"/>
              </a:spcAft>
              <a:defRPr sz="4800">
                <a:solidFill>
                  <a:srgbClr val="404040"/>
                </a:solidFill>
                <a:latin typeface="Calibri Light" charset="0"/>
              </a:defRPr>
            </a:lvl9pPr>
          </a:lstStyle>
          <a:p>
            <a:pPr algn="ctr" defTabSz="914400"/>
            <a:r>
              <a:rPr lang="en-US" sz="3200" b="1" dirty="0" smtClean="0">
                <a:latin typeface="Century Gothic" charset="0"/>
                <a:ea typeface="Century Gothic" charset="0"/>
                <a:cs typeface="Century Gothic" charset="0"/>
              </a:rPr>
              <a:t>The Linguistic Screener</a:t>
            </a:r>
            <a:endParaRPr lang="en-US" sz="3200" b="1" dirty="0">
              <a:latin typeface="Century Gothic" charset="0"/>
              <a:ea typeface="Century Gothic" charset="0"/>
              <a:cs typeface="Century Gothic"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477" y="569915"/>
            <a:ext cx="4521495" cy="6096677"/>
          </a:xfrm>
          <a:prstGeom prst="rect">
            <a:avLst/>
          </a:prstGeom>
          <a:ln>
            <a:solidFill>
              <a:srgbClr val="009900"/>
            </a:solidFill>
          </a:ln>
        </p:spPr>
      </p:pic>
      <p:sp>
        <p:nvSpPr>
          <p:cNvPr id="3" name="Rectangle 2"/>
          <p:cNvSpPr/>
          <p:nvPr/>
        </p:nvSpPr>
        <p:spPr>
          <a:xfrm>
            <a:off x="2763977" y="4388373"/>
            <a:ext cx="2315764" cy="298783"/>
          </a:xfrm>
          <a:prstGeom prst="rect">
            <a:avLst/>
          </a:prstGeom>
          <a:solidFill>
            <a:srgbClr val="FFFF00">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63581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325" y="1"/>
            <a:ext cx="7543800" cy="860977"/>
          </a:xfrm>
        </p:spPr>
        <p:txBody>
          <a:bodyPr>
            <a:normAutofit fontScale="90000"/>
          </a:bodyPr>
          <a:lstStyle/>
          <a:p>
            <a:pPr algn="ctr"/>
            <a:r>
              <a:rPr lang="en-US" sz="3200" b="1" dirty="0" smtClean="0">
                <a:latin typeface="Century Gothic" charset="0"/>
                <a:ea typeface="Century Gothic" charset="0"/>
                <a:cs typeface="Century Gothic" charset="0"/>
              </a:rPr>
              <a:t>Let’s Practice Administering the Linguistic Screener</a:t>
            </a:r>
            <a:endParaRPr lang="en-US" sz="3200" b="1" dirty="0">
              <a:latin typeface="Century Gothic" charset="0"/>
              <a:ea typeface="Century Gothic" charset="0"/>
              <a:cs typeface="Century Gothic"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21" y="1015019"/>
            <a:ext cx="3208249" cy="4050744"/>
          </a:xfrm>
          <a:prstGeom prst="rect">
            <a:avLst/>
          </a:prstGeom>
          <a:ln>
            <a:solidFill>
              <a:srgbClr val="C0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52" y="2062198"/>
            <a:ext cx="3209873" cy="3817609"/>
          </a:xfrm>
          <a:prstGeom prst="rect">
            <a:avLst/>
          </a:prstGeom>
          <a:ln>
            <a:solidFill>
              <a:srgbClr val="0070C0"/>
            </a:solidFill>
          </a:ln>
        </p:spPr>
      </p:pic>
      <p:sp>
        <p:nvSpPr>
          <p:cNvPr id="7" name="TextBox 6"/>
          <p:cNvSpPr txBox="1"/>
          <p:nvPr/>
        </p:nvSpPr>
        <p:spPr>
          <a:xfrm>
            <a:off x="4450686" y="860978"/>
            <a:ext cx="4532238" cy="5201424"/>
          </a:xfrm>
          <a:prstGeom prst="rect">
            <a:avLst/>
          </a:prstGeom>
          <a:solidFill>
            <a:schemeClr val="bg1"/>
          </a:solidFill>
          <a:ln>
            <a:solidFill>
              <a:srgbClr val="00B050"/>
            </a:solidFill>
          </a:ln>
        </p:spPr>
        <p:txBody>
          <a:bodyPr wrap="square" rtlCol="0">
            <a:spAutoFit/>
          </a:bodyPr>
          <a:lstStyle/>
          <a:p>
            <a:pPr defTabSz="914400"/>
            <a:endParaRPr lang="en-US" sz="2000" b="1" dirty="0" smtClean="0">
              <a:solidFill>
                <a:prstClr val="black"/>
              </a:solidFill>
              <a:latin typeface="Century Gothic" charset="0"/>
              <a:ea typeface="Century Gothic" charset="0"/>
              <a:cs typeface="Century Gothic" charset="0"/>
            </a:endParaRPr>
          </a:p>
          <a:p>
            <a:pPr marL="457200" indent="-457200" defTabSz="914400">
              <a:buFont typeface="+mj-lt"/>
              <a:buAutoNum type="arabicParenR"/>
            </a:pPr>
            <a:r>
              <a:rPr lang="en-US" sz="2000" b="1" dirty="0" smtClean="0">
                <a:solidFill>
                  <a:prstClr val="black"/>
                </a:solidFill>
                <a:latin typeface="Century Gothic" charset="0"/>
                <a:ea typeface="Century Gothic" charset="0"/>
                <a:cs typeface="Century Gothic" charset="0"/>
              </a:rPr>
              <a:t>Select </a:t>
            </a:r>
            <a:r>
              <a:rPr lang="en-US" sz="2000" b="1" dirty="0">
                <a:solidFill>
                  <a:prstClr val="black"/>
                </a:solidFill>
                <a:latin typeface="Century Gothic" charset="0"/>
                <a:ea typeface="Century Gothic" charset="0"/>
                <a:cs typeface="Century Gothic" charset="0"/>
              </a:rPr>
              <a:t>a partner</a:t>
            </a:r>
          </a:p>
          <a:p>
            <a:pPr marL="342900" indent="-342900" defTabSz="914400">
              <a:buFont typeface="+mj-lt"/>
              <a:buAutoNum type="arabicParenR"/>
            </a:pPr>
            <a:r>
              <a:rPr lang="en-US" b="1" dirty="0">
                <a:solidFill>
                  <a:prstClr val="black"/>
                </a:solidFill>
                <a:latin typeface="Century Gothic" charset="0"/>
                <a:ea typeface="Century Gothic" charset="0"/>
                <a:cs typeface="Century Gothic" charset="0"/>
              </a:rPr>
              <a:t>Determine Partner A &amp; Partner B</a:t>
            </a:r>
          </a:p>
          <a:p>
            <a:pPr marL="342900" indent="-342900" defTabSz="914400">
              <a:buFont typeface="+mj-lt"/>
              <a:buAutoNum type="arabicParenR"/>
            </a:pPr>
            <a:r>
              <a:rPr lang="en-US" b="1" dirty="0">
                <a:solidFill>
                  <a:prstClr val="black"/>
                </a:solidFill>
                <a:latin typeface="Century Gothic" charset="0"/>
                <a:ea typeface="Century Gothic" charset="0"/>
                <a:cs typeface="Century Gothic" charset="0"/>
              </a:rPr>
              <a:t>Partner A (the teacher) reads Sentences in Standard </a:t>
            </a:r>
            <a:r>
              <a:rPr lang="en-US" b="1" dirty="0" smtClean="0">
                <a:solidFill>
                  <a:prstClr val="black"/>
                </a:solidFill>
                <a:latin typeface="Century Gothic" charset="0"/>
                <a:ea typeface="Century Gothic" charset="0"/>
                <a:cs typeface="Century Gothic" charset="0"/>
              </a:rPr>
              <a:t>English</a:t>
            </a:r>
          </a:p>
          <a:p>
            <a:pPr defTabSz="914400"/>
            <a:r>
              <a:rPr lang="en-US" b="1" dirty="0" smtClean="0">
                <a:solidFill>
                  <a:prstClr val="black"/>
                </a:solidFill>
                <a:latin typeface="Century Gothic" charset="0"/>
                <a:ea typeface="Century Gothic" charset="0"/>
                <a:cs typeface="Century Gothic" charset="0"/>
              </a:rPr>
              <a:t>       </a:t>
            </a:r>
            <a:r>
              <a:rPr lang="en-US" b="1" dirty="0">
                <a:solidFill>
                  <a:prstClr val="black"/>
                </a:solidFill>
                <a:latin typeface="Century Gothic" charset="0"/>
                <a:ea typeface="Century Gothic" charset="0"/>
                <a:cs typeface="Century Gothic" charset="0"/>
              </a:rPr>
              <a:t>#s 1-10. </a:t>
            </a:r>
            <a:endParaRPr lang="en-US" b="1" dirty="0" smtClean="0">
              <a:solidFill>
                <a:prstClr val="black"/>
              </a:solidFill>
              <a:latin typeface="Century Gothic" charset="0"/>
              <a:ea typeface="Century Gothic" charset="0"/>
              <a:cs typeface="Century Gothic" charset="0"/>
            </a:endParaRPr>
          </a:p>
          <a:p>
            <a:pPr marL="457200" indent="-457200" defTabSz="914400">
              <a:buFont typeface="+mj-lt"/>
              <a:buAutoNum type="arabicParenR"/>
            </a:pPr>
            <a:r>
              <a:rPr lang="en-US" sz="2000" b="1" dirty="0" smtClean="0">
                <a:solidFill>
                  <a:prstClr val="black"/>
                </a:solidFill>
                <a:latin typeface="Century Gothic" charset="0"/>
                <a:ea typeface="Century Gothic" charset="0"/>
                <a:cs typeface="Century Gothic" charset="0"/>
              </a:rPr>
              <a:t>Partner </a:t>
            </a:r>
            <a:r>
              <a:rPr lang="en-US" sz="2000" b="1" dirty="0">
                <a:solidFill>
                  <a:prstClr val="black"/>
                </a:solidFill>
                <a:latin typeface="Century Gothic" charset="0"/>
                <a:ea typeface="Century Gothic" charset="0"/>
                <a:cs typeface="Century Gothic" charset="0"/>
              </a:rPr>
              <a:t>B (the student) repeats the sentences.</a:t>
            </a:r>
          </a:p>
          <a:p>
            <a:pPr algn="ctr" defTabSz="914400"/>
            <a:endParaRPr lang="en-US" sz="2000" b="1" dirty="0" smtClean="0">
              <a:solidFill>
                <a:srgbClr val="C00000"/>
              </a:solidFill>
              <a:latin typeface="Century Gothic" charset="0"/>
              <a:ea typeface="Century Gothic" charset="0"/>
              <a:cs typeface="Century Gothic" charset="0"/>
            </a:endParaRPr>
          </a:p>
          <a:p>
            <a:pPr algn="ctr" defTabSz="914400"/>
            <a:r>
              <a:rPr lang="en-US" sz="2000" b="1" dirty="0" smtClean="0">
                <a:solidFill>
                  <a:srgbClr val="C00000"/>
                </a:solidFill>
                <a:latin typeface="Century Gothic" charset="0"/>
                <a:ea typeface="Century Gothic" charset="0"/>
                <a:cs typeface="Century Gothic" charset="0"/>
              </a:rPr>
              <a:t>Switch</a:t>
            </a:r>
            <a:endParaRPr lang="en-US" sz="2000" b="1" dirty="0">
              <a:solidFill>
                <a:srgbClr val="C00000"/>
              </a:solidFill>
              <a:latin typeface="Century Gothic" charset="0"/>
              <a:ea typeface="Century Gothic" charset="0"/>
              <a:cs typeface="Century Gothic" charset="0"/>
            </a:endParaRPr>
          </a:p>
          <a:p>
            <a:pPr defTabSz="914400"/>
            <a:r>
              <a:rPr lang="en-US" sz="2000" b="1" dirty="0" smtClean="0">
                <a:solidFill>
                  <a:prstClr val="black"/>
                </a:solidFill>
                <a:latin typeface="Century Gothic" charset="0"/>
                <a:ea typeface="Century Gothic" charset="0"/>
                <a:cs typeface="Century Gothic" charset="0"/>
              </a:rPr>
              <a:t>5) Partner </a:t>
            </a:r>
            <a:r>
              <a:rPr lang="en-US" sz="2000" b="1" dirty="0">
                <a:solidFill>
                  <a:prstClr val="black"/>
                </a:solidFill>
                <a:latin typeface="Century Gothic" charset="0"/>
                <a:ea typeface="Century Gothic" charset="0"/>
                <a:cs typeface="Century Gothic" charset="0"/>
              </a:rPr>
              <a:t>B becomes the teacher and reads Standard English Sentences #s 11- 20 or 21</a:t>
            </a:r>
            <a:r>
              <a:rPr lang="en-US" sz="2000" b="1" dirty="0" smtClean="0">
                <a:solidFill>
                  <a:prstClr val="black"/>
                </a:solidFill>
                <a:latin typeface="Century Gothic" charset="0"/>
                <a:ea typeface="Century Gothic" charset="0"/>
                <a:cs typeface="Century Gothic" charset="0"/>
              </a:rPr>
              <a:t>.</a:t>
            </a:r>
          </a:p>
          <a:p>
            <a:pPr defTabSz="914400"/>
            <a:endParaRPr lang="en-US" sz="2000" b="1" dirty="0" smtClean="0">
              <a:solidFill>
                <a:prstClr val="black"/>
              </a:solidFill>
              <a:latin typeface="Century Gothic" charset="0"/>
              <a:ea typeface="Century Gothic" charset="0"/>
              <a:cs typeface="Century Gothic" charset="0"/>
            </a:endParaRPr>
          </a:p>
          <a:p>
            <a:pPr defTabSz="914400"/>
            <a:r>
              <a:rPr lang="en-US" sz="2000" b="1" dirty="0" smtClean="0">
                <a:solidFill>
                  <a:prstClr val="black"/>
                </a:solidFill>
                <a:latin typeface="Century Gothic" charset="0"/>
                <a:ea typeface="Century Gothic" charset="0"/>
                <a:cs typeface="Century Gothic" charset="0"/>
              </a:rPr>
              <a:t>6) </a:t>
            </a:r>
            <a:r>
              <a:rPr lang="en-US" sz="2000" b="1" dirty="0" smtClean="0">
                <a:solidFill>
                  <a:srgbClr val="C00000"/>
                </a:solidFill>
                <a:latin typeface="Century Gothic" charset="0"/>
                <a:ea typeface="Century Gothic" charset="0"/>
                <a:cs typeface="Century Gothic" charset="0"/>
              </a:rPr>
              <a:t>Turn </a:t>
            </a:r>
            <a:r>
              <a:rPr lang="en-US" sz="2000" b="1" dirty="0">
                <a:solidFill>
                  <a:srgbClr val="C00000"/>
                </a:solidFill>
                <a:latin typeface="Century Gothic" charset="0"/>
                <a:ea typeface="Century Gothic" charset="0"/>
                <a:cs typeface="Century Gothic" charset="0"/>
              </a:rPr>
              <a:t>the Screener over and repeat the process.</a:t>
            </a:r>
          </a:p>
          <a:p>
            <a:pPr marL="342900" indent="-342900" defTabSz="914400">
              <a:buFontTx/>
              <a:buAutoNum type="arabicParenR"/>
            </a:pPr>
            <a:endParaRPr lang="en-US" sz="2000" b="1" dirty="0">
              <a:solidFill>
                <a:prstClr val="black"/>
              </a:solidFill>
              <a:latin typeface="Century Gothic" charset="0"/>
              <a:ea typeface="Century Gothic" charset="0"/>
              <a:cs typeface="Century Gothic" charset="0"/>
            </a:endParaRPr>
          </a:p>
        </p:txBody>
      </p:sp>
      <p:pic>
        <p:nvPicPr>
          <p:cNvPr id="8" name="Picture 7"/>
          <p:cNvPicPr/>
          <p:nvPr/>
        </p:nvPicPr>
        <p:blipFill rotWithShape="1">
          <a:blip r:embed="rId5">
            <a:extLst>
              <a:ext uri="{BEBA8EAE-BF5A-486C-A8C5-ECC9F3942E4B}">
                <a14:imgProps xmlns:a14="http://schemas.microsoft.com/office/drawing/2010/main">
                  <a14:imgLayer r:embed="rId6">
                    <a14:imgEffect>
                      <a14:backgroundRemoval t="8724" b="78513" l="25333" r="77258"/>
                    </a14:imgEffect>
                  </a14:imgLayer>
                </a14:imgProps>
              </a:ext>
            </a:extLst>
          </a:blip>
          <a:srcRect l="43280" r="16252" b="12763"/>
          <a:stretch/>
        </p:blipFill>
        <p:spPr bwMode="auto">
          <a:xfrm>
            <a:off x="1729177" y="5908952"/>
            <a:ext cx="714442" cy="1002229"/>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143725" y="5852930"/>
            <a:ext cx="1357200" cy="646331"/>
          </a:xfrm>
          <a:prstGeom prst="rect">
            <a:avLst/>
          </a:prstGeom>
          <a:noFill/>
        </p:spPr>
        <p:txBody>
          <a:bodyPr wrap="none" rtlCol="0">
            <a:spAutoFit/>
          </a:bodyPr>
          <a:lstStyle/>
          <a:p>
            <a:r>
              <a:rPr lang="en-US" b="1" dirty="0" smtClean="0">
                <a:latin typeface="Century Gothic"/>
                <a:cs typeface="Century Gothic"/>
              </a:rPr>
              <a:t>Turn &amp; Talk </a:t>
            </a:r>
          </a:p>
          <a:p>
            <a:r>
              <a:rPr lang="en-US" b="1" dirty="0" smtClean="0">
                <a:latin typeface="Century Gothic"/>
                <a:cs typeface="Century Gothic"/>
              </a:rPr>
              <a:t>Roll ‘</a:t>
            </a:r>
            <a:r>
              <a:rPr lang="en-US" b="1" dirty="0" err="1" smtClean="0">
                <a:latin typeface="Century Gothic"/>
                <a:cs typeface="Century Gothic"/>
              </a:rPr>
              <a:t>Em</a:t>
            </a:r>
            <a:endParaRPr lang="en-US" b="1" dirty="0">
              <a:latin typeface="Century Gothic"/>
              <a:cs typeface="Century Gothic"/>
            </a:endParaRPr>
          </a:p>
        </p:txBody>
      </p:sp>
      <p:pic>
        <p:nvPicPr>
          <p:cNvPr id="10" name="Picture 9"/>
          <p:cNvPicPr/>
          <p:nvPr/>
        </p:nvPicPr>
        <p:blipFill rotWithShape="1">
          <a:blip r:embed="rId5">
            <a:extLst>
              <a:ext uri="{BEBA8EAE-BF5A-486C-A8C5-ECC9F3942E4B}">
                <a14:imgProps xmlns:a14="http://schemas.microsoft.com/office/drawing/2010/main">
                  <a14:imgLayer r:embed="rId6">
                    <a14:imgEffect>
                      <a14:backgroundRemoval t="8724" b="78513" l="25333" r="77258"/>
                    </a14:imgEffect>
                  </a14:imgLayer>
                </a14:imgProps>
              </a:ext>
            </a:extLst>
          </a:blip>
          <a:srcRect l="43280" r="16252" b="12763"/>
          <a:stretch/>
        </p:blipFill>
        <p:spPr bwMode="auto">
          <a:xfrm>
            <a:off x="1181056" y="5890278"/>
            <a:ext cx="714442" cy="1002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7567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360"/>
                                          </p:val>
                                        </p:tav>
                                        <p:tav tm="100000">
                                          <p:val>
                                            <p:fltVal val="0"/>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 calcmode="lin" valueType="num">
                                      <p:cBhvr>
                                        <p:cTn id="22" dur="500" fill="hold"/>
                                        <p:tgtEl>
                                          <p:spTgt spid="10"/>
                                        </p:tgtEl>
                                        <p:attrNameLst>
                                          <p:attrName>style.rotation</p:attrName>
                                        </p:attrNameLst>
                                      </p:cBhvr>
                                      <p:tavLst>
                                        <p:tav tm="0">
                                          <p:val>
                                            <p:fltVal val="360"/>
                                          </p:val>
                                        </p:tav>
                                        <p:tav tm="100000">
                                          <p:val>
                                            <p:fltVal val="0"/>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0" name="Title 1"/>
          <p:cNvSpPr txBox="1">
            <a:spLocks/>
          </p:cNvSpPr>
          <p:nvPr/>
        </p:nvSpPr>
        <p:spPr bwMode="auto">
          <a:xfrm>
            <a:off x="0" y="0"/>
            <a:ext cx="9144000" cy="1417638"/>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FFFFFF"/>
                </a:solidFill>
                <a:latin typeface="Century Gothic"/>
                <a:cs typeface="Century Gothic"/>
              </a:rPr>
              <a:t>What were your </a:t>
            </a:r>
            <a:r>
              <a:rPr lang="en-US" b="1" dirty="0" err="1" smtClean="0">
                <a:solidFill>
                  <a:srgbClr val="FFFFFF"/>
                </a:solidFill>
                <a:latin typeface="Century Gothic"/>
                <a:cs typeface="Century Gothic"/>
              </a:rPr>
              <a:t>Ahas</a:t>
            </a:r>
            <a:r>
              <a:rPr lang="en-US" b="1" dirty="0" smtClean="0">
                <a:solidFill>
                  <a:srgbClr val="FFFFFF"/>
                </a:solidFill>
                <a:latin typeface="Century Gothic"/>
                <a:cs typeface="Century Gothic"/>
              </a:rPr>
              <a:t> about the Linguistic Screeners? </a:t>
            </a:r>
            <a:endParaRPr lang="en-US" b="1" dirty="0">
              <a:solidFill>
                <a:srgbClr val="FFFFFF"/>
              </a:solidFill>
              <a:latin typeface="Century Gothic"/>
              <a:cs typeface="Century Gothic"/>
            </a:endParaRPr>
          </a:p>
        </p:txBody>
      </p:sp>
      <p:pic>
        <p:nvPicPr>
          <p:cNvPr id="7" name="Picture 6"/>
          <p:cNvPicPr>
            <a:picLocks noChangeAspect="1"/>
          </p:cNvPicPr>
          <p:nvPr/>
        </p:nvPicPr>
        <p:blipFill>
          <a:blip r:embed="rId3"/>
          <a:stretch>
            <a:fillRect/>
          </a:stretch>
        </p:blipFill>
        <p:spPr>
          <a:xfrm>
            <a:off x="457200" y="1417637"/>
            <a:ext cx="2282949" cy="327552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1187930" y="2024503"/>
            <a:ext cx="2507097" cy="308506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2165365" y="2613449"/>
            <a:ext cx="2450876" cy="326035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stretch>
            <a:fillRect/>
          </a:stretch>
        </p:blipFill>
        <p:spPr>
          <a:xfrm>
            <a:off x="3321239" y="3209297"/>
            <a:ext cx="2450876" cy="3269109"/>
          </a:xfrm>
          <a:prstGeom prst="rect">
            <a:avLst/>
          </a:prstGeom>
          <a:ln>
            <a:noFill/>
          </a:ln>
          <a:effectLst>
            <a:outerShdw blurRad="292100" dist="139700" dir="2700000" algn="tl" rotWithShape="0">
              <a:srgbClr val="333333">
                <a:alpha val="65000"/>
              </a:srgbClr>
            </a:outerShdw>
          </a:effectLst>
        </p:spPr>
      </p:pic>
      <p:pic>
        <p:nvPicPr>
          <p:cNvPr id="3" name="Picture 2" descr="Screen Shot 2016-02-06 at 5.41.0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6400" y="2590401"/>
            <a:ext cx="1930400" cy="4114800"/>
          </a:xfrm>
          <a:prstGeom prst="rect">
            <a:avLst/>
          </a:prstGeom>
        </p:spPr>
      </p:pic>
      <p:pic>
        <p:nvPicPr>
          <p:cNvPr id="12" name="Picture 11"/>
          <p:cNvPicPr/>
          <p:nvPr/>
        </p:nvPicPr>
        <p:blipFill rotWithShape="1">
          <a:blip r:embed="rId8">
            <a:extLst>
              <a:ext uri="{BEBA8EAE-BF5A-486C-A8C5-ECC9F3942E4B}">
                <a14:imgProps xmlns:a14="http://schemas.microsoft.com/office/drawing/2010/main">
                  <a14:imgLayer r:embed="rId9">
                    <a14:imgEffect>
                      <a14:backgroundRemoval t="8724" b="78513" l="25333" r="77258"/>
                    </a14:imgEffect>
                  </a14:imgLayer>
                </a14:imgProps>
              </a:ext>
            </a:extLst>
          </a:blip>
          <a:srcRect l="43280" r="16252" b="12763"/>
          <a:stretch/>
        </p:blipFill>
        <p:spPr bwMode="auto">
          <a:xfrm>
            <a:off x="1729177" y="5908952"/>
            <a:ext cx="714442" cy="1002229"/>
          </a:xfrm>
          <a:prstGeom prst="rect">
            <a:avLst/>
          </a:prstGeom>
          <a:ln>
            <a:noFill/>
          </a:ln>
          <a:extLst>
            <a:ext uri="{53640926-AAD7-44d8-BBD7-CCE9431645EC}">
              <a14:shadowObscured xmlns:a14="http://schemas.microsoft.com/office/drawing/2010/main"/>
            </a:ext>
          </a:extLst>
        </p:spPr>
      </p:pic>
      <p:sp>
        <p:nvSpPr>
          <p:cNvPr id="13" name="TextBox 12"/>
          <p:cNvSpPr txBox="1"/>
          <p:nvPr/>
        </p:nvSpPr>
        <p:spPr>
          <a:xfrm>
            <a:off x="143725" y="5852930"/>
            <a:ext cx="1357200" cy="646331"/>
          </a:xfrm>
          <a:prstGeom prst="rect">
            <a:avLst/>
          </a:prstGeom>
          <a:noFill/>
        </p:spPr>
        <p:txBody>
          <a:bodyPr wrap="none" rtlCol="0">
            <a:spAutoFit/>
          </a:bodyPr>
          <a:lstStyle/>
          <a:p>
            <a:r>
              <a:rPr lang="en-US" b="1" dirty="0" smtClean="0">
                <a:latin typeface="Century Gothic"/>
                <a:cs typeface="Century Gothic"/>
              </a:rPr>
              <a:t>Turn &amp; Talk </a:t>
            </a:r>
          </a:p>
          <a:p>
            <a:r>
              <a:rPr lang="en-US" b="1" dirty="0" smtClean="0">
                <a:latin typeface="Century Gothic"/>
                <a:cs typeface="Century Gothic"/>
              </a:rPr>
              <a:t>Roll ‘</a:t>
            </a:r>
            <a:r>
              <a:rPr lang="en-US" b="1" dirty="0" err="1" smtClean="0">
                <a:latin typeface="Century Gothic"/>
                <a:cs typeface="Century Gothic"/>
              </a:rPr>
              <a:t>Em</a:t>
            </a:r>
            <a:endParaRPr lang="en-US" b="1" dirty="0">
              <a:latin typeface="Century Gothic"/>
              <a:cs typeface="Century Gothic"/>
            </a:endParaRPr>
          </a:p>
        </p:txBody>
      </p:sp>
      <p:pic>
        <p:nvPicPr>
          <p:cNvPr id="14" name="Picture 13"/>
          <p:cNvPicPr/>
          <p:nvPr/>
        </p:nvPicPr>
        <p:blipFill rotWithShape="1">
          <a:blip r:embed="rId8">
            <a:extLst>
              <a:ext uri="{BEBA8EAE-BF5A-486C-A8C5-ECC9F3942E4B}">
                <a14:imgProps xmlns:a14="http://schemas.microsoft.com/office/drawing/2010/main">
                  <a14:imgLayer r:embed="rId9">
                    <a14:imgEffect>
                      <a14:backgroundRemoval t="8724" b="78513" l="25333" r="77258"/>
                    </a14:imgEffect>
                  </a14:imgLayer>
                </a14:imgProps>
              </a:ext>
            </a:extLst>
          </a:blip>
          <a:srcRect l="43280" r="16252" b="12763"/>
          <a:stretch/>
        </p:blipFill>
        <p:spPr bwMode="auto">
          <a:xfrm>
            <a:off x="1181056" y="5890278"/>
            <a:ext cx="714442" cy="1002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9756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 calcmode="lin" valueType="num">
                                      <p:cBhvr>
                                        <p:cTn id="14" dur="500" fill="hold"/>
                                        <p:tgtEl>
                                          <p:spTgt spid="12"/>
                                        </p:tgtEl>
                                        <p:attrNameLst>
                                          <p:attrName>style.rotation</p:attrName>
                                        </p:attrNameLst>
                                      </p:cBhvr>
                                      <p:tavLst>
                                        <p:tav tm="0">
                                          <p:val>
                                            <p:fltVal val="360"/>
                                          </p:val>
                                        </p:tav>
                                        <p:tav tm="100000">
                                          <p:val>
                                            <p:fltVal val="0"/>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 calcmode="lin" valueType="num">
                                      <p:cBhvr>
                                        <p:cTn id="22" dur="500" fill="hold"/>
                                        <p:tgtEl>
                                          <p:spTgt spid="14"/>
                                        </p:tgtEl>
                                        <p:attrNameLst>
                                          <p:attrName>style.rotation</p:attrName>
                                        </p:attrNameLst>
                                      </p:cBhvr>
                                      <p:tavLst>
                                        <p:tav tm="0">
                                          <p:val>
                                            <p:fltVal val="360"/>
                                          </p:val>
                                        </p:tav>
                                        <p:tav tm="100000">
                                          <p:val>
                                            <p:fltVal val="0"/>
                                          </p:val>
                                        </p:tav>
                                      </p:tavLst>
                                    </p:anim>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23913" y="1674813"/>
            <a:ext cx="7596187" cy="3116262"/>
          </a:xfrm>
          <a:solidFill>
            <a:srgbClr val="F7BF17"/>
          </a:solidFill>
          <a:ln w="57150">
            <a:solidFill>
              <a:schemeClr val="tx1"/>
            </a:solidFill>
          </a:ln>
        </p:spPr>
        <p:txBody>
          <a:bodyPr rtlCol="0">
            <a:normAutofit/>
          </a:bodyPr>
          <a:lstStyle/>
          <a:p>
            <a:pPr eaLnBrk="1" fontAlgn="auto" hangingPunct="1">
              <a:spcAft>
                <a:spcPts val="0"/>
              </a:spcAft>
              <a:defRPr/>
            </a:pPr>
            <a:r>
              <a:rPr lang="en-US" sz="5400" b="1" dirty="0" smtClean="0">
                <a:latin typeface="Century Gothic"/>
                <a:ea typeface="MS PGothic" charset="0"/>
                <a:cs typeface="Century Gothic"/>
              </a:rPr>
              <a:t>Responsive Language</a:t>
            </a:r>
          </a:p>
        </p:txBody>
      </p:sp>
      <p:sp>
        <p:nvSpPr>
          <p:cNvPr id="5" name="Rounded Rectangle 4"/>
          <p:cNvSpPr/>
          <p:nvPr/>
        </p:nvSpPr>
        <p:spPr>
          <a:xfrm>
            <a:off x="395081" y="5693785"/>
            <a:ext cx="1320554" cy="662565"/>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Handouts</a:t>
            </a:r>
            <a:endParaRPr lang="en-US" dirty="0"/>
          </a:p>
        </p:txBody>
      </p:sp>
      <p:sp>
        <p:nvSpPr>
          <p:cNvPr id="2" name="Rectangle 1"/>
          <p:cNvSpPr/>
          <p:nvPr/>
        </p:nvSpPr>
        <p:spPr>
          <a:xfrm>
            <a:off x="978413" y="3646907"/>
            <a:ext cx="6973796" cy="954107"/>
          </a:xfrm>
          <a:prstGeom prst="rect">
            <a:avLst/>
          </a:prstGeom>
        </p:spPr>
        <p:txBody>
          <a:bodyPr wrap="square">
            <a:spAutoFit/>
          </a:bodyPr>
          <a:lstStyle/>
          <a:p>
            <a:pPr algn="ctr"/>
            <a:r>
              <a:rPr lang="en-US" altLang="en-US" sz="2800" b="1" dirty="0">
                <a:solidFill>
                  <a:srgbClr val="000000"/>
                </a:solidFill>
                <a:latin typeface="Century Gothic" charset="0"/>
                <a:ea typeface="Century Gothic" charset="0"/>
                <a:cs typeface="Century Gothic" charset="0"/>
              </a:rPr>
              <a:t>Fast Track To </a:t>
            </a:r>
          </a:p>
          <a:p>
            <a:pPr algn="ctr"/>
            <a:r>
              <a:rPr lang="en-US" altLang="en-US" sz="2800" b="1" dirty="0">
                <a:solidFill>
                  <a:srgbClr val="000000"/>
                </a:solidFill>
                <a:latin typeface="Century Gothic" charset="0"/>
                <a:ea typeface="Century Gothic" charset="0"/>
                <a:cs typeface="Century Gothic" charset="0"/>
              </a:rPr>
              <a:t>Academic English Mastery</a:t>
            </a:r>
          </a:p>
        </p:txBody>
      </p:sp>
    </p:spTree>
    <p:extLst>
      <p:ext uri="{BB962C8B-B14F-4D97-AF65-F5344CB8AC3E}">
        <p14:creationId xmlns:p14="http://schemas.microsoft.com/office/powerpoint/2010/main" val="23266276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txBox="1">
            <a:spLocks/>
          </p:cNvSpPr>
          <p:nvPr/>
        </p:nvSpPr>
        <p:spPr>
          <a:xfrm>
            <a:off x="0" y="0"/>
            <a:ext cx="9144000" cy="1543198"/>
          </a:xfrm>
          <a:prstGeom prst="rect">
            <a:avLst/>
          </a:prstGeom>
          <a:solidFill>
            <a:srgbClr val="F7BF17"/>
          </a:solid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r>
              <a:rPr lang="en-US" sz="4400" b="1" kern="0" dirty="0">
                <a:ea typeface="ＭＳ Ｐゴシック"/>
                <a:cs typeface="Century Gothic" charset="0"/>
              </a:rPr>
              <a:t>Academic Screening of SELs</a:t>
            </a:r>
            <a:endParaRPr lang="en-US" altLang="en-US" sz="4000" b="1" dirty="0">
              <a:latin typeface="Century Gothic" charset="0"/>
              <a:ea typeface="Century Gothic" charset="0"/>
              <a:cs typeface="Century Gothic" charset="0"/>
            </a:endParaRPr>
          </a:p>
        </p:txBody>
      </p:sp>
      <p:sp>
        <p:nvSpPr>
          <p:cNvPr id="9" name="Content Placeholder 2"/>
          <p:cNvSpPr txBox="1">
            <a:spLocks/>
          </p:cNvSpPr>
          <p:nvPr/>
        </p:nvSpPr>
        <p:spPr bwMode="auto">
          <a:xfrm>
            <a:off x="1301050" y="2462216"/>
            <a:ext cx="7432089" cy="418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rtlCol="0"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Arial" charset="0"/>
                <a:cs typeface="+mn-cs"/>
              </a:defRPr>
            </a:lvl2pPr>
            <a:lvl3pPr marL="1143000" indent="-228600" algn="l" rtl="0" eaLnBrk="1" fontAlgn="base" hangingPunct="1">
              <a:spcBef>
                <a:spcPct val="20000"/>
              </a:spcBef>
              <a:spcAft>
                <a:spcPct val="0"/>
              </a:spcAft>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000">
                <a:solidFill>
                  <a:schemeClr val="tx1"/>
                </a:solidFill>
                <a:latin typeface="+mn-lt"/>
                <a:ea typeface="Arial" charset="0"/>
                <a:cs typeface="+mn-cs"/>
              </a:defRPr>
            </a:lvl4pPr>
            <a:lvl5pPr marL="2057400" indent="-228600" algn="l" rtl="0" eaLnBrk="1" fontAlgn="base" hangingPunct="1">
              <a:spcBef>
                <a:spcPct val="20000"/>
              </a:spcBef>
              <a:spcAft>
                <a:spcPct val="0"/>
              </a:spcAft>
              <a:buChar char="»"/>
              <a:defRPr sz="2000">
                <a:solidFill>
                  <a:schemeClr val="tx1"/>
                </a:solidFill>
                <a:latin typeface="+mn-lt"/>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mn-lt"/>
                <a:ea typeface="Arial" charset="0"/>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1" i="0" u="sng" strike="noStrike" kern="0" cap="none" spc="0" normalizeH="0" baseline="0" noProof="0" dirty="0" smtClean="0">
                <a:ln>
                  <a:noFill/>
                </a:ln>
                <a:solidFill>
                  <a:srgbClr val="000000"/>
                </a:solidFill>
                <a:effectLst/>
                <a:uLnTx/>
                <a:uFillTx/>
                <a:latin typeface="Calibri" charset="0"/>
                <a:ea typeface="ＭＳ Ｐゴシック"/>
                <a:cs typeface="Arial"/>
              </a:rPr>
              <a:t>At Risk Warning Data for </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Smarter Balanced Performance Levels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District assessments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Number of 1s given on </a:t>
            </a:r>
            <a:r>
              <a:rPr kumimoji="0" lang="en-US" sz="2800" b="1" i="0" u="none" strike="noStrike" kern="0" cap="none" spc="0" normalizeH="0" baseline="0" noProof="0" dirty="0" smtClean="0">
                <a:ln>
                  <a:noFill/>
                </a:ln>
                <a:solidFill>
                  <a:srgbClr val="000000"/>
                </a:solidFill>
                <a:effectLst/>
                <a:uLnTx/>
                <a:uFillTx/>
                <a:latin typeface="Calibri" charset="0"/>
                <a:ea typeface="ＭＳ Ｐゴシック"/>
                <a:cs typeface="Arial"/>
              </a:rPr>
              <a:t>achievement marks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Number of 1s or 2s given for </a:t>
            </a:r>
            <a:r>
              <a:rPr kumimoji="0" lang="en-US" sz="2800" b="1" i="0" u="none" strike="noStrike" kern="0" cap="none" spc="0" normalizeH="0" baseline="0" noProof="0" dirty="0" smtClean="0">
                <a:ln>
                  <a:noFill/>
                </a:ln>
                <a:solidFill>
                  <a:srgbClr val="000000"/>
                </a:solidFill>
                <a:effectLst/>
                <a:uLnTx/>
                <a:uFillTx/>
                <a:latin typeface="Calibri" charset="0"/>
                <a:ea typeface="ＭＳ Ｐゴシック"/>
                <a:cs typeface="Arial"/>
              </a:rPr>
              <a:t>work effort </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Number of 1s given for </a:t>
            </a:r>
            <a:r>
              <a:rPr kumimoji="0" lang="en-US" sz="2800" b="1" i="0" u="none" strike="noStrike" kern="0" cap="none" spc="0" normalizeH="0" baseline="0" noProof="0" dirty="0" smtClean="0">
                <a:ln>
                  <a:noFill/>
                </a:ln>
                <a:solidFill>
                  <a:srgbClr val="000000"/>
                </a:solidFill>
                <a:effectLst/>
                <a:uLnTx/>
                <a:uFillTx/>
                <a:latin typeface="Calibri" charset="0"/>
                <a:ea typeface="ＭＳ Ｐゴシック"/>
                <a:cs typeface="Arial"/>
              </a:rPr>
              <a:t>work habits</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Attendance rate</a:t>
            </a:r>
          </a:p>
          <a:p>
            <a:pPr marL="342900" marR="0" lvl="0" indent="-342900" algn="l" defTabSz="9144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0" cap="none" spc="0" normalizeH="0" baseline="0" noProof="0" dirty="0" smtClean="0">
                <a:ln>
                  <a:noFill/>
                </a:ln>
                <a:solidFill>
                  <a:srgbClr val="000000"/>
                </a:solidFill>
                <a:effectLst/>
                <a:uLnTx/>
                <a:uFillTx/>
                <a:latin typeface="Calibri" charset="0"/>
                <a:ea typeface="ＭＳ Ｐゴシック"/>
                <a:cs typeface="Arial"/>
              </a:rPr>
              <a:t>Times suspended</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0" cap="none" spc="0" normalizeH="0" baseline="0" noProof="0" dirty="0">
              <a:ln>
                <a:noFill/>
              </a:ln>
              <a:solidFill>
                <a:srgbClr val="000000">
                  <a:lumMod val="50000"/>
                  <a:lumOff val="50000"/>
                </a:srgbClr>
              </a:solidFill>
              <a:effectLst/>
              <a:uLnTx/>
              <a:uFillTx/>
              <a:latin typeface="Calibri" charset="0"/>
              <a:ea typeface="ＭＳ Ｐゴシック"/>
              <a:cs typeface="Arial"/>
            </a:endParaRPr>
          </a:p>
        </p:txBody>
      </p:sp>
      <p:pic>
        <p:nvPicPr>
          <p:cNvPr id="11" name="Picture 10"/>
          <p:cNvPicPr>
            <a:picLocks noChangeAspect="1"/>
          </p:cNvPicPr>
          <p:nvPr/>
        </p:nvPicPr>
        <p:blipFill>
          <a:blip r:embed="rId3"/>
          <a:stretch>
            <a:fillRect/>
          </a:stretch>
        </p:blipFill>
        <p:spPr>
          <a:xfrm>
            <a:off x="3660583" y="1121500"/>
            <a:ext cx="2171700" cy="1270000"/>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1730587" y="3111549"/>
            <a:ext cx="5590216" cy="312776"/>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709280" y="3505200"/>
            <a:ext cx="3276600" cy="482600"/>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709280" y="4045753"/>
            <a:ext cx="6451600" cy="529386"/>
          </a:xfrm>
          <a:prstGeom prst="rect">
            <a:avLst/>
          </a:prstGeom>
          <a:solidFill>
            <a:srgbClr val="FFFF00">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974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7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83"/>
          <p:cNvSpPr txBox="1">
            <a:spLocks/>
          </p:cNvSpPr>
          <p:nvPr/>
        </p:nvSpPr>
        <p:spPr bwMode="auto">
          <a:xfrm>
            <a:off x="0" y="15945"/>
            <a:ext cx="9143999" cy="1253969"/>
          </a:xfrm>
          <a:prstGeom prst="rect">
            <a:avLst/>
          </a:prstGeom>
          <a:noFill/>
          <a:ln>
            <a:noFill/>
          </a:ln>
          <a:extLst/>
        </p:spPr>
        <p:txBody>
          <a:bodyPr lIns="91425" tIns="91425" rIns="91425" bIns="91425"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457200">
              <a:buClr>
                <a:srgbClr val="000000"/>
              </a:buClr>
              <a:buSzPct val="25000"/>
              <a:buFont typeface="Arial" charset="0"/>
              <a:buNone/>
            </a:pPr>
            <a:r>
              <a:rPr lang="en-US" sz="4800" b="1" dirty="0" smtClean="0">
                <a:solidFill>
                  <a:srgbClr val="000000"/>
                </a:solidFill>
                <a:latin typeface="Century Gothic" charset="0"/>
                <a:cs typeface="Arial" charset="0"/>
                <a:sym typeface="Arial" charset="0"/>
              </a:rPr>
              <a:t>In Summary </a:t>
            </a:r>
            <a:endParaRPr lang="en-US" sz="4800" b="1" dirty="0">
              <a:solidFill>
                <a:srgbClr val="000000"/>
              </a:solidFill>
              <a:latin typeface="Century Gothic" charset="0"/>
              <a:cs typeface="Arial" charset="0"/>
              <a:sym typeface="Arial" charset="0"/>
            </a:endParaRPr>
          </a:p>
        </p:txBody>
      </p:sp>
      <p:sp>
        <p:nvSpPr>
          <p:cNvPr id="8" name="Rectangle 7"/>
          <p:cNvSpPr/>
          <p:nvPr/>
        </p:nvSpPr>
        <p:spPr>
          <a:xfrm>
            <a:off x="464024" y="2573816"/>
            <a:ext cx="8325134" cy="3950316"/>
          </a:xfrm>
          <a:prstGeom prst="rect">
            <a:avLst/>
          </a:prstGeom>
          <a:solidFill>
            <a:schemeClr val="bg1"/>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US" dirty="0">
                <a:solidFill>
                  <a:prstClr val="white"/>
                </a:solidFill>
              </a:rPr>
              <a:t>A</a:t>
            </a:r>
          </a:p>
        </p:txBody>
      </p:sp>
      <p:cxnSp>
        <p:nvCxnSpPr>
          <p:cNvPr id="10" name="Straight Connector 9"/>
          <p:cNvCxnSpPr>
            <a:stCxn id="8" idx="0"/>
            <a:endCxn id="8" idx="2"/>
          </p:cNvCxnSpPr>
          <p:nvPr/>
        </p:nvCxnSpPr>
        <p:spPr>
          <a:xfrm>
            <a:off x="4626591" y="2573816"/>
            <a:ext cx="0" cy="395031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pic>
        <p:nvPicPr>
          <p:cNvPr id="2052" name="Content Placeholder 10" descr="Screen Shot 2015-12-16 at 1.36.41 PM.png"/>
          <p:cNvPicPr>
            <a:picLocks noChangeAspect="1"/>
          </p:cNvPicPr>
          <p:nvPr/>
        </p:nvPicPr>
        <p:blipFill>
          <a:blip r:embed="rId3">
            <a:extLst>
              <a:ext uri="{28A0092B-C50C-407E-A947-70E740481C1C}">
                <a14:useLocalDpi xmlns:a14="http://schemas.microsoft.com/office/drawing/2010/main" val="0"/>
              </a:ext>
            </a:extLst>
          </a:blip>
          <a:srcRect t="2167" b="1051"/>
          <a:stretch>
            <a:fillRect/>
          </a:stretch>
        </p:blipFill>
        <p:spPr bwMode="auto">
          <a:xfrm>
            <a:off x="6452281" y="2920472"/>
            <a:ext cx="8382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895479" y="3935413"/>
            <a:ext cx="3389918" cy="2246769"/>
          </a:xfrm>
          <a:prstGeom prst="rect">
            <a:avLst/>
          </a:prstGeom>
          <a:noFill/>
        </p:spPr>
        <p:txBody>
          <a:bodyPr wrap="square">
            <a:spAutoFit/>
          </a:bodyPr>
          <a:lstStyle/>
          <a:p>
            <a:pPr algn="ctr" defTabSz="457200">
              <a:defRPr/>
            </a:pPr>
            <a:r>
              <a:rPr lang="en-US" sz="2800" b="1" u="sng" dirty="0">
                <a:solidFill>
                  <a:prstClr val="black"/>
                </a:solidFill>
              </a:rPr>
              <a:t>Both</a:t>
            </a:r>
          </a:p>
          <a:p>
            <a:pPr marL="457200" indent="-457200" algn="ctr" defTabSz="457200">
              <a:buFont typeface="Wingdings" panose="05000000000000000000" pitchFamily="2" charset="2"/>
              <a:buChar char="q"/>
              <a:defRPr/>
            </a:pPr>
            <a:r>
              <a:rPr lang="en-US" sz="2800" dirty="0" smtClean="0">
                <a:solidFill>
                  <a:prstClr val="black"/>
                </a:solidFill>
              </a:rPr>
              <a:t>Home Language features </a:t>
            </a:r>
            <a:endParaRPr lang="en-US" sz="2800" dirty="0">
              <a:solidFill>
                <a:prstClr val="black"/>
              </a:solidFill>
            </a:endParaRPr>
          </a:p>
          <a:p>
            <a:pPr algn="ctr" defTabSz="457200">
              <a:defRPr/>
            </a:pPr>
            <a:r>
              <a:rPr lang="en-US" sz="2800" i="1" dirty="0">
                <a:solidFill>
                  <a:srgbClr val="FF0000"/>
                </a:solidFill>
              </a:rPr>
              <a:t>and</a:t>
            </a:r>
          </a:p>
          <a:p>
            <a:pPr marL="457200" indent="-457200" algn="ctr" defTabSz="457200">
              <a:buFont typeface="Wingdings" panose="05000000000000000000" pitchFamily="2" charset="2"/>
              <a:buChar char="q"/>
              <a:defRPr/>
            </a:pPr>
            <a:r>
              <a:rPr lang="en-US" sz="2800" dirty="0">
                <a:solidFill>
                  <a:prstClr val="black"/>
                </a:solidFill>
              </a:rPr>
              <a:t> </a:t>
            </a:r>
            <a:r>
              <a:rPr lang="en-US" sz="2800" dirty="0" smtClean="0">
                <a:solidFill>
                  <a:prstClr val="black"/>
                </a:solidFill>
              </a:rPr>
              <a:t>Academic alerts</a:t>
            </a:r>
            <a:endParaRPr lang="en-US" sz="2800" dirty="0">
              <a:solidFill>
                <a:prstClr val="black"/>
              </a:solidFill>
            </a:endParaRPr>
          </a:p>
        </p:txBody>
      </p:sp>
      <p:sp>
        <p:nvSpPr>
          <p:cNvPr id="15" name="TextBox 14"/>
          <p:cNvSpPr txBox="1"/>
          <p:nvPr/>
        </p:nvSpPr>
        <p:spPr>
          <a:xfrm>
            <a:off x="4995081" y="4059238"/>
            <a:ext cx="3525032" cy="2246769"/>
          </a:xfrm>
          <a:prstGeom prst="rect">
            <a:avLst/>
          </a:prstGeom>
          <a:noFill/>
        </p:spPr>
        <p:txBody>
          <a:bodyPr wrap="square">
            <a:spAutoFit/>
          </a:bodyPr>
          <a:lstStyle/>
          <a:p>
            <a:pPr algn="ctr" defTabSz="457200">
              <a:defRPr/>
            </a:pPr>
            <a:r>
              <a:rPr lang="en-US" sz="2800" b="1" u="sng" dirty="0">
                <a:solidFill>
                  <a:prstClr val="black"/>
                </a:solidFill>
              </a:rPr>
              <a:t>Either one</a:t>
            </a:r>
          </a:p>
          <a:p>
            <a:pPr marL="457200" indent="-457200" algn="ctr" defTabSz="457200">
              <a:buFont typeface="Wingdings" panose="05000000000000000000" pitchFamily="2" charset="2"/>
              <a:buChar char="q"/>
              <a:defRPr/>
            </a:pPr>
            <a:r>
              <a:rPr lang="en-US" sz="2800" dirty="0" smtClean="0">
                <a:solidFill>
                  <a:prstClr val="black"/>
                </a:solidFill>
              </a:rPr>
              <a:t>Home Language features </a:t>
            </a:r>
            <a:endParaRPr lang="en-US" sz="2800" dirty="0">
              <a:solidFill>
                <a:prstClr val="black"/>
              </a:solidFill>
            </a:endParaRPr>
          </a:p>
          <a:p>
            <a:pPr algn="ctr" defTabSz="457200">
              <a:defRPr/>
            </a:pPr>
            <a:r>
              <a:rPr lang="en-US" sz="2800" i="1" dirty="0">
                <a:solidFill>
                  <a:srgbClr val="FF0000"/>
                </a:solidFill>
              </a:rPr>
              <a:t>or</a:t>
            </a:r>
          </a:p>
          <a:p>
            <a:pPr marL="457200" indent="-457200" algn="ctr" defTabSz="457200">
              <a:buFont typeface="Wingdings" panose="05000000000000000000" pitchFamily="2" charset="2"/>
              <a:buChar char="q"/>
              <a:defRPr/>
            </a:pPr>
            <a:r>
              <a:rPr lang="en-US" sz="2800" dirty="0">
                <a:solidFill>
                  <a:prstClr val="black"/>
                </a:solidFill>
              </a:rPr>
              <a:t> </a:t>
            </a:r>
            <a:r>
              <a:rPr lang="en-US" sz="2800" dirty="0" smtClean="0">
                <a:solidFill>
                  <a:prstClr val="black"/>
                </a:solidFill>
              </a:rPr>
              <a:t>Academic alerts</a:t>
            </a:r>
            <a:endParaRPr lang="en-US" sz="2800" dirty="0">
              <a:solidFill>
                <a:prstClr val="black"/>
              </a:solidFill>
            </a:endParaRPr>
          </a:p>
        </p:txBody>
      </p:sp>
      <p:pic>
        <p:nvPicPr>
          <p:cNvPr id="2056" name="Content Placeholder 10" descr="Screen Shot 2015-12-16 at 1.36.41 PM.png"/>
          <p:cNvPicPr>
            <a:picLocks noGrp="1" noChangeAspect="1"/>
          </p:cNvPicPr>
          <p:nvPr>
            <p:ph idx="1"/>
          </p:nvPr>
        </p:nvPicPr>
        <p:blipFill>
          <a:blip r:embed="rId3">
            <a:extLst>
              <a:ext uri="{28A0092B-C50C-407E-A947-70E740481C1C}">
                <a14:useLocalDpi xmlns:a14="http://schemas.microsoft.com/office/drawing/2010/main" val="0"/>
              </a:ext>
            </a:extLst>
          </a:blip>
          <a:srcRect t="2167" b="1051"/>
          <a:stretch>
            <a:fillRect/>
          </a:stretch>
        </p:blipFill>
        <p:spPr>
          <a:xfrm>
            <a:off x="2212975" y="2925575"/>
            <a:ext cx="903288" cy="1127125"/>
          </a:xfrm>
        </p:spPr>
      </p:pic>
      <p:sp>
        <p:nvSpPr>
          <p:cNvPr id="2" name="Rectangle 1"/>
          <p:cNvSpPr/>
          <p:nvPr/>
        </p:nvSpPr>
        <p:spPr>
          <a:xfrm>
            <a:off x="2468476" y="2798033"/>
            <a:ext cx="433332" cy="584776"/>
          </a:xfrm>
          <a:prstGeom prst="rect">
            <a:avLst/>
          </a:prstGeom>
          <a:noFill/>
        </p:spPr>
        <p:txBody>
          <a:bodyPr wrap="none" lIns="91440" tIns="45720" rIns="91440" bIns="45720">
            <a:spAutoFit/>
          </a:bodyPr>
          <a:lstStyle/>
          <a:p>
            <a:pPr algn="ctr"/>
            <a:r>
              <a:rPr lang="en-US" sz="3200" b="1" spc="200" dirty="0" smtClean="0">
                <a:ln w="29210">
                  <a:solidFill>
                    <a:schemeClr val="tx1"/>
                  </a:solidFill>
                </a:ln>
                <a:solidFill>
                  <a:schemeClr val="accent3">
                    <a:satMod val="200000"/>
                    <a:alpha val="50000"/>
                  </a:schemeClr>
                </a:solidFill>
                <a:effectLst>
                  <a:innerShdw blurRad="50800" dist="50800" dir="8100000">
                    <a:srgbClr val="7D7D7D">
                      <a:alpha val="73000"/>
                    </a:srgbClr>
                  </a:innerShdw>
                </a:effectLst>
              </a:rPr>
              <a:t>A</a:t>
            </a:r>
            <a:endParaRPr lang="en-US" sz="3200" b="1" spc="200" dirty="0">
              <a:ln w="29210">
                <a:solidFill>
                  <a:schemeClr val="tx1"/>
                </a:solidFill>
              </a:ln>
              <a:solidFill>
                <a:schemeClr val="accent3">
                  <a:satMod val="200000"/>
                  <a:alpha val="50000"/>
                </a:schemeClr>
              </a:solidFill>
              <a:effectLst>
                <a:innerShdw blurRad="50800" dist="50800" dir="8100000">
                  <a:srgbClr val="7D7D7D">
                    <a:alpha val="73000"/>
                  </a:srgbClr>
                </a:innerShdw>
              </a:effectLst>
            </a:endParaRPr>
          </a:p>
        </p:txBody>
      </p:sp>
      <p:sp>
        <p:nvSpPr>
          <p:cNvPr id="12" name="Rectangle 11"/>
          <p:cNvSpPr/>
          <p:nvPr/>
        </p:nvSpPr>
        <p:spPr>
          <a:xfrm>
            <a:off x="6706548" y="2798033"/>
            <a:ext cx="414697" cy="584776"/>
          </a:xfrm>
          <a:prstGeom prst="rect">
            <a:avLst/>
          </a:prstGeom>
          <a:noFill/>
        </p:spPr>
        <p:txBody>
          <a:bodyPr wrap="none" lIns="91440" tIns="45720" rIns="91440" bIns="45720">
            <a:spAutoFit/>
          </a:bodyPr>
          <a:lstStyle/>
          <a:p>
            <a:pPr algn="ctr"/>
            <a:r>
              <a:rPr lang="en-US" sz="3200" b="1" spc="200" dirty="0" smtClean="0">
                <a:ln w="29210">
                  <a:solidFill>
                    <a:schemeClr val="tx1"/>
                  </a:solidFill>
                </a:ln>
                <a:solidFill>
                  <a:schemeClr val="accent3">
                    <a:satMod val="200000"/>
                    <a:alpha val="50000"/>
                  </a:schemeClr>
                </a:solidFill>
                <a:effectLst>
                  <a:innerShdw blurRad="50800" dist="50800" dir="8100000">
                    <a:srgbClr val="7D7D7D">
                      <a:alpha val="73000"/>
                    </a:srgbClr>
                  </a:innerShdw>
                </a:effectLst>
              </a:rPr>
              <a:t>B</a:t>
            </a:r>
            <a:endParaRPr lang="en-US" sz="3200" b="1" spc="200" dirty="0">
              <a:ln w="29210">
                <a:solidFill>
                  <a:schemeClr val="tx1"/>
                </a:solidFill>
              </a:ln>
              <a:solidFill>
                <a:schemeClr val="accent3">
                  <a:satMod val="200000"/>
                  <a:alpha val="50000"/>
                </a:schemeClr>
              </a:solidFill>
              <a:effectLst>
                <a:innerShdw blurRad="50800" dist="50800" dir="8100000">
                  <a:srgbClr val="7D7D7D">
                    <a:alpha val="73000"/>
                  </a:srgbClr>
                </a:innerShdw>
              </a:effectLst>
            </a:endParaRPr>
          </a:p>
        </p:txBody>
      </p:sp>
      <p:sp>
        <p:nvSpPr>
          <p:cNvPr id="23" name="Rounded Rectangle 22"/>
          <p:cNvSpPr/>
          <p:nvPr/>
        </p:nvSpPr>
        <p:spPr>
          <a:xfrm>
            <a:off x="313900" y="1072877"/>
            <a:ext cx="8570794" cy="1417182"/>
          </a:xfrm>
          <a:prstGeom prst="roundRect">
            <a:avLst/>
          </a:prstGeom>
          <a:solidFill>
            <a:srgbClr val="F7BF17"/>
          </a:solidFill>
          <a:ln>
            <a:solidFill>
              <a:schemeClr val="bg1">
                <a:lumMod val="65000"/>
              </a:schemeClr>
            </a:solidFill>
          </a:ln>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r>
              <a:rPr lang="en-US" sz="3200" b="1" i="1" dirty="0" smtClean="0">
                <a:solidFill>
                  <a:schemeClr val="tx1"/>
                </a:solidFill>
              </a:rPr>
              <a:t> </a:t>
            </a:r>
            <a:r>
              <a:rPr lang="en-US" sz="3200" b="1" dirty="0">
                <a:solidFill>
                  <a:schemeClr val="tx1"/>
                </a:solidFill>
              </a:rPr>
              <a:t>Language Identification (EO and IFEP</a:t>
            </a:r>
            <a:r>
              <a:rPr lang="en-US" sz="3200" b="1" dirty="0" smtClean="0">
                <a:solidFill>
                  <a:schemeClr val="tx1"/>
                </a:solidFill>
              </a:rPr>
              <a:t>), Ethnicity and Academic Alerts</a:t>
            </a:r>
            <a:endParaRPr lang="en-US" sz="3200" b="1" dirty="0">
              <a:solidFill>
                <a:schemeClr val="tx1"/>
              </a:solidFill>
            </a:endParaRPr>
          </a:p>
        </p:txBody>
      </p:sp>
    </p:spTree>
    <p:extLst>
      <p:ext uri="{BB962C8B-B14F-4D97-AF65-F5344CB8AC3E}">
        <p14:creationId xmlns:p14="http://schemas.microsoft.com/office/powerpoint/2010/main" val="2187546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7BF17"/>
          </a:solidFill>
          <a:ln>
            <a:noFill/>
          </a:ln>
        </p:spPr>
        <p:txBody>
          <a:bodyPr/>
          <a:lstStyle/>
          <a:p>
            <a:r>
              <a:rPr lang="en-US" b="1" dirty="0" smtClean="0">
                <a:latin typeface="Century Gothic"/>
                <a:cs typeface="Century Gothic"/>
              </a:rPr>
              <a:t>Rally Robin</a:t>
            </a:r>
            <a:endParaRPr lang="en-US" b="1" dirty="0">
              <a:latin typeface="Century Gothic"/>
              <a:cs typeface="Century Gothic"/>
            </a:endParaRPr>
          </a:p>
        </p:txBody>
      </p:sp>
      <p:pic>
        <p:nvPicPr>
          <p:cNvPr id="5" name="Picture 4" descr="rallyrobin 4 student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42" y="4455319"/>
            <a:ext cx="3633179" cy="2056516"/>
          </a:xfrm>
          <a:prstGeom prst="rect">
            <a:avLst/>
          </a:prstGeom>
        </p:spPr>
      </p:pic>
      <p:sp>
        <p:nvSpPr>
          <p:cNvPr id="8" name="TextBox 7"/>
          <p:cNvSpPr txBox="1"/>
          <p:nvPr/>
        </p:nvSpPr>
        <p:spPr>
          <a:xfrm>
            <a:off x="457200" y="1524000"/>
            <a:ext cx="6640286" cy="3693319"/>
          </a:xfrm>
          <a:prstGeom prst="rect">
            <a:avLst/>
          </a:prstGeom>
          <a:noFill/>
        </p:spPr>
        <p:txBody>
          <a:bodyPr wrap="square" rtlCol="0">
            <a:spAutoFit/>
          </a:bodyPr>
          <a:lstStyle/>
          <a:p>
            <a:pPr marL="571500" indent="-571500">
              <a:buFont typeface="Arial"/>
              <a:buChar char="•"/>
            </a:pPr>
            <a:r>
              <a:rPr lang="en-US" sz="3600" dirty="0" smtClean="0"/>
              <a:t>Teacher poses the question.</a:t>
            </a:r>
          </a:p>
          <a:p>
            <a:pPr marL="571500" indent="-571500">
              <a:buFont typeface="Arial"/>
              <a:buChar char="•"/>
            </a:pPr>
            <a:endParaRPr lang="en-US" sz="3600" dirty="0" smtClean="0"/>
          </a:p>
          <a:p>
            <a:pPr marL="571500" indent="-571500">
              <a:buFont typeface="Arial"/>
              <a:buChar char="•"/>
            </a:pPr>
            <a:r>
              <a:rPr lang="en-US" sz="3600" dirty="0" smtClean="0"/>
              <a:t>Gives students think time.</a:t>
            </a:r>
          </a:p>
          <a:p>
            <a:pPr marL="571500" indent="-571500">
              <a:buFont typeface="Arial"/>
              <a:buChar char="•"/>
            </a:pPr>
            <a:endParaRPr lang="en-US" sz="3600" dirty="0"/>
          </a:p>
          <a:p>
            <a:pPr marL="571500" indent="-571500">
              <a:buFont typeface="Arial"/>
              <a:buChar char="•"/>
            </a:pPr>
            <a:r>
              <a:rPr lang="en-US" sz="3600" dirty="0" smtClean="0"/>
              <a:t>Partners take turns verbally listing responses.</a:t>
            </a:r>
          </a:p>
          <a:p>
            <a:endParaRPr lang="en-US" dirty="0"/>
          </a:p>
        </p:txBody>
      </p:sp>
    </p:spTree>
    <p:extLst>
      <p:ext uri="{BB962C8B-B14F-4D97-AF65-F5344CB8AC3E}">
        <p14:creationId xmlns:p14="http://schemas.microsoft.com/office/powerpoint/2010/main" val="21243726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7BF17"/>
          </a:solidFill>
          <a:ln>
            <a:noFill/>
          </a:ln>
        </p:spPr>
        <p:txBody>
          <a:bodyPr/>
          <a:lstStyle/>
          <a:p>
            <a:r>
              <a:rPr lang="en-US" b="1" dirty="0" smtClean="0">
                <a:latin typeface="Century Gothic"/>
                <a:cs typeface="Century Gothic"/>
              </a:rPr>
              <a:t>Rally Robin</a:t>
            </a:r>
            <a:endParaRPr lang="en-US" b="1" dirty="0">
              <a:latin typeface="Century Gothic"/>
              <a:cs typeface="Century Gothic"/>
            </a:endParaRPr>
          </a:p>
        </p:txBody>
      </p:sp>
      <p:pic>
        <p:nvPicPr>
          <p:cNvPr id="5" name="Picture 4" descr="rallyrobin 4 student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5042" y="4455319"/>
            <a:ext cx="3633179" cy="2056516"/>
          </a:xfrm>
          <a:prstGeom prst="rect">
            <a:avLst/>
          </a:prstGeom>
        </p:spPr>
      </p:pic>
      <p:sp>
        <p:nvSpPr>
          <p:cNvPr id="8" name="TextBox 7"/>
          <p:cNvSpPr txBox="1"/>
          <p:nvPr/>
        </p:nvSpPr>
        <p:spPr>
          <a:xfrm>
            <a:off x="457200" y="1524000"/>
            <a:ext cx="8229600" cy="2585323"/>
          </a:xfrm>
          <a:prstGeom prst="rect">
            <a:avLst/>
          </a:prstGeom>
          <a:noFill/>
        </p:spPr>
        <p:txBody>
          <a:bodyPr wrap="square" rtlCol="0">
            <a:spAutoFit/>
          </a:bodyPr>
          <a:lstStyle/>
          <a:p>
            <a:pPr marL="571500" indent="-571500">
              <a:buFont typeface="Arial"/>
              <a:buChar char="•"/>
            </a:pPr>
            <a:r>
              <a:rPr lang="en-US" sz="3600" dirty="0" smtClean="0"/>
              <a:t>Who are SELs?</a:t>
            </a:r>
          </a:p>
          <a:p>
            <a:pPr marL="571500" indent="-571500">
              <a:buFont typeface="Arial"/>
              <a:buChar char="•"/>
            </a:pPr>
            <a:endParaRPr lang="en-US" sz="3600" dirty="0" smtClean="0"/>
          </a:p>
          <a:p>
            <a:pPr marL="571500" indent="-571500">
              <a:buFont typeface="Arial"/>
              <a:buChar char="•"/>
            </a:pPr>
            <a:r>
              <a:rPr lang="en-US" sz="3600" dirty="0" smtClean="0"/>
              <a:t>How can I identify them in my classroom?</a:t>
            </a:r>
          </a:p>
          <a:p>
            <a:endParaRPr lang="en-US" dirty="0"/>
          </a:p>
        </p:txBody>
      </p:sp>
      <p:sp>
        <p:nvSpPr>
          <p:cNvPr id="3" name="TextBox 2"/>
          <p:cNvSpPr txBox="1"/>
          <p:nvPr/>
        </p:nvSpPr>
        <p:spPr>
          <a:xfrm>
            <a:off x="6261336" y="549777"/>
            <a:ext cx="2425464" cy="584776"/>
          </a:xfrm>
          <a:prstGeom prst="rect">
            <a:avLst/>
          </a:prstGeom>
          <a:noFill/>
        </p:spPr>
        <p:txBody>
          <a:bodyPr wrap="none" rtlCol="0">
            <a:spAutoFit/>
          </a:bodyPr>
          <a:lstStyle/>
          <a:p>
            <a:r>
              <a:rPr lang="en-US" sz="3200" b="1" dirty="0" smtClean="0">
                <a:latin typeface="Century Gothic"/>
                <a:cs typeface="Century Gothic"/>
              </a:rPr>
              <a:t>45 seconds</a:t>
            </a:r>
            <a:endParaRPr lang="en-US" sz="3200" b="1" dirty="0">
              <a:latin typeface="Century Gothic"/>
              <a:cs typeface="Century Gothic"/>
            </a:endParaRPr>
          </a:p>
        </p:txBody>
      </p:sp>
    </p:spTree>
    <p:extLst>
      <p:ext uri="{BB962C8B-B14F-4D97-AF65-F5344CB8AC3E}">
        <p14:creationId xmlns:p14="http://schemas.microsoft.com/office/powerpoint/2010/main" val="774778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 name="Rectangle 2"/>
          <p:cNvSpPr/>
          <p:nvPr/>
        </p:nvSpPr>
        <p:spPr>
          <a:xfrm>
            <a:off x="1146089" y="1715254"/>
            <a:ext cx="7134048" cy="3046988"/>
          </a:xfrm>
          <a:prstGeom prst="rect">
            <a:avLst/>
          </a:prstGeom>
          <a:solidFill>
            <a:srgbClr val="F7BF17"/>
          </a:solidFill>
          <a:ln w="38100" cmpd="sng">
            <a:solidFill>
              <a:srgbClr val="000000"/>
            </a:solidFill>
          </a:ln>
        </p:spPr>
        <p:txBody>
          <a:bodyPr wrap="square">
            <a:spAutoFit/>
          </a:bodyPr>
          <a:lstStyle/>
          <a:p>
            <a:pPr marL="0" indent="0" algn="ctr">
              <a:buNone/>
            </a:pPr>
            <a:endParaRPr lang="en-US" sz="2800" b="1" dirty="0">
              <a:latin typeface="Century Gothic"/>
              <a:cs typeface="Century Gothic"/>
              <a:sym typeface="Arial"/>
            </a:endParaRPr>
          </a:p>
          <a:p>
            <a:pPr marL="0" indent="0" algn="ctr">
              <a:buNone/>
            </a:pPr>
            <a:r>
              <a:rPr lang="en-US" sz="3200" b="1" dirty="0" smtClean="0">
                <a:solidFill>
                  <a:srgbClr val="000000"/>
                </a:solidFill>
                <a:latin typeface="Century Gothic"/>
                <a:ea typeface="Arial"/>
                <a:cs typeface="Century Gothic"/>
                <a:sym typeface="Arial"/>
              </a:rPr>
              <a:t>How can knowledge of SELs’ linguistic features help guide Responsive Language Instruction?</a:t>
            </a:r>
            <a:endParaRPr lang="en-US" sz="3200" b="1" dirty="0" smtClean="0">
              <a:latin typeface="Century Gothic"/>
              <a:cs typeface="Century Gothic"/>
            </a:endParaRPr>
          </a:p>
          <a:p>
            <a:pPr marL="0" indent="0">
              <a:buNone/>
            </a:pPr>
            <a:endParaRPr lang="en-US" sz="4000" dirty="0"/>
          </a:p>
          <a:p>
            <a:pPr marL="0" indent="0" algn="ctr">
              <a:buNone/>
            </a:pPr>
            <a:endParaRPr lang="en-US" sz="2800" b="1" dirty="0">
              <a:latin typeface="Century Gothic"/>
              <a:cs typeface="Century Gothic"/>
            </a:endParaRPr>
          </a:p>
        </p:txBody>
      </p:sp>
      <p:sp>
        <p:nvSpPr>
          <p:cNvPr id="2" name="Rectangle 1"/>
          <p:cNvSpPr/>
          <p:nvPr/>
        </p:nvSpPr>
        <p:spPr>
          <a:xfrm>
            <a:off x="1927851" y="667332"/>
            <a:ext cx="4917758" cy="769441"/>
          </a:xfrm>
          <a:prstGeom prst="rect">
            <a:avLst/>
          </a:prstGeom>
        </p:spPr>
        <p:txBody>
          <a:bodyPr wrap="none">
            <a:spAutoFit/>
          </a:bodyPr>
          <a:lstStyle/>
          <a:p>
            <a:r>
              <a:rPr lang="en-US" sz="4400" b="1" kern="0" dirty="0">
                <a:solidFill>
                  <a:srgbClr val="000000"/>
                </a:solidFill>
                <a:latin typeface="Arial"/>
                <a:ea typeface="ＭＳ Ｐゴシック"/>
                <a:cs typeface="Arial"/>
              </a:rPr>
              <a:t>Guiding Question</a:t>
            </a:r>
            <a:endParaRPr lang="en-US" dirty="0"/>
          </a:p>
        </p:txBody>
      </p:sp>
      <p:pic>
        <p:nvPicPr>
          <p:cNvPr id="4" name="Shape 217"/>
          <p:cNvPicPr preferRelativeResize="0"/>
          <p:nvPr/>
        </p:nvPicPr>
        <p:blipFill rotWithShape="1">
          <a:blip r:embed="rId3">
            <a:alphaModFix/>
          </a:blip>
          <a:srcRect/>
          <a:stretch/>
        </p:blipFill>
        <p:spPr>
          <a:xfrm>
            <a:off x="0" y="5486400"/>
            <a:ext cx="1605775" cy="1371598"/>
          </a:xfrm>
          <a:prstGeom prst="rect">
            <a:avLst/>
          </a:prstGeom>
          <a:noFill/>
          <a:ln>
            <a:noFill/>
          </a:ln>
        </p:spPr>
      </p:pic>
      <p:pic>
        <p:nvPicPr>
          <p:cNvPr id="6" name="Picture 5" descr="Screen Shot 2016-01-17 at 8.35.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118" y="3716113"/>
            <a:ext cx="3991491" cy="2624862"/>
          </a:xfrm>
          <a:prstGeom prst="rect">
            <a:avLst/>
          </a:prstGeom>
          <a:ln w="28575" cmpd="sng">
            <a:solidFill>
              <a:schemeClr val="tx1"/>
            </a:solidFill>
          </a:ln>
        </p:spPr>
      </p:pic>
    </p:spTree>
    <p:extLst>
      <p:ext uri="{BB962C8B-B14F-4D97-AF65-F5344CB8AC3E}">
        <p14:creationId xmlns:p14="http://schemas.microsoft.com/office/powerpoint/2010/main" val="149375427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076" y="1946030"/>
            <a:ext cx="4029908" cy="3756847"/>
          </a:xfrm>
          <a:prstGeom prst="rect">
            <a:avLst/>
          </a:prstGeom>
        </p:spPr>
      </p:pic>
      <p:sp>
        <p:nvSpPr>
          <p:cNvPr id="95" name="Shape 95"/>
          <p:cNvSpPr txBox="1"/>
          <p:nvPr/>
        </p:nvSpPr>
        <p:spPr>
          <a:xfrm>
            <a:off x="199690" y="1324267"/>
            <a:ext cx="4703386" cy="5324535"/>
          </a:xfrm>
          <a:prstGeom prst="rect">
            <a:avLst/>
          </a:prstGeom>
          <a:noFill/>
          <a:ln w="38100" cap="flat" cmpd="sng">
            <a:solidFill>
              <a:schemeClr val="tx1"/>
            </a:solidFill>
            <a:prstDash val="dash"/>
            <a:round/>
            <a:headEnd type="none" w="med" len="med"/>
            <a:tailEnd type="none" w="med" len="med"/>
          </a:ln>
        </p:spPr>
        <p:txBody>
          <a:bodyPr lIns="91425" tIns="45700" rIns="91425" bIns="45700" anchor="t" anchorCtr="0">
            <a:noAutofit/>
          </a:bodyPr>
          <a:lstStyle/>
          <a:p>
            <a:pPr marL="514350" indent="-514350">
              <a:buFont typeface="+mj-lt"/>
              <a:buAutoNum type="arabicParenR"/>
            </a:pPr>
            <a:r>
              <a:rPr lang="en-US" altLang="en-US" sz="2800" b="1" dirty="0">
                <a:latin typeface="Century Gothic" charset="0"/>
                <a:ea typeface="Century Gothic" charset="0"/>
                <a:cs typeface="Century Gothic" charset="0"/>
              </a:rPr>
              <a:t>All language is good!</a:t>
            </a:r>
          </a:p>
          <a:p>
            <a:pPr marL="514350" indent="-514350">
              <a:buFont typeface="+mj-lt"/>
              <a:buAutoNum type="arabicParenR"/>
            </a:pPr>
            <a:endParaRPr lang="en-US" altLang="en-US" sz="2800" b="1" dirty="0">
              <a:latin typeface="Century Gothic" charset="0"/>
              <a:ea typeface="Century Gothic" charset="0"/>
              <a:cs typeface="Century Gothic" charset="0"/>
            </a:endParaRPr>
          </a:p>
          <a:p>
            <a:pPr marL="514350" indent="-514350">
              <a:buFont typeface="+mj-lt"/>
              <a:buAutoNum type="arabicParenR"/>
            </a:pPr>
            <a:r>
              <a:rPr lang="en-US" altLang="en-US" sz="2800" b="1" dirty="0">
                <a:latin typeface="Century Gothic" charset="0"/>
                <a:ea typeface="Century Gothic" charset="0"/>
                <a:cs typeface="Century Gothic" charset="0"/>
              </a:rPr>
              <a:t>All language is </a:t>
            </a:r>
            <a:r>
              <a:rPr lang="en-US" altLang="en-US" sz="2800" b="1" dirty="0" smtClean="0">
                <a:latin typeface="Century Gothic" charset="0"/>
                <a:ea typeface="Century Gothic" charset="0"/>
                <a:cs typeface="Century Gothic" charset="0"/>
              </a:rPr>
              <a:t>rule governed and patterned!</a:t>
            </a:r>
            <a:endParaRPr lang="en-US" altLang="en-US" sz="2800" b="1" dirty="0">
              <a:latin typeface="Century Gothic" charset="0"/>
              <a:ea typeface="Century Gothic" charset="0"/>
              <a:cs typeface="Century Gothic" charset="0"/>
            </a:endParaRPr>
          </a:p>
          <a:p>
            <a:pPr marL="514350" indent="-514350">
              <a:buFont typeface="+mj-lt"/>
              <a:buAutoNum type="arabicParenR"/>
            </a:pPr>
            <a:endParaRPr lang="en-US" altLang="en-US" sz="2800" b="1" dirty="0">
              <a:latin typeface="Century Gothic" charset="0"/>
              <a:ea typeface="Century Gothic" charset="0"/>
              <a:cs typeface="Century Gothic" charset="0"/>
            </a:endParaRPr>
          </a:p>
          <a:p>
            <a:pPr marL="514350" indent="-514350">
              <a:buFont typeface="+mj-lt"/>
              <a:buAutoNum type="arabicParenR"/>
            </a:pPr>
            <a:r>
              <a:rPr lang="en-US" altLang="en-US" sz="2800" b="1" dirty="0">
                <a:latin typeface="Century Gothic" charset="0"/>
                <a:ea typeface="Century Gothic" charset="0"/>
                <a:cs typeface="Century Gothic" charset="0"/>
              </a:rPr>
              <a:t>You acquire language from your primary </a:t>
            </a:r>
            <a:r>
              <a:rPr lang="en-US" altLang="en-US" sz="2800" b="1" dirty="0" smtClean="0">
                <a:latin typeface="Century Gothic" charset="0"/>
                <a:ea typeface="Century Gothic" charset="0"/>
                <a:cs typeface="Century Gothic" charset="0"/>
              </a:rPr>
              <a:t>caregivers from pre-birth to Pre-K. </a:t>
            </a:r>
            <a:endParaRPr lang="en-US" altLang="en-US" sz="2800" b="1" dirty="0">
              <a:latin typeface="Century Gothic" charset="0"/>
              <a:ea typeface="Century Gothic" charset="0"/>
              <a:cs typeface="Century Gothic" charset="0"/>
            </a:endParaRPr>
          </a:p>
          <a:p>
            <a:pPr marL="342900" marR="0" lvl="0" indent="-215900" algn="l" rtl="0">
              <a:spcBef>
                <a:spcPts val="0"/>
              </a:spcBef>
              <a:spcAft>
                <a:spcPts val="0"/>
              </a:spcAft>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b="0" i="0" u="none" strike="noStrike" cap="none" baseline="0" dirty="0">
              <a:solidFill>
                <a:schemeClr val="dk1"/>
              </a:solidFill>
              <a:latin typeface="Calibri"/>
              <a:ea typeface="Calibri"/>
              <a:cs typeface="Calibri"/>
              <a:sym typeface="Calibri"/>
            </a:endParaRPr>
          </a:p>
          <a:p>
            <a:pPr marL="342900" marR="0" lvl="0" indent="-215900" algn="l" rtl="0">
              <a:spcBef>
                <a:spcPts val="0"/>
              </a:spcBef>
              <a:spcAft>
                <a:spcPts val="0"/>
              </a:spcAft>
              <a:buClr>
                <a:schemeClr val="dk1"/>
              </a:buClr>
              <a:buFont typeface="Calibri"/>
              <a:buNone/>
            </a:pPr>
            <a:endParaRPr sz="2000" b="0" i="0" u="none" strike="noStrike" cap="none" baseline="0" dirty="0">
              <a:solidFill>
                <a:schemeClr val="dk1"/>
              </a:solidFill>
              <a:latin typeface="Calibri"/>
              <a:ea typeface="Calibri"/>
              <a:cs typeface="Calibri"/>
              <a:sym typeface="Calibri"/>
            </a:endParaRPr>
          </a:p>
        </p:txBody>
      </p:sp>
      <p:sp>
        <p:nvSpPr>
          <p:cNvPr id="3" name="Title 2"/>
          <p:cNvSpPr>
            <a:spLocks noGrp="1"/>
          </p:cNvSpPr>
          <p:nvPr>
            <p:ph type="title"/>
          </p:nvPr>
        </p:nvSpPr>
        <p:spPr/>
        <p:txBody>
          <a:bodyPr/>
          <a:lstStyle/>
          <a:p>
            <a:endParaRPr lang="en-US" dirty="0"/>
          </a:p>
        </p:txBody>
      </p:sp>
      <p:sp>
        <p:nvSpPr>
          <p:cNvPr id="6" name="Title 1"/>
          <p:cNvSpPr txBox="1">
            <a:spLocks/>
          </p:cNvSpPr>
          <p:nvPr/>
        </p:nvSpPr>
        <p:spPr bwMode="auto">
          <a:xfrm>
            <a:off x="0" y="0"/>
            <a:ext cx="9162676" cy="1417638"/>
          </a:xfrm>
          <a:prstGeom prst="rect">
            <a:avLst/>
          </a:prstGeom>
          <a:solidFill>
            <a:srgbClr val="F7BF17"/>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000000"/>
                </a:solidFill>
                <a:latin typeface="Century Gothic"/>
                <a:cs typeface="Century Gothic"/>
              </a:rPr>
              <a:t>Three Linguistic Absolutes </a:t>
            </a:r>
            <a:endParaRPr lang="en-US" b="1" dirty="0">
              <a:solidFill>
                <a:srgbClr val="000000"/>
              </a:solidFill>
              <a:latin typeface="Century Gothic"/>
              <a:cs typeface="Century Gothic"/>
            </a:endParaRPr>
          </a:p>
        </p:txBody>
      </p:sp>
    </p:spTree>
    <p:extLst>
      <p:ext uri="{BB962C8B-B14F-4D97-AF65-F5344CB8AC3E}">
        <p14:creationId xmlns:p14="http://schemas.microsoft.com/office/powerpoint/2010/main" val="190031026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19 at 10.54.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437"/>
            <a:ext cx="9144000" cy="6658738"/>
          </a:xfrm>
          <a:prstGeom prst="rect">
            <a:avLst/>
          </a:prstGeom>
        </p:spPr>
      </p:pic>
      <p:sp>
        <p:nvSpPr>
          <p:cNvPr id="3" name="Donut 2"/>
          <p:cNvSpPr/>
          <p:nvPr/>
        </p:nvSpPr>
        <p:spPr>
          <a:xfrm>
            <a:off x="1122746" y="1041723"/>
            <a:ext cx="2523281" cy="509286"/>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5499905" y="1041723"/>
            <a:ext cx="2523281" cy="509286"/>
          </a:xfrm>
          <a:prstGeom prst="don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ounded Rectangle 4"/>
          <p:cNvSpPr/>
          <p:nvPr/>
        </p:nvSpPr>
        <p:spPr>
          <a:xfrm>
            <a:off x="7823200" y="710730"/>
            <a:ext cx="1320800" cy="330994"/>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auto">
              <a:spcBef>
                <a:spcPts val="0"/>
              </a:spcBef>
              <a:spcAft>
                <a:spcPts val="0"/>
              </a:spcAft>
              <a:defRPr/>
            </a:pPr>
            <a:r>
              <a:rPr lang="en-US" dirty="0">
                <a:solidFill>
                  <a:srgbClr val="FFFFFF"/>
                </a:solidFill>
                <a:latin typeface="Arial"/>
                <a:ea typeface="ＭＳ Ｐゴシック"/>
                <a:cs typeface="Arial"/>
              </a:rPr>
              <a:t>Handout</a:t>
            </a:r>
          </a:p>
        </p:txBody>
      </p:sp>
    </p:spTree>
    <p:extLst>
      <p:ext uri="{BB962C8B-B14F-4D97-AF65-F5344CB8AC3E}">
        <p14:creationId xmlns:p14="http://schemas.microsoft.com/office/powerpoint/2010/main" val="15693283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586127" y="897953"/>
            <a:ext cx="7974012" cy="874712"/>
          </a:xfrm>
        </p:spPr>
        <p:txBody>
          <a:bodyPr wrap="square" numCol="1" anchorCtr="0" compatLnSpc="1">
            <a:prstTxWarp prst="textNoShape">
              <a:avLst/>
            </a:prstTxWarp>
            <a:normAutofit fontScale="90000"/>
          </a:bodyPr>
          <a:lstStyle/>
          <a:p>
            <a:pPr algn="ctr" eaLnBrk="1" hangingPunct="1">
              <a:buFont typeface="Georgia" charset="0"/>
              <a:buNone/>
              <a:defRPr/>
            </a:pPr>
            <a:r>
              <a:rPr lang="en-US" sz="4900" b="1" dirty="0">
                <a:latin typeface="Century Gothic" charset="0"/>
                <a:cs typeface="Century Gothic" charset="0"/>
              </a:rPr>
              <a:t>LAS Links- </a:t>
            </a:r>
            <a:r>
              <a:rPr lang="en-US" sz="4900" b="1" dirty="0" smtClean="0">
                <a:latin typeface="Century Gothic" charset="0"/>
                <a:cs typeface="Century Gothic" charset="0"/>
              </a:rPr>
              <a:t/>
            </a:r>
            <a:br>
              <a:rPr lang="en-US" sz="4900" b="1" dirty="0" smtClean="0">
                <a:latin typeface="Century Gothic" charset="0"/>
                <a:cs typeface="Century Gothic" charset="0"/>
              </a:rPr>
            </a:br>
            <a:r>
              <a:rPr lang="en-US" sz="4900" b="1" dirty="0" smtClean="0">
                <a:latin typeface="Century Gothic" charset="0"/>
                <a:cs typeface="Century Gothic" charset="0"/>
              </a:rPr>
              <a:t>African </a:t>
            </a:r>
            <a:r>
              <a:rPr lang="en-US" sz="4900" b="1" dirty="0">
                <a:latin typeface="Century Gothic" charset="0"/>
                <a:cs typeface="Century Gothic" charset="0"/>
              </a:rPr>
              <a:t>American Language</a:t>
            </a:r>
            <a:br>
              <a:rPr lang="en-US" sz="4900" b="1" dirty="0">
                <a:latin typeface="Century Gothic" charset="0"/>
                <a:cs typeface="Century Gothic" charset="0"/>
              </a:rPr>
            </a:br>
            <a:r>
              <a:rPr lang="en-US" sz="3200" b="1" dirty="0">
                <a:latin typeface="Century Gothic" charset="0"/>
                <a:cs typeface="Century Gothic" charset="0"/>
              </a:rPr>
              <a:t> </a:t>
            </a:r>
            <a:r>
              <a:rPr lang="en-US" sz="2500" b="1" dirty="0">
                <a:latin typeface="Century Gothic" charset="0"/>
                <a:cs typeface="Century Gothic" charset="0"/>
              </a:rPr>
              <a:t>Audio Sample</a:t>
            </a:r>
          </a:p>
        </p:txBody>
      </p:sp>
      <p:pic>
        <p:nvPicPr>
          <p:cNvPr id="23554" name="Picture 3" descr="Item 17.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127" y="1772665"/>
            <a:ext cx="7973673" cy="3517900"/>
          </a:xfrm>
          <a:prstGeom prst="roundRect">
            <a:avLst>
              <a:gd name="adj" fmla="val 8594"/>
            </a:avLst>
          </a:prstGeom>
          <a:solidFill>
            <a:srgbClr val="FFFFFF">
              <a:shade val="85000"/>
            </a:srgbClr>
          </a:solidFill>
          <a:ln w="9525">
            <a:solidFill>
              <a:srgbClr val="000000"/>
            </a:solidFill>
            <a:miter lim="800000"/>
            <a:headEnd/>
            <a:tailEnd/>
          </a:ln>
          <a:effectLst>
            <a:reflection blurRad="12700" stA="38000" endPos="28000" dist="5000" dir="5400000" sy="-100000" algn="bl" rotWithShape="0"/>
          </a:effectLst>
          <a:extLst/>
        </p:spPr>
      </p:pic>
      <p:sp>
        <p:nvSpPr>
          <p:cNvPr id="44035" name="TextBox 4"/>
          <p:cNvSpPr txBox="1">
            <a:spLocks noChangeArrowheads="1"/>
          </p:cNvSpPr>
          <p:nvPr/>
        </p:nvSpPr>
        <p:spPr bwMode="auto">
          <a:xfrm>
            <a:off x="6748463" y="5775325"/>
            <a:ext cx="164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a:latin typeface="Century Gothic" charset="0"/>
              </a:rPr>
              <a:t>Item 17 LAS Links</a:t>
            </a:r>
          </a:p>
          <a:p>
            <a:pPr algn="r" eaLnBrk="1" hangingPunct="1"/>
            <a:r>
              <a:rPr lang="en-US" sz="1400">
                <a:latin typeface="Century Gothic" charset="0"/>
              </a:rPr>
              <a:t>6</a:t>
            </a:r>
            <a:r>
              <a:rPr lang="en-US" sz="1400" baseline="30000">
                <a:latin typeface="Century Gothic" charset="0"/>
              </a:rPr>
              <a:t>th</a:t>
            </a:r>
            <a:r>
              <a:rPr lang="en-US" sz="1400">
                <a:latin typeface="Century Gothic" charset="0"/>
              </a:rPr>
              <a:t> Grade</a:t>
            </a:r>
          </a:p>
        </p:txBody>
      </p:sp>
    </p:spTree>
    <p:extLst>
      <p:ext uri="{BB962C8B-B14F-4D97-AF65-F5344CB8AC3E}">
        <p14:creationId xmlns:p14="http://schemas.microsoft.com/office/powerpoint/2010/main" val="7345967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4"/>
          <p:cNvSpPr txBox="1">
            <a:spLocks/>
          </p:cNvSpPr>
          <p:nvPr/>
        </p:nvSpPr>
        <p:spPr bwMode="auto">
          <a:xfrm>
            <a:off x="0" y="133695"/>
            <a:ext cx="9144000" cy="1704575"/>
          </a:xfrm>
          <a:prstGeom prst="rect">
            <a:avLst/>
          </a:prstGeom>
          <a:solidFill>
            <a:schemeClr val="bg1">
              <a:lumMod val="85000"/>
            </a:schemeClr>
          </a:solidFill>
          <a:ln>
            <a:noFill/>
          </a:ln>
          <a:extLst>
            <a:ext uri="{FAA26D3D-D897-4be2-8F04-BA451C77F1D7}">
              <ma14:placeholderFlag xmlns:ma14="http://schemas.microsoft.com/office/mac/drawingml/2011/main" val="1"/>
            </a:ext>
          </a:extLst>
        </p:spPr>
        <p:txBody>
          <a:bodyPr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pPr algn="ctr"/>
            <a:endParaRPr lang="en-US" altLang="en-US" sz="2400" b="1" dirty="0" smtClean="0">
              <a:solidFill>
                <a:schemeClr val="tx1"/>
              </a:solidFill>
              <a:latin typeface="Century Gothic"/>
              <a:ea typeface="Century Gothic" charset="0"/>
              <a:cs typeface="Century Gothic"/>
            </a:endParaRPr>
          </a:p>
          <a:p>
            <a:pPr algn="ctr"/>
            <a:endParaRPr lang="en-US" altLang="en-US" sz="2400" b="1" dirty="0">
              <a:solidFill>
                <a:schemeClr val="tx1"/>
              </a:solidFill>
              <a:latin typeface="Century Gothic"/>
              <a:ea typeface="Century Gothic" charset="0"/>
              <a:cs typeface="Century Gothic"/>
            </a:endParaRPr>
          </a:p>
          <a:p>
            <a:pPr algn="ctr"/>
            <a:endParaRPr lang="en-US" altLang="en-US" sz="2400" b="1" dirty="0" smtClean="0">
              <a:solidFill>
                <a:schemeClr val="tx1"/>
              </a:solidFill>
              <a:latin typeface="Century Gothic"/>
              <a:ea typeface="Century Gothic" charset="0"/>
              <a:cs typeface="Century Gothic"/>
            </a:endParaRPr>
          </a:p>
          <a:p>
            <a:pPr algn="ctr"/>
            <a:r>
              <a:rPr lang="en-US" altLang="en-US" sz="2400" b="1" dirty="0" smtClean="0">
                <a:solidFill>
                  <a:schemeClr val="tx1"/>
                </a:solidFill>
                <a:latin typeface="Century Gothic"/>
                <a:ea typeface="Century Gothic" charset="0"/>
                <a:cs typeface="Century Gothic"/>
              </a:rPr>
              <a:t>What patterns are present in this oral language sample? </a:t>
            </a:r>
          </a:p>
          <a:p>
            <a:pPr algn="ctr"/>
            <a:r>
              <a:rPr lang="en-US" altLang="en-US" sz="2400" b="1" dirty="0" smtClean="0">
                <a:solidFill>
                  <a:schemeClr val="tx1"/>
                </a:solidFill>
                <a:latin typeface="Century Gothic"/>
                <a:ea typeface="Century Gothic" charset="0"/>
                <a:cs typeface="Century Gothic"/>
              </a:rPr>
              <a:t>What are the implications for instruction?</a:t>
            </a:r>
            <a:r>
              <a:rPr lang="en-US" altLang="en-US" sz="2400" b="1" dirty="0" smtClean="0">
                <a:solidFill>
                  <a:srgbClr val="FBC01E"/>
                </a:solidFill>
                <a:latin typeface="Century Gothic"/>
                <a:ea typeface="Century Gothic" charset="0"/>
                <a:cs typeface="Century Gothic"/>
              </a:rPr>
              <a:t/>
            </a:r>
            <a:br>
              <a:rPr lang="en-US" altLang="en-US" sz="2400" b="1" dirty="0" smtClean="0">
                <a:solidFill>
                  <a:srgbClr val="FBC01E"/>
                </a:solidFill>
                <a:latin typeface="Century Gothic"/>
                <a:ea typeface="Century Gothic" charset="0"/>
                <a:cs typeface="Century Gothic"/>
              </a:rPr>
            </a:br>
            <a:r>
              <a:rPr lang="en-US" altLang="en-US" b="1" dirty="0" smtClean="0">
                <a:solidFill>
                  <a:srgbClr val="FBC01E"/>
                </a:solidFill>
                <a:latin typeface="Century Gothic"/>
                <a:ea typeface="Century Gothic" charset="0"/>
                <a:cs typeface="Century Gothic"/>
              </a:rPr>
              <a:t> </a:t>
            </a:r>
            <a:endParaRPr lang="en-US" altLang="en-US" b="1" dirty="0">
              <a:solidFill>
                <a:srgbClr val="FBC01E"/>
              </a:solidFill>
              <a:latin typeface="Century Gothic"/>
              <a:ea typeface="Century Gothic" charset="0"/>
              <a:cs typeface="Century Gothic"/>
            </a:endParaRPr>
          </a:p>
        </p:txBody>
      </p:sp>
      <p:sp>
        <p:nvSpPr>
          <p:cNvPr id="6" name="TextBox 4"/>
          <p:cNvSpPr txBox="1">
            <a:spLocks noChangeArrowheads="1"/>
          </p:cNvSpPr>
          <p:nvPr/>
        </p:nvSpPr>
        <p:spPr bwMode="auto">
          <a:xfrm>
            <a:off x="183799" y="6261805"/>
            <a:ext cx="4365171" cy="369332"/>
          </a:xfrm>
          <a:prstGeom prst="rect">
            <a:avLst/>
          </a:prstGeom>
          <a:noFill/>
          <a:ln>
            <a:noFill/>
          </a:ln>
        </p:spPr>
        <p:txBody>
          <a:bodyPr wrap="square">
            <a:spAutoFit/>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r>
              <a:rPr lang="en-US" altLang="en-US" sz="1800" dirty="0"/>
              <a:t>Item 17 </a:t>
            </a:r>
            <a:r>
              <a:rPr lang="en-US" altLang="en-US" sz="1800" dirty="0" err="1" smtClean="0"/>
              <a:t>LASLinks</a:t>
            </a:r>
            <a:r>
              <a:rPr lang="en-US" altLang="en-US" sz="1800" dirty="0" smtClean="0"/>
              <a:t>   -6</a:t>
            </a:r>
            <a:r>
              <a:rPr lang="en-US" altLang="en-US" sz="1800" baseline="30000" dirty="0" smtClean="0"/>
              <a:t>th</a:t>
            </a:r>
            <a:r>
              <a:rPr lang="en-US" altLang="en-US" sz="1800" dirty="0" smtClean="0"/>
              <a:t> </a:t>
            </a:r>
            <a:r>
              <a:rPr lang="en-US" altLang="en-US" sz="1800" dirty="0"/>
              <a:t>Grade</a:t>
            </a:r>
          </a:p>
        </p:txBody>
      </p:sp>
      <p:pic>
        <p:nvPicPr>
          <p:cNvPr id="7" name="AAL LAS LINK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5104" y="0"/>
            <a:ext cx="812800" cy="812800"/>
          </a:xfrm>
          <a:prstGeom prst="rect">
            <a:avLst/>
          </a:prstGeom>
        </p:spPr>
      </p:pic>
      <p:pic>
        <p:nvPicPr>
          <p:cNvPr id="3" name="Picture 2" descr="Screen Shot 2016-01-14 at 4.30.5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99" y="2142114"/>
            <a:ext cx="8772225" cy="3348260"/>
          </a:xfrm>
          <a:prstGeom prst="rect">
            <a:avLst/>
          </a:prstGeom>
          <a:ln w="19050" cmpd="sng">
            <a:noFill/>
          </a:ln>
        </p:spPr>
      </p:pic>
      <p:pic>
        <p:nvPicPr>
          <p:cNvPr id="11" name="Picture 10" descr="Screen Shot 2016-01-14 at 2.29.1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5453" y="4806351"/>
            <a:ext cx="1260571" cy="1957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5856654" y="6396335"/>
            <a:ext cx="1728283" cy="461665"/>
          </a:xfrm>
          <a:prstGeom prst="rect">
            <a:avLst/>
          </a:prstGeom>
          <a:noFill/>
        </p:spPr>
        <p:txBody>
          <a:bodyPr wrap="square" rtlCol="0">
            <a:spAutoFit/>
          </a:bodyPr>
          <a:lstStyle/>
          <a:p>
            <a:r>
              <a:rPr lang="en-US" sz="2400" b="1" dirty="0" smtClean="0"/>
              <a:t>Handout</a:t>
            </a:r>
            <a:endParaRPr lang="en-US" sz="2400" b="1" dirty="0"/>
          </a:p>
        </p:txBody>
      </p:sp>
    </p:spTree>
    <p:extLst>
      <p:ext uri="{BB962C8B-B14F-4D97-AF65-F5344CB8AC3E}">
        <p14:creationId xmlns:p14="http://schemas.microsoft.com/office/powerpoint/2010/main" val="16772051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94"/>
          <p:cNvSpPr txBox="1">
            <a:spLocks/>
          </p:cNvSpPr>
          <p:nvPr/>
        </p:nvSpPr>
        <p:spPr bwMode="auto">
          <a:xfrm>
            <a:off x="0" y="0"/>
            <a:ext cx="9202414" cy="17526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a:lstStyle>
          <a:p>
            <a:r>
              <a:rPr lang="en-US" altLang="en-US" b="1" dirty="0" smtClean="0">
                <a:solidFill>
                  <a:srgbClr val="FBC01E"/>
                </a:solidFill>
                <a:ea typeface="Century Gothic" charset="0"/>
                <a:cs typeface="Century Gothic" charset="0"/>
              </a:rPr>
              <a:t>CLR) </a:t>
            </a:r>
            <a:endParaRPr lang="en-US" altLang="en-US" b="1" dirty="0">
              <a:solidFill>
                <a:srgbClr val="FBC01E"/>
              </a:solidFill>
              <a:ea typeface="Century Gothic" charset="0"/>
              <a:cs typeface="Century Gothic" charset="0"/>
            </a:endParaRPr>
          </a:p>
        </p:txBody>
      </p:sp>
      <p:sp>
        <p:nvSpPr>
          <p:cNvPr id="6" name="TextBox 4"/>
          <p:cNvSpPr txBox="1">
            <a:spLocks noChangeArrowheads="1"/>
          </p:cNvSpPr>
          <p:nvPr/>
        </p:nvSpPr>
        <p:spPr bwMode="auto">
          <a:xfrm>
            <a:off x="4778829" y="6446471"/>
            <a:ext cx="4365171" cy="369332"/>
          </a:xfrm>
          <a:prstGeom prst="rect">
            <a:avLst/>
          </a:prstGeom>
          <a:solidFill>
            <a:schemeClr val="accent6">
              <a:lumMod val="20000"/>
              <a:lumOff val="80000"/>
            </a:schemeClr>
          </a:solidFill>
          <a:ln>
            <a:noFill/>
          </a:ln>
        </p:spPr>
        <p:txBody>
          <a:bodyPr wrap="square">
            <a:spAutoFit/>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lgn="r" eaLnBrk="1" hangingPunct="1"/>
            <a:r>
              <a:rPr lang="en-US" altLang="en-US" sz="1800" b="1" dirty="0"/>
              <a:t>Item 17 </a:t>
            </a:r>
            <a:r>
              <a:rPr lang="en-US" altLang="en-US" sz="1800" b="1" dirty="0" err="1" smtClean="0"/>
              <a:t>LASLinks</a:t>
            </a:r>
            <a:r>
              <a:rPr lang="en-US" altLang="en-US" sz="1800" b="1" dirty="0" smtClean="0"/>
              <a:t>   -6</a:t>
            </a:r>
            <a:r>
              <a:rPr lang="en-US" altLang="en-US" sz="1800" b="1" baseline="30000" dirty="0" smtClean="0"/>
              <a:t>th</a:t>
            </a:r>
            <a:r>
              <a:rPr lang="en-US" altLang="en-US" sz="1800" b="1" dirty="0" smtClean="0"/>
              <a:t> </a:t>
            </a:r>
            <a:r>
              <a:rPr lang="en-US" altLang="en-US" sz="1800" b="1" dirty="0"/>
              <a:t>Grade</a:t>
            </a:r>
          </a:p>
        </p:txBody>
      </p:sp>
      <p:pic>
        <p:nvPicPr>
          <p:cNvPr id="7" name="AAL LAS LINK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8912" y="0"/>
            <a:ext cx="812800" cy="812800"/>
          </a:xfrm>
          <a:prstGeom prst="rect">
            <a:avLst/>
          </a:prstGeom>
        </p:spPr>
      </p:pic>
      <p:sp>
        <p:nvSpPr>
          <p:cNvPr id="14" name="TextBox 13"/>
          <p:cNvSpPr txBox="1"/>
          <p:nvPr/>
        </p:nvSpPr>
        <p:spPr>
          <a:xfrm>
            <a:off x="44603" y="6464375"/>
            <a:ext cx="4585811" cy="369332"/>
          </a:xfrm>
          <a:prstGeom prst="rect">
            <a:avLst/>
          </a:prstGeom>
          <a:noFill/>
        </p:spPr>
        <p:txBody>
          <a:bodyPr wrap="none" rtlCol="0">
            <a:spAutoFit/>
          </a:bodyPr>
          <a:lstStyle/>
          <a:p>
            <a:r>
              <a:rPr lang="en-US" sz="1800" b="1" dirty="0" smtClean="0">
                <a:latin typeface="Century Gothic"/>
                <a:cs typeface="Century Gothic"/>
              </a:rPr>
              <a:t>Transcription of Student’s Oral Response</a:t>
            </a:r>
            <a:endParaRPr lang="en-US" sz="1800" b="1" dirty="0">
              <a:latin typeface="Century Gothic"/>
              <a:cs typeface="Century Gothic"/>
            </a:endParaRPr>
          </a:p>
        </p:txBody>
      </p:sp>
      <p:pic>
        <p:nvPicPr>
          <p:cNvPr id="8" name="Picture 7" descr="Screen Shot 2016-01-04 at 2.46.40 PM.png"/>
          <p:cNvPicPr>
            <a:picLocks noChangeAspect="1"/>
          </p:cNvPicPr>
          <p:nvPr/>
        </p:nvPicPr>
        <p:blipFill rotWithShape="1">
          <a:blip r:embed="rId6">
            <a:extLst>
              <a:ext uri="{28A0092B-C50C-407E-A947-70E740481C1C}">
                <a14:useLocalDpi xmlns:a14="http://schemas.microsoft.com/office/drawing/2010/main" val="0"/>
              </a:ext>
            </a:extLst>
          </a:blip>
          <a:srcRect l="6250" t="10449" r="5948" b="6219"/>
          <a:stretch/>
        </p:blipFill>
        <p:spPr>
          <a:xfrm>
            <a:off x="166621" y="953479"/>
            <a:ext cx="8927585" cy="5328391"/>
          </a:xfrm>
          <a:prstGeom prst="rect">
            <a:avLst/>
          </a:prstGeom>
          <a:solidFill>
            <a:schemeClr val="tx1"/>
          </a:solidFill>
          <a:ln w="57150" cmpd="sng">
            <a:solidFill>
              <a:schemeClr val="tx1"/>
            </a:solidFill>
          </a:ln>
        </p:spPr>
      </p:pic>
      <p:sp>
        <p:nvSpPr>
          <p:cNvPr id="10" name="Rounded Rectangle 9"/>
          <p:cNvSpPr/>
          <p:nvPr/>
        </p:nvSpPr>
        <p:spPr>
          <a:xfrm>
            <a:off x="7753626" y="953479"/>
            <a:ext cx="1428286" cy="413361"/>
          </a:xfrm>
          <a:prstGeom prst="roundRect">
            <a:avLst/>
          </a:prstGeom>
          <a:solidFill>
            <a:srgbClr val="0000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Handout</a:t>
            </a:r>
            <a:r>
              <a:rPr lang="en-US" dirty="0" smtClean="0"/>
              <a:t> </a:t>
            </a:r>
            <a:endParaRPr lang="en-US" dirty="0"/>
          </a:p>
        </p:txBody>
      </p:sp>
    </p:spTree>
    <p:extLst>
      <p:ext uri="{BB962C8B-B14F-4D97-AF65-F5344CB8AC3E}">
        <p14:creationId xmlns:p14="http://schemas.microsoft.com/office/powerpoint/2010/main" val="4718723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2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0" y="0"/>
            <a:ext cx="9144000" cy="1417638"/>
          </a:xfrm>
          <a:prstGeom prst="rect">
            <a:avLst/>
          </a:prstGeom>
          <a:solidFill>
            <a:srgbClr val="F7BF17"/>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endParaRPr lang="en-US" b="1" dirty="0">
              <a:solidFill>
                <a:srgbClr val="000000"/>
              </a:solidFill>
              <a:latin typeface="Calibri" charset="0"/>
            </a:endParaRPr>
          </a:p>
        </p:txBody>
      </p:sp>
      <p:graphicFrame>
        <p:nvGraphicFramePr>
          <p:cNvPr id="7" name="Content Placeholder 6"/>
          <p:cNvGraphicFramePr>
            <a:graphicFrameLocks noGrp="1"/>
          </p:cNvGraphicFramePr>
          <p:nvPr>
            <p:ph idx="1"/>
          </p:nvPr>
        </p:nvGraphicFramePr>
        <p:xfrm>
          <a:off x="363134" y="1270922"/>
          <a:ext cx="8541782" cy="5085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6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fld id="{780B3A06-05CB-9442-BE9D-C0A875A070E8}" type="slidenum">
              <a:rPr lang="en-US" sz="1200">
                <a:solidFill>
                  <a:srgbClr val="898989"/>
                </a:solidFill>
                <a:latin typeface="Arial" charset="0"/>
              </a:rPr>
              <a:pPr/>
              <a:t>3</a:t>
            </a:fld>
            <a:endParaRPr lang="en-US" sz="1200">
              <a:solidFill>
                <a:srgbClr val="898989"/>
              </a:solidFill>
              <a:latin typeface="Arial" charset="0"/>
            </a:endParaRPr>
          </a:p>
        </p:txBody>
      </p:sp>
      <p:sp>
        <p:nvSpPr>
          <p:cNvPr id="29699" name="TextBox 7"/>
          <p:cNvSpPr txBox="1">
            <a:spLocks noChangeArrowheads="1"/>
          </p:cNvSpPr>
          <p:nvPr/>
        </p:nvSpPr>
        <p:spPr bwMode="auto">
          <a:xfrm>
            <a:off x="6124575" y="2435225"/>
            <a:ext cx="2327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1500">
                <a:solidFill>
                  <a:srgbClr val="000000"/>
                </a:solidFill>
                <a:latin typeface="Arial" charset="0"/>
              </a:rPr>
              <a:t>Infusing Situational Appropriateness with Language and Behavior </a:t>
            </a:r>
          </a:p>
          <a:p>
            <a:pPr algn="ctr" eaLnBrk="1" hangingPunct="1"/>
            <a:r>
              <a:rPr lang="en-US" sz="1500" b="1">
                <a:solidFill>
                  <a:srgbClr val="000000"/>
                </a:solidFill>
                <a:latin typeface="Arial" charset="0"/>
              </a:rPr>
              <a:t>(Responsive Language)</a:t>
            </a:r>
          </a:p>
        </p:txBody>
      </p:sp>
      <p:sp>
        <p:nvSpPr>
          <p:cNvPr id="29700" name="TextBox 8"/>
          <p:cNvSpPr txBox="1">
            <a:spLocks noChangeArrowheads="1"/>
          </p:cNvSpPr>
          <p:nvPr/>
        </p:nvSpPr>
        <p:spPr bwMode="auto">
          <a:xfrm>
            <a:off x="6985000" y="4505325"/>
            <a:ext cx="16129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eaLnBrk="1" hangingPunct="1"/>
            <a:r>
              <a:rPr lang="en-US" sz="1400">
                <a:solidFill>
                  <a:srgbClr val="000000"/>
                </a:solidFill>
                <a:latin typeface="Arial" charset="0"/>
              </a:rPr>
              <a:t>Creating an Inviting Learning Environment for Student Success </a:t>
            </a:r>
            <a:r>
              <a:rPr lang="en-US" sz="1500" b="1">
                <a:solidFill>
                  <a:srgbClr val="000000"/>
                </a:solidFill>
                <a:latin typeface="Arial" charset="0"/>
              </a:rPr>
              <a:t>(Responsive Environment)</a:t>
            </a:r>
          </a:p>
        </p:txBody>
      </p:sp>
      <p:sp>
        <p:nvSpPr>
          <p:cNvPr id="29702" name="Title 4"/>
          <p:cNvSpPr>
            <a:spLocks noGrp="1"/>
          </p:cNvSpPr>
          <p:nvPr>
            <p:ph type="title"/>
          </p:nvPr>
        </p:nvSpPr>
        <p:spPr>
          <a:xfrm>
            <a:off x="368300" y="274638"/>
            <a:ext cx="8229600" cy="1143000"/>
          </a:xfrm>
        </p:spPr>
        <p:txBody>
          <a:bodyPr anchor="t"/>
          <a:lstStyle/>
          <a:p>
            <a:pPr eaLnBrk="1" hangingPunct="1"/>
            <a:r>
              <a:rPr lang="en-US" b="1" dirty="0">
                <a:latin typeface="Century Gothic"/>
                <a:cs typeface="Century Gothic"/>
              </a:rPr>
              <a:t>Five CLR Instructional Areas</a:t>
            </a:r>
            <a:r>
              <a:rPr lang="en-US" sz="3600" dirty="0">
                <a:latin typeface="Calibri" charset="0"/>
                <a:ea typeface="ＭＳ Ｐゴシック" charset="0"/>
              </a:rPr>
              <a:t/>
            </a:r>
            <a:br>
              <a:rPr lang="en-US" sz="3600" dirty="0">
                <a:latin typeface="Calibri" charset="0"/>
                <a:ea typeface="ＭＳ Ｐゴシック" charset="0"/>
              </a:rPr>
            </a:br>
            <a:endParaRPr lang="en-US" sz="1800" dirty="0">
              <a:latin typeface="Calibri" charset="0"/>
              <a:ea typeface="ＭＳ Ｐゴシック" charset="0"/>
            </a:endParaRPr>
          </a:p>
        </p:txBody>
      </p:sp>
      <p:sp>
        <p:nvSpPr>
          <p:cNvPr id="2" name="Oval 1"/>
          <p:cNvSpPr/>
          <p:nvPr/>
        </p:nvSpPr>
        <p:spPr>
          <a:xfrm>
            <a:off x="6124575" y="3148587"/>
            <a:ext cx="2327275" cy="495668"/>
          </a:xfrm>
          <a:prstGeom prst="ellipse">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90796118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9" presetClass="entr" presetSubtype="1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0" fill="hold"/>
                                        <p:tgtEl>
                                          <p:spTgt spid="2"/>
                                        </p:tgtEl>
                                        <p:attrNameLst>
                                          <p:attrName>ppt_w</p:attrName>
                                        </p:attrNameLst>
                                      </p:cBhvr>
                                      <p:tavLst>
                                        <p:tav tm="0" fmla="#ppt_w*sin(2.5*pi*$)">
                                          <p:val>
                                            <p:fltVal val="0"/>
                                          </p:val>
                                        </p:tav>
                                        <p:tav tm="100000">
                                          <p:val>
                                            <p:fltVal val="1"/>
                                          </p:val>
                                        </p:tav>
                                      </p:tavLst>
                                    </p:anim>
                                    <p:anim calcmode="lin" valueType="num">
                                      <p:cBhvr>
                                        <p:cTn id="12"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74"/>
          <a:stretch/>
        </p:blipFill>
        <p:spPr>
          <a:xfrm>
            <a:off x="0" y="1261177"/>
            <a:ext cx="9144000" cy="3950208"/>
          </a:xfrm>
          <a:prstGeom prst="rect">
            <a:avLst/>
          </a:prstGeom>
        </p:spPr>
      </p:pic>
      <p:sp>
        <p:nvSpPr>
          <p:cNvPr id="12" name="Rectangle 11"/>
          <p:cNvSpPr/>
          <p:nvPr/>
        </p:nvSpPr>
        <p:spPr>
          <a:xfrm>
            <a:off x="7153155"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87211"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895288"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518435" y="336823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35129" y="3356193"/>
            <a:ext cx="289367" cy="1507486"/>
          </a:xfrm>
          <a:prstGeom prst="rect">
            <a:avLst/>
          </a:prstGeom>
          <a:solidFill>
            <a:srgbClr val="FFFF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98842"/>
            <a:ext cx="9117076" cy="1200329"/>
          </a:xfrm>
          <a:prstGeom prst="rect">
            <a:avLst/>
          </a:prstGeom>
        </p:spPr>
        <p:txBody>
          <a:bodyPr wrap="square">
            <a:spAutoFit/>
          </a:bodyPr>
          <a:lstStyle/>
          <a:p>
            <a:r>
              <a:rPr lang="en-US" sz="3600" b="1" dirty="0" smtClean="0">
                <a:solidFill>
                  <a:srgbClr val="000000"/>
                </a:solidFill>
                <a:latin typeface="Century Gothic"/>
                <a:ea typeface="ＭＳ Ｐゴシック" charset="-128"/>
                <a:cs typeface="Century Gothic"/>
              </a:rPr>
              <a:t>Which Linguistic Features were present in the student’s oral sample? </a:t>
            </a:r>
            <a:endParaRPr lang="en-US" sz="3600" b="1" dirty="0">
              <a:latin typeface="Century Gothic"/>
              <a:cs typeface="Century Gothic"/>
            </a:endParaRPr>
          </a:p>
        </p:txBody>
      </p:sp>
      <p:sp>
        <p:nvSpPr>
          <p:cNvPr id="5" name="Rectangle 4"/>
          <p:cNvSpPr/>
          <p:nvPr/>
        </p:nvSpPr>
        <p:spPr>
          <a:xfrm>
            <a:off x="3287211" y="4833025"/>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18" name="Rectangle 17"/>
          <p:cNvSpPr/>
          <p:nvPr/>
        </p:nvSpPr>
        <p:spPr>
          <a:xfrm>
            <a:off x="2594619" y="4836033"/>
            <a:ext cx="373510" cy="369332"/>
          </a:xfrm>
          <a:prstGeom prst="rect">
            <a:avLst/>
          </a:prstGeom>
        </p:spPr>
        <p:txBody>
          <a:bodyPr wrap="square">
            <a:spAutoFit/>
          </a:bodyPr>
          <a:lstStyle/>
          <a:p>
            <a:r>
              <a:rPr lang="en-US" b="0" i="0" dirty="0" smtClean="0">
                <a:latin typeface="Zapf Dingbats"/>
                <a:ea typeface="Zapf Dingbats"/>
                <a:cs typeface="Zapf Dingbats"/>
              </a:rPr>
              <a:t>✔</a:t>
            </a:r>
            <a:endParaRPr lang="en-US" dirty="0"/>
          </a:p>
        </p:txBody>
      </p:sp>
      <p:sp>
        <p:nvSpPr>
          <p:cNvPr id="20" name="Rectangle 19"/>
          <p:cNvSpPr/>
          <p:nvPr/>
        </p:nvSpPr>
        <p:spPr>
          <a:xfrm>
            <a:off x="5801082" y="4828155"/>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21" name="Rectangle 20"/>
          <p:cNvSpPr/>
          <p:nvPr/>
        </p:nvSpPr>
        <p:spPr>
          <a:xfrm>
            <a:off x="6417952" y="4828155"/>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22" name="Rectangle 21"/>
          <p:cNvSpPr/>
          <p:nvPr/>
        </p:nvSpPr>
        <p:spPr>
          <a:xfrm>
            <a:off x="7153155" y="4875719"/>
            <a:ext cx="389850" cy="369332"/>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pic>
        <p:nvPicPr>
          <p:cNvPr id="24" name="Picture 23" descr="Screen Shot 2015-10-28 at 10.42.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04675">
            <a:off x="300599" y="4860684"/>
            <a:ext cx="2101873" cy="1704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4342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3" name="Picture 2" descr="Screen Shot 2015-10-31 at 12.51.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321" y="1662172"/>
            <a:ext cx="1091574" cy="1485008"/>
          </a:xfrm>
          <a:prstGeom prst="rect">
            <a:avLst/>
          </a:prstGeom>
        </p:spPr>
      </p:pic>
      <p:pic>
        <p:nvPicPr>
          <p:cNvPr id="4" name="Picture 3" descr="Screen Shot 2015-10-31 at 12.51.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277" y="1138489"/>
            <a:ext cx="967841" cy="1550267"/>
          </a:xfrm>
          <a:prstGeom prst="rect">
            <a:avLst/>
          </a:prstGeom>
        </p:spPr>
      </p:pic>
      <p:sp>
        <p:nvSpPr>
          <p:cNvPr id="2" name="Title 1"/>
          <p:cNvSpPr>
            <a:spLocks noGrp="1"/>
          </p:cNvSpPr>
          <p:nvPr>
            <p:ph type="title"/>
          </p:nvPr>
        </p:nvSpPr>
        <p:spPr>
          <a:xfrm>
            <a:off x="312260" y="107563"/>
            <a:ext cx="8633858" cy="1143000"/>
          </a:xfrm>
        </p:spPr>
        <p:txBody>
          <a:bodyPr/>
          <a:lstStyle/>
          <a:p>
            <a:r>
              <a:rPr lang="en-US" dirty="0" smtClean="0"/>
              <a:t>Common Linguistic Features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646856274"/>
              </p:ext>
            </p:extLst>
          </p:nvPr>
        </p:nvGraphicFramePr>
        <p:xfrm>
          <a:off x="0" y="3486464"/>
          <a:ext cx="9087131" cy="3038303"/>
        </p:xfrm>
        <a:graphic>
          <a:graphicData uri="http://schemas.openxmlformats.org/drawingml/2006/table">
            <a:tbl>
              <a:tblPr firstRow="1" bandRow="1">
                <a:tableStyleId>{EB344D84-9AFB-497E-A393-DC336BA19D2E}</a:tableStyleId>
              </a:tblPr>
              <a:tblGrid>
                <a:gridCol w="3351586"/>
                <a:gridCol w="2706249"/>
                <a:gridCol w="3029296"/>
              </a:tblGrid>
              <a:tr h="1026623">
                <a:tc>
                  <a:txBody>
                    <a:bodyPr/>
                    <a:lstStyle/>
                    <a:p>
                      <a:r>
                        <a:rPr lang="en-US" sz="2400" dirty="0" smtClean="0">
                          <a:solidFill>
                            <a:srgbClr val="000000"/>
                          </a:solidFill>
                        </a:rPr>
                        <a:t>AAL</a:t>
                      </a:r>
                    </a:p>
                    <a:p>
                      <a:r>
                        <a:rPr lang="en-US" sz="1800" b="0" dirty="0" smtClean="0">
                          <a:solidFill>
                            <a:srgbClr val="000000"/>
                          </a:solidFill>
                        </a:rPr>
                        <a:t>/</a:t>
                      </a:r>
                      <a:r>
                        <a:rPr lang="en-US" sz="1800" b="0" dirty="0" err="1" smtClean="0">
                          <a:solidFill>
                            <a:srgbClr val="000000"/>
                          </a:solidFill>
                        </a:rPr>
                        <a:t>th</a:t>
                      </a:r>
                      <a:r>
                        <a:rPr lang="en-US" sz="1800" b="0" dirty="0" smtClean="0">
                          <a:solidFill>
                            <a:srgbClr val="000000"/>
                          </a:solidFill>
                        </a:rPr>
                        <a:t>/=</a:t>
                      </a:r>
                      <a:r>
                        <a:rPr lang="en-US" sz="1800" b="0" baseline="0" dirty="0" smtClean="0">
                          <a:solidFill>
                            <a:srgbClr val="000000"/>
                          </a:solidFill>
                        </a:rPr>
                        <a:t> /f/ or /d/</a:t>
                      </a:r>
                      <a:endParaRPr lang="en-US" sz="1800" b="0" dirty="0">
                        <a:solidFill>
                          <a:srgbClr val="000000"/>
                        </a:solidFill>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2400" dirty="0" err="1" smtClean="0">
                          <a:solidFill>
                            <a:srgbClr val="000000"/>
                          </a:solidFill>
                        </a:rPr>
                        <a:t>MxAL</a:t>
                      </a:r>
                      <a:endParaRPr lang="en-US" sz="2400" dirty="0" smtClean="0">
                        <a:solidFill>
                          <a:srgbClr val="000000"/>
                        </a:solidFill>
                      </a:endParaRPr>
                    </a:p>
                    <a:p>
                      <a:r>
                        <a:rPr lang="en-US" sz="1800" b="0" dirty="0" smtClean="0">
                          <a:solidFill>
                            <a:srgbClr val="000000"/>
                          </a:solidFill>
                        </a:rPr>
                        <a:t>/</a:t>
                      </a:r>
                      <a:r>
                        <a:rPr lang="en-US" sz="1800" b="0" dirty="0" err="1" smtClean="0">
                          <a:solidFill>
                            <a:srgbClr val="000000"/>
                          </a:solidFill>
                        </a:rPr>
                        <a:t>th</a:t>
                      </a:r>
                      <a:r>
                        <a:rPr lang="en-US" sz="1800" b="0" dirty="0" smtClean="0">
                          <a:solidFill>
                            <a:srgbClr val="000000"/>
                          </a:solidFill>
                        </a:rPr>
                        <a:t>/= /d/</a:t>
                      </a:r>
                      <a:endParaRPr lang="en-US" sz="1800" b="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2400" dirty="0" smtClean="0">
                          <a:solidFill>
                            <a:srgbClr val="000000"/>
                          </a:solidFill>
                        </a:rPr>
                        <a:t>HAL</a:t>
                      </a:r>
                    </a:p>
                    <a:p>
                      <a:r>
                        <a:rPr lang="en-US" sz="1800" b="0" dirty="0" smtClean="0">
                          <a:solidFill>
                            <a:srgbClr val="000000"/>
                          </a:solidFill>
                        </a:rPr>
                        <a:t>/</a:t>
                      </a:r>
                      <a:r>
                        <a:rPr lang="en-US" sz="1800" b="0" dirty="0" err="1" smtClean="0">
                          <a:solidFill>
                            <a:srgbClr val="000000"/>
                          </a:solidFill>
                        </a:rPr>
                        <a:t>th</a:t>
                      </a:r>
                      <a:r>
                        <a:rPr lang="en-US" sz="1800" b="0" dirty="0" smtClean="0">
                          <a:solidFill>
                            <a:srgbClr val="000000"/>
                          </a:solidFill>
                        </a:rPr>
                        <a:t>/= /t/ or /d/</a:t>
                      </a:r>
                      <a:endParaRPr lang="en-US" sz="1800" b="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1067512">
                <a:tc>
                  <a:txBody>
                    <a:bodyPr/>
                    <a:lstStyle/>
                    <a:p>
                      <a:r>
                        <a:rPr lang="en-US" sz="2400" dirty="0" smtClean="0"/>
                        <a:t>Dis is my </a:t>
                      </a:r>
                      <a:r>
                        <a:rPr lang="en-US" sz="2400" dirty="0" err="1" smtClean="0"/>
                        <a:t>mouf</a:t>
                      </a:r>
                      <a:r>
                        <a:rPr lang="en-US" sz="2400" dirty="0" smtClean="0"/>
                        <a:t>.</a:t>
                      </a:r>
                    </a:p>
                    <a:p>
                      <a:endParaRPr lang="en-US" sz="2400" dirty="0" smtClean="0"/>
                    </a:p>
                    <a:p>
                      <a:r>
                        <a:rPr lang="en-US" sz="1800" b="1" dirty="0" smtClean="0"/>
                        <a:t>Translation</a:t>
                      </a:r>
                    </a:p>
                    <a:p>
                      <a:r>
                        <a:rPr lang="en-US" sz="1800" dirty="0" smtClean="0"/>
                        <a:t>This is my mouth.</a:t>
                      </a: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t>Dis teacher is mean.</a:t>
                      </a:r>
                    </a:p>
                    <a:p>
                      <a:endParaRPr lang="en-US" sz="2400" dirty="0" smtClean="0"/>
                    </a:p>
                    <a:p>
                      <a:r>
                        <a:rPr lang="en-US" sz="1800" b="1" dirty="0" smtClean="0"/>
                        <a:t>Translation</a:t>
                      </a:r>
                    </a:p>
                    <a:p>
                      <a:r>
                        <a:rPr lang="en-US" sz="1800" dirty="0" smtClean="0"/>
                        <a:t>This</a:t>
                      </a:r>
                      <a:r>
                        <a:rPr lang="en-US" sz="1800" baseline="0" dirty="0" smtClean="0"/>
                        <a:t> teacher is mean.</a:t>
                      </a:r>
                      <a:endParaRPr lang="en-US" sz="1800" dirty="0" smtClean="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smtClean="0"/>
                        <a:t>I</a:t>
                      </a:r>
                      <a:r>
                        <a:rPr lang="en-US" sz="2400" baseline="0" dirty="0" smtClean="0"/>
                        <a:t> </a:t>
                      </a:r>
                      <a:r>
                        <a:rPr lang="en-US" sz="2400" baseline="0" dirty="0" err="1" smtClean="0"/>
                        <a:t>tink</a:t>
                      </a:r>
                      <a:r>
                        <a:rPr lang="en-US" sz="2400" baseline="0" dirty="0" smtClean="0"/>
                        <a:t> </a:t>
                      </a:r>
                      <a:r>
                        <a:rPr lang="en-US" sz="2400" baseline="0" dirty="0" err="1" smtClean="0"/>
                        <a:t>dat</a:t>
                      </a:r>
                      <a:r>
                        <a:rPr lang="en-US" sz="2400" baseline="0" dirty="0" smtClean="0"/>
                        <a:t> bot of you go.</a:t>
                      </a:r>
                    </a:p>
                    <a:p>
                      <a:endParaRPr lang="en-US" sz="2400" baseline="0" dirty="0" smtClean="0"/>
                    </a:p>
                    <a:p>
                      <a:r>
                        <a:rPr lang="en-US" sz="1800" b="1" dirty="0" smtClean="0"/>
                        <a:t>Translation</a:t>
                      </a:r>
                    </a:p>
                    <a:p>
                      <a:r>
                        <a:rPr lang="en-US" sz="1800" dirty="0" smtClean="0"/>
                        <a:t>I think that both of you should go.</a:t>
                      </a:r>
                    </a:p>
                  </a:txBody>
                  <a:tcP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5" name="Rounded Rectangle 4"/>
          <p:cNvSpPr/>
          <p:nvPr/>
        </p:nvSpPr>
        <p:spPr>
          <a:xfrm>
            <a:off x="7754557" y="2688756"/>
            <a:ext cx="1389443" cy="752895"/>
          </a:xfrm>
          <a:prstGeom prst="round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Handout </a:t>
            </a:r>
            <a:endParaRPr lang="en-US" dirty="0"/>
          </a:p>
        </p:txBody>
      </p:sp>
      <p:sp>
        <p:nvSpPr>
          <p:cNvPr id="6" name="TextBox 5"/>
          <p:cNvSpPr txBox="1"/>
          <p:nvPr/>
        </p:nvSpPr>
        <p:spPr>
          <a:xfrm>
            <a:off x="86530" y="1662172"/>
            <a:ext cx="4528282" cy="1323439"/>
          </a:xfrm>
          <a:prstGeom prst="rect">
            <a:avLst/>
          </a:prstGeom>
          <a:solidFill>
            <a:srgbClr val="FFFF00"/>
          </a:solidFill>
        </p:spPr>
        <p:txBody>
          <a:bodyPr wrap="square" rtlCol="0">
            <a:spAutoFit/>
          </a:bodyPr>
          <a:lstStyle/>
          <a:p>
            <a:r>
              <a:rPr lang="en-US" sz="2400" b="1" u="sng" dirty="0" smtClean="0"/>
              <a:t>Phonological Features:</a:t>
            </a:r>
          </a:p>
          <a:p>
            <a:endParaRPr lang="en-US" sz="2400" dirty="0" smtClean="0"/>
          </a:p>
          <a:p>
            <a:r>
              <a:rPr lang="en-US" sz="3200" dirty="0" smtClean="0"/>
              <a:t>Digraph- /</a:t>
            </a:r>
            <a:r>
              <a:rPr lang="en-US" sz="3200" dirty="0" err="1" smtClean="0"/>
              <a:t>th</a:t>
            </a:r>
            <a:r>
              <a:rPr lang="en-US" sz="3200" dirty="0" smtClean="0"/>
              <a:t>/</a:t>
            </a:r>
          </a:p>
        </p:txBody>
      </p:sp>
    </p:spTree>
    <p:extLst>
      <p:ext uri="{BB962C8B-B14F-4D97-AF65-F5344CB8AC3E}">
        <p14:creationId xmlns:p14="http://schemas.microsoft.com/office/powerpoint/2010/main" val="320532214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TextBox 5"/>
          <p:cNvSpPr txBox="1"/>
          <p:nvPr/>
        </p:nvSpPr>
        <p:spPr>
          <a:xfrm>
            <a:off x="522915" y="1662172"/>
            <a:ext cx="8078980" cy="1323439"/>
          </a:xfrm>
          <a:prstGeom prst="rect">
            <a:avLst/>
          </a:prstGeom>
          <a:solidFill>
            <a:srgbClr val="FFFF00"/>
          </a:solidFill>
        </p:spPr>
        <p:txBody>
          <a:bodyPr wrap="square" rtlCol="0">
            <a:spAutoFit/>
          </a:bodyPr>
          <a:lstStyle/>
          <a:p>
            <a:pPr defTabSz="914400" fontAlgn="auto">
              <a:spcBef>
                <a:spcPts val="0"/>
              </a:spcBef>
              <a:spcAft>
                <a:spcPts val="0"/>
              </a:spcAft>
            </a:pPr>
            <a:r>
              <a:rPr lang="en-US" sz="2400" b="1" u="sng" dirty="0" smtClean="0">
                <a:solidFill>
                  <a:srgbClr val="000000"/>
                </a:solidFill>
                <a:latin typeface="Arial"/>
                <a:ea typeface="ＭＳ Ｐゴシック"/>
                <a:cs typeface="Arial"/>
              </a:rPr>
              <a:t>Phonological Features:</a:t>
            </a:r>
          </a:p>
          <a:p>
            <a:pPr defTabSz="914400" fontAlgn="auto">
              <a:spcBef>
                <a:spcPts val="0"/>
              </a:spcBef>
              <a:spcAft>
                <a:spcPts val="0"/>
              </a:spcAft>
            </a:pPr>
            <a:endParaRPr lang="en-US" sz="2400" dirty="0" smtClean="0">
              <a:solidFill>
                <a:srgbClr val="000000"/>
              </a:solidFill>
              <a:latin typeface="Arial"/>
              <a:ea typeface="ＭＳ Ｐゴシック"/>
              <a:cs typeface="Arial"/>
            </a:endParaRPr>
          </a:p>
          <a:p>
            <a:pPr defTabSz="914400" fontAlgn="auto">
              <a:spcBef>
                <a:spcPts val="0"/>
              </a:spcBef>
              <a:spcAft>
                <a:spcPts val="0"/>
              </a:spcAft>
            </a:pPr>
            <a:r>
              <a:rPr lang="en-US" sz="3200" dirty="0" smtClean="0">
                <a:solidFill>
                  <a:srgbClr val="000000"/>
                </a:solidFill>
                <a:latin typeface="Arial"/>
                <a:ea typeface="ＭＳ Ｐゴシック"/>
                <a:cs typeface="Arial"/>
              </a:rPr>
              <a:t>Consonant Clusters</a:t>
            </a:r>
            <a:endParaRPr lang="en-US" sz="3200" dirty="0">
              <a:solidFill>
                <a:srgbClr val="000000"/>
              </a:solidFill>
              <a:latin typeface="Arial"/>
              <a:ea typeface="ＭＳ Ｐゴシック"/>
              <a:cs typeface="Arial"/>
            </a:endParaRPr>
          </a:p>
        </p:txBody>
      </p:sp>
      <p:pic>
        <p:nvPicPr>
          <p:cNvPr id="3" name="Picture 2" descr="Screen Shot 2015-10-31 at 12.51.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321" y="1496527"/>
            <a:ext cx="1091574" cy="1595436"/>
          </a:xfrm>
          <a:prstGeom prst="rect">
            <a:avLst/>
          </a:prstGeom>
        </p:spPr>
      </p:pic>
      <p:pic>
        <p:nvPicPr>
          <p:cNvPr id="4" name="Picture 3" descr="Screen Shot 2015-10-31 at 12.51.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277" y="972844"/>
            <a:ext cx="967841" cy="1550267"/>
          </a:xfrm>
          <a:prstGeom prst="rect">
            <a:avLst/>
          </a:prstGeom>
        </p:spPr>
      </p:pic>
      <p:sp>
        <p:nvSpPr>
          <p:cNvPr id="2" name="Title 1"/>
          <p:cNvSpPr>
            <a:spLocks noGrp="1"/>
          </p:cNvSpPr>
          <p:nvPr>
            <p:ph type="title"/>
          </p:nvPr>
        </p:nvSpPr>
        <p:spPr>
          <a:xfrm>
            <a:off x="522915" y="70753"/>
            <a:ext cx="8423203" cy="1143000"/>
          </a:xfrm>
        </p:spPr>
        <p:txBody>
          <a:bodyPr/>
          <a:lstStyle/>
          <a:p>
            <a:r>
              <a:rPr lang="en-US" b="1" dirty="0" smtClean="0">
                <a:latin typeface="Century Gothic"/>
                <a:cs typeface="Century Gothic"/>
              </a:rPr>
              <a:t>Common Linguistic Features</a:t>
            </a:r>
            <a:endParaRPr lang="en-US" b="1" dirty="0">
              <a:latin typeface="Century Gothic"/>
              <a:cs typeface="Century Gothic"/>
            </a:endParaRPr>
          </a:p>
        </p:txBody>
      </p:sp>
      <p:sp>
        <p:nvSpPr>
          <p:cNvPr id="5" name="Rounded Rectangle 4"/>
          <p:cNvSpPr/>
          <p:nvPr/>
        </p:nvSpPr>
        <p:spPr>
          <a:xfrm>
            <a:off x="7312439" y="2543916"/>
            <a:ext cx="1633679" cy="591710"/>
          </a:xfrm>
          <a:prstGeom prst="roundRect">
            <a:avLst/>
          </a:prstGeom>
          <a:solidFill>
            <a:srgbClr val="0000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r>
              <a:rPr lang="en-US" b="1" dirty="0" smtClean="0">
                <a:solidFill>
                  <a:srgbClr val="FFFFFF"/>
                </a:solidFill>
                <a:latin typeface="Arial"/>
                <a:ea typeface="ＭＳ Ｐゴシック"/>
                <a:cs typeface="Arial"/>
              </a:rPr>
              <a:t>Handout</a:t>
            </a:r>
            <a:r>
              <a:rPr lang="en-US" dirty="0" smtClean="0">
                <a:solidFill>
                  <a:srgbClr val="FFFFFF"/>
                </a:solidFill>
                <a:latin typeface="Arial"/>
                <a:ea typeface="ＭＳ Ｐゴシック"/>
                <a:cs typeface="Arial"/>
              </a:rPr>
              <a:t>s</a:t>
            </a:r>
            <a:endParaRPr lang="en-US" dirty="0">
              <a:solidFill>
                <a:srgbClr val="FFFFFF"/>
              </a:solidFill>
              <a:latin typeface="Arial"/>
              <a:ea typeface="ＭＳ Ｐゴシック"/>
              <a:cs typeface="Arial"/>
            </a:endParaRPr>
          </a:p>
        </p:txBody>
      </p:sp>
      <p:pic>
        <p:nvPicPr>
          <p:cNvPr id="13" name="Picture 12" descr="Screen Shot 2016-01-19 at 8.56.1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915" y="3326794"/>
            <a:ext cx="8265735" cy="3131939"/>
          </a:xfrm>
          <a:prstGeom prst="rect">
            <a:avLst/>
          </a:prstGeom>
          <a:ln>
            <a:solidFill>
              <a:schemeClr val="tx1"/>
            </a:solidFill>
          </a:ln>
        </p:spPr>
      </p:pic>
    </p:spTree>
    <p:extLst>
      <p:ext uri="{BB962C8B-B14F-4D97-AF65-F5344CB8AC3E}">
        <p14:creationId xmlns:p14="http://schemas.microsoft.com/office/powerpoint/2010/main" val="412475680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TextBox 5"/>
          <p:cNvSpPr txBox="1"/>
          <p:nvPr/>
        </p:nvSpPr>
        <p:spPr>
          <a:xfrm>
            <a:off x="522915" y="1662172"/>
            <a:ext cx="8078980" cy="1323439"/>
          </a:xfrm>
          <a:prstGeom prst="rect">
            <a:avLst/>
          </a:prstGeom>
          <a:solidFill>
            <a:srgbClr val="FE8923"/>
          </a:solidFill>
        </p:spPr>
        <p:txBody>
          <a:bodyPr wrap="square" rtlCol="0">
            <a:spAutoFit/>
          </a:bodyPr>
          <a:lstStyle/>
          <a:p>
            <a:pPr defTabSz="914400" fontAlgn="auto">
              <a:spcBef>
                <a:spcPts val="0"/>
              </a:spcBef>
              <a:spcAft>
                <a:spcPts val="0"/>
              </a:spcAft>
            </a:pPr>
            <a:r>
              <a:rPr lang="en-US" sz="2400" b="1" u="sng" dirty="0" smtClean="0">
                <a:solidFill>
                  <a:srgbClr val="000000"/>
                </a:solidFill>
                <a:latin typeface="Arial"/>
                <a:ea typeface="ＭＳ Ｐゴシック"/>
                <a:cs typeface="Arial"/>
              </a:rPr>
              <a:t>Markers (Morphemes) :</a:t>
            </a:r>
          </a:p>
          <a:p>
            <a:pPr defTabSz="914400" fontAlgn="auto">
              <a:spcBef>
                <a:spcPts val="0"/>
              </a:spcBef>
              <a:spcAft>
                <a:spcPts val="0"/>
              </a:spcAft>
            </a:pPr>
            <a:endParaRPr lang="en-US" sz="2400" dirty="0" smtClean="0">
              <a:solidFill>
                <a:srgbClr val="000000"/>
              </a:solidFill>
              <a:latin typeface="Arial"/>
              <a:ea typeface="ＭＳ Ｐゴシック"/>
              <a:cs typeface="Arial"/>
            </a:endParaRPr>
          </a:p>
          <a:p>
            <a:pPr defTabSz="914400" fontAlgn="auto">
              <a:spcBef>
                <a:spcPts val="0"/>
              </a:spcBef>
              <a:spcAft>
                <a:spcPts val="0"/>
              </a:spcAft>
            </a:pPr>
            <a:r>
              <a:rPr lang="en-US" sz="3200" dirty="0" smtClean="0">
                <a:solidFill>
                  <a:srgbClr val="000000"/>
                </a:solidFill>
                <a:latin typeface="Arial"/>
                <a:ea typeface="ＭＳ Ｐゴシック"/>
                <a:cs typeface="Arial"/>
              </a:rPr>
              <a:t>Past Tense Marker “</a:t>
            </a:r>
            <a:r>
              <a:rPr lang="en-US" sz="3200" dirty="0" err="1" smtClean="0">
                <a:solidFill>
                  <a:srgbClr val="000000"/>
                </a:solidFill>
                <a:latin typeface="Arial"/>
                <a:ea typeface="ＭＳ Ｐゴシック"/>
                <a:cs typeface="Arial"/>
              </a:rPr>
              <a:t>ed</a:t>
            </a:r>
            <a:r>
              <a:rPr lang="en-US" sz="3200" dirty="0" smtClean="0">
                <a:solidFill>
                  <a:srgbClr val="000000"/>
                </a:solidFill>
                <a:latin typeface="Arial"/>
                <a:ea typeface="ＭＳ Ｐゴシック"/>
                <a:cs typeface="Arial"/>
              </a:rPr>
              <a:t>”</a:t>
            </a:r>
            <a:endParaRPr lang="en-US" sz="3200" dirty="0">
              <a:solidFill>
                <a:srgbClr val="000000"/>
              </a:solidFill>
              <a:latin typeface="Arial"/>
              <a:ea typeface="ＭＳ Ｐゴシック"/>
              <a:cs typeface="Arial"/>
            </a:endParaRPr>
          </a:p>
        </p:txBody>
      </p:sp>
      <p:pic>
        <p:nvPicPr>
          <p:cNvPr id="3" name="Picture 2" descr="Screen Shot 2015-10-31 at 12.51.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0321" y="1496527"/>
            <a:ext cx="1091574" cy="1595436"/>
          </a:xfrm>
          <a:prstGeom prst="rect">
            <a:avLst/>
          </a:prstGeom>
        </p:spPr>
      </p:pic>
      <p:pic>
        <p:nvPicPr>
          <p:cNvPr id="4" name="Picture 3" descr="Screen Shot 2015-10-31 at 12.51.3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277" y="972844"/>
            <a:ext cx="967841" cy="1550267"/>
          </a:xfrm>
          <a:prstGeom prst="rect">
            <a:avLst/>
          </a:prstGeom>
        </p:spPr>
      </p:pic>
      <p:sp>
        <p:nvSpPr>
          <p:cNvPr id="2" name="Title 1"/>
          <p:cNvSpPr>
            <a:spLocks noGrp="1"/>
          </p:cNvSpPr>
          <p:nvPr>
            <p:ph type="title"/>
          </p:nvPr>
        </p:nvSpPr>
        <p:spPr>
          <a:xfrm>
            <a:off x="522915" y="70753"/>
            <a:ext cx="8423203" cy="1143000"/>
          </a:xfrm>
        </p:spPr>
        <p:txBody>
          <a:bodyPr/>
          <a:lstStyle/>
          <a:p>
            <a:r>
              <a:rPr lang="en-US" b="1" dirty="0" smtClean="0">
                <a:latin typeface="Century Gothic"/>
                <a:cs typeface="Century Gothic"/>
              </a:rPr>
              <a:t>Common Linguistic Features</a:t>
            </a:r>
            <a:endParaRPr lang="en-US" b="1" dirty="0">
              <a:latin typeface="Century Gothic"/>
              <a:cs typeface="Century Gothic"/>
            </a:endParaRPr>
          </a:p>
        </p:txBody>
      </p:sp>
      <p:sp>
        <p:nvSpPr>
          <p:cNvPr id="5" name="Rounded Rectangle 4"/>
          <p:cNvSpPr/>
          <p:nvPr/>
        </p:nvSpPr>
        <p:spPr>
          <a:xfrm>
            <a:off x="7312439" y="2543916"/>
            <a:ext cx="1633679" cy="591710"/>
          </a:xfrm>
          <a:prstGeom prst="roundRect">
            <a:avLst/>
          </a:prstGeom>
          <a:solidFill>
            <a:srgbClr val="0000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r>
              <a:rPr lang="en-US" b="1" dirty="0" smtClean="0">
                <a:solidFill>
                  <a:srgbClr val="FFFFFF"/>
                </a:solidFill>
                <a:latin typeface="Arial"/>
                <a:ea typeface="ＭＳ Ｐゴシック"/>
                <a:cs typeface="Arial"/>
              </a:rPr>
              <a:t>Handout</a:t>
            </a:r>
            <a:r>
              <a:rPr lang="en-US" dirty="0" smtClean="0">
                <a:solidFill>
                  <a:srgbClr val="FFFFFF"/>
                </a:solidFill>
                <a:latin typeface="Arial"/>
                <a:ea typeface="ＭＳ Ｐゴシック"/>
                <a:cs typeface="Arial"/>
              </a:rPr>
              <a:t>s</a:t>
            </a:r>
            <a:endParaRPr lang="en-US" dirty="0">
              <a:solidFill>
                <a:srgbClr val="FFFFFF"/>
              </a:solidFill>
              <a:latin typeface="Arial"/>
              <a:ea typeface="ＭＳ Ｐゴシック"/>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3607138664"/>
              </p:ext>
            </p:extLst>
          </p:nvPr>
        </p:nvGraphicFramePr>
        <p:xfrm>
          <a:off x="485562" y="3514451"/>
          <a:ext cx="7945677" cy="2504176"/>
        </p:xfrm>
        <a:graphic>
          <a:graphicData uri="http://schemas.openxmlformats.org/drawingml/2006/table">
            <a:tbl>
              <a:tblPr firstRow="1" bandRow="1">
                <a:tableStyleId>{5940675A-B579-460E-94D1-54222C63F5DA}</a:tableStyleId>
              </a:tblPr>
              <a:tblGrid>
                <a:gridCol w="2648559"/>
                <a:gridCol w="2648559"/>
                <a:gridCol w="2648559"/>
              </a:tblGrid>
              <a:tr h="705857">
                <a:tc>
                  <a:txBody>
                    <a:bodyPr/>
                    <a:lstStyle/>
                    <a:p>
                      <a:pPr algn="ctr"/>
                      <a:r>
                        <a:rPr lang="en-US" sz="2400" b="1" dirty="0" smtClean="0"/>
                        <a:t>AAL</a:t>
                      </a:r>
                    </a:p>
                  </a:txBody>
                  <a:tcPr/>
                </a:tc>
                <a:tc>
                  <a:txBody>
                    <a:bodyPr/>
                    <a:lstStyle/>
                    <a:p>
                      <a:pPr algn="ctr"/>
                      <a:r>
                        <a:rPr lang="en-US" sz="2400" b="1" dirty="0" err="1" smtClean="0"/>
                        <a:t>MxAL</a:t>
                      </a:r>
                      <a:endParaRPr lang="en-US" sz="2400" b="1" dirty="0" smtClean="0"/>
                    </a:p>
                  </a:txBody>
                  <a:tcPr/>
                </a:tc>
                <a:tc>
                  <a:txBody>
                    <a:bodyPr/>
                    <a:lstStyle/>
                    <a:p>
                      <a:pPr algn="ctr"/>
                      <a:r>
                        <a:rPr lang="en-US" sz="2400" b="1" dirty="0" smtClean="0"/>
                        <a:t>HAL</a:t>
                      </a:r>
                    </a:p>
                  </a:txBody>
                  <a:tcPr/>
                </a:tc>
              </a:tr>
              <a:tr h="1067512">
                <a:tc>
                  <a:txBody>
                    <a:bodyPr/>
                    <a:lstStyle/>
                    <a:p>
                      <a:pPr algn="ctr"/>
                      <a:r>
                        <a:rPr lang="en-US" sz="2000" b="1" dirty="0" smtClean="0"/>
                        <a:t>My</a:t>
                      </a:r>
                      <a:r>
                        <a:rPr lang="en-US" sz="2000" b="1" baseline="0" dirty="0" smtClean="0"/>
                        <a:t> mother </a:t>
                      </a:r>
                      <a:r>
                        <a:rPr lang="en-US" sz="2000" b="1" u="sng" baseline="0" dirty="0" smtClean="0"/>
                        <a:t>cook</a:t>
                      </a:r>
                      <a:r>
                        <a:rPr lang="en-US" sz="2000" b="1" baseline="0" dirty="0" smtClean="0"/>
                        <a:t> dinner last night</a:t>
                      </a:r>
                      <a:r>
                        <a:rPr lang="en-US" sz="2000" b="1" dirty="0" smtClean="0"/>
                        <a:t>.</a:t>
                      </a:r>
                    </a:p>
                    <a:p>
                      <a:pPr algn="ctr"/>
                      <a:endParaRPr lang="en-US" sz="1800" b="1" dirty="0" smtClean="0"/>
                    </a:p>
                    <a:p>
                      <a:pPr algn="ctr"/>
                      <a:r>
                        <a:rPr lang="en-US" sz="1800" b="1" dirty="0" smtClean="0">
                          <a:solidFill>
                            <a:srgbClr val="2C04FF"/>
                          </a:solidFill>
                        </a:rPr>
                        <a:t>Translation</a:t>
                      </a:r>
                    </a:p>
                    <a:p>
                      <a:pPr algn="ctr"/>
                      <a:r>
                        <a:rPr lang="en-US" sz="1800" b="1" dirty="0" smtClean="0"/>
                        <a:t>My mother cooked dinner last night.</a:t>
                      </a:r>
                    </a:p>
                  </a:txBody>
                  <a:tcPr/>
                </a:tc>
                <a:tc>
                  <a:txBody>
                    <a:bodyPr/>
                    <a:lstStyle/>
                    <a:p>
                      <a:pPr algn="ctr"/>
                      <a:r>
                        <a:rPr lang="en-US" sz="2000" b="1" dirty="0" smtClean="0"/>
                        <a:t>Yesterday, he </a:t>
                      </a:r>
                      <a:r>
                        <a:rPr lang="en-US" sz="2000" b="1" u="sng" dirty="0" smtClean="0"/>
                        <a:t>start</a:t>
                      </a:r>
                      <a:r>
                        <a:rPr lang="en-US" sz="2000" b="1" dirty="0" smtClean="0"/>
                        <a:t> selling newspapers.</a:t>
                      </a:r>
                    </a:p>
                    <a:p>
                      <a:pPr algn="ctr"/>
                      <a:endParaRPr lang="en-US" sz="2400" b="1" dirty="0" smtClean="0">
                        <a:solidFill>
                          <a:schemeClr val="tx1"/>
                        </a:solidFill>
                      </a:endParaRPr>
                    </a:p>
                    <a:p>
                      <a:pPr algn="ctr"/>
                      <a:r>
                        <a:rPr lang="en-US" sz="1800" b="1" dirty="0" smtClean="0">
                          <a:solidFill>
                            <a:srgbClr val="2C04FF"/>
                          </a:solidFill>
                        </a:rPr>
                        <a:t>Translation</a:t>
                      </a:r>
                    </a:p>
                    <a:p>
                      <a:pPr algn="ctr"/>
                      <a:r>
                        <a:rPr lang="en-US" sz="1800" b="1" dirty="0" smtClean="0"/>
                        <a:t>This</a:t>
                      </a:r>
                      <a:r>
                        <a:rPr lang="en-US" sz="1800" b="1" baseline="0" dirty="0" smtClean="0"/>
                        <a:t> teacher is mean.</a:t>
                      </a:r>
                      <a:endParaRPr lang="en-US" sz="1800" b="1" dirty="0" smtClean="0"/>
                    </a:p>
                  </a:txBody>
                  <a:tcPr/>
                </a:tc>
                <a:tc>
                  <a:txBody>
                    <a:bodyPr/>
                    <a:lstStyle/>
                    <a:p>
                      <a:pPr algn="ctr"/>
                      <a:r>
                        <a:rPr lang="en-US" sz="2400" b="1" dirty="0" smtClean="0"/>
                        <a:t>Hu </a:t>
                      </a:r>
                      <a:r>
                        <a:rPr lang="en-US" sz="2400" b="1" u="sng" dirty="0" smtClean="0"/>
                        <a:t>wen</a:t>
                      </a:r>
                      <a:r>
                        <a:rPr lang="en-US" sz="2400" b="1" dirty="0" smtClean="0"/>
                        <a:t> do </a:t>
                      </a:r>
                      <a:r>
                        <a:rPr lang="en-US" sz="2400" b="1" dirty="0" err="1" smtClean="0"/>
                        <a:t>dat</a:t>
                      </a:r>
                      <a:r>
                        <a:rPr lang="en-US" sz="2400" b="1" dirty="0" smtClean="0"/>
                        <a:t>?</a:t>
                      </a:r>
                      <a:endParaRPr lang="en-US" sz="2400" b="1" baseline="0" dirty="0" smtClean="0"/>
                    </a:p>
                    <a:p>
                      <a:pPr algn="ctr"/>
                      <a:endParaRPr lang="en-US" sz="2400" b="1" baseline="0" dirty="0" smtClean="0">
                        <a:solidFill>
                          <a:srgbClr val="2C04FF"/>
                        </a:solidFill>
                      </a:endParaRPr>
                    </a:p>
                    <a:p>
                      <a:pPr algn="ctr"/>
                      <a:endParaRPr lang="en-US" sz="1800" b="1" dirty="0" smtClean="0">
                        <a:solidFill>
                          <a:srgbClr val="2C04FF"/>
                        </a:solidFill>
                      </a:endParaRPr>
                    </a:p>
                    <a:p>
                      <a:pPr algn="ctr"/>
                      <a:r>
                        <a:rPr lang="en-US" sz="1800" b="1" dirty="0" smtClean="0">
                          <a:solidFill>
                            <a:srgbClr val="2C04FF"/>
                          </a:solidFill>
                        </a:rPr>
                        <a:t>Translation</a:t>
                      </a:r>
                    </a:p>
                    <a:p>
                      <a:pPr algn="ctr"/>
                      <a:r>
                        <a:rPr lang="en-US" sz="1800" b="1" dirty="0" smtClean="0"/>
                        <a:t>Who did that?</a:t>
                      </a:r>
                    </a:p>
                  </a:txBody>
                  <a:tcPr/>
                </a:tc>
              </a:tr>
            </a:tbl>
          </a:graphicData>
        </a:graphic>
      </p:graphicFrame>
      <p:sp>
        <p:nvSpPr>
          <p:cNvPr id="7" name="Rectangle 6"/>
          <p:cNvSpPr/>
          <p:nvPr/>
        </p:nvSpPr>
        <p:spPr>
          <a:xfrm>
            <a:off x="2166360" y="4407047"/>
            <a:ext cx="578941" cy="168065"/>
          </a:xfrm>
          <a:prstGeom prst="rect">
            <a:avLst/>
          </a:prstGeom>
          <a:solidFill>
            <a:srgbClr val="FE8923">
              <a:alpha val="40000"/>
            </a:srgb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914670" y="4357041"/>
            <a:ext cx="578941" cy="168065"/>
          </a:xfrm>
          <a:prstGeom prst="rect">
            <a:avLst/>
          </a:prstGeom>
          <a:solidFill>
            <a:srgbClr val="FE8923">
              <a:alpha val="40000"/>
            </a:srgb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505122" y="4416071"/>
            <a:ext cx="578941" cy="168065"/>
          </a:xfrm>
          <a:prstGeom prst="rect">
            <a:avLst/>
          </a:prstGeom>
          <a:solidFill>
            <a:srgbClr val="FE8923">
              <a:alpha val="40000"/>
            </a:srgb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924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054" t="50666" r="27568" b="37658"/>
          <a:stretch/>
        </p:blipFill>
        <p:spPr>
          <a:xfrm>
            <a:off x="421110" y="839165"/>
            <a:ext cx="8311496" cy="800719"/>
          </a:xfrm>
          <a:prstGeom prst="rect">
            <a:avLst/>
          </a:prstGeom>
          <a:solidFill>
            <a:srgbClr val="92D050">
              <a:alpha val="78000"/>
            </a:srgbClr>
          </a:solidFill>
          <a:ln w="76200">
            <a:solidFill>
              <a:srgbClr val="00B050"/>
            </a:solidFill>
          </a:ln>
        </p:spPr>
      </p:pic>
      <p:graphicFrame>
        <p:nvGraphicFramePr>
          <p:cNvPr id="5" name="Object 4"/>
          <p:cNvGraphicFramePr>
            <a:graphicFrameLocks noChangeAspect="1"/>
          </p:cNvGraphicFramePr>
          <p:nvPr>
            <p:extLst>
              <p:ext uri="{D42A27DB-BD31-4B8C-83A1-F6EECF244321}">
                <p14:modId xmlns:p14="http://schemas.microsoft.com/office/powerpoint/2010/main" val="2361232545"/>
              </p:ext>
            </p:extLst>
          </p:nvPr>
        </p:nvGraphicFramePr>
        <p:xfrm>
          <a:off x="135152" y="3462602"/>
          <a:ext cx="8787161" cy="2896403"/>
        </p:xfrm>
        <a:graphic>
          <a:graphicData uri="http://schemas.openxmlformats.org/presentationml/2006/ole">
            <mc:AlternateContent xmlns:mc="http://schemas.openxmlformats.org/markup-compatibility/2006">
              <mc:Choice xmlns:v="urn:schemas-microsoft-com:vml" Requires="v">
                <p:oleObj spid="_x0000_s1048" name="Document" r:id="rId5" imgW="7150100" imgH="2959100" progId="Word.Document.12">
                  <p:embed/>
                </p:oleObj>
              </mc:Choice>
              <mc:Fallback>
                <p:oleObj name="Document" r:id="rId5" imgW="7150100" imgH="2959100" progId="Word.Document.12">
                  <p:embed/>
                  <p:pic>
                    <p:nvPicPr>
                      <p:cNvPr id="0" name=""/>
                      <p:cNvPicPr/>
                      <p:nvPr/>
                    </p:nvPicPr>
                    <p:blipFill>
                      <a:blip r:embed="rId6"/>
                      <a:stretch>
                        <a:fillRect/>
                      </a:stretch>
                    </p:blipFill>
                    <p:spPr>
                      <a:xfrm>
                        <a:off x="135152" y="3462602"/>
                        <a:ext cx="8787161" cy="2896403"/>
                      </a:xfrm>
                      <a:prstGeom prst="rect">
                        <a:avLst/>
                      </a:prstGeom>
                    </p:spPr>
                  </p:pic>
                </p:oleObj>
              </mc:Fallback>
            </mc:AlternateContent>
          </a:graphicData>
        </a:graphic>
      </p:graphicFrame>
      <p:sp>
        <p:nvSpPr>
          <p:cNvPr id="6" name="Rectangle 5"/>
          <p:cNvSpPr/>
          <p:nvPr/>
        </p:nvSpPr>
        <p:spPr>
          <a:xfrm>
            <a:off x="267242" y="4473626"/>
            <a:ext cx="8436361" cy="397051"/>
          </a:xfrm>
          <a:prstGeom prst="rect">
            <a:avLst/>
          </a:prstGeom>
          <a:solidFill>
            <a:srgbClr val="00B05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t="44280" r="9136" b="45679"/>
          <a:stretch/>
        </p:blipFill>
        <p:spPr>
          <a:xfrm>
            <a:off x="347154" y="2278219"/>
            <a:ext cx="8308622" cy="688622"/>
          </a:xfrm>
          <a:prstGeom prst="rect">
            <a:avLst/>
          </a:prstGeom>
          <a:ln w="63500">
            <a:solidFill>
              <a:srgbClr val="00B050"/>
            </a:solidFill>
          </a:ln>
        </p:spPr>
      </p:pic>
      <p:sp>
        <p:nvSpPr>
          <p:cNvPr id="13" name="Rectangle 12"/>
          <p:cNvSpPr/>
          <p:nvPr/>
        </p:nvSpPr>
        <p:spPr>
          <a:xfrm>
            <a:off x="310551" y="5098955"/>
            <a:ext cx="8436361" cy="173769"/>
          </a:xfrm>
          <a:prstGeom prst="rect">
            <a:avLst/>
          </a:prstGeom>
          <a:solidFill>
            <a:srgbClr val="00B05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2720" y="1094650"/>
            <a:ext cx="4241452" cy="513347"/>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07101" y="2363554"/>
            <a:ext cx="3712855" cy="513347"/>
          </a:xfrm>
          <a:prstGeom prst="rect">
            <a:avLst/>
          </a:prstGeom>
          <a:solidFill>
            <a:srgbClr val="00B05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88805" y="1716036"/>
            <a:ext cx="4802918" cy="400110"/>
          </a:xfrm>
          <a:prstGeom prst="rect">
            <a:avLst/>
          </a:prstGeom>
          <a:noFill/>
        </p:spPr>
        <p:txBody>
          <a:bodyPr wrap="none" rtlCol="0">
            <a:spAutoFit/>
          </a:bodyPr>
          <a:lstStyle/>
          <a:p>
            <a:r>
              <a:rPr lang="en-US" sz="2000" b="1" dirty="0" smtClean="0">
                <a:latin typeface="Century Gothic" charset="0"/>
                <a:ea typeface="Century Gothic" charset="0"/>
                <a:cs typeface="Century Gothic" charset="0"/>
              </a:rPr>
              <a:t>SE Translation: Myles swims everyday.</a:t>
            </a:r>
            <a:endParaRPr lang="en-US" sz="2000" b="1" dirty="0">
              <a:latin typeface="Century Gothic" charset="0"/>
              <a:ea typeface="Century Gothic" charset="0"/>
              <a:cs typeface="Century Gothic" charset="0"/>
            </a:endParaRPr>
          </a:p>
        </p:txBody>
      </p:sp>
      <p:sp>
        <p:nvSpPr>
          <p:cNvPr id="10" name="TextBox 9"/>
          <p:cNvSpPr txBox="1"/>
          <p:nvPr/>
        </p:nvSpPr>
        <p:spPr>
          <a:xfrm>
            <a:off x="2086627" y="3006851"/>
            <a:ext cx="5147563" cy="400110"/>
          </a:xfrm>
          <a:prstGeom prst="rect">
            <a:avLst/>
          </a:prstGeom>
          <a:noFill/>
        </p:spPr>
        <p:txBody>
          <a:bodyPr wrap="none" rtlCol="0">
            <a:spAutoFit/>
          </a:bodyPr>
          <a:lstStyle/>
          <a:p>
            <a:r>
              <a:rPr lang="en-US" sz="2000" b="1" dirty="0" smtClean="0">
                <a:latin typeface="Century Gothic" charset="0"/>
                <a:ea typeface="Century Gothic" charset="0"/>
                <a:cs typeface="Century Gothic" charset="0"/>
              </a:rPr>
              <a:t> SE Translation: </a:t>
            </a:r>
            <a:r>
              <a:rPr lang="en-US" sz="2000" b="1" dirty="0" err="1" smtClean="0">
                <a:latin typeface="Century Gothic" charset="0"/>
                <a:ea typeface="Century Gothic" charset="0"/>
                <a:cs typeface="Century Gothic" charset="0"/>
              </a:rPr>
              <a:t>Ashante</a:t>
            </a:r>
            <a:r>
              <a:rPr lang="en-US" sz="2000" b="1" dirty="0" smtClean="0">
                <a:latin typeface="Century Gothic" charset="0"/>
                <a:ea typeface="Century Gothic" charset="0"/>
                <a:cs typeface="Century Gothic" charset="0"/>
              </a:rPr>
              <a:t> has an umbrella</a:t>
            </a:r>
            <a:endParaRPr lang="en-US" sz="2000" b="1" dirty="0">
              <a:latin typeface="Century Gothic" charset="0"/>
              <a:ea typeface="Century Gothic" charset="0"/>
              <a:cs typeface="Century Gothic"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93456750"/>
              </p:ext>
            </p:extLst>
          </p:nvPr>
        </p:nvGraphicFramePr>
        <p:xfrm>
          <a:off x="1120463" y="5540244"/>
          <a:ext cx="804260" cy="1309735"/>
        </p:xfrm>
        <a:graphic>
          <a:graphicData uri="http://schemas.openxmlformats.org/presentationml/2006/ole">
            <mc:AlternateContent xmlns:mc="http://schemas.openxmlformats.org/markup-compatibility/2006">
              <mc:Choice xmlns:v="urn:schemas-microsoft-com:vml" Requires="v">
                <p:oleObj spid="_x0000_s1049" name="Document" r:id="rId8" imgW="7150100" imgH="11645900" progId="Word.Document.12">
                  <p:embed/>
                </p:oleObj>
              </mc:Choice>
              <mc:Fallback>
                <p:oleObj name="Document" r:id="rId8" imgW="7150100" imgH="11645900" progId="Word.Document.12">
                  <p:embed/>
                  <p:pic>
                    <p:nvPicPr>
                      <p:cNvPr id="0" name=""/>
                      <p:cNvPicPr/>
                      <p:nvPr/>
                    </p:nvPicPr>
                    <p:blipFill>
                      <a:blip r:embed="rId9"/>
                      <a:stretch>
                        <a:fillRect/>
                      </a:stretch>
                    </p:blipFill>
                    <p:spPr>
                      <a:xfrm>
                        <a:off x="1120463" y="5540244"/>
                        <a:ext cx="804260" cy="1309735"/>
                      </a:xfrm>
                      <a:prstGeom prst="rect">
                        <a:avLst/>
                      </a:prstGeom>
                    </p:spPr>
                  </p:pic>
                </p:oleObj>
              </mc:Fallback>
            </mc:AlternateContent>
          </a:graphicData>
        </a:graphic>
      </p:graphicFrame>
      <p:pic>
        <p:nvPicPr>
          <p:cNvPr id="9" name="Picture 8"/>
          <p:cNvPicPr>
            <a:picLocks noChangeAspect="1"/>
          </p:cNvPicPr>
          <p:nvPr/>
        </p:nvPicPr>
        <p:blipFill>
          <a:blip r:embed="rId10"/>
          <a:stretch>
            <a:fillRect/>
          </a:stretch>
        </p:blipFill>
        <p:spPr>
          <a:xfrm>
            <a:off x="140001" y="5493651"/>
            <a:ext cx="900252" cy="1292160"/>
          </a:xfrm>
          <a:prstGeom prst="rect">
            <a:avLst/>
          </a:prstGeom>
        </p:spPr>
      </p:pic>
      <p:pic>
        <p:nvPicPr>
          <p:cNvPr id="11" name="Picture 10"/>
          <p:cNvPicPr>
            <a:picLocks noChangeAspect="1"/>
          </p:cNvPicPr>
          <p:nvPr/>
        </p:nvPicPr>
        <p:blipFill>
          <a:blip r:embed="rId11"/>
          <a:stretch>
            <a:fillRect/>
          </a:stretch>
        </p:blipFill>
        <p:spPr>
          <a:xfrm>
            <a:off x="2004933" y="5589903"/>
            <a:ext cx="906991" cy="1144204"/>
          </a:xfrm>
          <a:prstGeom prst="rect">
            <a:avLst/>
          </a:prstGeom>
        </p:spPr>
      </p:pic>
      <p:pic>
        <p:nvPicPr>
          <p:cNvPr id="16" name="Picture 15"/>
          <p:cNvPicPr>
            <a:picLocks noChangeAspect="1"/>
          </p:cNvPicPr>
          <p:nvPr/>
        </p:nvPicPr>
        <p:blipFill>
          <a:blip r:embed="rId12"/>
          <a:stretch>
            <a:fillRect/>
          </a:stretch>
        </p:blipFill>
        <p:spPr>
          <a:xfrm>
            <a:off x="3013033" y="5740266"/>
            <a:ext cx="1203617" cy="896310"/>
          </a:xfrm>
          <a:prstGeom prst="rect">
            <a:avLst/>
          </a:prstGeom>
        </p:spPr>
      </p:pic>
      <p:sp>
        <p:nvSpPr>
          <p:cNvPr id="17" name="Rectangle 16"/>
          <p:cNvSpPr/>
          <p:nvPr/>
        </p:nvSpPr>
        <p:spPr>
          <a:xfrm>
            <a:off x="0" y="1"/>
            <a:ext cx="9144000" cy="55355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chemeClr val="bg1"/>
                </a:solidFill>
                <a:latin typeface="Century Gothic" charset="0"/>
                <a:ea typeface="Century Gothic" charset="0"/>
                <a:cs typeface="Century Gothic" charset="0"/>
              </a:rPr>
              <a:t>High School </a:t>
            </a:r>
            <a:r>
              <a:rPr lang="en-US" b="1" dirty="0" err="1" smtClean="0">
                <a:solidFill>
                  <a:schemeClr val="bg1"/>
                </a:solidFill>
                <a:latin typeface="Century Gothic" charset="0"/>
                <a:ea typeface="Century Gothic" charset="0"/>
                <a:cs typeface="Century Gothic" charset="0"/>
              </a:rPr>
              <a:t>VABBing</a:t>
            </a:r>
            <a:r>
              <a:rPr lang="en-US" b="1" dirty="0" smtClean="0">
                <a:solidFill>
                  <a:schemeClr val="bg1"/>
                </a:solidFill>
                <a:latin typeface="Century Gothic" charset="0"/>
                <a:ea typeface="Century Gothic" charset="0"/>
                <a:cs typeface="Century Gothic" charset="0"/>
              </a:rPr>
              <a:t>: This is how we do it!</a:t>
            </a:r>
            <a:endParaRPr lang="en-US"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720707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par>
                                <p:cTn id="27" presetID="55"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strVal val="#ppt_w*0.7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Effect transition="in" filter="fade">
                                      <p:cBhvr>
                                        <p:cTn id="31" dur="1000"/>
                                        <p:tgtEl>
                                          <p:spTgt spid="5"/>
                                        </p:tgtEl>
                                      </p:cBhvr>
                                    </p:animEffect>
                                  </p:childTnLst>
                                </p:cTn>
                              </p:par>
                              <p:par>
                                <p:cTn id="32" presetID="55"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p:cTn id="41" dur="1000" fill="hold"/>
                                        <p:tgtEl>
                                          <p:spTgt spid="2"/>
                                        </p:tgtEl>
                                        <p:attrNameLst>
                                          <p:attrName>ppt_w</p:attrName>
                                        </p:attrNameLst>
                                      </p:cBhvr>
                                      <p:tavLst>
                                        <p:tav tm="0">
                                          <p:val>
                                            <p:strVal val="#ppt_w*0.70"/>
                                          </p:val>
                                        </p:tav>
                                        <p:tav tm="100000">
                                          <p:val>
                                            <p:strVal val="#ppt_w"/>
                                          </p:val>
                                        </p:tav>
                                      </p:tavLst>
                                    </p:anim>
                                    <p:anim calcmode="lin" valueType="num">
                                      <p:cBhvr>
                                        <p:cTn id="42" dur="1000" fill="hold"/>
                                        <p:tgtEl>
                                          <p:spTgt spid="2"/>
                                        </p:tgtEl>
                                        <p:attrNameLst>
                                          <p:attrName>ppt_h</p:attrName>
                                        </p:attrNameLst>
                                      </p:cBhvr>
                                      <p:tavLst>
                                        <p:tav tm="0">
                                          <p:val>
                                            <p:strVal val="#ppt_h"/>
                                          </p:val>
                                        </p:tav>
                                        <p:tav tm="100000">
                                          <p:val>
                                            <p:strVal val="#ppt_h"/>
                                          </p:val>
                                        </p:tav>
                                      </p:tavLst>
                                    </p:anim>
                                    <p:animEffect transition="in" filter="fade">
                                      <p:cBhvr>
                                        <p:cTn id="43" dur="1000"/>
                                        <p:tgtEl>
                                          <p:spTgt spid="2"/>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strVal val="#ppt_w*0.70"/>
                                          </p:val>
                                        </p:tav>
                                        <p:tav tm="100000">
                                          <p:val>
                                            <p:strVal val="#ppt_w"/>
                                          </p:val>
                                        </p:tav>
                                      </p:tavLst>
                                    </p:anim>
                                    <p:anim calcmode="lin" valueType="num">
                                      <p:cBhvr>
                                        <p:cTn id="47" dur="1000" fill="hold"/>
                                        <p:tgtEl>
                                          <p:spTgt spid="8"/>
                                        </p:tgtEl>
                                        <p:attrNameLst>
                                          <p:attrName>ppt_h</p:attrName>
                                        </p:attrNameLst>
                                      </p:cBhvr>
                                      <p:tavLst>
                                        <p:tav tm="0">
                                          <p:val>
                                            <p:strVal val="#ppt_h"/>
                                          </p:val>
                                        </p:tav>
                                        <p:tav tm="100000">
                                          <p:val>
                                            <p:strVal val="#ppt_h"/>
                                          </p:val>
                                        </p:tav>
                                      </p:tavLst>
                                    </p:anim>
                                    <p:animEffect transition="in" filter="fade">
                                      <p:cBhvr>
                                        <p:cTn id="48" dur="1000"/>
                                        <p:tgtEl>
                                          <p:spTgt spid="8"/>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1000" fill="hold"/>
                                        <p:tgtEl>
                                          <p:spTgt spid="6"/>
                                        </p:tgtEl>
                                        <p:attrNameLst>
                                          <p:attrName>ppt_w</p:attrName>
                                        </p:attrNameLst>
                                      </p:cBhvr>
                                      <p:tavLst>
                                        <p:tav tm="0">
                                          <p:val>
                                            <p:strVal val="#ppt_w*0.70"/>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Effect transition="in" filter="fade">
                                      <p:cBhvr>
                                        <p:cTn id="53" dur="1000"/>
                                        <p:tgtEl>
                                          <p:spTgt spid="6"/>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strVal val="#ppt_w*0.70"/>
                                          </p:val>
                                        </p:tav>
                                        <p:tav tm="100000">
                                          <p:val>
                                            <p:strVal val="#ppt_w"/>
                                          </p:val>
                                        </p:tav>
                                      </p:tavLst>
                                    </p:anim>
                                    <p:anim calcmode="lin" valueType="num">
                                      <p:cBhvr>
                                        <p:cTn id="57" dur="1000" fill="hold"/>
                                        <p:tgtEl>
                                          <p:spTgt spid="13"/>
                                        </p:tgtEl>
                                        <p:attrNameLst>
                                          <p:attrName>ppt_h</p:attrName>
                                        </p:attrNameLst>
                                      </p:cBhvr>
                                      <p:tavLst>
                                        <p:tav tm="0">
                                          <p:val>
                                            <p:strVal val="#ppt_h"/>
                                          </p:val>
                                        </p:tav>
                                        <p:tav tm="100000">
                                          <p:val>
                                            <p:strVal val="#ppt_h"/>
                                          </p:val>
                                        </p:tav>
                                      </p:tavLst>
                                    </p:anim>
                                    <p:animEffect transition="in" filter="fade">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strVal val="#ppt_w*0.70"/>
                                          </p:val>
                                        </p:tav>
                                        <p:tav tm="100000">
                                          <p:val>
                                            <p:strVal val="#ppt_w"/>
                                          </p:val>
                                        </p:tav>
                                      </p:tavLst>
                                    </p:anim>
                                    <p:anim calcmode="lin" valueType="num">
                                      <p:cBhvr>
                                        <p:cTn id="64" dur="1000" fill="hold"/>
                                        <p:tgtEl>
                                          <p:spTgt spid="16"/>
                                        </p:tgtEl>
                                        <p:attrNameLst>
                                          <p:attrName>ppt_h</p:attrName>
                                        </p:attrNameLst>
                                      </p:cBhvr>
                                      <p:tavLst>
                                        <p:tav tm="0">
                                          <p:val>
                                            <p:strVal val="#ppt_h"/>
                                          </p:val>
                                        </p:tav>
                                        <p:tav tm="100000">
                                          <p:val>
                                            <p:strVal val="#ppt_h"/>
                                          </p:val>
                                        </p:tav>
                                      </p:tavLst>
                                    </p:anim>
                                    <p:animEffect transition="in" filter="fade">
                                      <p:cBhvr>
                                        <p:cTn id="65" dur="1000"/>
                                        <p:tgtEl>
                                          <p:spTgt spid="16"/>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p:cTn id="68" dur="1000" fill="hold"/>
                                        <p:tgtEl>
                                          <p:spTgt spid="10"/>
                                        </p:tgtEl>
                                        <p:attrNameLst>
                                          <p:attrName>ppt_w</p:attrName>
                                        </p:attrNameLst>
                                      </p:cBhvr>
                                      <p:tavLst>
                                        <p:tav tm="0">
                                          <p:val>
                                            <p:strVal val="#ppt_w*0.70"/>
                                          </p:val>
                                        </p:tav>
                                        <p:tav tm="100000">
                                          <p:val>
                                            <p:strVal val="#ppt_w"/>
                                          </p:val>
                                        </p:tav>
                                      </p:tavLst>
                                    </p:anim>
                                    <p:anim calcmode="lin" valueType="num">
                                      <p:cBhvr>
                                        <p:cTn id="69" dur="1000" fill="hold"/>
                                        <p:tgtEl>
                                          <p:spTgt spid="10"/>
                                        </p:tgtEl>
                                        <p:attrNameLst>
                                          <p:attrName>ppt_h</p:attrName>
                                        </p:attrNameLst>
                                      </p:cBhvr>
                                      <p:tavLst>
                                        <p:tav tm="0">
                                          <p:val>
                                            <p:strVal val="#ppt_h"/>
                                          </p:val>
                                        </p:tav>
                                        <p:tav tm="100000">
                                          <p:val>
                                            <p:strVal val="#ppt_h"/>
                                          </p:val>
                                        </p:tav>
                                      </p:tavLst>
                                    </p:anim>
                                    <p:animEffect transition="in" filter="fade">
                                      <p:cBhvr>
                                        <p:cTn id="70" dur="1000"/>
                                        <p:tgtEl>
                                          <p:spTgt spid="10"/>
                                        </p:tgtEl>
                                      </p:cBhvr>
                                    </p:animEffect>
                                  </p:childTnLst>
                                </p:cTn>
                              </p:par>
                              <p:par>
                                <p:cTn id="71" presetID="55"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1000" fill="hold"/>
                                        <p:tgtEl>
                                          <p:spTgt spid="3"/>
                                        </p:tgtEl>
                                        <p:attrNameLst>
                                          <p:attrName>ppt_w</p:attrName>
                                        </p:attrNameLst>
                                      </p:cBhvr>
                                      <p:tavLst>
                                        <p:tav tm="0">
                                          <p:val>
                                            <p:strVal val="#ppt_w*0.70"/>
                                          </p:val>
                                        </p:tav>
                                        <p:tav tm="100000">
                                          <p:val>
                                            <p:strVal val="#ppt_w"/>
                                          </p:val>
                                        </p:tav>
                                      </p:tavLst>
                                    </p:anim>
                                    <p:anim calcmode="lin" valueType="num">
                                      <p:cBhvr>
                                        <p:cTn id="74" dur="1000" fill="hold"/>
                                        <p:tgtEl>
                                          <p:spTgt spid="3"/>
                                        </p:tgtEl>
                                        <p:attrNameLst>
                                          <p:attrName>ppt_h</p:attrName>
                                        </p:attrNameLst>
                                      </p:cBhvr>
                                      <p:tavLst>
                                        <p:tav tm="0">
                                          <p:val>
                                            <p:strVal val="#ppt_h"/>
                                          </p:val>
                                        </p:tav>
                                        <p:tav tm="100000">
                                          <p:val>
                                            <p:strVal val="#ppt_h"/>
                                          </p:val>
                                        </p:tav>
                                      </p:tavLst>
                                    </p:anim>
                                    <p:animEffect transition="in" filter="fade">
                                      <p:cBhvr>
                                        <p:cTn id="7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2" grpId="0" animBg="1"/>
      <p:bldP spid="8" grpId="0" animBg="1"/>
      <p:bldP spid="3"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96913" y="274638"/>
            <a:ext cx="8229600" cy="1143000"/>
          </a:xfrm>
        </p:spPr>
        <p:txBody>
          <a:bodyPr/>
          <a:lstStyle/>
          <a:p>
            <a:r>
              <a:rPr lang="en-US" b="1">
                <a:latin typeface="Calibri" charset="0"/>
              </a:rPr>
              <a:t>Monitoring Roster</a:t>
            </a:r>
          </a:p>
        </p:txBody>
      </p:sp>
      <p:pic>
        <p:nvPicPr>
          <p:cNvPr id="4" name="Picture 3"/>
          <p:cNvPicPr>
            <a:picLocks noChangeAspect="1"/>
          </p:cNvPicPr>
          <p:nvPr/>
        </p:nvPicPr>
        <p:blipFill>
          <a:blip r:embed="rId3"/>
          <a:stretch>
            <a:fillRect/>
          </a:stretch>
        </p:blipFill>
        <p:spPr>
          <a:xfrm>
            <a:off x="0" y="1309191"/>
            <a:ext cx="5485345" cy="384498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3874513" y="2754747"/>
            <a:ext cx="5156308" cy="3304051"/>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a:xfrm>
            <a:off x="7823200" y="6037263"/>
            <a:ext cx="1320800" cy="661987"/>
          </a:xfrm>
          <a:prstGeom prst="roundRect">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Handout</a:t>
            </a:r>
          </a:p>
        </p:txBody>
      </p:sp>
    </p:spTree>
    <p:extLst>
      <p:ext uri="{BB962C8B-B14F-4D97-AF65-F5344CB8AC3E}">
        <p14:creationId xmlns:p14="http://schemas.microsoft.com/office/powerpoint/2010/main" val="3064906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nodeType="click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nodeType="afterGroup">
                            <p:stCondLst>
                              <p:cond delay="500"/>
                            </p:stCondLst>
                            <p:childTnLst>
                              <p:par>
                                <p:cTn id="18" presetID="9" presetClass="exit" presetSubtype="0" fill="hold" nodeType="after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24" y="274638"/>
            <a:ext cx="8229600" cy="1143000"/>
          </a:xfrm>
        </p:spPr>
        <p:txBody>
          <a:bodyPr/>
          <a:lstStyle/>
          <a:p>
            <a:r>
              <a:rPr lang="en-US" b="1" dirty="0" smtClean="0"/>
              <a:t>Monitoring Roster</a:t>
            </a:r>
            <a:br>
              <a:rPr lang="en-US" b="1" dirty="0" smtClean="0"/>
            </a:br>
            <a:r>
              <a:rPr lang="en-US" b="1" dirty="0" smtClean="0"/>
              <a:t>Kinder</a:t>
            </a:r>
            <a:endParaRPr lang="en-US" b="1" dirty="0"/>
          </a:p>
        </p:txBody>
      </p:sp>
      <p:pic>
        <p:nvPicPr>
          <p:cNvPr id="9" name="Picture 8" descr="IMG_3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856005" y="721229"/>
            <a:ext cx="4803590" cy="6858000"/>
          </a:xfrm>
          <a:prstGeom prst="rect">
            <a:avLst/>
          </a:prstGeom>
          <a:ln>
            <a:noFill/>
          </a:ln>
          <a:effectLst>
            <a:outerShdw blurRad="292100" dist="139700" dir="2700000" algn="tl" rotWithShape="0">
              <a:srgbClr val="333333">
                <a:alpha val="65000"/>
              </a:srgbClr>
            </a:outerShdw>
          </a:effectLst>
        </p:spPr>
      </p:pic>
      <p:pic>
        <p:nvPicPr>
          <p:cNvPr id="17" name="Picture 16" descr="paper_scroll_tear_one_164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7262" y="2406855"/>
            <a:ext cx="1748728" cy="503309"/>
          </a:xfrm>
          <a:prstGeom prst="rect">
            <a:avLst/>
          </a:prstGeom>
        </p:spPr>
      </p:pic>
      <p:pic>
        <p:nvPicPr>
          <p:cNvPr id="20" name="Picture 19" descr="paper_scroll_tear_one_164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283" y="2406855"/>
            <a:ext cx="3271422" cy="579170"/>
          </a:xfrm>
          <a:prstGeom prst="rect">
            <a:avLst/>
          </a:prstGeom>
        </p:spPr>
      </p:pic>
      <p:sp>
        <p:nvSpPr>
          <p:cNvPr id="8" name="Rectangle 7"/>
          <p:cNvSpPr/>
          <p:nvPr/>
        </p:nvSpPr>
        <p:spPr>
          <a:xfrm>
            <a:off x="5043694" y="4049002"/>
            <a:ext cx="165669" cy="2282169"/>
          </a:xfrm>
          <a:prstGeom prst="rect">
            <a:avLst/>
          </a:prstGeom>
          <a:solidFill>
            <a:srgbClr val="FFFF66">
              <a:alpha val="40000"/>
            </a:srgbClr>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Arial"/>
              <a:ea typeface="ＭＳ Ｐゴシック"/>
              <a:cs typeface="Arial"/>
            </a:endParaRPr>
          </a:p>
        </p:txBody>
      </p:sp>
      <p:sp>
        <p:nvSpPr>
          <p:cNvPr id="10" name="Rounded Rectangular Callout 9"/>
          <p:cNvSpPr/>
          <p:nvPr/>
        </p:nvSpPr>
        <p:spPr>
          <a:xfrm>
            <a:off x="3350194" y="2944734"/>
            <a:ext cx="1656689" cy="901824"/>
          </a:xfrm>
          <a:prstGeom prst="wedgeRoundRectCallout">
            <a:avLst>
              <a:gd name="adj1" fmla="val 40854"/>
              <a:gd name="adj2" fmla="val 86990"/>
              <a:gd name="adj3" fmla="val 16667"/>
            </a:avLst>
          </a:prstGeom>
          <a:solidFill>
            <a:srgbClr val="FFFF66"/>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2000" b="1" dirty="0" smtClean="0">
                <a:solidFill>
                  <a:srgbClr val="000000"/>
                </a:solidFill>
                <a:latin typeface="Arial"/>
                <a:ea typeface="ＭＳ Ｐゴシック"/>
                <a:cs typeface="Arial"/>
              </a:rPr>
              <a:t>Consonant Clusters</a:t>
            </a:r>
            <a:endParaRPr lang="en-US" sz="2000" b="1" dirty="0">
              <a:solidFill>
                <a:srgbClr val="000000"/>
              </a:solidFill>
              <a:latin typeface="Arial"/>
              <a:ea typeface="ＭＳ Ｐゴシック"/>
              <a:cs typeface="Arial"/>
            </a:endParaRPr>
          </a:p>
        </p:txBody>
      </p:sp>
      <p:sp>
        <p:nvSpPr>
          <p:cNvPr id="12" name="Rectangle 11"/>
          <p:cNvSpPr/>
          <p:nvPr/>
        </p:nvSpPr>
        <p:spPr>
          <a:xfrm>
            <a:off x="6176854" y="4049003"/>
            <a:ext cx="165669" cy="2347704"/>
          </a:xfrm>
          <a:prstGeom prst="rect">
            <a:avLst/>
          </a:prstGeom>
          <a:solidFill>
            <a:srgbClr val="FFFF00">
              <a:alpha val="3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Arial"/>
              <a:ea typeface="ＭＳ Ｐゴシック"/>
              <a:cs typeface="Arial"/>
            </a:endParaRPr>
          </a:p>
        </p:txBody>
      </p:sp>
      <p:sp>
        <p:nvSpPr>
          <p:cNvPr id="13" name="Rounded Rectangular Callout 12"/>
          <p:cNvSpPr/>
          <p:nvPr/>
        </p:nvSpPr>
        <p:spPr>
          <a:xfrm>
            <a:off x="5656290" y="2052107"/>
            <a:ext cx="1435797" cy="1085870"/>
          </a:xfrm>
          <a:prstGeom prst="wedgeRoundRectCallout">
            <a:avLst>
              <a:gd name="adj1" fmla="val -14424"/>
              <a:gd name="adj2" fmla="val 109958"/>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2000" b="1" dirty="0" smtClean="0">
                <a:solidFill>
                  <a:srgbClr val="000000"/>
                </a:solidFill>
                <a:latin typeface="Arial"/>
                <a:ea typeface="ＭＳ Ｐゴシック"/>
                <a:cs typeface="Arial"/>
              </a:rPr>
              <a:t>/</a:t>
            </a:r>
            <a:r>
              <a:rPr lang="en-US" sz="2000" b="1" dirty="0" err="1" smtClean="0">
                <a:solidFill>
                  <a:srgbClr val="000000"/>
                </a:solidFill>
                <a:latin typeface="Arial"/>
                <a:ea typeface="ＭＳ Ｐゴシック"/>
                <a:cs typeface="Arial"/>
              </a:rPr>
              <a:t>th</a:t>
            </a:r>
            <a:r>
              <a:rPr lang="en-US" sz="2000" b="1" dirty="0" smtClean="0">
                <a:solidFill>
                  <a:srgbClr val="000000"/>
                </a:solidFill>
                <a:latin typeface="Arial"/>
                <a:ea typeface="ＭＳ Ｐゴシック"/>
                <a:cs typeface="Arial"/>
              </a:rPr>
              <a:t>/ Digraph</a:t>
            </a:r>
            <a:endParaRPr lang="en-US" sz="2000" b="1" dirty="0">
              <a:solidFill>
                <a:srgbClr val="000000"/>
              </a:solidFill>
              <a:latin typeface="Arial"/>
              <a:ea typeface="ＭＳ Ｐゴシック"/>
              <a:cs typeface="Arial"/>
            </a:endParaRPr>
          </a:p>
        </p:txBody>
      </p:sp>
      <p:sp>
        <p:nvSpPr>
          <p:cNvPr id="14" name="Rectangle 13"/>
          <p:cNvSpPr/>
          <p:nvPr/>
        </p:nvSpPr>
        <p:spPr>
          <a:xfrm>
            <a:off x="7336558" y="4049003"/>
            <a:ext cx="165669" cy="2347703"/>
          </a:xfrm>
          <a:prstGeom prst="rect">
            <a:avLst/>
          </a:prstGeom>
          <a:solidFill>
            <a:srgbClr val="FFFF00">
              <a:alpha val="39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Arial"/>
              <a:ea typeface="ＭＳ Ｐゴシック"/>
              <a:cs typeface="Arial"/>
            </a:endParaRPr>
          </a:p>
        </p:txBody>
      </p:sp>
      <p:sp>
        <p:nvSpPr>
          <p:cNvPr id="16" name="Rounded Rectangular Callout 15"/>
          <p:cNvSpPr/>
          <p:nvPr/>
        </p:nvSpPr>
        <p:spPr>
          <a:xfrm>
            <a:off x="7533865" y="2946974"/>
            <a:ext cx="1656689" cy="901824"/>
          </a:xfrm>
          <a:prstGeom prst="wedgeRoundRectCallout">
            <a:avLst>
              <a:gd name="adj1" fmla="val -48035"/>
              <a:gd name="adj2" fmla="val 72704"/>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US" sz="2000" b="1" dirty="0" smtClean="0">
                <a:solidFill>
                  <a:srgbClr val="000000"/>
                </a:solidFill>
                <a:latin typeface="Arial"/>
                <a:ea typeface="ＭＳ Ｐゴシック"/>
                <a:cs typeface="Arial"/>
              </a:rPr>
              <a:t>Vowel Pairs</a:t>
            </a:r>
            <a:endParaRPr lang="en-US" sz="2000" b="1" dirty="0">
              <a:solidFill>
                <a:srgbClr val="000000"/>
              </a:solidFill>
              <a:latin typeface="Arial"/>
              <a:ea typeface="ＭＳ Ｐゴシック"/>
              <a:cs typeface="Arial"/>
            </a:endParaRPr>
          </a:p>
        </p:txBody>
      </p:sp>
      <p:sp>
        <p:nvSpPr>
          <p:cNvPr id="19" name="Parallelogram 18"/>
          <p:cNvSpPr/>
          <p:nvPr/>
        </p:nvSpPr>
        <p:spPr>
          <a:xfrm>
            <a:off x="2043252" y="4054162"/>
            <a:ext cx="1601464" cy="2342545"/>
          </a:xfrm>
          <a:prstGeom prst="parallelogram">
            <a:avLst>
              <a:gd name="adj" fmla="val 4310"/>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Arial"/>
              <a:ea typeface="ＭＳ Ｐゴシック"/>
              <a:cs typeface="Arial"/>
            </a:endParaRPr>
          </a:p>
        </p:txBody>
      </p:sp>
    </p:spTree>
    <p:extLst>
      <p:ext uri="{BB962C8B-B14F-4D97-AF65-F5344CB8AC3E}">
        <p14:creationId xmlns:p14="http://schemas.microsoft.com/office/powerpoint/2010/main" val="485530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24" y="274638"/>
            <a:ext cx="8229600" cy="1143000"/>
          </a:xfrm>
        </p:spPr>
        <p:txBody>
          <a:bodyPr/>
          <a:lstStyle/>
          <a:p>
            <a:r>
              <a:rPr lang="en-US" b="1" dirty="0" smtClean="0"/>
              <a:t>Monitoring Roster</a:t>
            </a:r>
            <a:br>
              <a:rPr lang="en-US" b="1" dirty="0" smtClean="0"/>
            </a:br>
            <a:r>
              <a:rPr lang="en-US" b="1" dirty="0" smtClean="0"/>
              <a:t>Kinder</a:t>
            </a:r>
            <a:endParaRPr lang="en-US" b="1" dirty="0"/>
          </a:p>
        </p:txBody>
      </p:sp>
      <p:pic>
        <p:nvPicPr>
          <p:cNvPr id="3" name="Picture 2" descr="IMG_3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026243" y="632195"/>
            <a:ext cx="4692359" cy="7147298"/>
          </a:xfrm>
          <a:prstGeom prst="rect">
            <a:avLst/>
          </a:prstGeom>
        </p:spPr>
      </p:pic>
      <p:pic>
        <p:nvPicPr>
          <p:cNvPr id="17" name="Picture 16" descr="paper_scroll_tear_one_164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7262" y="2539831"/>
            <a:ext cx="1748728" cy="461237"/>
          </a:xfrm>
          <a:prstGeom prst="rect">
            <a:avLst/>
          </a:prstGeom>
        </p:spPr>
      </p:pic>
      <p:pic>
        <p:nvPicPr>
          <p:cNvPr id="18" name="Picture 17" descr="paper_scroll_tear_one_164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4453" y="2539831"/>
            <a:ext cx="3781619" cy="579170"/>
          </a:xfrm>
          <a:prstGeom prst="rect">
            <a:avLst/>
          </a:prstGeom>
        </p:spPr>
      </p:pic>
      <p:sp>
        <p:nvSpPr>
          <p:cNvPr id="8" name="Rectangle 7"/>
          <p:cNvSpPr/>
          <p:nvPr/>
        </p:nvSpPr>
        <p:spPr>
          <a:xfrm>
            <a:off x="5964076" y="4051253"/>
            <a:ext cx="165669" cy="2282169"/>
          </a:xfrm>
          <a:prstGeom prst="rect">
            <a:avLst/>
          </a:prstGeom>
          <a:solidFill>
            <a:srgbClr val="FFFF66">
              <a:alpha val="40000"/>
            </a:srgbClr>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ular Callout 9"/>
          <p:cNvSpPr/>
          <p:nvPr/>
        </p:nvSpPr>
        <p:spPr>
          <a:xfrm>
            <a:off x="6313821" y="2918795"/>
            <a:ext cx="1656689" cy="901824"/>
          </a:xfrm>
          <a:prstGeom prst="wedgeRoundRectCallout">
            <a:avLst>
              <a:gd name="adj1" fmla="val -50257"/>
              <a:gd name="adj2" fmla="val 80868"/>
              <a:gd name="adj3" fmla="val 16667"/>
            </a:avLst>
          </a:prstGeom>
          <a:solidFill>
            <a:srgbClr val="FFFF66"/>
          </a:solidFill>
          <a:ln>
            <a:solidFill>
              <a:srgbClr val="FFFF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rPr>
              <a:t>Consonant Clusters</a:t>
            </a:r>
            <a:endParaRPr lang="en-US" sz="2000" b="1" dirty="0">
              <a:solidFill>
                <a:srgbClr val="000000"/>
              </a:solidFill>
            </a:endParaRPr>
          </a:p>
        </p:txBody>
      </p:sp>
      <p:sp>
        <p:nvSpPr>
          <p:cNvPr id="14" name="Rectangle 13"/>
          <p:cNvSpPr/>
          <p:nvPr/>
        </p:nvSpPr>
        <p:spPr>
          <a:xfrm>
            <a:off x="4409742" y="4049003"/>
            <a:ext cx="165669" cy="2347703"/>
          </a:xfrm>
          <a:prstGeom prst="rect">
            <a:avLst/>
          </a:prstGeom>
          <a:solidFill>
            <a:srgbClr val="FFFF00">
              <a:alpha val="42000"/>
            </a:srgbClr>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ular Callout 15"/>
          <p:cNvSpPr/>
          <p:nvPr/>
        </p:nvSpPr>
        <p:spPr>
          <a:xfrm>
            <a:off x="3402454" y="2918795"/>
            <a:ext cx="1656689" cy="901824"/>
          </a:xfrm>
          <a:prstGeom prst="wedgeRoundRectCallout">
            <a:avLst>
              <a:gd name="adj1" fmla="val -257"/>
              <a:gd name="adj2" fmla="val 80867"/>
              <a:gd name="adj3" fmla="val 1666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000000"/>
                </a:solidFill>
              </a:rPr>
              <a:t>Vowel Pairs</a:t>
            </a:r>
            <a:endParaRPr lang="en-US" sz="2000" b="1" dirty="0">
              <a:solidFill>
                <a:srgbClr val="000000"/>
              </a:solidFill>
            </a:endParaRPr>
          </a:p>
        </p:txBody>
      </p:sp>
      <p:sp>
        <p:nvSpPr>
          <p:cNvPr id="19" name="Parallelogram 18"/>
          <p:cNvSpPr/>
          <p:nvPr/>
        </p:nvSpPr>
        <p:spPr>
          <a:xfrm>
            <a:off x="2043252" y="4054162"/>
            <a:ext cx="1601464" cy="2342545"/>
          </a:xfrm>
          <a:prstGeom prst="parallelogram">
            <a:avLst>
              <a:gd name="adj" fmla="val 4310"/>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4685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261177"/>
          </a:xfrm>
          <a:prstGeom prst="rect">
            <a:avLst/>
          </a:prstGeom>
          <a:solidFill>
            <a:srgbClr val="FFC000"/>
          </a:solidFill>
          <a:ln>
            <a:noFill/>
          </a:ln>
        </p:spPr>
        <p:txBody>
          <a:bodyPr lIns="91425" tIns="45700" rIns="91425" bIns="45700" anchor="ctr" anchorCtr="0">
            <a:noAutofit/>
          </a:bodyPr>
          <a:lstStyle/>
          <a:p>
            <a:pPr lvl="0">
              <a:buSzPct val="25000"/>
            </a:pPr>
            <a:r>
              <a:rPr lang="en-US" sz="2000" b="1" u="none" strike="noStrike" cap="none" baseline="0" dirty="0" smtClean="0">
                <a:solidFill>
                  <a:schemeClr val="tx1"/>
                </a:solidFill>
                <a:latin typeface="Century Gothic" charset="0"/>
                <a:ea typeface="Century Gothic" charset="0"/>
                <a:cs typeface="Century Gothic" charset="0"/>
                <a:sym typeface="Calibri"/>
              </a:rPr>
              <a:t>What does this data tell</a:t>
            </a:r>
            <a:r>
              <a:rPr lang="en-US" sz="2000" b="1" u="none" strike="noStrike" cap="none" dirty="0" smtClean="0">
                <a:solidFill>
                  <a:schemeClr val="tx1"/>
                </a:solidFill>
                <a:latin typeface="Century Gothic" charset="0"/>
                <a:ea typeface="Century Gothic" charset="0"/>
                <a:cs typeface="Century Gothic" charset="0"/>
                <a:sym typeface="Calibri"/>
              </a:rPr>
              <a:t> us these students’ linguistic proficiencies? </a:t>
            </a:r>
            <a:br>
              <a:rPr lang="en-US" sz="2000" b="1" u="none" strike="noStrike" cap="none" dirty="0" smtClean="0">
                <a:solidFill>
                  <a:schemeClr val="tx1"/>
                </a:solidFill>
                <a:latin typeface="Century Gothic" charset="0"/>
                <a:ea typeface="Century Gothic" charset="0"/>
                <a:cs typeface="Century Gothic" charset="0"/>
                <a:sym typeface="Calibri"/>
              </a:rPr>
            </a:br>
            <a:r>
              <a:rPr lang="en-US" sz="2000" b="1" u="none" strike="noStrike" cap="none" dirty="0" smtClean="0">
                <a:solidFill>
                  <a:schemeClr val="tx1"/>
                </a:solidFill>
                <a:latin typeface="Century Gothic" charset="0"/>
                <a:ea typeface="Century Gothic" charset="0"/>
                <a:cs typeface="Century Gothic" charset="0"/>
                <a:sym typeface="Calibri"/>
              </a:rPr>
              <a:t/>
            </a:r>
            <a:br>
              <a:rPr lang="en-US" sz="2000" b="1" u="none" strike="noStrike" cap="none" dirty="0" smtClean="0">
                <a:solidFill>
                  <a:schemeClr val="tx1"/>
                </a:solidFill>
                <a:latin typeface="Century Gothic" charset="0"/>
                <a:ea typeface="Century Gothic" charset="0"/>
                <a:cs typeface="Century Gothic" charset="0"/>
                <a:sym typeface="Calibri"/>
              </a:rPr>
            </a:br>
            <a:r>
              <a:rPr lang="en-US" sz="2000" b="1" dirty="0" smtClean="0">
                <a:solidFill>
                  <a:schemeClr val="tx1"/>
                </a:solidFill>
                <a:latin typeface="Century Gothic" charset="0"/>
                <a:ea typeface="Century Gothic" charset="0"/>
                <a:cs typeface="Century Gothic" charset="0"/>
              </a:rPr>
              <a:t>What Patterns do we notice?</a:t>
            </a:r>
            <a:endParaRPr lang="en-US" sz="2000" b="1" u="none" strike="noStrike" cap="none" baseline="0" dirty="0">
              <a:solidFill>
                <a:schemeClr val="tx1"/>
              </a:solidFill>
              <a:latin typeface="Century Gothic" charset="0"/>
              <a:ea typeface="Century Gothic" charset="0"/>
              <a:cs typeface="Century Gothic" charset="0"/>
              <a:sym typeface="Calibri"/>
            </a:endParaRPr>
          </a:p>
        </p:txBody>
      </p:sp>
      <p:pic>
        <p:nvPicPr>
          <p:cNvPr id="2" name="Picture 1" descr="Screen Shot 2016-02-16 at 4.37.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47" y="1424616"/>
            <a:ext cx="8665699" cy="5262587"/>
          </a:xfrm>
          <a:prstGeom prst="rect">
            <a:avLst/>
          </a:prstGeom>
        </p:spPr>
      </p:pic>
    </p:spTree>
    <p:extLst>
      <p:ext uri="{BB962C8B-B14F-4D97-AF65-F5344CB8AC3E}">
        <p14:creationId xmlns:p14="http://schemas.microsoft.com/office/powerpoint/2010/main" val="26544217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Linguistic Features Data</a:t>
            </a:r>
            <a:br>
              <a:rPr lang="en-US" sz="3200" b="1" dirty="0" smtClean="0"/>
            </a:br>
            <a:r>
              <a:rPr lang="en-US" sz="3200" b="1" dirty="0" smtClean="0"/>
              <a:t>Kindergarten</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2006355"/>
              </p:ext>
            </p:extLst>
          </p:nvPr>
        </p:nvGraphicFramePr>
        <p:xfrm>
          <a:off x="1153699"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11586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553450"/>
          </a:xfrm>
          <a:prstGeom prst="rect">
            <a:avLst/>
          </a:prstGeom>
          <a:solidFill>
            <a:srgbClr val="FFC000"/>
          </a:solidFill>
          <a:ln>
            <a:noFill/>
          </a:ln>
        </p:spPr>
        <p:txBody>
          <a:bodyPr lIns="91425" tIns="45700" rIns="91425" bIns="45700" anchor="ctr" anchorCtr="0">
            <a:noAutofit/>
          </a:bodyPr>
          <a:lstStyle/>
          <a:p>
            <a:pPr lvl="0">
              <a:buSzPct val="25000"/>
            </a:pPr>
            <a:r>
              <a:rPr lang="en-US" b="1" dirty="0">
                <a:latin typeface="Century Gothic" charset="0"/>
                <a:ea typeface="Century Gothic" charset="0"/>
                <a:cs typeface="Century Gothic" charset="0"/>
              </a:rPr>
              <a:t>Norms</a:t>
            </a:r>
            <a:endParaRPr lang="en-US" sz="4400" b="1" i="0" u="none" strike="noStrike" cap="none" baseline="0" dirty="0">
              <a:solidFill>
                <a:schemeClr val="dk1"/>
              </a:solidFill>
              <a:latin typeface="Calibri"/>
              <a:ea typeface="Calibri"/>
              <a:cs typeface="Calibri"/>
              <a:sym typeface="Calibri"/>
            </a:endParaRPr>
          </a:p>
        </p:txBody>
      </p:sp>
      <p:sp>
        <p:nvSpPr>
          <p:cNvPr id="7" name="Text Placeholder 1"/>
          <p:cNvSpPr txBox="1">
            <a:spLocks/>
          </p:cNvSpPr>
          <p:nvPr/>
        </p:nvSpPr>
        <p:spPr>
          <a:xfrm>
            <a:off x="119400" y="1889582"/>
            <a:ext cx="8229600" cy="495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457200" lvl="0" indent="-457200">
              <a:spcBef>
                <a:spcPts val="640"/>
              </a:spcBef>
              <a:buClr>
                <a:srgbClr val="000000"/>
              </a:buClr>
              <a:buFont typeface="+mj-lt"/>
              <a:buAutoNum type="arabicPeriod"/>
              <a:defRPr/>
            </a:pPr>
            <a:r>
              <a:rPr lang="en-US" sz="3200" b="1" dirty="0">
                <a:solidFill>
                  <a:schemeClr val="tx1"/>
                </a:solidFill>
                <a:latin typeface="Century Gothic" charset="0"/>
                <a:ea typeface="Century Gothic" charset="0"/>
                <a:cs typeface="Century Gothic" charset="0"/>
                <a:sym typeface="Calibri"/>
              </a:rPr>
              <a:t>Presume positive intentions. </a:t>
            </a:r>
          </a:p>
          <a:p>
            <a:pPr marL="457200" lvl="0" indent="-457200">
              <a:spcBef>
                <a:spcPts val="640"/>
              </a:spcBef>
              <a:buClr>
                <a:srgbClr val="000000"/>
              </a:buClr>
              <a:buFont typeface="+mj-lt"/>
              <a:buAutoNum type="arabicPeriod"/>
              <a:defRPr/>
            </a:pPr>
            <a:endParaRPr lang="en-US" sz="3200" b="1" dirty="0" smtClean="0">
              <a:solidFill>
                <a:schemeClr val="tx1"/>
              </a:solidFill>
              <a:latin typeface="Century Gothic" charset="0"/>
              <a:ea typeface="Century Gothic" charset="0"/>
              <a:cs typeface="Century Gothic" charset="0"/>
              <a:sym typeface="Calibri"/>
            </a:endParaRPr>
          </a:p>
          <a:p>
            <a:pPr marL="457200" lvl="0" indent="-457200">
              <a:spcBef>
                <a:spcPts val="640"/>
              </a:spcBef>
              <a:buClr>
                <a:srgbClr val="000000"/>
              </a:buClr>
              <a:buFont typeface="+mj-lt"/>
              <a:buAutoNum type="arabicPeriod"/>
              <a:defRPr/>
            </a:pPr>
            <a:r>
              <a:rPr lang="en-US" sz="3200" b="1" dirty="0" smtClean="0">
                <a:solidFill>
                  <a:schemeClr val="tx1"/>
                </a:solidFill>
                <a:latin typeface="Century Gothic" charset="0"/>
                <a:ea typeface="Century Gothic" charset="0"/>
                <a:cs typeface="Century Gothic" charset="0"/>
                <a:sym typeface="Calibri"/>
              </a:rPr>
              <a:t>Participate </a:t>
            </a:r>
            <a:r>
              <a:rPr lang="en-US" sz="3200" b="1" dirty="0">
                <a:solidFill>
                  <a:schemeClr val="tx1"/>
                </a:solidFill>
                <a:latin typeface="Century Gothic" charset="0"/>
                <a:ea typeface="Century Gothic" charset="0"/>
                <a:cs typeface="Century Gothic" charset="0"/>
                <a:sym typeface="Calibri"/>
              </a:rPr>
              <a:t>100% of the </a:t>
            </a:r>
            <a:r>
              <a:rPr lang="en-US" sz="3200" b="1" dirty="0" smtClean="0">
                <a:solidFill>
                  <a:schemeClr val="tx1"/>
                </a:solidFill>
                <a:latin typeface="Century Gothic" charset="0"/>
                <a:ea typeface="Century Gothic" charset="0"/>
                <a:cs typeface="Century Gothic" charset="0"/>
                <a:sym typeface="Calibri"/>
              </a:rPr>
              <a:t>time.  Be </a:t>
            </a:r>
            <a:r>
              <a:rPr lang="en-US" sz="3200" b="1" dirty="0">
                <a:solidFill>
                  <a:schemeClr val="tx1"/>
                </a:solidFill>
                <a:latin typeface="Century Gothic" charset="0"/>
                <a:ea typeface="Century Gothic" charset="0"/>
                <a:cs typeface="Century Gothic" charset="0"/>
                <a:sym typeface="Calibri"/>
              </a:rPr>
              <a:t>a part of the process.</a:t>
            </a:r>
          </a:p>
          <a:p>
            <a:pPr marL="457200" lvl="0" indent="-457200">
              <a:spcBef>
                <a:spcPts val="640"/>
              </a:spcBef>
              <a:buClr>
                <a:srgbClr val="000000"/>
              </a:buClr>
              <a:buFont typeface="+mj-lt"/>
              <a:buAutoNum type="arabicPeriod"/>
              <a:defRPr/>
            </a:pPr>
            <a:endParaRPr lang="en-US" sz="3200" b="1" dirty="0" smtClean="0">
              <a:solidFill>
                <a:schemeClr val="tx1"/>
              </a:solidFill>
              <a:latin typeface="Century Gothic" charset="0"/>
              <a:ea typeface="Century Gothic" charset="0"/>
              <a:cs typeface="Century Gothic" charset="0"/>
              <a:sym typeface="Calibri"/>
            </a:endParaRPr>
          </a:p>
          <a:p>
            <a:pPr marL="457200" lvl="0" indent="-457200">
              <a:spcBef>
                <a:spcPts val="640"/>
              </a:spcBef>
              <a:buClr>
                <a:srgbClr val="000000"/>
              </a:buClr>
              <a:buFont typeface="+mj-lt"/>
              <a:buAutoNum type="arabicPeriod"/>
              <a:defRPr/>
            </a:pPr>
            <a:r>
              <a:rPr lang="en-US" sz="3200" b="1" dirty="0" smtClean="0">
                <a:solidFill>
                  <a:schemeClr val="tx1"/>
                </a:solidFill>
                <a:latin typeface="Century Gothic" charset="0"/>
                <a:ea typeface="Century Gothic" charset="0"/>
                <a:cs typeface="Century Gothic" charset="0"/>
                <a:sym typeface="Calibri"/>
              </a:rPr>
              <a:t>Be </a:t>
            </a:r>
            <a:r>
              <a:rPr lang="en-US" sz="3200" b="1" dirty="0">
                <a:solidFill>
                  <a:schemeClr val="tx1"/>
                </a:solidFill>
                <a:latin typeface="Century Gothic" charset="0"/>
                <a:ea typeface="Century Gothic" charset="0"/>
                <a:cs typeface="Century Gothic" charset="0"/>
                <a:sym typeface="Calibri"/>
              </a:rPr>
              <a:t>open to new ideas.</a:t>
            </a:r>
          </a:p>
          <a:p>
            <a:pPr marL="457200" lvl="0" indent="-457200">
              <a:spcBef>
                <a:spcPts val="640"/>
              </a:spcBef>
              <a:buClr>
                <a:srgbClr val="000000"/>
              </a:buClr>
              <a:buFont typeface="+mj-lt"/>
              <a:buAutoNum type="arabicPeriod"/>
              <a:defRPr/>
            </a:pPr>
            <a:endParaRPr lang="en-US" sz="3200" b="1" dirty="0">
              <a:solidFill>
                <a:schemeClr val="tx1"/>
              </a:solidFill>
              <a:latin typeface="Century Gothic" charset="0"/>
              <a:ea typeface="Century Gothic" charset="0"/>
              <a:cs typeface="Century Gothic" charset="0"/>
              <a:sym typeface="Calibri"/>
            </a:endParaRPr>
          </a:p>
          <a:p>
            <a:pPr marL="457200" lvl="0" indent="-457200">
              <a:spcBef>
                <a:spcPts val="640"/>
              </a:spcBef>
              <a:buClr>
                <a:srgbClr val="000000"/>
              </a:buClr>
              <a:buFont typeface="+mj-lt"/>
              <a:buAutoNum type="arabicPeriod"/>
              <a:defRPr/>
            </a:pPr>
            <a:r>
              <a:rPr lang="en-US" sz="3200" b="1" dirty="0">
                <a:solidFill>
                  <a:schemeClr val="tx1"/>
                </a:solidFill>
                <a:latin typeface="Century Gothic" charset="0"/>
                <a:ea typeface="Century Gothic" charset="0"/>
                <a:cs typeface="Century Gothic" charset="0"/>
                <a:sym typeface="Calibri"/>
              </a:rPr>
              <a:t>Limit sidebar conversations.</a:t>
            </a:r>
            <a:endParaRPr lang="en-US" sz="4000" b="1" dirty="0">
              <a:solidFill>
                <a:schemeClr val="tx1"/>
              </a:solidFill>
              <a:latin typeface="Century Gothic" charset="0"/>
              <a:ea typeface="Century Gothic" charset="0"/>
              <a:cs typeface="Century Gothic" charset="0"/>
              <a:sym typeface="Calibri"/>
            </a:endParaRPr>
          </a:p>
          <a:p>
            <a:pPr marL="203200"/>
            <a:endParaRPr lang="en-US" b="1" dirty="0">
              <a:latin typeface="Century Gothic" charset="0"/>
              <a:ea typeface="Century Gothic" charset="0"/>
              <a:cs typeface="Century Gothic" charset="0"/>
            </a:endParaRPr>
          </a:p>
        </p:txBody>
      </p:sp>
      <p:pic>
        <p:nvPicPr>
          <p:cNvPr id="2" name="Picture 1" descr="Screen Shot 2015-09-15 at 4.1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71399" y="-1"/>
            <a:ext cx="1972601" cy="2147502"/>
          </a:xfrm>
          <a:prstGeom prst="rect">
            <a:avLst/>
          </a:prstGeom>
        </p:spPr>
      </p:pic>
    </p:spTree>
    <p:extLst>
      <p:ext uri="{BB962C8B-B14F-4D97-AF65-F5344CB8AC3E}">
        <p14:creationId xmlns:p14="http://schemas.microsoft.com/office/powerpoint/2010/main" val="182753352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Guiding Question</a:t>
            </a:r>
            <a:endParaRPr lang="en-US" b="1" dirty="0"/>
          </a:p>
        </p:txBody>
      </p:sp>
      <p:sp>
        <p:nvSpPr>
          <p:cNvPr id="3" name="Content Placeholder 2"/>
          <p:cNvSpPr>
            <a:spLocks noGrp="1"/>
          </p:cNvSpPr>
          <p:nvPr>
            <p:ph idx="1"/>
          </p:nvPr>
        </p:nvSpPr>
        <p:spPr>
          <a:xfrm>
            <a:off x="1945023" y="1720970"/>
            <a:ext cx="6875253" cy="4525963"/>
          </a:xfrm>
        </p:spPr>
        <p:txBody>
          <a:bodyPr/>
          <a:lstStyle/>
          <a:p>
            <a:pPr marL="0" indent="0">
              <a:buNone/>
            </a:pPr>
            <a:endParaRPr lang="en-US" dirty="0" smtClean="0">
              <a:solidFill>
                <a:srgbClr val="000000"/>
              </a:solidFill>
              <a:latin typeface="Arial"/>
              <a:ea typeface="Arial"/>
              <a:cs typeface="Arial"/>
              <a:sym typeface="Arial"/>
            </a:endParaRPr>
          </a:p>
          <a:p>
            <a:pPr marL="0" indent="0">
              <a:buNone/>
            </a:pPr>
            <a:r>
              <a:rPr lang="en-US" dirty="0" smtClean="0">
                <a:solidFill>
                  <a:srgbClr val="000000"/>
                </a:solidFill>
                <a:latin typeface="Arial"/>
                <a:ea typeface="Arial"/>
                <a:cs typeface="Arial"/>
                <a:sym typeface="Arial"/>
              </a:rPr>
              <a:t>How </a:t>
            </a:r>
            <a:r>
              <a:rPr lang="en-US" dirty="0">
                <a:solidFill>
                  <a:srgbClr val="000000"/>
                </a:solidFill>
                <a:latin typeface="Arial"/>
                <a:ea typeface="Arial"/>
                <a:cs typeface="Arial"/>
                <a:sym typeface="Arial"/>
              </a:rPr>
              <a:t>might </a:t>
            </a:r>
            <a:r>
              <a:rPr lang="en-US" dirty="0" smtClean="0">
                <a:solidFill>
                  <a:srgbClr val="000000"/>
                </a:solidFill>
                <a:latin typeface="Arial"/>
                <a:ea typeface="Arial"/>
                <a:cs typeface="Arial"/>
                <a:sym typeface="Arial"/>
              </a:rPr>
              <a:t>the </a:t>
            </a:r>
            <a:r>
              <a:rPr lang="en-US" i="1" dirty="0" smtClean="0">
                <a:solidFill>
                  <a:srgbClr val="000000"/>
                </a:solidFill>
                <a:latin typeface="Arial"/>
                <a:ea typeface="Arial"/>
                <a:cs typeface="Arial"/>
                <a:sym typeface="Arial"/>
              </a:rPr>
              <a:t>linguistic </a:t>
            </a:r>
            <a:r>
              <a:rPr lang="en-US" i="1" dirty="0">
                <a:solidFill>
                  <a:srgbClr val="000000"/>
                </a:solidFill>
                <a:latin typeface="Arial"/>
                <a:ea typeface="Arial"/>
                <a:cs typeface="Arial"/>
                <a:sym typeface="Arial"/>
              </a:rPr>
              <a:t>s</a:t>
            </a:r>
            <a:r>
              <a:rPr lang="en-US" i="1" dirty="0" smtClean="0">
                <a:solidFill>
                  <a:srgbClr val="000000"/>
                </a:solidFill>
                <a:latin typeface="Arial"/>
                <a:ea typeface="Arial"/>
                <a:cs typeface="Arial"/>
                <a:sym typeface="Arial"/>
              </a:rPr>
              <a:t>creener </a:t>
            </a:r>
            <a:r>
              <a:rPr lang="en-US" dirty="0" smtClean="0">
                <a:solidFill>
                  <a:srgbClr val="000000"/>
                </a:solidFill>
                <a:latin typeface="Arial"/>
                <a:ea typeface="Arial"/>
                <a:cs typeface="Arial"/>
                <a:sym typeface="Arial"/>
              </a:rPr>
              <a:t>and </a:t>
            </a:r>
            <a:r>
              <a:rPr lang="en-US" i="1" dirty="0" smtClean="0">
                <a:solidFill>
                  <a:srgbClr val="000000"/>
                </a:solidFill>
                <a:latin typeface="Arial"/>
                <a:ea typeface="Arial"/>
                <a:cs typeface="Arial"/>
                <a:sym typeface="Arial"/>
              </a:rPr>
              <a:t>monitoring roster be used to </a:t>
            </a:r>
            <a:r>
              <a:rPr lang="en-US" dirty="0" smtClean="0">
                <a:solidFill>
                  <a:srgbClr val="000000"/>
                </a:solidFill>
                <a:latin typeface="Arial"/>
                <a:ea typeface="Arial"/>
                <a:cs typeface="Arial"/>
                <a:sym typeface="Arial"/>
              </a:rPr>
              <a:t>help us plan whole group and small group instruction?</a:t>
            </a:r>
            <a:endParaRPr lang="en-US" dirty="0" smtClean="0"/>
          </a:p>
          <a:p>
            <a:pPr marL="0" indent="0">
              <a:buNone/>
            </a:pPr>
            <a:endParaRPr lang="en-US" dirty="0"/>
          </a:p>
        </p:txBody>
      </p:sp>
      <p:pic>
        <p:nvPicPr>
          <p:cNvPr id="4" name="Picture 3" descr="Screen Shot 2016-01-04 at 3.24.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038" y="3838222"/>
            <a:ext cx="2607394" cy="2539999"/>
          </a:xfrm>
          <a:prstGeom prst="rect">
            <a:avLst/>
          </a:prstGeom>
        </p:spPr>
      </p:pic>
      <p:sp>
        <p:nvSpPr>
          <p:cNvPr id="5" name="Rounded Rectangle 4"/>
          <p:cNvSpPr/>
          <p:nvPr/>
        </p:nvSpPr>
        <p:spPr>
          <a:xfrm>
            <a:off x="7833548" y="5563321"/>
            <a:ext cx="1212615" cy="747476"/>
          </a:xfrm>
          <a:prstGeom prst="roundRect">
            <a:avLst/>
          </a:prstGeom>
          <a:solidFill>
            <a:srgbClr val="000000"/>
          </a:solidFill>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Handout</a:t>
            </a:r>
            <a:r>
              <a:rPr lang="en-US" dirty="0" smtClean="0"/>
              <a:t> </a:t>
            </a:r>
            <a:endParaRPr lang="en-US" dirty="0"/>
          </a:p>
        </p:txBody>
      </p:sp>
      <p:pic>
        <p:nvPicPr>
          <p:cNvPr id="6" name="09 Gettin' Jiggy Wit I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4428" y="340876"/>
            <a:ext cx="812800" cy="812800"/>
          </a:xfrm>
          <a:prstGeom prst="rect">
            <a:avLst/>
          </a:prstGeom>
        </p:spPr>
      </p:pic>
    </p:spTree>
    <p:extLst>
      <p:ext uri="{BB962C8B-B14F-4D97-AF65-F5344CB8AC3E}">
        <p14:creationId xmlns:p14="http://schemas.microsoft.com/office/powerpoint/2010/main" val="571492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7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1"/>
            <a:ext cx="9144000" cy="985980"/>
          </a:xfrm>
          <a:prstGeom prst="rect">
            <a:avLst/>
          </a:prstGeom>
          <a:noFill/>
          <a:ln>
            <a:noFill/>
          </a:ln>
        </p:spPr>
        <p:txBody>
          <a:bodyPr lIns="91425" tIns="45700" rIns="91425" bIns="45700" anchor="ctr" anchorCtr="0">
            <a:noAutofit/>
          </a:bodyPr>
          <a:lstStyle/>
          <a:p>
            <a:pPr lvl="0">
              <a:buSzPct val="25000"/>
            </a:pPr>
            <a:r>
              <a:rPr lang="en-US" sz="4400" b="1" u="none" strike="noStrike" cap="none" baseline="0" dirty="0" smtClean="0">
                <a:solidFill>
                  <a:schemeClr val="tx1"/>
                </a:solidFill>
                <a:latin typeface="Century Gothic" charset="0"/>
                <a:ea typeface="Century Gothic" charset="0"/>
                <a:cs typeface="Century Gothic" charset="0"/>
                <a:sym typeface="Calibri"/>
              </a:rPr>
              <a:t>Common</a:t>
            </a:r>
            <a:r>
              <a:rPr lang="en-US" sz="4400" b="1" u="none" strike="noStrike" cap="none" dirty="0" smtClean="0">
                <a:solidFill>
                  <a:schemeClr val="tx1"/>
                </a:solidFill>
                <a:latin typeface="Century Gothic" charset="0"/>
                <a:ea typeface="Century Gothic" charset="0"/>
                <a:cs typeface="Century Gothic" charset="0"/>
                <a:sym typeface="Calibri"/>
              </a:rPr>
              <a:t> Rules Lists</a:t>
            </a:r>
            <a:endParaRPr lang="en-US" sz="4400" b="1" u="none" strike="noStrike" cap="none" baseline="0" dirty="0">
              <a:solidFill>
                <a:schemeClr val="tx1"/>
              </a:solidFill>
              <a:latin typeface="Century Gothic" charset="0"/>
              <a:ea typeface="Century Gothic" charset="0"/>
              <a:cs typeface="Century Gothic" charset="0"/>
              <a:sym typeface="Calibri"/>
            </a:endParaRPr>
          </a:p>
        </p:txBody>
      </p:sp>
      <p:pic>
        <p:nvPicPr>
          <p:cNvPr id="2" name="Picture 1" descr="Screen Shot 2016-01-14 at 2.30.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837" y="1236645"/>
            <a:ext cx="2723567" cy="4946617"/>
          </a:xfrm>
          <a:prstGeom prst="rect">
            <a:avLst/>
          </a:prstGeom>
          <a:ln w="12700" cmpd="sng">
            <a:solidFill>
              <a:schemeClr val="tx1"/>
            </a:solidFill>
          </a:ln>
        </p:spPr>
      </p:pic>
      <p:pic>
        <p:nvPicPr>
          <p:cNvPr id="6" name="Picture 5" descr="Screen Shot 2016-01-14 at 2.29.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2203" y="1270069"/>
            <a:ext cx="2794542" cy="4946617"/>
          </a:xfrm>
          <a:prstGeom prst="rect">
            <a:avLst/>
          </a:prstGeom>
          <a:ln w="12700" cmpd="sng">
            <a:solidFill>
              <a:schemeClr val="tx1"/>
            </a:solidFill>
          </a:ln>
        </p:spPr>
      </p:pic>
      <p:pic>
        <p:nvPicPr>
          <p:cNvPr id="9" name="Picture 8" descr="Screen Shot 2016-01-14 at 2.29.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889" y="1219933"/>
            <a:ext cx="2723567" cy="4946617"/>
          </a:xfrm>
          <a:prstGeom prst="rect">
            <a:avLst/>
          </a:prstGeom>
          <a:ln w="12700" cmpd="sng">
            <a:solidFill>
              <a:schemeClr val="tx1"/>
            </a:solidFill>
          </a:ln>
        </p:spPr>
      </p:pic>
    </p:spTree>
    <p:extLst>
      <p:ext uri="{BB962C8B-B14F-4D97-AF65-F5344CB8AC3E}">
        <p14:creationId xmlns:p14="http://schemas.microsoft.com/office/powerpoint/2010/main" val="98459971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1"/>
            <a:ext cx="9144000" cy="985980"/>
          </a:xfrm>
          <a:prstGeom prst="rect">
            <a:avLst/>
          </a:prstGeom>
          <a:noFill/>
          <a:ln>
            <a:noFill/>
          </a:ln>
        </p:spPr>
        <p:txBody>
          <a:bodyPr lIns="91425" tIns="45700" rIns="91425" bIns="45700" anchor="ctr" anchorCtr="0">
            <a:noAutofit/>
          </a:bodyPr>
          <a:lstStyle/>
          <a:p>
            <a:pPr lvl="0">
              <a:buSzPct val="25000"/>
            </a:pPr>
            <a:r>
              <a:rPr lang="en-US" sz="3200" b="1" u="none" strike="noStrike" cap="none" baseline="0" dirty="0" smtClean="0">
                <a:solidFill>
                  <a:schemeClr val="tx1"/>
                </a:solidFill>
                <a:latin typeface="Century Gothic" charset="0"/>
                <a:ea typeface="Century Gothic" charset="0"/>
                <a:cs typeface="Century Gothic" charset="0"/>
                <a:sym typeface="Calibri"/>
              </a:rPr>
              <a:t>Language Categories </a:t>
            </a:r>
            <a:br>
              <a:rPr lang="en-US" sz="3200" b="1" u="none" strike="noStrike" cap="none" baseline="0" dirty="0" smtClean="0">
                <a:solidFill>
                  <a:schemeClr val="tx1"/>
                </a:solidFill>
                <a:latin typeface="Century Gothic" charset="0"/>
                <a:ea typeface="Century Gothic" charset="0"/>
                <a:cs typeface="Century Gothic" charset="0"/>
                <a:sym typeface="Calibri"/>
              </a:rPr>
            </a:br>
            <a:r>
              <a:rPr lang="en-US" sz="3200" b="1" u="none" strike="noStrike" cap="none" baseline="0" dirty="0" smtClean="0">
                <a:solidFill>
                  <a:schemeClr val="tx1"/>
                </a:solidFill>
                <a:latin typeface="Century Gothic" charset="0"/>
                <a:ea typeface="Century Gothic" charset="0"/>
                <a:cs typeface="Century Gothic" charset="0"/>
                <a:sym typeface="Calibri"/>
              </a:rPr>
              <a:t>Common</a:t>
            </a:r>
            <a:r>
              <a:rPr lang="en-US" sz="3200" b="1" u="none" strike="noStrike" cap="none" dirty="0" smtClean="0">
                <a:solidFill>
                  <a:schemeClr val="tx1"/>
                </a:solidFill>
                <a:latin typeface="Century Gothic" charset="0"/>
                <a:ea typeface="Century Gothic" charset="0"/>
                <a:cs typeface="Century Gothic" charset="0"/>
                <a:sym typeface="Calibri"/>
              </a:rPr>
              <a:t> Rules Lists Posters</a:t>
            </a:r>
            <a:endParaRPr lang="en-US" sz="3200" b="1" u="none" strike="noStrike" cap="none" baseline="0" dirty="0">
              <a:solidFill>
                <a:schemeClr val="tx1"/>
              </a:solidFill>
              <a:latin typeface="Century Gothic" charset="0"/>
              <a:ea typeface="Century Gothic" charset="0"/>
              <a:cs typeface="Century Gothic" charset="0"/>
              <a:sym typeface="Calibri"/>
            </a:endParaRPr>
          </a:p>
        </p:txBody>
      </p:sp>
      <p:pic>
        <p:nvPicPr>
          <p:cNvPr id="9" name="Picture 8" descr="Screen Shot 2016-01-14 at 2.29.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0325" y="1136024"/>
            <a:ext cx="2723567" cy="4946617"/>
          </a:xfrm>
          <a:prstGeom prst="rect">
            <a:avLst/>
          </a:prstGeom>
          <a:ln w="12700" cmpd="sng">
            <a:solidFill>
              <a:schemeClr val="tx1"/>
            </a:solidFill>
          </a:ln>
        </p:spPr>
      </p:pic>
      <p:pic>
        <p:nvPicPr>
          <p:cNvPr id="4" name="Picture 3" descr="Screen Shot 2016-01-19 at 8.27.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16" y="5770244"/>
            <a:ext cx="8470900" cy="546100"/>
          </a:xfrm>
          <a:prstGeom prst="rect">
            <a:avLst/>
          </a:prstGeom>
        </p:spPr>
      </p:pic>
      <p:pic>
        <p:nvPicPr>
          <p:cNvPr id="5" name="Picture 4" descr="Screen Shot 2016-01-19 at 8.27.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316" y="4320736"/>
            <a:ext cx="8483600" cy="546100"/>
          </a:xfrm>
          <a:prstGeom prst="rect">
            <a:avLst/>
          </a:prstGeom>
        </p:spPr>
      </p:pic>
      <p:pic>
        <p:nvPicPr>
          <p:cNvPr id="7" name="Picture 6" descr="Screen Shot 2016-01-19 at 8.27.2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040" y="2820472"/>
            <a:ext cx="8458200" cy="558800"/>
          </a:xfrm>
          <a:prstGeom prst="rect">
            <a:avLst/>
          </a:prstGeom>
        </p:spPr>
      </p:pic>
      <p:pic>
        <p:nvPicPr>
          <p:cNvPr id="8" name="Picture 7" descr="Screen Shot 2016-01-19 at 8.27.0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640" y="1501349"/>
            <a:ext cx="8483600" cy="508000"/>
          </a:xfrm>
          <a:prstGeom prst="rect">
            <a:avLst/>
          </a:prstGeom>
        </p:spPr>
      </p:pic>
    </p:spTree>
    <p:extLst>
      <p:ext uri="{BB962C8B-B14F-4D97-AF65-F5344CB8AC3E}">
        <p14:creationId xmlns:p14="http://schemas.microsoft.com/office/powerpoint/2010/main" val="115811193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txBox="1">
            <a:spLocks/>
          </p:cNvSpPr>
          <p:nvPr/>
        </p:nvSpPr>
        <p:spPr>
          <a:xfrm>
            <a:off x="0" y="1"/>
            <a:ext cx="9144000" cy="985980"/>
          </a:xfrm>
          <a:prstGeom prst="rect">
            <a:avLst/>
          </a:prstGeom>
          <a:solidFill>
            <a:schemeClr val="tx1"/>
          </a:solidFill>
          <a:ln>
            <a:noFill/>
          </a:ln>
        </p:spPr>
        <p:style>
          <a:lnRef idx="2">
            <a:schemeClr val="accent2"/>
          </a:lnRef>
          <a:fillRef idx="1">
            <a:schemeClr val="lt1"/>
          </a:fillRef>
          <a:effectRef idx="0">
            <a:schemeClr val="accent2"/>
          </a:effectRef>
          <a:fontRef idx="minor">
            <a:schemeClr val="dk1"/>
          </a:fontRef>
        </p:style>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buSzPct val="25000"/>
            </a:pPr>
            <a:r>
              <a:rPr lang="en-US" sz="4400" b="1" dirty="0" smtClean="0">
                <a:solidFill>
                  <a:schemeClr val="bg1"/>
                </a:solidFill>
                <a:latin typeface="Century Gothic" charset="0"/>
                <a:ea typeface="Century Gothic" charset="0"/>
                <a:cs typeface="Century Gothic" charset="0"/>
                <a:sym typeface="Calibri"/>
              </a:rPr>
              <a:t>Common Rules List Game</a:t>
            </a:r>
            <a:endParaRPr lang="en-US" sz="4400" b="1" dirty="0">
              <a:solidFill>
                <a:schemeClr val="bg1"/>
              </a:solidFill>
              <a:latin typeface="Century Gothic" charset="0"/>
              <a:ea typeface="Century Gothic" charset="0"/>
              <a:cs typeface="Century Gothic" charset="0"/>
              <a:sym typeface="Calibri"/>
            </a:endParaRPr>
          </a:p>
        </p:txBody>
      </p:sp>
      <p:pic>
        <p:nvPicPr>
          <p:cNvPr id="3" name="Picture 2" descr="Screen Shot 2016-02-06 at 2.57.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684" y="1904479"/>
            <a:ext cx="6096738" cy="4220817"/>
          </a:xfrm>
          <a:prstGeom prst="rect">
            <a:avLst/>
          </a:prstGeom>
        </p:spPr>
      </p:pic>
      <p:sp>
        <p:nvSpPr>
          <p:cNvPr id="4" name="TextBox 3"/>
          <p:cNvSpPr txBox="1"/>
          <p:nvPr/>
        </p:nvSpPr>
        <p:spPr>
          <a:xfrm>
            <a:off x="201491" y="1099381"/>
            <a:ext cx="8642056" cy="646331"/>
          </a:xfrm>
          <a:prstGeom prst="rect">
            <a:avLst/>
          </a:prstGeom>
          <a:noFill/>
        </p:spPr>
        <p:txBody>
          <a:bodyPr wrap="square" rtlCol="0">
            <a:spAutoFit/>
          </a:bodyPr>
          <a:lstStyle/>
          <a:p>
            <a:pPr algn="ctr"/>
            <a:r>
              <a:rPr lang="en-US" b="1" dirty="0" smtClean="0">
                <a:latin typeface="Century Gothic"/>
                <a:cs typeface="Century Gothic"/>
              </a:rPr>
              <a:t>Groups of 4 will work together to create 1 Common Rules List that highlights linguistic features common to AAL, </a:t>
            </a:r>
            <a:r>
              <a:rPr lang="en-US" b="1" dirty="0" err="1" smtClean="0">
                <a:latin typeface="Century Gothic"/>
                <a:cs typeface="Century Gothic"/>
              </a:rPr>
              <a:t>MxAL</a:t>
            </a:r>
            <a:r>
              <a:rPr lang="en-US" b="1" dirty="0" smtClean="0">
                <a:latin typeface="Century Gothic"/>
                <a:cs typeface="Century Gothic"/>
              </a:rPr>
              <a:t>, and HAL.</a:t>
            </a:r>
            <a:endParaRPr lang="en-US" b="1" dirty="0">
              <a:latin typeface="Century Gothic"/>
              <a:cs typeface="Century Gothic"/>
            </a:endParaRPr>
          </a:p>
        </p:txBody>
      </p:sp>
    </p:spTree>
    <p:extLst>
      <p:ext uri="{BB962C8B-B14F-4D97-AF65-F5344CB8AC3E}">
        <p14:creationId xmlns:p14="http://schemas.microsoft.com/office/powerpoint/2010/main" val="65220016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2-12 at 10.54.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14" y="544976"/>
            <a:ext cx="8331863" cy="5306326"/>
          </a:xfrm>
          <a:prstGeom prst="rect">
            <a:avLst/>
          </a:prstGeom>
        </p:spPr>
      </p:pic>
    </p:spTree>
    <p:extLst>
      <p:ext uri="{BB962C8B-B14F-4D97-AF65-F5344CB8AC3E}">
        <p14:creationId xmlns:p14="http://schemas.microsoft.com/office/powerpoint/2010/main" val="4296423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6-02-06 at 4.42.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100" y="798465"/>
            <a:ext cx="8006614" cy="5269659"/>
          </a:xfrm>
          <a:prstGeom prst="rect">
            <a:avLst/>
          </a:prstGeom>
          <a:ln>
            <a:solidFill>
              <a:srgbClr val="000000"/>
            </a:solidFill>
          </a:ln>
        </p:spPr>
      </p:pic>
    </p:spTree>
    <p:extLst>
      <p:ext uri="{BB962C8B-B14F-4D97-AF65-F5344CB8AC3E}">
        <p14:creationId xmlns:p14="http://schemas.microsoft.com/office/powerpoint/2010/main" val="22810837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6-02-06 at 4.42.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521" y="558945"/>
            <a:ext cx="8591362" cy="4834944"/>
          </a:xfrm>
          <a:prstGeom prst="rect">
            <a:avLst/>
          </a:prstGeom>
        </p:spPr>
      </p:pic>
    </p:spTree>
    <p:extLst>
      <p:ext uri="{BB962C8B-B14F-4D97-AF65-F5344CB8AC3E}">
        <p14:creationId xmlns:p14="http://schemas.microsoft.com/office/powerpoint/2010/main" val="24194155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6-02-12 at 10.53.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98" y="410425"/>
            <a:ext cx="8591362" cy="5264053"/>
          </a:xfrm>
          <a:prstGeom prst="rect">
            <a:avLst/>
          </a:prstGeom>
        </p:spPr>
      </p:pic>
    </p:spTree>
    <p:extLst>
      <p:ext uri="{BB962C8B-B14F-4D97-AF65-F5344CB8AC3E}">
        <p14:creationId xmlns:p14="http://schemas.microsoft.com/office/powerpoint/2010/main" val="26248255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6-02-13 at 11.07.3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64" y="644972"/>
            <a:ext cx="8607041" cy="4762500"/>
          </a:xfrm>
          <a:prstGeom prst="rect">
            <a:avLst/>
          </a:prstGeom>
        </p:spPr>
      </p:pic>
    </p:spTree>
    <p:extLst>
      <p:ext uri="{BB962C8B-B14F-4D97-AF65-F5344CB8AC3E}">
        <p14:creationId xmlns:p14="http://schemas.microsoft.com/office/powerpoint/2010/main" val="1674417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txBox="1">
            <a:spLocks/>
          </p:cNvSpPr>
          <p:nvPr/>
        </p:nvSpPr>
        <p:spPr>
          <a:xfrm>
            <a:off x="0" y="1"/>
            <a:ext cx="9144000" cy="98598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buSzPct val="25000"/>
            </a:pPr>
            <a:r>
              <a:rPr lang="en-US" sz="4400" b="1" dirty="0" smtClean="0">
                <a:solidFill>
                  <a:schemeClr val="tx1"/>
                </a:solidFill>
                <a:latin typeface="Century Gothic" charset="0"/>
                <a:ea typeface="Century Gothic" charset="0"/>
                <a:cs typeface="Century Gothic" charset="0"/>
                <a:sym typeface="Calibri"/>
              </a:rPr>
              <a:t>Common Rules List Game</a:t>
            </a:r>
            <a:endParaRPr lang="en-US" sz="4400" b="1" dirty="0">
              <a:solidFill>
                <a:schemeClr val="tx1"/>
              </a:solidFill>
              <a:latin typeface="Century Gothic" charset="0"/>
              <a:ea typeface="Century Gothic" charset="0"/>
              <a:cs typeface="Century Gothic" charset="0"/>
              <a:sym typeface="Calibri"/>
            </a:endParaRPr>
          </a:p>
        </p:txBody>
      </p:sp>
      <p:pic>
        <p:nvPicPr>
          <p:cNvPr id="5" name="Picture 4" descr="Screen Shot 2016-02-06 at 2.39.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250" y="2348624"/>
            <a:ext cx="5324765" cy="1230168"/>
          </a:xfrm>
          <a:prstGeom prst="rect">
            <a:avLst/>
          </a:prstGeom>
          <a:ln>
            <a:solidFill>
              <a:srgbClr val="000000"/>
            </a:solidFill>
          </a:ln>
        </p:spPr>
      </p:pic>
      <p:pic>
        <p:nvPicPr>
          <p:cNvPr id="7" name="Picture 6" descr="Screen Shot 2016-02-06 at 2.39.20 AM.png"/>
          <p:cNvPicPr>
            <a:picLocks noChangeAspect="1"/>
          </p:cNvPicPr>
          <p:nvPr/>
        </p:nvPicPr>
        <p:blipFill rotWithShape="1">
          <a:blip r:embed="rId4">
            <a:extLst>
              <a:ext uri="{28A0092B-C50C-407E-A947-70E740481C1C}">
                <a14:useLocalDpi xmlns:a14="http://schemas.microsoft.com/office/drawing/2010/main" val="0"/>
              </a:ext>
            </a:extLst>
          </a:blip>
          <a:srcRect t="7989"/>
          <a:stretch/>
        </p:blipFill>
        <p:spPr>
          <a:xfrm rot="1718659">
            <a:off x="3334326" y="2706255"/>
            <a:ext cx="2527300" cy="4054762"/>
          </a:xfrm>
          <a:prstGeom prst="rect">
            <a:avLst/>
          </a:prstGeom>
          <a:ln>
            <a:solidFill>
              <a:srgbClr val="000000"/>
            </a:solidFill>
          </a:ln>
        </p:spPr>
      </p:pic>
      <p:pic>
        <p:nvPicPr>
          <p:cNvPr id="8" name="Picture 7" descr="Screen Shot 2016-02-06 at 2.39.0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74176">
            <a:off x="244059" y="2509542"/>
            <a:ext cx="8335818" cy="1206500"/>
          </a:xfrm>
          <a:prstGeom prst="rect">
            <a:avLst/>
          </a:prstGeom>
          <a:ln>
            <a:solidFill>
              <a:srgbClr val="000000"/>
            </a:solidFill>
          </a:ln>
        </p:spPr>
      </p:pic>
      <p:pic>
        <p:nvPicPr>
          <p:cNvPr id="9" name="Picture 8" descr="Screen Shot 2016-02-06 at 2.57.5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97616">
            <a:off x="7379765" y="967632"/>
            <a:ext cx="1421244" cy="983938"/>
          </a:xfrm>
          <a:prstGeom prst="rect">
            <a:avLst/>
          </a:prstGeom>
        </p:spPr>
      </p:pic>
      <p:pic>
        <p:nvPicPr>
          <p:cNvPr id="6" name="Picture 5" descr="Screen Shot 2016-02-06 at 2.39.31 AM.png"/>
          <p:cNvPicPr>
            <a:picLocks noChangeAspect="1"/>
          </p:cNvPicPr>
          <p:nvPr/>
        </p:nvPicPr>
        <p:blipFill rotWithShape="1">
          <a:blip r:embed="rId7">
            <a:extLst>
              <a:ext uri="{28A0092B-C50C-407E-A947-70E740481C1C}">
                <a14:useLocalDpi xmlns:a14="http://schemas.microsoft.com/office/drawing/2010/main" val="0"/>
              </a:ext>
            </a:extLst>
          </a:blip>
          <a:srcRect t="19351"/>
          <a:stretch/>
        </p:blipFill>
        <p:spPr>
          <a:xfrm>
            <a:off x="2517113" y="4980131"/>
            <a:ext cx="5324765" cy="1494558"/>
          </a:xfrm>
          <a:prstGeom prst="rect">
            <a:avLst/>
          </a:prstGeom>
          <a:ln>
            <a:solidFill>
              <a:srgbClr val="000000"/>
            </a:solidFill>
          </a:ln>
        </p:spPr>
      </p:pic>
      <p:pic>
        <p:nvPicPr>
          <p:cNvPr id="4" name="Picture 3" descr="Screen Shot 2016-02-06 at 2.39.59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273" y="3932959"/>
            <a:ext cx="5324765" cy="858982"/>
          </a:xfrm>
          <a:prstGeom prst="rect">
            <a:avLst/>
          </a:prstGeom>
          <a:ln>
            <a:solidFill>
              <a:srgbClr val="000000"/>
            </a:solidFill>
          </a:ln>
        </p:spPr>
      </p:pic>
    </p:spTree>
    <p:extLst>
      <p:ext uri="{BB962C8B-B14F-4D97-AF65-F5344CB8AC3E}">
        <p14:creationId xmlns:p14="http://schemas.microsoft.com/office/powerpoint/2010/main" val="42634129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752600"/>
          </a:xfrm>
          <a:prstGeom prst="rect">
            <a:avLst/>
          </a:prstGeom>
          <a:solidFill>
            <a:srgbClr val="FFC000"/>
          </a:solidFill>
          <a:ln>
            <a:noFill/>
          </a:ln>
        </p:spPr>
        <p:txBody>
          <a:bodyPr lIns="91425" tIns="45700" rIns="91425" bIns="45700" anchor="ctr" anchorCtr="0">
            <a:noAutofit/>
          </a:bodyPr>
          <a:lstStyle/>
          <a:p>
            <a:r>
              <a:rPr lang="en-US" sz="3600" b="1" dirty="0">
                <a:solidFill>
                  <a:srgbClr val="000000"/>
                </a:solidFill>
                <a:latin typeface="Century Gothic" charset="0"/>
              </a:rPr>
              <a:t>This is How We Do It!</a:t>
            </a:r>
            <a:br>
              <a:rPr lang="en-US" sz="3600" b="1" dirty="0">
                <a:solidFill>
                  <a:srgbClr val="000000"/>
                </a:solidFill>
                <a:latin typeface="Century Gothic" charset="0"/>
              </a:rPr>
            </a:br>
            <a:r>
              <a:rPr lang="en-US" sz="3600" b="1" dirty="0">
                <a:solidFill>
                  <a:srgbClr val="000000"/>
                </a:solidFill>
                <a:latin typeface="Century Gothic" charset="0"/>
              </a:rPr>
              <a:t> Participation and Discussion Protocols</a:t>
            </a:r>
            <a:endParaRPr lang="en-US" altLang="en-US" sz="3600" b="1" dirty="0">
              <a:latin typeface="Century Gothic" charset="0"/>
              <a:ea typeface="Century Gothic" charset="0"/>
              <a:cs typeface="Century Gothic" charset="0"/>
            </a:endParaRPr>
          </a:p>
        </p:txBody>
      </p:sp>
      <p:sp>
        <p:nvSpPr>
          <p:cNvPr id="7" name="Text Placeholder 1"/>
          <p:cNvSpPr txBox="1">
            <a:spLocks/>
          </p:cNvSpPr>
          <p:nvPr/>
        </p:nvSpPr>
        <p:spPr>
          <a:xfrm>
            <a:off x="457200" y="1752600"/>
            <a:ext cx="8229600" cy="495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03200"/>
            <a:endParaRPr lang="en-US" sz="2800" b="1" dirty="0">
              <a:latin typeface="Century Gothic" charset="0"/>
              <a:ea typeface="Century Gothic" charset="0"/>
              <a:cs typeface="Century Gothic" charset="0"/>
            </a:endParaRPr>
          </a:p>
        </p:txBody>
      </p:sp>
      <p:pic>
        <p:nvPicPr>
          <p:cNvPr id="13" name="Picture 2"/>
          <p:cNvPicPr>
            <a:picLocks noChangeAspect="1"/>
          </p:cNvPicPr>
          <p:nvPr/>
        </p:nvPicPr>
        <p:blipFill>
          <a:blip r:embed="rId3"/>
          <a:srcRect/>
          <a:stretch>
            <a:fillRect/>
          </a:stretch>
        </p:blipFill>
        <p:spPr bwMode="auto">
          <a:xfrm>
            <a:off x="787199" y="1627674"/>
            <a:ext cx="3524390" cy="4909172"/>
          </a:xfrm>
          <a:prstGeom prst="rect">
            <a:avLst/>
          </a:prstGeom>
          <a:ln>
            <a:noFill/>
          </a:ln>
          <a:effectLst>
            <a:outerShdw blurRad="292100" dist="139700" dir="2700000" algn="tl" rotWithShape="0">
              <a:srgbClr val="333333">
                <a:alpha val="65000"/>
              </a:srgbClr>
            </a:outerShdw>
          </a:effectLst>
          <a:extLst/>
        </p:spPr>
      </p:pic>
      <p:pic>
        <p:nvPicPr>
          <p:cNvPr id="14" name="Picture 3"/>
          <p:cNvPicPr>
            <a:picLocks noChangeAspect="1"/>
          </p:cNvPicPr>
          <p:nvPr/>
        </p:nvPicPr>
        <p:blipFill>
          <a:blip r:embed="rId4"/>
          <a:srcRect/>
          <a:stretch>
            <a:fillRect/>
          </a:stretch>
        </p:blipFill>
        <p:spPr bwMode="auto">
          <a:xfrm>
            <a:off x="4460769" y="1629053"/>
            <a:ext cx="3485398" cy="4919537"/>
          </a:xfrm>
          <a:prstGeom prst="rect">
            <a:avLst/>
          </a:prstGeom>
          <a:ln>
            <a:noFill/>
          </a:ln>
          <a:effectLst>
            <a:outerShdw blurRad="292100" dist="139700" dir="2700000" algn="tl" rotWithShape="0">
              <a:srgbClr val="333333">
                <a:alpha val="65000"/>
              </a:srgbClr>
            </a:outerShdw>
          </a:effectLst>
          <a:extLst/>
        </p:spPr>
      </p:pic>
    </p:spTree>
    <p:extLst>
      <p:ext uri="{BB962C8B-B14F-4D97-AF65-F5344CB8AC3E}">
        <p14:creationId xmlns:p14="http://schemas.microsoft.com/office/powerpoint/2010/main" val="22483424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4"/>
          <p:cNvSpPr txBox="1">
            <a:spLocks/>
          </p:cNvSpPr>
          <p:nvPr/>
        </p:nvSpPr>
        <p:spPr>
          <a:xfrm>
            <a:off x="0" y="1"/>
            <a:ext cx="9144000" cy="98598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buSzPct val="25000"/>
            </a:pPr>
            <a:r>
              <a:rPr lang="en-US" sz="4400" b="1" dirty="0" smtClean="0">
                <a:solidFill>
                  <a:schemeClr val="tx1"/>
                </a:solidFill>
                <a:latin typeface="Century Gothic" charset="0"/>
                <a:ea typeface="Century Gothic" charset="0"/>
                <a:cs typeface="Century Gothic" charset="0"/>
                <a:sym typeface="Calibri"/>
              </a:rPr>
              <a:t>Common Rules List Game</a:t>
            </a:r>
            <a:endParaRPr lang="en-US" sz="4400" b="1" dirty="0">
              <a:solidFill>
                <a:schemeClr val="tx1"/>
              </a:solidFill>
              <a:latin typeface="Century Gothic" charset="0"/>
              <a:ea typeface="Century Gothic" charset="0"/>
              <a:cs typeface="Century Gothic" charset="0"/>
              <a:sym typeface="Calibri"/>
            </a:endParaRPr>
          </a:p>
        </p:txBody>
      </p:sp>
      <p:pic>
        <p:nvPicPr>
          <p:cNvPr id="5" name="Picture 4" descr="Screen Shot 2016-02-06 at 2.39.5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496" y="4050464"/>
            <a:ext cx="5324765" cy="1230168"/>
          </a:xfrm>
          <a:prstGeom prst="rect">
            <a:avLst/>
          </a:prstGeom>
          <a:ln>
            <a:solidFill>
              <a:srgbClr val="000000"/>
            </a:solidFill>
          </a:ln>
        </p:spPr>
      </p:pic>
      <p:pic>
        <p:nvPicPr>
          <p:cNvPr id="7" name="Picture 6" descr="Screen Shot 2016-02-06 at 2.39.20 AM.png"/>
          <p:cNvPicPr>
            <a:picLocks noChangeAspect="1"/>
          </p:cNvPicPr>
          <p:nvPr/>
        </p:nvPicPr>
        <p:blipFill rotWithShape="1">
          <a:blip r:embed="rId4">
            <a:extLst>
              <a:ext uri="{28A0092B-C50C-407E-A947-70E740481C1C}">
                <a14:useLocalDpi xmlns:a14="http://schemas.microsoft.com/office/drawing/2010/main" val="0"/>
              </a:ext>
            </a:extLst>
          </a:blip>
          <a:srcRect t="7989"/>
          <a:stretch/>
        </p:blipFill>
        <p:spPr>
          <a:xfrm>
            <a:off x="323273" y="2706255"/>
            <a:ext cx="2527300" cy="4054762"/>
          </a:xfrm>
          <a:prstGeom prst="rect">
            <a:avLst/>
          </a:prstGeom>
          <a:ln>
            <a:solidFill>
              <a:srgbClr val="000000"/>
            </a:solidFill>
          </a:ln>
        </p:spPr>
      </p:pic>
      <p:pic>
        <p:nvPicPr>
          <p:cNvPr id="8" name="Picture 7" descr="Screen Shot 2016-02-06 at 2.39.0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059" y="1303042"/>
            <a:ext cx="8335818" cy="1206500"/>
          </a:xfrm>
          <a:prstGeom prst="rect">
            <a:avLst/>
          </a:prstGeom>
          <a:ln>
            <a:solidFill>
              <a:srgbClr val="000000"/>
            </a:solidFill>
          </a:ln>
        </p:spPr>
      </p:pic>
      <p:pic>
        <p:nvPicPr>
          <p:cNvPr id="9" name="Picture 8" descr="Screen Shot 2016-02-06 at 2.57.5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97616">
            <a:off x="7379765" y="967632"/>
            <a:ext cx="1421244" cy="983938"/>
          </a:xfrm>
          <a:prstGeom prst="rect">
            <a:avLst/>
          </a:prstGeom>
        </p:spPr>
      </p:pic>
      <p:pic>
        <p:nvPicPr>
          <p:cNvPr id="6" name="Picture 5" descr="Screen Shot 2016-02-06 at 2.39.31 AM.png"/>
          <p:cNvPicPr>
            <a:picLocks noChangeAspect="1"/>
          </p:cNvPicPr>
          <p:nvPr/>
        </p:nvPicPr>
        <p:blipFill rotWithShape="1">
          <a:blip r:embed="rId7">
            <a:extLst>
              <a:ext uri="{28A0092B-C50C-407E-A947-70E740481C1C}">
                <a14:useLocalDpi xmlns:a14="http://schemas.microsoft.com/office/drawing/2010/main" val="0"/>
              </a:ext>
            </a:extLst>
          </a:blip>
          <a:srcRect t="19351"/>
          <a:stretch/>
        </p:blipFill>
        <p:spPr>
          <a:xfrm>
            <a:off x="3021496" y="2706255"/>
            <a:ext cx="5324765" cy="1217462"/>
          </a:xfrm>
          <a:prstGeom prst="rect">
            <a:avLst/>
          </a:prstGeom>
          <a:ln>
            <a:solidFill>
              <a:srgbClr val="000000"/>
            </a:solidFill>
          </a:ln>
        </p:spPr>
      </p:pic>
      <p:pic>
        <p:nvPicPr>
          <p:cNvPr id="4" name="Picture 3" descr="Screen Shot 2016-02-06 at 2.39.59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2847" y="5468129"/>
            <a:ext cx="5324765" cy="1202168"/>
          </a:xfrm>
          <a:prstGeom prst="rect">
            <a:avLst/>
          </a:prstGeom>
          <a:ln>
            <a:solidFill>
              <a:srgbClr val="000000"/>
            </a:solidFill>
          </a:ln>
        </p:spPr>
      </p:pic>
      <p:sp>
        <p:nvSpPr>
          <p:cNvPr id="10" name="Down Arrow 9"/>
          <p:cNvSpPr/>
          <p:nvPr/>
        </p:nvSpPr>
        <p:spPr>
          <a:xfrm rot="16200000" flipH="1">
            <a:off x="2574782" y="3073573"/>
            <a:ext cx="551581" cy="649745"/>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rot="16200000" flipH="1">
            <a:off x="2564297" y="4012863"/>
            <a:ext cx="551581" cy="649745"/>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rot="16200000" flipH="1">
            <a:off x="2574070" y="5440857"/>
            <a:ext cx="551581" cy="649745"/>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021496" y="2192481"/>
            <a:ext cx="2692795" cy="31706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872340" y="2231481"/>
            <a:ext cx="2692795" cy="31706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188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par>
                                <p:cTn id="18" presetID="9"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dissolve">
                                      <p:cBhvr>
                                        <p:cTn id="31" dur="500"/>
                                        <p:tgtEl>
                                          <p:spTgt spid="1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dissolv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6 at 4.42.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948" y="3878356"/>
            <a:ext cx="6244459" cy="1365185"/>
          </a:xfrm>
          <a:prstGeom prst="rect">
            <a:avLst/>
          </a:prstGeom>
          <a:ln>
            <a:solidFill>
              <a:srgbClr val="000000"/>
            </a:solidFill>
          </a:ln>
        </p:spPr>
      </p:pic>
      <p:pic>
        <p:nvPicPr>
          <p:cNvPr id="4" name="Picture 3" descr="Screen Shot 2016-02-06 at 4.42.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272" y="2245364"/>
            <a:ext cx="6267135" cy="1368827"/>
          </a:xfrm>
          <a:prstGeom prst="rect">
            <a:avLst/>
          </a:prstGeom>
          <a:ln>
            <a:solidFill>
              <a:srgbClr val="000000"/>
            </a:solidFill>
          </a:ln>
        </p:spPr>
      </p:pic>
      <p:pic>
        <p:nvPicPr>
          <p:cNvPr id="5" name="Picture 4" descr="Screen Shot 2016-02-06 at 4.42.0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72" y="804541"/>
            <a:ext cx="6267135" cy="1244661"/>
          </a:xfrm>
          <a:prstGeom prst="rect">
            <a:avLst/>
          </a:prstGeom>
          <a:ln>
            <a:solidFill>
              <a:srgbClr val="000000"/>
            </a:solidFill>
          </a:ln>
        </p:spPr>
      </p:pic>
      <p:sp>
        <p:nvSpPr>
          <p:cNvPr id="6" name="Shape 94"/>
          <p:cNvSpPr txBox="1">
            <a:spLocks/>
          </p:cNvSpPr>
          <p:nvPr/>
        </p:nvSpPr>
        <p:spPr>
          <a:xfrm>
            <a:off x="0" y="-181439"/>
            <a:ext cx="9144000" cy="98598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a:buSzPct val="25000"/>
            </a:pPr>
            <a:r>
              <a:rPr lang="en-US" sz="4400" b="1" dirty="0" smtClean="0">
                <a:solidFill>
                  <a:schemeClr val="tx1"/>
                </a:solidFill>
                <a:latin typeface="Century Gothic" charset="0"/>
                <a:ea typeface="Century Gothic" charset="0"/>
                <a:cs typeface="Century Gothic" charset="0"/>
                <a:sym typeface="Calibri"/>
              </a:rPr>
              <a:t>Completed Common Rules List</a:t>
            </a:r>
            <a:endParaRPr lang="en-US" sz="4400" b="1" dirty="0">
              <a:solidFill>
                <a:schemeClr val="tx1"/>
              </a:solidFill>
              <a:latin typeface="Century Gothic" charset="0"/>
              <a:ea typeface="Century Gothic" charset="0"/>
              <a:cs typeface="Century Gothic" charset="0"/>
              <a:sym typeface="Calibri"/>
            </a:endParaRPr>
          </a:p>
        </p:txBody>
      </p:sp>
      <p:pic>
        <p:nvPicPr>
          <p:cNvPr id="7" name="Picture 6" descr="Screen Shot 2016-02-13 at 11.07.3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272" y="5468759"/>
            <a:ext cx="6267135" cy="1199596"/>
          </a:xfrm>
          <a:prstGeom prst="rect">
            <a:avLst/>
          </a:prstGeom>
          <a:ln w="28575" cmpd="sng">
            <a:solidFill>
              <a:schemeClr val="tx1"/>
            </a:solidFill>
          </a:ln>
        </p:spPr>
      </p:pic>
    </p:spTree>
    <p:extLst>
      <p:ext uri="{BB962C8B-B14F-4D97-AF65-F5344CB8AC3E}">
        <p14:creationId xmlns:p14="http://schemas.microsoft.com/office/powerpoint/2010/main" val="309087092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0" name="Title 1"/>
          <p:cNvSpPr txBox="1">
            <a:spLocks/>
          </p:cNvSpPr>
          <p:nvPr/>
        </p:nvSpPr>
        <p:spPr bwMode="auto">
          <a:xfrm>
            <a:off x="0" y="0"/>
            <a:ext cx="9144000" cy="1417638"/>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smtClean="0">
                <a:solidFill>
                  <a:srgbClr val="FFFFFF"/>
                </a:solidFill>
                <a:latin typeface="Century Gothic"/>
                <a:cs typeface="Century Gothic"/>
              </a:rPr>
              <a:t>What were your </a:t>
            </a:r>
            <a:r>
              <a:rPr lang="en-US" b="1" dirty="0" err="1" smtClean="0">
                <a:solidFill>
                  <a:srgbClr val="FFFFFF"/>
                </a:solidFill>
                <a:latin typeface="Century Gothic"/>
                <a:cs typeface="Century Gothic"/>
              </a:rPr>
              <a:t>Ahas</a:t>
            </a:r>
            <a:r>
              <a:rPr lang="en-US" b="1" dirty="0" smtClean="0">
                <a:solidFill>
                  <a:srgbClr val="FFFFFF"/>
                </a:solidFill>
                <a:latin typeface="Century Gothic"/>
                <a:cs typeface="Century Gothic"/>
              </a:rPr>
              <a:t> about the Common Rules Lists? </a:t>
            </a:r>
            <a:endParaRPr lang="en-US" b="1" dirty="0">
              <a:solidFill>
                <a:srgbClr val="FFFFFF"/>
              </a:solidFill>
              <a:latin typeface="Century Gothic"/>
              <a:cs typeface="Century Gothic"/>
            </a:endParaRPr>
          </a:p>
        </p:txBody>
      </p:sp>
      <p:pic>
        <p:nvPicPr>
          <p:cNvPr id="4" name="Picture 3"/>
          <p:cNvPicPr>
            <a:picLocks noChangeAspect="1"/>
          </p:cNvPicPr>
          <p:nvPr/>
        </p:nvPicPr>
        <p:blipFill>
          <a:blip r:embed="rId3"/>
          <a:stretch>
            <a:fillRect/>
          </a:stretch>
        </p:blipFill>
        <p:spPr>
          <a:xfrm>
            <a:off x="5772115" y="2362153"/>
            <a:ext cx="3371885" cy="4495847"/>
          </a:xfrm>
          <a:prstGeom prst="rect">
            <a:avLst/>
          </a:prstGeom>
        </p:spPr>
      </p:pic>
      <p:pic>
        <p:nvPicPr>
          <p:cNvPr id="6" name="Picture 5" descr="Screen Shot 2016-02-06 at 5.12.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952" y="1417638"/>
            <a:ext cx="4335191" cy="4864846"/>
          </a:xfrm>
          <a:prstGeom prst="rect">
            <a:avLst/>
          </a:prstGeom>
        </p:spPr>
      </p:pic>
    </p:spTree>
    <p:extLst>
      <p:ext uri="{BB962C8B-B14F-4D97-AF65-F5344CB8AC3E}">
        <p14:creationId xmlns:p14="http://schemas.microsoft.com/office/powerpoint/2010/main" val="362628762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261177"/>
          </a:xfrm>
          <a:prstGeom prst="rect">
            <a:avLst/>
          </a:prstGeom>
          <a:solidFill>
            <a:srgbClr val="FFC000"/>
          </a:solidFill>
          <a:ln>
            <a:noFill/>
          </a:ln>
        </p:spPr>
        <p:txBody>
          <a:bodyPr lIns="91425" tIns="45700" rIns="91425" bIns="45700" anchor="ctr" anchorCtr="0">
            <a:noAutofit/>
          </a:bodyPr>
          <a:lstStyle/>
          <a:p>
            <a:pPr algn="l">
              <a:buSzPct val="25000"/>
            </a:pPr>
            <a:r>
              <a:rPr lang="en-US" altLang="en-US" sz="3200" b="1" dirty="0" smtClean="0">
                <a:solidFill>
                  <a:schemeClr val="tx1"/>
                </a:solidFill>
                <a:latin typeface="Century Gothic" charset="0"/>
                <a:ea typeface="Century Gothic" charset="0"/>
                <a:cs typeface="Century Gothic" charset="0"/>
              </a:rPr>
              <a:t/>
            </a:r>
            <a:br>
              <a:rPr lang="en-US" altLang="en-US" sz="3200" b="1" dirty="0" smtClean="0">
                <a:solidFill>
                  <a:schemeClr val="tx1"/>
                </a:solidFill>
                <a:latin typeface="Century Gothic" charset="0"/>
                <a:ea typeface="Century Gothic" charset="0"/>
                <a:cs typeface="Century Gothic" charset="0"/>
              </a:rPr>
            </a:br>
            <a:r>
              <a:rPr lang="en-US" altLang="en-US" sz="3200" b="1" dirty="0" smtClean="0">
                <a:solidFill>
                  <a:schemeClr val="tx1"/>
                </a:solidFill>
                <a:latin typeface="Century Gothic" charset="0"/>
                <a:ea typeface="Century Gothic" charset="0"/>
                <a:cs typeface="Century Gothic" charset="0"/>
              </a:rPr>
              <a:t>Validating </a:t>
            </a:r>
            <a:r>
              <a:rPr lang="en-US" altLang="en-US" sz="3200" b="1" dirty="0">
                <a:solidFill>
                  <a:schemeClr val="tx1"/>
                </a:solidFill>
                <a:latin typeface="Century Gothic" charset="0"/>
                <a:ea typeface="Century Gothic" charset="0"/>
                <a:cs typeface="Century Gothic" charset="0"/>
              </a:rPr>
              <a:t>and </a:t>
            </a:r>
            <a:r>
              <a:rPr lang="en-US" altLang="en-US" sz="3200" b="1" dirty="0" smtClean="0">
                <a:solidFill>
                  <a:schemeClr val="tx1"/>
                </a:solidFill>
                <a:latin typeface="Century Gothic" charset="0"/>
                <a:ea typeface="Century Gothic" charset="0"/>
                <a:cs typeface="Century Gothic" charset="0"/>
              </a:rPr>
              <a:t>Affirming</a:t>
            </a:r>
            <a:br>
              <a:rPr lang="en-US" altLang="en-US" sz="3200" b="1" dirty="0" smtClean="0">
                <a:solidFill>
                  <a:schemeClr val="tx1"/>
                </a:solidFill>
                <a:latin typeface="Century Gothic" charset="0"/>
                <a:ea typeface="Century Gothic" charset="0"/>
                <a:cs typeface="Century Gothic" charset="0"/>
              </a:rPr>
            </a:br>
            <a:r>
              <a:rPr lang="en-US" altLang="en-US" sz="3200" b="1" dirty="0" smtClean="0">
                <a:solidFill>
                  <a:schemeClr val="tx1"/>
                </a:solidFill>
                <a:latin typeface="Century Gothic" charset="0"/>
                <a:ea typeface="Century Gothic" charset="0"/>
                <a:cs typeface="Century Gothic" charset="0"/>
              </a:rPr>
              <a:t> </a:t>
            </a:r>
            <a:r>
              <a:rPr lang="en-US" altLang="en-US" sz="3200" b="1" dirty="0">
                <a:solidFill>
                  <a:schemeClr val="tx1"/>
                </a:solidFill>
                <a:latin typeface="Century Gothic" charset="0"/>
                <a:ea typeface="Century Gothic" charset="0"/>
                <a:cs typeface="Century Gothic" charset="0"/>
              </a:rPr>
              <a:t>Home Language Survey</a:t>
            </a:r>
            <a:r>
              <a:rPr lang="en-US" sz="3200" b="1" dirty="0">
                <a:latin typeface="Century Gothic" charset="0"/>
                <a:ea typeface="Century Gothic" charset="0"/>
                <a:cs typeface="Century Gothic" charset="0"/>
              </a:rPr>
              <a:t/>
            </a:r>
            <a:br>
              <a:rPr lang="en-US" sz="3200" b="1" dirty="0">
                <a:latin typeface="Century Gothic" charset="0"/>
                <a:ea typeface="Century Gothic" charset="0"/>
                <a:cs typeface="Century Gothic" charset="0"/>
              </a:rPr>
            </a:br>
            <a:endParaRPr lang="en-US" sz="3200" b="1" u="none" strike="noStrike" cap="none" baseline="0" dirty="0">
              <a:solidFill>
                <a:schemeClr val="dk1"/>
              </a:solidFill>
              <a:latin typeface="Century Gothic" charset="0"/>
              <a:ea typeface="Century Gothic" charset="0"/>
              <a:cs typeface="Century Gothic" charset="0"/>
              <a:sym typeface="Calibri"/>
            </a:endParaRPr>
          </a:p>
        </p:txBody>
      </p:sp>
      <p:pic>
        <p:nvPicPr>
          <p:cNvPr id="2" name="Picture 1"/>
          <p:cNvPicPr>
            <a:picLocks noChangeAspect="1"/>
          </p:cNvPicPr>
          <p:nvPr/>
        </p:nvPicPr>
        <p:blipFill>
          <a:blip r:embed="rId3"/>
          <a:stretch>
            <a:fillRect/>
          </a:stretch>
        </p:blipFill>
        <p:spPr>
          <a:xfrm>
            <a:off x="6731000" y="0"/>
            <a:ext cx="2413000" cy="1261177"/>
          </a:xfrm>
          <a:prstGeom prst="rect">
            <a:avLst/>
          </a:prstGeom>
        </p:spPr>
      </p:pic>
      <p:graphicFrame>
        <p:nvGraphicFramePr>
          <p:cNvPr id="6" name="Content Placeholder 8"/>
          <p:cNvGraphicFramePr>
            <a:graphicFrameLocks/>
          </p:cNvGraphicFramePr>
          <p:nvPr>
            <p:extLst>
              <p:ext uri="{D42A27DB-BD31-4B8C-83A1-F6EECF244321}">
                <p14:modId xmlns:p14="http://schemas.microsoft.com/office/powerpoint/2010/main" val="65557090"/>
              </p:ext>
            </p:extLst>
          </p:nvPr>
        </p:nvGraphicFramePr>
        <p:xfrm>
          <a:off x="0" y="1458913"/>
          <a:ext cx="9144000" cy="4921872"/>
        </p:xfrm>
        <a:graphic>
          <a:graphicData uri="http://schemas.openxmlformats.org/drawingml/2006/table">
            <a:tbl>
              <a:tblPr/>
              <a:tblGrid>
                <a:gridCol w="1524000"/>
                <a:gridCol w="1684338"/>
                <a:gridCol w="1330325"/>
                <a:gridCol w="1743075"/>
                <a:gridCol w="1296987"/>
                <a:gridCol w="1565275"/>
              </a:tblGrid>
              <a:tr h="806450">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FFFFFF"/>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entury Gothic" charset="0"/>
                          <a:ea typeface="ＭＳ Ｐゴシック" charset="-128"/>
                        </a:rPr>
                        <a:t>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entury Gothic" charset="0"/>
                          <a:ea typeface="ＭＳ Ｐゴシック" charset="-128"/>
                        </a:rPr>
                        <a:t>Never Emerging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entury Gothic" charset="0"/>
                          <a:ea typeface="ＭＳ Ｐゴシック" charset="-128"/>
                        </a:rPr>
                        <a:t>1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entury Gothic" charset="0"/>
                          <a:ea typeface="ＭＳ Ｐゴシック" charset="-128"/>
                        </a:rPr>
                        <a:t>Rarely Splashing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entury Gothic" charset="0"/>
                          <a:ea typeface="ＭＳ Ｐゴシック" charset="-128"/>
                        </a:rPr>
                        <a:t>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entury Gothic" charset="0"/>
                          <a:ea typeface="ＭＳ Ｐゴシック" charset="-128"/>
                        </a:rPr>
                        <a:t>Sometimes Floating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entury Gothic" charset="0"/>
                          <a:ea typeface="ＭＳ Ｐゴシック" charset="-128"/>
                        </a:rPr>
                        <a:t>3</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entury Gothic" charset="0"/>
                          <a:ea typeface="ＭＳ Ｐゴシック" charset="-128"/>
                        </a:rPr>
                        <a:t>Mostly Kicking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entury Gothic" charset="0"/>
                          <a:ea typeface="ＭＳ Ｐゴシック" charset="-128"/>
                        </a:rPr>
                        <a:t>4</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entury Gothic" charset="0"/>
                          <a:ea typeface="ＭＳ Ｐゴシック" charset="-128"/>
                        </a:rPr>
                        <a:t>Always Free Styling</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189038">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entury Gothic" charset="0"/>
                          <a:ea typeface="ＭＳ Ｐゴシック" charset="-128"/>
                        </a:rPr>
                        <a:t>I validate and affirm my students’ home languages whenever possible.</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defTabSz="4572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defTabSz="4572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defTabSz="4572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defTabSz="4572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defTabSz="4572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defTabSz="4572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defTabSz="4572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defTabSz="4572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r h="1189038">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entury Gothic" charset="0"/>
                          <a:ea typeface="ＭＳ Ｐゴシック" charset="-128"/>
                        </a:rPr>
                        <a:t>I proactively plan opportunities for my students to practice situational appropriateness.</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r>
              <a:tr h="1736725">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Century Gothic" charset="0"/>
                          <a:ea typeface="ＭＳ Ｐゴシック" charset="-128"/>
                        </a:rPr>
                        <a:t>I reactively use teachable moments to have my students code switch to linguistically and culturally appropriate language.</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eaLnBrk="0" hangingPunct="0">
                        <a:spcBef>
                          <a:spcPts val="1800"/>
                        </a:spcBef>
                        <a:buClr>
                          <a:schemeClr val="accent1"/>
                        </a:buClr>
                        <a:buSzPct val="100000"/>
                        <a:buFont typeface="Wingdings 2" charset="2"/>
                        <a:defRPr>
                          <a:solidFill>
                            <a:schemeClr val="tx2"/>
                          </a:solidFill>
                          <a:latin typeface="Century Gothic" charset="0"/>
                          <a:ea typeface="ＭＳ Ｐゴシック" charset="-128"/>
                        </a:defRPr>
                      </a:lvl1pPr>
                      <a:lvl2pPr marL="742950" indent="-28575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2pPr>
                      <a:lvl3pPr marL="11430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3pPr>
                      <a:lvl4pPr marL="1600200" indent="-228600" eaLnBrk="0" hangingPunct="0">
                        <a:spcBef>
                          <a:spcPts val="600"/>
                        </a:spcBef>
                        <a:buClr>
                          <a:srgbClr val="4D0000"/>
                        </a:buClr>
                        <a:buSzPct val="100000"/>
                        <a:buFont typeface="Wingdings 2" charset="2"/>
                        <a:defRPr sz="1600">
                          <a:solidFill>
                            <a:schemeClr val="tx2"/>
                          </a:solidFill>
                          <a:latin typeface="Century Gothic" charset="0"/>
                          <a:ea typeface="ＭＳ Ｐゴシック" charset="-128"/>
                        </a:defRPr>
                      </a:lvl4pPr>
                      <a:lvl5pPr marL="2057400" indent="-228600" eaLnBrk="0" hangingPunct="0">
                        <a:spcBef>
                          <a:spcPts val="600"/>
                        </a:spcBef>
                        <a:buClr>
                          <a:schemeClr val="accent1"/>
                        </a:buClr>
                        <a:buSzPct val="100000"/>
                        <a:buFont typeface="Wingdings 2" charset="2"/>
                        <a:defRPr sz="1600">
                          <a:solidFill>
                            <a:schemeClr val="tx2"/>
                          </a:solidFill>
                          <a:latin typeface="Century Gothic" charset="0"/>
                          <a:ea typeface="ＭＳ Ｐゴシック" charset="-128"/>
                        </a:defRPr>
                      </a:lvl5pPr>
                      <a:lvl6pPr marL="25146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6pPr>
                      <a:lvl7pPr marL="29718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7pPr>
                      <a:lvl8pPr marL="34290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8pPr>
                      <a:lvl9pPr marL="3886200" indent="-228600" eaLnBrk="0" fontAlgn="base" hangingPunct="0">
                        <a:spcBef>
                          <a:spcPts val="600"/>
                        </a:spcBef>
                        <a:spcAft>
                          <a:spcPct val="0"/>
                        </a:spcAft>
                        <a:buClr>
                          <a:schemeClr val="accent1"/>
                        </a:buClr>
                        <a:buSzPct val="100000"/>
                        <a:buFont typeface="Wingdings 2" charset="2"/>
                        <a:defRPr sz="1600">
                          <a:solidFill>
                            <a:schemeClr val="tx2"/>
                          </a:solidFill>
                          <a:latin typeface="Century Gothic"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00000"/>
                        </a:solidFill>
                        <a:effectLst/>
                        <a:latin typeface="Century Gothic" charset="0"/>
                        <a:ea typeface="ＭＳ Ｐゴシック" charset="-128"/>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r>
            </a:tbl>
          </a:graphicData>
        </a:graphic>
      </p:graphicFrame>
    </p:spTree>
    <p:extLst>
      <p:ext uri="{BB962C8B-B14F-4D97-AF65-F5344CB8AC3E}">
        <p14:creationId xmlns:p14="http://schemas.microsoft.com/office/powerpoint/2010/main" val="345529699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94"/>
          <p:cNvSpPr txBox="1">
            <a:spLocks noGrp="1"/>
          </p:cNvSpPr>
          <p:nvPr>
            <p:ph type="title"/>
          </p:nvPr>
        </p:nvSpPr>
        <p:spPr>
          <a:xfrm>
            <a:off x="0" y="0"/>
            <a:ext cx="9144000" cy="1261177"/>
          </a:xfrm>
          <a:prstGeom prst="rect">
            <a:avLst/>
          </a:prstGeom>
          <a:solidFill>
            <a:srgbClr val="FFFF00"/>
          </a:solidFill>
          <a:ln>
            <a:noFill/>
          </a:ln>
        </p:spPr>
        <p:txBody>
          <a:bodyPr lIns="91425" tIns="45700" rIns="91425" bIns="45700" anchor="ctr" anchorCtr="0">
            <a:noAutofit/>
          </a:bodyPr>
          <a:lstStyle/>
          <a:p>
            <a:pPr lvl="0">
              <a:buSzPct val="25000"/>
            </a:pPr>
            <a:r>
              <a:rPr lang="en-US" altLang="en-US" sz="3600" b="1" dirty="0" smtClean="0">
                <a:solidFill>
                  <a:srgbClr val="000000"/>
                </a:solidFill>
                <a:ea typeface="ＭＳ Ｐゴシック" charset="-128"/>
              </a:rPr>
              <a:t>Resources</a:t>
            </a:r>
            <a:endParaRPr lang="en-US" sz="3600" b="1" u="none" strike="noStrike" cap="none" baseline="0" dirty="0">
              <a:solidFill>
                <a:schemeClr val="tx1"/>
              </a:solidFill>
              <a:latin typeface="Century Gothic" charset="0"/>
              <a:ea typeface="Century Gothic" charset="0"/>
              <a:cs typeface="Century Gothic" charset="0"/>
              <a:sym typeface="Calibri"/>
            </a:endParaRPr>
          </a:p>
        </p:txBody>
      </p:sp>
      <p:pic>
        <p:nvPicPr>
          <p:cNvPr id="6" name="Picture 2" descr="AAL.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4976" y="4364640"/>
            <a:ext cx="2947996" cy="2182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descr="mxal.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4976" y="1950624"/>
            <a:ext cx="2947996" cy="2182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34" y="1484148"/>
            <a:ext cx="1822302" cy="226804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0040" y="1581167"/>
            <a:ext cx="1640311" cy="2074006"/>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4926" y="3846232"/>
            <a:ext cx="2070538" cy="2413920"/>
          </a:xfrm>
          <a:prstGeom prst="rect">
            <a:avLst/>
          </a:prstGeom>
        </p:spPr>
      </p:pic>
      <p:pic>
        <p:nvPicPr>
          <p:cNvPr id="5" name="Picture 4"/>
          <p:cNvPicPr>
            <a:picLocks noChangeAspect="1"/>
          </p:cNvPicPr>
          <p:nvPr/>
        </p:nvPicPr>
        <p:blipFill>
          <a:blip r:embed="rId8"/>
          <a:stretch>
            <a:fillRect/>
          </a:stretch>
        </p:blipFill>
        <p:spPr>
          <a:xfrm>
            <a:off x="504934" y="3846232"/>
            <a:ext cx="1810481" cy="2557664"/>
          </a:xfrm>
          <a:prstGeom prst="rect">
            <a:avLst/>
          </a:prstGeom>
        </p:spPr>
      </p:pic>
    </p:spTree>
    <p:extLst>
      <p:ext uri="{BB962C8B-B14F-4D97-AF65-F5344CB8AC3E}">
        <p14:creationId xmlns:p14="http://schemas.microsoft.com/office/powerpoint/2010/main" val="21016981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261177"/>
          </a:xfrm>
          <a:prstGeom prst="rect">
            <a:avLst/>
          </a:prstGeom>
          <a:solidFill>
            <a:srgbClr val="FFC000"/>
          </a:solidFill>
          <a:ln>
            <a:noFill/>
          </a:ln>
        </p:spPr>
        <p:txBody>
          <a:bodyPr lIns="91425" tIns="45700" rIns="91425" bIns="45700" anchor="ctr" anchorCtr="0">
            <a:noAutofit/>
          </a:bodyPr>
          <a:lstStyle/>
          <a:p>
            <a:pPr lvl="0">
              <a:buSzPct val="25000"/>
            </a:pPr>
            <a:r>
              <a:rPr lang="en-US" b="1" dirty="0" smtClean="0">
                <a:latin typeface="Century Gothic" charset="0"/>
                <a:ea typeface="Century Gothic" charset="0"/>
                <a:cs typeface="Century Gothic" charset="0"/>
              </a:rPr>
              <a:t>Learning Objectives</a:t>
            </a:r>
            <a:endParaRPr lang="en-US" sz="4400" b="1" i="0" u="none" strike="noStrike" cap="none" baseline="0" dirty="0">
              <a:solidFill>
                <a:schemeClr val="dk1"/>
              </a:solidFill>
              <a:latin typeface="Calibri"/>
              <a:ea typeface="Calibri"/>
              <a:cs typeface="Calibri"/>
              <a:sym typeface="Calibri"/>
            </a:endParaRPr>
          </a:p>
        </p:txBody>
      </p:sp>
      <p:sp>
        <p:nvSpPr>
          <p:cNvPr id="7" name="Text Placeholder 1"/>
          <p:cNvSpPr txBox="1">
            <a:spLocks/>
          </p:cNvSpPr>
          <p:nvPr/>
        </p:nvSpPr>
        <p:spPr>
          <a:xfrm>
            <a:off x="457200" y="1485900"/>
            <a:ext cx="8229600" cy="495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defTabSz="914400">
              <a:defRPr/>
            </a:pPr>
            <a:r>
              <a:rPr lang="en-US" sz="2800" b="1" kern="0" dirty="0">
                <a:solidFill>
                  <a:srgbClr val="C00000"/>
                </a:solidFill>
                <a:latin typeface="Century Gothic" charset="0"/>
                <a:ea typeface="Century Gothic" charset="0"/>
                <a:cs typeface="Century Gothic" charset="0"/>
              </a:rPr>
              <a:t>The participants will be able to</a:t>
            </a:r>
            <a:r>
              <a:rPr lang="en-US" sz="2800" b="1" kern="0" dirty="0" smtClean="0">
                <a:solidFill>
                  <a:srgbClr val="C00000"/>
                </a:solidFill>
                <a:latin typeface="Century Gothic" charset="0"/>
                <a:ea typeface="Century Gothic" charset="0"/>
                <a:cs typeface="Century Gothic" charset="0"/>
              </a:rPr>
              <a:t>:</a:t>
            </a:r>
          </a:p>
          <a:p>
            <a:pPr defTabSz="914400">
              <a:defRPr/>
            </a:pPr>
            <a:endParaRPr lang="en-US" sz="2800" b="1" kern="0" dirty="0">
              <a:latin typeface="Century Gothic" charset="0"/>
              <a:ea typeface="Century Gothic" charset="0"/>
              <a:cs typeface="Century Gothic" charset="0"/>
            </a:endParaRPr>
          </a:p>
          <a:p>
            <a:pPr marL="342900" indent="-342900" defTabSz="914400">
              <a:buClr>
                <a:srgbClr val="C00000"/>
              </a:buClr>
              <a:buFont typeface="Wingdings" charset="2"/>
              <a:buChar char="Ø"/>
              <a:defRPr/>
            </a:pPr>
            <a:r>
              <a:rPr lang="en-US" sz="2800" b="1" kern="0" dirty="0">
                <a:latin typeface="Century Gothic" charset="0"/>
                <a:ea typeface="Century Gothic" charset="0"/>
                <a:cs typeface="Century Gothic" charset="0"/>
              </a:rPr>
              <a:t>recognize the linguistic behaviors of SELs</a:t>
            </a:r>
          </a:p>
          <a:p>
            <a:pPr marL="342900" indent="-342900" defTabSz="914400">
              <a:buClr>
                <a:srgbClr val="C00000"/>
              </a:buClr>
              <a:buFont typeface="Wingdings" charset="2"/>
              <a:buChar char="Ø"/>
              <a:defRPr/>
            </a:pPr>
            <a:endParaRPr lang="en-US" sz="2800" b="1" kern="0" dirty="0">
              <a:latin typeface="Century Gothic" charset="0"/>
              <a:ea typeface="Century Gothic" charset="0"/>
              <a:cs typeface="Century Gothic" charset="0"/>
            </a:endParaRPr>
          </a:p>
          <a:p>
            <a:pPr marL="342900" indent="-342900" defTabSz="914400">
              <a:buClr>
                <a:srgbClr val="C00000"/>
              </a:buClr>
              <a:buFont typeface="Wingdings" charset="2"/>
              <a:buChar char="Ø"/>
              <a:defRPr/>
            </a:pPr>
            <a:r>
              <a:rPr lang="en-US" sz="2800" b="1" kern="0" dirty="0">
                <a:latin typeface="Century Gothic" charset="0"/>
                <a:ea typeface="Century Gothic" charset="0"/>
                <a:cs typeface="Century Gothic" charset="0"/>
              </a:rPr>
              <a:t>identify strategies for Standard English/Academic English development</a:t>
            </a:r>
          </a:p>
          <a:p>
            <a:pPr marL="342900" indent="-342900" defTabSz="914400">
              <a:buClr>
                <a:srgbClr val="C00000"/>
              </a:buClr>
              <a:buFont typeface="Wingdings" charset="2"/>
              <a:buChar char="Ø"/>
              <a:defRPr/>
            </a:pPr>
            <a:endParaRPr lang="en-US" sz="2800" b="1" kern="0" dirty="0">
              <a:latin typeface="Century Gothic" charset="0"/>
              <a:ea typeface="Century Gothic" charset="0"/>
              <a:cs typeface="Century Gothic" charset="0"/>
            </a:endParaRPr>
          </a:p>
          <a:p>
            <a:pPr marL="342900" indent="-342900" defTabSz="914400">
              <a:buClr>
                <a:srgbClr val="C00000"/>
              </a:buClr>
              <a:buFont typeface="Wingdings" charset="2"/>
              <a:buChar char="Ø"/>
              <a:defRPr/>
            </a:pPr>
            <a:r>
              <a:rPr lang="en-US" sz="2800" b="1" kern="0" dirty="0">
                <a:latin typeface="Century Gothic" charset="0"/>
                <a:ea typeface="Century Gothic" charset="0"/>
                <a:cs typeface="Century Gothic" charset="0"/>
              </a:rPr>
              <a:t>identify opportunities to support students in code-switching</a:t>
            </a:r>
          </a:p>
          <a:p>
            <a:pPr marL="203200" defTabSz="914400"/>
            <a:endParaRPr lang="en-US" sz="2000" b="1" kern="0" dirty="0">
              <a:latin typeface="Century Gothic" charset="0"/>
              <a:ea typeface="Century Gothic" charset="0"/>
              <a:cs typeface="Century Gothic" charset="0"/>
            </a:endParaRPr>
          </a:p>
        </p:txBody>
      </p:sp>
      <p:sp>
        <p:nvSpPr>
          <p:cNvPr id="2" name="TextBox 1"/>
          <p:cNvSpPr txBox="1"/>
          <p:nvPr/>
        </p:nvSpPr>
        <p:spPr>
          <a:xfrm>
            <a:off x="-488549" y="364674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6257046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5434576" y="4216153"/>
            <a:ext cx="3709424" cy="2506461"/>
          </a:xfrm>
          <a:prstGeom prst="roundRect">
            <a:avLst/>
          </a:prstGeom>
          <a:solidFill>
            <a:srgbClr val="FF8000"/>
          </a:solidFill>
          <a:ln>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1"/>
          <a:lstStyle/>
          <a:p>
            <a:pPr algn="ctr"/>
            <a:r>
              <a:rPr lang="en-US" sz="2400" b="1" dirty="0">
                <a:solidFill>
                  <a:srgbClr val="FFFFFF"/>
                </a:solidFill>
                <a:latin typeface="Calibri"/>
              </a:rPr>
              <a:t>How does contrastive analysis help SELs acquire academic English?</a:t>
            </a:r>
            <a:endParaRPr lang="en-US" sz="2400" kern="0" dirty="0">
              <a:solidFill>
                <a:srgbClr val="FFFFFF"/>
              </a:solidFill>
              <a:latin typeface="Century Gothic"/>
              <a:cs typeface="Century Gothic"/>
              <a:sym typeface="Arial"/>
              <a:rtl val="0"/>
            </a:endParaRPr>
          </a:p>
        </p:txBody>
      </p:sp>
      <p:sp>
        <p:nvSpPr>
          <p:cNvPr id="1025" name="Shape 83"/>
          <p:cNvSpPr txBox="1">
            <a:spLocks/>
          </p:cNvSpPr>
          <p:nvPr/>
        </p:nvSpPr>
        <p:spPr bwMode="auto">
          <a:xfrm>
            <a:off x="0" y="15945"/>
            <a:ext cx="9143999" cy="1253969"/>
          </a:xfrm>
          <a:prstGeom prst="rect">
            <a:avLst/>
          </a:prstGeom>
          <a:solidFill>
            <a:srgbClr val="F7BF17"/>
          </a:solidFill>
          <a:ln>
            <a:noFill/>
          </a:ln>
          <a:extLst/>
        </p:spPr>
        <p:txBody>
          <a:bodyPr lIns="91425" tIns="91425" rIns="91425" bIns="91425" anchor="ct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a:buClr>
                <a:srgbClr val="000000"/>
              </a:buClr>
              <a:buSzPct val="25000"/>
              <a:buFont typeface="Arial" charset="0"/>
              <a:buNone/>
            </a:pPr>
            <a:r>
              <a:rPr lang="en-US" sz="3200" b="1" dirty="0" smtClean="0">
                <a:solidFill>
                  <a:srgbClr val="000000"/>
                </a:solidFill>
                <a:latin typeface="Century Gothic" charset="0"/>
                <a:cs typeface="Arial" charset="0"/>
                <a:sym typeface="Arial" charset="0"/>
              </a:rPr>
              <a:t> Focus Questions</a:t>
            </a:r>
            <a:endParaRPr lang="en-US" sz="3200" b="1" dirty="0">
              <a:solidFill>
                <a:srgbClr val="000000"/>
              </a:solidFill>
              <a:latin typeface="Century Gothic" charset="0"/>
              <a:cs typeface="Arial" charset="0"/>
              <a:sym typeface="Arial" charset="0"/>
            </a:endParaRPr>
          </a:p>
        </p:txBody>
      </p:sp>
      <p:sp>
        <p:nvSpPr>
          <p:cNvPr id="18" name="Rounded Rectangle 17"/>
          <p:cNvSpPr/>
          <p:nvPr/>
        </p:nvSpPr>
        <p:spPr>
          <a:xfrm>
            <a:off x="3111352" y="1597112"/>
            <a:ext cx="3824148" cy="2371589"/>
          </a:xfrm>
          <a:prstGeom prst="roundRect">
            <a:avLst/>
          </a:prstGeom>
          <a:solidFill>
            <a:srgbClr val="66FF33"/>
          </a:solidFill>
          <a:ln>
            <a:solidFill>
              <a:srgbClr val="000000"/>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tIns="0" anchorCtr="1"/>
          <a:lstStyle/>
          <a:p>
            <a:pPr algn="ctr"/>
            <a:endParaRPr lang="en-US" sz="2000" b="1" dirty="0">
              <a:solidFill>
                <a:prstClr val="black"/>
              </a:solidFill>
              <a:latin typeface="Calibri"/>
            </a:endParaRPr>
          </a:p>
          <a:p>
            <a:pPr algn="ctr"/>
            <a:r>
              <a:rPr lang="en-US" sz="2000" b="1" dirty="0">
                <a:solidFill>
                  <a:prstClr val="black"/>
                </a:solidFill>
                <a:latin typeface="Calibri"/>
              </a:rPr>
              <a:t>How can knowledge of SELs’ linguistic features help guide Responsive Language Instruction?</a:t>
            </a:r>
          </a:p>
          <a:p>
            <a:pPr algn="ctr"/>
            <a:endParaRPr lang="en-US" sz="2000" dirty="0">
              <a:solidFill>
                <a:srgbClr val="FFFFFF"/>
              </a:solidFill>
              <a:latin typeface="Century Gothic" charset="0"/>
              <a:ea typeface="Century Gothic" charset="0"/>
              <a:cs typeface="Century Gothic" charset="0"/>
            </a:endParaRPr>
          </a:p>
        </p:txBody>
      </p:sp>
      <p:sp>
        <p:nvSpPr>
          <p:cNvPr id="19" name="Rounded Rectangle 18"/>
          <p:cNvSpPr/>
          <p:nvPr/>
        </p:nvSpPr>
        <p:spPr>
          <a:xfrm>
            <a:off x="228868" y="184094"/>
            <a:ext cx="3151401" cy="1944734"/>
          </a:xfrm>
          <a:prstGeom prst="roundRect">
            <a:avLst/>
          </a:prstGeom>
          <a:solidFill>
            <a:srgbClr val="2C04FF"/>
          </a:solidFill>
          <a:ln>
            <a:solidFill>
              <a:schemeClr val="tx1"/>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kern="0" dirty="0">
              <a:solidFill>
                <a:srgbClr val="FFFFFF"/>
              </a:solidFill>
              <a:latin typeface="Century Gothic"/>
              <a:cs typeface="Century Gothic"/>
              <a:sym typeface="Arial"/>
              <a:rtl val="0"/>
            </a:endParaRPr>
          </a:p>
          <a:p>
            <a:pPr algn="ctr">
              <a:defRPr/>
            </a:pPr>
            <a:endParaRPr lang="en-US" sz="2000" b="1" kern="0" dirty="0">
              <a:solidFill>
                <a:srgbClr val="FFFFFF"/>
              </a:solidFill>
              <a:latin typeface="Century Gothic"/>
              <a:cs typeface="Century Gothic"/>
              <a:sym typeface="Arial"/>
              <a:rtl val="0"/>
            </a:endParaRPr>
          </a:p>
          <a:p>
            <a:pPr algn="ctr">
              <a:defRPr/>
            </a:pPr>
            <a:endParaRPr lang="en-US" sz="2000" b="1" kern="0" dirty="0">
              <a:solidFill>
                <a:srgbClr val="FFFFFF"/>
              </a:solidFill>
              <a:latin typeface="Century Gothic"/>
              <a:cs typeface="Century Gothic"/>
              <a:sym typeface="Arial"/>
              <a:rtl val="0"/>
            </a:endParaRPr>
          </a:p>
          <a:p>
            <a:pPr algn="ctr">
              <a:defRPr/>
            </a:pPr>
            <a:r>
              <a:rPr lang="en-US" sz="2000" b="1" kern="0" dirty="0">
                <a:solidFill>
                  <a:srgbClr val="FFFFFF"/>
                </a:solidFill>
                <a:latin typeface="Century Gothic"/>
                <a:cs typeface="Century Gothic"/>
                <a:sym typeface="Arial"/>
                <a:rtl val="0"/>
              </a:rPr>
              <a:t>Who are SELs, and how can I identify them in my classroom?</a:t>
            </a:r>
          </a:p>
          <a:p>
            <a:pPr>
              <a:defRPr/>
            </a:pPr>
            <a:endParaRPr lang="en-US" sz="1200" kern="0" dirty="0">
              <a:solidFill>
                <a:srgbClr val="FFFFFF"/>
              </a:solidFill>
              <a:latin typeface="Century Gothic"/>
              <a:cs typeface="Century Gothic"/>
              <a:sym typeface="Arial"/>
              <a:rtl val="0"/>
            </a:endParaRPr>
          </a:p>
          <a:p>
            <a:pPr>
              <a:defRPr/>
            </a:pPr>
            <a:endParaRPr lang="en-US" sz="2000" kern="0" dirty="0">
              <a:solidFill>
                <a:srgbClr val="FFFFFF"/>
              </a:solidFill>
              <a:latin typeface="Century Gothic"/>
              <a:cs typeface="Century Gothic"/>
              <a:sym typeface="Arial"/>
              <a:rtl val="0"/>
            </a:endParaRPr>
          </a:p>
          <a:p>
            <a:pPr>
              <a:defRPr/>
            </a:pPr>
            <a:endParaRPr lang="en-US" sz="2000" kern="0" dirty="0">
              <a:solidFill>
                <a:srgbClr val="FFFFFF"/>
              </a:solidFill>
              <a:latin typeface="Century Gothic"/>
              <a:cs typeface="Century Gothic"/>
              <a:sym typeface="Arial"/>
              <a:rtl val="0"/>
            </a:endParaRPr>
          </a:p>
          <a:p>
            <a:pPr>
              <a:defRPr/>
            </a:pPr>
            <a:endParaRPr lang="en-US" sz="2000" kern="0" dirty="0">
              <a:solidFill>
                <a:srgbClr val="FFFFFF"/>
              </a:solidFill>
              <a:latin typeface="Century Gothic"/>
              <a:cs typeface="Century Gothic"/>
              <a:sym typeface="Arial"/>
              <a:rtl val="0"/>
            </a:endParaRPr>
          </a:p>
          <a:p>
            <a:pPr>
              <a:defRPr/>
            </a:pPr>
            <a:endParaRPr lang="en-US" sz="2000" kern="0" dirty="0">
              <a:solidFill>
                <a:srgbClr val="FFFFFF"/>
              </a:solidFill>
              <a:latin typeface="Century Gothic"/>
              <a:cs typeface="Century Gothic"/>
              <a:sym typeface="Arial"/>
              <a:rtl val="0"/>
            </a:endParaRPr>
          </a:p>
        </p:txBody>
      </p:sp>
      <p:pic>
        <p:nvPicPr>
          <p:cNvPr id="3" name="Picture 2" descr="Screen Shot 2016-01-17 at 8.3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379" y="3342635"/>
            <a:ext cx="1777765" cy="1169084"/>
          </a:xfrm>
          <a:prstGeom prst="rect">
            <a:avLst/>
          </a:prstGeom>
          <a:ln w="28575" cmpd="sng">
            <a:solidFill>
              <a:schemeClr val="tx1"/>
            </a:solidFill>
          </a:ln>
        </p:spPr>
      </p:pic>
      <p:pic>
        <p:nvPicPr>
          <p:cNvPr id="10" name="Picture 9" descr="Screen Shot 2016-01-17 at 9.01.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7303" y="5504762"/>
            <a:ext cx="2035911" cy="1215469"/>
          </a:xfrm>
          <a:prstGeom prst="rect">
            <a:avLst/>
          </a:prstGeom>
          <a:ln w="28575" cmpd="sng">
            <a:solidFill>
              <a:schemeClr val="tx1"/>
            </a:solidFill>
          </a:ln>
        </p:spPr>
      </p:pic>
      <p:pic>
        <p:nvPicPr>
          <p:cNvPr id="43" name="Shape 217"/>
          <p:cNvPicPr preferRelativeResize="0"/>
          <p:nvPr/>
        </p:nvPicPr>
        <p:blipFill rotWithShape="1">
          <a:blip r:embed="rId5">
            <a:alphaModFix/>
          </a:blip>
          <a:srcRect/>
          <a:stretch/>
        </p:blipFill>
        <p:spPr>
          <a:xfrm>
            <a:off x="0" y="5486400"/>
            <a:ext cx="1605775" cy="1371598"/>
          </a:xfrm>
          <a:prstGeom prst="rect">
            <a:avLst/>
          </a:prstGeom>
          <a:noFill/>
          <a:ln>
            <a:noFill/>
          </a:ln>
        </p:spPr>
      </p:pic>
      <p:sp>
        <p:nvSpPr>
          <p:cNvPr id="67" name="TextBox 66"/>
          <p:cNvSpPr txBox="1"/>
          <p:nvPr/>
        </p:nvSpPr>
        <p:spPr>
          <a:xfrm>
            <a:off x="228868" y="3692933"/>
            <a:ext cx="3552375" cy="523220"/>
          </a:xfrm>
          <a:prstGeom prst="rect">
            <a:avLst/>
          </a:prstGeom>
          <a:solidFill>
            <a:schemeClr val="bg1"/>
          </a:solidFill>
        </p:spPr>
        <p:txBody>
          <a:bodyPr wrap="none" rtlCol="0">
            <a:spAutoFit/>
          </a:bodyPr>
          <a:lstStyle/>
          <a:p>
            <a:r>
              <a:rPr lang="en-US" sz="2800" b="1" dirty="0">
                <a:solidFill>
                  <a:srgbClr val="FF0000"/>
                </a:solidFill>
                <a:latin typeface="Century Gothic"/>
                <a:cs typeface="Century Gothic"/>
              </a:rPr>
              <a:t>V</a:t>
            </a:r>
            <a:r>
              <a:rPr lang="en-US" sz="2800" b="1" dirty="0">
                <a:solidFill>
                  <a:prstClr val="black"/>
                </a:solidFill>
                <a:latin typeface="Century Gothic"/>
                <a:cs typeface="Century Gothic"/>
              </a:rPr>
              <a:t>alidate and </a:t>
            </a:r>
            <a:r>
              <a:rPr lang="en-US" sz="2800" b="1" dirty="0">
                <a:solidFill>
                  <a:srgbClr val="FF0000"/>
                </a:solidFill>
                <a:latin typeface="Century Gothic"/>
                <a:cs typeface="Century Gothic"/>
              </a:rPr>
              <a:t>A</a:t>
            </a:r>
            <a:r>
              <a:rPr lang="en-US" sz="2800" b="1" dirty="0">
                <a:solidFill>
                  <a:prstClr val="black"/>
                </a:solidFill>
                <a:latin typeface="Century Gothic"/>
                <a:cs typeface="Century Gothic"/>
              </a:rPr>
              <a:t>ffirm</a:t>
            </a:r>
          </a:p>
        </p:txBody>
      </p:sp>
      <p:sp>
        <p:nvSpPr>
          <p:cNvPr id="45" name="TextBox 44"/>
          <p:cNvSpPr txBox="1"/>
          <p:nvPr/>
        </p:nvSpPr>
        <p:spPr>
          <a:xfrm>
            <a:off x="2853761" y="5678046"/>
            <a:ext cx="3016222" cy="523220"/>
          </a:xfrm>
          <a:prstGeom prst="rect">
            <a:avLst/>
          </a:prstGeom>
          <a:solidFill>
            <a:srgbClr val="FFFFFF"/>
          </a:solidFill>
        </p:spPr>
        <p:txBody>
          <a:bodyPr wrap="square" rtlCol="0">
            <a:spAutoFit/>
          </a:bodyPr>
          <a:lstStyle/>
          <a:p>
            <a:pPr algn="ctr"/>
            <a:r>
              <a:rPr lang="en-US" sz="2800" b="1" dirty="0">
                <a:solidFill>
                  <a:srgbClr val="FF0000"/>
                </a:solidFill>
                <a:latin typeface="Calibri"/>
              </a:rPr>
              <a:t>B</a:t>
            </a:r>
            <a:r>
              <a:rPr lang="en-US" sz="2800" b="1" dirty="0">
                <a:solidFill>
                  <a:prstClr val="black"/>
                </a:solidFill>
                <a:latin typeface="Calibri"/>
              </a:rPr>
              <a:t>uild and </a:t>
            </a:r>
            <a:r>
              <a:rPr lang="en-US" sz="2800" b="1" dirty="0">
                <a:solidFill>
                  <a:srgbClr val="FF0000"/>
                </a:solidFill>
                <a:latin typeface="Calibri"/>
              </a:rPr>
              <a:t>B</a:t>
            </a:r>
            <a:r>
              <a:rPr lang="en-US" sz="2800" b="1" dirty="0">
                <a:solidFill>
                  <a:prstClr val="black"/>
                </a:solidFill>
                <a:latin typeface="Calibri"/>
              </a:rPr>
              <a:t>ridge</a:t>
            </a:r>
          </a:p>
        </p:txBody>
      </p:sp>
      <p:pic>
        <p:nvPicPr>
          <p:cNvPr id="12" name="Picture 11"/>
          <p:cNvPicPr>
            <a:picLocks noChangeAspect="1"/>
          </p:cNvPicPr>
          <p:nvPr/>
        </p:nvPicPr>
        <p:blipFill rotWithShape="1">
          <a:blip r:embed="rId6"/>
          <a:srcRect r="19577"/>
          <a:stretch/>
        </p:blipFill>
        <p:spPr>
          <a:xfrm flipH="1">
            <a:off x="1016960" y="1608335"/>
            <a:ext cx="1746097" cy="1177065"/>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4130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par>
                                <p:cTn id="17" presetID="55"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strVal val="#ppt_w*0.70"/>
                                          </p:val>
                                        </p:tav>
                                        <p:tav tm="100000">
                                          <p:val>
                                            <p:strVal val="#ppt_w"/>
                                          </p:val>
                                        </p:tav>
                                      </p:tavLst>
                                    </p:anim>
                                    <p:anim calcmode="lin" valueType="num">
                                      <p:cBhvr>
                                        <p:cTn id="27" dur="1000" fill="hold"/>
                                        <p:tgtEl>
                                          <p:spTgt spid="20"/>
                                        </p:tgtEl>
                                        <p:attrNameLst>
                                          <p:attrName>ppt_h</p:attrName>
                                        </p:attrNameLst>
                                      </p:cBhvr>
                                      <p:tavLst>
                                        <p:tav tm="0">
                                          <p:val>
                                            <p:strVal val="#ppt_h"/>
                                          </p:val>
                                        </p:tav>
                                        <p:tav tm="100000">
                                          <p:val>
                                            <p:strVal val="#ppt_h"/>
                                          </p:val>
                                        </p:tav>
                                      </p:tavLst>
                                    </p:anim>
                                    <p:animEffect transition="in" filter="fade">
                                      <p:cBhvr>
                                        <p:cTn id="28" dur="1000"/>
                                        <p:tgtEl>
                                          <p:spTgt spid="20"/>
                                        </p:tgtEl>
                                      </p:cBhvr>
                                    </p:animEffect>
                                  </p:childTnLst>
                                </p:cTn>
                              </p:par>
                              <p:par>
                                <p:cTn id="29" presetID="55"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strVal val="#ppt_w*0.70"/>
                                          </p:val>
                                        </p:tav>
                                        <p:tav tm="100000">
                                          <p:val>
                                            <p:strVal val="#ppt_w"/>
                                          </p:val>
                                        </p:tav>
                                      </p:tavLst>
                                    </p:anim>
                                    <p:anim calcmode="lin" valueType="num">
                                      <p:cBhvr>
                                        <p:cTn id="32" dur="1000" fill="hold"/>
                                        <p:tgtEl>
                                          <p:spTgt spid="10"/>
                                        </p:tgtEl>
                                        <p:attrNameLst>
                                          <p:attrName>ppt_h</p:attrName>
                                        </p:attrNameLst>
                                      </p:cBhvr>
                                      <p:tavLst>
                                        <p:tav tm="0">
                                          <p:val>
                                            <p:strVal val="#ppt_h"/>
                                          </p:val>
                                        </p:tav>
                                        <p:tav tm="100000">
                                          <p:val>
                                            <p:strVal val="#ppt_h"/>
                                          </p:val>
                                        </p:tav>
                                      </p:tavLst>
                                    </p:anim>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p:cTn id="38" dur="1000" fill="hold"/>
                                        <p:tgtEl>
                                          <p:spTgt spid="67"/>
                                        </p:tgtEl>
                                        <p:attrNameLst>
                                          <p:attrName>ppt_w</p:attrName>
                                        </p:attrNameLst>
                                      </p:cBhvr>
                                      <p:tavLst>
                                        <p:tav tm="0">
                                          <p:val>
                                            <p:strVal val="#ppt_w*0.70"/>
                                          </p:val>
                                        </p:tav>
                                        <p:tav tm="100000">
                                          <p:val>
                                            <p:strVal val="#ppt_w"/>
                                          </p:val>
                                        </p:tav>
                                      </p:tavLst>
                                    </p:anim>
                                    <p:anim calcmode="lin" valueType="num">
                                      <p:cBhvr>
                                        <p:cTn id="39" dur="1000" fill="hold"/>
                                        <p:tgtEl>
                                          <p:spTgt spid="67"/>
                                        </p:tgtEl>
                                        <p:attrNameLst>
                                          <p:attrName>ppt_h</p:attrName>
                                        </p:attrNameLst>
                                      </p:cBhvr>
                                      <p:tavLst>
                                        <p:tav tm="0">
                                          <p:val>
                                            <p:strVal val="#ppt_h"/>
                                          </p:val>
                                        </p:tav>
                                        <p:tav tm="100000">
                                          <p:val>
                                            <p:strVal val="#ppt_h"/>
                                          </p:val>
                                        </p:tav>
                                      </p:tavLst>
                                    </p:anim>
                                    <p:animEffect transition="in" filter="fade">
                                      <p:cBhvr>
                                        <p:cTn id="40" dur="1000"/>
                                        <p:tgtEl>
                                          <p:spTgt spid="67"/>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p:cTn id="43" dur="1000" fill="hold"/>
                                        <p:tgtEl>
                                          <p:spTgt spid="45"/>
                                        </p:tgtEl>
                                        <p:attrNameLst>
                                          <p:attrName>ppt_w</p:attrName>
                                        </p:attrNameLst>
                                      </p:cBhvr>
                                      <p:tavLst>
                                        <p:tav tm="0">
                                          <p:val>
                                            <p:strVal val="#ppt_w*0.70"/>
                                          </p:val>
                                        </p:tav>
                                        <p:tav tm="100000">
                                          <p:val>
                                            <p:strVal val="#ppt_w"/>
                                          </p:val>
                                        </p:tav>
                                      </p:tavLst>
                                    </p:anim>
                                    <p:anim calcmode="lin" valueType="num">
                                      <p:cBhvr>
                                        <p:cTn id="44" dur="1000" fill="hold"/>
                                        <p:tgtEl>
                                          <p:spTgt spid="45"/>
                                        </p:tgtEl>
                                        <p:attrNameLst>
                                          <p:attrName>ppt_h</p:attrName>
                                        </p:attrNameLst>
                                      </p:cBhvr>
                                      <p:tavLst>
                                        <p:tav tm="0">
                                          <p:val>
                                            <p:strVal val="#ppt_h"/>
                                          </p:val>
                                        </p:tav>
                                        <p:tav tm="100000">
                                          <p:val>
                                            <p:strVal val="#ppt_h"/>
                                          </p:val>
                                        </p:tav>
                                      </p:tavLst>
                                    </p:anim>
                                    <p:animEffect transition="in" filter="fade">
                                      <p:cBhvr>
                                        <p:cTn id="45"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19" grpId="0" animBg="1"/>
      <p:bldP spid="67"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1752600"/>
          </a:xfrm>
          <a:prstGeom prst="rect">
            <a:avLst/>
          </a:prstGeom>
          <a:solidFill>
            <a:srgbClr val="FFC000"/>
          </a:solidFill>
          <a:ln>
            <a:noFill/>
          </a:ln>
        </p:spPr>
        <p:txBody>
          <a:bodyPr lIns="91425" tIns="45700" rIns="91425" bIns="45700" anchor="ctr" anchorCtr="0">
            <a:noAutofit/>
          </a:bodyPr>
          <a:lstStyle/>
          <a:p>
            <a:r>
              <a:rPr lang="en-US" altLang="en-US" sz="3600" b="1" dirty="0" smtClean="0">
                <a:latin typeface="Century Gothic" charset="0"/>
                <a:ea typeface="Century Gothic" charset="0"/>
                <a:cs typeface="Century Gothic" charset="0"/>
              </a:rPr>
              <a:t>Culturally </a:t>
            </a:r>
            <a:r>
              <a:rPr lang="en-US" altLang="en-US" sz="3600" b="1" dirty="0">
                <a:latin typeface="Century Gothic" charset="0"/>
                <a:ea typeface="Century Gothic" charset="0"/>
                <a:cs typeface="Century Gothic" charset="0"/>
              </a:rPr>
              <a:t>and </a:t>
            </a:r>
            <a:r>
              <a:rPr lang="en-US" altLang="en-US" sz="3600" b="1" dirty="0" smtClean="0">
                <a:latin typeface="Century Gothic" charset="0"/>
                <a:ea typeface="Century Gothic" charset="0"/>
                <a:cs typeface="Century Gothic" charset="0"/>
              </a:rPr>
              <a:t>Linguistically</a:t>
            </a:r>
            <a:br>
              <a:rPr lang="en-US" altLang="en-US" sz="3600" b="1" dirty="0" smtClean="0">
                <a:latin typeface="Century Gothic" charset="0"/>
                <a:ea typeface="Century Gothic" charset="0"/>
                <a:cs typeface="Century Gothic" charset="0"/>
              </a:rPr>
            </a:br>
            <a:r>
              <a:rPr lang="en-US" altLang="en-US" sz="3600" b="1" dirty="0" smtClean="0">
                <a:latin typeface="Century Gothic" charset="0"/>
                <a:ea typeface="Century Gothic" charset="0"/>
                <a:cs typeface="Century Gothic" charset="0"/>
              </a:rPr>
              <a:t> </a:t>
            </a:r>
            <a:r>
              <a:rPr lang="en-US" altLang="en-US" sz="3600" b="1" dirty="0">
                <a:latin typeface="Century Gothic" charset="0"/>
                <a:ea typeface="Century Gothic" charset="0"/>
                <a:cs typeface="Century Gothic" charset="0"/>
              </a:rPr>
              <a:t>Responsive Pedagogy </a:t>
            </a:r>
            <a:br>
              <a:rPr lang="en-US" altLang="en-US" sz="3600" b="1" dirty="0">
                <a:latin typeface="Century Gothic" charset="0"/>
                <a:ea typeface="Century Gothic" charset="0"/>
                <a:cs typeface="Century Gothic" charset="0"/>
              </a:rPr>
            </a:br>
            <a:r>
              <a:rPr lang="en-US" altLang="en-US" sz="3600" b="1" dirty="0">
                <a:latin typeface="Century Gothic" charset="0"/>
                <a:ea typeface="Century Gothic" charset="0"/>
                <a:cs typeface="Century Gothic" charset="0"/>
              </a:rPr>
              <a:t>(CLR) </a:t>
            </a:r>
          </a:p>
        </p:txBody>
      </p:sp>
      <p:sp>
        <p:nvSpPr>
          <p:cNvPr id="7" name="Text Placeholder 1"/>
          <p:cNvSpPr txBox="1">
            <a:spLocks/>
          </p:cNvSpPr>
          <p:nvPr/>
        </p:nvSpPr>
        <p:spPr>
          <a:xfrm>
            <a:off x="457200" y="1752600"/>
            <a:ext cx="8229600" cy="495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03200"/>
            <a:endParaRPr lang="en-US" sz="2800" b="1" dirty="0">
              <a:latin typeface="Century Gothic" charset="0"/>
              <a:ea typeface="Century Gothic" charset="0"/>
              <a:cs typeface="Century Gothic" charset="0"/>
            </a:endParaRPr>
          </a:p>
        </p:txBody>
      </p:sp>
      <p:sp>
        <p:nvSpPr>
          <p:cNvPr id="6" name="Rectangle 5"/>
          <p:cNvSpPr/>
          <p:nvPr/>
        </p:nvSpPr>
        <p:spPr>
          <a:xfrm>
            <a:off x="113442" y="1934223"/>
            <a:ext cx="8698523" cy="2862322"/>
          </a:xfrm>
          <a:prstGeom prst="rect">
            <a:avLst/>
          </a:prstGeom>
        </p:spPr>
        <p:txBody>
          <a:bodyPr wrap="square">
            <a:spAutoFit/>
          </a:bodyPr>
          <a:lstStyle/>
          <a:p>
            <a:pPr algn="ctr" eaLnBrk="1" hangingPunct="1"/>
            <a:r>
              <a:rPr lang="en-US" altLang="en-US" sz="3600" b="1" dirty="0">
                <a:latin typeface="Calibri" charset="0"/>
                <a:ea typeface="Calibri" charset="0"/>
                <a:cs typeface="Calibri" charset="0"/>
              </a:rPr>
              <a:t>is the </a:t>
            </a:r>
            <a:r>
              <a:rPr lang="en-US" altLang="en-US" sz="3600" b="1" dirty="0">
                <a:solidFill>
                  <a:schemeClr val="tx1"/>
                </a:solidFill>
                <a:latin typeface="Calibri" charset="0"/>
                <a:ea typeface="Calibri" charset="0"/>
                <a:cs typeface="Calibri" charset="0"/>
              </a:rPr>
              <a:t>validation and </a:t>
            </a:r>
            <a:r>
              <a:rPr lang="en-US" altLang="en-US" sz="3600" b="1" dirty="0" smtClean="0">
                <a:solidFill>
                  <a:schemeClr val="tx1"/>
                </a:solidFill>
                <a:latin typeface="Calibri" charset="0"/>
                <a:ea typeface="Calibri" charset="0"/>
                <a:cs typeface="Calibri" charset="0"/>
              </a:rPr>
              <a:t>affirmation of </a:t>
            </a:r>
            <a:r>
              <a:rPr lang="en-US" altLang="en-US" sz="3600" b="1" dirty="0">
                <a:solidFill>
                  <a:schemeClr val="tx1"/>
                </a:solidFill>
                <a:latin typeface="Calibri" charset="0"/>
                <a:ea typeface="Calibri" charset="0"/>
                <a:cs typeface="Calibri" charset="0"/>
              </a:rPr>
              <a:t>the home (indigenous</a:t>
            </a:r>
            <a:r>
              <a:rPr lang="en-US" altLang="en-US" sz="3600" b="1" dirty="0" smtClean="0">
                <a:solidFill>
                  <a:schemeClr val="tx1"/>
                </a:solidFill>
                <a:latin typeface="Calibri" charset="0"/>
                <a:ea typeface="Calibri" charset="0"/>
                <a:cs typeface="Calibri" charset="0"/>
              </a:rPr>
              <a:t>) culture</a:t>
            </a:r>
            <a:r>
              <a:rPr lang="en-US" altLang="en-US" sz="3600" b="1" dirty="0">
                <a:solidFill>
                  <a:schemeClr val="tx1"/>
                </a:solidFill>
                <a:latin typeface="Calibri" charset="0"/>
                <a:ea typeface="Calibri" charset="0"/>
                <a:cs typeface="Calibri" charset="0"/>
              </a:rPr>
              <a:t> </a:t>
            </a:r>
            <a:r>
              <a:rPr lang="en-US" altLang="en-US" sz="3600" b="1" dirty="0" smtClean="0">
                <a:solidFill>
                  <a:schemeClr val="tx1"/>
                </a:solidFill>
                <a:latin typeface="Calibri" charset="0"/>
                <a:ea typeface="Calibri" charset="0"/>
                <a:cs typeface="Calibri" charset="0"/>
              </a:rPr>
              <a:t>and </a:t>
            </a:r>
            <a:r>
              <a:rPr lang="en-US" altLang="en-US" sz="3600" b="1" dirty="0">
                <a:solidFill>
                  <a:schemeClr val="tx1"/>
                </a:solidFill>
                <a:latin typeface="Calibri" charset="0"/>
                <a:ea typeface="Calibri" charset="0"/>
                <a:cs typeface="Calibri" charset="0"/>
              </a:rPr>
              <a:t>home language </a:t>
            </a:r>
            <a:r>
              <a:rPr lang="en-US" altLang="en-US" sz="3600" b="1" dirty="0" smtClean="0">
                <a:solidFill>
                  <a:schemeClr val="tx1"/>
                </a:solidFill>
                <a:latin typeface="Calibri" charset="0"/>
                <a:ea typeface="Calibri" charset="0"/>
                <a:cs typeface="Calibri" charset="0"/>
              </a:rPr>
              <a:t>for </a:t>
            </a:r>
            <a:r>
              <a:rPr lang="en-US" altLang="en-US" sz="3600" b="1" dirty="0">
                <a:solidFill>
                  <a:schemeClr val="tx1"/>
                </a:solidFill>
                <a:latin typeface="Calibri" charset="0"/>
                <a:ea typeface="Calibri" charset="0"/>
                <a:cs typeface="Calibri" charset="0"/>
              </a:rPr>
              <a:t>the purposes of building and bridging the student to </a:t>
            </a:r>
            <a:r>
              <a:rPr lang="en-US" altLang="en-US" sz="3600" b="1" dirty="0" smtClean="0">
                <a:solidFill>
                  <a:schemeClr val="tx1"/>
                </a:solidFill>
                <a:latin typeface="Calibri" charset="0"/>
                <a:ea typeface="Calibri" charset="0"/>
                <a:cs typeface="Calibri" charset="0"/>
              </a:rPr>
              <a:t>success in </a:t>
            </a:r>
            <a:r>
              <a:rPr lang="en-US" altLang="en-US" sz="3600" b="1" dirty="0">
                <a:solidFill>
                  <a:schemeClr val="tx1"/>
                </a:solidFill>
                <a:latin typeface="Calibri" charset="0"/>
                <a:ea typeface="Calibri" charset="0"/>
                <a:cs typeface="Calibri" charset="0"/>
              </a:rPr>
              <a:t>the culture of academia </a:t>
            </a:r>
            <a:r>
              <a:rPr lang="en-US" altLang="en-US" sz="3600" b="1" dirty="0" smtClean="0">
                <a:solidFill>
                  <a:schemeClr val="tx1"/>
                </a:solidFill>
                <a:latin typeface="Calibri" charset="0"/>
                <a:ea typeface="Calibri" charset="0"/>
                <a:cs typeface="Calibri" charset="0"/>
              </a:rPr>
              <a:t>and mainstream </a:t>
            </a:r>
            <a:r>
              <a:rPr lang="en-US" altLang="en-US" sz="3600" b="1" dirty="0">
                <a:solidFill>
                  <a:schemeClr val="tx1"/>
                </a:solidFill>
                <a:latin typeface="Calibri" charset="0"/>
                <a:ea typeface="Calibri" charset="0"/>
                <a:cs typeface="Calibri" charset="0"/>
              </a:rPr>
              <a:t>society.</a:t>
            </a:r>
          </a:p>
        </p:txBody>
      </p:sp>
      <p:pic>
        <p:nvPicPr>
          <p:cNvPr id="9" name="Picture 8"/>
          <p:cNvPicPr>
            <a:picLocks noChangeAspect="1"/>
          </p:cNvPicPr>
          <p:nvPr/>
        </p:nvPicPr>
        <p:blipFill>
          <a:blip r:embed="rId3"/>
          <a:stretch>
            <a:fillRect/>
          </a:stretch>
        </p:blipFill>
        <p:spPr>
          <a:xfrm rot="20893694">
            <a:off x="348577" y="5123531"/>
            <a:ext cx="1495425" cy="1330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3"/>
          <p:cNvSpPr txBox="1">
            <a:spLocks noChangeArrowheads="1"/>
          </p:cNvSpPr>
          <p:nvPr/>
        </p:nvSpPr>
        <p:spPr bwMode="auto">
          <a:xfrm>
            <a:off x="1438516" y="6454297"/>
            <a:ext cx="1965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entury Gothic" charset="0"/>
                <a:ea typeface="ＭＳ Ｐゴシック" charset="-128"/>
              </a:defRPr>
            </a:lvl1pPr>
            <a:lvl2pPr marL="742950" indent="-285750" eaLnBrk="0" hangingPunct="0">
              <a:defRPr sz="2400">
                <a:solidFill>
                  <a:schemeClr val="tx1"/>
                </a:solidFill>
                <a:latin typeface="Century Gothic" charset="0"/>
                <a:ea typeface="ＭＳ Ｐゴシック" charset="-128"/>
              </a:defRPr>
            </a:lvl2pPr>
            <a:lvl3pPr marL="1143000" indent="-228600" eaLnBrk="0" hangingPunct="0">
              <a:defRPr sz="2400">
                <a:solidFill>
                  <a:schemeClr val="tx1"/>
                </a:solidFill>
                <a:latin typeface="Century Gothic" charset="0"/>
                <a:ea typeface="ＭＳ Ｐゴシック" charset="-128"/>
              </a:defRPr>
            </a:lvl3pPr>
            <a:lvl4pPr marL="1600200" indent="-228600" eaLnBrk="0" hangingPunct="0">
              <a:defRPr sz="2400">
                <a:solidFill>
                  <a:schemeClr val="tx1"/>
                </a:solidFill>
                <a:latin typeface="Century Gothic" charset="0"/>
                <a:ea typeface="ＭＳ Ｐゴシック" charset="-128"/>
              </a:defRPr>
            </a:lvl4pPr>
            <a:lvl5pPr marL="2057400" indent="-228600" eaLnBrk="0" hangingPunct="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eaLnBrk="1" hangingPunct="1"/>
            <a:r>
              <a:rPr lang="en-US" altLang="en-US" sz="1200" b="1" i="1" dirty="0" err="1">
                <a:latin typeface="Times New Roman" charset="0"/>
              </a:rPr>
              <a:t>Sharroky</a:t>
            </a:r>
            <a:r>
              <a:rPr lang="en-US" altLang="en-US" sz="1200" b="1" i="1" dirty="0">
                <a:latin typeface="Times New Roman" charset="0"/>
              </a:rPr>
              <a:t> Hollie, pg. 23</a:t>
            </a:r>
          </a:p>
        </p:txBody>
      </p:sp>
      <p:pic>
        <p:nvPicPr>
          <p:cNvPr id="8" name="Picture 7"/>
          <p:cNvPicPr/>
          <p:nvPr/>
        </p:nvPicPr>
        <p:blipFill rotWithShape="1">
          <a:blip r:embed="rId4">
            <a:extLst>
              <a:ext uri="{BEBA8EAE-BF5A-486C-A8C5-ECC9F3942E4B}">
                <a14:imgProps xmlns:a14="http://schemas.microsoft.com/office/drawing/2010/main">
                  <a14:imgLayer r:embed="rId5">
                    <a14:imgEffect>
                      <a14:backgroundRemoval t="8724" b="78513" l="25333" r="77258"/>
                    </a14:imgEffect>
                  </a14:imgLayer>
                </a14:imgProps>
              </a:ext>
            </a:extLst>
          </a:blip>
          <a:srcRect l="43280" r="16252" b="12763"/>
          <a:stretch/>
        </p:blipFill>
        <p:spPr bwMode="auto">
          <a:xfrm>
            <a:off x="8376835" y="5800844"/>
            <a:ext cx="714442" cy="1002229"/>
          </a:xfrm>
          <a:prstGeom prst="rect">
            <a:avLst/>
          </a:prstGeom>
          <a:ln>
            <a:noFill/>
          </a:ln>
          <a:extLst>
            <a:ext uri="{53640926-AAD7-44d8-BBD7-CCE9431645EC}">
              <a14:shadowObscured xmlns:a14="http://schemas.microsoft.com/office/drawing/2010/main"/>
            </a:ext>
          </a:extLst>
        </p:spPr>
      </p:pic>
      <p:sp>
        <p:nvSpPr>
          <p:cNvPr id="11" name="TextBox 10"/>
          <p:cNvSpPr txBox="1"/>
          <p:nvPr/>
        </p:nvSpPr>
        <p:spPr>
          <a:xfrm>
            <a:off x="5196992" y="5707920"/>
            <a:ext cx="3489808" cy="369332"/>
          </a:xfrm>
          <a:prstGeom prst="rect">
            <a:avLst/>
          </a:prstGeom>
          <a:noFill/>
        </p:spPr>
        <p:txBody>
          <a:bodyPr wrap="none" rtlCol="0">
            <a:spAutoFit/>
          </a:bodyPr>
          <a:lstStyle/>
          <a:p>
            <a:r>
              <a:rPr lang="en-US" b="1" dirty="0" smtClean="0">
                <a:latin typeface="Century Gothic"/>
                <a:cs typeface="Century Gothic"/>
              </a:rPr>
              <a:t>Participation Protocol Roll ‘</a:t>
            </a:r>
            <a:r>
              <a:rPr lang="en-US" b="1" dirty="0" err="1" smtClean="0">
                <a:latin typeface="Century Gothic"/>
                <a:cs typeface="Century Gothic"/>
              </a:rPr>
              <a:t>Em</a:t>
            </a:r>
            <a:endParaRPr lang="en-US" b="1" dirty="0">
              <a:latin typeface="Century Gothic"/>
              <a:cs typeface="Century Gothic"/>
            </a:endParaRPr>
          </a:p>
        </p:txBody>
      </p:sp>
      <p:pic>
        <p:nvPicPr>
          <p:cNvPr id="12" name="Picture 11"/>
          <p:cNvPicPr/>
          <p:nvPr/>
        </p:nvPicPr>
        <p:blipFill rotWithShape="1">
          <a:blip r:embed="rId4">
            <a:extLst>
              <a:ext uri="{BEBA8EAE-BF5A-486C-A8C5-ECC9F3942E4B}">
                <a14:imgProps xmlns:a14="http://schemas.microsoft.com/office/drawing/2010/main">
                  <a14:imgLayer r:embed="rId5">
                    <a14:imgEffect>
                      <a14:backgroundRemoval t="8724" b="78513" l="25333" r="77258"/>
                    </a14:imgEffect>
                  </a14:imgLayer>
                </a14:imgProps>
              </a:ext>
            </a:extLst>
          </a:blip>
          <a:srcRect l="43280" r="16252" b="12763"/>
          <a:stretch/>
        </p:blipFill>
        <p:spPr bwMode="auto">
          <a:xfrm>
            <a:off x="7828714" y="5782170"/>
            <a:ext cx="714442" cy="1002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574731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 calcmode="lin" valueType="num">
                                      <p:cBhvr>
                                        <p:cTn id="14" dur="500" fill="hold"/>
                                        <p:tgtEl>
                                          <p:spTgt spid="8"/>
                                        </p:tgtEl>
                                        <p:attrNameLst>
                                          <p:attrName>style.rotation</p:attrName>
                                        </p:attrNameLst>
                                      </p:cBhvr>
                                      <p:tavLst>
                                        <p:tav tm="0">
                                          <p:val>
                                            <p:fltVal val="360"/>
                                          </p:val>
                                        </p:tav>
                                        <p:tav tm="100000">
                                          <p:val>
                                            <p:fltVal val="0"/>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 calcmode="lin" valueType="num">
                                      <p:cBhvr>
                                        <p:cTn id="22" dur="500" fill="hold"/>
                                        <p:tgtEl>
                                          <p:spTgt spid="12"/>
                                        </p:tgtEl>
                                        <p:attrNameLst>
                                          <p:attrName>style.rotation</p:attrName>
                                        </p:attrNameLst>
                                      </p:cBhvr>
                                      <p:tavLst>
                                        <p:tav tm="0">
                                          <p:val>
                                            <p:fltVal val="360"/>
                                          </p:val>
                                        </p:tav>
                                        <p:tav tm="100000">
                                          <p:val>
                                            <p:fltVal val="0"/>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0" y="0"/>
            <a:ext cx="9144000" cy="749300"/>
          </a:xfrm>
          <a:prstGeom prst="rect">
            <a:avLst/>
          </a:prstGeom>
          <a:solidFill>
            <a:srgbClr val="FFC000"/>
          </a:solidFill>
          <a:ln>
            <a:noFill/>
          </a:ln>
        </p:spPr>
        <p:txBody>
          <a:bodyPr lIns="91425" tIns="45700" rIns="91425" bIns="45700" anchor="ctr" anchorCtr="0">
            <a:noAutofit/>
          </a:bodyPr>
          <a:lstStyle/>
          <a:p>
            <a:r>
              <a:rPr lang="en-US" altLang="en-US" sz="2800" b="1" dirty="0" smtClean="0">
                <a:latin typeface="Century Gothic" charset="0"/>
                <a:ea typeface="Century Gothic" charset="0"/>
                <a:cs typeface="Century Gothic" charset="0"/>
              </a:rPr>
              <a:t>Responsive Language Instruction &amp; the </a:t>
            </a:r>
            <a:br>
              <a:rPr lang="en-US" altLang="en-US" sz="2800" b="1" dirty="0" smtClean="0">
                <a:latin typeface="Century Gothic" charset="0"/>
                <a:ea typeface="Century Gothic" charset="0"/>
                <a:cs typeface="Century Gothic" charset="0"/>
              </a:rPr>
            </a:br>
            <a:r>
              <a:rPr lang="en-US" altLang="en-US" sz="2800" b="1" dirty="0" smtClean="0">
                <a:latin typeface="Century Gothic" charset="0"/>
                <a:ea typeface="Century Gothic" charset="0"/>
                <a:cs typeface="Century Gothic" charset="0"/>
              </a:rPr>
              <a:t>Teaching and Learning Framework</a:t>
            </a:r>
            <a:endParaRPr lang="en-US" altLang="en-US" sz="2800" b="1" dirty="0">
              <a:latin typeface="Century Gothic" charset="0"/>
              <a:ea typeface="Century Gothic" charset="0"/>
              <a:cs typeface="Century Gothic" charset="0"/>
            </a:endParaRPr>
          </a:p>
        </p:txBody>
      </p:sp>
      <p:sp>
        <p:nvSpPr>
          <p:cNvPr id="7" name="Text Placeholder 1"/>
          <p:cNvSpPr txBox="1">
            <a:spLocks/>
          </p:cNvSpPr>
          <p:nvPr/>
        </p:nvSpPr>
        <p:spPr>
          <a:xfrm>
            <a:off x="457200" y="1752600"/>
            <a:ext cx="8229600" cy="495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marL="203200"/>
            <a:endParaRPr lang="en-US" sz="2800" b="1" dirty="0">
              <a:latin typeface="Century Gothic" charset="0"/>
              <a:ea typeface="Century Gothic" charset="0"/>
              <a:cs typeface="Century Gothic" charset="0"/>
            </a:endParaRPr>
          </a:p>
        </p:txBody>
      </p:sp>
      <p:pic>
        <p:nvPicPr>
          <p:cNvPr id="8" name="Picture 7"/>
          <p:cNvPicPr>
            <a:picLocks noChangeAspect="1"/>
          </p:cNvPicPr>
          <p:nvPr/>
        </p:nvPicPr>
        <p:blipFill>
          <a:blip r:embed="rId3"/>
          <a:stretch>
            <a:fillRect/>
          </a:stretch>
        </p:blipFill>
        <p:spPr>
          <a:xfrm>
            <a:off x="4089400" y="1130300"/>
            <a:ext cx="4749800" cy="5688016"/>
          </a:xfrm>
          <a:prstGeom prst="rect">
            <a:avLst/>
          </a:prstGeom>
        </p:spPr>
      </p:pic>
      <p:pic>
        <p:nvPicPr>
          <p:cNvPr id="2" name="Picture 1"/>
          <p:cNvPicPr>
            <a:picLocks noChangeAspect="1"/>
          </p:cNvPicPr>
          <p:nvPr/>
        </p:nvPicPr>
        <p:blipFill>
          <a:blip r:embed="rId4"/>
          <a:stretch>
            <a:fillRect/>
          </a:stretch>
        </p:blipFill>
        <p:spPr>
          <a:xfrm>
            <a:off x="0" y="749300"/>
            <a:ext cx="4381500" cy="3479800"/>
          </a:xfrm>
          <a:prstGeom prst="rect">
            <a:avLst/>
          </a:prstGeom>
        </p:spPr>
      </p:pic>
    </p:spTree>
    <p:extLst>
      <p:ext uri="{BB962C8B-B14F-4D97-AF65-F5344CB8AC3E}">
        <p14:creationId xmlns:p14="http://schemas.microsoft.com/office/powerpoint/2010/main" val="134715250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ightlighters">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10761</TotalTime>
  <Words>3951</Words>
  <Application>Microsoft Macintosh PowerPoint</Application>
  <PresentationFormat>On-screen Show (4:3)</PresentationFormat>
  <Paragraphs>517</Paragraphs>
  <Slides>54</Slides>
  <Notes>46</Notes>
  <HiddenSlides>4</HiddenSlides>
  <MMClips>3</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58" baseType="lpstr">
      <vt:lpstr>Office Theme</vt:lpstr>
      <vt:lpstr>1_Office Theme</vt:lpstr>
      <vt:lpstr>hightlighters</vt:lpstr>
      <vt:lpstr>Document</vt:lpstr>
      <vt:lpstr>PowerPoint Presentation</vt:lpstr>
      <vt:lpstr>Responsive Language</vt:lpstr>
      <vt:lpstr>Five CLR Instructional Areas </vt:lpstr>
      <vt:lpstr>Norms</vt:lpstr>
      <vt:lpstr>This is How We Do It!  Participation and Discussion Protocols</vt:lpstr>
      <vt:lpstr>Learning Objectives</vt:lpstr>
      <vt:lpstr>PowerPoint Presentation</vt:lpstr>
      <vt:lpstr>Culturally and Linguistically  Responsive Pedagogy  (CLR) </vt:lpstr>
      <vt:lpstr>Responsive Language Instruction &amp; the  Teaching and Learning Framework</vt:lpstr>
      <vt:lpstr>PowerPoint Presentation</vt:lpstr>
      <vt:lpstr>PowerPoint Presentation</vt:lpstr>
      <vt:lpstr>PowerPoint Presentation</vt:lpstr>
      <vt:lpstr>PowerPoint Presentation</vt:lpstr>
      <vt:lpstr>Identification of SELs</vt:lpstr>
      <vt:lpstr>PowerPoint Presentation</vt:lpstr>
      <vt:lpstr>PowerPoint Presentation</vt:lpstr>
      <vt:lpstr>PowerPoint Presentation</vt:lpstr>
      <vt:lpstr>Let’s Practice Administering the Linguistic Screener</vt:lpstr>
      <vt:lpstr>PowerPoint Presentation</vt:lpstr>
      <vt:lpstr>PowerPoint Presentation</vt:lpstr>
      <vt:lpstr>PowerPoint Presentation</vt:lpstr>
      <vt:lpstr>Rally Robin</vt:lpstr>
      <vt:lpstr>Rally Robin</vt:lpstr>
      <vt:lpstr>PowerPoint Presentation</vt:lpstr>
      <vt:lpstr>PowerPoint Presentation</vt:lpstr>
      <vt:lpstr>PowerPoint Presentation</vt:lpstr>
      <vt:lpstr>LAS Links-  African American Language  Audio Sample</vt:lpstr>
      <vt:lpstr>PowerPoint Presentation</vt:lpstr>
      <vt:lpstr>PowerPoint Presentation</vt:lpstr>
      <vt:lpstr>PowerPoint Presentation</vt:lpstr>
      <vt:lpstr>Common Linguistic Features</vt:lpstr>
      <vt:lpstr>Common Linguistic Features</vt:lpstr>
      <vt:lpstr>Common Linguistic Features</vt:lpstr>
      <vt:lpstr>PowerPoint Presentation</vt:lpstr>
      <vt:lpstr>Monitoring Roster</vt:lpstr>
      <vt:lpstr>Monitoring Roster Kinder</vt:lpstr>
      <vt:lpstr>Monitoring Roster Kinder</vt:lpstr>
      <vt:lpstr>What does this data tell us these students’ linguistic proficiencies?   What Patterns do we notice?</vt:lpstr>
      <vt:lpstr>Linguistic Features Data Kindergarten</vt:lpstr>
      <vt:lpstr>Guiding Question</vt:lpstr>
      <vt:lpstr>Common Rules Lists</vt:lpstr>
      <vt:lpstr>Language Categories  Common Rules Lists Posters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Validating and Affirming  Home Language Survey </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Jamila Gillenwaters</dc:creator>
  <cp:lastModifiedBy>Jamila Gillenwaters</cp:lastModifiedBy>
  <cp:revision>48</cp:revision>
  <cp:lastPrinted>2016-02-05T19:38:06Z</cp:lastPrinted>
  <dcterms:created xsi:type="dcterms:W3CDTF">2016-01-30T23:47:06Z</dcterms:created>
  <dcterms:modified xsi:type="dcterms:W3CDTF">2016-02-17T00:56:50Z</dcterms:modified>
</cp:coreProperties>
</file>