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154" r:id="rId1"/>
  </p:sldMasterIdLst>
  <p:sldIdLst>
    <p:sldId id="268" r:id="rId2"/>
    <p:sldId id="262" r:id="rId3"/>
    <p:sldId id="256" r:id="rId4"/>
    <p:sldId id="259" r:id="rId5"/>
    <p:sldId id="257" r:id="rId6"/>
    <p:sldId id="260" r:id="rId7"/>
    <p:sldId id="258" r:id="rId8"/>
    <p:sldId id="261" r:id="rId9"/>
    <p:sldId id="264" r:id="rId10"/>
    <p:sldId id="263" r:id="rId11"/>
    <p:sldId id="265" r:id="rId12"/>
    <p:sldId id="267" r:id="rId13"/>
    <p:sldId id="266" r:id="rId14"/>
    <p:sldId id="285" r:id="rId15"/>
    <p:sldId id="270" r:id="rId16"/>
    <p:sldId id="269" r:id="rId17"/>
    <p:sldId id="272" r:id="rId18"/>
    <p:sldId id="273" r:id="rId19"/>
    <p:sldId id="274" r:id="rId20"/>
    <p:sldId id="276" r:id="rId21"/>
    <p:sldId id="275" r:id="rId22"/>
    <p:sldId id="278" r:id="rId23"/>
    <p:sldId id="277" r:id="rId24"/>
    <p:sldId id="279" r:id="rId25"/>
    <p:sldId id="280" r:id="rId26"/>
    <p:sldId id="283" r:id="rId27"/>
    <p:sldId id="282" r:id="rId28"/>
    <p:sldId id="284" r:id="rId29"/>
    <p:sldId id="281" r:id="rId30"/>
    <p:sldId id="289" r:id="rId31"/>
    <p:sldId id="286" r:id="rId32"/>
    <p:sldId id="288" r:id="rId33"/>
    <p:sldId id="287" r:id="rId3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CCSS ELA Shifts" id="{C774A0DB-50E6-469E-B079-4D4727035CF5}">
          <p14:sldIdLst>
            <p14:sldId id="268"/>
            <p14:sldId id="262"/>
            <p14:sldId id="256"/>
            <p14:sldId id="259"/>
            <p14:sldId id="257"/>
            <p14:sldId id="260"/>
            <p14:sldId id="258"/>
            <p14:sldId id="261"/>
          </p14:sldIdLst>
        </p14:section>
        <p14:section name="Implication #1" id="{14024D56-6A2E-4E8B-AB92-65651B702948}">
          <p14:sldIdLst>
            <p14:sldId id="264"/>
            <p14:sldId id="263"/>
            <p14:sldId id="265"/>
            <p14:sldId id="267"/>
            <p14:sldId id="266"/>
            <p14:sldId id="285"/>
          </p14:sldIdLst>
        </p14:section>
        <p14:section name="Implication #2" id="{32942A8E-9A61-4EA3-AA09-910371F35783}">
          <p14:sldIdLst>
            <p14:sldId id="270"/>
            <p14:sldId id="269"/>
            <p14:sldId id="272"/>
            <p14:sldId id="273"/>
            <p14:sldId id="274"/>
            <p14:sldId id="276"/>
            <p14:sldId id="275"/>
            <p14:sldId id="278"/>
            <p14:sldId id="277"/>
          </p14:sldIdLst>
        </p14:section>
        <p14:section name="Implication #3" id="{BD1C39F1-001B-4EF3-8245-14183DB49F20}">
          <p14:sldIdLst>
            <p14:sldId id="279"/>
            <p14:sldId id="280"/>
            <p14:sldId id="283"/>
            <p14:sldId id="282"/>
            <p14:sldId id="284"/>
            <p14:sldId id="281"/>
            <p14:sldId id="289"/>
            <p14:sldId id="286"/>
            <p14:sldId id="288"/>
            <p14:sldId id="287"/>
          </p14:sldIdLst>
        </p14:section>
      </p14:sectionLst>
    </p:ex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108" d="100"/>
          <a:sy n="108" d="100"/>
        </p:scale>
        <p:origin x="714" y="9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 Id="rId8" Type="http://schemas.openxmlformats.org/officeDocument/2006/relationships/slide" Target="slides/slide7.xml"/><Relationship Id="rId3" Type="http://schemas.openxmlformats.org/officeDocument/2006/relationships/slide" Target="slides/slide2.xml"/></Relationships>
</file>

<file path=ppt/slideLayouts/_rels/slideLayout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16934" y="0"/>
            <a:ext cx="12231160" cy="6856214"/>
            <a:chOff x="-16934" y="0"/>
            <a:chExt cx="12231160" cy="6856214"/>
          </a:xfrm>
        </p:grpSpPr>
        <p:pic>
          <p:nvPicPr>
            <p:cNvPr id="16" name="Picture 15" descr="HD-PanelTitleR1.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6" name="Rectangle 25"/>
            <p:cNvSpPr/>
            <p:nvPr/>
          </p:nvSpPr>
          <p:spPr>
            <a:xfrm>
              <a:off x="2328332" y="1540931"/>
              <a:ext cx="7543802" cy="3835401"/>
            </a:xfrm>
            <a:prstGeom prst="rect">
              <a:avLst/>
            </a:prstGeom>
            <a:noFill/>
            <a:ln w="15875">
              <a:miter lim="800000"/>
            </a:ln>
          </p:spPr>
          <p:style>
            <a:lnRef idx="1">
              <a:schemeClr val="accent1"/>
            </a:lnRef>
            <a:fillRef idx="3">
              <a:schemeClr val="accent1"/>
            </a:fillRef>
            <a:effectRef idx="2">
              <a:schemeClr val="accent1"/>
            </a:effectRef>
            <a:fontRef idx="minor">
              <a:schemeClr val="lt1"/>
            </a:fontRef>
          </p:style>
        </p:sp>
        <p:pic>
          <p:nvPicPr>
            <p:cNvPr id="17" name="Picture 16"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16934" y="3147609"/>
              <a:ext cx="2478024" cy="612648"/>
            </a:xfrm>
            <a:prstGeom prst="rect">
              <a:avLst/>
            </a:prstGeom>
          </p:spPr>
        </p:pic>
        <p:pic>
          <p:nvPicPr>
            <p:cNvPr id="20" name="Picture 19"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9736202" y="3147609"/>
              <a:ext cx="2478024" cy="612648"/>
            </a:xfrm>
            <a:prstGeom prst="rect">
              <a:avLst/>
            </a:prstGeom>
          </p:spPr>
        </p:pic>
      </p:grpSp>
      <p:sp>
        <p:nvSpPr>
          <p:cNvPr id="2" name="Title 1"/>
          <p:cNvSpPr>
            <a:spLocks noGrp="1"/>
          </p:cNvSpPr>
          <p:nvPr>
            <p:ph type="ctrTitle"/>
          </p:nvPr>
        </p:nvSpPr>
        <p:spPr>
          <a:xfrm>
            <a:off x="2692398" y="1871131"/>
            <a:ext cx="6815669" cy="1515533"/>
          </a:xfrm>
        </p:spPr>
        <p:txBody>
          <a:bodyPr anchor="b">
            <a:noAutofit/>
          </a:bodyPr>
          <a:lstStyle>
            <a:lvl1pPr algn="ctr">
              <a:defRPr sz="5400">
                <a:effectLst/>
              </a:defRPr>
            </a:lvl1pPr>
          </a:lstStyle>
          <a:p>
            <a:r>
              <a:rPr lang="en-US" smtClean="0"/>
              <a:t>Click to edit Master title style</a:t>
            </a:r>
            <a:endParaRPr lang="en-US" dirty="0"/>
          </a:p>
        </p:txBody>
      </p:sp>
      <p:sp>
        <p:nvSpPr>
          <p:cNvPr id="3" name="Subtitle 2"/>
          <p:cNvSpPr>
            <a:spLocks noGrp="1"/>
          </p:cNvSpPr>
          <p:nvPr>
            <p:ph type="subTitle" idx="1"/>
          </p:nvPr>
        </p:nvSpPr>
        <p:spPr>
          <a:xfrm>
            <a:off x="2692398" y="3657597"/>
            <a:ext cx="6815669" cy="1320802"/>
          </a:xfrm>
        </p:spPr>
        <p:txBody>
          <a:bodyPr anchor="t">
            <a:normAutofit/>
          </a:bodyPr>
          <a:lstStyle>
            <a:lvl1pPr marL="0" indent="0" algn="ct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a:xfrm>
            <a:off x="7983232" y="5037663"/>
            <a:ext cx="897467" cy="279400"/>
          </a:xfrm>
        </p:spPr>
        <p:txBody>
          <a:bodyPr/>
          <a:lstStyle/>
          <a:p>
            <a:fld id="{DEDFFAE0-B38A-4B89-8074-F1B7C1C6C9D3}" type="datetimeFigureOut">
              <a:rPr lang="en-US" smtClean="0"/>
              <a:t>5/29/2014</a:t>
            </a:fld>
            <a:endParaRPr lang="en-US"/>
          </a:p>
        </p:txBody>
      </p:sp>
      <p:sp>
        <p:nvSpPr>
          <p:cNvPr id="5" name="Footer Placeholder 4"/>
          <p:cNvSpPr>
            <a:spLocks noGrp="1"/>
          </p:cNvSpPr>
          <p:nvPr>
            <p:ph type="ftr" sz="quarter" idx="11"/>
          </p:nvPr>
        </p:nvSpPr>
        <p:spPr>
          <a:xfrm>
            <a:off x="2692397" y="5037663"/>
            <a:ext cx="5214635" cy="279400"/>
          </a:xfrm>
        </p:spPr>
        <p:txBody>
          <a:bodyPr/>
          <a:lstStyle/>
          <a:p>
            <a:endParaRPr lang="en-US"/>
          </a:p>
        </p:txBody>
      </p:sp>
      <p:sp>
        <p:nvSpPr>
          <p:cNvPr id="6" name="Slide Number Placeholder 5"/>
          <p:cNvSpPr>
            <a:spLocks noGrp="1"/>
          </p:cNvSpPr>
          <p:nvPr>
            <p:ph type="sldNum" sz="quarter" idx="12"/>
          </p:nvPr>
        </p:nvSpPr>
        <p:spPr>
          <a:xfrm>
            <a:off x="8956900" y="5037663"/>
            <a:ext cx="551167" cy="279400"/>
          </a:xfrm>
        </p:spPr>
        <p:txBody>
          <a:bodyPr/>
          <a:lstStyle/>
          <a:p>
            <a:fld id="{F862162E-343E-4849-B4EB-CB6A7DB142E3}" type="slidenum">
              <a:rPr lang="en-US" smtClean="0"/>
              <a:t>‹#›</a:t>
            </a:fld>
            <a:endParaRPr lang="en-US"/>
          </a:p>
        </p:txBody>
      </p:sp>
      <p:cxnSp>
        <p:nvCxnSpPr>
          <p:cNvPr id="15" name="Straight Connector 14"/>
          <p:cNvCxnSpPr/>
          <p:nvPr/>
        </p:nvCxnSpPr>
        <p:spPr>
          <a:xfrm>
            <a:off x="2692399" y="3522131"/>
            <a:ext cx="6815668" cy="0"/>
          </a:xfrm>
          <a:prstGeom prst="line">
            <a:avLst/>
          </a:prstGeom>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21390354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401" y="4815415"/>
            <a:ext cx="9609666" cy="566738"/>
          </a:xfrm>
        </p:spPr>
        <p:txBody>
          <a:bodyPr anchor="b">
            <a:normAutofit/>
          </a:bodyPr>
          <a:lstStyle>
            <a:lvl1pPr algn="ctr">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041427" y="1041399"/>
            <a:ext cx="10105972" cy="3335869"/>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1295401" y="5382153"/>
            <a:ext cx="9609666"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EDFFAE0-B38A-4B89-8074-F1B7C1C6C9D3}" type="datetimeFigureOut">
              <a:rPr lang="en-US" smtClean="0"/>
              <a:t>5/29/2014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862162E-343E-4849-B4EB-CB6A7DB142E3}" type="slidenum">
              <a:rPr lang="en-US" smtClean="0"/>
              <a:t>‹#›</a:t>
            </a:fld>
            <a:endParaRPr lang="en-US"/>
          </a:p>
        </p:txBody>
      </p:sp>
    </p:spTree>
    <p:extLst>
      <p:ext uri="{BB962C8B-B14F-4D97-AF65-F5344CB8AC3E}">
        <p14:creationId xmlns:p14="http://schemas.microsoft.com/office/powerpoint/2010/main" val="249504930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303868" y="982132"/>
            <a:ext cx="9592732" cy="2954868"/>
          </a:xfrm>
        </p:spPr>
        <p:txBody>
          <a:bodyPr anchor="ctr">
            <a:normAutofit/>
          </a:bodyPr>
          <a:lstStyle>
            <a:lvl1pPr algn="ctr">
              <a:defRPr sz="32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303868" y="4343399"/>
            <a:ext cx="9592732"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DEDFFAE0-B38A-4B89-8074-F1B7C1C6C9D3}" type="datetimeFigureOut">
              <a:rPr lang="en-US" smtClean="0"/>
              <a:t>5/29/2014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862162E-343E-4849-B4EB-CB6A7DB142E3}" type="slidenum">
              <a:rPr lang="en-US" smtClean="0"/>
              <a:t>‹#›</a:t>
            </a:fld>
            <a:endParaRPr lang="en-US"/>
          </a:p>
        </p:txBody>
      </p:sp>
      <p:cxnSp>
        <p:nvCxnSpPr>
          <p:cNvPr id="15" name="Straight Connector 14"/>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08893961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370668"/>
          </a:xfrm>
        </p:spPr>
        <p:txBody>
          <a:bodyPr anchor="ctr">
            <a:normAutofit/>
          </a:bodyPr>
          <a:lstStyle>
            <a:lvl1pPr algn="ctr">
              <a:defRPr sz="3200" b="0" cap="none">
                <a:solidFill>
                  <a:schemeClr val="tx1"/>
                </a:solidFill>
              </a:defRPr>
            </a:lvl1pPr>
          </a:lstStyle>
          <a:p>
            <a:r>
              <a:rPr lang="en-US" smtClean="0"/>
              <a:t>Click to edit Master title style</a:t>
            </a:r>
            <a:endParaRPr lang="en-US" dirty="0"/>
          </a:p>
        </p:txBody>
      </p:sp>
      <p:sp>
        <p:nvSpPr>
          <p:cNvPr id="10" name="Text Placeholder 9"/>
          <p:cNvSpPr>
            <a:spLocks noGrp="1"/>
          </p:cNvSpPr>
          <p:nvPr>
            <p:ph type="body" sz="quarter" idx="13"/>
          </p:nvPr>
        </p:nvSpPr>
        <p:spPr>
          <a:xfrm>
            <a:off x="1674812" y="3352800"/>
            <a:ext cx="8839202" cy="584200"/>
          </a:xfrm>
        </p:spPr>
        <p:txBody>
          <a:bodyPr anchor="ctr">
            <a:normAutofit/>
          </a:bodyPr>
          <a:lstStyle>
            <a:lvl1pPr marL="0" indent="0" algn="r">
              <a:buFontTx/>
              <a:buNone/>
              <a:defRPr sz="20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1295401" y="4343399"/>
            <a:ext cx="9609666"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DEDFFAE0-B38A-4B89-8074-F1B7C1C6C9D3}" type="datetimeFigureOut">
              <a:rPr lang="en-US" smtClean="0"/>
              <a:t>5/29/2014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862162E-343E-4849-B4EB-CB6A7DB142E3}" type="slidenum">
              <a:rPr lang="en-US" smtClean="0"/>
              <a:t>‹#›</a:t>
            </a:fld>
            <a:endParaRPr lang="en-US"/>
          </a:p>
        </p:txBody>
      </p:sp>
      <p:sp>
        <p:nvSpPr>
          <p:cNvPr id="14" name="TextBox 13"/>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10600267" y="2827870"/>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19" name="Straight Connector 18"/>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50904853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295402" y="3308581"/>
            <a:ext cx="9609668" cy="1468800"/>
          </a:xfrm>
        </p:spPr>
        <p:txBody>
          <a:bodyPr anchor="b">
            <a:normAutofit/>
          </a:bodyPr>
          <a:lstStyle>
            <a:lvl1pPr algn="l">
              <a:defRPr sz="32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295401" y="4777381"/>
            <a:ext cx="9609668"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DEDFFAE0-B38A-4B89-8074-F1B7C1C6C9D3}" type="datetimeFigureOut">
              <a:rPr lang="en-US" smtClean="0"/>
              <a:t>5/29/2014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862162E-343E-4849-B4EB-CB6A7DB142E3}" type="slidenum">
              <a:rPr lang="en-US" smtClean="0"/>
              <a:t>‹#›</a:t>
            </a:fld>
            <a:endParaRPr lang="en-US"/>
          </a:p>
        </p:txBody>
      </p:sp>
    </p:spTree>
    <p:extLst>
      <p:ext uri="{BB962C8B-B14F-4D97-AF65-F5344CB8AC3E}">
        <p14:creationId xmlns:p14="http://schemas.microsoft.com/office/powerpoint/2010/main" val="28104660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243668"/>
          </a:xfrm>
        </p:spPr>
        <p:txBody>
          <a:bodyPr anchor="ctr">
            <a:normAutofit/>
          </a:bodyPr>
          <a:lstStyle>
            <a:lvl1pPr algn="ctr">
              <a:defRPr sz="3200" b="0" cap="none">
                <a:solidFill>
                  <a:schemeClr val="tx1"/>
                </a:solidFill>
              </a:defRPr>
            </a:lvl1pPr>
          </a:lstStyle>
          <a:p>
            <a:r>
              <a:rPr lang="en-US" smtClean="0"/>
              <a:t>Click to edit Master title style</a:t>
            </a:r>
            <a:endParaRPr lang="en-US" dirty="0"/>
          </a:p>
        </p:txBody>
      </p:sp>
      <p:sp>
        <p:nvSpPr>
          <p:cNvPr id="23" name="Text Placeholder 2"/>
          <p:cNvSpPr>
            <a:spLocks noGrp="1"/>
          </p:cNvSpPr>
          <p:nvPr>
            <p:ph type="body" idx="13"/>
          </p:nvPr>
        </p:nvSpPr>
        <p:spPr>
          <a:xfrm>
            <a:off x="1295401" y="3639312"/>
            <a:ext cx="9609668" cy="886968"/>
          </a:xfrm>
        </p:spPr>
        <p:txBody>
          <a:bodyPr anchor="b">
            <a:normAutofit/>
          </a:bodyPr>
          <a:lstStyle>
            <a:lvl1pPr marL="0" indent="0" algn="l">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3" name="Text Placeholder 2"/>
          <p:cNvSpPr>
            <a:spLocks noGrp="1"/>
          </p:cNvSpPr>
          <p:nvPr>
            <p:ph type="body" idx="1"/>
          </p:nvPr>
        </p:nvSpPr>
        <p:spPr>
          <a:xfrm>
            <a:off x="1295401" y="4529667"/>
            <a:ext cx="9609668" cy="13462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DEDFFAE0-B38A-4B89-8074-F1B7C1C6C9D3}" type="datetimeFigureOut">
              <a:rPr lang="en-US" smtClean="0"/>
              <a:t>5/29/2014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862162E-343E-4849-B4EB-CB6A7DB142E3}" type="slidenum">
              <a:rPr lang="en-US" smtClean="0"/>
              <a:t>‹#›</a:t>
            </a:fld>
            <a:endParaRPr lang="en-US"/>
          </a:p>
        </p:txBody>
      </p:sp>
      <p:sp>
        <p:nvSpPr>
          <p:cNvPr id="12" name="TextBox 11"/>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3" name="TextBox 12"/>
          <p:cNvSpPr txBox="1"/>
          <p:nvPr/>
        </p:nvSpPr>
        <p:spPr>
          <a:xfrm>
            <a:off x="10600267" y="259926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26" name="Straight Connector 25"/>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15184139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1295401" y="982132"/>
            <a:ext cx="9609666" cy="2243668"/>
          </a:xfrm>
        </p:spPr>
        <p:txBody>
          <a:bodyPr vert="horz" lIns="91440" tIns="45720" rIns="91440" bIns="45720" rtlCol="0" anchor="ctr">
            <a:normAutofit/>
          </a:bodyPr>
          <a:lstStyle>
            <a:lvl1pPr>
              <a:defRPr lang="en-US" b="0" dirty="0"/>
            </a:lvl1pPr>
          </a:lstStyle>
          <a:p>
            <a:pPr marL="0" lvl="0"/>
            <a:r>
              <a:rPr lang="en-US" smtClean="0"/>
              <a:t>Click to edit Master title style</a:t>
            </a:r>
            <a:endParaRPr lang="en-US" dirty="0"/>
          </a:p>
        </p:txBody>
      </p:sp>
      <p:sp>
        <p:nvSpPr>
          <p:cNvPr id="20" name="Text Placeholder 2"/>
          <p:cNvSpPr>
            <a:spLocks noGrp="1"/>
          </p:cNvSpPr>
          <p:nvPr>
            <p:ph type="body" idx="13"/>
          </p:nvPr>
        </p:nvSpPr>
        <p:spPr>
          <a:xfrm>
            <a:off x="1295401" y="3630168"/>
            <a:ext cx="9609668" cy="841248"/>
          </a:xfrm>
        </p:spPr>
        <p:txBody>
          <a:bodyPr anchor="b">
            <a:normAutofit/>
          </a:bodyPr>
          <a:lstStyle>
            <a:lvl1pPr marL="0" indent="0" algn="l">
              <a:spcBef>
                <a:spcPts val="0"/>
              </a:spcBef>
              <a:buNone/>
              <a:defRPr sz="2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3" name="Text Placeholder 2"/>
          <p:cNvSpPr>
            <a:spLocks noGrp="1"/>
          </p:cNvSpPr>
          <p:nvPr>
            <p:ph type="body" idx="1"/>
          </p:nvPr>
        </p:nvSpPr>
        <p:spPr>
          <a:xfrm>
            <a:off x="1295400" y="4470399"/>
            <a:ext cx="9609670" cy="1405467"/>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DEDFFAE0-B38A-4B89-8074-F1B7C1C6C9D3}" type="datetimeFigureOut">
              <a:rPr lang="en-US" smtClean="0"/>
              <a:t>5/29/2014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862162E-343E-4849-B4EB-CB6A7DB142E3}" type="slidenum">
              <a:rPr lang="en-US" smtClean="0"/>
              <a:t>‹#›</a:t>
            </a:fld>
            <a:endParaRPr lang="en-US"/>
          </a:p>
        </p:txBody>
      </p:sp>
      <p:cxnSp>
        <p:nvCxnSpPr>
          <p:cNvPr id="15" name="Straight Connector 14"/>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69677456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DEDFFAE0-B38A-4B89-8074-F1B7C1C6C9D3}" type="datetimeFigureOut">
              <a:rPr lang="en-US" smtClean="0"/>
              <a:t>5/29/2014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862162E-343E-4849-B4EB-CB6A7DB142E3}" type="slidenum">
              <a:rPr lang="en-US" smtClean="0"/>
              <a:t>‹#›</a:t>
            </a:fld>
            <a:endParaRPr lang="en-US"/>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58897530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99356" y="982131"/>
            <a:ext cx="1890895" cy="4893735"/>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295398" y="982132"/>
            <a:ext cx="7433025" cy="4893734"/>
          </a:xfrm>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DEDFFAE0-B38A-4B89-8074-F1B7C1C6C9D3}" type="datetimeFigureOut">
              <a:rPr lang="en-US" smtClean="0"/>
              <a:t>5/29/2014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862162E-343E-4849-B4EB-CB6A7DB142E3}" type="slidenum">
              <a:rPr lang="en-US" smtClean="0"/>
              <a:t>‹#›</a:t>
            </a:fld>
            <a:endParaRPr lang="en-US"/>
          </a:p>
        </p:txBody>
      </p:sp>
      <p:cxnSp>
        <p:nvCxnSpPr>
          <p:cNvPr id="14" name="Straight Connector 13"/>
          <p:cNvCxnSpPr/>
          <p:nvPr/>
        </p:nvCxnSpPr>
        <p:spPr>
          <a:xfrm>
            <a:off x="8863890" y="990600"/>
            <a:ext cx="0" cy="487680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26605112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cxnSp>
        <p:nvCxnSpPr>
          <p:cNvPr id="7" name="Straight Connector 6"/>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DEDFFAE0-B38A-4B89-8074-F1B7C1C6C9D3}" type="datetimeFigureOut">
              <a:rPr lang="en-US" smtClean="0"/>
              <a:t>5/29/2014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862162E-343E-4849-B4EB-CB6A7DB142E3}" type="slidenum">
              <a:rPr lang="en-US" smtClean="0"/>
              <a:t>‹#›</a:t>
            </a:fld>
            <a:endParaRPr lang="en-US"/>
          </a:p>
        </p:txBody>
      </p:sp>
    </p:spTree>
    <p:extLst>
      <p:ext uri="{BB962C8B-B14F-4D97-AF65-F5344CB8AC3E}">
        <p14:creationId xmlns:p14="http://schemas.microsoft.com/office/powerpoint/2010/main" val="341450648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015069" y="1752606"/>
            <a:ext cx="8158688" cy="1822514"/>
          </a:xfrm>
        </p:spPr>
        <p:txBody>
          <a:bodyPr anchor="b">
            <a:normAutofit/>
          </a:bodyPr>
          <a:lstStyle>
            <a:lvl1pPr algn="ctr">
              <a:defRPr sz="44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2015067" y="3846051"/>
            <a:ext cx="8158690" cy="954547"/>
          </a:xfrm>
        </p:spPr>
        <p:txBody>
          <a:bodyPr anchor="t">
            <a:normAutofit/>
          </a:bodyPr>
          <a:lstStyle>
            <a:lvl1pPr marL="0" indent="0" algn="ctr">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DEDFFAE0-B38A-4B89-8074-F1B7C1C6C9D3}" type="datetimeFigureOut">
              <a:rPr lang="en-US" smtClean="0"/>
              <a:t>5/29/2014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862162E-343E-4849-B4EB-CB6A7DB142E3}" type="slidenum">
              <a:rPr lang="en-US" smtClean="0"/>
              <a:t>‹#›</a:t>
            </a:fld>
            <a:endParaRPr lang="en-US"/>
          </a:p>
        </p:txBody>
      </p:sp>
      <p:cxnSp>
        <p:nvCxnSpPr>
          <p:cNvPr id="16" name="Straight Connector 15"/>
          <p:cNvCxnSpPr/>
          <p:nvPr/>
        </p:nvCxnSpPr>
        <p:spPr>
          <a:xfrm>
            <a:off x="2012723" y="3710585"/>
            <a:ext cx="8163380"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21268226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cxnSp>
        <p:nvCxnSpPr>
          <p:cNvPr id="8" name="Straight Connector 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298448" y="2560320"/>
            <a:ext cx="4718304" cy="3310128"/>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81344" y="2560320"/>
            <a:ext cx="4718304" cy="3310128"/>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DEDFFAE0-B38A-4B89-8074-F1B7C1C6C9D3}" type="datetimeFigureOut">
              <a:rPr lang="en-US" smtClean="0"/>
              <a:t>5/29/2014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862162E-343E-4849-B4EB-CB6A7DB142E3}" type="slidenum">
              <a:rPr lang="en-US" smtClean="0"/>
              <a:t>‹#›</a:t>
            </a:fld>
            <a:endParaRPr lang="en-US"/>
          </a:p>
        </p:txBody>
      </p:sp>
    </p:spTree>
    <p:extLst>
      <p:ext uri="{BB962C8B-B14F-4D97-AF65-F5344CB8AC3E}">
        <p14:creationId xmlns:p14="http://schemas.microsoft.com/office/powerpoint/2010/main" val="10147855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129540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295400" y="3243262"/>
            <a:ext cx="4718304" cy="2632605"/>
          </a:xfrm>
        </p:spPr>
        <p:txBody>
          <a:bodyPr anchor="t">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18067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80670" y="3243262"/>
            <a:ext cx="4718304" cy="2632605"/>
          </a:xfrm>
        </p:spPr>
        <p:txBody>
          <a:bodyPr anchor="t">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DEDFFAE0-B38A-4B89-8074-F1B7C1C6C9D3}" type="datetimeFigureOut">
              <a:rPr lang="en-US" smtClean="0"/>
              <a:t>5/29/2014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862162E-343E-4849-B4EB-CB6A7DB142E3}" type="slidenum">
              <a:rPr lang="en-US" smtClean="0"/>
              <a:t>‹#›</a:t>
            </a:fld>
            <a:endParaRPr lang="en-US"/>
          </a:p>
        </p:txBody>
      </p:sp>
      <p:cxnSp>
        <p:nvCxnSpPr>
          <p:cNvPr id="18" name="Straight Connector 1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43019251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DEDFFAE0-B38A-4B89-8074-F1B7C1C6C9D3}" type="datetimeFigureOut">
              <a:rPr lang="en-US" smtClean="0"/>
              <a:t>5/29/2014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862162E-343E-4849-B4EB-CB6A7DB142E3}" type="slidenum">
              <a:rPr lang="en-US" smtClean="0"/>
              <a:t>‹#›</a:t>
            </a:fld>
            <a:endParaRPr lang="en-US"/>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52329950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EDFFAE0-B38A-4B89-8074-F1B7C1C6C9D3}" type="datetimeFigureOut">
              <a:rPr lang="en-US" smtClean="0"/>
              <a:t>5/29/2014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862162E-343E-4849-B4EB-CB6A7DB142E3}" type="slidenum">
              <a:rPr lang="en-US" smtClean="0"/>
              <a:t>‹#›</a:t>
            </a:fld>
            <a:endParaRPr lang="en-US"/>
          </a:p>
        </p:txBody>
      </p:sp>
    </p:spTree>
    <p:extLst>
      <p:ext uri="{BB962C8B-B14F-4D97-AF65-F5344CB8AC3E}">
        <p14:creationId xmlns:p14="http://schemas.microsoft.com/office/powerpoint/2010/main" val="157610952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3811" y="1388534"/>
            <a:ext cx="3718455" cy="1371600"/>
          </a:xfrm>
        </p:spPr>
        <p:txBody>
          <a:bodyPr anchor="b">
            <a:normAutofit/>
          </a:bodyPr>
          <a:lstStyle>
            <a:lvl1pPr algn="ctr">
              <a:defRPr sz="2400" b="0"/>
            </a:lvl1pPr>
          </a:lstStyle>
          <a:p>
            <a:r>
              <a:rPr lang="en-US" smtClean="0"/>
              <a:t>Click to edit Master title style</a:t>
            </a:r>
            <a:endParaRPr lang="en-US" dirty="0"/>
          </a:p>
        </p:txBody>
      </p:sp>
      <p:sp>
        <p:nvSpPr>
          <p:cNvPr id="3" name="Content Placeholder 2"/>
          <p:cNvSpPr>
            <a:spLocks noGrp="1"/>
          </p:cNvSpPr>
          <p:nvPr>
            <p:ph idx="1"/>
          </p:nvPr>
        </p:nvSpPr>
        <p:spPr>
          <a:xfrm>
            <a:off x="5418668" y="982131"/>
            <a:ext cx="5469466" cy="4893735"/>
          </a:xfrm>
        </p:spPr>
        <p:txBody>
          <a:bodyPr anchor="ct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1293811" y="3031065"/>
            <a:ext cx="3718455" cy="243840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EDFFAE0-B38A-4B89-8074-F1B7C1C6C9D3}" type="datetimeFigureOut">
              <a:rPr lang="en-US" smtClean="0"/>
              <a:t>5/29/2014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862162E-343E-4849-B4EB-CB6A7DB142E3}" type="slidenum">
              <a:rPr lang="en-US" smtClean="0"/>
              <a:t>‹#›</a:t>
            </a:fld>
            <a:endParaRPr lang="en-US"/>
          </a:p>
        </p:txBody>
      </p:sp>
      <p:cxnSp>
        <p:nvCxnSpPr>
          <p:cNvPr id="16" name="Straight Connector 15"/>
          <p:cNvCxnSpPr/>
          <p:nvPr/>
        </p:nvCxnSpPr>
        <p:spPr>
          <a:xfrm>
            <a:off x="1396169" y="2912533"/>
            <a:ext cx="35144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66789344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399" y="1883832"/>
            <a:ext cx="6241816" cy="1371600"/>
          </a:xfrm>
        </p:spPr>
        <p:txBody>
          <a:bodyPr anchor="b">
            <a:normAutofit/>
          </a:bodyPr>
          <a:lstStyle>
            <a:lvl1pPr algn="ctr">
              <a:defRPr sz="2800" b="0"/>
            </a:lvl1pPr>
          </a:lstStyle>
          <a:p>
            <a:r>
              <a:rPr lang="en-US" smtClean="0"/>
              <a:t>Click to edit Master title style</a:t>
            </a:r>
            <a:endParaRPr lang="en-US" dirty="0"/>
          </a:p>
        </p:txBody>
      </p:sp>
      <p:sp>
        <p:nvSpPr>
          <p:cNvPr id="17" name="Picture Placeholder 2"/>
          <p:cNvSpPr>
            <a:spLocks noGrp="1" noChangeAspect="1"/>
          </p:cNvSpPr>
          <p:nvPr>
            <p:ph type="pic" idx="1"/>
          </p:nvPr>
        </p:nvSpPr>
        <p:spPr>
          <a:xfrm>
            <a:off x="8094831" y="1041400"/>
            <a:ext cx="3063347" cy="4775200"/>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1295399" y="3255432"/>
            <a:ext cx="6241816" cy="1828800"/>
          </a:xfrm>
        </p:spPr>
        <p:txBody>
          <a:bodyPr anchor="t">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EDFFAE0-B38A-4B89-8074-F1B7C1C6C9D3}" type="datetimeFigureOut">
              <a:rPr lang="en-US" smtClean="0"/>
              <a:t>5/29/2014</a:t>
            </a:fld>
            <a:endParaRPr lang="en-US"/>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F862162E-343E-4849-B4EB-CB6A7DB142E3}" type="slidenum">
              <a:rPr lang="en-US" smtClean="0"/>
              <a:t>‹#›</a:t>
            </a:fld>
            <a:endParaRPr lang="en-US"/>
          </a:p>
        </p:txBody>
      </p:sp>
    </p:spTree>
    <p:extLst>
      <p:ext uri="{BB962C8B-B14F-4D97-AF65-F5344CB8AC3E}">
        <p14:creationId xmlns:p14="http://schemas.microsoft.com/office/powerpoint/2010/main" val="28016345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3.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grpSp>
        <p:nvGrpSpPr>
          <p:cNvPr id="7" name="Group 6"/>
          <p:cNvGrpSpPr/>
          <p:nvPr/>
        </p:nvGrpSpPr>
        <p:grpSpPr>
          <a:xfrm>
            <a:off x="-15736" y="0"/>
            <a:ext cx="12229962" cy="6856214"/>
            <a:chOff x="-15736" y="0"/>
            <a:chExt cx="12229962" cy="6856214"/>
          </a:xfrm>
        </p:grpSpPr>
        <p:pic>
          <p:nvPicPr>
            <p:cNvPr id="8" name="Picture 7" descr="HD-PanelContent.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9" name="Rectangle 8"/>
            <p:cNvSpPr/>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0" name="Picture 9"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5736" y="3153832"/>
              <a:ext cx="777240" cy="606425"/>
            </a:xfrm>
            <a:prstGeom prst="rect">
              <a:avLst/>
            </a:prstGeom>
          </p:spPr>
        </p:pic>
        <p:pic>
          <p:nvPicPr>
            <p:cNvPr id="11" name="Picture 10"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1436986" y="3153832"/>
              <a:ext cx="777240" cy="606425"/>
            </a:xfrm>
            <a:prstGeom prst="rect">
              <a:avLst/>
            </a:prstGeom>
          </p:spPr>
        </p:pic>
      </p:grpSp>
      <p:sp>
        <p:nvSpPr>
          <p:cNvPr id="2" name="Title Placeholder 1"/>
          <p:cNvSpPr>
            <a:spLocks noGrp="1"/>
          </p:cNvSpPr>
          <p:nvPr>
            <p:ph type="title"/>
          </p:nvPr>
        </p:nvSpPr>
        <p:spPr>
          <a:xfrm>
            <a:off x="1295402" y="982132"/>
            <a:ext cx="9601196" cy="1303867"/>
          </a:xfrm>
          <a:prstGeom prst="rect">
            <a:avLst/>
          </a:prstGeom>
          <a:effectLst/>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295401" y="2556932"/>
            <a:ext cx="9601196" cy="3318936"/>
          </a:xfrm>
          <a:prstGeom prst="rect">
            <a:avLst/>
          </a:prstGeom>
        </p:spPr>
        <p:txBody>
          <a:bodyPr vert="horz" lIns="91440" tIns="45720" rIns="91440" bIns="45720" rtlCol="0" anchor="t">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8677501" y="5969000"/>
            <a:ext cx="1600200"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DEDFFAE0-B38A-4B89-8074-F1B7C1C6C9D3}" type="datetimeFigureOut">
              <a:rPr lang="en-US" smtClean="0"/>
              <a:t>5/29/2014</a:t>
            </a:fld>
            <a:endParaRPr lang="en-US"/>
          </a:p>
        </p:txBody>
      </p:sp>
      <p:sp>
        <p:nvSpPr>
          <p:cNvPr id="5" name="Footer Placeholder 4"/>
          <p:cNvSpPr>
            <a:spLocks noGrp="1"/>
          </p:cNvSpPr>
          <p:nvPr>
            <p:ph type="ftr" sz="quarter" idx="3"/>
          </p:nvPr>
        </p:nvSpPr>
        <p:spPr>
          <a:xfrm>
            <a:off x="1295401" y="5969000"/>
            <a:ext cx="7305900" cy="279400"/>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en-US"/>
          </a:p>
        </p:txBody>
      </p:sp>
      <p:sp>
        <p:nvSpPr>
          <p:cNvPr id="6" name="Slide Number Placeholder 5"/>
          <p:cNvSpPr>
            <a:spLocks noGrp="1"/>
          </p:cNvSpPr>
          <p:nvPr>
            <p:ph type="sldNum" sz="quarter" idx="4"/>
          </p:nvPr>
        </p:nvSpPr>
        <p:spPr>
          <a:xfrm>
            <a:off x="10353901" y="5969000"/>
            <a:ext cx="542697"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F862162E-343E-4849-B4EB-CB6A7DB142E3}" type="slidenum">
              <a:rPr lang="en-US" smtClean="0"/>
              <a:t>‹#›</a:t>
            </a:fld>
            <a:endParaRPr lang="en-US"/>
          </a:p>
        </p:txBody>
      </p:sp>
    </p:spTree>
    <p:extLst>
      <p:ext uri="{BB962C8B-B14F-4D97-AF65-F5344CB8AC3E}">
        <p14:creationId xmlns:p14="http://schemas.microsoft.com/office/powerpoint/2010/main" val="101486753"/>
      </p:ext>
    </p:extLst>
  </p:cSld>
  <p:clrMap bg1="lt1" tx1="dk1" bg2="lt2" tx2="dk2" accent1="accent1" accent2="accent2" accent3="accent3" accent4="accent4" accent5="accent5" accent6="accent6" hlink="hlink" folHlink="folHlink"/>
  <p:sldLayoutIdLst>
    <p:sldLayoutId id="2147484155" r:id="rId1"/>
    <p:sldLayoutId id="2147484156" r:id="rId2"/>
    <p:sldLayoutId id="2147484157" r:id="rId3"/>
    <p:sldLayoutId id="2147484158" r:id="rId4"/>
    <p:sldLayoutId id="2147484159" r:id="rId5"/>
    <p:sldLayoutId id="2147484160" r:id="rId6"/>
    <p:sldLayoutId id="2147484161" r:id="rId7"/>
    <p:sldLayoutId id="2147484162" r:id="rId8"/>
    <p:sldLayoutId id="2147484163" r:id="rId9"/>
    <p:sldLayoutId id="2147484164" r:id="rId10"/>
    <p:sldLayoutId id="2147484165" r:id="rId11"/>
    <p:sldLayoutId id="2147484166" r:id="rId12"/>
    <p:sldLayoutId id="2147484167" r:id="rId13"/>
    <p:sldLayoutId id="2147484168" r:id="rId14"/>
    <p:sldLayoutId id="2147484169" r:id="rId15"/>
    <p:sldLayoutId id="2147484170" r:id="rId16"/>
    <p:sldLayoutId id="2147484171" r:id="rId17"/>
  </p:sldLayoutIdLst>
  <p:txStyles>
    <p:titleStyle>
      <a:lvl1pPr algn="ctr" defTabSz="457200" rtl="0" eaLnBrk="1" latinLnBrk="0" hangingPunct="1">
        <a:spcBef>
          <a:spcPct val="0"/>
        </a:spcBef>
        <a:buNone/>
        <a:defRPr sz="44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hyperlink" Target="http://www.corestandards.org/ELA-Literacy/standard-10-range-quality-complexity/measuring-text-complexity-three-factors/" TargetMode="External"/><Relationship Id="rId2" Type="http://schemas.openxmlformats.org/officeDocument/2006/relationships/image" Target="../media/image15.png"/><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6.xml"/><Relationship Id="rId5" Type="http://schemas.openxmlformats.org/officeDocument/2006/relationships/image" Target="../media/image11.png"/><Relationship Id="rId4" Type="http://schemas.openxmlformats.org/officeDocument/2006/relationships/image" Target="../media/image10.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hyperlink" Target="http://www.ascd.org/publications/educational-leadership/mar14/vol71/num06/The-Right-Questions,-The-Right-Way.aspx" TargetMode="External"/><Relationship Id="rId1" Type="http://schemas.openxmlformats.org/officeDocument/2006/relationships/slideLayout" Target="../slideLayouts/slideLayout6.xml"/><Relationship Id="rId4" Type="http://schemas.openxmlformats.org/officeDocument/2006/relationships/image" Target="../media/image17.gif"/></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hyperlink" Target="http://www.forbes.com/sites/stevedenning/2011/09/11/learning-to-ask-the-right-question-2/" TargetMode="External"/><Relationship Id="rId1" Type="http://schemas.openxmlformats.org/officeDocument/2006/relationships/slideLayout" Target="../slideLayouts/slideLayout1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6.xml"/><Relationship Id="rId4" Type="http://schemas.openxmlformats.org/officeDocument/2006/relationships/image" Target="../media/image14.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2" Type="http://schemas.openxmlformats.org/officeDocument/2006/relationships/hyperlink" Target="http://ell.stanford.edu/sites/default/files/Conference%20Summary_0.pdf" TargetMode="External"/><Relationship Id="rId1" Type="http://schemas.openxmlformats.org/officeDocument/2006/relationships/slideLayout" Target="../slideLayouts/slideLayout1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hyperlink" Target="http://www.nmefoundation.org/getmedia/befa9751-d8ad-47e9-949d-bd649f7c0044/integrating" TargetMode="External"/><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hyperlink" Target="http://browardsecondaryliteracycoaches.pds-hrd.wikispaces.net/file/view/CCSS-ELA%20Spiral%20Progression.pdf/398867348/CCSS-ELA%20Spiral%20Progression.pdf" TargetMode="Externa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6.xml"/><Relationship Id="rId5" Type="http://schemas.openxmlformats.org/officeDocument/2006/relationships/image" Target="../media/image11.png"/><Relationship Id="rId4" Type="http://schemas.openxmlformats.org/officeDocument/2006/relationships/image" Target="../media/image10.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6.xml"/><Relationship Id="rId4" Type="http://schemas.openxmlformats.org/officeDocument/2006/relationships/image" Target="../media/image14.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CCSS</a:t>
            </a:r>
            <a:endParaRPr lang="en-US" dirty="0"/>
          </a:p>
        </p:txBody>
      </p:sp>
      <p:sp>
        <p:nvSpPr>
          <p:cNvPr id="3" name="Subtitle 2"/>
          <p:cNvSpPr>
            <a:spLocks noGrp="1"/>
          </p:cNvSpPr>
          <p:nvPr>
            <p:ph type="subTitle" idx="1"/>
          </p:nvPr>
        </p:nvSpPr>
        <p:spPr/>
        <p:txBody>
          <a:bodyPr/>
          <a:lstStyle/>
          <a:p>
            <a:r>
              <a:rPr lang="en-US" dirty="0" smtClean="0"/>
              <a:t>Implications for English Learners</a:t>
            </a:r>
            <a:endParaRPr lang="en-US" dirty="0"/>
          </a:p>
        </p:txBody>
      </p:sp>
    </p:spTree>
    <p:extLst>
      <p:ext uri="{BB962C8B-B14F-4D97-AF65-F5344CB8AC3E}">
        <p14:creationId xmlns:p14="http://schemas.microsoft.com/office/powerpoint/2010/main" val="71003114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Text Complexity</a:t>
            </a:r>
            <a:endParaRPr lang="en-US" dirty="0"/>
          </a:p>
        </p:txBody>
      </p:sp>
      <p:sp>
        <p:nvSpPr>
          <p:cNvPr id="3" name="Text Placeholder 2"/>
          <p:cNvSpPr>
            <a:spLocks noGrp="1"/>
          </p:cNvSpPr>
          <p:nvPr>
            <p:ph type="body" idx="1"/>
          </p:nvPr>
        </p:nvSpPr>
        <p:spPr/>
        <p:txBody>
          <a:bodyPr/>
          <a:lstStyle/>
          <a:p>
            <a:r>
              <a:rPr lang="en-US" dirty="0" smtClean="0"/>
              <a:t>Implications for ELs and Teachers of ELs</a:t>
            </a:r>
            <a:endParaRPr lang="en-US" dirty="0"/>
          </a:p>
        </p:txBody>
      </p:sp>
    </p:spTree>
    <p:extLst>
      <p:ext uri="{BB962C8B-B14F-4D97-AF65-F5344CB8AC3E}">
        <p14:creationId xmlns:p14="http://schemas.microsoft.com/office/powerpoint/2010/main" val="69134298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Standard 10: Range, Quality, and Complexity</a:t>
            </a:r>
            <a:endParaRPr lang="en-US" dirty="0"/>
          </a:p>
        </p:txBody>
      </p:sp>
      <p:pic>
        <p:nvPicPr>
          <p:cNvPr id="4" name="Picture 3"/>
          <p:cNvPicPr>
            <a:picLocks noChangeAspect="1"/>
          </p:cNvPicPr>
          <p:nvPr/>
        </p:nvPicPr>
        <p:blipFill>
          <a:blip r:embed="rId2"/>
          <a:stretch>
            <a:fillRect/>
          </a:stretch>
        </p:blipFill>
        <p:spPr>
          <a:xfrm>
            <a:off x="1360956" y="2661089"/>
            <a:ext cx="3912666" cy="3071443"/>
          </a:xfrm>
          <a:prstGeom prst="rect">
            <a:avLst/>
          </a:prstGeom>
        </p:spPr>
      </p:pic>
      <p:sp>
        <p:nvSpPr>
          <p:cNvPr id="5" name="TextBox 4"/>
          <p:cNvSpPr txBox="1"/>
          <p:nvPr/>
        </p:nvSpPr>
        <p:spPr>
          <a:xfrm>
            <a:off x="1295402" y="5732532"/>
            <a:ext cx="4287914" cy="369332"/>
          </a:xfrm>
          <a:prstGeom prst="rect">
            <a:avLst/>
          </a:prstGeom>
          <a:noFill/>
        </p:spPr>
        <p:txBody>
          <a:bodyPr wrap="square" rtlCol="0">
            <a:spAutoFit/>
          </a:bodyPr>
          <a:lstStyle/>
          <a:p>
            <a:r>
              <a:rPr lang="en-US" dirty="0" smtClean="0"/>
              <a:t>Measuring Text Complexity: Three Factors</a:t>
            </a:r>
          </a:p>
        </p:txBody>
      </p:sp>
      <p:sp>
        <p:nvSpPr>
          <p:cNvPr id="6" name="TextBox 5"/>
          <p:cNvSpPr txBox="1"/>
          <p:nvPr/>
        </p:nvSpPr>
        <p:spPr>
          <a:xfrm>
            <a:off x="6844683" y="2752078"/>
            <a:ext cx="3906175" cy="3139321"/>
          </a:xfrm>
          <a:prstGeom prst="rect">
            <a:avLst/>
          </a:prstGeom>
          <a:noFill/>
        </p:spPr>
        <p:txBody>
          <a:bodyPr wrap="square" rtlCol="0">
            <a:spAutoFit/>
          </a:bodyPr>
          <a:lstStyle/>
          <a:p>
            <a:r>
              <a:rPr lang="en-US" dirty="0" smtClean="0"/>
              <a:t>For further information access the following webpage by clicking on the following link: </a:t>
            </a:r>
            <a:r>
              <a:rPr lang="en-US" dirty="0">
                <a:hlinkClick r:id="rId3"/>
              </a:rPr>
              <a:t>http://www.corestandards.org/ELA-Literacy/standard-10-range-quality-complexity/measuring-text-complexity-three-factors/</a:t>
            </a:r>
            <a:endParaRPr lang="en-US" dirty="0"/>
          </a:p>
          <a:p>
            <a:endParaRPr lang="en-US" dirty="0" smtClean="0"/>
          </a:p>
          <a:p>
            <a:endParaRPr lang="en-US" dirty="0" smtClean="0"/>
          </a:p>
          <a:p>
            <a:endParaRPr lang="en-US" dirty="0"/>
          </a:p>
          <a:p>
            <a:endParaRPr lang="en-US" dirty="0"/>
          </a:p>
        </p:txBody>
      </p:sp>
    </p:spTree>
    <p:extLst>
      <p:ext uri="{BB962C8B-B14F-4D97-AF65-F5344CB8AC3E}">
        <p14:creationId xmlns:p14="http://schemas.microsoft.com/office/powerpoint/2010/main" val="188284742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What will </a:t>
            </a:r>
            <a:r>
              <a:rPr lang="en-US" dirty="0" smtClean="0"/>
              <a:t>the more </a:t>
            </a:r>
            <a:r>
              <a:rPr lang="en-US" dirty="0"/>
              <a:t>demanding complex texts implied by </a:t>
            </a:r>
            <a:r>
              <a:rPr lang="en-US" dirty="0" smtClean="0"/>
              <a:t>the Common </a:t>
            </a:r>
            <a:r>
              <a:rPr lang="en-US" dirty="0"/>
              <a:t>Core State Standards (CCSS) mean for </a:t>
            </a:r>
            <a:r>
              <a:rPr lang="en-US" dirty="0" smtClean="0"/>
              <a:t>those students who </a:t>
            </a:r>
            <a:r>
              <a:rPr lang="en-US" dirty="0"/>
              <a:t>are already having trouble with existing standards?</a:t>
            </a:r>
            <a:br>
              <a:rPr lang="en-US" dirty="0"/>
            </a:br>
            <a:endParaRPr lang="en-US" dirty="0"/>
          </a:p>
        </p:txBody>
      </p:sp>
      <p:sp>
        <p:nvSpPr>
          <p:cNvPr id="3" name="Text Placeholder 2"/>
          <p:cNvSpPr>
            <a:spLocks noGrp="1"/>
          </p:cNvSpPr>
          <p:nvPr>
            <p:ph type="body" sz="quarter" idx="13"/>
          </p:nvPr>
        </p:nvSpPr>
        <p:spPr/>
        <p:txBody>
          <a:bodyPr>
            <a:normAutofit fontScale="92500" lnSpcReduction="20000"/>
          </a:bodyPr>
          <a:lstStyle/>
          <a:p>
            <a:pPr algn="l"/>
            <a:r>
              <a:rPr lang="en-US" b="1" dirty="0" smtClean="0"/>
              <a:t>Take a moment to reflect on the possible implications for English learners and teachers of English learners.</a:t>
            </a:r>
            <a:endParaRPr lang="en-US" b="1" dirty="0"/>
          </a:p>
        </p:txBody>
      </p:sp>
      <p:sp>
        <p:nvSpPr>
          <p:cNvPr id="4" name="Text Placeholder 3"/>
          <p:cNvSpPr>
            <a:spLocks noGrp="1"/>
          </p:cNvSpPr>
          <p:nvPr>
            <p:ph type="body" idx="1"/>
          </p:nvPr>
        </p:nvSpPr>
        <p:spPr/>
        <p:txBody>
          <a:bodyPr>
            <a:normAutofit fontScale="62500" lnSpcReduction="20000"/>
          </a:bodyPr>
          <a:lstStyle/>
          <a:p>
            <a:pPr algn="r"/>
            <a:endParaRPr lang="en-US" sz="2100" dirty="0" smtClean="0"/>
          </a:p>
          <a:p>
            <a:pPr algn="r"/>
            <a:r>
              <a:rPr lang="en-US" sz="2100" dirty="0" smtClean="0"/>
              <a:t>What </a:t>
            </a:r>
            <a:r>
              <a:rPr lang="en-US" sz="2100" dirty="0"/>
              <a:t>Does Text Complexity Mean for English Learners and </a:t>
            </a:r>
            <a:r>
              <a:rPr lang="en-US" sz="2100" dirty="0" smtClean="0"/>
              <a:t>Language Minority </a:t>
            </a:r>
            <a:r>
              <a:rPr lang="en-US" sz="2100" dirty="0"/>
              <a:t>Students?</a:t>
            </a:r>
          </a:p>
          <a:p>
            <a:pPr algn="r"/>
            <a:r>
              <a:rPr lang="en-US" sz="2100" dirty="0"/>
              <a:t>Lily Wong Fillmore, </a:t>
            </a:r>
            <a:r>
              <a:rPr lang="en-US" sz="2100" dirty="0" smtClean="0"/>
              <a:t>University </a:t>
            </a:r>
            <a:r>
              <a:rPr lang="en-US" sz="2100" dirty="0"/>
              <a:t>of California, </a:t>
            </a:r>
            <a:r>
              <a:rPr lang="en-US" sz="2100" dirty="0" smtClean="0"/>
              <a:t>Berkeley </a:t>
            </a:r>
          </a:p>
          <a:p>
            <a:pPr algn="r"/>
            <a:r>
              <a:rPr lang="en-US" sz="2100" dirty="0" smtClean="0"/>
              <a:t>Charles </a:t>
            </a:r>
            <a:r>
              <a:rPr lang="en-US" sz="2100" dirty="0"/>
              <a:t>J. Fillmore, </a:t>
            </a:r>
            <a:r>
              <a:rPr lang="en-US" sz="2100" dirty="0" smtClean="0"/>
              <a:t>University </a:t>
            </a:r>
            <a:r>
              <a:rPr lang="en-US" sz="2100" dirty="0"/>
              <a:t>of </a:t>
            </a:r>
            <a:r>
              <a:rPr lang="en-US" sz="2100" dirty="0" smtClean="0"/>
              <a:t>California</a:t>
            </a:r>
            <a:r>
              <a:rPr lang="en-US" sz="2100" dirty="0"/>
              <a:t>, </a:t>
            </a:r>
            <a:r>
              <a:rPr lang="en-US" sz="2100" dirty="0" smtClean="0"/>
              <a:t>Berkeley</a:t>
            </a:r>
          </a:p>
          <a:p>
            <a:pPr algn="r"/>
            <a:r>
              <a:rPr lang="en-US" sz="2100" dirty="0" smtClean="0"/>
              <a:t>© </a:t>
            </a:r>
            <a:r>
              <a:rPr lang="en-US" sz="2100" dirty="0"/>
              <a:t>Stanford University</a:t>
            </a:r>
          </a:p>
          <a:p>
            <a:pPr algn="r"/>
            <a:endParaRPr lang="en-US" sz="4800" dirty="0"/>
          </a:p>
          <a:p>
            <a:endParaRPr lang="en-US" dirty="0"/>
          </a:p>
        </p:txBody>
      </p:sp>
    </p:spTree>
    <p:extLst>
      <p:ext uri="{BB962C8B-B14F-4D97-AF65-F5344CB8AC3E}">
        <p14:creationId xmlns:p14="http://schemas.microsoft.com/office/powerpoint/2010/main" val="395554443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Reader and Task</a:t>
            </a:r>
            <a:endParaRPr lang="en-US" dirty="0"/>
          </a:p>
        </p:txBody>
      </p:sp>
      <p:sp>
        <p:nvSpPr>
          <p:cNvPr id="3" name="Content Placeholder 2"/>
          <p:cNvSpPr>
            <a:spLocks noGrp="1"/>
          </p:cNvSpPr>
          <p:nvPr>
            <p:ph idx="1"/>
          </p:nvPr>
        </p:nvSpPr>
        <p:spPr/>
        <p:txBody>
          <a:bodyPr>
            <a:normAutofit fontScale="70000" lnSpcReduction="20000"/>
          </a:bodyPr>
          <a:lstStyle/>
          <a:p>
            <a:r>
              <a:rPr lang="en-US" dirty="0" smtClean="0"/>
              <a:t>English learners’ challenge is in the task itself</a:t>
            </a:r>
          </a:p>
          <a:p>
            <a:r>
              <a:rPr lang="en-US" dirty="0" smtClean="0"/>
              <a:t>All English learners are expected to perform at grade-level regardless of their ELD levels (CELDT and/or LAUSD ELD course)</a:t>
            </a:r>
          </a:p>
          <a:p>
            <a:r>
              <a:rPr lang="en-US" dirty="0" smtClean="0"/>
              <a:t>English learners are learning both language and content simultaneously </a:t>
            </a:r>
          </a:p>
          <a:p>
            <a:r>
              <a:rPr lang="en-US" dirty="0" smtClean="0"/>
              <a:t>The language demand of the task is high</a:t>
            </a:r>
          </a:p>
          <a:p>
            <a:r>
              <a:rPr lang="en-US" dirty="0" smtClean="0"/>
              <a:t>Language instruction is needed</a:t>
            </a:r>
          </a:p>
          <a:p>
            <a:r>
              <a:rPr lang="en-US" dirty="0"/>
              <a:t>Content instruction differentiated</a:t>
            </a:r>
          </a:p>
          <a:p>
            <a:r>
              <a:rPr lang="en-US" dirty="0" smtClean="0"/>
              <a:t>Language instruction needs to be differentiated</a:t>
            </a:r>
          </a:p>
          <a:p>
            <a:r>
              <a:rPr lang="en-US" dirty="0" smtClean="0"/>
              <a:t>Scaffold instruction and activities to have English learners reach the task</a:t>
            </a:r>
          </a:p>
          <a:p>
            <a:r>
              <a:rPr lang="en-US" dirty="0" smtClean="0"/>
              <a:t>Do not bring instruction/task down to the student level (Can’t Model)</a:t>
            </a:r>
          </a:p>
        </p:txBody>
      </p:sp>
    </p:spTree>
    <p:extLst>
      <p:ext uri="{BB962C8B-B14F-4D97-AF65-F5344CB8AC3E}">
        <p14:creationId xmlns:p14="http://schemas.microsoft.com/office/powerpoint/2010/main" val="336641711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CCSS Tasks</a:t>
            </a:r>
            <a:endParaRPr lang="en-US" dirty="0"/>
          </a:p>
        </p:txBody>
      </p:sp>
      <p:sp>
        <p:nvSpPr>
          <p:cNvPr id="4" name="Flowchart: Process 3"/>
          <p:cNvSpPr/>
          <p:nvPr/>
        </p:nvSpPr>
        <p:spPr>
          <a:xfrm>
            <a:off x="1819922" y="4829452"/>
            <a:ext cx="2521259" cy="1296140"/>
          </a:xfrm>
          <a:prstGeom prst="flowChartProces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Students</a:t>
            </a:r>
          </a:p>
          <a:p>
            <a:pPr algn="ctr"/>
            <a:r>
              <a:rPr lang="en-US" dirty="0" smtClean="0">
                <a:solidFill>
                  <a:schemeClr val="tx1"/>
                </a:solidFill>
              </a:rPr>
              <a:t>(Variable)</a:t>
            </a:r>
            <a:endParaRPr lang="en-US" dirty="0">
              <a:solidFill>
                <a:schemeClr val="tx1"/>
              </a:solidFill>
            </a:endParaRPr>
          </a:p>
        </p:txBody>
      </p:sp>
      <p:sp>
        <p:nvSpPr>
          <p:cNvPr id="5" name="Right Arrow 4"/>
          <p:cNvSpPr/>
          <p:nvPr/>
        </p:nvSpPr>
        <p:spPr>
          <a:xfrm rot="19676060">
            <a:off x="4190264" y="3375981"/>
            <a:ext cx="3213716" cy="113190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Scaffolds</a:t>
            </a:r>
            <a:endParaRPr lang="en-US" dirty="0">
              <a:solidFill>
                <a:schemeClr val="tx1"/>
              </a:solidFill>
            </a:endParaRPr>
          </a:p>
        </p:txBody>
      </p:sp>
      <p:sp>
        <p:nvSpPr>
          <p:cNvPr id="6" name="Flowchart: Process 5"/>
          <p:cNvSpPr/>
          <p:nvPr/>
        </p:nvSpPr>
        <p:spPr>
          <a:xfrm>
            <a:off x="7297445" y="2547891"/>
            <a:ext cx="3000652" cy="1216241"/>
          </a:xfrm>
          <a:prstGeom prst="flowChartProces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Tasks</a:t>
            </a:r>
          </a:p>
          <a:p>
            <a:pPr algn="ctr"/>
            <a:r>
              <a:rPr lang="en-US" dirty="0" smtClean="0">
                <a:solidFill>
                  <a:schemeClr val="tx1"/>
                </a:solidFill>
              </a:rPr>
              <a:t>(Constant)</a:t>
            </a:r>
          </a:p>
        </p:txBody>
      </p:sp>
      <p:cxnSp>
        <p:nvCxnSpPr>
          <p:cNvPr id="8" name="Straight Arrow Connector 7"/>
          <p:cNvCxnSpPr/>
          <p:nvPr/>
        </p:nvCxnSpPr>
        <p:spPr>
          <a:xfrm flipV="1">
            <a:off x="4820575" y="4261282"/>
            <a:ext cx="2638722" cy="798991"/>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0" name="Straight Arrow Connector 9"/>
          <p:cNvCxnSpPr/>
          <p:nvPr/>
        </p:nvCxnSpPr>
        <p:spPr>
          <a:xfrm>
            <a:off x="4767309" y="5344357"/>
            <a:ext cx="3533312" cy="8878"/>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2" name="Straight Arrow Connector 11"/>
          <p:cNvCxnSpPr/>
          <p:nvPr/>
        </p:nvCxnSpPr>
        <p:spPr>
          <a:xfrm flipV="1">
            <a:off x="4341181" y="2929631"/>
            <a:ext cx="1269506" cy="1331652"/>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4" name="Straight Arrow Connector 13"/>
          <p:cNvCxnSpPr/>
          <p:nvPr/>
        </p:nvCxnSpPr>
        <p:spPr>
          <a:xfrm flipV="1">
            <a:off x="8389398" y="4172505"/>
            <a:ext cx="0" cy="1102103"/>
          </a:xfrm>
          <a:prstGeom prst="straightConnector1">
            <a:avLst/>
          </a:prstGeom>
          <a:ln cmpd="sng">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8" name="Straight Arrow Connector 17"/>
          <p:cNvCxnSpPr/>
          <p:nvPr/>
        </p:nvCxnSpPr>
        <p:spPr>
          <a:xfrm flipV="1">
            <a:off x="3506680" y="2929631"/>
            <a:ext cx="0" cy="1402672"/>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0" name="Straight Arrow Connector 19"/>
          <p:cNvCxnSpPr/>
          <p:nvPr/>
        </p:nvCxnSpPr>
        <p:spPr>
          <a:xfrm>
            <a:off x="3630967" y="2831977"/>
            <a:ext cx="1589103" cy="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3" name="TextBox 22"/>
          <p:cNvSpPr txBox="1"/>
          <p:nvPr/>
        </p:nvSpPr>
        <p:spPr>
          <a:xfrm>
            <a:off x="8905875" y="4460108"/>
            <a:ext cx="2590800" cy="1754326"/>
          </a:xfrm>
          <a:prstGeom prst="rect">
            <a:avLst/>
          </a:prstGeom>
          <a:solidFill>
            <a:schemeClr val="accent6"/>
          </a:solidFill>
          <a:ln>
            <a:solidFill>
              <a:schemeClr val="tx1"/>
            </a:solidFill>
          </a:ln>
        </p:spPr>
        <p:txBody>
          <a:bodyPr wrap="square" rtlCol="0">
            <a:spAutoFit/>
          </a:bodyPr>
          <a:lstStyle/>
          <a:p>
            <a:r>
              <a:rPr lang="en-US" dirty="0" smtClean="0"/>
              <a:t>Take a moment to analyze this visual text. Your task is to analyze it and orally explain your analysis to a partner. What is your interpretation?</a:t>
            </a:r>
            <a:endParaRPr lang="en-US" dirty="0"/>
          </a:p>
        </p:txBody>
      </p:sp>
    </p:spTree>
    <p:extLst>
      <p:ext uri="{BB962C8B-B14F-4D97-AF65-F5344CB8AC3E}">
        <p14:creationId xmlns:p14="http://schemas.microsoft.com/office/powerpoint/2010/main" val="412773047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a:blip r:embed="rId2"/>
          <a:stretch>
            <a:fillRect/>
          </a:stretch>
        </p:blipFill>
        <p:spPr>
          <a:xfrm>
            <a:off x="0" y="0"/>
            <a:ext cx="12192000" cy="6858000"/>
          </a:xfrm>
          <a:prstGeom prst="rect">
            <a:avLst/>
          </a:prstGeom>
          <a:ln>
            <a:noFill/>
          </a:ln>
        </p:spPr>
      </p:pic>
      <p:pic>
        <p:nvPicPr>
          <p:cNvPr id="6" name="Picture 5"/>
          <p:cNvPicPr>
            <a:picLocks noChangeAspect="1"/>
          </p:cNvPicPr>
          <p:nvPr/>
        </p:nvPicPr>
        <p:blipFill>
          <a:blip r:embed="rId3"/>
          <a:stretch>
            <a:fillRect/>
          </a:stretch>
        </p:blipFill>
        <p:spPr>
          <a:xfrm>
            <a:off x="7429500" y="2990850"/>
            <a:ext cx="4762500" cy="3867150"/>
          </a:xfrm>
          <a:prstGeom prst="rect">
            <a:avLst/>
          </a:prstGeom>
        </p:spPr>
      </p:pic>
      <p:sp>
        <p:nvSpPr>
          <p:cNvPr id="4" name="Title 3"/>
          <p:cNvSpPr>
            <a:spLocks noGrp="1"/>
          </p:cNvSpPr>
          <p:nvPr>
            <p:ph type="title"/>
          </p:nvPr>
        </p:nvSpPr>
        <p:spPr>
          <a:xfrm>
            <a:off x="852256" y="547731"/>
            <a:ext cx="5729794" cy="1303867"/>
          </a:xfrm>
          <a:noFill/>
          <a:ln>
            <a:noFill/>
          </a:ln>
        </p:spPr>
        <p:txBody>
          <a:bodyPr>
            <a:normAutofit fontScale="90000"/>
          </a:bodyPr>
          <a:lstStyle/>
          <a:p>
            <a:pPr algn="ctr"/>
            <a:r>
              <a:rPr lang="en-US" dirty="0" smtClean="0">
                <a:solidFill>
                  <a:schemeClr val="tx1"/>
                </a:solidFill>
                <a:effectLst>
                  <a:outerShdw blurRad="38100" dist="38100" dir="2700000" algn="tl">
                    <a:srgbClr val="000000">
                      <a:alpha val="43137"/>
                    </a:srgbClr>
                  </a:outerShdw>
                </a:effectLst>
                <a:latin typeface="Goudy Stout" panose="0202090407030B020401" pitchFamily="18" charset="0"/>
              </a:rPr>
              <a:t>QUESTIONS</a:t>
            </a:r>
            <a:endParaRPr lang="en-US" dirty="0">
              <a:solidFill>
                <a:schemeClr val="tx1"/>
              </a:solidFill>
              <a:effectLst>
                <a:outerShdw blurRad="38100" dist="38100" dir="2700000" algn="tl">
                  <a:srgbClr val="000000">
                    <a:alpha val="43137"/>
                  </a:srgbClr>
                </a:outerShdw>
              </a:effectLst>
              <a:latin typeface="Goudy Stout" panose="0202090407030B020401" pitchFamily="18" charset="0"/>
            </a:endParaRPr>
          </a:p>
        </p:txBody>
      </p:sp>
      <p:pic>
        <p:nvPicPr>
          <p:cNvPr id="5" name="Picture 4"/>
          <p:cNvPicPr>
            <a:picLocks noChangeAspect="1"/>
          </p:cNvPicPr>
          <p:nvPr/>
        </p:nvPicPr>
        <p:blipFill>
          <a:blip r:embed="rId4"/>
          <a:stretch>
            <a:fillRect/>
          </a:stretch>
        </p:blipFill>
        <p:spPr>
          <a:xfrm>
            <a:off x="57150" y="1478270"/>
            <a:ext cx="7048500" cy="5286375"/>
          </a:xfrm>
          <a:prstGeom prst="rect">
            <a:avLst/>
          </a:prstGeom>
        </p:spPr>
      </p:pic>
      <p:pic>
        <p:nvPicPr>
          <p:cNvPr id="7" name="Picture 6"/>
          <p:cNvPicPr>
            <a:picLocks noChangeAspect="1"/>
          </p:cNvPicPr>
          <p:nvPr/>
        </p:nvPicPr>
        <p:blipFill>
          <a:blip r:embed="rId5"/>
          <a:stretch>
            <a:fillRect/>
          </a:stretch>
        </p:blipFill>
        <p:spPr>
          <a:xfrm>
            <a:off x="8995080" y="865622"/>
            <a:ext cx="1307490" cy="1971953"/>
          </a:xfrm>
          <a:prstGeom prst="rect">
            <a:avLst/>
          </a:prstGeom>
        </p:spPr>
      </p:pic>
    </p:spTree>
    <p:extLst>
      <p:ext uri="{BB962C8B-B14F-4D97-AF65-F5344CB8AC3E}">
        <p14:creationId xmlns:p14="http://schemas.microsoft.com/office/powerpoint/2010/main" val="40084075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Questioning the Text</a:t>
            </a:r>
            <a:endParaRPr lang="en-US" dirty="0"/>
          </a:p>
        </p:txBody>
      </p:sp>
      <p:sp>
        <p:nvSpPr>
          <p:cNvPr id="3" name="Text Placeholder 2"/>
          <p:cNvSpPr>
            <a:spLocks noGrp="1"/>
          </p:cNvSpPr>
          <p:nvPr>
            <p:ph type="body" idx="1"/>
          </p:nvPr>
        </p:nvSpPr>
        <p:spPr/>
        <p:txBody>
          <a:bodyPr/>
          <a:lstStyle/>
          <a:p>
            <a:r>
              <a:rPr lang="en-US" dirty="0"/>
              <a:t>Implications for ELs and Teachers of ELs</a:t>
            </a:r>
          </a:p>
        </p:txBody>
      </p:sp>
    </p:spTree>
    <p:extLst>
      <p:ext uri="{BB962C8B-B14F-4D97-AF65-F5344CB8AC3E}">
        <p14:creationId xmlns:p14="http://schemas.microsoft.com/office/powerpoint/2010/main" val="2878630500"/>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The Right Questions, The Right Way</a:t>
            </a:r>
            <a:endParaRPr lang="en-US" dirty="0"/>
          </a:p>
        </p:txBody>
      </p:sp>
      <p:sp>
        <p:nvSpPr>
          <p:cNvPr id="6" name="TextBox 5"/>
          <p:cNvSpPr txBox="1"/>
          <p:nvPr/>
        </p:nvSpPr>
        <p:spPr>
          <a:xfrm>
            <a:off x="6844683" y="2752078"/>
            <a:ext cx="3906175" cy="2862322"/>
          </a:xfrm>
          <a:prstGeom prst="rect">
            <a:avLst/>
          </a:prstGeom>
          <a:noFill/>
        </p:spPr>
        <p:txBody>
          <a:bodyPr wrap="square" rtlCol="0">
            <a:spAutoFit/>
          </a:bodyPr>
          <a:lstStyle/>
          <a:p>
            <a:r>
              <a:rPr lang="en-US" dirty="0" smtClean="0"/>
              <a:t>For further information access the following webpage by clicking on the following link</a:t>
            </a:r>
            <a:r>
              <a:rPr lang="en-US" dirty="0"/>
              <a:t>: </a:t>
            </a:r>
            <a:r>
              <a:rPr lang="en-US" dirty="0">
                <a:hlinkClick r:id="rId2"/>
              </a:rPr>
              <a:t>http://www.ascd.org/publications/educational-leadership/mar14/vol71/num06/The-Right-Questions,-The-Right-Way.aspx</a:t>
            </a:r>
            <a:endParaRPr lang="en-US" dirty="0" smtClean="0"/>
          </a:p>
          <a:p>
            <a:endParaRPr lang="en-US" dirty="0" smtClean="0"/>
          </a:p>
          <a:p>
            <a:endParaRPr lang="en-US" dirty="0"/>
          </a:p>
          <a:p>
            <a:endParaRPr lang="en-US" dirty="0"/>
          </a:p>
        </p:txBody>
      </p:sp>
      <p:pic>
        <p:nvPicPr>
          <p:cNvPr id="1026" name="Picture 2" descr="ASCD Logo"/>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324903" y="2752078"/>
            <a:ext cx="1057275" cy="485775"/>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http://www.ascd.org/ASCD/images/multifiles/publications/elmast.gif"/>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295402" y="4007159"/>
            <a:ext cx="5429250" cy="7143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8332440"/>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What do the questions teachers ask in class really reveal about student learning?</a:t>
            </a:r>
          </a:p>
        </p:txBody>
      </p:sp>
      <p:sp>
        <p:nvSpPr>
          <p:cNvPr id="3" name="Text Placeholder 2"/>
          <p:cNvSpPr>
            <a:spLocks noGrp="1"/>
          </p:cNvSpPr>
          <p:nvPr>
            <p:ph type="body" sz="quarter" idx="13"/>
          </p:nvPr>
        </p:nvSpPr>
        <p:spPr/>
        <p:txBody>
          <a:bodyPr/>
          <a:lstStyle/>
          <a:p>
            <a:r>
              <a:rPr lang="en-US" dirty="0" smtClean="0"/>
              <a:t>Dylan William</a:t>
            </a:r>
            <a:endParaRPr lang="en-US" dirty="0"/>
          </a:p>
        </p:txBody>
      </p:sp>
      <p:sp>
        <p:nvSpPr>
          <p:cNvPr id="4" name="Text Placeholder 3"/>
          <p:cNvSpPr>
            <a:spLocks noGrp="1"/>
          </p:cNvSpPr>
          <p:nvPr>
            <p:ph type="body" idx="1"/>
          </p:nvPr>
        </p:nvSpPr>
        <p:spPr/>
        <p:txBody>
          <a:bodyPr/>
          <a:lstStyle/>
          <a:p>
            <a:r>
              <a:rPr lang="en-US" dirty="0"/>
              <a:t>March 2014 | Volume </a:t>
            </a:r>
            <a:r>
              <a:rPr lang="en-US" b="1" dirty="0"/>
              <a:t>71</a:t>
            </a:r>
            <a:r>
              <a:rPr lang="en-US" dirty="0"/>
              <a:t> | Number </a:t>
            </a:r>
            <a:r>
              <a:rPr lang="en-US" b="1" dirty="0"/>
              <a:t>6</a:t>
            </a:r>
            <a:r>
              <a:rPr lang="en-US" dirty="0"/>
              <a:t> </a:t>
            </a:r>
            <a:br>
              <a:rPr lang="en-US" dirty="0"/>
            </a:br>
            <a:r>
              <a:rPr lang="en-US" b="1" dirty="0"/>
              <a:t>Using Assessments Thoughtfully</a:t>
            </a:r>
            <a:r>
              <a:rPr lang="en-US" dirty="0"/>
              <a:t> Pages 16-19 </a:t>
            </a:r>
          </a:p>
        </p:txBody>
      </p:sp>
    </p:spTree>
    <p:extLst>
      <p:ext uri="{BB962C8B-B14F-4D97-AF65-F5344CB8AC3E}">
        <p14:creationId xmlns:p14="http://schemas.microsoft.com/office/powerpoint/2010/main" val="3869406527"/>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Please Read</a:t>
            </a:r>
            <a:endParaRPr lang="en-US" dirty="0"/>
          </a:p>
        </p:txBody>
      </p:sp>
      <p:sp>
        <p:nvSpPr>
          <p:cNvPr id="3" name="Content Placeholder 2"/>
          <p:cNvSpPr>
            <a:spLocks noGrp="1"/>
          </p:cNvSpPr>
          <p:nvPr>
            <p:ph idx="1"/>
          </p:nvPr>
        </p:nvSpPr>
        <p:spPr/>
        <p:txBody>
          <a:bodyPr>
            <a:normAutofit fontScale="92500"/>
          </a:bodyPr>
          <a:lstStyle/>
          <a:p>
            <a:pPr marL="0" indent="0">
              <a:buNone/>
            </a:pPr>
            <a:r>
              <a:rPr lang="en-US" b="1" dirty="0"/>
              <a:t>A Good Place to Start</a:t>
            </a:r>
          </a:p>
          <a:p>
            <a:pPr marL="0" indent="0">
              <a:buNone/>
            </a:pPr>
            <a:r>
              <a:rPr lang="en-US" dirty="0"/>
              <a:t>Questioning and discussion are key aspects of teachers' work in classrooms, and yet too often, classroom discussions involve only the most </a:t>
            </a:r>
            <a:r>
              <a:rPr lang="en-US" b="1" dirty="0"/>
              <a:t>confident students</a:t>
            </a:r>
            <a:r>
              <a:rPr lang="en-US" dirty="0"/>
              <a:t>, ignore what is happening in the heads of </a:t>
            </a:r>
            <a:r>
              <a:rPr lang="en-US" b="1" dirty="0"/>
              <a:t>those not volunteering to participate</a:t>
            </a:r>
            <a:r>
              <a:rPr lang="en-US" dirty="0"/>
              <a:t>, and rely on prompts and questions that have not been </a:t>
            </a:r>
            <a:r>
              <a:rPr lang="en-US" b="1" dirty="0"/>
              <a:t>planned in advance</a:t>
            </a:r>
            <a:r>
              <a:rPr lang="en-US" dirty="0"/>
              <a:t>. By picking students at random and by using all-student response systems at least once in every 20 to 30 minutes of group instruction, teachers can ensure that their decisions are based on the learning needs of the whole class. By planning their questions, teachers can ensure they are tapping into deep issues of learning, rather than skating across the surface</a:t>
            </a:r>
            <a:r>
              <a:rPr lang="en-US" dirty="0" smtClean="0"/>
              <a:t>.</a:t>
            </a:r>
            <a:endParaRPr lang="en-US" dirty="0"/>
          </a:p>
        </p:txBody>
      </p:sp>
    </p:spTree>
    <p:extLst>
      <p:ext uri="{BB962C8B-B14F-4D97-AF65-F5344CB8AC3E}">
        <p14:creationId xmlns:p14="http://schemas.microsoft.com/office/powerpoint/2010/main" val="261882655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Common Core State Standards</a:t>
            </a:r>
            <a:endParaRPr lang="en-US" dirty="0"/>
          </a:p>
        </p:txBody>
      </p:sp>
      <p:sp>
        <p:nvSpPr>
          <p:cNvPr id="3" name="Text Placeholder 2"/>
          <p:cNvSpPr>
            <a:spLocks noGrp="1"/>
          </p:cNvSpPr>
          <p:nvPr>
            <p:ph type="body" idx="1"/>
          </p:nvPr>
        </p:nvSpPr>
        <p:spPr/>
        <p:txBody>
          <a:bodyPr/>
          <a:lstStyle/>
          <a:p>
            <a:r>
              <a:rPr lang="en-US" dirty="0" smtClean="0"/>
              <a:t>ELA Shifts</a:t>
            </a:r>
            <a:endParaRPr lang="en-US" dirty="0"/>
          </a:p>
        </p:txBody>
      </p:sp>
    </p:spTree>
    <p:extLst>
      <p:ext uri="{BB962C8B-B14F-4D97-AF65-F5344CB8AC3E}">
        <p14:creationId xmlns:p14="http://schemas.microsoft.com/office/powerpoint/2010/main" val="2701627759"/>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Questioning and discussion are key aspects of teachers' work </a:t>
            </a:r>
            <a:r>
              <a:rPr lang="en-US" dirty="0" smtClean="0"/>
              <a:t>in classrooms</a:t>
            </a:r>
            <a:r>
              <a:rPr lang="en-US" dirty="0"/>
              <a:t>, and yet too often, classroom discussions </a:t>
            </a:r>
            <a:r>
              <a:rPr lang="en-US" dirty="0" smtClean="0"/>
              <a:t>involve only </a:t>
            </a:r>
            <a:r>
              <a:rPr lang="en-US" dirty="0"/>
              <a:t>the most </a:t>
            </a:r>
            <a:r>
              <a:rPr lang="en-US" b="1" dirty="0"/>
              <a:t>confident students</a:t>
            </a:r>
            <a:r>
              <a:rPr lang="en-US" dirty="0"/>
              <a:t>, ignore what is happening </a:t>
            </a:r>
            <a:r>
              <a:rPr lang="en-US" dirty="0" smtClean="0"/>
              <a:t>in the </a:t>
            </a:r>
            <a:r>
              <a:rPr lang="en-US" dirty="0"/>
              <a:t>heads of </a:t>
            </a:r>
            <a:r>
              <a:rPr lang="en-US" b="1" dirty="0"/>
              <a:t>those not volunteering to participate</a:t>
            </a:r>
            <a:r>
              <a:rPr lang="en-US" dirty="0"/>
              <a:t>, and </a:t>
            </a:r>
            <a:r>
              <a:rPr lang="en-US" dirty="0" smtClean="0"/>
              <a:t>rely on </a:t>
            </a:r>
            <a:r>
              <a:rPr lang="en-US" dirty="0"/>
              <a:t>prompts and questions that have not been </a:t>
            </a:r>
            <a:r>
              <a:rPr lang="en-US" b="1" dirty="0"/>
              <a:t>planned </a:t>
            </a:r>
            <a:r>
              <a:rPr lang="en-US" b="1" dirty="0" smtClean="0"/>
              <a:t>in advance</a:t>
            </a:r>
            <a:r>
              <a:rPr lang="en-US" b="1" dirty="0"/>
              <a:t>.</a:t>
            </a:r>
          </a:p>
        </p:txBody>
      </p:sp>
      <p:sp>
        <p:nvSpPr>
          <p:cNvPr id="3" name="Text Placeholder 2"/>
          <p:cNvSpPr>
            <a:spLocks noGrp="1"/>
          </p:cNvSpPr>
          <p:nvPr>
            <p:ph type="body" sz="quarter" idx="13"/>
          </p:nvPr>
        </p:nvSpPr>
        <p:spPr/>
        <p:txBody>
          <a:bodyPr/>
          <a:lstStyle/>
          <a:p>
            <a:endParaRPr lang="en-US" dirty="0"/>
          </a:p>
        </p:txBody>
      </p:sp>
      <p:sp>
        <p:nvSpPr>
          <p:cNvPr id="4" name="Text Placeholder 3"/>
          <p:cNvSpPr>
            <a:spLocks noGrp="1"/>
          </p:cNvSpPr>
          <p:nvPr>
            <p:ph type="body" idx="1"/>
          </p:nvPr>
        </p:nvSpPr>
        <p:spPr/>
        <p:txBody>
          <a:bodyPr/>
          <a:lstStyle/>
          <a:p>
            <a:r>
              <a:rPr lang="en-US" dirty="0" smtClean="0"/>
              <a:t>Think English Learners!</a:t>
            </a:r>
          </a:p>
          <a:p>
            <a:pPr algn="l"/>
            <a:r>
              <a:rPr lang="en-US" dirty="0" smtClean="0"/>
              <a:t>Look at the words in </a:t>
            </a:r>
            <a:r>
              <a:rPr lang="en-US" b="1" dirty="0" smtClean="0"/>
              <a:t>bold</a:t>
            </a:r>
            <a:r>
              <a:rPr lang="en-US" dirty="0" smtClean="0"/>
              <a:t>. As an English learner advocate, what would you want to emphasize, add, or change about this quote. Why?</a:t>
            </a:r>
            <a:endParaRPr lang="en-US" b="1" dirty="0"/>
          </a:p>
          <a:p>
            <a:endParaRPr lang="en-US" dirty="0"/>
          </a:p>
        </p:txBody>
      </p:sp>
    </p:spTree>
    <p:extLst>
      <p:ext uri="{BB962C8B-B14F-4D97-AF65-F5344CB8AC3E}">
        <p14:creationId xmlns:p14="http://schemas.microsoft.com/office/powerpoint/2010/main" val="6050615"/>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Please Read</a:t>
            </a:r>
            <a:endParaRPr lang="en-US" dirty="0"/>
          </a:p>
        </p:txBody>
      </p:sp>
      <p:sp>
        <p:nvSpPr>
          <p:cNvPr id="3" name="Content Placeholder 2"/>
          <p:cNvSpPr>
            <a:spLocks noGrp="1"/>
          </p:cNvSpPr>
          <p:nvPr>
            <p:ph idx="1"/>
          </p:nvPr>
        </p:nvSpPr>
        <p:spPr/>
        <p:txBody>
          <a:bodyPr>
            <a:normAutofit lnSpcReduction="10000"/>
          </a:bodyPr>
          <a:lstStyle/>
          <a:p>
            <a:pPr marL="0" indent="0">
              <a:buNone/>
            </a:pPr>
            <a:r>
              <a:rPr lang="en-US" b="1" dirty="0"/>
              <a:t>A Good Place to Start</a:t>
            </a:r>
          </a:p>
          <a:p>
            <a:pPr marL="0" indent="0">
              <a:buNone/>
            </a:pPr>
            <a:r>
              <a:rPr lang="en-US" dirty="0" smtClean="0"/>
              <a:t>These </a:t>
            </a:r>
            <a:r>
              <a:rPr lang="en-US" dirty="0"/>
              <a:t>three ideas—no hands up, all-student response systems, and planning questions—are not the only, or even the most, important aspects of teaching. Trying to manage the learning that is happening in 30 different minds at the same time will always be </a:t>
            </a:r>
            <a:r>
              <a:rPr lang="en-US" b="1" dirty="0"/>
              <a:t>extraordinarily challenging</a:t>
            </a:r>
            <a:r>
              <a:rPr lang="en-US" dirty="0"/>
              <a:t>. But by increasing the engagement of students, and thus improving the feedback from the teacher, we can make a real difference. One teacher described the process as making the students' voices louder and making the teacher's hearing better. Sounds like a good place to start.</a:t>
            </a:r>
          </a:p>
          <a:p>
            <a:endParaRPr lang="en-US" dirty="0"/>
          </a:p>
        </p:txBody>
      </p:sp>
    </p:spTree>
    <p:extLst>
      <p:ext uri="{BB962C8B-B14F-4D97-AF65-F5344CB8AC3E}">
        <p14:creationId xmlns:p14="http://schemas.microsoft.com/office/powerpoint/2010/main" val="29608027"/>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a:t>A significant shift, not just for </a:t>
            </a:r>
            <a:r>
              <a:rPr lang="en-US" b="1" dirty="0" smtClean="0"/>
              <a:t>education</a:t>
            </a:r>
            <a:r>
              <a:rPr lang="en-US" b="1" dirty="0"/>
              <a:t/>
            </a:r>
            <a:br>
              <a:rPr lang="en-US" b="1" dirty="0"/>
            </a:br>
            <a:r>
              <a:rPr lang="en-US" dirty="0"/>
              <a:t>For most teachers and students, using the approach is </a:t>
            </a:r>
            <a:r>
              <a:rPr lang="en-US" dirty="0" smtClean="0"/>
              <a:t>a</a:t>
            </a:r>
            <a:br>
              <a:rPr lang="en-US" dirty="0" smtClean="0"/>
            </a:br>
            <a:r>
              <a:rPr lang="en-US" dirty="0" smtClean="0"/>
              <a:t>significant </a:t>
            </a:r>
            <a:r>
              <a:rPr lang="en-US" dirty="0"/>
              <a:t>shift in practice. The teacher’s role is simply to facilitate that process. Now the students are asking all the questions.</a:t>
            </a:r>
            <a:br>
              <a:rPr lang="en-US" dirty="0"/>
            </a:br>
            <a:endParaRPr lang="en-US" dirty="0"/>
          </a:p>
        </p:txBody>
      </p:sp>
      <p:sp>
        <p:nvSpPr>
          <p:cNvPr id="3" name="Text Placeholder 2"/>
          <p:cNvSpPr>
            <a:spLocks noGrp="1"/>
          </p:cNvSpPr>
          <p:nvPr>
            <p:ph type="body" sz="quarter" idx="13"/>
          </p:nvPr>
        </p:nvSpPr>
        <p:spPr/>
        <p:txBody>
          <a:bodyPr/>
          <a:lstStyle/>
          <a:p>
            <a:r>
              <a:rPr lang="en-US" b="1" dirty="0" smtClean="0"/>
              <a:t>Steve Denning</a:t>
            </a:r>
            <a:endParaRPr lang="en-US" b="1" dirty="0"/>
          </a:p>
        </p:txBody>
      </p:sp>
      <p:sp>
        <p:nvSpPr>
          <p:cNvPr id="4" name="Text Placeholder 3"/>
          <p:cNvSpPr>
            <a:spLocks noGrp="1"/>
          </p:cNvSpPr>
          <p:nvPr>
            <p:ph type="body" idx="1"/>
          </p:nvPr>
        </p:nvSpPr>
        <p:spPr/>
        <p:txBody>
          <a:bodyPr>
            <a:normAutofit fontScale="92500" lnSpcReduction="20000"/>
          </a:bodyPr>
          <a:lstStyle/>
          <a:p>
            <a:r>
              <a:rPr lang="en-US" dirty="0" smtClean="0"/>
              <a:t>Learning To Ask The Right Question</a:t>
            </a:r>
          </a:p>
          <a:p>
            <a:r>
              <a:rPr lang="en-US" dirty="0" smtClean="0"/>
              <a:t>Leadership, 2011</a:t>
            </a:r>
          </a:p>
          <a:p>
            <a:r>
              <a:rPr lang="en-US" dirty="0" smtClean="0"/>
              <a:t>Forbes.com</a:t>
            </a:r>
          </a:p>
          <a:p>
            <a:r>
              <a:rPr lang="en-US" dirty="0">
                <a:hlinkClick r:id="rId2"/>
              </a:rPr>
              <a:t>http://www.forbes.com/sites/stevedenning/2011/09/11/learning-to-ask-the-right-question-2/</a:t>
            </a:r>
            <a:endParaRPr lang="en-US" dirty="0"/>
          </a:p>
        </p:txBody>
      </p:sp>
    </p:spTree>
    <p:extLst>
      <p:ext uri="{BB962C8B-B14F-4D97-AF65-F5344CB8AC3E}">
        <p14:creationId xmlns:p14="http://schemas.microsoft.com/office/powerpoint/2010/main" val="3655327020"/>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Can our ELs perform the language function of asking questions?</a:t>
            </a:r>
            <a:endParaRPr lang="en-US" dirty="0"/>
          </a:p>
        </p:txBody>
      </p:sp>
      <p:sp>
        <p:nvSpPr>
          <p:cNvPr id="3" name="Content Placeholder 2"/>
          <p:cNvSpPr>
            <a:spLocks noGrp="1"/>
          </p:cNvSpPr>
          <p:nvPr>
            <p:ph idx="1"/>
          </p:nvPr>
        </p:nvSpPr>
        <p:spPr/>
        <p:txBody>
          <a:bodyPr>
            <a:normAutofit/>
          </a:bodyPr>
          <a:lstStyle/>
          <a:p>
            <a:r>
              <a:rPr lang="en-US" dirty="0" smtClean="0"/>
              <a:t>How rigorous is performing this language function?</a:t>
            </a:r>
          </a:p>
          <a:p>
            <a:r>
              <a:rPr lang="en-US" dirty="0"/>
              <a:t>Can our English learners question the text? Why or why not? </a:t>
            </a:r>
          </a:p>
          <a:p>
            <a:r>
              <a:rPr lang="en-US" dirty="0" smtClean="0"/>
              <a:t>How difficult is it to ask relevant questions?</a:t>
            </a:r>
          </a:p>
          <a:p>
            <a:r>
              <a:rPr lang="en-US" dirty="0" smtClean="0"/>
              <a:t>Do they have enough language awareness, knowledge, or skills to ask the right questions?</a:t>
            </a:r>
          </a:p>
          <a:p>
            <a:r>
              <a:rPr lang="en-US" dirty="0" smtClean="0"/>
              <a:t>If not, what are the implications for teachers of English learners?</a:t>
            </a:r>
          </a:p>
        </p:txBody>
      </p:sp>
    </p:spTree>
    <p:extLst>
      <p:ext uri="{BB962C8B-B14F-4D97-AF65-F5344CB8AC3E}">
        <p14:creationId xmlns:p14="http://schemas.microsoft.com/office/powerpoint/2010/main" val="3491197663"/>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stretch>
            <a:fillRect/>
          </a:stretch>
        </p:blipFill>
        <p:spPr>
          <a:xfrm>
            <a:off x="8812150" y="1027906"/>
            <a:ext cx="2887557" cy="2675786"/>
          </a:xfrm>
          <a:prstGeom prst="rect">
            <a:avLst/>
          </a:prstGeom>
        </p:spPr>
      </p:pic>
      <p:pic>
        <p:nvPicPr>
          <p:cNvPr id="3" name="Picture 2"/>
          <p:cNvPicPr>
            <a:picLocks noChangeAspect="1"/>
          </p:cNvPicPr>
          <p:nvPr/>
        </p:nvPicPr>
        <p:blipFill>
          <a:blip r:embed="rId3"/>
          <a:stretch>
            <a:fillRect/>
          </a:stretch>
        </p:blipFill>
        <p:spPr>
          <a:xfrm>
            <a:off x="48410" y="1248535"/>
            <a:ext cx="8516645" cy="5532063"/>
          </a:xfrm>
          <a:prstGeom prst="rect">
            <a:avLst/>
          </a:prstGeom>
        </p:spPr>
      </p:pic>
      <p:sp>
        <p:nvSpPr>
          <p:cNvPr id="2" name="Title 1"/>
          <p:cNvSpPr>
            <a:spLocks noGrp="1"/>
          </p:cNvSpPr>
          <p:nvPr>
            <p:ph type="title"/>
          </p:nvPr>
        </p:nvSpPr>
        <p:spPr>
          <a:xfrm>
            <a:off x="794556" y="299441"/>
            <a:ext cx="9601196" cy="1303867"/>
          </a:xfrm>
        </p:spPr>
        <p:txBody>
          <a:bodyPr>
            <a:normAutofit/>
          </a:bodyPr>
          <a:lstStyle/>
          <a:p>
            <a:pPr algn="ctr"/>
            <a:r>
              <a:rPr lang="en-US" dirty="0" smtClean="0">
                <a:latin typeface="Goudy Stout" panose="0202090407030B020401" pitchFamily="18" charset="0"/>
              </a:rPr>
              <a:t>OPPORTUNITIES</a:t>
            </a:r>
            <a:endParaRPr lang="en-US" dirty="0">
              <a:latin typeface="Goudy Stout" panose="0202090407030B020401" pitchFamily="18" charset="0"/>
            </a:endParaRPr>
          </a:p>
        </p:txBody>
      </p:sp>
      <p:pic>
        <p:nvPicPr>
          <p:cNvPr id="4" name="Picture 3"/>
          <p:cNvPicPr>
            <a:picLocks noChangeAspect="1"/>
          </p:cNvPicPr>
          <p:nvPr/>
        </p:nvPicPr>
        <p:blipFill>
          <a:blip r:embed="rId4"/>
          <a:stretch>
            <a:fillRect/>
          </a:stretch>
        </p:blipFill>
        <p:spPr>
          <a:xfrm>
            <a:off x="8647915" y="3780223"/>
            <a:ext cx="3495675" cy="3000375"/>
          </a:xfrm>
          <a:prstGeom prst="rect">
            <a:avLst/>
          </a:prstGeom>
        </p:spPr>
      </p:pic>
    </p:spTree>
    <p:extLst>
      <p:ext uri="{BB962C8B-B14F-4D97-AF65-F5344CB8AC3E}">
        <p14:creationId xmlns:p14="http://schemas.microsoft.com/office/powerpoint/2010/main" val="3586042582"/>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Opportunities</a:t>
            </a:r>
            <a:endParaRPr lang="en-US" dirty="0"/>
          </a:p>
        </p:txBody>
      </p:sp>
      <p:sp>
        <p:nvSpPr>
          <p:cNvPr id="3" name="Text Placeholder 2"/>
          <p:cNvSpPr>
            <a:spLocks noGrp="1"/>
          </p:cNvSpPr>
          <p:nvPr>
            <p:ph type="body" idx="1"/>
          </p:nvPr>
        </p:nvSpPr>
        <p:spPr/>
        <p:txBody>
          <a:bodyPr/>
          <a:lstStyle/>
          <a:p>
            <a:r>
              <a:rPr lang="en-US" dirty="0"/>
              <a:t>Implications for ELs and Teachers of ELs</a:t>
            </a:r>
          </a:p>
        </p:txBody>
      </p:sp>
    </p:spTree>
    <p:extLst>
      <p:ext uri="{BB962C8B-B14F-4D97-AF65-F5344CB8AC3E}">
        <p14:creationId xmlns:p14="http://schemas.microsoft.com/office/powerpoint/2010/main" val="4219690355"/>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 particular these shifts increase the fraction of time students spend interacting and talking with one another around content. The challenge is then to ensure that ELLs become full participants in this discourse.</a:t>
            </a:r>
            <a:endParaRPr lang="en-US" dirty="0"/>
          </a:p>
        </p:txBody>
      </p:sp>
      <p:sp>
        <p:nvSpPr>
          <p:cNvPr id="3" name="Text Placeholder 2"/>
          <p:cNvSpPr>
            <a:spLocks noGrp="1"/>
          </p:cNvSpPr>
          <p:nvPr>
            <p:ph type="body" sz="quarter" idx="13"/>
          </p:nvPr>
        </p:nvSpPr>
        <p:spPr/>
        <p:txBody>
          <a:bodyPr>
            <a:normAutofit fontScale="92500" lnSpcReduction="20000"/>
          </a:bodyPr>
          <a:lstStyle/>
          <a:p>
            <a:r>
              <a:rPr lang="en-US" dirty="0" smtClean="0"/>
              <a:t>Understanding Language, Challenges and Opportunities for Language Learning in the Context of Common Core State Standards and Next Generation Science Standards</a:t>
            </a:r>
            <a:endParaRPr lang="en-US" dirty="0"/>
          </a:p>
        </p:txBody>
      </p:sp>
      <p:sp>
        <p:nvSpPr>
          <p:cNvPr id="4" name="Text Placeholder 3"/>
          <p:cNvSpPr>
            <a:spLocks noGrp="1"/>
          </p:cNvSpPr>
          <p:nvPr>
            <p:ph type="body" idx="1"/>
          </p:nvPr>
        </p:nvSpPr>
        <p:spPr/>
        <p:txBody>
          <a:bodyPr/>
          <a:lstStyle/>
          <a:p>
            <a:endParaRPr lang="en-US" dirty="0" smtClean="0"/>
          </a:p>
          <a:p>
            <a:r>
              <a:rPr lang="en-US" dirty="0" smtClean="0"/>
              <a:t>Conference Overview Paper, Stanford University, April 2012</a:t>
            </a:r>
          </a:p>
          <a:p>
            <a:r>
              <a:rPr lang="en-US" dirty="0">
                <a:hlinkClick r:id="rId2"/>
              </a:rPr>
              <a:t>http://</a:t>
            </a:r>
            <a:r>
              <a:rPr lang="en-US" dirty="0" smtClean="0">
                <a:hlinkClick r:id="rId2"/>
              </a:rPr>
              <a:t>ell.stanford.edu/sites/default/files/Conference%20Summary_0.pdf</a:t>
            </a:r>
            <a:endParaRPr lang="en-US" dirty="0" smtClean="0"/>
          </a:p>
          <a:p>
            <a:endParaRPr lang="en-US" dirty="0" smtClean="0"/>
          </a:p>
        </p:txBody>
      </p:sp>
    </p:spTree>
    <p:extLst>
      <p:ext uri="{BB962C8B-B14F-4D97-AF65-F5344CB8AC3E}">
        <p14:creationId xmlns:p14="http://schemas.microsoft.com/office/powerpoint/2010/main" val="1345610268"/>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Understanding Language</a:t>
            </a:r>
            <a:endParaRPr lang="en-US" dirty="0"/>
          </a:p>
        </p:txBody>
      </p:sp>
      <p:sp>
        <p:nvSpPr>
          <p:cNvPr id="3" name="Content Placeholder 2"/>
          <p:cNvSpPr>
            <a:spLocks noGrp="1"/>
          </p:cNvSpPr>
          <p:nvPr>
            <p:ph idx="1"/>
          </p:nvPr>
        </p:nvSpPr>
        <p:spPr/>
        <p:txBody>
          <a:bodyPr>
            <a:normAutofit lnSpcReduction="10000"/>
          </a:bodyPr>
          <a:lstStyle/>
          <a:p>
            <a:r>
              <a:rPr lang="en-US" dirty="0" smtClean="0"/>
              <a:t>Take out your </a:t>
            </a:r>
            <a:r>
              <a:rPr lang="en-US" i="1" dirty="0" smtClean="0"/>
              <a:t>Understanding Language </a:t>
            </a:r>
            <a:r>
              <a:rPr lang="en-US" dirty="0" smtClean="0"/>
              <a:t>handout</a:t>
            </a:r>
          </a:p>
          <a:p>
            <a:r>
              <a:rPr lang="en-US" dirty="0" smtClean="0"/>
              <a:t>Scan the document (2 minutes)</a:t>
            </a:r>
          </a:p>
          <a:p>
            <a:r>
              <a:rPr lang="en-US" dirty="0" smtClean="0"/>
              <a:t>Turn to page 4 and page 5 and look for the headings</a:t>
            </a:r>
          </a:p>
          <a:p>
            <a:pPr lvl="1"/>
            <a:r>
              <a:rPr lang="en-US" dirty="0" smtClean="0"/>
              <a:t>Read the subtitles and create a question from the subtitle. Write your question and focus on that question while you read pages 4-5</a:t>
            </a:r>
          </a:p>
          <a:p>
            <a:r>
              <a:rPr lang="en-US" dirty="0" smtClean="0"/>
              <a:t>Read and Highlight pages 4-5 </a:t>
            </a:r>
          </a:p>
          <a:p>
            <a:r>
              <a:rPr lang="en-US" dirty="0" smtClean="0"/>
              <a:t>Use the graphic organizer for next steps</a:t>
            </a:r>
          </a:p>
          <a:p>
            <a:endParaRPr lang="en-US" dirty="0"/>
          </a:p>
        </p:txBody>
      </p:sp>
    </p:spTree>
    <p:extLst>
      <p:ext uri="{BB962C8B-B14F-4D97-AF65-F5344CB8AC3E}">
        <p14:creationId xmlns:p14="http://schemas.microsoft.com/office/powerpoint/2010/main" val="4221403069"/>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Understanding Language</a:t>
            </a:r>
            <a:endParaRPr lang="en-US" dirty="0"/>
          </a:p>
        </p:txBody>
      </p:sp>
      <p:sp>
        <p:nvSpPr>
          <p:cNvPr id="3" name="Content Placeholder 2"/>
          <p:cNvSpPr>
            <a:spLocks noGrp="1"/>
          </p:cNvSpPr>
          <p:nvPr>
            <p:ph idx="1"/>
          </p:nvPr>
        </p:nvSpPr>
        <p:spPr/>
        <p:txBody>
          <a:bodyPr>
            <a:normAutofit fontScale="92500" lnSpcReduction="20000"/>
          </a:bodyPr>
          <a:lstStyle/>
          <a:p>
            <a:r>
              <a:rPr lang="en-US" dirty="0" smtClean="0"/>
              <a:t>Locate the graphic organizer provided</a:t>
            </a:r>
          </a:p>
          <a:p>
            <a:r>
              <a:rPr lang="en-US" dirty="0" smtClean="0"/>
              <a:t>Turn the heading into a question and write your question in the first box</a:t>
            </a:r>
            <a:endParaRPr lang="en-US" dirty="0"/>
          </a:p>
          <a:p>
            <a:r>
              <a:rPr lang="en-US" dirty="0" smtClean="0"/>
              <a:t>Write your answer (in your own words) in the first column</a:t>
            </a:r>
          </a:p>
          <a:p>
            <a:r>
              <a:rPr lang="en-US" dirty="0" smtClean="0"/>
              <a:t>Turn and Talk—AB Protocol</a:t>
            </a:r>
          </a:p>
          <a:p>
            <a:r>
              <a:rPr lang="en-US" dirty="0" smtClean="0"/>
              <a:t>Listen actively to your partner and paraphrase what he/she said</a:t>
            </a:r>
          </a:p>
          <a:p>
            <a:r>
              <a:rPr lang="en-US" dirty="0" smtClean="0"/>
              <a:t>Write his/her answer in the second column </a:t>
            </a:r>
          </a:p>
          <a:p>
            <a:r>
              <a:rPr lang="en-US" dirty="0" smtClean="0"/>
              <a:t>Rewrite your answer using new learnings from your partner(s)</a:t>
            </a:r>
          </a:p>
          <a:p>
            <a:r>
              <a:rPr lang="en-US" dirty="0" smtClean="0"/>
              <a:t>Make text connections—How is this knowledge applicable to your current position?</a:t>
            </a:r>
            <a:endParaRPr lang="en-US" dirty="0"/>
          </a:p>
        </p:txBody>
      </p:sp>
    </p:spTree>
    <p:extLst>
      <p:ext uri="{BB962C8B-B14F-4D97-AF65-F5344CB8AC3E}">
        <p14:creationId xmlns:p14="http://schemas.microsoft.com/office/powerpoint/2010/main" val="3113419294"/>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Technology can equip students to independently </a:t>
            </a:r>
            <a:br>
              <a:rPr lang="en-US" dirty="0"/>
            </a:br>
            <a:r>
              <a:rPr lang="en-US" dirty="0"/>
              <a:t>organize their learning process. So, instead of </a:t>
            </a:r>
            <a:br>
              <a:rPr lang="en-US" dirty="0"/>
            </a:br>
            <a:r>
              <a:rPr lang="en-US" dirty="0"/>
              <a:t>being passive recipients of information, students </a:t>
            </a:r>
            <a:br>
              <a:rPr lang="en-US" dirty="0"/>
            </a:br>
            <a:r>
              <a:rPr lang="en-US" dirty="0"/>
              <a:t>using technology become active users</a:t>
            </a:r>
            <a:r>
              <a:rPr lang="en-US" dirty="0" smtClean="0"/>
              <a:t>.</a:t>
            </a:r>
            <a:endParaRPr lang="en-US" dirty="0"/>
          </a:p>
        </p:txBody>
      </p:sp>
      <p:sp>
        <p:nvSpPr>
          <p:cNvPr id="5" name="Text Placeholder 4"/>
          <p:cNvSpPr>
            <a:spLocks noGrp="1"/>
          </p:cNvSpPr>
          <p:nvPr>
            <p:ph type="body" sz="quarter" idx="13"/>
          </p:nvPr>
        </p:nvSpPr>
        <p:spPr/>
        <p:txBody>
          <a:bodyPr>
            <a:normAutofit fontScale="70000" lnSpcReduction="20000"/>
          </a:bodyPr>
          <a:lstStyle/>
          <a:p>
            <a:r>
              <a:rPr lang="en-US" dirty="0" smtClean="0"/>
              <a:t>Integrating Technology with Student-Centered Learning</a:t>
            </a:r>
          </a:p>
          <a:p>
            <a:r>
              <a:rPr lang="en-US" dirty="0" smtClean="0"/>
              <a:t>A Report To The Nellie Mae Education Foundation, Prepared by Babette Moeller &amp; Tim </a:t>
            </a:r>
            <a:r>
              <a:rPr lang="en-US" dirty="0" err="1" smtClean="0"/>
              <a:t>Reitzes</a:t>
            </a:r>
            <a:r>
              <a:rPr lang="en-US" dirty="0" smtClean="0"/>
              <a:t>, July 2011</a:t>
            </a:r>
            <a:endParaRPr lang="en-US" dirty="0"/>
          </a:p>
        </p:txBody>
      </p:sp>
      <p:sp>
        <p:nvSpPr>
          <p:cNvPr id="4" name="Text Placeholder 3"/>
          <p:cNvSpPr>
            <a:spLocks noGrp="1"/>
          </p:cNvSpPr>
          <p:nvPr>
            <p:ph type="body" idx="1"/>
          </p:nvPr>
        </p:nvSpPr>
        <p:spPr/>
        <p:txBody>
          <a:bodyPr/>
          <a:lstStyle/>
          <a:p>
            <a:r>
              <a:rPr lang="en-US" dirty="0">
                <a:hlinkClick r:id="rId2"/>
              </a:rPr>
              <a:t>http://</a:t>
            </a:r>
            <a:r>
              <a:rPr lang="en-US" dirty="0" smtClean="0">
                <a:hlinkClick r:id="rId2"/>
              </a:rPr>
              <a:t>www.nmefoundation.org/getmedia/befa9751-d8ad-47e9-949d-bd649f7c0044/integrating</a:t>
            </a:r>
            <a:endParaRPr lang="en-US" dirty="0" smtClean="0"/>
          </a:p>
          <a:p>
            <a:endParaRPr lang="en-US" dirty="0"/>
          </a:p>
        </p:txBody>
      </p:sp>
    </p:spTree>
    <p:extLst>
      <p:ext uri="{BB962C8B-B14F-4D97-AF65-F5344CB8AC3E}">
        <p14:creationId xmlns:p14="http://schemas.microsoft.com/office/powerpoint/2010/main" val="184952513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stretch>
            <a:fillRect/>
          </a:stretch>
        </p:blipFill>
        <p:spPr>
          <a:xfrm flipH="1">
            <a:off x="-1" y="204186"/>
            <a:ext cx="12192000" cy="6258757"/>
          </a:xfrm>
          <a:prstGeom prst="rect">
            <a:avLst/>
          </a:prstGeom>
        </p:spPr>
      </p:pic>
      <p:sp>
        <p:nvSpPr>
          <p:cNvPr id="6" name="Right Triangle 5"/>
          <p:cNvSpPr/>
          <p:nvPr/>
        </p:nvSpPr>
        <p:spPr>
          <a:xfrm flipH="1">
            <a:off x="1" y="4665216"/>
            <a:ext cx="12191998" cy="2192784"/>
          </a:xfrm>
          <a:prstGeom prst="rtTriangle">
            <a:avLst/>
          </a:prstGeom>
          <a:effectLst>
            <a:softEdge rad="63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n w="0"/>
              <a:solidFill>
                <a:schemeClr val="tx1"/>
              </a:solidFill>
              <a:effectLst>
                <a:outerShdw blurRad="38100" dist="19050" dir="2700000" algn="tl" rotWithShape="0">
                  <a:schemeClr val="dk1">
                    <a:alpha val="40000"/>
                  </a:schemeClr>
                </a:outerShdw>
              </a:effectLst>
            </a:endParaRPr>
          </a:p>
        </p:txBody>
      </p:sp>
      <p:sp>
        <p:nvSpPr>
          <p:cNvPr id="7" name="Title 6"/>
          <p:cNvSpPr>
            <a:spLocks noGrp="1"/>
          </p:cNvSpPr>
          <p:nvPr>
            <p:ph type="title"/>
          </p:nvPr>
        </p:nvSpPr>
        <p:spPr/>
        <p:txBody>
          <a:bodyPr/>
          <a:lstStyle/>
          <a:p>
            <a:pPr algn="ctr"/>
            <a:r>
              <a:rPr lang="en-US" b="1" dirty="0" smtClean="0">
                <a:latin typeface="Goudy Stout" panose="0202090407030B020401" pitchFamily="18" charset="0"/>
              </a:rPr>
              <a:t>Texts</a:t>
            </a:r>
            <a:endParaRPr lang="en-US" b="1" dirty="0">
              <a:latin typeface="Goudy Stout" panose="0202090407030B020401" pitchFamily="18" charset="0"/>
            </a:endParaRPr>
          </a:p>
        </p:txBody>
      </p:sp>
      <p:sp>
        <p:nvSpPr>
          <p:cNvPr id="11" name="Rectangle 10"/>
          <p:cNvSpPr/>
          <p:nvPr/>
        </p:nvSpPr>
        <p:spPr>
          <a:xfrm>
            <a:off x="5281604" y="5770486"/>
            <a:ext cx="3794950" cy="923330"/>
          </a:xfrm>
          <a:prstGeom prst="rect">
            <a:avLst/>
          </a:prstGeom>
          <a:noFill/>
        </p:spPr>
        <p:txBody>
          <a:bodyPr wrap="none" lIns="91440" tIns="45720" rIns="91440" bIns="45720">
            <a:prstTxWarp prst="textSlantUp">
              <a:avLst/>
            </a:prstTxWarp>
            <a:spAutoFit/>
          </a:bodyPr>
          <a:lstStyle/>
          <a:p>
            <a:pPr algn="ctr"/>
            <a:r>
              <a:rPr lang="en-US" sz="5400" dirty="0" smtClean="0">
                <a:ln w="0"/>
                <a:effectLst>
                  <a:outerShdw blurRad="38100" dist="19050" dir="2700000" algn="tl" rotWithShape="0">
                    <a:schemeClr val="dk1">
                      <a:alpha val="40000"/>
                    </a:schemeClr>
                  </a:outerShdw>
                </a:effectLst>
              </a:rPr>
              <a:t>COMPLEXITY</a:t>
            </a:r>
            <a:endParaRPr lang="en-US" sz="5400" b="0" cap="none" spc="0" dirty="0">
              <a:ln w="0"/>
              <a:solidFill>
                <a:schemeClr val="tx1"/>
              </a:solidFill>
              <a:effectLst>
                <a:outerShdw blurRad="38100" dist="19050" dir="2700000" algn="tl" rotWithShape="0">
                  <a:schemeClr val="dk1">
                    <a:alpha val="40000"/>
                  </a:schemeClr>
                </a:outerShdw>
              </a:effectLst>
            </a:endParaRPr>
          </a:p>
        </p:txBody>
      </p:sp>
    </p:spTree>
    <p:extLst>
      <p:ext uri="{BB962C8B-B14F-4D97-AF65-F5344CB8AC3E}">
        <p14:creationId xmlns:p14="http://schemas.microsoft.com/office/powerpoint/2010/main" val="2886138835"/>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a:t>C</a:t>
            </a:r>
            <a:r>
              <a:rPr lang="en-US" smtClean="0"/>
              <a:t>an </a:t>
            </a:r>
            <a:r>
              <a:rPr lang="en-US" dirty="0" smtClean="0"/>
              <a:t>technology help to address the needs of English Learners?</a:t>
            </a:r>
            <a:endParaRPr lang="en-US" dirty="0"/>
          </a:p>
        </p:txBody>
      </p:sp>
      <p:sp>
        <p:nvSpPr>
          <p:cNvPr id="3" name="Content Placeholder 2"/>
          <p:cNvSpPr>
            <a:spLocks noGrp="1"/>
          </p:cNvSpPr>
          <p:nvPr>
            <p:ph idx="1"/>
          </p:nvPr>
        </p:nvSpPr>
        <p:spPr/>
        <p:txBody>
          <a:bodyPr/>
          <a:lstStyle/>
          <a:p>
            <a:r>
              <a:rPr lang="en-US" dirty="0" smtClean="0"/>
              <a:t>Have you had experiences where technology in the classroom helped teachers accelerate the language production of ELs? How?</a:t>
            </a:r>
          </a:p>
          <a:p>
            <a:r>
              <a:rPr lang="en-US" dirty="0" smtClean="0"/>
              <a:t>What are some possible implications for teachers of English Learners attempting to use technology in the classroom?</a:t>
            </a:r>
          </a:p>
          <a:p>
            <a:r>
              <a:rPr lang="en-US" dirty="0" smtClean="0"/>
              <a:t>When using technology, do we prepare students to be college and career ready and ready for the 21</a:t>
            </a:r>
            <a:r>
              <a:rPr lang="en-US" baseline="30000" dirty="0" smtClean="0"/>
              <a:t>st</a:t>
            </a:r>
            <a:r>
              <a:rPr lang="en-US" dirty="0" smtClean="0"/>
              <a:t> Century?</a:t>
            </a:r>
            <a:endParaRPr lang="en-US" dirty="0"/>
          </a:p>
        </p:txBody>
      </p:sp>
    </p:spTree>
    <p:extLst>
      <p:ext uri="{BB962C8B-B14F-4D97-AF65-F5344CB8AC3E}">
        <p14:creationId xmlns:p14="http://schemas.microsoft.com/office/powerpoint/2010/main" val="1234851750"/>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CCSS Grade-Level Progression</a:t>
            </a:r>
            <a:endParaRPr lang="en-US" dirty="0"/>
          </a:p>
        </p:txBody>
      </p:sp>
      <p:sp>
        <p:nvSpPr>
          <p:cNvPr id="3" name="Content Placeholder 2"/>
          <p:cNvSpPr>
            <a:spLocks noGrp="1"/>
          </p:cNvSpPr>
          <p:nvPr>
            <p:ph idx="1"/>
          </p:nvPr>
        </p:nvSpPr>
        <p:spPr/>
        <p:txBody>
          <a:bodyPr/>
          <a:lstStyle/>
          <a:p>
            <a:r>
              <a:rPr lang="en-US" dirty="0" smtClean="0"/>
              <a:t>Your facilitator will give you a packet containing a CCSS anchor standard and grade level standards (strips of paper).</a:t>
            </a:r>
          </a:p>
          <a:p>
            <a:r>
              <a:rPr lang="en-US" dirty="0" smtClean="0"/>
              <a:t>Your task is to manipulate the grade-level standards from Kinder to Grade 12</a:t>
            </a:r>
          </a:p>
          <a:p>
            <a:r>
              <a:rPr lang="en-US" dirty="0" smtClean="0"/>
              <a:t>Justify your answer and use text to explain your rationale for placing one grade-level standard above or below another grade-level standard</a:t>
            </a:r>
            <a:endParaRPr lang="en-US" dirty="0"/>
          </a:p>
        </p:txBody>
      </p:sp>
    </p:spTree>
    <p:extLst>
      <p:ext uri="{BB962C8B-B14F-4D97-AF65-F5344CB8AC3E}">
        <p14:creationId xmlns:p14="http://schemas.microsoft.com/office/powerpoint/2010/main" val="130830509"/>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Resource: Grade Level Progression Document</a:t>
            </a:r>
            <a:endParaRPr lang="en-US" dirty="0"/>
          </a:p>
        </p:txBody>
      </p:sp>
      <p:sp>
        <p:nvSpPr>
          <p:cNvPr id="3" name="Content Placeholder 2"/>
          <p:cNvSpPr>
            <a:spLocks noGrp="1"/>
          </p:cNvSpPr>
          <p:nvPr>
            <p:ph idx="1"/>
          </p:nvPr>
        </p:nvSpPr>
        <p:spPr/>
        <p:txBody>
          <a:bodyPr/>
          <a:lstStyle/>
          <a:p>
            <a:r>
              <a:rPr lang="en-US" dirty="0" smtClean="0"/>
              <a:t>You  may get a copy of the document used for the grade level progression exercise by clicking on the following link:</a:t>
            </a:r>
          </a:p>
          <a:p>
            <a:pPr marL="0" indent="0">
              <a:buNone/>
            </a:pPr>
            <a:r>
              <a:rPr lang="en-US" dirty="0">
                <a:hlinkClick r:id="rId2"/>
              </a:rPr>
              <a:t>http://</a:t>
            </a:r>
            <a:r>
              <a:rPr lang="en-US" dirty="0" smtClean="0">
                <a:hlinkClick r:id="rId2"/>
              </a:rPr>
              <a:t>browardsecondaryliteracycoaches.pds-hrd.wikispaces.net/file/view/CCSS-ELA%20Spiral%20Progression.pdf/398867348/CCSS-ELA%20Spiral%20Progression.pdf</a:t>
            </a:r>
            <a:endParaRPr lang="en-US" dirty="0" smtClean="0"/>
          </a:p>
          <a:p>
            <a:pPr marL="0" indent="0">
              <a:buNone/>
            </a:pPr>
            <a:r>
              <a:rPr lang="en-US" dirty="0" smtClean="0"/>
              <a:t> </a:t>
            </a:r>
            <a:endParaRPr lang="en-US" dirty="0"/>
          </a:p>
        </p:txBody>
      </p:sp>
    </p:spTree>
    <p:extLst>
      <p:ext uri="{BB962C8B-B14F-4D97-AF65-F5344CB8AC3E}">
        <p14:creationId xmlns:p14="http://schemas.microsoft.com/office/powerpoint/2010/main" val="1915064060"/>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Evaluation</a:t>
            </a:r>
            <a:endParaRPr lang="en-US" dirty="0"/>
          </a:p>
        </p:txBody>
      </p:sp>
      <p:sp>
        <p:nvSpPr>
          <p:cNvPr id="3" name="Content Placeholder 2"/>
          <p:cNvSpPr>
            <a:spLocks noGrp="1"/>
          </p:cNvSpPr>
          <p:nvPr>
            <p:ph idx="1"/>
          </p:nvPr>
        </p:nvSpPr>
        <p:spPr/>
        <p:txBody>
          <a:bodyPr/>
          <a:lstStyle/>
          <a:p>
            <a:r>
              <a:rPr lang="en-US" dirty="0" smtClean="0"/>
              <a:t>Please fill out the evaluation form</a:t>
            </a:r>
          </a:p>
          <a:p>
            <a:r>
              <a:rPr lang="en-US" dirty="0" smtClean="0"/>
              <a:t>Thank you for attending today</a:t>
            </a:r>
            <a:endParaRPr lang="en-US" dirty="0"/>
          </a:p>
        </p:txBody>
      </p:sp>
    </p:spTree>
    <p:extLst>
      <p:ext uri="{BB962C8B-B14F-4D97-AF65-F5344CB8AC3E}">
        <p14:creationId xmlns:p14="http://schemas.microsoft.com/office/powerpoint/2010/main" val="132755041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CCSS Shift 3—Text Complexity</a:t>
            </a:r>
            <a:endParaRPr lang="en-US" dirty="0"/>
          </a:p>
        </p:txBody>
      </p:sp>
      <p:sp>
        <p:nvSpPr>
          <p:cNvPr id="3" name="Content Placeholder 2"/>
          <p:cNvSpPr>
            <a:spLocks noGrp="1"/>
          </p:cNvSpPr>
          <p:nvPr>
            <p:ph idx="1"/>
          </p:nvPr>
        </p:nvSpPr>
        <p:spPr/>
        <p:txBody>
          <a:bodyPr/>
          <a:lstStyle/>
          <a:p>
            <a:r>
              <a:rPr lang="en-US" dirty="0" smtClean="0"/>
              <a:t>Preparing students for the complexity of college and career ready texts</a:t>
            </a:r>
          </a:p>
          <a:p>
            <a:r>
              <a:rPr lang="en-US" dirty="0" smtClean="0"/>
              <a:t>Grade appropriate text </a:t>
            </a:r>
          </a:p>
          <a:p>
            <a:r>
              <a:rPr lang="en-US" dirty="0" smtClean="0"/>
              <a:t>Allowing more time and space for close and careful reading</a:t>
            </a:r>
          </a:p>
          <a:p>
            <a:r>
              <a:rPr lang="en-US" dirty="0" smtClean="0"/>
              <a:t>Scaffolding and supports for students reading below grade level</a:t>
            </a:r>
            <a:endParaRPr lang="en-US" dirty="0"/>
          </a:p>
        </p:txBody>
      </p:sp>
    </p:spTree>
    <p:extLst>
      <p:ext uri="{BB962C8B-B14F-4D97-AF65-F5344CB8AC3E}">
        <p14:creationId xmlns:p14="http://schemas.microsoft.com/office/powerpoint/2010/main" val="414788883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a:blip r:embed="rId2"/>
          <a:stretch>
            <a:fillRect/>
          </a:stretch>
        </p:blipFill>
        <p:spPr>
          <a:xfrm>
            <a:off x="0" y="0"/>
            <a:ext cx="12192000" cy="6858000"/>
          </a:xfrm>
          <a:prstGeom prst="rect">
            <a:avLst/>
          </a:prstGeom>
          <a:ln>
            <a:noFill/>
          </a:ln>
        </p:spPr>
      </p:pic>
      <p:pic>
        <p:nvPicPr>
          <p:cNvPr id="6" name="Picture 5"/>
          <p:cNvPicPr>
            <a:picLocks noChangeAspect="1"/>
          </p:cNvPicPr>
          <p:nvPr/>
        </p:nvPicPr>
        <p:blipFill>
          <a:blip r:embed="rId3"/>
          <a:stretch>
            <a:fillRect/>
          </a:stretch>
        </p:blipFill>
        <p:spPr>
          <a:xfrm>
            <a:off x="7429500" y="2990850"/>
            <a:ext cx="4762500" cy="3867150"/>
          </a:xfrm>
          <a:prstGeom prst="rect">
            <a:avLst/>
          </a:prstGeom>
        </p:spPr>
      </p:pic>
      <p:sp>
        <p:nvSpPr>
          <p:cNvPr id="4" name="Title 3"/>
          <p:cNvSpPr>
            <a:spLocks noGrp="1"/>
          </p:cNvSpPr>
          <p:nvPr>
            <p:ph type="title"/>
          </p:nvPr>
        </p:nvSpPr>
        <p:spPr>
          <a:xfrm>
            <a:off x="852256" y="547731"/>
            <a:ext cx="5729794" cy="1303867"/>
          </a:xfrm>
          <a:noFill/>
          <a:ln>
            <a:noFill/>
          </a:ln>
        </p:spPr>
        <p:txBody>
          <a:bodyPr>
            <a:normAutofit fontScale="90000"/>
          </a:bodyPr>
          <a:lstStyle/>
          <a:p>
            <a:pPr algn="ctr"/>
            <a:r>
              <a:rPr lang="en-US" dirty="0" smtClean="0">
                <a:solidFill>
                  <a:schemeClr val="tx1"/>
                </a:solidFill>
                <a:effectLst>
                  <a:outerShdw blurRad="38100" dist="38100" dir="2700000" algn="tl">
                    <a:srgbClr val="000000">
                      <a:alpha val="43137"/>
                    </a:srgbClr>
                  </a:outerShdw>
                </a:effectLst>
                <a:latin typeface="Goudy Stout" panose="0202090407030B020401" pitchFamily="18" charset="0"/>
              </a:rPr>
              <a:t>QUESTIONS</a:t>
            </a:r>
            <a:endParaRPr lang="en-US" dirty="0">
              <a:solidFill>
                <a:schemeClr val="tx1"/>
              </a:solidFill>
              <a:effectLst>
                <a:outerShdw blurRad="38100" dist="38100" dir="2700000" algn="tl">
                  <a:srgbClr val="000000">
                    <a:alpha val="43137"/>
                  </a:srgbClr>
                </a:outerShdw>
              </a:effectLst>
              <a:latin typeface="Goudy Stout" panose="0202090407030B020401" pitchFamily="18" charset="0"/>
            </a:endParaRPr>
          </a:p>
        </p:txBody>
      </p:sp>
      <p:pic>
        <p:nvPicPr>
          <p:cNvPr id="5" name="Picture 4"/>
          <p:cNvPicPr>
            <a:picLocks noChangeAspect="1"/>
          </p:cNvPicPr>
          <p:nvPr/>
        </p:nvPicPr>
        <p:blipFill>
          <a:blip r:embed="rId4"/>
          <a:stretch>
            <a:fillRect/>
          </a:stretch>
        </p:blipFill>
        <p:spPr>
          <a:xfrm>
            <a:off x="57150" y="1478270"/>
            <a:ext cx="7048500" cy="5286375"/>
          </a:xfrm>
          <a:prstGeom prst="rect">
            <a:avLst/>
          </a:prstGeom>
        </p:spPr>
      </p:pic>
      <p:pic>
        <p:nvPicPr>
          <p:cNvPr id="7" name="Picture 6"/>
          <p:cNvPicPr>
            <a:picLocks noChangeAspect="1"/>
          </p:cNvPicPr>
          <p:nvPr/>
        </p:nvPicPr>
        <p:blipFill>
          <a:blip r:embed="rId5"/>
          <a:stretch>
            <a:fillRect/>
          </a:stretch>
        </p:blipFill>
        <p:spPr>
          <a:xfrm>
            <a:off x="8995080" y="865622"/>
            <a:ext cx="1307490" cy="1971953"/>
          </a:xfrm>
          <a:prstGeom prst="rect">
            <a:avLst/>
          </a:prstGeom>
        </p:spPr>
      </p:pic>
    </p:spTree>
    <p:extLst>
      <p:ext uri="{BB962C8B-B14F-4D97-AF65-F5344CB8AC3E}">
        <p14:creationId xmlns:p14="http://schemas.microsoft.com/office/powerpoint/2010/main" val="249764202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pPr algn="ctr"/>
            <a:r>
              <a:rPr lang="en-US" dirty="0" smtClean="0"/>
              <a:t>CCSS Shift 4—Text-based Answers</a:t>
            </a:r>
            <a:endParaRPr lang="en-US" dirty="0"/>
          </a:p>
        </p:txBody>
      </p:sp>
      <p:sp>
        <p:nvSpPr>
          <p:cNvPr id="4" name="Content Placeholder 3"/>
          <p:cNvSpPr>
            <a:spLocks noGrp="1"/>
          </p:cNvSpPr>
          <p:nvPr>
            <p:ph idx="1"/>
          </p:nvPr>
        </p:nvSpPr>
        <p:spPr/>
        <p:txBody>
          <a:bodyPr/>
          <a:lstStyle/>
          <a:p>
            <a:r>
              <a:rPr lang="en-US" dirty="0" smtClean="0"/>
              <a:t>Text-based conversations</a:t>
            </a:r>
          </a:p>
          <a:p>
            <a:r>
              <a:rPr lang="en-US" dirty="0" smtClean="0"/>
              <a:t>Classroom connections to text</a:t>
            </a:r>
          </a:p>
          <a:p>
            <a:r>
              <a:rPr lang="en-US" dirty="0" smtClean="0"/>
              <a:t>Students develop evidentiary arguments</a:t>
            </a:r>
            <a:endParaRPr lang="en-US" dirty="0"/>
          </a:p>
        </p:txBody>
      </p:sp>
    </p:spTree>
    <p:extLst>
      <p:ext uri="{BB962C8B-B14F-4D97-AF65-F5344CB8AC3E}">
        <p14:creationId xmlns:p14="http://schemas.microsoft.com/office/powerpoint/2010/main" val="295713864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stretch>
            <a:fillRect/>
          </a:stretch>
        </p:blipFill>
        <p:spPr>
          <a:xfrm>
            <a:off x="8812150" y="1027906"/>
            <a:ext cx="2887557" cy="2675786"/>
          </a:xfrm>
          <a:prstGeom prst="rect">
            <a:avLst/>
          </a:prstGeom>
        </p:spPr>
      </p:pic>
      <p:pic>
        <p:nvPicPr>
          <p:cNvPr id="3" name="Picture 2"/>
          <p:cNvPicPr>
            <a:picLocks noChangeAspect="1"/>
          </p:cNvPicPr>
          <p:nvPr/>
        </p:nvPicPr>
        <p:blipFill>
          <a:blip r:embed="rId3"/>
          <a:stretch>
            <a:fillRect/>
          </a:stretch>
        </p:blipFill>
        <p:spPr>
          <a:xfrm>
            <a:off x="48410" y="1248535"/>
            <a:ext cx="8516645" cy="5532063"/>
          </a:xfrm>
          <a:prstGeom prst="rect">
            <a:avLst/>
          </a:prstGeom>
        </p:spPr>
      </p:pic>
      <p:sp>
        <p:nvSpPr>
          <p:cNvPr id="2" name="Title 1"/>
          <p:cNvSpPr>
            <a:spLocks noGrp="1"/>
          </p:cNvSpPr>
          <p:nvPr>
            <p:ph type="title"/>
          </p:nvPr>
        </p:nvSpPr>
        <p:spPr>
          <a:xfrm>
            <a:off x="794556" y="299441"/>
            <a:ext cx="9601196" cy="1303867"/>
          </a:xfrm>
        </p:spPr>
        <p:txBody>
          <a:bodyPr>
            <a:normAutofit/>
          </a:bodyPr>
          <a:lstStyle/>
          <a:p>
            <a:pPr algn="ctr"/>
            <a:r>
              <a:rPr lang="en-US" dirty="0" smtClean="0">
                <a:latin typeface="Goudy Stout" panose="0202090407030B020401" pitchFamily="18" charset="0"/>
              </a:rPr>
              <a:t>OPPORTUNITIES</a:t>
            </a:r>
            <a:endParaRPr lang="en-US" dirty="0">
              <a:latin typeface="Goudy Stout" panose="0202090407030B020401" pitchFamily="18" charset="0"/>
            </a:endParaRPr>
          </a:p>
        </p:txBody>
      </p:sp>
      <p:pic>
        <p:nvPicPr>
          <p:cNvPr id="4" name="Picture 3"/>
          <p:cNvPicPr>
            <a:picLocks noChangeAspect="1"/>
          </p:cNvPicPr>
          <p:nvPr/>
        </p:nvPicPr>
        <p:blipFill>
          <a:blip r:embed="rId4"/>
          <a:stretch>
            <a:fillRect/>
          </a:stretch>
        </p:blipFill>
        <p:spPr>
          <a:xfrm>
            <a:off x="8647915" y="3780223"/>
            <a:ext cx="3495675" cy="3000375"/>
          </a:xfrm>
          <a:prstGeom prst="rect">
            <a:avLst/>
          </a:prstGeom>
        </p:spPr>
      </p:pic>
    </p:spTree>
    <p:extLst>
      <p:ext uri="{BB962C8B-B14F-4D97-AF65-F5344CB8AC3E}">
        <p14:creationId xmlns:p14="http://schemas.microsoft.com/office/powerpoint/2010/main" val="32720493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CREATING OPPORTUNITIES</a:t>
            </a:r>
            <a:endParaRPr lang="en-US" dirty="0"/>
          </a:p>
        </p:txBody>
      </p:sp>
      <p:sp>
        <p:nvSpPr>
          <p:cNvPr id="3" name="Content Placeholder 2"/>
          <p:cNvSpPr>
            <a:spLocks noGrp="1"/>
          </p:cNvSpPr>
          <p:nvPr>
            <p:ph idx="1"/>
          </p:nvPr>
        </p:nvSpPr>
        <p:spPr/>
        <p:txBody>
          <a:bodyPr>
            <a:normAutofit fontScale="85000" lnSpcReduction="10000"/>
          </a:bodyPr>
          <a:lstStyle/>
          <a:p>
            <a:r>
              <a:rPr lang="en-US" b="1" dirty="0" smtClean="0"/>
              <a:t>Shift 1—Balancing Informational and Literary Texts</a:t>
            </a:r>
          </a:p>
          <a:p>
            <a:pPr lvl="1"/>
            <a:r>
              <a:rPr lang="en-US" dirty="0" smtClean="0"/>
              <a:t>Increase opportunities for students to read informational texts</a:t>
            </a:r>
          </a:p>
          <a:p>
            <a:r>
              <a:rPr lang="en-US" b="1" dirty="0" smtClean="0"/>
              <a:t>Shift 2—Knowledge of the Disciplines </a:t>
            </a:r>
          </a:p>
          <a:p>
            <a:pPr lvl="1"/>
            <a:r>
              <a:rPr lang="en-US" dirty="0" smtClean="0"/>
              <a:t>Create opportunities to emphasize literacy in all content areas</a:t>
            </a:r>
          </a:p>
          <a:p>
            <a:r>
              <a:rPr lang="en-US" b="1" dirty="0" smtClean="0"/>
              <a:t>Shift 5—Writing from Sources</a:t>
            </a:r>
          </a:p>
          <a:p>
            <a:pPr lvl="1"/>
            <a:r>
              <a:rPr lang="en-US" dirty="0" smtClean="0"/>
              <a:t>Involve students in opportunities to respond to ideas, events, facts, and arguments presented in texts</a:t>
            </a:r>
          </a:p>
          <a:p>
            <a:r>
              <a:rPr lang="en-US" b="1" dirty="0" smtClean="0"/>
              <a:t>Shift 6—Academic Vocabulary</a:t>
            </a:r>
          </a:p>
          <a:p>
            <a:pPr lvl="1"/>
            <a:r>
              <a:rPr lang="en-US" dirty="0" smtClean="0"/>
              <a:t>Provide opportunities for students to develop academic vocabulary with an emphasis on commonly found academic words</a:t>
            </a:r>
            <a:endParaRPr lang="en-US" dirty="0"/>
          </a:p>
        </p:txBody>
      </p:sp>
    </p:spTree>
    <p:extLst>
      <p:ext uri="{BB962C8B-B14F-4D97-AF65-F5344CB8AC3E}">
        <p14:creationId xmlns:p14="http://schemas.microsoft.com/office/powerpoint/2010/main" val="107207737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stretch>
            <a:fillRect/>
          </a:stretch>
        </p:blipFill>
        <p:spPr>
          <a:xfrm flipH="1">
            <a:off x="-1" y="204186"/>
            <a:ext cx="12192000" cy="6258757"/>
          </a:xfrm>
          <a:prstGeom prst="rect">
            <a:avLst/>
          </a:prstGeom>
        </p:spPr>
      </p:pic>
      <p:sp>
        <p:nvSpPr>
          <p:cNvPr id="6" name="Right Triangle 5"/>
          <p:cNvSpPr/>
          <p:nvPr/>
        </p:nvSpPr>
        <p:spPr>
          <a:xfrm flipH="1">
            <a:off x="1" y="4665216"/>
            <a:ext cx="12191998" cy="2192784"/>
          </a:xfrm>
          <a:prstGeom prst="rtTriangle">
            <a:avLst/>
          </a:prstGeom>
          <a:effectLst>
            <a:softEdge rad="63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n w="0"/>
              <a:solidFill>
                <a:schemeClr val="tx1"/>
              </a:solidFill>
              <a:effectLst>
                <a:outerShdw blurRad="38100" dist="19050" dir="2700000" algn="tl" rotWithShape="0">
                  <a:schemeClr val="dk1">
                    <a:alpha val="40000"/>
                  </a:schemeClr>
                </a:outerShdw>
              </a:effectLst>
            </a:endParaRPr>
          </a:p>
        </p:txBody>
      </p:sp>
      <p:sp>
        <p:nvSpPr>
          <p:cNvPr id="7" name="Title 6"/>
          <p:cNvSpPr>
            <a:spLocks noGrp="1"/>
          </p:cNvSpPr>
          <p:nvPr>
            <p:ph type="title"/>
          </p:nvPr>
        </p:nvSpPr>
        <p:spPr/>
        <p:txBody>
          <a:bodyPr/>
          <a:lstStyle/>
          <a:p>
            <a:pPr algn="ctr"/>
            <a:r>
              <a:rPr lang="en-US" b="1" dirty="0" smtClean="0">
                <a:latin typeface="Goudy Stout" panose="0202090407030B020401" pitchFamily="18" charset="0"/>
              </a:rPr>
              <a:t>Texts</a:t>
            </a:r>
            <a:endParaRPr lang="en-US" b="1" dirty="0">
              <a:latin typeface="Goudy Stout" panose="0202090407030B020401" pitchFamily="18" charset="0"/>
            </a:endParaRPr>
          </a:p>
        </p:txBody>
      </p:sp>
      <p:sp>
        <p:nvSpPr>
          <p:cNvPr id="11" name="Rectangle 10"/>
          <p:cNvSpPr/>
          <p:nvPr/>
        </p:nvSpPr>
        <p:spPr>
          <a:xfrm>
            <a:off x="5281604" y="5770486"/>
            <a:ext cx="3794950" cy="923330"/>
          </a:xfrm>
          <a:prstGeom prst="rect">
            <a:avLst/>
          </a:prstGeom>
          <a:noFill/>
        </p:spPr>
        <p:txBody>
          <a:bodyPr wrap="none" lIns="91440" tIns="45720" rIns="91440" bIns="45720">
            <a:prstTxWarp prst="textSlantUp">
              <a:avLst/>
            </a:prstTxWarp>
            <a:spAutoFit/>
          </a:bodyPr>
          <a:lstStyle/>
          <a:p>
            <a:pPr algn="ctr"/>
            <a:r>
              <a:rPr lang="en-US" sz="5400" dirty="0" smtClean="0">
                <a:ln w="0"/>
                <a:effectLst>
                  <a:outerShdw blurRad="38100" dist="19050" dir="2700000" algn="tl" rotWithShape="0">
                    <a:schemeClr val="dk1">
                      <a:alpha val="40000"/>
                    </a:schemeClr>
                  </a:outerShdw>
                </a:effectLst>
              </a:rPr>
              <a:t>COMPLEXITY</a:t>
            </a:r>
            <a:endParaRPr lang="en-US" sz="5400" b="0" cap="none" spc="0" dirty="0">
              <a:ln w="0"/>
              <a:solidFill>
                <a:schemeClr val="tx1"/>
              </a:solidFill>
              <a:effectLst>
                <a:outerShdw blurRad="38100" dist="19050" dir="2700000" algn="tl" rotWithShape="0">
                  <a:schemeClr val="dk1">
                    <a:alpha val="40000"/>
                  </a:schemeClr>
                </a:outerShdw>
              </a:effectLst>
            </a:endParaRPr>
          </a:p>
        </p:txBody>
      </p:sp>
    </p:spTree>
    <p:extLst>
      <p:ext uri="{BB962C8B-B14F-4D97-AF65-F5344CB8AC3E}">
        <p14:creationId xmlns:p14="http://schemas.microsoft.com/office/powerpoint/2010/main" val="2042584465"/>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Organic">
  <a:themeElements>
    <a:clrScheme name="Organic">
      <a:dk1>
        <a:sysClr val="windowText" lastClr="000000"/>
      </a:dk1>
      <a:lt1>
        <a:sysClr val="window" lastClr="FFFFFF"/>
      </a:lt1>
      <a:dk2>
        <a:srgbClr val="212121"/>
      </a:dk2>
      <a:lt2>
        <a:srgbClr val="DADADA"/>
      </a:lt2>
      <a:accent1>
        <a:srgbClr val="83992A"/>
      </a:accent1>
      <a:accent2>
        <a:srgbClr val="3C9770"/>
      </a:accent2>
      <a:accent3>
        <a:srgbClr val="44709D"/>
      </a:accent3>
      <a:accent4>
        <a:srgbClr val="A23C33"/>
      </a:accent4>
      <a:accent5>
        <a:srgbClr val="D97828"/>
      </a:accent5>
      <a:accent6>
        <a:srgbClr val="DEB340"/>
      </a:accent6>
      <a:hlink>
        <a:srgbClr val="A8BF4D"/>
      </a:hlink>
      <a:folHlink>
        <a:srgbClr val="B4CA80"/>
      </a:folHlink>
    </a:clrScheme>
    <a:fontScheme name="Organic">
      <a:majorFont>
        <a:latin typeface="Garamond" panose="020204040303010108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panose="02020404030301010803"/>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rganic">
      <a:fillStyleLst>
        <a:solidFill>
          <a:schemeClr val="phClr"/>
        </a:solidFill>
        <a:gradFill rotWithShape="1">
          <a:gsLst>
            <a:gs pos="0">
              <a:schemeClr val="phClr">
                <a:tint val="60000"/>
                <a:lumMod val="110000"/>
              </a:schemeClr>
            </a:gs>
            <a:gs pos="100000">
              <a:schemeClr val="phClr">
                <a:tint val="82000"/>
              </a:schemeClr>
            </a:gs>
          </a:gsLst>
          <a:lin ang="5400000" scaled="0"/>
        </a:gradFill>
        <a:blipFill>
          <a:blip xmlns:r="http://schemas.openxmlformats.org/officeDocument/2006/relationships" r:embed="rId1">
            <a:duotone>
              <a:schemeClr val="phClr">
                <a:shade val="74000"/>
                <a:satMod val="130000"/>
                <a:lumMod val="90000"/>
              </a:schemeClr>
              <a:schemeClr val="phClr">
                <a:tint val="94000"/>
                <a:satMod val="120000"/>
                <a:lumMod val="104000"/>
              </a:schemeClr>
            </a:duotone>
          </a:blip>
          <a:tile tx="0" ty="0" sx="100000" sy="100000" flip="none" algn="tl"/>
        </a:blipFill>
      </a:fillStyleLst>
      <a:lnStyleLst>
        <a:ln w="9525"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38100" dist="254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98000"/>
              </a:schemeClr>
            </a:gs>
          </a:gsLst>
          <a:lin ang="5400000" scaled="0"/>
        </a:gradFill>
        <a:blipFill>
          <a:blip xmlns:r="http://schemas.openxmlformats.org/officeDocument/2006/relationships" r:embed="rId2"/>
          <a:stretch/>
        </a:blipFill>
      </a:bgFillStyleLst>
    </a:fmtScheme>
  </a:themeElements>
  <a:objectDefaults/>
  <a:extraClrSchemeLst/>
  <a:extLst>
    <a:ext uri="{05A4C25C-085E-4340-85A3-A5531E510DB2}">
      <thm15:themeFamily xmlns:thm15="http://schemas.microsoft.com/office/thememl/2012/main" name="Organic" id="{28CDC826-8792-45C0-861B-85EB3ADEDA33}" vid="{7DAC20F1-423D-49E2-BD0B-50532748BAD0}"/>
    </a:ext>
  </a:extLst>
</a:theme>
</file>

<file path=docProps/app.xml><?xml version="1.0" encoding="utf-8"?>
<Properties xmlns="http://schemas.openxmlformats.org/officeDocument/2006/extended-properties" xmlns:vt="http://schemas.openxmlformats.org/officeDocument/2006/docPropsVTypes">
  <Template>Organic</Template>
  <TotalTime>1973</TotalTime>
  <Words>1293</Words>
  <Application>Microsoft Office PowerPoint</Application>
  <PresentationFormat>Widescreen</PresentationFormat>
  <Paragraphs>132</Paragraphs>
  <Slides>33</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33</vt:i4>
      </vt:variant>
    </vt:vector>
  </HeadingPairs>
  <TitlesOfParts>
    <vt:vector size="37" baseType="lpstr">
      <vt:lpstr>Arial</vt:lpstr>
      <vt:lpstr>Garamond</vt:lpstr>
      <vt:lpstr>Goudy Stout</vt:lpstr>
      <vt:lpstr>Organic</vt:lpstr>
      <vt:lpstr>CCSS</vt:lpstr>
      <vt:lpstr>Common Core State Standards</vt:lpstr>
      <vt:lpstr>Texts</vt:lpstr>
      <vt:lpstr>CCSS Shift 3—Text Complexity</vt:lpstr>
      <vt:lpstr>QUESTIONS</vt:lpstr>
      <vt:lpstr>CCSS Shift 4—Text-based Answers</vt:lpstr>
      <vt:lpstr>OPPORTUNITIES</vt:lpstr>
      <vt:lpstr>CREATING OPPORTUNITIES</vt:lpstr>
      <vt:lpstr>Texts</vt:lpstr>
      <vt:lpstr>Text Complexity</vt:lpstr>
      <vt:lpstr>Standard 10: Range, Quality, and Complexity</vt:lpstr>
      <vt:lpstr>What will the more demanding complex texts implied by the Common Core State Standards (CCSS) mean for those students who are already having trouble with existing standards? </vt:lpstr>
      <vt:lpstr>Reader and Task</vt:lpstr>
      <vt:lpstr>CCSS Tasks</vt:lpstr>
      <vt:lpstr>QUESTIONS</vt:lpstr>
      <vt:lpstr>Questioning the Text</vt:lpstr>
      <vt:lpstr>The Right Questions, The Right Way</vt:lpstr>
      <vt:lpstr>What do the questions teachers ask in class really reveal about student learning?</vt:lpstr>
      <vt:lpstr>Please Read</vt:lpstr>
      <vt:lpstr>Questioning and discussion are key aspects of teachers' work in classrooms, and yet too often, classroom discussions involve only the most confident students, ignore what is happening in the heads of those not volunteering to participate, and rely on prompts and questions that have not been planned in advance.</vt:lpstr>
      <vt:lpstr>Please Read</vt:lpstr>
      <vt:lpstr>A significant shift, not just for education For most teachers and students, using the approach is a significant shift in practice. The teacher’s role is simply to facilitate that process. Now the students are asking all the questions. </vt:lpstr>
      <vt:lpstr>Can our ELs perform the language function of asking questions?</vt:lpstr>
      <vt:lpstr>OPPORTUNITIES</vt:lpstr>
      <vt:lpstr>Opportunities</vt:lpstr>
      <vt:lpstr>In particular these shifts increase the fraction of time students spend interacting and talking with one another around content. The challenge is then to ensure that ELLs become full participants in this discourse.</vt:lpstr>
      <vt:lpstr>Understanding Language</vt:lpstr>
      <vt:lpstr>Understanding Language</vt:lpstr>
      <vt:lpstr>Technology can equip students to independently  organize their learning process. So, instead of  being passive recipients of information, students  using technology become active users.</vt:lpstr>
      <vt:lpstr>Can technology help to address the needs of English Learners?</vt:lpstr>
      <vt:lpstr>CCSS Grade-Level Progression</vt:lpstr>
      <vt:lpstr>Resource: Grade Level Progression Document</vt:lpstr>
      <vt:lpstr>Evaluation</vt:lpstr>
    </vt:vector>
  </TitlesOfParts>
  <Company>Hewlett-Packard</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Texts</dc:title>
  <dc:creator>Lester Malta</dc:creator>
  <cp:lastModifiedBy>Lester Malta</cp:lastModifiedBy>
  <cp:revision>36</cp:revision>
  <dcterms:created xsi:type="dcterms:W3CDTF">2014-05-23T18:30:25Z</dcterms:created>
  <dcterms:modified xsi:type="dcterms:W3CDTF">2014-05-29T23:42:03Z</dcterms:modified>
</cp:coreProperties>
</file>