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385" r:id="rId2"/>
    <p:sldId id="411" r:id="rId3"/>
    <p:sldId id="483" r:id="rId4"/>
    <p:sldId id="559" r:id="rId5"/>
    <p:sldId id="538" r:id="rId6"/>
    <p:sldId id="564" r:id="rId7"/>
    <p:sldId id="388" r:id="rId8"/>
    <p:sldId id="527" r:id="rId9"/>
    <p:sldId id="474" r:id="rId10"/>
    <p:sldId id="405" r:id="rId11"/>
    <p:sldId id="406" r:id="rId12"/>
    <p:sldId id="565" r:id="rId13"/>
    <p:sldId id="544" r:id="rId14"/>
    <p:sldId id="560" r:id="rId15"/>
    <p:sldId id="548" r:id="rId16"/>
    <p:sldId id="549" r:id="rId17"/>
    <p:sldId id="550" r:id="rId18"/>
    <p:sldId id="551" r:id="rId19"/>
    <p:sldId id="552" r:id="rId20"/>
    <p:sldId id="568" r:id="rId21"/>
    <p:sldId id="570" r:id="rId22"/>
    <p:sldId id="471" r:id="rId23"/>
    <p:sldId id="571" r:id="rId24"/>
    <p:sldId id="569" r:id="rId25"/>
    <p:sldId id="555" r:id="rId26"/>
    <p:sldId id="556" r:id="rId27"/>
    <p:sldId id="567" r:id="rId28"/>
    <p:sldId id="557" r:id="rId29"/>
    <p:sldId id="526" r:id="rId30"/>
    <p:sldId id="410" r:id="rId31"/>
    <p:sldId id="407" r:id="rId32"/>
    <p:sldId id="521" r:id="rId33"/>
    <p:sldId id="478" r:id="rId34"/>
    <p:sldId id="537" r:id="rId35"/>
    <p:sldId id="480" r:id="rId36"/>
    <p:sldId id="477" r:id="rId37"/>
    <p:sldId id="418" r:id="rId38"/>
    <p:sldId id="419" r:id="rId39"/>
    <p:sldId id="459" r:id="rId40"/>
    <p:sldId id="426" r:id="rId41"/>
    <p:sldId id="464" r:id="rId42"/>
    <p:sldId id="561" r:id="rId43"/>
    <p:sldId id="467" r:id="rId44"/>
    <p:sldId id="572" r:id="rId45"/>
    <p:sldId id="573" r:id="rId46"/>
    <p:sldId id="434" r:id="rId47"/>
    <p:sldId id="436" r:id="rId48"/>
    <p:sldId id="437" r:id="rId49"/>
    <p:sldId id="57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osie" id="{BA4709E2-B06D-6046-86B2-FCDAF7697C2F}">
          <p14:sldIdLst>
            <p14:sldId id="385"/>
            <p14:sldId id="411"/>
            <p14:sldId id="483"/>
            <p14:sldId id="559"/>
            <p14:sldId id="538"/>
            <p14:sldId id="564"/>
            <p14:sldId id="388"/>
            <p14:sldId id="527"/>
            <p14:sldId id="474"/>
            <p14:sldId id="405"/>
            <p14:sldId id="406"/>
            <p14:sldId id="565"/>
            <p14:sldId id="544"/>
            <p14:sldId id="560"/>
            <p14:sldId id="548"/>
            <p14:sldId id="549"/>
            <p14:sldId id="550"/>
            <p14:sldId id="551"/>
            <p14:sldId id="552"/>
            <p14:sldId id="568"/>
            <p14:sldId id="570"/>
            <p14:sldId id="471"/>
            <p14:sldId id="571"/>
            <p14:sldId id="569"/>
            <p14:sldId id="555"/>
            <p14:sldId id="556"/>
            <p14:sldId id="567"/>
            <p14:sldId id="557"/>
            <p14:sldId id="526"/>
            <p14:sldId id="410"/>
            <p14:sldId id="407"/>
            <p14:sldId id="521"/>
            <p14:sldId id="478"/>
            <p14:sldId id="537"/>
            <p14:sldId id="480"/>
            <p14:sldId id="477"/>
            <p14:sldId id="418"/>
            <p14:sldId id="419"/>
            <p14:sldId id="459"/>
            <p14:sldId id="426"/>
            <p14:sldId id="464"/>
            <p14:sldId id="561"/>
            <p14:sldId id="467"/>
            <p14:sldId id="572"/>
            <p14:sldId id="573"/>
            <p14:sldId id="434"/>
            <p14:sldId id="436"/>
            <p14:sldId id="437"/>
            <p14:sldId id="5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hiddenSlides="1"/>
  <p:clrMru>
    <a:srgbClr val="FFC31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22" autoAdjust="0"/>
    <p:restoredTop sz="71031" autoAdjust="0"/>
  </p:normalViewPr>
  <p:slideViewPr>
    <p:cSldViewPr snapToGrid="0" snapToObjects="1">
      <p:cViewPr>
        <p:scale>
          <a:sx n="72" d="100"/>
          <a:sy n="72" d="100"/>
        </p:scale>
        <p:origin x="-80" y="-88"/>
      </p:cViewPr>
      <p:guideLst>
        <p:guide orient="horz" pos="2160"/>
        <p:guide pos="3840"/>
      </p:guideLst>
    </p:cSldViewPr>
  </p:slideViewPr>
  <p:notesTextViewPr>
    <p:cViewPr>
      <p:scale>
        <a:sx n="1" d="1"/>
        <a:sy n="1" d="1"/>
      </p:scale>
      <p:origin x="0" y="0"/>
    </p:cViewPr>
  </p:notesTextViewPr>
  <p:sorterViewPr>
    <p:cViewPr>
      <p:scale>
        <a:sx n="68" d="100"/>
        <a:sy n="68" d="100"/>
      </p:scale>
      <p:origin x="0" y="2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1" csCatId="colorful" phldr="1"/>
      <dgm:spPr/>
      <dgm:t>
        <a:bodyPr/>
        <a:lstStyle/>
        <a:p>
          <a:endParaRPr lang="en-US"/>
        </a:p>
      </dgm:t>
    </dgm:pt>
    <dgm:pt modelId="{9619BECF-D7D3-9B43-9940-D6D71A2C5668}">
      <dgm:prSet phldrT="[Text]"/>
      <dgm:spPr/>
      <dgm:t>
        <a:bodyPr/>
        <a:lstStyle/>
        <a:p>
          <a:r>
            <a:rPr lang="en-US" dirty="0" smtClean="0"/>
            <a:t>CLR</a:t>
          </a:r>
          <a:endParaRPr lang="en-US" dirty="0"/>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a:solidFill>
          <a:schemeClr val="accent2">
            <a:lumMod val="40000"/>
            <a:lumOff val="60000"/>
          </a:schemeClr>
        </a:solidFill>
      </dgm:spPr>
      <dgm:t>
        <a:bodyPr/>
        <a:lstStyle/>
        <a:p>
          <a:r>
            <a:rPr lang="en-US" sz="1400" dirty="0" smtClean="0">
              <a:solidFill>
                <a:srgbClr val="000000"/>
              </a:solidFill>
            </a:rPr>
            <a:t>Expanding Academic Vocabulary </a:t>
          </a:r>
          <a:r>
            <a:rPr lang="en-US" sz="1400" b="1" dirty="0" smtClean="0">
              <a:solidFill>
                <a:srgbClr val="000000"/>
              </a:solidFill>
            </a:rPr>
            <a:t>(Responsive Vocabulary)</a:t>
          </a:r>
          <a:endParaRPr lang="en-US" sz="1400" b="1" dirty="0">
            <a:solidFill>
              <a:srgbClr val="000000"/>
            </a:solidFill>
          </a:endParaRPr>
        </a:p>
      </dgm:t>
    </dgm:pt>
    <dgm:pt modelId="{D5B5CFF3-7D5D-4F49-9158-2A419479E2CB}" type="parTrans" cxnId="{82EFF699-5554-9A4B-9332-1DDC0B853C5F}">
      <dgm:prSet/>
      <dgm:spPr>
        <a:solidFill>
          <a:schemeClr val="accent2">
            <a:lumMod val="40000"/>
            <a:lumOff val="60000"/>
          </a:schemeClr>
        </a:solidFill>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a:solidFill>
          <a:schemeClr val="accent3">
            <a:lumMod val="40000"/>
            <a:lumOff val="60000"/>
          </a:schemeClr>
        </a:solidFill>
      </dgm:spPr>
      <dgm:t>
        <a:bodyPr/>
        <a:lstStyle/>
        <a:p>
          <a:r>
            <a:rPr lang="en-US" sz="1400" dirty="0" smtClean="0">
              <a:solidFill>
                <a:srgbClr val="000000"/>
              </a:solidFill>
            </a:rPr>
            <a:t>Increasing Student Engagement and Decreasing Classroom Management Challenges </a:t>
          </a:r>
          <a:r>
            <a:rPr lang="en-US" sz="1400" b="1" dirty="0" smtClean="0">
              <a:solidFill>
                <a:srgbClr val="000000"/>
              </a:solidFill>
            </a:rPr>
            <a:t>(Responsive Management)</a:t>
          </a:r>
          <a:endParaRPr lang="en-US" sz="1400" b="1" dirty="0">
            <a:solidFill>
              <a:srgbClr val="000000"/>
            </a:solidFill>
          </a:endParaRPr>
        </a:p>
      </dgm:t>
    </dgm:pt>
    <dgm:pt modelId="{0100BC16-9AF0-1D45-AA96-911CBB1B1CBC}" type="parTrans" cxnId="{5495FF89-DD51-6D4E-BAC0-E2CDFF6E60D2}">
      <dgm:prSet/>
      <dgm:spPr>
        <a:solidFill>
          <a:schemeClr val="accent3">
            <a:lumMod val="40000"/>
            <a:lumOff val="60000"/>
          </a:schemeClr>
        </a:solidFill>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a:solidFill>
          <a:schemeClr val="accent4">
            <a:lumMod val="40000"/>
            <a:lumOff val="60000"/>
          </a:schemeClr>
        </a:solidFill>
      </dgm:spPr>
      <dgm:t>
        <a:bodyPr/>
        <a:lstStyle/>
        <a:p>
          <a:r>
            <a:rPr lang="en-US" sz="1400" dirty="0" smtClean="0">
              <a:solidFill>
                <a:schemeClr val="tx1"/>
              </a:solidFill>
            </a:rPr>
            <a:t>Using all types of Texts Culturally and Linguistically </a:t>
          </a:r>
          <a:r>
            <a:rPr lang="en-US" sz="1400" b="1" dirty="0" smtClean="0">
              <a:solidFill>
                <a:schemeClr val="tx1"/>
              </a:solidFill>
            </a:rPr>
            <a:t>(Responsive Literacy)</a:t>
          </a:r>
          <a:endParaRPr lang="en-US" sz="1400" b="1" dirty="0">
            <a:solidFill>
              <a:schemeClr val="tx1"/>
            </a:solidFill>
          </a:endParaRPr>
        </a:p>
      </dgm:t>
    </dgm:pt>
    <dgm:pt modelId="{30077570-6F39-7042-A993-385E79A8D4E7}" type="parTrans" cxnId="{149EF680-895A-A740-B127-55314D8C142E}">
      <dgm:prSet/>
      <dgm:spPr>
        <a:solidFill>
          <a:schemeClr val="accent4">
            <a:lumMod val="40000"/>
            <a:lumOff val="60000"/>
          </a:schemeClr>
        </a:solidFill>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dgm:t>
        <a:bodyPr/>
        <a:lstStyle/>
        <a:p>
          <a:endParaRPr lang="en-US" dirty="0"/>
        </a:p>
      </dgm:t>
    </dgm:pt>
    <dgm:pt modelId="{3E6D8C20-4EF7-F945-A717-BC739A4F44BB}" type="parTrans" cxnId="{B1F6A023-9190-8E4B-B538-A3BB9C44EADE}">
      <dgm:prSet/>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a:solidFill>
          <a:schemeClr val="accent5">
            <a:lumMod val="40000"/>
            <a:lumOff val="60000"/>
          </a:schemeClr>
        </a:solidFill>
      </dgm:spPr>
      <dgm:t>
        <a:bodyPr/>
        <a:lstStyle/>
        <a:p>
          <a:endParaRPr lang="en-US" dirty="0"/>
        </a:p>
      </dgm:t>
    </dgm:pt>
    <dgm:pt modelId="{8E634404-0492-B347-BD6D-01EAF54E8077}" type="parTrans" cxnId="{8D811AD1-513C-404F-B087-C379ACE57AF7}">
      <dgm:prSet/>
      <dgm:spPr>
        <a:solidFill>
          <a:schemeClr val="accent5">
            <a:lumMod val="40000"/>
            <a:lumOff val="60000"/>
          </a:schemeClr>
        </a:solidFill>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dgm:spPr/>
      <dgm:t>
        <a:bodyPr/>
        <a:lstStyle/>
        <a:p>
          <a:endParaRPr lang="en-US"/>
        </a:p>
      </dgm:t>
    </dgm:pt>
    <dgm:pt modelId="{F0571BEF-FEB9-C447-A152-9FA2B9609CB5}" type="pres">
      <dgm:prSet presAssocID="{CFCC3450-E1AF-4B41-9641-67737DD0D9A1}" presName="node" presStyleLbl="node1" presStyleIdx="1" presStyleCnt="5" custScaleX="113297">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dgm:spPr/>
      <dgm:t>
        <a:bodyPr/>
        <a:lstStyle/>
        <a:p>
          <a:endParaRPr lang="en-US"/>
        </a:p>
      </dgm:t>
    </dgm:pt>
    <dgm:pt modelId="{EC15DECE-FDAB-8344-ADD1-CDB40DAF4F91}" type="pres">
      <dgm:prSet presAssocID="{2C54B912-5221-9546-9C8B-5FA056A5DEBB}" presName="node" presStyleLbl="node1" presStyleIdx="2" presStyleCnt="5">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16429">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3F05945E-D168-F94C-BA09-FBF86000213E}" type="presOf" srcId="{0100BC16-9AF0-1D45-AA96-911CBB1B1CBC}" destId="{49C01806-A301-B342-8101-047FD9CE114F}" srcOrd="0" destOrd="0" presId="urn:microsoft.com/office/officeart/2005/8/layout/radial4"/>
    <dgm:cxn modelId="{82EFF699-5554-9A4B-9332-1DDC0B853C5F}" srcId="{9619BECF-D7D3-9B43-9940-D6D71A2C5668}" destId="{D72943DF-673F-8346-A645-B5DC8B7EC398}" srcOrd="0" destOrd="0" parTransId="{D5B5CFF3-7D5D-4F49-9158-2A419479E2CB}" sibTransId="{819C79C7-EF02-0E4D-89A3-3D70F1AA1D5C}"/>
    <dgm:cxn modelId="{15F63144-4BC6-B44D-BE3D-87C708663734}" type="presOf" srcId="{D5B5CFF3-7D5D-4F49-9158-2A419479E2CB}" destId="{078DF27B-A2DD-F247-ADEE-9413EE10E02F}" srcOrd="0" destOrd="0" presId="urn:microsoft.com/office/officeart/2005/8/layout/radial4"/>
    <dgm:cxn modelId="{B1F6A023-9190-8E4B-B538-A3BB9C44EADE}" srcId="{9619BECF-D7D3-9B43-9940-D6D71A2C5668}" destId="{9D881477-2647-A443-BE62-581AD8D35DAB}" srcOrd="4" destOrd="0" parTransId="{3E6D8C20-4EF7-F945-A717-BC739A4F44BB}" sibTransId="{1AE0DE6E-26DF-934C-ACBD-B5A88445C9A2}"/>
    <dgm:cxn modelId="{19A5821F-9F1F-7E42-B26D-637AFA1E04E9}" type="presOf" srcId="{9D881477-2647-A443-BE62-581AD8D35DAB}" destId="{00520754-D8FD-0C4D-9DD7-FBD837DCE0BF}" srcOrd="0" destOrd="0" presId="urn:microsoft.com/office/officeart/2005/8/layout/radial4"/>
    <dgm:cxn modelId="{8D811AD1-513C-404F-B087-C379ACE57AF7}" srcId="{9619BECF-D7D3-9B43-9940-D6D71A2C5668}" destId="{55476BCD-5753-0748-9523-3F3AD78D1BC0}" srcOrd="3" destOrd="0" parTransId="{8E634404-0492-B347-BD6D-01EAF54E8077}" sibTransId="{F490FC08-4EDB-3142-B6B1-5A8FB40EBF3C}"/>
    <dgm:cxn modelId="{4B7147DF-DDA6-5B4D-AE72-1D95191BC26B}" type="presOf" srcId="{8E634404-0492-B347-BD6D-01EAF54E8077}" destId="{B841A908-F103-7C48-BA09-1B34F81B44D0}" srcOrd="0" destOrd="0" presId="urn:microsoft.com/office/officeart/2005/8/layout/radial4"/>
    <dgm:cxn modelId="{149EF680-895A-A740-B127-55314D8C142E}" srcId="{9619BECF-D7D3-9B43-9940-D6D71A2C5668}" destId="{2C54B912-5221-9546-9C8B-5FA056A5DEBB}" srcOrd="2" destOrd="0" parTransId="{30077570-6F39-7042-A993-385E79A8D4E7}" sibTransId="{6D730B91-C4D5-4E47-961B-89113F1B8D10}"/>
    <dgm:cxn modelId="{78D37649-0826-8F46-85CE-C0C6292F09C4}" type="presOf" srcId="{9619BECF-D7D3-9B43-9940-D6D71A2C5668}" destId="{82B159AA-6175-3B4F-8E65-BAFAF02AA9AE}" srcOrd="0" destOrd="0" presId="urn:microsoft.com/office/officeart/2005/8/layout/radial4"/>
    <dgm:cxn modelId="{5495FF89-DD51-6D4E-BAC0-E2CDFF6E60D2}" srcId="{9619BECF-D7D3-9B43-9940-D6D71A2C5668}" destId="{CFCC3450-E1AF-4B41-9641-67737DD0D9A1}" srcOrd="1" destOrd="0" parTransId="{0100BC16-9AF0-1D45-AA96-911CBB1B1CBC}" sibTransId="{34C0A748-CB04-8C43-BCDD-E49BF29954F5}"/>
    <dgm:cxn modelId="{41097B98-0FDF-B441-B65A-A94DAF682D74}" type="presOf" srcId="{3E6D8C20-4EF7-F945-A717-BC739A4F44BB}" destId="{E3F19E02-CD14-1F4C-AE27-512FE56B92EE}" srcOrd="0" destOrd="0" presId="urn:microsoft.com/office/officeart/2005/8/layout/radial4"/>
    <dgm:cxn modelId="{D37E458E-938E-A641-9E72-940D8A83216B}" type="presOf" srcId="{55476BCD-5753-0748-9523-3F3AD78D1BC0}" destId="{A11C8A64-0FFF-A245-A378-D038B5EE0264}" srcOrd="0" destOrd="0" presId="urn:microsoft.com/office/officeart/2005/8/layout/radial4"/>
    <dgm:cxn modelId="{376542C4-C8BB-4B45-AFE8-294A4DE9187C}" type="presOf" srcId="{D72943DF-673F-8346-A645-B5DC8B7EC398}" destId="{C6BC6079-882F-2944-A3E2-9DCCB34A50ED}" srcOrd="0" destOrd="0" presId="urn:microsoft.com/office/officeart/2005/8/layout/radial4"/>
    <dgm:cxn modelId="{BB2BB9B5-CF18-6D40-A65D-DAF661259F9B}" type="presOf" srcId="{30077570-6F39-7042-A993-385E79A8D4E7}" destId="{61C2AFB2-BBE2-B743-B5C8-984CA307070F}" srcOrd="0" destOrd="0" presId="urn:microsoft.com/office/officeart/2005/8/layout/radial4"/>
    <dgm:cxn modelId="{4706BE66-59AB-FC45-B589-0D51C7DDF4A6}" type="presOf" srcId="{CFCC3450-E1AF-4B41-9641-67737DD0D9A1}" destId="{F0571BEF-FEB9-C447-A152-9FA2B9609CB5}" srcOrd="0" destOrd="0" presId="urn:microsoft.com/office/officeart/2005/8/layout/radial4"/>
    <dgm:cxn modelId="{14568C5B-5A4A-B84B-8A78-3EA7A59AB5FA}" type="presOf" srcId="{2C54B912-5221-9546-9C8B-5FA056A5DEBB}" destId="{EC15DECE-FDAB-8344-ADD1-CDB40DAF4F91}" srcOrd="0" destOrd="0" presId="urn:microsoft.com/office/officeart/2005/8/layout/radial4"/>
    <dgm:cxn modelId="{F89E632A-3818-B64A-8C84-F9157FA86DA4}" type="presOf" srcId="{9DF83AB5-3184-584F-BD2A-38E0E29D3F7A}" destId="{5A2C8C81-D44A-1445-88A8-BB2BA9D701B3}"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DE8FC03D-8595-504B-8031-68F25A7F5FF1}" type="presParOf" srcId="{5A2C8C81-D44A-1445-88A8-BB2BA9D701B3}" destId="{82B159AA-6175-3B4F-8E65-BAFAF02AA9AE}" srcOrd="0" destOrd="0" presId="urn:microsoft.com/office/officeart/2005/8/layout/radial4"/>
    <dgm:cxn modelId="{BA44A0F0-19A7-834B-9BF2-5D75A6A98089}" type="presParOf" srcId="{5A2C8C81-D44A-1445-88A8-BB2BA9D701B3}" destId="{078DF27B-A2DD-F247-ADEE-9413EE10E02F}" srcOrd="1" destOrd="0" presId="urn:microsoft.com/office/officeart/2005/8/layout/radial4"/>
    <dgm:cxn modelId="{A9FC45E3-3543-114D-A07C-DBCE10CC18FC}" type="presParOf" srcId="{5A2C8C81-D44A-1445-88A8-BB2BA9D701B3}" destId="{C6BC6079-882F-2944-A3E2-9DCCB34A50ED}" srcOrd="2" destOrd="0" presId="urn:microsoft.com/office/officeart/2005/8/layout/radial4"/>
    <dgm:cxn modelId="{39805944-6B47-E24F-8EC8-20041B7C5827}" type="presParOf" srcId="{5A2C8C81-D44A-1445-88A8-BB2BA9D701B3}" destId="{49C01806-A301-B342-8101-047FD9CE114F}" srcOrd="3" destOrd="0" presId="urn:microsoft.com/office/officeart/2005/8/layout/radial4"/>
    <dgm:cxn modelId="{A16EFFA8-6583-3F4C-9C6A-6B6C97F19C21}" type="presParOf" srcId="{5A2C8C81-D44A-1445-88A8-BB2BA9D701B3}" destId="{F0571BEF-FEB9-C447-A152-9FA2B9609CB5}" srcOrd="4" destOrd="0" presId="urn:microsoft.com/office/officeart/2005/8/layout/radial4"/>
    <dgm:cxn modelId="{95D687E0-0BD4-A642-BFF8-E8BE5B2BAB82}" type="presParOf" srcId="{5A2C8C81-D44A-1445-88A8-BB2BA9D701B3}" destId="{61C2AFB2-BBE2-B743-B5C8-984CA307070F}" srcOrd="5" destOrd="0" presId="urn:microsoft.com/office/officeart/2005/8/layout/radial4"/>
    <dgm:cxn modelId="{415BB1BF-1663-F049-9060-B31D2E02A1AD}" type="presParOf" srcId="{5A2C8C81-D44A-1445-88A8-BB2BA9D701B3}" destId="{EC15DECE-FDAB-8344-ADD1-CDB40DAF4F91}" srcOrd="6" destOrd="0" presId="urn:microsoft.com/office/officeart/2005/8/layout/radial4"/>
    <dgm:cxn modelId="{77F511D2-B223-0648-9D19-E00B2ED10F53}" type="presParOf" srcId="{5A2C8C81-D44A-1445-88A8-BB2BA9D701B3}" destId="{B841A908-F103-7C48-BA09-1B34F81B44D0}" srcOrd="7" destOrd="0" presId="urn:microsoft.com/office/officeart/2005/8/layout/radial4"/>
    <dgm:cxn modelId="{CBED8065-6EAB-0D49-9D4C-446FB9395A85}" type="presParOf" srcId="{5A2C8C81-D44A-1445-88A8-BB2BA9D701B3}" destId="{A11C8A64-0FFF-A245-A378-D038B5EE0264}" srcOrd="8" destOrd="0" presId="urn:microsoft.com/office/officeart/2005/8/layout/radial4"/>
    <dgm:cxn modelId="{A7F9DA65-6AEF-184C-BF18-C70B5DCBBE43}" type="presParOf" srcId="{5A2C8C81-D44A-1445-88A8-BB2BA9D701B3}" destId="{E3F19E02-CD14-1F4C-AE27-512FE56B92EE}" srcOrd="9" destOrd="0" presId="urn:microsoft.com/office/officeart/2005/8/layout/radial4"/>
    <dgm:cxn modelId="{59AA6F14-39B5-E547-B99B-E25A21608B20}"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151358" y="2598399"/>
          <a:ext cx="1926883" cy="19268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kern="1200" dirty="0" smtClean="0"/>
            <a:t>CLR</a:t>
          </a:r>
          <a:endParaRPr lang="en-US" sz="5400" kern="1200" dirty="0"/>
        </a:p>
      </dsp:txBody>
      <dsp:txXfrm>
        <a:off x="3433543" y="2880584"/>
        <a:ext cx="1362513" cy="1362513"/>
      </dsp:txXfrm>
    </dsp:sp>
    <dsp:sp modelId="{078DF27B-A2DD-F247-ADEE-9413EE10E02F}">
      <dsp:nvSpPr>
        <dsp:cNvPr id="0" name=""/>
        <dsp:cNvSpPr/>
      </dsp:nvSpPr>
      <dsp:spPr>
        <a:xfrm rot="10800000">
          <a:off x="1285853" y="3287260"/>
          <a:ext cx="1762901" cy="549161"/>
        </a:xfrm>
        <a:prstGeom prst="leftArrow">
          <a:avLst>
            <a:gd name="adj1" fmla="val 60000"/>
            <a:gd name="adj2" fmla="val 50000"/>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370583" y="2829625"/>
          <a:ext cx="1830539" cy="1464431"/>
        </a:xfrm>
        <a:prstGeom prst="roundRect">
          <a:avLst>
            <a:gd name="adj" fmla="val 10000"/>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Expanding Academic Vocabulary </a:t>
          </a:r>
          <a:r>
            <a:rPr lang="en-US" sz="1400" b="1" kern="1200" dirty="0" smtClean="0">
              <a:solidFill>
                <a:srgbClr val="000000"/>
              </a:solidFill>
            </a:rPr>
            <a:t>(Responsive Vocabulary)</a:t>
          </a:r>
          <a:endParaRPr lang="en-US" sz="1400" b="1" kern="1200" dirty="0">
            <a:solidFill>
              <a:srgbClr val="000000"/>
            </a:solidFill>
          </a:endParaRPr>
        </a:p>
      </dsp:txBody>
      <dsp:txXfrm>
        <a:off x="413475" y="2872517"/>
        <a:ext cx="1744755" cy="1378647"/>
      </dsp:txXfrm>
    </dsp:sp>
    <dsp:sp modelId="{49C01806-A301-B342-8101-047FD9CE114F}">
      <dsp:nvSpPr>
        <dsp:cNvPr id="0" name=""/>
        <dsp:cNvSpPr/>
      </dsp:nvSpPr>
      <dsp:spPr>
        <a:xfrm rot="13500000">
          <a:off x="1856261" y="1910173"/>
          <a:ext cx="1762901" cy="549161"/>
        </a:xfrm>
        <a:prstGeom prst="leftArrow">
          <a:avLst>
            <a:gd name="adj1" fmla="val 60000"/>
            <a:gd name="adj2" fmla="val 50000"/>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1077459" y="829258"/>
          <a:ext cx="2073946" cy="1464431"/>
        </a:xfrm>
        <a:prstGeom prst="roundRect">
          <a:avLst>
            <a:gd name="adj" fmla="val 10000"/>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Increasing Student Engagement and Decreasing Classroom Management Challenges </a:t>
          </a:r>
          <a:r>
            <a:rPr lang="en-US" sz="1400" b="1" kern="1200" dirty="0" smtClean="0">
              <a:solidFill>
                <a:srgbClr val="000000"/>
              </a:solidFill>
            </a:rPr>
            <a:t>(Responsive Management)</a:t>
          </a:r>
          <a:endParaRPr lang="en-US" sz="1400" b="1" kern="1200" dirty="0">
            <a:solidFill>
              <a:srgbClr val="000000"/>
            </a:solidFill>
          </a:endParaRPr>
        </a:p>
      </dsp:txBody>
      <dsp:txXfrm>
        <a:off x="1120351" y="872150"/>
        <a:ext cx="1988162" cy="1378647"/>
      </dsp:txXfrm>
    </dsp:sp>
    <dsp:sp modelId="{61C2AFB2-BBE2-B743-B5C8-984CA307070F}">
      <dsp:nvSpPr>
        <dsp:cNvPr id="0" name=""/>
        <dsp:cNvSpPr/>
      </dsp:nvSpPr>
      <dsp:spPr>
        <a:xfrm rot="16200000">
          <a:off x="3233349" y="1339765"/>
          <a:ext cx="1762901" cy="549161"/>
        </a:xfrm>
        <a:prstGeom prst="leftArrow">
          <a:avLst>
            <a:gd name="adj1" fmla="val 60000"/>
            <a:gd name="adj2" fmla="val 50000"/>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199530" y="679"/>
          <a:ext cx="1830539" cy="1464431"/>
        </a:xfrm>
        <a:prstGeom prst="roundRect">
          <a:avLst>
            <a:gd name="adj" fmla="val 10000"/>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Using all types of Texts Culturally and Linguistically </a:t>
          </a:r>
          <a:r>
            <a:rPr lang="en-US" sz="1400" b="1" kern="1200" dirty="0" smtClean="0">
              <a:solidFill>
                <a:schemeClr val="tx1"/>
              </a:solidFill>
            </a:rPr>
            <a:t>(Responsive Literacy)</a:t>
          </a:r>
          <a:endParaRPr lang="en-US" sz="1400" b="1" kern="1200" dirty="0">
            <a:solidFill>
              <a:schemeClr val="tx1"/>
            </a:solidFill>
          </a:endParaRPr>
        </a:p>
      </dsp:txBody>
      <dsp:txXfrm>
        <a:off x="3242422" y="43571"/>
        <a:ext cx="1744755" cy="1378647"/>
      </dsp:txXfrm>
    </dsp:sp>
    <dsp:sp modelId="{B841A908-F103-7C48-BA09-1B34F81B44D0}">
      <dsp:nvSpPr>
        <dsp:cNvPr id="0" name=""/>
        <dsp:cNvSpPr/>
      </dsp:nvSpPr>
      <dsp:spPr>
        <a:xfrm rot="18900000">
          <a:off x="4610436" y="1910173"/>
          <a:ext cx="1762901" cy="549161"/>
        </a:xfrm>
        <a:prstGeom prst="leftArrow">
          <a:avLst>
            <a:gd name="adj1" fmla="val 60000"/>
            <a:gd name="adj2" fmla="val 50000"/>
          </a:avLst>
        </a:prstGeom>
        <a:solidFill>
          <a:schemeClr val="accent5">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049527" y="829258"/>
          <a:ext cx="2131278" cy="1464431"/>
        </a:xfrm>
        <a:prstGeom prst="roundRect">
          <a:avLst>
            <a:gd name="adj" fmla="val 10000"/>
          </a:avLst>
        </a:prstGeom>
        <a:solidFill>
          <a:schemeClr val="accent5">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092419" y="872150"/>
        <a:ext cx="2045494" cy="1378647"/>
      </dsp:txXfrm>
    </dsp:sp>
    <dsp:sp modelId="{E3F19E02-CD14-1F4C-AE27-512FE56B92EE}">
      <dsp:nvSpPr>
        <dsp:cNvPr id="0" name=""/>
        <dsp:cNvSpPr/>
      </dsp:nvSpPr>
      <dsp:spPr>
        <a:xfrm>
          <a:off x="5180844" y="3287260"/>
          <a:ext cx="1762901" cy="549161"/>
        </a:xfrm>
        <a:prstGeom prst="lef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028476" y="2829625"/>
          <a:ext cx="1830539" cy="1464431"/>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071368" y="2872517"/>
        <a:ext cx="1744755" cy="137864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05D980-E96D-C345-9D92-BBFB2ECB07BD}" type="datetimeFigureOut">
              <a:rPr lang="en-US" smtClean="0"/>
              <a:t>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656895-8BB2-3340-9818-8DA07E155479}" type="slidenum">
              <a:rPr lang="en-US" smtClean="0"/>
              <a:t>‹#›</a:t>
            </a:fld>
            <a:endParaRPr lang="en-US"/>
          </a:p>
        </p:txBody>
      </p:sp>
    </p:spTree>
    <p:extLst>
      <p:ext uri="{BB962C8B-B14F-4D97-AF65-F5344CB8AC3E}">
        <p14:creationId xmlns:p14="http://schemas.microsoft.com/office/powerpoint/2010/main" val="3285319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5D1B2-E4B1-CD4A-96A1-5F0316CE2132}" type="datetimeFigureOut">
              <a:rPr lang="en-US" smtClean="0"/>
              <a:t>2/9/16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B9F8E-D1F4-C04E-B789-747978FE61FD}" type="slidenum">
              <a:rPr lang="en-US" smtClean="0"/>
              <a:t>‹#›</a:t>
            </a:fld>
            <a:endParaRPr lang="en-US"/>
          </a:p>
        </p:txBody>
      </p:sp>
    </p:spTree>
    <p:extLst>
      <p:ext uri="{BB962C8B-B14F-4D97-AF65-F5344CB8AC3E}">
        <p14:creationId xmlns:p14="http://schemas.microsoft.com/office/powerpoint/2010/main" val="94274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B9F8E-D1F4-C04E-B789-747978FE61FD}" type="slidenum">
              <a:rPr lang="en-US" smtClean="0"/>
              <a:t>1</a:t>
            </a:fld>
            <a:endParaRPr lang="en-US"/>
          </a:p>
        </p:txBody>
      </p:sp>
    </p:spTree>
    <p:extLst>
      <p:ext uri="{BB962C8B-B14F-4D97-AF65-F5344CB8AC3E}">
        <p14:creationId xmlns:p14="http://schemas.microsoft.com/office/powerpoint/2010/main" val="261653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6 </a:t>
            </a:r>
            <a:r>
              <a:rPr lang="en-US" dirty="0" err="1">
                <a:latin typeface="Calibri" charset="0"/>
              </a:rPr>
              <a:t>mins</a:t>
            </a:r>
            <a:r>
              <a:rPr lang="en-US" dirty="0" smtClean="0">
                <a:latin typeface="Calibri" charset="0"/>
              </a:rPr>
              <a:t>.</a:t>
            </a:r>
          </a:p>
          <a:p>
            <a:endParaRPr lang="en-US" dirty="0" smtClean="0">
              <a:latin typeface="Calibri" charset="0"/>
            </a:endParaRPr>
          </a:p>
          <a:p>
            <a:r>
              <a:rPr lang="en-US" dirty="0" smtClean="0">
                <a:latin typeface="Calibri" charset="0"/>
              </a:rPr>
              <a:t>Purpose:  To debrief their notes from the read aloud.</a:t>
            </a:r>
          </a:p>
          <a:p>
            <a:endParaRPr lang="en-US" dirty="0">
              <a:latin typeface="Calibri" charset="0"/>
            </a:endParaRPr>
          </a:p>
          <a:p>
            <a:endParaRPr lang="en-US" dirty="0">
              <a:latin typeface="Calibri" charset="0"/>
            </a:endParaRPr>
          </a:p>
          <a:p>
            <a:r>
              <a:rPr lang="en-US" dirty="0" smtClean="0">
                <a:latin typeface="Calibri" charset="0"/>
              </a:rPr>
              <a:t>Introduce </a:t>
            </a:r>
            <a:r>
              <a:rPr lang="en-US" dirty="0">
                <a:latin typeface="Calibri" charset="0"/>
              </a:rPr>
              <a:t>the </a:t>
            </a:r>
            <a:r>
              <a:rPr lang="en-US" dirty="0" smtClean="0">
                <a:latin typeface="Calibri" charset="0"/>
              </a:rPr>
              <a:t>protocol </a:t>
            </a:r>
            <a:r>
              <a:rPr lang="en-US" b="1" dirty="0" smtClean="0">
                <a:latin typeface="Calibri" charset="0"/>
              </a:rPr>
              <a:t>(Silent</a:t>
            </a:r>
            <a:r>
              <a:rPr lang="en-US" b="1" baseline="0" dirty="0" smtClean="0">
                <a:latin typeface="Calibri" charset="0"/>
              </a:rPr>
              <a:t> Appointment &amp; Give One Get One)</a:t>
            </a:r>
            <a:r>
              <a:rPr lang="en-US" dirty="0" smtClean="0">
                <a:latin typeface="Calibri" charset="0"/>
              </a:rPr>
              <a:t>-</a:t>
            </a:r>
            <a:r>
              <a:rPr lang="en-US" baseline="0" dirty="0" smtClean="0">
                <a:latin typeface="Calibri" charset="0"/>
              </a:rPr>
              <a:t> </a:t>
            </a:r>
            <a:r>
              <a:rPr lang="en-US" baseline="0" dirty="0" smtClean="0">
                <a:latin typeface="Calibri" charset="0"/>
              </a:rPr>
              <a:t>and model example if needed.</a:t>
            </a:r>
          </a:p>
          <a:p>
            <a:endParaRPr lang="en-US" dirty="0">
              <a:latin typeface="Calibri" charset="0"/>
            </a:endParaRPr>
          </a:p>
          <a:p>
            <a:r>
              <a:rPr lang="en-US" dirty="0" smtClean="0">
                <a:latin typeface="Calibri" charset="0"/>
              </a:rPr>
              <a:t>Ask participants to follow the instructions</a:t>
            </a:r>
            <a:r>
              <a:rPr lang="en-US" baseline="0" dirty="0" smtClean="0">
                <a:latin typeface="Calibri" charset="0"/>
              </a:rPr>
              <a:t> on the screen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B699212-B323-C741-90C4-D9A80407181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3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Purpose:</a:t>
            </a:r>
            <a:r>
              <a:rPr lang="en-US" baseline="0" dirty="0" smtClean="0">
                <a:latin typeface="Calibri" charset="0"/>
              </a:rPr>
              <a:t>  The purpose of this slide is have participants personally identify with the characters and the climax of the story.  The personal connection inspires the engagement out Standard English Learners need in Literacy instruction.  </a:t>
            </a:r>
            <a:endParaRPr lang="en-US" dirty="0" smtClean="0">
              <a:latin typeface="Calibri" charset="0"/>
            </a:endParaRPr>
          </a:p>
          <a:p>
            <a:endParaRPr lang="en-US" dirty="0" smtClean="0">
              <a:latin typeface="Calibri" charset="0"/>
            </a:endParaRPr>
          </a:p>
          <a:p>
            <a:r>
              <a:rPr lang="en-US" dirty="0" smtClean="0">
                <a:latin typeface="Calibri" charset="0"/>
              </a:rPr>
              <a:t>Still with their</a:t>
            </a:r>
            <a:r>
              <a:rPr lang="en-US" baseline="0" dirty="0" smtClean="0">
                <a:latin typeface="Calibri" charset="0"/>
              </a:rPr>
              <a:t> silent appointment, have the participants answer the question on the slide.</a:t>
            </a:r>
          </a:p>
          <a:p>
            <a:endParaRPr lang="en-US" baseline="0" dirty="0" smtClean="0">
              <a:latin typeface="Calibri" charset="0"/>
            </a:endParaRPr>
          </a:p>
          <a:p>
            <a:r>
              <a:rPr lang="en-US" baseline="0" dirty="0" smtClean="0">
                <a:latin typeface="Calibri" charset="0"/>
              </a:rPr>
              <a:t>Debrief:</a:t>
            </a:r>
          </a:p>
          <a:p>
            <a:endParaRPr lang="en-US" baseline="0" dirty="0" smtClean="0">
              <a:latin typeface="Calibri" charset="0"/>
            </a:endParaRPr>
          </a:p>
          <a:p>
            <a:r>
              <a:rPr lang="en-US" baseline="0" dirty="0" smtClean="0">
                <a:latin typeface="Calibri" charset="0"/>
              </a:rPr>
              <a:t>Ask who identified with ________ and why?     Or     Who did you identify with and why?</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FF3688BF-F7B0-DD49-A0A4-30478FB0409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1 min</a:t>
            </a:r>
          </a:p>
          <a:p>
            <a:endParaRPr lang="en-US" dirty="0" smtClean="0">
              <a:latin typeface="Calibri" charset="0"/>
            </a:endParaRPr>
          </a:p>
          <a:p>
            <a:r>
              <a:rPr lang="en-US" dirty="0" smtClean="0">
                <a:latin typeface="Calibri" charset="0"/>
              </a:rPr>
              <a:t>Remind teachers that we are doing a very modified/adult speed version an</a:t>
            </a:r>
            <a:r>
              <a:rPr lang="en-US" baseline="0" dirty="0" smtClean="0">
                <a:latin typeface="Calibri" charset="0"/>
              </a:rPr>
              <a:t> opening that involves some close reading</a:t>
            </a:r>
            <a:r>
              <a:rPr lang="en-US" baseline="0" dirty="0" smtClean="0">
                <a:latin typeface="Calibri" charset="0"/>
              </a:rPr>
              <a:t>.  The next few slides will be examples of some text dependent questions and </a:t>
            </a:r>
            <a:r>
              <a:rPr lang="en-US" b="1" baseline="0" dirty="0" smtClean="0">
                <a:latin typeface="Calibri" charset="0"/>
              </a:rPr>
              <a:t>c</a:t>
            </a:r>
            <a:r>
              <a:rPr lang="en-US" b="1" dirty="0" smtClean="0">
                <a:latin typeface="Calibri" charset="0"/>
              </a:rPr>
              <a:t>ulturally relevant </a:t>
            </a:r>
            <a:r>
              <a:rPr lang="en-US" baseline="0" dirty="0" smtClean="0">
                <a:latin typeface="Calibri" charset="0"/>
              </a:rPr>
              <a:t>engagement strategies that will target our bundled standards.</a:t>
            </a:r>
            <a:endParaRPr lang="en-US" b="1" i="1"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12</a:t>
            </a:fld>
            <a:endParaRPr lang="en-US"/>
          </a:p>
        </p:txBody>
      </p:sp>
    </p:spTree>
    <p:extLst>
      <p:ext uri="{BB962C8B-B14F-4D97-AF65-F5344CB8AC3E}">
        <p14:creationId xmlns:p14="http://schemas.microsoft.com/office/powerpoint/2010/main" val="102489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xfrm>
            <a:off x="1383714" y="1143000"/>
            <a:ext cx="4090573" cy="308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i="1" dirty="0">
              <a:latin typeface="Calibri" charset="0"/>
            </a:endParaRPr>
          </a:p>
        </p:txBody>
      </p:sp>
      <p:sp>
        <p:nvSpPr>
          <p:cNvPr id="4" name="Slide Number Placeholder 3"/>
          <p:cNvSpPr>
            <a:spLocks noGrp="1"/>
          </p:cNvSpPr>
          <p:nvPr>
            <p:ph type="sldNum" sz="quarter" idx="5"/>
          </p:nvPr>
        </p:nvSpPr>
        <p:spPr/>
        <p:txBody>
          <a:bodyPr/>
          <a:lstStyle/>
          <a:p>
            <a:pPr>
              <a:defRPr/>
            </a:pPr>
            <a:fld id="{7CA72393-CB4E-C54C-A35F-7B7B093E0C7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a:t>
            </a:r>
            <a:r>
              <a:rPr lang="en-US" baseline="0" dirty="0" err="1" smtClean="0"/>
              <a:t>mins</a:t>
            </a:r>
            <a:endParaRPr lang="en-US" baseline="0" dirty="0" smtClean="0"/>
          </a:p>
          <a:p>
            <a:endParaRPr lang="en-US" baseline="0" dirty="0" smtClean="0"/>
          </a:p>
          <a:p>
            <a:r>
              <a:rPr lang="en-US" baseline="0" dirty="0" smtClean="0"/>
              <a:t>Have participants number the paragraphs- (spaced sections).  There should be 26</a:t>
            </a:r>
          </a:p>
          <a:p>
            <a:endParaRPr lang="en-US" baseline="0" dirty="0" smtClean="0"/>
          </a:p>
          <a:p>
            <a:r>
              <a:rPr lang="en-US" baseline="0" dirty="0" smtClean="0"/>
              <a:t>Then have participants read the question, think on their own, then Raise a Righteous Hand to answer the first question.</a:t>
            </a:r>
          </a:p>
        </p:txBody>
      </p:sp>
      <p:sp>
        <p:nvSpPr>
          <p:cNvPr id="4" name="Slide Number Placeholder 3"/>
          <p:cNvSpPr>
            <a:spLocks noGrp="1"/>
          </p:cNvSpPr>
          <p:nvPr>
            <p:ph type="sldNum" sz="quarter" idx="10"/>
          </p:nvPr>
        </p:nvSpPr>
        <p:spPr/>
        <p:txBody>
          <a:bodyPr/>
          <a:lstStyle/>
          <a:p>
            <a:fld id="{D71B9F8E-D1F4-C04E-B789-747978FE61FD}" type="slidenum">
              <a:rPr lang="en-US" smtClean="0"/>
              <a:t>14</a:t>
            </a:fld>
            <a:endParaRPr lang="en-US"/>
          </a:p>
        </p:txBody>
      </p:sp>
    </p:spTree>
    <p:extLst>
      <p:ext uri="{BB962C8B-B14F-4D97-AF65-F5344CB8AC3E}">
        <p14:creationId xmlns:p14="http://schemas.microsoft.com/office/powerpoint/2010/main" val="2939423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a:t>
            </a:r>
            <a:r>
              <a:rPr lang="en-US" baseline="0" dirty="0" smtClean="0">
                <a:latin typeface="Calibri" charset="0"/>
              </a:rPr>
              <a:t> </a:t>
            </a:r>
            <a:r>
              <a:rPr lang="en-US" baseline="0" dirty="0" err="1" smtClean="0">
                <a:latin typeface="Calibri" charset="0"/>
              </a:rPr>
              <a:t>mins</a:t>
            </a:r>
            <a:endParaRPr lang="en-US" baseline="0" dirty="0" smtClean="0">
              <a:latin typeface="Calibri" charset="0"/>
            </a:endParaRPr>
          </a:p>
          <a:p>
            <a:endParaRPr lang="en-US" baseline="0" dirty="0" smtClean="0">
              <a:latin typeface="Calibri" charset="0"/>
            </a:endParaRPr>
          </a:p>
          <a:p>
            <a:r>
              <a:rPr lang="en-US" baseline="0" dirty="0" smtClean="0">
                <a:latin typeface="Calibri" charset="0"/>
              </a:rPr>
              <a:t>Materials: </a:t>
            </a:r>
            <a:r>
              <a:rPr lang="en-US" baseline="0" dirty="0" err="1" smtClean="0">
                <a:latin typeface="Calibri" charset="0"/>
              </a:rPr>
              <a:t>uno</a:t>
            </a:r>
            <a:r>
              <a:rPr lang="en-US" baseline="0" dirty="0" smtClean="0">
                <a:latin typeface="Calibri" charset="0"/>
              </a:rPr>
              <a:t> </a:t>
            </a:r>
            <a:r>
              <a:rPr lang="en-US" baseline="0" dirty="0" err="1" smtClean="0">
                <a:latin typeface="Calibri" charset="0"/>
              </a:rPr>
              <a:t>cardsm</a:t>
            </a:r>
            <a:r>
              <a:rPr lang="en-US" baseline="0" dirty="0" smtClean="0">
                <a:latin typeface="Calibri" charset="0"/>
              </a:rPr>
              <a:t> model of the Tree Map with three categories- </a:t>
            </a:r>
            <a:r>
              <a:rPr lang="en-US" b="1" baseline="0" dirty="0" smtClean="0">
                <a:latin typeface="Calibri" charset="0"/>
              </a:rPr>
              <a:t>in time– in the world– in the community/home</a:t>
            </a:r>
            <a:endParaRPr lang="en-US" baseline="0" dirty="0" smtClean="0">
              <a:latin typeface="Calibri" charset="0"/>
            </a:endParaRPr>
          </a:p>
          <a:p>
            <a:endParaRPr lang="en-US" baseline="0" dirty="0" smtClean="0">
              <a:latin typeface="Calibri" charset="0"/>
            </a:endParaRPr>
          </a:p>
          <a:p>
            <a:r>
              <a:rPr lang="en-US" baseline="0" dirty="0" smtClean="0">
                <a:latin typeface="Calibri" charset="0"/>
              </a:rPr>
              <a:t>Purpose:  To have the participants engage in the </a:t>
            </a:r>
            <a:r>
              <a:rPr lang="en-US" baseline="0" dirty="0" smtClean="0">
                <a:latin typeface="Calibri" charset="0"/>
              </a:rPr>
              <a:t>TDQs, </a:t>
            </a:r>
            <a:r>
              <a:rPr lang="en-US" baseline="0" dirty="0" smtClean="0">
                <a:latin typeface="Calibri" charset="0"/>
              </a:rPr>
              <a:t>using the various engagement </a:t>
            </a:r>
            <a:r>
              <a:rPr lang="en-US" baseline="0" dirty="0" smtClean="0">
                <a:latin typeface="Calibri" charset="0"/>
              </a:rPr>
              <a:t>strategies.</a:t>
            </a:r>
          </a:p>
          <a:p>
            <a:endParaRPr lang="en-US" baseline="0" dirty="0" smtClean="0">
              <a:latin typeface="Calibri" charset="0"/>
            </a:endParaRPr>
          </a:p>
          <a:p>
            <a:endParaRPr lang="en-US" dirty="0" smtClean="0">
              <a:latin typeface="Calibri" charset="0"/>
            </a:endParaRPr>
          </a:p>
          <a:p>
            <a:r>
              <a:rPr lang="en-US" dirty="0" smtClean="0">
                <a:latin typeface="Calibri" charset="0"/>
              </a:rPr>
              <a:t>Follow the directions on</a:t>
            </a:r>
            <a:r>
              <a:rPr lang="en-US" baseline="0" dirty="0" smtClean="0">
                <a:latin typeface="Calibri" charset="0"/>
              </a:rPr>
              <a:t> the slide</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8010604-A0B6-794F-B04D-C794177577C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a:t>
            </a:r>
            <a:r>
              <a:rPr lang="en-US" baseline="0" dirty="0" smtClean="0">
                <a:latin typeface="Calibri" charset="0"/>
              </a:rPr>
              <a:t> </a:t>
            </a:r>
            <a:r>
              <a:rPr lang="en-US" baseline="0" dirty="0" err="1" smtClean="0">
                <a:latin typeface="Calibri" charset="0"/>
              </a:rPr>
              <a:t>mins</a:t>
            </a:r>
            <a:endParaRPr lang="en-US" baseline="0" dirty="0" smtClean="0">
              <a:latin typeface="Calibri" charset="0"/>
            </a:endParaRPr>
          </a:p>
          <a:p>
            <a:endParaRPr lang="en-US" baseline="0" dirty="0" smtClean="0">
              <a:latin typeface="Calibri" charset="0"/>
            </a:endParaRPr>
          </a:p>
          <a:p>
            <a:r>
              <a:rPr lang="en-US" baseline="0" dirty="0" smtClean="0">
                <a:latin typeface="Calibri" charset="0"/>
              </a:rPr>
              <a:t>Purpose:  To have the participants engage in the </a:t>
            </a:r>
            <a:r>
              <a:rPr lang="en-US" baseline="0" dirty="0" smtClean="0">
                <a:latin typeface="Calibri" charset="0"/>
              </a:rPr>
              <a:t>TDQs using the various engagement strategies.</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8010604-A0B6-794F-B04D-C794177577C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2min</a:t>
            </a:r>
            <a:endParaRPr lang="en-US" dirty="0">
              <a:latin typeface="Calibri" charset="0"/>
            </a:endParaRPr>
          </a:p>
          <a:p>
            <a:endParaRPr lang="en-US" dirty="0" smtClean="0">
              <a:latin typeface="Calibri" charset="0"/>
            </a:endParaRPr>
          </a:p>
          <a:p>
            <a:r>
              <a:rPr lang="en-US" dirty="0" smtClean="0">
                <a:latin typeface="Calibri" charset="0"/>
              </a:rPr>
              <a:t>Have participants</a:t>
            </a:r>
            <a:r>
              <a:rPr lang="en-US" baseline="0" dirty="0" smtClean="0">
                <a:latin typeface="Calibri" charset="0"/>
              </a:rPr>
              <a:t> pair share the question on the slide.</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1E64F26C-ABCB-A940-AFEA-959EA679BA2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4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Let the participants</a:t>
            </a:r>
            <a:r>
              <a:rPr lang="en-US" baseline="0" dirty="0" smtClean="0">
                <a:latin typeface="Calibri" charset="0"/>
              </a:rPr>
              <a:t> know that they are going to experience Ron McNair’s life from another source.  Allow them to watch for the flow as a first read.</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AA5D412-B637-254E-9166-59275656DC5C}"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 </a:t>
            </a:r>
            <a:r>
              <a:rPr lang="en-US" dirty="0" err="1">
                <a:latin typeface="Calibri" charset="0"/>
              </a:rPr>
              <a:t>mins</a:t>
            </a:r>
            <a:endParaRPr lang="en-US" dirty="0">
              <a:latin typeface="Calibri" charset="0"/>
            </a:endParaRPr>
          </a:p>
          <a:p>
            <a:endParaRPr lang="en-US" dirty="0" smtClean="0">
              <a:latin typeface="Calibri" charset="0"/>
            </a:endParaRPr>
          </a:p>
          <a:p>
            <a:pPr lvl="0">
              <a:defRPr/>
            </a:pPr>
            <a:r>
              <a:rPr lang="en-US" baseline="0" dirty="0" smtClean="0">
                <a:latin typeface="Calibri" charset="0"/>
              </a:rPr>
              <a:t>Say: </a:t>
            </a:r>
            <a:r>
              <a:rPr lang="en-US" sz="2800" dirty="0" smtClean="0"/>
              <a:t>Who’s telling the story in the video?  </a:t>
            </a:r>
          </a:p>
          <a:p>
            <a:pPr lvl="0">
              <a:defRPr/>
            </a:pPr>
            <a:endParaRPr lang="en-US" sz="2800" dirty="0" smtClean="0"/>
          </a:p>
          <a:p>
            <a:pPr lvl="0">
              <a:defRPr/>
            </a:pPr>
            <a:r>
              <a:rPr lang="en-US" sz="2800" dirty="0" smtClean="0"/>
              <a:t>*We want the</a:t>
            </a:r>
            <a:r>
              <a:rPr lang="en-US" sz="2800" baseline="0" dirty="0" smtClean="0"/>
              <a:t> participants to keep in mind that the reliability of the source is important to the validity of the story.</a:t>
            </a:r>
          </a:p>
          <a:p>
            <a:pPr lvl="0">
              <a:defRPr/>
            </a:pPr>
            <a:endParaRPr lang="en-US" sz="2800" baseline="0" dirty="0" smtClean="0"/>
          </a:p>
          <a:p>
            <a:pPr lvl="0">
              <a:defRPr/>
            </a:pPr>
            <a:r>
              <a:rPr lang="en-US" sz="2800" baseline="0" dirty="0" smtClean="0"/>
              <a:t>[Click]</a:t>
            </a:r>
          </a:p>
          <a:p>
            <a:pPr lvl="0">
              <a:defRPr/>
            </a:pPr>
            <a:endParaRPr lang="en-US" sz="2800" baseline="0" dirty="0" smtClean="0"/>
          </a:p>
          <a:p>
            <a:pPr lvl="0">
              <a:defRPr/>
            </a:pPr>
            <a:r>
              <a:rPr lang="en-US" sz="2800" baseline="0" dirty="0" smtClean="0"/>
              <a:t>Say: Pair square and discuss what the differences are between the book and the video.  Be prepared to share evidence from both texts.</a:t>
            </a:r>
            <a:endParaRPr lang="en-US" sz="2800" dirty="0"/>
          </a:p>
        </p:txBody>
      </p:sp>
      <p:sp>
        <p:nvSpPr>
          <p:cNvPr id="4" name="Slide Number Placeholder 3"/>
          <p:cNvSpPr>
            <a:spLocks noGrp="1"/>
          </p:cNvSpPr>
          <p:nvPr>
            <p:ph type="sldNum" sz="quarter" idx="5"/>
          </p:nvPr>
        </p:nvSpPr>
        <p:spPr/>
        <p:txBody>
          <a:bodyPr/>
          <a:lstStyle/>
          <a:p>
            <a:pPr>
              <a:defRPr/>
            </a:pPr>
            <a:fld id="{6D596012-1D10-EB41-AE09-4ACFFB8DD79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solidFill>
                  <a:srgbClr val="FF0000"/>
                </a:solidFill>
              </a:rPr>
              <a:t>1 min</a:t>
            </a:r>
            <a:endParaRPr lang="en-US" baseline="0" dirty="0" smtClean="0">
              <a:solidFill>
                <a:srgbClr val="FF0000"/>
              </a:solidFill>
            </a:endParaRPr>
          </a:p>
          <a:p>
            <a:endParaRPr lang="en-US" baseline="0" dirty="0" smtClean="0">
              <a:solidFill>
                <a:srgbClr val="FF0000"/>
              </a:solidFill>
            </a:endParaRPr>
          </a:p>
          <a:p>
            <a:r>
              <a:rPr lang="en-US" dirty="0" smtClean="0">
                <a:solidFill>
                  <a:srgbClr val="FF0000"/>
                </a:solidFill>
              </a:rPr>
              <a:t>Give participants a moment</a:t>
            </a:r>
            <a:r>
              <a:rPr lang="en-US" baseline="0" dirty="0" smtClean="0">
                <a:solidFill>
                  <a:srgbClr val="FF0000"/>
                </a:solidFill>
              </a:rPr>
              <a:t> to read the objectives and let them know that the PD will provide for them an experience that </a:t>
            </a:r>
            <a:endParaRPr lang="en-US" dirty="0" smtClean="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098549CD-C621-9E46-857D-732F4C8AC668}" type="slidenum">
              <a:rPr lang="en-US">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11508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1 min</a:t>
            </a:r>
          </a:p>
          <a:p>
            <a:endParaRPr lang="en-US" dirty="0" smtClean="0">
              <a:latin typeface="Calibri" charset="0"/>
            </a:endParaRPr>
          </a:p>
          <a:p>
            <a:r>
              <a:rPr lang="en-US" dirty="0" smtClean="0">
                <a:latin typeface="Calibri" charset="0"/>
              </a:rPr>
              <a:t>Remind teachers that we are doing a very modified/adult speed version an</a:t>
            </a:r>
            <a:r>
              <a:rPr lang="en-US" baseline="0" dirty="0" smtClean="0">
                <a:latin typeface="Calibri" charset="0"/>
              </a:rPr>
              <a:t> opening that involves some close </a:t>
            </a:r>
            <a:r>
              <a:rPr lang="en-US" baseline="0" dirty="0" smtClean="0">
                <a:latin typeface="Calibri" charset="0"/>
              </a:rPr>
              <a:t>reading- this read will focus on annotating a video.</a:t>
            </a:r>
            <a:endParaRPr lang="en-US" b="1" i="1" dirty="0" smtClean="0">
              <a:latin typeface="Calibri" charset="0"/>
            </a:endParaRPr>
          </a:p>
          <a:p>
            <a:endParaRPr lang="en-US" dirty="0" smtClean="0"/>
          </a:p>
        </p:txBody>
      </p:sp>
      <p:sp>
        <p:nvSpPr>
          <p:cNvPr id="4" name="Slide Number Placeholder 3"/>
          <p:cNvSpPr>
            <a:spLocks noGrp="1"/>
          </p:cNvSpPr>
          <p:nvPr>
            <p:ph type="sldNum" sz="quarter" idx="10"/>
          </p:nvPr>
        </p:nvSpPr>
        <p:spPr/>
        <p:txBody>
          <a:bodyPr/>
          <a:lstStyle/>
          <a:p>
            <a:fld id="{D71B9F8E-D1F4-C04E-B789-747978FE61FD}" type="slidenum">
              <a:rPr lang="en-US" smtClean="0"/>
              <a:t>20</a:t>
            </a:fld>
            <a:endParaRPr lang="en-US"/>
          </a:p>
        </p:txBody>
      </p:sp>
    </p:spTree>
    <p:extLst>
      <p:ext uri="{BB962C8B-B14F-4D97-AF65-F5344CB8AC3E}">
        <p14:creationId xmlns:p14="http://schemas.microsoft.com/office/powerpoint/2010/main" val="1024892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2 mins</a:t>
            </a:r>
          </a:p>
          <a:p>
            <a:r>
              <a:rPr lang="en-US">
                <a:latin typeface="Calibri" charset="0"/>
              </a:rPr>
              <a:t>Materials</a:t>
            </a:r>
            <a:r>
              <a:rPr lang="en-US" b="1">
                <a:latin typeface="Calibri" charset="0"/>
              </a:rPr>
              <a:t>:  the back of the 4 fold paper</a:t>
            </a:r>
          </a:p>
          <a:p>
            <a:endParaRPr lang="en-US" b="1">
              <a:latin typeface="Calibri" charset="0"/>
            </a:endParaRPr>
          </a:p>
          <a:p>
            <a:r>
              <a:rPr lang="en-US">
                <a:latin typeface="Calibri" charset="0"/>
              </a:rPr>
              <a:t>Follow the directions on the screen.  The purpose of this viewing is to prepare the teachers (students) for a discussion about the video.  </a:t>
            </a:r>
          </a:p>
        </p:txBody>
      </p:sp>
      <p:sp>
        <p:nvSpPr>
          <p:cNvPr id="4" name="Slide Number Placeholder 3"/>
          <p:cNvSpPr>
            <a:spLocks noGrp="1"/>
          </p:cNvSpPr>
          <p:nvPr>
            <p:ph type="sldNum" sz="quarter" idx="5"/>
          </p:nvPr>
        </p:nvSpPr>
        <p:spPr/>
        <p:txBody>
          <a:bodyPr/>
          <a:lstStyle/>
          <a:p>
            <a:pPr>
              <a:defRPr/>
            </a:pPr>
            <a:fld id="{683F6127-0FE2-BC46-B1AD-F0C0ED85A39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4 mins</a:t>
            </a:r>
          </a:p>
        </p:txBody>
      </p:sp>
      <p:sp>
        <p:nvSpPr>
          <p:cNvPr id="4" name="Slide Number Placeholder 3"/>
          <p:cNvSpPr>
            <a:spLocks noGrp="1"/>
          </p:cNvSpPr>
          <p:nvPr>
            <p:ph type="sldNum" sz="quarter" idx="5"/>
          </p:nvPr>
        </p:nvSpPr>
        <p:spPr/>
        <p:txBody>
          <a:bodyPr/>
          <a:lstStyle/>
          <a:p>
            <a:pPr>
              <a:defRPr/>
            </a:pPr>
            <a:fld id="{2AA5D412-B637-254E-9166-59275656DC5C}"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a:t>
            </a:r>
            <a:r>
              <a:rPr lang="en-US" dirty="0" smtClean="0">
                <a:latin typeface="Calibri" charset="0"/>
              </a:rPr>
              <a:t> </a:t>
            </a:r>
            <a:r>
              <a:rPr lang="en-US" dirty="0" err="1">
                <a:latin typeface="Calibri" charset="0"/>
              </a:rPr>
              <a:t>mins</a:t>
            </a:r>
            <a:endParaRPr lang="en-US" dirty="0">
              <a:latin typeface="Calibri" charset="0"/>
            </a:endParaRPr>
          </a:p>
          <a:p>
            <a:r>
              <a:rPr lang="en-US" dirty="0">
                <a:latin typeface="Calibri" charset="0"/>
              </a:rPr>
              <a:t>Materials</a:t>
            </a:r>
            <a:r>
              <a:rPr lang="en-US" b="1" dirty="0">
                <a:latin typeface="Calibri" charset="0"/>
              </a:rPr>
              <a:t>:  the back of the 4 fold paper</a:t>
            </a:r>
          </a:p>
          <a:p>
            <a:endParaRPr lang="en-US" b="1" dirty="0">
              <a:latin typeface="Calibri" charset="0"/>
            </a:endParaRPr>
          </a:p>
          <a:p>
            <a:r>
              <a:rPr lang="en-US" dirty="0">
                <a:latin typeface="Calibri" charset="0"/>
              </a:rPr>
              <a:t>Follow the directions on the screen.  The purpose of this viewing is to prepare the teachers (students) for a discussion about the video.  </a:t>
            </a:r>
          </a:p>
        </p:txBody>
      </p:sp>
      <p:sp>
        <p:nvSpPr>
          <p:cNvPr id="4" name="Slide Number Placeholder 3"/>
          <p:cNvSpPr>
            <a:spLocks noGrp="1"/>
          </p:cNvSpPr>
          <p:nvPr>
            <p:ph type="sldNum" sz="quarter" idx="5"/>
          </p:nvPr>
        </p:nvSpPr>
        <p:spPr/>
        <p:txBody>
          <a:bodyPr/>
          <a:lstStyle/>
          <a:p>
            <a:pPr>
              <a:defRPr/>
            </a:pPr>
            <a:fld id="{683F6127-0FE2-BC46-B1AD-F0C0ED85A395}"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1 min</a:t>
            </a:r>
          </a:p>
          <a:p>
            <a:endParaRPr lang="en-US" dirty="0" smtClean="0">
              <a:latin typeface="Calibri" charset="0"/>
            </a:endParaRPr>
          </a:p>
          <a:p>
            <a:r>
              <a:rPr lang="en-US" dirty="0" smtClean="0">
                <a:latin typeface="Calibri" charset="0"/>
              </a:rPr>
              <a:t>Remind teachers that we are doing a very modified/adult speed version an</a:t>
            </a:r>
            <a:r>
              <a:rPr lang="en-US" baseline="0" dirty="0" smtClean="0">
                <a:latin typeface="Calibri" charset="0"/>
              </a:rPr>
              <a:t> opening that involves some close reading.</a:t>
            </a:r>
            <a:endParaRPr lang="en-US" b="1" i="1" dirty="0" smtClean="0">
              <a:latin typeface="Calibri" charset="0"/>
            </a:endParaRPr>
          </a:p>
          <a:p>
            <a:endParaRPr lang="en-US" dirty="0" smtClean="0"/>
          </a:p>
          <a:p>
            <a:r>
              <a:rPr lang="en-US" dirty="0" smtClean="0"/>
              <a:t>Click for the man</a:t>
            </a:r>
            <a:r>
              <a:rPr lang="en-US" baseline="0" dirty="0" smtClean="0"/>
              <a:t> and arrow to move down to the Third Read.</a:t>
            </a:r>
          </a:p>
          <a:p>
            <a:endParaRPr lang="en-US" baseline="0" dirty="0" smtClean="0"/>
          </a:p>
          <a:p>
            <a:r>
              <a:rPr lang="en-US" baseline="0" dirty="0" smtClean="0"/>
              <a:t>Say- Now we will experience a couple examples of text dependent questions based on a video.</a:t>
            </a:r>
          </a:p>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24</a:t>
            </a:fld>
            <a:endParaRPr lang="en-US"/>
          </a:p>
        </p:txBody>
      </p:sp>
    </p:spTree>
    <p:extLst>
      <p:ext uri="{BB962C8B-B14F-4D97-AF65-F5344CB8AC3E}">
        <p14:creationId xmlns:p14="http://schemas.microsoft.com/office/powerpoint/2010/main" val="1024892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a:latin typeface="Calibri" charset="0"/>
            </a:endParaRPr>
          </a:p>
          <a:p>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D8CF1CDE-9399-C541-B3A5-BCDAFAA3F5BD}"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1383714" y="1143000"/>
            <a:ext cx="4090573" cy="308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3 mins</a:t>
            </a:r>
          </a:p>
          <a:p>
            <a:endParaRPr lang="en-US">
              <a:latin typeface="Calibri" charset="0"/>
            </a:endParaRPr>
          </a:p>
          <a:p>
            <a:r>
              <a:rPr lang="en-US">
                <a:latin typeface="Calibri" charset="0"/>
              </a:rPr>
              <a:t>Have teachers participate in this part</a:t>
            </a:r>
          </a:p>
        </p:txBody>
      </p:sp>
      <p:sp>
        <p:nvSpPr>
          <p:cNvPr id="4" name="Slide Number Placeholder 3"/>
          <p:cNvSpPr>
            <a:spLocks noGrp="1"/>
          </p:cNvSpPr>
          <p:nvPr>
            <p:ph type="sldNum" sz="quarter" idx="5"/>
          </p:nvPr>
        </p:nvSpPr>
        <p:spPr/>
        <p:txBody>
          <a:bodyPr/>
          <a:lstStyle/>
          <a:p>
            <a:pPr>
              <a:defRPr/>
            </a:pPr>
            <a:fld id="{6D596012-1D10-EB41-AE09-4ACFFB8DD79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1 min</a:t>
            </a:r>
          </a:p>
          <a:p>
            <a:endParaRPr lang="en-US" dirty="0" smtClean="0">
              <a:latin typeface="Calibri" charset="0"/>
            </a:endParaRPr>
          </a:p>
          <a:p>
            <a:r>
              <a:rPr lang="en-US" dirty="0" smtClean="0">
                <a:latin typeface="Calibri" charset="0"/>
              </a:rPr>
              <a:t>Remind teachers that we are doing a very modified/adult speed version an</a:t>
            </a:r>
            <a:r>
              <a:rPr lang="en-US" baseline="0" dirty="0" smtClean="0">
                <a:latin typeface="Calibri" charset="0"/>
              </a:rPr>
              <a:t> opening that involves some close reading.</a:t>
            </a:r>
            <a:endParaRPr lang="en-US" b="1" i="1" dirty="0" smtClean="0">
              <a:latin typeface="Calibri" charset="0"/>
            </a:endParaRPr>
          </a:p>
          <a:p>
            <a:endParaRPr lang="en-US" dirty="0" smtClean="0"/>
          </a:p>
          <a:p>
            <a:r>
              <a:rPr lang="en-US" dirty="0" smtClean="0"/>
              <a:t>Click for man</a:t>
            </a:r>
            <a:r>
              <a:rPr lang="en-US" baseline="0" dirty="0" smtClean="0"/>
              <a:t> and arrow to move to Culminating Task</a:t>
            </a:r>
          </a:p>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27</a:t>
            </a:fld>
            <a:endParaRPr lang="en-US"/>
          </a:p>
        </p:txBody>
      </p:sp>
    </p:spTree>
    <p:extLst>
      <p:ext uri="{BB962C8B-B14F-4D97-AF65-F5344CB8AC3E}">
        <p14:creationId xmlns:p14="http://schemas.microsoft.com/office/powerpoint/2010/main" val="1024892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 </a:t>
            </a:r>
            <a:r>
              <a:rPr lang="en-US" dirty="0" err="1">
                <a:latin typeface="Calibri" charset="0"/>
              </a:rPr>
              <a:t>mins</a:t>
            </a:r>
            <a:endParaRPr lang="en-US" dirty="0">
              <a:latin typeface="Calibri" charset="0"/>
            </a:endParaRPr>
          </a:p>
          <a:p>
            <a:endParaRPr lang="en-US" dirty="0">
              <a:latin typeface="Calibri" charset="0"/>
            </a:endParaRPr>
          </a:p>
          <a:p>
            <a:r>
              <a:rPr lang="en-US" dirty="0" smtClean="0">
                <a:latin typeface="Calibri" charset="0"/>
              </a:rPr>
              <a:t>The</a:t>
            </a:r>
            <a:r>
              <a:rPr lang="en-US" baseline="0" dirty="0" smtClean="0">
                <a:latin typeface="Calibri" charset="0"/>
              </a:rPr>
              <a:t> purpose of this slide is to show an example of a culminating tasks that incorporates both sources.  Doing this task after the many exposures to the text and conversations about the text should lend a student to more success.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C176A3E2-89F5-C143-918A-D44F0BEA6AA0}"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a:bodyPr>
          <a:lstStyle/>
          <a:p>
            <a:r>
              <a:rPr lang="en-US" b="0" i="0" u="none" dirty="0" smtClean="0"/>
              <a:t>What</a:t>
            </a:r>
            <a:r>
              <a:rPr lang="en-US" b="0" i="0" u="none" baseline="0" dirty="0" smtClean="0"/>
              <a:t> you see on the slide are two possible ‘multi-source’ sets that can be used as the unit of study.</a:t>
            </a:r>
          </a:p>
          <a:p>
            <a:endParaRPr lang="en-US" b="0" i="0" u="none" dirty="0" smtClean="0"/>
          </a:p>
          <a:p>
            <a:r>
              <a:rPr lang="en-US" b="1" u="sng" dirty="0" smtClean="0"/>
              <a:t>Amazon</a:t>
            </a:r>
            <a:r>
              <a:rPr lang="en-US" b="1" u="sng" baseline="0" dirty="0" smtClean="0"/>
              <a:t> </a:t>
            </a:r>
            <a:r>
              <a:rPr lang="en-US" b="1" u="sng" baseline="0" dirty="0" smtClean="0"/>
              <a:t>book </a:t>
            </a:r>
            <a:r>
              <a:rPr lang="en-US" b="1" u="sng" baseline="0" dirty="0" smtClean="0"/>
              <a:t>summaries</a:t>
            </a:r>
          </a:p>
          <a:p>
            <a:endParaRPr lang="en-US" b="1" u="sng" dirty="0" smtClean="0"/>
          </a:p>
          <a:p>
            <a:r>
              <a:rPr lang="en-US" b="1" u="sng" dirty="0" smtClean="0"/>
              <a:t>The Revolution of Evelyn</a:t>
            </a:r>
            <a:r>
              <a:rPr lang="en-US" b="1" u="sng" baseline="0" dirty="0" smtClean="0"/>
              <a:t> Serrano</a:t>
            </a:r>
            <a:endParaRPr lang="en-US" b="1" u="sng" dirty="0" smtClean="0"/>
          </a:p>
          <a:p>
            <a:r>
              <a:rPr lang="en-US" dirty="0" smtClean="0"/>
              <a:t>There</a:t>
            </a:r>
            <a:r>
              <a:rPr lang="en-US" baseline="0" dirty="0" smtClean="0"/>
              <a:t> are two secrets Evelyn Serrano is keeping from her </a:t>
            </a:r>
            <a:r>
              <a:rPr lang="en-US" baseline="0" dirty="0" err="1" smtClean="0"/>
              <a:t>Mami</a:t>
            </a:r>
            <a:r>
              <a:rPr lang="en-US" baseline="0" dirty="0" smtClean="0"/>
              <a:t> and </a:t>
            </a:r>
            <a:r>
              <a:rPr lang="en-US" baseline="0" dirty="0" err="1" smtClean="0"/>
              <a:t>Papo</a:t>
            </a:r>
            <a:r>
              <a:rPr lang="en-US" baseline="0" dirty="0" smtClean="0"/>
              <a:t>?  Her true feelings about growing up in her Spanish Harlem neighborhood, and her attitude about </a:t>
            </a:r>
            <a:r>
              <a:rPr lang="en-US" baseline="0" dirty="0" err="1" smtClean="0"/>
              <a:t>Abuela</a:t>
            </a:r>
            <a:r>
              <a:rPr lang="en-US" baseline="0" dirty="0" smtClean="0"/>
              <a:t>, her sassy grandmother who’s come from Puerto Rico to live with them. Then, like an urgent ticking clock, events erupt that change </a:t>
            </a:r>
            <a:r>
              <a:rPr lang="en-US" baseline="0" dirty="0" err="1" smtClean="0"/>
              <a:t>everthing</a:t>
            </a:r>
            <a:r>
              <a:rPr lang="en-US" baseline="0" dirty="0" smtClean="0"/>
              <a:t>.  The Young Lords, a Puerto Rican activist group, dump garbage in the street and set it on fire, igniting a powerful protest.  When </a:t>
            </a:r>
            <a:r>
              <a:rPr lang="en-US" baseline="0" dirty="0" err="1" smtClean="0"/>
              <a:t>Abuela</a:t>
            </a:r>
            <a:r>
              <a:rPr lang="en-US" baseline="0" dirty="0" smtClean="0"/>
              <a:t> steps in to take charge, Evelyn is thrust into the action.  Tempers flare, loyalties are tested.  Through it all, Evelyn learns important through about her Latino heritage and the history makers who shaped a nation.  Infused with actual news accounts from the time period, Sonia </a:t>
            </a:r>
            <a:r>
              <a:rPr lang="en-US" baseline="0" dirty="0" err="1" smtClean="0"/>
              <a:t>Manzano</a:t>
            </a:r>
            <a:r>
              <a:rPr lang="en-US" baseline="0" dirty="0" smtClean="0"/>
              <a:t> has crafted a gripping work of fiction based on her own life growing up during a fiery, unforgettable time in America, when young Latinos took control of their destinies.</a:t>
            </a:r>
          </a:p>
          <a:p>
            <a:endParaRPr lang="en-US" baseline="0" dirty="0" smtClean="0"/>
          </a:p>
          <a:p>
            <a:r>
              <a:rPr lang="en-US" b="1" u="sng" baseline="0" dirty="0" smtClean="0"/>
              <a:t>Students on Strike by John A. Stokes</a:t>
            </a:r>
          </a:p>
          <a:p>
            <a:r>
              <a:rPr lang="en-US" b="0" u="none" dirty="0" smtClean="0"/>
              <a:t>This</a:t>
            </a:r>
            <a:r>
              <a:rPr lang="en-US" b="0" u="none" baseline="0" dirty="0" smtClean="0"/>
              <a:t> is a first-person narrative from a period of radical change in American history.  Stokes recounts the planning for the student walkout, the secret meetings, the plot to send the principal on a wild good chase after “truant” students, and the strategy to boycott classes until conditions improved.  The author recalls the challenges in persuading teachers and parents to support the strike, and the intimidation that came in the form of threats and a cross-burning on school grounds.  Archival illustrations from Stokes’ scrapbook add to the emotional impact of his story.  The narrative follows the course of the lawsuits filed by the NAACP, which would become part of the historic </a:t>
            </a:r>
            <a:r>
              <a:rPr lang="en-US" b="1" i="1" u="none" baseline="0" dirty="0" smtClean="0"/>
              <a:t>Brown v Board of Education </a:t>
            </a:r>
            <a:r>
              <a:rPr lang="en-US" b="0" i="0" u="none" baseline="0" dirty="0" smtClean="0"/>
              <a:t>ruling of the U.S. Supreme Court and the subsequent end to segregation in America.</a:t>
            </a:r>
          </a:p>
          <a:p>
            <a:endParaRPr lang="en-US" b="0" i="0" u="none" baseline="0" dirty="0" smtClean="0"/>
          </a:p>
          <a:p>
            <a:r>
              <a:rPr lang="en-US" b="1" i="0" u="sng" baseline="0" dirty="0" smtClean="0"/>
              <a:t>Video Links</a:t>
            </a:r>
          </a:p>
          <a:p>
            <a:r>
              <a:rPr lang="en-US" b="1" i="0" u="none" baseline="0" dirty="0" smtClean="0"/>
              <a:t>Young Lords- </a:t>
            </a:r>
            <a:r>
              <a:rPr lang="en-US" b="0" i="0" u="none" baseline="0" dirty="0" smtClean="0"/>
              <a:t>http://pix11.com/2015/07/30/from-1969-the-young-lords-take-over-historic-east-harlem-church/</a:t>
            </a:r>
            <a:endParaRPr lang="en-US" b="0" i="0" u="none" baseline="0" dirty="0" smtClean="0"/>
          </a:p>
          <a:p>
            <a:r>
              <a:rPr lang="en-US" b="1" u="none" dirty="0" smtClean="0"/>
              <a:t>Brown-v-board</a:t>
            </a:r>
            <a:r>
              <a:rPr lang="en-US" b="1" u="none" baseline="0" dirty="0" smtClean="0"/>
              <a:t>- </a:t>
            </a:r>
            <a:r>
              <a:rPr lang="en-US" b="0" u="none" dirty="0" smtClean="0"/>
              <a:t>http</a:t>
            </a:r>
            <a:r>
              <a:rPr lang="en-US" b="0" u="none" dirty="0" smtClean="0"/>
              <a:t>://</a:t>
            </a:r>
            <a:r>
              <a:rPr lang="en-US" b="0" u="none" dirty="0" err="1" smtClean="0"/>
              <a:t>www.history.com</a:t>
            </a:r>
            <a:r>
              <a:rPr lang="en-US" b="0" u="none" dirty="0" smtClean="0"/>
              <a:t>/news/10-things-you-should-know-about-brown-v-board-of-education</a:t>
            </a:r>
          </a:p>
        </p:txBody>
      </p:sp>
      <p:sp>
        <p:nvSpPr>
          <p:cNvPr id="4" name="Slide Number Placeholder 3"/>
          <p:cNvSpPr>
            <a:spLocks noGrp="1"/>
          </p:cNvSpPr>
          <p:nvPr>
            <p:ph type="sldNum" sz="quarter" idx="10"/>
          </p:nvPr>
        </p:nvSpPr>
        <p:spPr/>
        <p:txBody>
          <a:bodyPr/>
          <a:lstStyle/>
          <a:p>
            <a:fld id="{3EF990F2-87C7-4C88-B79D-CE33F2E31FEA}"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03951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dirty="0">
                <a:latin typeface="Calibri" charset="0"/>
              </a:rPr>
              <a:t>When our students fail to respond to instruction positively, Culturally and Linguistically Responsive Pedagogy can improve student responses.  </a:t>
            </a:r>
          </a:p>
          <a:p>
            <a:pPr eaLnBrk="1" hangingPunct="1">
              <a:spcBef>
                <a:spcPct val="0"/>
              </a:spcBef>
            </a:pPr>
            <a:r>
              <a:rPr lang="en-US" sz="1000" dirty="0">
                <a:latin typeface="Calibri" charset="0"/>
              </a:rPr>
              <a:t>[Click]</a:t>
            </a:r>
          </a:p>
          <a:p>
            <a:pPr eaLnBrk="1" hangingPunct="1">
              <a:spcBef>
                <a:spcPct val="0"/>
              </a:spcBef>
            </a:pPr>
            <a:r>
              <a:rPr lang="en-US" sz="1000" dirty="0">
                <a:latin typeface="Calibri" charset="0"/>
              </a:rPr>
              <a:t>Ask for volunteer(s) to read the definition.</a:t>
            </a:r>
          </a:p>
          <a:p>
            <a:pPr eaLnBrk="1" hangingPunct="1">
              <a:spcBef>
                <a:spcPct val="0"/>
              </a:spcBef>
            </a:pPr>
            <a:r>
              <a:rPr lang="en-US" sz="1000" dirty="0">
                <a:latin typeface="Calibri" charset="0"/>
              </a:rPr>
              <a:t>Ask participants:  </a:t>
            </a:r>
            <a:r>
              <a:rPr lang="en-US" sz="1000" b="1" dirty="0">
                <a:latin typeface="Calibri" charset="0"/>
              </a:rPr>
              <a:t>Which words and phrases stand out to you and why?</a:t>
            </a:r>
            <a:endParaRPr lang="en-US" sz="1000" dirty="0">
              <a:latin typeface="Calibri" charset="0"/>
            </a:endParaRPr>
          </a:p>
          <a:p>
            <a:pPr eaLnBrk="1" hangingPunct="1">
              <a:spcBef>
                <a:spcPct val="0"/>
              </a:spcBef>
            </a:pPr>
            <a:endParaRPr lang="en-US" sz="1000" dirty="0" smtClean="0">
              <a:latin typeface="Calibri" charset="0"/>
            </a:endParaRPr>
          </a:p>
          <a:p>
            <a:pPr eaLnBrk="1" hangingPunct="1">
              <a:spcBef>
                <a:spcPct val="0"/>
              </a:spcBef>
            </a:pPr>
            <a:r>
              <a:rPr lang="en-US" sz="1000" dirty="0" smtClean="0">
                <a:latin typeface="Calibri" charset="0"/>
              </a:rPr>
              <a:t>Highlight</a:t>
            </a:r>
            <a:r>
              <a:rPr lang="en-US" sz="1000" baseline="0" dirty="0" smtClean="0">
                <a:latin typeface="Calibri" charset="0"/>
              </a:rPr>
              <a:t> that a huge part of CLR is the validation and affirmation in or to build and bridge- hence the acronym VABB</a:t>
            </a:r>
          </a:p>
          <a:p>
            <a:pPr eaLnBrk="1" hangingPunct="1">
              <a:spcBef>
                <a:spcPct val="0"/>
              </a:spcBef>
            </a:pPr>
            <a:endParaRPr lang="en-US" sz="1000" dirty="0">
              <a:latin typeface="Calibri" charset="0"/>
            </a:endParaRPr>
          </a:p>
          <a:p>
            <a:pPr eaLnBrk="1" hangingPunct="1">
              <a:spcBef>
                <a:spcPct val="0"/>
              </a:spcBef>
            </a:pPr>
            <a:endParaRPr lang="en-US" sz="1000"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eaLnBrk="1" hangingPunct="1"/>
            <a:fld id="{C9A44A0D-5F21-6C4F-B81F-ADC158A59E4F}"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Pose the two questions: </a:t>
            </a:r>
            <a:endParaRPr lang="en-US" dirty="0">
              <a:latin typeface="Calibri" charset="0"/>
            </a:endParaRPr>
          </a:p>
          <a:p>
            <a:pPr marL="571500" indent="-571500">
              <a:buFont typeface="Wingdings" charset="2"/>
              <a:buChar char="q"/>
              <a:defRPr/>
            </a:pPr>
            <a:r>
              <a:rPr lang="en-US" sz="1200" dirty="0" smtClean="0">
                <a:latin typeface="Arial"/>
                <a:cs typeface="Arial"/>
              </a:rPr>
              <a:t>Which text was most compelling to you and why?</a:t>
            </a:r>
          </a:p>
          <a:p>
            <a:pPr marL="571500" indent="-571500">
              <a:buFont typeface="Wingdings" charset="2"/>
              <a:buChar char="q"/>
              <a:defRPr/>
            </a:pPr>
            <a:endParaRPr lang="en-US" sz="1200" dirty="0" smtClean="0">
              <a:latin typeface="Arial"/>
              <a:cs typeface="Arial"/>
            </a:endParaRPr>
          </a:p>
          <a:p>
            <a:pPr marL="571500" indent="-571500">
              <a:buFont typeface="Wingdings" charset="2"/>
              <a:buChar char="q"/>
              <a:defRPr/>
            </a:pPr>
            <a:r>
              <a:rPr lang="en-US" sz="1200" dirty="0" smtClean="0">
                <a:latin typeface="Arial"/>
                <a:cs typeface="Arial"/>
              </a:rPr>
              <a:t>What did you enjoy about the experience with the two texts?</a:t>
            </a:r>
          </a:p>
          <a:p>
            <a:endParaRPr lang="en-US" dirty="0" smtClean="0">
              <a:latin typeface="Calibri" charset="0"/>
            </a:endParaRPr>
          </a:p>
          <a:p>
            <a:r>
              <a:rPr lang="en-US" dirty="0" smtClean="0">
                <a:latin typeface="Calibri" charset="0"/>
              </a:rPr>
              <a:t>Possible answers:</a:t>
            </a:r>
          </a:p>
          <a:p>
            <a:pPr marL="0" indent="0">
              <a:buFont typeface="Arial"/>
              <a:buNone/>
            </a:pPr>
            <a:endParaRPr lang="en-US" dirty="0" smtClean="0">
              <a:latin typeface="Calibri" charset="0"/>
            </a:endParaRPr>
          </a:p>
          <a:p>
            <a:pPr marL="171450" indent="-171450">
              <a:buFont typeface="Arial"/>
              <a:buChar char="•"/>
            </a:pPr>
            <a:r>
              <a:rPr lang="en-US" dirty="0" smtClean="0">
                <a:latin typeface="Calibri" charset="0"/>
              </a:rPr>
              <a:t>I could relate to Ron</a:t>
            </a:r>
            <a:r>
              <a:rPr lang="en-US" baseline="0" dirty="0" smtClean="0">
                <a:latin typeface="Calibri" charset="0"/>
              </a:rPr>
              <a:t> because I am from a minority background that has been discriminated against.</a:t>
            </a:r>
          </a:p>
          <a:p>
            <a:pPr marL="171450" indent="-171450">
              <a:buFont typeface="Arial"/>
              <a:buChar char="•"/>
            </a:pPr>
            <a:r>
              <a:rPr lang="en-US" baseline="0" dirty="0" smtClean="0">
                <a:latin typeface="Calibri" charset="0"/>
              </a:rPr>
              <a:t>I can relate to Ron because I know what it was like to not be from the privileged class.</a:t>
            </a:r>
            <a:endParaRPr lang="en-US" dirty="0" smtClean="0">
              <a:latin typeface="Calibri" charset="0"/>
            </a:endParaRPr>
          </a:p>
          <a:p>
            <a:pPr marL="171450" indent="-171450">
              <a:buFont typeface="Arial"/>
              <a:buChar char="•"/>
            </a:pPr>
            <a:r>
              <a:rPr lang="en-US" dirty="0" smtClean="0">
                <a:latin typeface="Calibri" charset="0"/>
              </a:rPr>
              <a:t>The</a:t>
            </a:r>
            <a:r>
              <a:rPr lang="en-US" baseline="0" dirty="0" smtClean="0">
                <a:latin typeface="Calibri" charset="0"/>
              </a:rPr>
              <a:t> video was most compelling because it was more realistic and/or most accurate considering the time</a:t>
            </a:r>
          </a:p>
          <a:p>
            <a:pPr marL="171450" indent="-171450">
              <a:buFont typeface="Arial"/>
              <a:buChar char="•"/>
            </a:pPr>
            <a:r>
              <a:rPr lang="en-US" baseline="0" dirty="0" smtClean="0">
                <a:latin typeface="Calibri" charset="0"/>
              </a:rPr>
              <a:t>The video was most compelling because I am a visual learner who likes videos and movies</a:t>
            </a:r>
          </a:p>
          <a:p>
            <a:pPr marL="171450" indent="-171450">
              <a:buFont typeface="Arial"/>
              <a:buChar char="•"/>
            </a:pPr>
            <a:r>
              <a:rPr lang="en-US" baseline="0" dirty="0" smtClean="0">
                <a:latin typeface="Calibri" charset="0"/>
              </a:rPr>
              <a:t>I enjoyed comparing the two texts </a:t>
            </a:r>
          </a:p>
          <a:p>
            <a:pPr marL="171450" indent="-171450">
              <a:buFont typeface="Arial"/>
              <a:buChar char="•"/>
            </a:pPr>
            <a:r>
              <a:rPr lang="en-US" baseline="0" dirty="0" smtClean="0">
                <a:latin typeface="Calibri" charset="0"/>
              </a:rPr>
              <a:t>I enjoyed being able to talk to various partners</a:t>
            </a:r>
          </a:p>
          <a:p>
            <a:pPr marL="171450" indent="-171450">
              <a:buFont typeface="Arial"/>
              <a:buChar char="•"/>
            </a:pPr>
            <a:r>
              <a:rPr lang="en-US" baseline="0" dirty="0" smtClean="0">
                <a:latin typeface="Calibri" charset="0"/>
              </a:rPr>
              <a:t>I liked examining the texts in groups and using different strategies to collect notes.</a:t>
            </a:r>
          </a:p>
          <a:p>
            <a:pPr marL="171450" indent="-171450">
              <a:buFont typeface="Arial"/>
              <a:buChar char="•"/>
            </a:pPr>
            <a:endParaRPr lang="en-US" baseline="0" dirty="0" smtClean="0">
              <a:latin typeface="Calibri" charset="0"/>
            </a:endParaRPr>
          </a:p>
          <a:p>
            <a:pPr marL="0" indent="0">
              <a:buFont typeface="Arial"/>
              <a:buNone/>
            </a:pPr>
            <a:r>
              <a:rPr lang="en-US" baseline="0" dirty="0" smtClean="0">
                <a:latin typeface="Calibri" charset="0"/>
              </a:rPr>
              <a:t>**Remind teachers that the various reasons for which they were engaged are very similar to why students will be engaged.  </a:t>
            </a:r>
            <a:r>
              <a:rPr lang="en-US" b="1" baseline="0" dirty="0" smtClean="0">
                <a:latin typeface="Calibri" charset="0"/>
              </a:rPr>
              <a:t>Moreover, </a:t>
            </a:r>
            <a:r>
              <a:rPr lang="en-US" b="0" baseline="0" dirty="0" smtClean="0">
                <a:latin typeface="Calibri" charset="0"/>
              </a:rPr>
              <a:t>using texts, participation, and discussion protocols that are directly connected to the various rings of culture, makes instruction more responsive to the students.  [click]</a:t>
            </a:r>
            <a:endParaRPr lang="en-US" baseline="0" dirty="0" smtClean="0">
              <a:latin typeface="Calibri" charset="0"/>
            </a:endParaRPr>
          </a:p>
        </p:txBody>
      </p:sp>
      <p:sp>
        <p:nvSpPr>
          <p:cNvPr id="4" name="Slide Number Placeholder 3"/>
          <p:cNvSpPr>
            <a:spLocks noGrp="1"/>
          </p:cNvSpPr>
          <p:nvPr>
            <p:ph type="sldNum" sz="quarter" idx="5"/>
          </p:nvPr>
        </p:nvSpPr>
        <p:spPr/>
        <p:txBody>
          <a:bodyPr/>
          <a:lstStyle/>
          <a:p>
            <a:pPr>
              <a:defRPr/>
            </a:pPr>
            <a:fld id="{2CA4D59C-7BD4-F248-84B9-CF027B65068A}"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2 </a:t>
            </a:r>
            <a:r>
              <a:rPr lang="en-US" dirty="0" err="1" smtClean="0"/>
              <a:t>mins</a:t>
            </a:r>
            <a:endParaRPr lang="en-US" dirty="0" smtClean="0"/>
          </a:p>
          <a:p>
            <a:endParaRPr lang="en-US" dirty="0" smtClean="0"/>
          </a:p>
          <a:p>
            <a:r>
              <a:rPr lang="en-US" dirty="0" smtClean="0"/>
              <a:t>Which</a:t>
            </a:r>
            <a:r>
              <a:rPr lang="en-US" baseline="0" dirty="0" smtClean="0"/>
              <a:t> ring(s) of culture does </a:t>
            </a:r>
            <a:r>
              <a:rPr lang="en-US" b="1" i="1" baseline="0" dirty="0" smtClean="0"/>
              <a:t>Ron’s Big Mission</a:t>
            </a:r>
            <a:r>
              <a:rPr lang="en-US" b="0" i="0" baseline="0" dirty="0" smtClean="0"/>
              <a:t> address?</a:t>
            </a:r>
          </a:p>
          <a:p>
            <a:endParaRPr lang="en-US" b="0" i="0" baseline="0" dirty="0" smtClean="0"/>
          </a:p>
          <a:p>
            <a:r>
              <a:rPr lang="en-US" b="0" i="0" baseline="0" dirty="0" smtClean="0"/>
              <a:t>Possible answers:</a:t>
            </a:r>
          </a:p>
          <a:p>
            <a:pPr marL="171450" indent="-171450">
              <a:buFont typeface="Arial"/>
              <a:buChar char="•"/>
            </a:pPr>
            <a:r>
              <a:rPr lang="en-US" b="0" i="0" baseline="0" dirty="0" smtClean="0"/>
              <a:t>Ethnic</a:t>
            </a:r>
          </a:p>
          <a:p>
            <a:pPr marL="171450" indent="-171450">
              <a:buFont typeface="Arial"/>
              <a:buChar char="•"/>
            </a:pPr>
            <a:r>
              <a:rPr lang="en-US" b="0" i="0" baseline="0" dirty="0" smtClean="0"/>
              <a:t>Class</a:t>
            </a:r>
          </a:p>
          <a:p>
            <a:pPr marL="171450" indent="-171450">
              <a:buFont typeface="Arial"/>
              <a:buChar char="•"/>
            </a:pPr>
            <a:r>
              <a:rPr lang="en-US" b="0" i="0" baseline="0" dirty="0" smtClean="0"/>
              <a:t>Age (in the 1950’s)</a:t>
            </a:r>
          </a:p>
          <a:p>
            <a:pPr marL="171450" indent="-171450">
              <a:buFont typeface="Arial"/>
              <a:buChar char="•"/>
            </a:pPr>
            <a:r>
              <a:rPr lang="en-US" b="0" i="0" baseline="0" dirty="0" smtClean="0"/>
              <a:t>Gender (risk taken by a Black male in the 1950’s)</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31</a:t>
            </a:fld>
            <a:endParaRPr lang="en-US"/>
          </a:p>
        </p:txBody>
      </p:sp>
    </p:spTree>
    <p:extLst>
      <p:ext uri="{BB962C8B-B14F-4D97-AF65-F5344CB8AC3E}">
        <p14:creationId xmlns:p14="http://schemas.microsoft.com/office/powerpoint/2010/main" val="636107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2-3 minutes</a:t>
            </a:r>
          </a:p>
          <a:p>
            <a:r>
              <a:rPr lang="en-US" baseline="0" dirty="0" smtClean="0"/>
              <a:t>Connect CLR to the competencies of a Literate individual</a:t>
            </a:r>
          </a:p>
          <a:p>
            <a:endParaRPr lang="en-US" baseline="0" dirty="0" smtClean="0"/>
          </a:p>
          <a:p>
            <a:r>
              <a:rPr lang="en-US" baseline="0" dirty="0" smtClean="0"/>
              <a:t>These habits of mind practices speak directly to the the benefits of teachers using CLR pedagogies while instructing Standard English Learners.</a:t>
            </a:r>
          </a:p>
          <a:p>
            <a:r>
              <a:rPr lang="en-US" baseline="0" dirty="0" smtClean="0"/>
              <a:t> 7 competencies- habits of mind</a:t>
            </a:r>
          </a:p>
          <a:p>
            <a:r>
              <a:rPr lang="en-US" baseline="0" dirty="0" smtClean="0"/>
              <a:t>Specifically looking at </a:t>
            </a:r>
          </a:p>
          <a:p>
            <a:pPr algn="l" eaLnBrk="1" hangingPunct="1"/>
            <a:r>
              <a:rPr lang="en-US" baseline="0" dirty="0" smtClean="0"/>
              <a:t>#3. Respond to the varying demands of audience, task, purpose, and audience which relates to </a:t>
            </a:r>
            <a:r>
              <a:rPr lang="en-US" b="1" baseline="0" dirty="0" smtClean="0"/>
              <a:t>Responsive Language</a:t>
            </a:r>
            <a:r>
              <a:rPr lang="en-US" baseline="0" dirty="0" smtClean="0"/>
              <a:t>--</a:t>
            </a:r>
            <a:r>
              <a:rPr lang="en-US" sz="1200" dirty="0" smtClean="0">
                <a:solidFill>
                  <a:srgbClr val="000000"/>
                </a:solidFill>
                <a:latin typeface="Arial" charset="0"/>
              </a:rPr>
              <a:t>Infusing Situational Appropriateness with Language and Behavior.</a:t>
            </a:r>
          </a:p>
          <a:p>
            <a:pPr algn="l" eaLnBrk="1" hangingPunct="1"/>
            <a:r>
              <a:rPr lang="en-US" sz="1200" dirty="0" smtClean="0">
                <a:solidFill>
                  <a:srgbClr val="000000"/>
                </a:solidFill>
                <a:latin typeface="Arial" charset="0"/>
              </a:rPr>
              <a:t>#4</a:t>
            </a:r>
            <a:r>
              <a:rPr lang="en-US" sz="1200" baseline="0" dirty="0" smtClean="0">
                <a:solidFill>
                  <a:srgbClr val="000000"/>
                </a:solidFill>
                <a:latin typeface="Arial" charset="0"/>
              </a:rPr>
              <a:t>.  Most students will engage more and therefore comprehend more when they are able to </a:t>
            </a:r>
            <a:r>
              <a:rPr lang="en-US" sz="1200" baseline="0" dirty="0" smtClean="0">
                <a:solidFill>
                  <a:srgbClr val="000000"/>
                </a:solidFill>
                <a:latin typeface="Arial" charset="0"/>
              </a:rPr>
              <a:t>connect and have opportunities to critique </a:t>
            </a:r>
            <a:endParaRPr lang="en-US" sz="1200" dirty="0" smtClean="0">
              <a:solidFill>
                <a:srgbClr val="000000"/>
              </a:solidFill>
              <a:latin typeface="Arial" charset="0"/>
            </a:endParaRPr>
          </a:p>
          <a:p>
            <a:pPr algn="l" eaLnBrk="1" hangingPunct="1"/>
            <a:r>
              <a:rPr lang="en-US" sz="1200" dirty="0" smtClean="0">
                <a:solidFill>
                  <a:srgbClr val="000000"/>
                </a:solidFill>
                <a:latin typeface="Arial" charset="0"/>
              </a:rPr>
              <a:t>#7.</a:t>
            </a:r>
            <a:r>
              <a:rPr lang="en-US" sz="1200" baseline="0" dirty="0" smtClean="0">
                <a:solidFill>
                  <a:srgbClr val="000000"/>
                </a:solidFill>
                <a:latin typeface="Arial" charset="0"/>
              </a:rPr>
              <a:t>  Come to understand other perspectives and cultures relates to </a:t>
            </a:r>
            <a:r>
              <a:rPr lang="en-US" sz="1200" b="1" baseline="0" dirty="0" smtClean="0">
                <a:solidFill>
                  <a:srgbClr val="000000"/>
                </a:solidFill>
                <a:latin typeface="Arial" charset="0"/>
              </a:rPr>
              <a:t>Responsive Literacy- </a:t>
            </a:r>
            <a:r>
              <a:rPr lang="en-US" sz="1200" b="0" baseline="0" dirty="0" smtClean="0">
                <a:solidFill>
                  <a:srgbClr val="000000"/>
                </a:solidFill>
                <a:latin typeface="Arial" charset="0"/>
              </a:rPr>
              <a:t> Using all types of texts culturally and linguistically.</a:t>
            </a:r>
            <a:endParaRPr lang="en-US" sz="1200" dirty="0" smtClean="0">
              <a:solidFill>
                <a:srgbClr val="000000"/>
              </a:solidFill>
              <a:latin typeface="Arial" charset="0"/>
            </a:endParaRPr>
          </a:p>
        </p:txBody>
      </p:sp>
      <p:sp>
        <p:nvSpPr>
          <p:cNvPr id="4" name="Slide Number Placeholder 3"/>
          <p:cNvSpPr>
            <a:spLocks noGrp="1"/>
          </p:cNvSpPr>
          <p:nvPr>
            <p:ph type="sldNum" sz="quarter" idx="10"/>
          </p:nvPr>
        </p:nvSpPr>
        <p:spPr/>
        <p:txBody>
          <a:bodyPr/>
          <a:lstStyle/>
          <a:p>
            <a:fld id="{EA1D04A3-CC57-AB45-9BEC-4E7192BEB1CF}"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691654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3 minutes</a:t>
            </a:r>
          </a:p>
          <a:p>
            <a:r>
              <a:rPr lang="en-US" dirty="0" smtClean="0"/>
              <a:t>Tatum definition</a:t>
            </a:r>
          </a:p>
          <a:p>
            <a:endParaRPr lang="en-US" dirty="0" smtClean="0"/>
          </a:p>
          <a:p>
            <a:r>
              <a:rPr lang="en-US" dirty="0" smtClean="0"/>
              <a:t>Examples</a:t>
            </a:r>
            <a:r>
              <a:rPr lang="en-US" baseline="0" dirty="0" smtClean="0"/>
              <a:t> are following on the next slide.</a:t>
            </a:r>
            <a:endParaRPr lang="en-US" dirty="0" smtClean="0"/>
          </a:p>
        </p:txBody>
      </p:sp>
      <p:sp>
        <p:nvSpPr>
          <p:cNvPr id="4" name="Slide Number Placeholder 3"/>
          <p:cNvSpPr>
            <a:spLocks noGrp="1"/>
          </p:cNvSpPr>
          <p:nvPr>
            <p:ph type="sldNum" sz="quarter" idx="10"/>
          </p:nvPr>
        </p:nvSpPr>
        <p:spPr/>
        <p:txBody>
          <a:bodyPr/>
          <a:lstStyle/>
          <a:p>
            <a:fld id="{D71B9F8E-D1F4-C04E-B789-747978FE61FD}" type="slidenum">
              <a:rPr lang="en-US" smtClean="0"/>
              <a:t>33</a:t>
            </a:fld>
            <a:endParaRPr lang="en-US"/>
          </a:p>
        </p:txBody>
      </p:sp>
    </p:spTree>
    <p:extLst>
      <p:ext uri="{BB962C8B-B14F-4D97-AF65-F5344CB8AC3E}">
        <p14:creationId xmlns:p14="http://schemas.microsoft.com/office/powerpoint/2010/main" val="347456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charset="0"/>
                <a:ea typeface="ＭＳ Ｐゴシック"/>
                <a:cs typeface="ＭＳ Ｐゴシック"/>
              </a:rPr>
              <a:t>(2-3 minutes)</a:t>
            </a:r>
          </a:p>
          <a:p>
            <a:pPr eaLnBrk="1" hangingPunct="1">
              <a:spcBef>
                <a:spcPct val="0"/>
              </a:spcBef>
            </a:pPr>
            <a:r>
              <a:rPr lang="en-US" dirty="0" smtClean="0">
                <a:latin typeface="Arial" charset="0"/>
                <a:ea typeface="ＭＳ Ｐゴシック"/>
                <a:cs typeface="ＭＳ Ｐゴシック"/>
              </a:rPr>
              <a:t>Say: Here are some excellent examples of Culturally Responsive Enabling Literature. Each of these titles meet the Four criteria outlined by Dr. Tatum: 1) They promote a healthy psyche, 2) They are grounded in real world experiences; 3) They focus on the collective struggle of people of color; and (most importantly) 4) They serve as a road map for being, doing, thinking, and acting. </a:t>
            </a: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4F8655-8113-4E63-899D-51A98BA9FEB2}" type="slidenum">
              <a:rPr lang="en-US"/>
              <a:pPr fontAlgn="base">
                <a:spcBef>
                  <a:spcPct val="0"/>
                </a:spcBef>
                <a:spcAft>
                  <a:spcPct val="0"/>
                </a:spcAft>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 min</a:t>
            </a:r>
          </a:p>
          <a:p>
            <a:r>
              <a:rPr lang="en-US" dirty="0" err="1" smtClean="0"/>
              <a:t>Hollie’s</a:t>
            </a:r>
            <a:r>
              <a:rPr lang="en-US" dirty="0" smtClean="0"/>
              <a:t> definition</a:t>
            </a:r>
          </a:p>
          <a:p>
            <a:endParaRPr lang="en-US" dirty="0" smtClean="0"/>
          </a:p>
          <a:p>
            <a:r>
              <a:rPr lang="en-US" dirty="0" smtClean="0"/>
              <a:t>Purpose:</a:t>
            </a:r>
            <a:r>
              <a:rPr lang="en-US" baseline="0" dirty="0" smtClean="0"/>
              <a:t>  Begin to explore Dr. </a:t>
            </a:r>
            <a:r>
              <a:rPr lang="en-US" baseline="0" dirty="0" err="1" smtClean="0"/>
              <a:t>Hollie’s</a:t>
            </a:r>
            <a:r>
              <a:rPr lang="en-US" baseline="0" dirty="0" smtClean="0"/>
              <a:t> definition of Culturally Responsive Texts.</a:t>
            </a:r>
            <a:endParaRPr lang="en-US" dirty="0" smtClean="0"/>
          </a:p>
        </p:txBody>
      </p:sp>
      <p:sp>
        <p:nvSpPr>
          <p:cNvPr id="4" name="Slide Number Placeholder 3"/>
          <p:cNvSpPr>
            <a:spLocks noGrp="1"/>
          </p:cNvSpPr>
          <p:nvPr>
            <p:ph type="sldNum" sz="quarter" idx="10"/>
          </p:nvPr>
        </p:nvSpPr>
        <p:spPr/>
        <p:txBody>
          <a:bodyPr/>
          <a:lstStyle/>
          <a:p>
            <a:fld id="{D71B9F8E-D1F4-C04E-B789-747978FE61FD}" type="slidenum">
              <a:rPr lang="en-US" smtClean="0"/>
              <a:t>35</a:t>
            </a:fld>
            <a:endParaRPr lang="en-US"/>
          </a:p>
        </p:txBody>
      </p:sp>
    </p:spTree>
    <p:extLst>
      <p:ext uri="{BB962C8B-B14F-4D97-AF65-F5344CB8AC3E}">
        <p14:creationId xmlns:p14="http://schemas.microsoft.com/office/powerpoint/2010/main" val="347456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3 minutes</a:t>
            </a:r>
          </a:p>
          <a:p>
            <a:endParaRPr lang="en-US" dirty="0" smtClean="0">
              <a:latin typeface="Calibri" charset="0"/>
            </a:endParaRPr>
          </a:p>
          <a:p>
            <a:r>
              <a:rPr lang="en-US" dirty="0" smtClean="0">
                <a:latin typeface="Calibri" charset="0"/>
              </a:rPr>
              <a:t>Connect</a:t>
            </a:r>
            <a:r>
              <a:rPr lang="en-US" baseline="0" dirty="0" smtClean="0">
                <a:latin typeface="Calibri" charset="0"/>
              </a:rPr>
              <a:t> to the rings of culture.</a:t>
            </a:r>
            <a:endParaRPr lang="en-US" dirty="0">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8EEE239-CCEA-CA4C-9800-A9B812845E53}" type="slidenum">
              <a:rPr lang="en-US" sz="1200"/>
              <a:pPr eaLnBrk="1" hangingPunct="1"/>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2 </a:t>
            </a:r>
            <a:r>
              <a:rPr lang="en-US" dirty="0" err="1" smtClean="0"/>
              <a:t>mins</a:t>
            </a:r>
            <a:endParaRPr lang="en-US" dirty="0" smtClean="0"/>
          </a:p>
          <a:p>
            <a:endParaRPr lang="en-US" baseline="0" dirty="0" smtClean="0"/>
          </a:p>
          <a:p>
            <a:r>
              <a:rPr lang="en-US" baseline="0" dirty="0" smtClean="0"/>
              <a:t>What’s different about culturally generic texts and culturally authentic/specific texts</a:t>
            </a:r>
            <a:r>
              <a:rPr lang="en-US" baseline="0" dirty="0" smtClean="0"/>
              <a:t>?</a:t>
            </a:r>
          </a:p>
          <a:p>
            <a:endParaRPr lang="en-US" baseline="0" dirty="0" smtClean="0"/>
          </a:p>
          <a:p>
            <a:r>
              <a:rPr lang="en-US" baseline="0" dirty="0" smtClean="0"/>
              <a:t>Possible Answers:</a:t>
            </a:r>
          </a:p>
          <a:p>
            <a:pPr marL="171450" indent="-171450">
              <a:buFont typeface="Arial"/>
              <a:buChar char="•"/>
            </a:pPr>
            <a:r>
              <a:rPr lang="en-US" baseline="0" dirty="0" smtClean="0"/>
              <a:t>Contains ‘few’ specific details about the culture</a:t>
            </a:r>
            <a:endParaRPr lang="en-US" dirty="0"/>
          </a:p>
        </p:txBody>
      </p:sp>
      <p:sp>
        <p:nvSpPr>
          <p:cNvPr id="4" name="Slide Number Placeholder 3"/>
          <p:cNvSpPr>
            <a:spLocks noGrp="1"/>
          </p:cNvSpPr>
          <p:nvPr>
            <p:ph type="sldNum" sz="quarter" idx="10"/>
          </p:nvPr>
        </p:nvSpPr>
        <p:spPr/>
        <p:txBody>
          <a:bodyPr/>
          <a:lstStyle/>
          <a:p>
            <a:fld id="{098549CD-C621-9E46-857D-732F4C8AC668}" type="slidenum">
              <a:rPr lang="en-US" smtClean="0"/>
              <a:pPr/>
              <a:t>37</a:t>
            </a:fld>
            <a:endParaRPr lang="en-US"/>
          </a:p>
        </p:txBody>
      </p:sp>
    </p:spTree>
    <p:extLst>
      <p:ext uri="{BB962C8B-B14F-4D97-AF65-F5344CB8AC3E}">
        <p14:creationId xmlns:p14="http://schemas.microsoft.com/office/powerpoint/2010/main" val="291603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err="1" smtClean="0"/>
              <a:t>mins</a:t>
            </a:r>
            <a:endParaRPr lang="en-US" dirty="0" smtClean="0"/>
          </a:p>
          <a:p>
            <a:endParaRPr lang="en-US" dirty="0" smtClean="0"/>
          </a:p>
          <a:p>
            <a:r>
              <a:rPr lang="en-US" dirty="0" smtClean="0"/>
              <a:t>What</a:t>
            </a:r>
            <a:r>
              <a:rPr lang="en-US" baseline="0" dirty="0" smtClean="0"/>
              <a:t> is the most important point about this definition?</a:t>
            </a:r>
          </a:p>
          <a:p>
            <a:endParaRPr lang="en-US" baseline="0" dirty="0" smtClean="0"/>
          </a:p>
          <a:p>
            <a:r>
              <a:rPr lang="en-US" baseline="0" dirty="0" smtClean="0"/>
              <a:t>Possible Answer(s):</a:t>
            </a:r>
          </a:p>
          <a:p>
            <a:r>
              <a:rPr lang="en-US" baseline="0" dirty="0" smtClean="0"/>
              <a:t>- This definition says that the people of color is dipped</a:t>
            </a:r>
            <a:endParaRPr lang="en-US" dirty="0"/>
          </a:p>
        </p:txBody>
      </p:sp>
      <p:sp>
        <p:nvSpPr>
          <p:cNvPr id="4" name="Slide Number Placeholder 3"/>
          <p:cNvSpPr>
            <a:spLocks noGrp="1"/>
          </p:cNvSpPr>
          <p:nvPr>
            <p:ph type="sldNum" sz="quarter" idx="10"/>
          </p:nvPr>
        </p:nvSpPr>
        <p:spPr/>
        <p:txBody>
          <a:bodyPr/>
          <a:lstStyle/>
          <a:p>
            <a:fld id="{098549CD-C621-9E46-857D-732F4C8AC668}" type="slidenum">
              <a:rPr lang="en-US" smtClean="0"/>
              <a:pPr/>
              <a:t>38</a:t>
            </a:fld>
            <a:endParaRPr lang="en-US"/>
          </a:p>
        </p:txBody>
      </p:sp>
    </p:spTree>
    <p:extLst>
      <p:ext uri="{BB962C8B-B14F-4D97-AF65-F5344CB8AC3E}">
        <p14:creationId xmlns:p14="http://schemas.microsoft.com/office/powerpoint/2010/main" val="1788084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Alma </a:t>
            </a:r>
            <a:r>
              <a:rPr lang="en-US" dirty="0" err="1" smtClean="0"/>
              <a:t>Flor</a:t>
            </a:r>
            <a:r>
              <a:rPr lang="en-US" dirty="0" smtClean="0"/>
              <a:t> Ada is a renowned</a:t>
            </a:r>
            <a:r>
              <a:rPr lang="en-US" baseline="0" dirty="0" smtClean="0"/>
              <a:t> author who is known for her culturally responsive books like, I Love Saturdays y </a:t>
            </a:r>
            <a:r>
              <a:rPr lang="en-US" baseline="0" dirty="0" err="1" smtClean="0"/>
              <a:t>Domingos</a:t>
            </a:r>
            <a:r>
              <a:rPr lang="en-US" baseline="0" dirty="0" smtClean="0"/>
              <a:t>.  Her work is based on the definition that </a:t>
            </a:r>
            <a:r>
              <a:rPr lang="en-US" b="1" i="1" baseline="0" dirty="0" smtClean="0"/>
              <a:t>culturally responsive texts</a:t>
            </a:r>
          </a:p>
          <a:p>
            <a:pPr>
              <a:buFont typeface="Wingdings" charset="2"/>
              <a:buChar char="q"/>
            </a:pPr>
            <a:r>
              <a:rPr lang="en-US" dirty="0" smtClean="0"/>
              <a:t>text that include the reader’s experience, and which draws on their </a:t>
            </a:r>
            <a:r>
              <a:rPr lang="en-US" b="1" i="1" dirty="0" smtClean="0"/>
              <a:t>background and culture</a:t>
            </a:r>
            <a:r>
              <a:rPr lang="en-US" dirty="0" smtClean="0"/>
              <a:t>…</a:t>
            </a:r>
          </a:p>
          <a:p>
            <a:pPr marL="0" indent="0">
              <a:buNone/>
            </a:pPr>
            <a:endParaRPr lang="en-US" sz="1050" dirty="0" smtClean="0"/>
          </a:p>
          <a:p>
            <a:pPr>
              <a:buFont typeface="Wingdings" charset="2"/>
              <a:buChar char="q"/>
            </a:pPr>
            <a:r>
              <a:rPr lang="en-US" dirty="0" smtClean="0"/>
              <a:t> text that helps children understand who they are, where they come from, and where they can go</a:t>
            </a:r>
          </a:p>
          <a:p>
            <a:pPr marL="0" indent="0">
              <a:buNone/>
            </a:pPr>
            <a:endParaRPr lang="en-US" sz="1050" dirty="0" smtClean="0"/>
          </a:p>
          <a:p>
            <a:pPr>
              <a:buFont typeface="Wingdings" charset="2"/>
              <a:buChar char="q"/>
            </a:pPr>
            <a:r>
              <a:rPr lang="en-US" b="1" i="1" dirty="0" smtClean="0"/>
              <a:t>connect to students’ lives</a:t>
            </a:r>
            <a:r>
              <a:rPr lang="en-US" dirty="0" smtClean="0"/>
              <a:t>, not just to their cultural heritage.</a:t>
            </a:r>
          </a:p>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39</a:t>
            </a:fld>
            <a:endParaRPr lang="en-US"/>
          </a:p>
        </p:txBody>
      </p:sp>
    </p:spTree>
    <p:extLst>
      <p:ext uri="{BB962C8B-B14F-4D97-AF65-F5344CB8AC3E}">
        <p14:creationId xmlns:p14="http://schemas.microsoft.com/office/powerpoint/2010/main" val="385768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 minute</a:t>
            </a:r>
          </a:p>
          <a:p>
            <a:r>
              <a:rPr lang="en-US" dirty="0" smtClean="0">
                <a:latin typeface="Calibri" charset="0"/>
              </a:rPr>
              <a:t>Today</a:t>
            </a:r>
            <a:r>
              <a:rPr lang="en-US" baseline="0" dirty="0" smtClean="0">
                <a:latin typeface="Calibri" charset="0"/>
              </a:rPr>
              <a:t> we are focusing on Responsive Literacy</a:t>
            </a:r>
          </a:p>
          <a:p>
            <a:endParaRPr lang="en-US" dirty="0" smtClean="0">
              <a:latin typeface="Calibri" charset="0"/>
            </a:endParaRPr>
          </a:p>
          <a:p>
            <a:r>
              <a:rPr lang="en-US" dirty="0" smtClean="0">
                <a:latin typeface="Calibri" charset="0"/>
              </a:rPr>
              <a:t>Purpose</a:t>
            </a:r>
            <a:r>
              <a:rPr lang="en-US" dirty="0">
                <a:latin typeface="Calibri" charset="0"/>
              </a:rPr>
              <a:t>:  Brief overview of CLR- </a:t>
            </a:r>
            <a:r>
              <a:rPr lang="en-US" b="1" i="1" dirty="0">
                <a:latin typeface="Calibri" charset="0"/>
              </a:rPr>
              <a:t>Culturally and Linguistically Responsive Pedagogy</a:t>
            </a:r>
            <a:endParaRPr lang="en-US" dirty="0">
              <a:latin typeface="Calibri" charset="0"/>
            </a:endParaRPr>
          </a:p>
          <a:p>
            <a:endParaRPr lang="en-US" dirty="0" smtClean="0">
              <a:latin typeface="Calibri" charset="0"/>
            </a:endParaRPr>
          </a:p>
          <a:p>
            <a:r>
              <a:rPr lang="en-US" dirty="0" smtClean="0">
                <a:latin typeface="Calibri" charset="0"/>
              </a:rPr>
              <a:t>In </a:t>
            </a:r>
            <a:r>
              <a:rPr lang="en-US" dirty="0" smtClean="0">
                <a:latin typeface="Calibri" charset="0"/>
              </a:rPr>
              <a:t>order to provide more opportunities for students</a:t>
            </a:r>
            <a:r>
              <a:rPr lang="en-US" baseline="0" dirty="0" smtClean="0">
                <a:latin typeface="Calibri" charset="0"/>
              </a:rPr>
              <a:t> to be more engaged and motivated, we employ various types of </a:t>
            </a:r>
            <a:r>
              <a:rPr lang="en-US" baseline="0" dirty="0" smtClean="0">
                <a:latin typeface="Calibri" charset="0"/>
              </a:rPr>
              <a:t>Culturally &amp; Linguistically Responsive Pedagogies.  Today will focus on Responsive Literacy. [click] Specifically Culturally Responsive Literature.</a:t>
            </a:r>
            <a:endParaRPr lang="en-US" dirty="0">
              <a:latin typeface="Calibri" charset="0"/>
            </a:endParaRPr>
          </a:p>
          <a:p>
            <a:endParaRPr lang="en-US" dirty="0">
              <a:latin typeface="Calibri" charset="0"/>
            </a:endParaRPr>
          </a:p>
          <a:p>
            <a:endParaRPr lang="en-US" dirty="0">
              <a:latin typeface="Calibri" charset="0"/>
            </a:endParaRPr>
          </a:p>
          <a:p>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54243" indent="-290093" eaLnBrk="0" hangingPunct="0">
              <a:defRPr sz="2400">
                <a:solidFill>
                  <a:schemeClr val="tx1"/>
                </a:solidFill>
                <a:latin typeface="Arial Rounded MT Bold" charset="0"/>
                <a:ea typeface="ＭＳ Ｐゴシック" charset="0"/>
              </a:defRPr>
            </a:lvl2pPr>
            <a:lvl3pPr marL="1160374" indent="-232075" eaLnBrk="0" hangingPunct="0">
              <a:defRPr sz="2400">
                <a:solidFill>
                  <a:schemeClr val="tx1"/>
                </a:solidFill>
                <a:latin typeface="Arial Rounded MT Bold" charset="0"/>
                <a:ea typeface="ＭＳ Ｐゴシック" charset="0"/>
              </a:defRPr>
            </a:lvl3pPr>
            <a:lvl4pPr marL="1624523" indent="-232075" eaLnBrk="0" hangingPunct="0">
              <a:defRPr sz="2400">
                <a:solidFill>
                  <a:schemeClr val="tx1"/>
                </a:solidFill>
                <a:latin typeface="Arial Rounded MT Bold" charset="0"/>
                <a:ea typeface="ＭＳ Ｐゴシック" charset="0"/>
              </a:defRPr>
            </a:lvl4pPr>
            <a:lvl5pPr marL="2088672" indent="-232075" eaLnBrk="0" hangingPunct="0">
              <a:defRPr sz="2400">
                <a:solidFill>
                  <a:schemeClr val="tx1"/>
                </a:solidFill>
                <a:latin typeface="Arial Rounded MT Bold" charset="0"/>
                <a:ea typeface="ＭＳ Ｐゴシック" charset="0"/>
              </a:defRPr>
            </a:lvl5pPr>
            <a:lvl6pPr marL="2552822" indent="-232075" eaLnBrk="0" fontAlgn="base" hangingPunct="0">
              <a:spcBef>
                <a:spcPct val="0"/>
              </a:spcBef>
              <a:spcAft>
                <a:spcPct val="0"/>
              </a:spcAft>
              <a:defRPr sz="2400">
                <a:solidFill>
                  <a:schemeClr val="tx1"/>
                </a:solidFill>
                <a:latin typeface="Arial Rounded MT Bold" charset="0"/>
                <a:ea typeface="ＭＳ Ｐゴシック" charset="0"/>
              </a:defRPr>
            </a:lvl6pPr>
            <a:lvl7pPr marL="3016971" indent="-232075" eaLnBrk="0" fontAlgn="base" hangingPunct="0">
              <a:spcBef>
                <a:spcPct val="0"/>
              </a:spcBef>
              <a:spcAft>
                <a:spcPct val="0"/>
              </a:spcAft>
              <a:defRPr sz="2400">
                <a:solidFill>
                  <a:schemeClr val="tx1"/>
                </a:solidFill>
                <a:latin typeface="Arial Rounded MT Bold" charset="0"/>
                <a:ea typeface="ＭＳ Ｐゴシック" charset="0"/>
              </a:defRPr>
            </a:lvl7pPr>
            <a:lvl8pPr marL="3481121" indent="-232075" eaLnBrk="0" fontAlgn="base" hangingPunct="0">
              <a:spcBef>
                <a:spcPct val="0"/>
              </a:spcBef>
              <a:spcAft>
                <a:spcPct val="0"/>
              </a:spcAft>
              <a:defRPr sz="2400">
                <a:solidFill>
                  <a:schemeClr val="tx1"/>
                </a:solidFill>
                <a:latin typeface="Arial Rounded MT Bold" charset="0"/>
                <a:ea typeface="ＭＳ Ｐゴシック" charset="0"/>
              </a:defRPr>
            </a:lvl8pPr>
            <a:lvl9pPr marL="3945270" indent="-232075" eaLnBrk="0" fontAlgn="base" hangingPunct="0">
              <a:spcBef>
                <a:spcPct val="0"/>
              </a:spcBef>
              <a:spcAft>
                <a:spcPct val="0"/>
              </a:spcAft>
              <a:defRPr sz="2400">
                <a:solidFill>
                  <a:schemeClr val="tx1"/>
                </a:solidFill>
                <a:latin typeface="Arial Rounded MT Bold" charset="0"/>
                <a:ea typeface="ＭＳ Ｐゴシック" charset="0"/>
              </a:defRPr>
            </a:lvl9pPr>
          </a:lstStyle>
          <a:p>
            <a:pPr eaLnBrk="1" hangingPunct="1"/>
            <a:fld id="{75D68F3C-5FA0-424F-9B31-278F148450B6}" type="slidenum">
              <a:rPr lang="en-US" sz="1200">
                <a:solidFill>
                  <a:prstClr val="black"/>
                </a:solidFill>
              </a:rPr>
              <a:pPr eaLnBrk="1" hangingPunct="1"/>
              <a:t>4</a:t>
            </a:fld>
            <a:endParaRPr lang="en-US" sz="1200">
              <a:solidFill>
                <a:prstClr val="black"/>
              </a:solidFill>
            </a:endParaRPr>
          </a:p>
        </p:txBody>
      </p:sp>
    </p:spTree>
    <p:extLst>
      <p:ext uri="{BB962C8B-B14F-4D97-AF65-F5344CB8AC3E}">
        <p14:creationId xmlns:p14="http://schemas.microsoft.com/office/powerpoint/2010/main" val="807899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3</a:t>
            </a:r>
            <a:r>
              <a:rPr lang="en-US" baseline="30000" dirty="0" smtClean="0">
                <a:latin typeface="Calibri" charset="0"/>
              </a:rPr>
              <a:t>rd</a:t>
            </a:r>
            <a:r>
              <a:rPr lang="en-US" dirty="0" smtClean="0">
                <a:latin typeface="Calibri" charset="0"/>
              </a:rPr>
              <a:t> </a:t>
            </a:r>
            <a:r>
              <a:rPr lang="en-US" dirty="0">
                <a:latin typeface="Calibri" charset="0"/>
              </a:rPr>
              <a:t>grade </a:t>
            </a:r>
            <a:r>
              <a:rPr lang="en-US" dirty="0" smtClean="0">
                <a:latin typeface="Calibri" charset="0"/>
              </a:rPr>
              <a:t>– from the Phyllis</a:t>
            </a:r>
            <a:r>
              <a:rPr lang="en-US" baseline="0" dirty="0" smtClean="0">
                <a:latin typeface="Calibri" charset="0"/>
              </a:rPr>
              <a:t> Hunter Library (AEMP School Teachers received these libraries IF they attended the CLR Institute)</a:t>
            </a:r>
            <a:endParaRPr lang="en-US" dirty="0" smtClean="0">
              <a:latin typeface="Calibri" charset="0"/>
            </a:endParaRPr>
          </a:p>
          <a:p>
            <a:endParaRPr lang="en-US" dirty="0" smtClean="0">
              <a:latin typeface="Calibri" charset="0"/>
            </a:endParaRPr>
          </a:p>
          <a:p>
            <a:r>
              <a:rPr lang="en-US" dirty="0" smtClean="0">
                <a:latin typeface="Calibri" charset="0"/>
              </a:rPr>
              <a:t>Practice</a:t>
            </a:r>
            <a:r>
              <a:rPr lang="en-US" baseline="0" dirty="0" smtClean="0">
                <a:latin typeface="Calibri" charset="0"/>
              </a:rPr>
              <a:t> identifying the type of culturally responsive text based on the information and using Dr. </a:t>
            </a:r>
            <a:r>
              <a:rPr lang="en-US" baseline="0" dirty="0" err="1" smtClean="0">
                <a:latin typeface="Calibri" charset="0"/>
              </a:rPr>
              <a:t>Hollie’s</a:t>
            </a:r>
            <a:r>
              <a:rPr lang="en-US" baseline="0" dirty="0" smtClean="0">
                <a:latin typeface="Calibri" charset="0"/>
              </a:rPr>
              <a:t> definition. </a:t>
            </a:r>
          </a:p>
          <a:p>
            <a:endParaRPr lang="en-US" baseline="0" dirty="0" smtClean="0">
              <a:latin typeface="Calibri" charset="0"/>
            </a:endParaRPr>
          </a:p>
          <a:p>
            <a:r>
              <a:rPr lang="en-US" baseline="0" dirty="0" smtClean="0">
                <a:latin typeface="Calibri" charset="0"/>
              </a:rPr>
              <a:t>[Click] to reveal the answer.  This book is </a:t>
            </a:r>
            <a:r>
              <a:rPr lang="en-US" b="1" baseline="0" dirty="0" smtClean="0">
                <a:latin typeface="Calibri" charset="0"/>
              </a:rPr>
              <a:t>authentic</a:t>
            </a:r>
            <a:r>
              <a:rPr lang="en-US" baseline="0" dirty="0" smtClean="0">
                <a:latin typeface="Calibri" charset="0"/>
              </a:rPr>
              <a:t> based on a few things </a:t>
            </a:r>
            <a:r>
              <a:rPr lang="en-US" i="1" baseline="0" dirty="0" smtClean="0">
                <a:latin typeface="Calibri" charset="0"/>
              </a:rPr>
              <a:t>ethnic, class, etc.  </a:t>
            </a:r>
            <a:r>
              <a:rPr lang="en-US" i="0" baseline="0" dirty="0" smtClean="0">
                <a:latin typeface="Calibri" charset="0"/>
              </a:rPr>
              <a:t>Have the participants identify which rings of culture they believe the book addresses.</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0F66CF3-525F-D644-B22F-B55B3DA1BFCC}"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Secondary– from the Phyllis</a:t>
            </a:r>
            <a:r>
              <a:rPr lang="en-US" baseline="0" dirty="0" smtClean="0">
                <a:latin typeface="Calibri" charset="0"/>
              </a:rPr>
              <a:t> Hunter Library (AEMP School Teachers received these libraries IF they attended the CLR Institute)</a:t>
            </a:r>
            <a:endParaRPr lang="en-US" dirty="0" smtClean="0">
              <a:latin typeface="Calibri" charset="0"/>
            </a:endParaRPr>
          </a:p>
          <a:p>
            <a:endParaRPr lang="en-US" dirty="0" smtClean="0">
              <a:latin typeface="Calibri" charset="0"/>
            </a:endParaRPr>
          </a:p>
          <a:p>
            <a:r>
              <a:rPr lang="en-US" dirty="0" smtClean="0">
                <a:latin typeface="Calibri" charset="0"/>
              </a:rPr>
              <a:t>Practice</a:t>
            </a:r>
            <a:r>
              <a:rPr lang="en-US" baseline="0" dirty="0" smtClean="0">
                <a:latin typeface="Calibri" charset="0"/>
              </a:rPr>
              <a:t> identifying the type of culturally responsive text based on the information and using Dr. </a:t>
            </a:r>
            <a:r>
              <a:rPr lang="en-US" baseline="0" dirty="0" err="1" smtClean="0">
                <a:latin typeface="Calibri" charset="0"/>
              </a:rPr>
              <a:t>Hollie’s</a:t>
            </a:r>
            <a:r>
              <a:rPr lang="en-US" baseline="0" dirty="0" smtClean="0">
                <a:latin typeface="Calibri" charset="0"/>
              </a:rPr>
              <a:t> definition. </a:t>
            </a:r>
          </a:p>
          <a:p>
            <a:endParaRPr lang="en-US" baseline="0" dirty="0" smtClean="0">
              <a:latin typeface="Calibri" charset="0"/>
            </a:endParaRPr>
          </a:p>
          <a:p>
            <a:r>
              <a:rPr lang="en-US" baseline="0" dirty="0" smtClean="0">
                <a:latin typeface="Calibri" charset="0"/>
              </a:rPr>
              <a:t>[Click] to reveal the answer.  This book is </a:t>
            </a:r>
            <a:r>
              <a:rPr lang="en-US" b="1" baseline="0" dirty="0" smtClean="0">
                <a:latin typeface="Calibri" charset="0"/>
              </a:rPr>
              <a:t>authentic</a:t>
            </a:r>
            <a:r>
              <a:rPr lang="en-US" baseline="0" dirty="0" smtClean="0">
                <a:latin typeface="Calibri" charset="0"/>
              </a:rPr>
              <a:t> based on a few things </a:t>
            </a:r>
            <a:r>
              <a:rPr lang="en-US" i="1" baseline="0" dirty="0" smtClean="0">
                <a:latin typeface="Calibri" charset="0"/>
              </a:rPr>
              <a:t>ethnic, class, etc.  </a:t>
            </a:r>
            <a:r>
              <a:rPr lang="en-US" i="0" baseline="0" dirty="0" smtClean="0">
                <a:latin typeface="Calibri" charset="0"/>
              </a:rPr>
              <a:t>Have the participants identify which rings of culture they believe the book addresses.</a:t>
            </a:r>
            <a:endParaRPr lang="en-US"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71F3829-7498-8A47-8AA5-A9B580B1E38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3</a:t>
            </a:r>
            <a:r>
              <a:rPr lang="en-US" baseline="30000" dirty="0" smtClean="0">
                <a:latin typeface="Calibri" charset="0"/>
              </a:rPr>
              <a:t>rd</a:t>
            </a:r>
            <a:r>
              <a:rPr lang="en-US" dirty="0" smtClean="0">
                <a:latin typeface="Calibri" charset="0"/>
              </a:rPr>
              <a:t> grade – from the Phyllis</a:t>
            </a:r>
            <a:r>
              <a:rPr lang="en-US" baseline="0" dirty="0" smtClean="0">
                <a:latin typeface="Calibri" charset="0"/>
              </a:rPr>
              <a:t> Hunter Library (AEMP School Teachers received these libraries IF they attended the CLR Institute)</a:t>
            </a:r>
            <a:endParaRPr lang="en-US" dirty="0" smtClean="0">
              <a:latin typeface="Calibri" charset="0"/>
            </a:endParaRPr>
          </a:p>
          <a:p>
            <a:endParaRPr lang="en-US" dirty="0" smtClean="0">
              <a:latin typeface="Calibri" charset="0"/>
            </a:endParaRPr>
          </a:p>
          <a:p>
            <a:r>
              <a:rPr lang="en-US" dirty="0" smtClean="0">
                <a:latin typeface="Calibri" charset="0"/>
              </a:rPr>
              <a:t>Practice</a:t>
            </a:r>
            <a:r>
              <a:rPr lang="en-US" baseline="0" dirty="0" smtClean="0">
                <a:latin typeface="Calibri" charset="0"/>
              </a:rPr>
              <a:t> identifying the type of culturally responsive text based on the information and using Dr. </a:t>
            </a:r>
            <a:r>
              <a:rPr lang="en-US" baseline="0" dirty="0" err="1" smtClean="0">
                <a:latin typeface="Calibri" charset="0"/>
              </a:rPr>
              <a:t>Hollie’s</a:t>
            </a:r>
            <a:r>
              <a:rPr lang="en-US" baseline="0" dirty="0" smtClean="0">
                <a:latin typeface="Calibri" charset="0"/>
              </a:rPr>
              <a:t> definition. </a:t>
            </a:r>
          </a:p>
          <a:p>
            <a:endParaRPr lang="en-US" baseline="0" dirty="0" smtClean="0">
              <a:latin typeface="Calibri" charset="0"/>
            </a:endParaRPr>
          </a:p>
          <a:p>
            <a:r>
              <a:rPr lang="en-US" baseline="0" dirty="0" smtClean="0">
                <a:latin typeface="Calibri" charset="0"/>
              </a:rPr>
              <a:t>[Click] to reveal the answer.  </a:t>
            </a:r>
          </a:p>
          <a:p>
            <a:endParaRPr lang="en-US" baseline="0" dirty="0" smtClean="0">
              <a:latin typeface="Calibri" charset="0"/>
            </a:endParaRPr>
          </a:p>
          <a:p>
            <a:r>
              <a:rPr lang="en-US" baseline="0" dirty="0" smtClean="0">
                <a:latin typeface="Calibri" charset="0"/>
              </a:rPr>
              <a:t>**This book is </a:t>
            </a:r>
            <a:r>
              <a:rPr lang="en-US" b="1" baseline="0" dirty="0" smtClean="0">
                <a:latin typeface="Calibri" charset="0"/>
              </a:rPr>
              <a:t>generic</a:t>
            </a:r>
            <a:r>
              <a:rPr lang="en-US" b="0" baseline="0" dirty="0" smtClean="0">
                <a:latin typeface="Calibri" charset="0"/>
              </a:rPr>
              <a:t>.  Although the book features a main character who is a minority, the book has few details that share authentic cultural information with the reader.  This book is great for teaching young readers about the process of voting for presidents and it is great for young minority girls to see more of themselves in texts.  However, this book is a generic source for teaching anything about African American culture or Female Culture.  </a:t>
            </a:r>
          </a:p>
          <a:p>
            <a:endParaRPr lang="en-US" b="0" i="0" baseline="0" dirty="0" smtClean="0">
              <a:latin typeface="Calibri" charset="0"/>
            </a:endParaRPr>
          </a:p>
          <a:p>
            <a:r>
              <a:rPr lang="en-US" i="0" baseline="0" dirty="0" smtClean="0">
                <a:latin typeface="Calibri" charset="0"/>
              </a:rPr>
              <a:t>Have the participants identify which rings of culture they believe the book addresses.</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71F3829-7498-8A47-8AA5-A9B580B1E38D}"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2 </a:t>
            </a:r>
            <a:r>
              <a:rPr lang="en-US" dirty="0" smtClean="0">
                <a:latin typeface="Calibri" charset="0"/>
              </a:rPr>
              <a:t>minutes</a:t>
            </a:r>
          </a:p>
          <a:p>
            <a:endParaRPr lang="en-US" dirty="0" smtClean="0">
              <a:latin typeface="Calibri" charset="0"/>
            </a:endParaRPr>
          </a:p>
          <a:p>
            <a:r>
              <a:rPr lang="en-US" dirty="0" smtClean="0">
                <a:latin typeface="Calibri" charset="0"/>
              </a:rPr>
              <a:t>Give participants processing time using the question</a:t>
            </a:r>
            <a:r>
              <a:rPr lang="en-US" baseline="0" dirty="0" smtClean="0">
                <a:latin typeface="Calibri" charset="0"/>
              </a:rPr>
              <a:t> and activity on the slide.</a:t>
            </a:r>
          </a:p>
          <a:p>
            <a:endParaRPr lang="en-US" dirty="0" smtClean="0">
              <a:latin typeface="Calibri" charset="0"/>
            </a:endParaRPr>
          </a:p>
        </p:txBody>
      </p:sp>
      <p:sp>
        <p:nvSpPr>
          <p:cNvPr id="4" name="Slide Number Placeholder 3"/>
          <p:cNvSpPr>
            <a:spLocks noGrp="1"/>
          </p:cNvSpPr>
          <p:nvPr>
            <p:ph type="sldNum" sz="quarter" idx="5"/>
          </p:nvPr>
        </p:nvSpPr>
        <p:spPr/>
        <p:txBody>
          <a:bodyPr/>
          <a:lstStyle/>
          <a:p>
            <a:pPr>
              <a:defRPr/>
            </a:pPr>
            <a:fld id="{E696E737-43C3-1243-9833-07F295000867}"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4496E803-68C0-0C40-BF05-208B92F8E96A}"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B9F8E-D1F4-C04E-B789-747978FE61FD}" type="slidenum">
              <a:rPr lang="en-US" smtClean="0"/>
              <a:t>45</a:t>
            </a:fld>
            <a:endParaRPr lang="en-US"/>
          </a:p>
        </p:txBody>
      </p:sp>
    </p:spTree>
    <p:extLst>
      <p:ext uri="{BB962C8B-B14F-4D97-AF65-F5344CB8AC3E}">
        <p14:creationId xmlns:p14="http://schemas.microsoft.com/office/powerpoint/2010/main" val="4237815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smtClean="0">
              <a:latin typeface="Calibri" charset="0"/>
            </a:endParaRPr>
          </a:p>
          <a:p>
            <a:r>
              <a:rPr lang="en-US" dirty="0" smtClean="0">
                <a:latin typeface="Calibri" charset="0"/>
              </a:rPr>
              <a:t>1 min</a:t>
            </a:r>
          </a:p>
          <a:p>
            <a:endParaRPr lang="en-US" dirty="0" smtClean="0">
              <a:latin typeface="Calibri" charset="0"/>
            </a:endParaRPr>
          </a:p>
          <a:p>
            <a:r>
              <a:rPr lang="en-US" dirty="0" smtClean="0">
                <a:latin typeface="Calibri" charset="0"/>
              </a:rPr>
              <a:t>The list is organized by grade level [click]</a:t>
            </a:r>
          </a:p>
          <a:p>
            <a:r>
              <a:rPr lang="en-US" dirty="0" smtClean="0">
                <a:latin typeface="Calibri" charset="0"/>
              </a:rPr>
              <a:t>There</a:t>
            </a:r>
            <a:r>
              <a:rPr lang="en-US" baseline="0" dirty="0" smtClean="0">
                <a:latin typeface="Calibri" charset="0"/>
              </a:rPr>
              <a:t> are also some special remarks listed for further information [click]</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7389947-08E9-8941-A6CA-A6C1EAF21742}"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solidFill>
                  <a:srgbClr val="FF0000"/>
                </a:solidFill>
                <a:latin typeface="Calibri" charset="0"/>
              </a:rPr>
              <a:t>3</a:t>
            </a:r>
            <a:r>
              <a:rPr lang="en-US" baseline="0" dirty="0" smtClean="0">
                <a:solidFill>
                  <a:srgbClr val="FF0000"/>
                </a:solidFill>
                <a:latin typeface="Calibri" charset="0"/>
              </a:rPr>
              <a:t> min</a:t>
            </a:r>
            <a:endParaRPr lang="en-US" dirty="0">
              <a:solidFill>
                <a:srgbClr val="FF0000"/>
              </a:solidFill>
              <a:latin typeface="Calibri" charset="0"/>
            </a:endParaRPr>
          </a:p>
          <a:p>
            <a:endParaRPr lang="en-US" dirty="0">
              <a:solidFill>
                <a:srgbClr val="FF0000"/>
              </a:solidFill>
              <a:latin typeface="Calibri" charset="0"/>
            </a:endParaRPr>
          </a:p>
          <a:p>
            <a:endParaRPr lang="en-US" dirty="0">
              <a:solidFill>
                <a:srgbClr val="FF0000"/>
              </a:solidFill>
              <a:latin typeface="Calibri" charset="0"/>
            </a:endParaRPr>
          </a:p>
        </p:txBody>
      </p:sp>
      <p:sp>
        <p:nvSpPr>
          <p:cNvPr id="4" name="Slide Number Placeholder 3"/>
          <p:cNvSpPr>
            <a:spLocks noGrp="1"/>
          </p:cNvSpPr>
          <p:nvPr>
            <p:ph type="sldNum" sz="quarter" idx="5"/>
          </p:nvPr>
        </p:nvSpPr>
        <p:spPr/>
        <p:txBody>
          <a:bodyPr/>
          <a:lstStyle/>
          <a:p>
            <a:pPr>
              <a:defRPr/>
            </a:pPr>
            <a:fld id="{6FB19970-F6CA-AD41-8F50-CE79DBBE3E55}" type="slidenum">
              <a:rPr lang="en-US">
                <a:solidFill>
                  <a:prstClr val="black"/>
                </a:solidFill>
                <a:latin typeface="Calibri"/>
              </a:rPr>
              <a:pPr>
                <a:defRPr/>
              </a:pPr>
              <a:t>47</a:t>
            </a:fld>
            <a:endParaRPr lang="en-US">
              <a:solidFill>
                <a:prstClr val="black"/>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solidFill>
                  <a:srgbClr val="FF0000"/>
                </a:solidFill>
              </a:rPr>
              <a:t>1min</a:t>
            </a:r>
          </a:p>
          <a:p>
            <a:endParaRPr lang="en-US" baseline="0"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098549CD-C621-9E46-857D-732F4C8AC668}" type="slidenum">
              <a:rPr lang="en-US">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11508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a:bodyPr>
          <a:lstStyle/>
          <a:p>
            <a:r>
              <a:rPr lang="en-US" b="0" u="none" dirty="0" smtClean="0"/>
              <a:t>3</a:t>
            </a:r>
            <a:r>
              <a:rPr lang="en-US" b="0" u="none" baseline="0" dirty="0" smtClean="0"/>
              <a:t> </a:t>
            </a:r>
            <a:r>
              <a:rPr lang="en-US" b="0" u="none" baseline="0" dirty="0" err="1" smtClean="0"/>
              <a:t>mins</a:t>
            </a:r>
            <a:endParaRPr lang="en-US" b="0" u="none" baseline="0" dirty="0" smtClean="0"/>
          </a:p>
          <a:p>
            <a:endParaRPr lang="en-US" b="0" u="none" baseline="0" dirty="0" smtClean="0"/>
          </a:p>
          <a:p>
            <a:r>
              <a:rPr lang="en-US" b="0" u="none" baseline="0" dirty="0" smtClean="0"/>
              <a:t>Say- What would students say if you told them that they will be studying two chapter books, identifying the them, comparing various sources about the same topic, and writing an argument piece as a culminating activity?  </a:t>
            </a:r>
          </a:p>
          <a:p>
            <a:endParaRPr lang="en-US" b="0" u="none" baseline="0" dirty="0" smtClean="0"/>
          </a:p>
          <a:p>
            <a:r>
              <a:rPr lang="en-US" b="0" u="none" baseline="0" dirty="0" smtClean="0"/>
              <a:t>Possible Answers:</a:t>
            </a:r>
          </a:p>
          <a:p>
            <a:pPr marL="171450" indent="-171450">
              <a:buFont typeface="Arial"/>
              <a:buChar char="•"/>
            </a:pPr>
            <a:r>
              <a:rPr lang="en-US" b="0" u="none" baseline="0" dirty="0" smtClean="0"/>
              <a:t>students may moan</a:t>
            </a:r>
          </a:p>
          <a:p>
            <a:pPr marL="171450" indent="-171450">
              <a:buFont typeface="Arial"/>
              <a:buChar char="•"/>
            </a:pPr>
            <a:r>
              <a:rPr lang="en-US" b="0" u="none" dirty="0" smtClean="0"/>
              <a:t>Students may complain about the amount of work</a:t>
            </a:r>
          </a:p>
          <a:p>
            <a:pPr marL="171450" indent="-171450">
              <a:buFont typeface="Arial"/>
              <a:buChar char="•"/>
            </a:pPr>
            <a:r>
              <a:rPr lang="en-US" b="0" u="none" dirty="0" smtClean="0"/>
              <a:t>Students may ask ‘How</a:t>
            </a:r>
            <a:r>
              <a:rPr lang="en-US" b="0" u="none" baseline="0" dirty="0" smtClean="0"/>
              <a:t> many pages do we have to read?’</a:t>
            </a:r>
          </a:p>
          <a:p>
            <a:pPr marL="171450" indent="-171450">
              <a:buFont typeface="Arial"/>
              <a:buChar char="•"/>
            </a:pPr>
            <a:endParaRPr lang="en-US" b="0" u="none" baseline="0" dirty="0" smtClean="0"/>
          </a:p>
          <a:p>
            <a:pPr marL="0" indent="0">
              <a:buFont typeface="Arial"/>
              <a:buNone/>
            </a:pPr>
            <a:r>
              <a:rPr lang="en-US" b="0" u="none" baseline="0" dirty="0" smtClean="0"/>
              <a:t>[click]</a:t>
            </a:r>
          </a:p>
          <a:p>
            <a:pPr marL="0" indent="0">
              <a:buFont typeface="Arial"/>
              <a:buNone/>
            </a:pPr>
            <a:endParaRPr lang="en-US" b="0" u="none" baseline="0" dirty="0" smtClean="0"/>
          </a:p>
          <a:p>
            <a:pPr marL="0" indent="0">
              <a:buFont typeface="Arial"/>
              <a:buNone/>
            </a:pPr>
            <a:r>
              <a:rPr lang="en-US" b="0" u="none" baseline="0" dirty="0" smtClean="0"/>
              <a:t>Say- Even if the books are considered culturally responsive, like the texts on the screen, students may still initially have a less favorable response.  It’s all about HOW you engage them in the text and the purpose for studying the texts.</a:t>
            </a:r>
          </a:p>
          <a:p>
            <a:pPr marL="0" indent="0">
              <a:buFont typeface="Arial"/>
              <a:buNone/>
            </a:pPr>
            <a:endParaRPr lang="en-US" b="0" u="none" baseline="0" dirty="0" smtClean="0"/>
          </a:p>
          <a:p>
            <a:pPr marL="0" indent="0">
              <a:buFont typeface="Arial"/>
              <a:buNone/>
            </a:pPr>
            <a:r>
              <a:rPr lang="en-US" b="0" u="none" baseline="0" dirty="0" smtClean="0"/>
              <a:t>But, before we engage them in these texts, how about engaging students in an opening that gives them an idea of what they may be asked to do with a more complex text and spark their curiosity/interest.  </a:t>
            </a:r>
          </a:p>
          <a:p>
            <a:pPr marL="0" indent="0">
              <a:buFont typeface="Arial"/>
              <a:buNone/>
            </a:pPr>
            <a:r>
              <a:rPr lang="en-US" b="0" u="none" baseline="0" dirty="0" smtClean="0"/>
              <a:t>[click]</a:t>
            </a:r>
          </a:p>
          <a:p>
            <a:pPr marL="0" indent="0">
              <a:buFont typeface="Arial"/>
              <a:buNone/>
            </a:pPr>
            <a:endParaRPr lang="en-US" b="0" u="none" baseline="0" dirty="0" smtClean="0"/>
          </a:p>
          <a:p>
            <a:pPr marL="0" indent="0">
              <a:buFont typeface="Arial"/>
              <a:buNone/>
            </a:pPr>
            <a:endParaRPr lang="en-US" b="0" u="none" dirty="0" smtClean="0"/>
          </a:p>
          <a:p>
            <a:r>
              <a:rPr lang="en-US" b="1" u="none" dirty="0" smtClean="0"/>
              <a:t>Information</a:t>
            </a:r>
            <a:r>
              <a:rPr lang="en-US" b="1" u="none" baseline="0" dirty="0" smtClean="0"/>
              <a:t> on the two books on the screen</a:t>
            </a:r>
            <a:endParaRPr lang="en-US" b="1" u="none" dirty="0" smtClean="0"/>
          </a:p>
          <a:p>
            <a:r>
              <a:rPr lang="en-US" b="1" u="sng" dirty="0" smtClean="0"/>
              <a:t>Amazon</a:t>
            </a:r>
            <a:r>
              <a:rPr lang="en-US" b="1" u="sng" baseline="0" dirty="0" smtClean="0"/>
              <a:t> </a:t>
            </a:r>
            <a:r>
              <a:rPr lang="en-US" b="1" u="sng" baseline="0" dirty="0" smtClean="0"/>
              <a:t>book summaries</a:t>
            </a:r>
            <a:endParaRPr lang="en-US" b="1" u="sng" dirty="0" smtClean="0"/>
          </a:p>
          <a:p>
            <a:r>
              <a:rPr lang="en-US" b="0" u="none" dirty="0" smtClean="0"/>
              <a:t>3</a:t>
            </a:r>
            <a:r>
              <a:rPr lang="en-US" b="0" u="none" baseline="0" dirty="0" smtClean="0"/>
              <a:t> week Unit of study-</a:t>
            </a:r>
          </a:p>
          <a:p>
            <a:r>
              <a:rPr lang="en-US" b="0" u="none" baseline="0" dirty="0" smtClean="0"/>
              <a:t>Culminating task will assess how students are able to: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u="none" dirty="0" smtClean="0"/>
              <a:t>RL</a:t>
            </a:r>
            <a:r>
              <a:rPr lang="en-US" b="0" u="none" baseline="0" dirty="0" smtClean="0"/>
              <a:t> 7.7- Compare and contrast a written story, drama, or poem to its audio, filmed, staged, or multimedia version, analyzing the effects of techniques unique to each medium (e.g., lighting, sound, color, or camera focus and angles in a film).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smtClean="0"/>
              <a:t>RL 7.3- Analyze how particular elements of a story or drama interact (e.g., how setting shapes the characters or plot).</a:t>
            </a:r>
            <a:endParaRPr lang="en-US" b="0" u="none" dirty="0" smtClean="0"/>
          </a:p>
          <a:p>
            <a:endParaRPr lang="en-US" b="1" u="sng" dirty="0" smtClean="0"/>
          </a:p>
          <a:p>
            <a:r>
              <a:rPr lang="en-US" b="1" u="sng" dirty="0" smtClean="0"/>
              <a:t>The Revolution of Evelyn</a:t>
            </a:r>
            <a:r>
              <a:rPr lang="en-US" b="1" u="sng" baseline="0" dirty="0" smtClean="0"/>
              <a:t> Serrano</a:t>
            </a:r>
            <a:endParaRPr lang="en-US" b="1" u="sng" dirty="0" smtClean="0"/>
          </a:p>
          <a:p>
            <a:r>
              <a:rPr lang="en-US" dirty="0" smtClean="0"/>
              <a:t>There</a:t>
            </a:r>
            <a:r>
              <a:rPr lang="en-US" baseline="0" dirty="0" smtClean="0"/>
              <a:t> are two secrets Evelyn Serrano is keeping from her </a:t>
            </a:r>
            <a:r>
              <a:rPr lang="en-US" baseline="0" dirty="0" err="1" smtClean="0"/>
              <a:t>Mami</a:t>
            </a:r>
            <a:r>
              <a:rPr lang="en-US" baseline="0" dirty="0" smtClean="0"/>
              <a:t> and </a:t>
            </a:r>
            <a:r>
              <a:rPr lang="en-US" baseline="0" dirty="0" err="1" smtClean="0"/>
              <a:t>Papo</a:t>
            </a:r>
            <a:r>
              <a:rPr lang="en-US" baseline="0" dirty="0" smtClean="0"/>
              <a:t>?  Her true feelings about growing up in her Spanish Harlem neighborhood, and her attitude about </a:t>
            </a:r>
            <a:r>
              <a:rPr lang="en-US" baseline="0" dirty="0" err="1" smtClean="0"/>
              <a:t>Abuela</a:t>
            </a:r>
            <a:r>
              <a:rPr lang="en-US" baseline="0" dirty="0" smtClean="0"/>
              <a:t>, her sassy grandmother who’s come from Puerto Rico to live with them. Then, like an urgent ticking clock, events erupt that change </a:t>
            </a:r>
            <a:r>
              <a:rPr lang="en-US" baseline="0" dirty="0" err="1" smtClean="0"/>
              <a:t>everthing</a:t>
            </a:r>
            <a:r>
              <a:rPr lang="en-US" baseline="0" dirty="0" smtClean="0"/>
              <a:t>.  The Young Lords, a Puerto Rican activist group, dump garbage in the street and set it on fire, igniting a powerful protest.  When </a:t>
            </a:r>
            <a:r>
              <a:rPr lang="en-US" baseline="0" dirty="0" err="1" smtClean="0"/>
              <a:t>Abuela</a:t>
            </a:r>
            <a:r>
              <a:rPr lang="en-US" baseline="0" dirty="0" smtClean="0"/>
              <a:t> steps in to take charge, Evelyn is thrust into the action.  Tempers flare, loyalties are tested.  Through it all, Evelyn learns important things about her Latino heritage and the history makers who shaped a nation.  Infused with actual news accounts from the time period, Sonia </a:t>
            </a:r>
            <a:r>
              <a:rPr lang="en-US" baseline="0" dirty="0" err="1" smtClean="0"/>
              <a:t>Manzano</a:t>
            </a:r>
            <a:r>
              <a:rPr lang="en-US" baseline="0" dirty="0" smtClean="0"/>
              <a:t> has crafted a gripping work of fiction based on her own life growing up during a fiery, unforgettable time in America, when young Latinos took control of their destinies.</a:t>
            </a:r>
          </a:p>
          <a:p>
            <a:endParaRPr lang="en-US" baseline="0" dirty="0" smtClean="0"/>
          </a:p>
          <a:p>
            <a:r>
              <a:rPr lang="en-US" b="1" u="sng" baseline="0" dirty="0" smtClean="0"/>
              <a:t>Students on Strike by John A. Stokes</a:t>
            </a:r>
          </a:p>
          <a:p>
            <a:r>
              <a:rPr lang="en-US" b="0" u="none" dirty="0" smtClean="0"/>
              <a:t>This</a:t>
            </a:r>
            <a:r>
              <a:rPr lang="en-US" b="0" u="none" baseline="0" dirty="0" smtClean="0"/>
              <a:t> is a first-person narrative from a period of radical change in American history.  Stokes recounts the </a:t>
            </a:r>
            <a:r>
              <a:rPr lang="en-US" b="0" u="none" baseline="0" dirty="0" err="1" smtClean="0"/>
              <a:t>plannin</a:t>
            </a:r>
            <a:r>
              <a:rPr lang="en-US" b="0" u="none" baseline="0" dirty="0" smtClean="0"/>
              <a:t> </a:t>
            </a:r>
            <a:r>
              <a:rPr lang="en-US" b="0" u="none" baseline="0" dirty="0" err="1" smtClean="0"/>
              <a:t>fo</a:t>
            </a:r>
            <a:r>
              <a:rPr lang="en-US" b="0" u="none" baseline="0" dirty="0" smtClean="0"/>
              <a:t> the student walkout, the secret meetings, the plot to send the principal on a wild good chase after “truant” students, and the strategy to boycott classes until conditions improved.  The author recalls the challenges in persuading teachers and parents to support the strike, and the intimidation that came in the form of threats and a cross-burning on school grounds.  Archival illustrations from Stokes’ scrapbook add to the emotional impact of his story.  The narrative follows the course of the lawsuits filed by the NAACP, which would become part of the historic </a:t>
            </a:r>
            <a:r>
              <a:rPr lang="en-US" b="1" i="1" u="none" baseline="0" dirty="0" smtClean="0"/>
              <a:t>Brown v Board of Education </a:t>
            </a:r>
            <a:r>
              <a:rPr lang="en-US" b="0" i="0" u="none" baseline="0" dirty="0" smtClean="0"/>
              <a:t>ruling of the U.S. Supreme Court and the subsequent end to segregation in America.</a:t>
            </a:r>
            <a:endParaRPr lang="en-US" b="0" u="none" dirty="0" smtClean="0"/>
          </a:p>
        </p:txBody>
      </p:sp>
      <p:sp>
        <p:nvSpPr>
          <p:cNvPr id="4" name="Slide Number Placeholder 3"/>
          <p:cNvSpPr>
            <a:spLocks noGrp="1"/>
          </p:cNvSpPr>
          <p:nvPr>
            <p:ph type="sldNum" sz="quarter" idx="10"/>
          </p:nvPr>
        </p:nvSpPr>
        <p:spPr/>
        <p:txBody>
          <a:bodyPr/>
          <a:lstStyle/>
          <a:p>
            <a:fld id="{3EF990F2-87C7-4C88-B79D-CE33F2E31FEA}"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03951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endParaRPr lang="en-US" dirty="0" smtClean="0"/>
          </a:p>
          <a:p>
            <a:endParaRPr lang="en-US" dirty="0" smtClean="0"/>
          </a:p>
          <a:p>
            <a:r>
              <a:rPr lang="en-US" dirty="0" smtClean="0"/>
              <a:t>Say-</a:t>
            </a:r>
            <a:r>
              <a:rPr lang="en-US" baseline="0" dirty="0" smtClean="0"/>
              <a:t> Before we experience the opening, let’s review the bundle of standards that the opening will preview and that the unit of study with the other two books would allow us to cover.</a:t>
            </a:r>
          </a:p>
          <a:p>
            <a:endParaRPr lang="en-US" baseline="0" dirty="0" smtClean="0"/>
          </a:p>
          <a:p>
            <a:r>
              <a:rPr lang="en-US" baseline="0" dirty="0" smtClean="0"/>
              <a:t>Read and provide any clarification of the standards on the slide.</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6</a:t>
            </a:fld>
            <a:endParaRPr lang="en-US"/>
          </a:p>
        </p:txBody>
      </p:sp>
    </p:spTree>
    <p:extLst>
      <p:ext uri="{BB962C8B-B14F-4D97-AF65-F5344CB8AC3E}">
        <p14:creationId xmlns:p14="http://schemas.microsoft.com/office/powerpoint/2010/main" val="133595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rPr>
              <a:t>2 </a:t>
            </a:r>
            <a:r>
              <a:rPr lang="en-US" b="1" dirty="0" err="1">
                <a:latin typeface="Calibri" charset="0"/>
              </a:rPr>
              <a:t>mins</a:t>
            </a:r>
            <a:endParaRPr lang="en-US" b="1" dirty="0">
              <a:latin typeface="Calibri" charset="0"/>
            </a:endParaRPr>
          </a:p>
          <a:p>
            <a:r>
              <a:rPr lang="en-US" b="1" dirty="0">
                <a:latin typeface="Calibri" charset="0"/>
              </a:rPr>
              <a:t>Materials:  </a:t>
            </a:r>
            <a:r>
              <a:rPr lang="en-US" b="1" dirty="0" smtClean="0">
                <a:latin typeface="Calibri" charset="0"/>
              </a:rPr>
              <a:t>paper</a:t>
            </a:r>
          </a:p>
          <a:p>
            <a:endParaRPr lang="en-US" dirty="0">
              <a:latin typeface="Calibri" charset="0"/>
            </a:endParaRPr>
          </a:p>
          <a:p>
            <a:r>
              <a:rPr lang="en-US" dirty="0" smtClean="0">
                <a:latin typeface="Calibri" charset="0"/>
              </a:rPr>
              <a:t>Let</a:t>
            </a:r>
            <a:r>
              <a:rPr lang="en-US" baseline="0" dirty="0" smtClean="0">
                <a:latin typeface="Calibri" charset="0"/>
              </a:rPr>
              <a:t> the participants know that they are going to experience a Read Aloud.  In order to prepare to interact with the story, they will need to fold their paper in four and follow the instructions on the screen.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FE2B36F-6393-1348-BF33-E7AE98C9DAA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12 </a:t>
            </a:r>
            <a:r>
              <a:rPr lang="en-US" dirty="0">
                <a:latin typeface="Calibri" charset="0"/>
              </a:rPr>
              <a:t>minute read aloud</a:t>
            </a:r>
          </a:p>
          <a:p>
            <a:endParaRPr lang="en-US" dirty="0" smtClean="0">
              <a:latin typeface="Calibri" charset="0"/>
            </a:endParaRPr>
          </a:p>
          <a:p>
            <a:r>
              <a:rPr lang="en-US" dirty="0" smtClean="0">
                <a:latin typeface="Calibri" charset="0"/>
              </a:rPr>
              <a:t>Handout-</a:t>
            </a:r>
            <a:r>
              <a:rPr lang="en-US" baseline="0" dirty="0" smtClean="0">
                <a:latin typeface="Calibri" charset="0"/>
              </a:rPr>
              <a:t> typed copy of the selection (you can purchase the book on Amazon or Barnes and Noble)</a:t>
            </a:r>
          </a:p>
          <a:p>
            <a:endParaRPr lang="en-US" baseline="0" dirty="0" smtClean="0">
              <a:latin typeface="Calibri" charset="0"/>
            </a:endParaRPr>
          </a:p>
          <a:p>
            <a:endParaRPr lang="en-US" dirty="0">
              <a:latin typeface="Calibri" charset="0"/>
            </a:endParaRPr>
          </a:p>
          <a:p>
            <a:r>
              <a:rPr lang="en-US" dirty="0">
                <a:latin typeface="Calibri" charset="0"/>
              </a:rPr>
              <a:t>Read </a:t>
            </a:r>
            <a:r>
              <a:rPr lang="en-US" b="1" u="sng" dirty="0">
                <a:latin typeface="Calibri" charset="0"/>
              </a:rPr>
              <a:t>Ron’s Big Mission </a:t>
            </a:r>
            <a:r>
              <a:rPr lang="en-US" dirty="0">
                <a:latin typeface="Calibri" charset="0"/>
              </a:rPr>
              <a:t>while teachers listen.  Those that can take notes on their four-fold paper should do so.</a:t>
            </a:r>
          </a:p>
        </p:txBody>
      </p:sp>
      <p:sp>
        <p:nvSpPr>
          <p:cNvPr id="4" name="Slide Number Placeholder 3"/>
          <p:cNvSpPr>
            <a:spLocks noGrp="1"/>
          </p:cNvSpPr>
          <p:nvPr>
            <p:ph type="sldNum" sz="quarter" idx="5"/>
          </p:nvPr>
        </p:nvSpPr>
        <p:spPr/>
        <p:txBody>
          <a:bodyPr/>
          <a:lstStyle/>
          <a:p>
            <a:pPr>
              <a:defRPr/>
            </a:pPr>
            <a:fld id="{A226B608-39EC-A345-8CC3-34B360BD6490}" type="slidenum">
              <a:rPr lang="en-US" smtClean="0">
                <a:solidFill>
                  <a:prstClr val="black"/>
                </a:solidFill>
                <a:latin typeface="Calibri"/>
              </a:rPr>
              <a:pPr>
                <a:defRPr/>
              </a:pPr>
              <a:t>8</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2</a:t>
            </a:r>
            <a:r>
              <a:rPr lang="en-US" dirty="0" smtClean="0">
                <a:latin typeface="Calibri" charset="0"/>
              </a:rPr>
              <a:t> min.</a:t>
            </a:r>
          </a:p>
          <a:p>
            <a:endParaRPr lang="en-US" dirty="0" smtClean="0">
              <a:latin typeface="Calibri" charset="0"/>
            </a:endParaRPr>
          </a:p>
          <a:p>
            <a:r>
              <a:rPr lang="en-US" dirty="0" smtClean="0">
                <a:latin typeface="Calibri" charset="0"/>
              </a:rPr>
              <a:t>Purpose:  Give teachers a moment to finish writing their annotations</a:t>
            </a:r>
          </a:p>
          <a:p>
            <a:endParaRPr lang="en-US" dirty="0">
              <a:latin typeface="Calibri" charset="0"/>
            </a:endParaRPr>
          </a:p>
          <a:p>
            <a:endParaRPr lang="en-US" dirty="0">
              <a:latin typeface="Calibri" charset="0"/>
            </a:endParaRPr>
          </a:p>
          <a:p>
            <a:r>
              <a:rPr lang="en-US" dirty="0" smtClean="0">
                <a:latin typeface="Calibri" charset="0"/>
              </a:rPr>
              <a:t>Introduce </a:t>
            </a:r>
            <a:r>
              <a:rPr lang="en-US" dirty="0">
                <a:latin typeface="Calibri" charset="0"/>
              </a:rPr>
              <a:t>the </a:t>
            </a:r>
            <a:r>
              <a:rPr lang="en-US" dirty="0" smtClean="0">
                <a:latin typeface="Calibri" charset="0"/>
              </a:rPr>
              <a:t>protocol (</a:t>
            </a:r>
            <a:r>
              <a:rPr lang="en-US" b="1" dirty="0" smtClean="0">
                <a:latin typeface="Calibri" charset="0"/>
              </a:rPr>
              <a:t>Moment of Silence)</a:t>
            </a:r>
            <a:r>
              <a:rPr lang="en-US" baseline="0" dirty="0" smtClean="0">
                <a:latin typeface="Calibri" charset="0"/>
              </a:rPr>
              <a:t> </a:t>
            </a:r>
            <a:r>
              <a:rPr lang="en-US" baseline="0" dirty="0" smtClean="0">
                <a:latin typeface="Calibri" charset="0"/>
              </a:rPr>
              <a:t>and model example if needed.</a:t>
            </a:r>
          </a:p>
          <a:p>
            <a:endParaRPr lang="en-US" dirty="0">
              <a:latin typeface="Calibri" charset="0"/>
            </a:endParaRPr>
          </a:p>
          <a:p>
            <a:r>
              <a:rPr lang="en-US" dirty="0" smtClean="0">
                <a:latin typeface="Calibri" charset="0"/>
              </a:rPr>
              <a:t>Ask participants to follow the instructions</a:t>
            </a:r>
            <a:r>
              <a:rPr lang="en-US" baseline="0" dirty="0" smtClean="0">
                <a:latin typeface="Calibri" charset="0"/>
              </a:rPr>
              <a:t> on the screen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B699212-B323-C741-90C4-D9A80407181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D54CAE3-014A-C84F-A7D5-64BCF8CEA6E1}" type="datetimeFigureOut">
              <a:rPr lang="en-US"/>
              <a:pPr>
                <a:defRPr/>
              </a:pPr>
              <a:t>2/9/16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2F23C3-A446-EF49-834F-6C0D6161DFCC}" type="slidenum">
              <a:rPr lang="en-US"/>
              <a:pPr>
                <a:defRPr/>
              </a:pPr>
              <a:t>‹#›</a:t>
            </a:fld>
            <a:endParaRPr lang="en-US"/>
          </a:p>
        </p:txBody>
      </p:sp>
    </p:spTree>
    <p:extLst>
      <p:ext uri="{BB962C8B-B14F-4D97-AF65-F5344CB8AC3E}">
        <p14:creationId xmlns:p14="http://schemas.microsoft.com/office/powerpoint/2010/main" val="174099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9B6AE85-5EC1-4947-9A1A-058DF3ED50A2}" type="datetimeFigureOut">
              <a:rPr lang="en-US"/>
              <a:pPr>
                <a:defRPr/>
              </a:pPr>
              <a:t>2/9/16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FC2BAD8-2E4B-4542-90D2-D1AD0B475182}" type="slidenum">
              <a:rPr lang="en-US"/>
              <a:pPr>
                <a:defRPr/>
              </a:pPr>
              <a:t>‹#›</a:t>
            </a:fld>
            <a:endParaRPr lang="en-US"/>
          </a:p>
        </p:txBody>
      </p:sp>
    </p:spTree>
    <p:extLst>
      <p:ext uri="{BB962C8B-B14F-4D97-AF65-F5344CB8AC3E}">
        <p14:creationId xmlns:p14="http://schemas.microsoft.com/office/powerpoint/2010/main" val="39479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F3D7A4-5FC9-3445-8084-7A239E391E23}" type="datetimeFigureOut">
              <a:rPr lang="en-US"/>
              <a:pPr>
                <a:defRPr/>
              </a:pPr>
              <a:t>2/9/16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68624DC-9390-8A4B-A355-92C34AFC9D79}" type="slidenum">
              <a:rPr lang="en-US"/>
              <a:pPr>
                <a:defRPr/>
              </a:pPr>
              <a:t>‹#›</a:t>
            </a:fld>
            <a:endParaRPr lang="en-US"/>
          </a:p>
        </p:txBody>
      </p:sp>
    </p:spTree>
    <p:extLst>
      <p:ext uri="{BB962C8B-B14F-4D97-AF65-F5344CB8AC3E}">
        <p14:creationId xmlns:p14="http://schemas.microsoft.com/office/powerpoint/2010/main" val="15512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814FD1-976A-094C-813F-BAC6B274F819}" type="datetimeFigureOut">
              <a:rPr lang="en-US"/>
              <a:pPr>
                <a:defRPr/>
              </a:pPr>
              <a:t>2/9/16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300609-2056-AE43-9E1E-8E6CC1E11A60}" type="slidenum">
              <a:rPr lang="en-US"/>
              <a:pPr>
                <a:defRPr/>
              </a:pPr>
              <a:t>‹#›</a:t>
            </a:fld>
            <a:endParaRPr lang="en-US"/>
          </a:p>
        </p:txBody>
      </p:sp>
    </p:spTree>
    <p:extLst>
      <p:ext uri="{BB962C8B-B14F-4D97-AF65-F5344CB8AC3E}">
        <p14:creationId xmlns:p14="http://schemas.microsoft.com/office/powerpoint/2010/main" val="54896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248AFB6-5ACF-9546-B17B-8DA66782B6F9}" type="datetimeFigureOut">
              <a:rPr lang="en-US"/>
              <a:pPr>
                <a:defRPr/>
              </a:pPr>
              <a:t>2/9/16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7F49F3-0ADE-7145-921A-1D7CFEEEBCBE}" type="slidenum">
              <a:rPr lang="en-US"/>
              <a:pPr>
                <a:defRPr/>
              </a:pPr>
              <a:t>‹#›</a:t>
            </a:fld>
            <a:endParaRPr lang="en-US"/>
          </a:p>
        </p:txBody>
      </p:sp>
    </p:spTree>
    <p:extLst>
      <p:ext uri="{BB962C8B-B14F-4D97-AF65-F5344CB8AC3E}">
        <p14:creationId xmlns:p14="http://schemas.microsoft.com/office/powerpoint/2010/main" val="43043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9A9F6DA-8E6A-634B-8C77-785D4C539545}" type="datetimeFigureOut">
              <a:rPr lang="en-US"/>
              <a:pPr>
                <a:defRPr/>
              </a:pPr>
              <a:t>2/9/16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CF071DB-9C21-CA4E-83D2-DF896CE8F1F5}" type="slidenum">
              <a:rPr lang="en-US"/>
              <a:pPr>
                <a:defRPr/>
              </a:pPr>
              <a:t>‹#›</a:t>
            </a:fld>
            <a:endParaRPr lang="en-US"/>
          </a:p>
        </p:txBody>
      </p:sp>
    </p:spTree>
    <p:extLst>
      <p:ext uri="{BB962C8B-B14F-4D97-AF65-F5344CB8AC3E}">
        <p14:creationId xmlns:p14="http://schemas.microsoft.com/office/powerpoint/2010/main" val="15511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9BE3C54-F455-C44B-B5B7-80E223238349}" type="datetimeFigureOut">
              <a:rPr lang="en-US"/>
              <a:pPr>
                <a:defRPr/>
              </a:pPr>
              <a:t>2/9/16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2FB19F9-D909-094B-AE9A-F7E2F5ABF2CA}" type="slidenum">
              <a:rPr lang="en-US"/>
              <a:pPr>
                <a:defRPr/>
              </a:pPr>
              <a:t>‹#›</a:t>
            </a:fld>
            <a:endParaRPr lang="en-US"/>
          </a:p>
        </p:txBody>
      </p:sp>
    </p:spTree>
    <p:extLst>
      <p:ext uri="{BB962C8B-B14F-4D97-AF65-F5344CB8AC3E}">
        <p14:creationId xmlns:p14="http://schemas.microsoft.com/office/powerpoint/2010/main" val="53809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10C1EF-B462-6F42-AA72-48E3C1D6692A}" type="datetimeFigureOut">
              <a:rPr lang="en-US"/>
              <a:pPr>
                <a:defRPr/>
              </a:pPr>
              <a:t>2/9/16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A51658-F9C3-964C-978A-D4E5DE1AE716}" type="slidenum">
              <a:rPr lang="en-US"/>
              <a:pPr>
                <a:defRPr/>
              </a:pPr>
              <a:t>‹#›</a:t>
            </a:fld>
            <a:endParaRPr lang="en-US"/>
          </a:p>
        </p:txBody>
      </p:sp>
    </p:spTree>
    <p:extLst>
      <p:ext uri="{BB962C8B-B14F-4D97-AF65-F5344CB8AC3E}">
        <p14:creationId xmlns:p14="http://schemas.microsoft.com/office/powerpoint/2010/main" val="151133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980B2D6-EFAC-2E4B-9150-553FC11FC18B}" type="datetimeFigureOut">
              <a:rPr lang="en-US"/>
              <a:pPr>
                <a:defRPr/>
              </a:pPr>
              <a:t>2/9/16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180BE67-1B7E-1B43-9B05-B002B7F3D775}" type="slidenum">
              <a:rPr lang="en-US"/>
              <a:pPr>
                <a:defRPr/>
              </a:pPr>
              <a:t>‹#›</a:t>
            </a:fld>
            <a:endParaRPr lang="en-US"/>
          </a:p>
        </p:txBody>
      </p:sp>
    </p:spTree>
    <p:extLst>
      <p:ext uri="{BB962C8B-B14F-4D97-AF65-F5344CB8AC3E}">
        <p14:creationId xmlns:p14="http://schemas.microsoft.com/office/powerpoint/2010/main" val="169874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5" y="273059"/>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BC48144-CBB0-4E41-9E5B-210E8C3E46E3}" type="datetimeFigureOut">
              <a:rPr lang="en-US"/>
              <a:pPr>
                <a:defRPr/>
              </a:pPr>
              <a:t>2/9/16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8F8B3B-D8E9-924E-8FFD-A07BCF4DFBC7}" type="slidenum">
              <a:rPr lang="en-US"/>
              <a:pPr>
                <a:defRPr/>
              </a:pPr>
              <a:t>‹#›</a:t>
            </a:fld>
            <a:endParaRPr lang="en-US"/>
          </a:p>
        </p:txBody>
      </p:sp>
    </p:spTree>
    <p:extLst>
      <p:ext uri="{BB962C8B-B14F-4D97-AF65-F5344CB8AC3E}">
        <p14:creationId xmlns:p14="http://schemas.microsoft.com/office/powerpoint/2010/main" val="58825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CE5FBC-8AC8-4E4D-A915-31736A22B846}" type="datetimeFigureOut">
              <a:rPr lang="en-US"/>
              <a:pPr>
                <a:defRPr/>
              </a:pPr>
              <a:t>2/9/16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CF33F8F-496B-BC43-BA2A-6C66E7AE07C7}" type="slidenum">
              <a:rPr lang="en-US"/>
              <a:pPr>
                <a:defRPr/>
              </a:pPr>
              <a:t>‹#›</a:t>
            </a:fld>
            <a:endParaRPr lang="en-US"/>
          </a:p>
        </p:txBody>
      </p:sp>
    </p:spTree>
    <p:extLst>
      <p:ext uri="{BB962C8B-B14F-4D97-AF65-F5344CB8AC3E}">
        <p14:creationId xmlns:p14="http://schemas.microsoft.com/office/powerpoint/2010/main" val="346899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entury Gothic"/>
                <a:ea typeface="+mn-ea"/>
                <a:cs typeface="+mn-cs"/>
              </a:defRPr>
            </a:lvl1pPr>
          </a:lstStyle>
          <a:p>
            <a:pPr defTabSz="457200">
              <a:defRPr/>
            </a:pPr>
            <a:fld id="{97AC5C2E-424E-7E43-92E1-E8ECE5C29865}" type="datetimeFigureOut">
              <a:rPr lang="en-US" smtClean="0"/>
              <a:pPr defTabSz="457200">
                <a:defRPr/>
              </a:pPr>
              <a:t>2/9/16</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entury Gothic"/>
                <a:ea typeface="+mn-ea"/>
                <a:cs typeface="+mn-cs"/>
              </a:defRPr>
            </a:lvl1pPr>
          </a:lstStyle>
          <a:p>
            <a:pPr defTabSz="457200">
              <a:defRPr/>
            </a:pPr>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entury Gothic"/>
                <a:ea typeface="+mn-ea"/>
                <a:cs typeface="+mn-cs"/>
              </a:defRPr>
            </a:lvl1pPr>
          </a:lstStyle>
          <a:p>
            <a:pPr defTabSz="457200">
              <a:defRPr/>
            </a:pPr>
            <a:fld id="{7F89C9C2-41AF-9643-92DE-8DCBEB9E7B4A}" type="slidenum">
              <a:rPr lang="en-US" smtClean="0"/>
              <a:pPr defTabSz="457200">
                <a:defRPr/>
              </a:pPr>
              <a:t>‹#›</a:t>
            </a:fld>
            <a:endParaRPr lang="en-US"/>
          </a:p>
        </p:txBody>
      </p:sp>
    </p:spTree>
    <p:extLst>
      <p:ext uri="{BB962C8B-B14F-4D97-AF65-F5344CB8AC3E}">
        <p14:creationId xmlns:p14="http://schemas.microsoft.com/office/powerpoint/2010/main" val="58261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4.jpeg"/><Relationship Id="rId5" Type="http://schemas.openxmlformats.org/officeDocument/2006/relationships/image" Target="../media/image22.jpe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8.xml"/><Relationship Id="rId5" Type="http://schemas.openxmlformats.org/officeDocument/2006/relationships/image" Target="../media/image24.png"/><Relationship Id="rId1" Type="http://schemas.microsoft.com/office/2007/relationships/media" Target="file://localhost/Users/js/Desktop/videos/Ron%20McNair%20Eyes%20on%20the%20Stars.mp4" TargetMode="External"/><Relationship Id="rId2" Type="http://schemas.openxmlformats.org/officeDocument/2006/relationships/video" Target="file://localhost/Users/js/Desktop/videos/Ron%20McNair%20Eyes%20on%20the%20Stars.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2.xml"/><Relationship Id="rId5" Type="http://schemas.openxmlformats.org/officeDocument/2006/relationships/image" Target="../media/image24.png"/><Relationship Id="rId1" Type="http://schemas.microsoft.com/office/2007/relationships/media" Target="file://localhost/Users/js/Desktop/videos/Ron%20McNair%20Eyes%20on%20the%20Stars.mp4" TargetMode="External"/><Relationship Id="rId2" Type="http://schemas.openxmlformats.org/officeDocument/2006/relationships/video" Target="file://localhost/Users/js/Desktop/videos/Ron%20McNair%20Eyes%20on%20the%20Stars.mp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1.jp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 Id="rId11"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p:cNvSpPr>
            <a:spLocks noGrp="1"/>
          </p:cNvSpPr>
          <p:nvPr>
            <p:ph idx="1"/>
          </p:nvPr>
        </p:nvSpPr>
        <p:spPr>
          <a:xfrm>
            <a:off x="679437" y="2122583"/>
            <a:ext cx="10972800" cy="2236788"/>
          </a:xfrm>
        </p:spPr>
        <p:txBody>
          <a:bodyPr/>
          <a:lstStyle/>
          <a:p>
            <a:pPr marL="0" indent="0" algn="ctr" eaLnBrk="1" hangingPunct="1">
              <a:lnSpc>
                <a:spcPct val="70000"/>
              </a:lnSpc>
              <a:buFont typeface="Arial" charset="0"/>
              <a:buNone/>
            </a:pPr>
            <a:endParaRPr lang="en-US" sz="4000" dirty="0" smtClean="0">
              <a:latin typeface="Brush Script MT" charset="0"/>
            </a:endParaRPr>
          </a:p>
          <a:p>
            <a:pPr marL="0" indent="0" algn="ctr" eaLnBrk="1" hangingPunct="1">
              <a:lnSpc>
                <a:spcPct val="70000"/>
              </a:lnSpc>
              <a:buFont typeface="Arial" charset="0"/>
              <a:buNone/>
            </a:pPr>
            <a:r>
              <a:rPr lang="en-US" sz="4400" dirty="0" smtClean="0">
                <a:latin typeface="Calibri" charset="0"/>
              </a:rPr>
              <a:t>Culturally R</a:t>
            </a:r>
            <a:r>
              <a:rPr lang="en-US" sz="4400" dirty="0" smtClean="0">
                <a:solidFill>
                  <a:schemeClr val="tx1"/>
                </a:solidFill>
                <a:latin typeface="Calibri" charset="0"/>
              </a:rPr>
              <a:t>esponsive Literacy</a:t>
            </a:r>
            <a:endParaRPr lang="en-US" sz="4400" dirty="0">
              <a:solidFill>
                <a:schemeClr val="tx1"/>
              </a:solidFill>
              <a:latin typeface="Calibri" charset="0"/>
            </a:endParaRPr>
          </a:p>
        </p:txBody>
      </p:sp>
      <p:sp>
        <p:nvSpPr>
          <p:cNvPr id="8" name="Subtitle 5"/>
          <p:cNvSpPr txBox="1">
            <a:spLocks/>
          </p:cNvSpPr>
          <p:nvPr/>
        </p:nvSpPr>
        <p:spPr bwMode="auto">
          <a:xfrm>
            <a:off x="1849967" y="2364677"/>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en-US" sz="2400" cap="all" dirty="0" smtClean="0">
                <a:solidFill>
                  <a:prstClr val="black"/>
                </a:solidFill>
                <a:latin typeface="Century Gothic"/>
              </a:rPr>
              <a:t>Los Angeles Unified School District </a:t>
            </a:r>
          </a:p>
          <a:p>
            <a:pPr>
              <a:defRPr/>
            </a:pPr>
            <a:endParaRPr lang="en-US" sz="1900" dirty="0" smtClean="0">
              <a:solidFill>
                <a:prstClr val="black"/>
              </a:solidFill>
              <a:latin typeface="Century Gothic"/>
            </a:endParaRPr>
          </a:p>
        </p:txBody>
      </p:sp>
      <p:pic>
        <p:nvPicPr>
          <p:cNvPr id="19460" name="Picture 1" descr="AEMP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3" y="4719638"/>
            <a:ext cx="33147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3485" y="4951422"/>
            <a:ext cx="2893483"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8508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 y="2660657"/>
            <a:ext cx="7228419" cy="3785651"/>
          </a:xfrm>
          <a:prstGeom prst="rect">
            <a:avLst/>
          </a:prstGeom>
          <a:noFill/>
        </p:spPr>
        <p:txBody>
          <a:bodyPr>
            <a:spAutoFit/>
          </a:bodyPr>
          <a:lstStyle/>
          <a:p>
            <a:pPr marL="457200" indent="-457200">
              <a:buFont typeface="Wingdings" charset="2"/>
              <a:buChar char="q"/>
              <a:defRPr/>
            </a:pPr>
            <a:r>
              <a:rPr lang="en-US" sz="3200" dirty="0"/>
              <a:t>Share a favorite part</a:t>
            </a:r>
          </a:p>
          <a:p>
            <a:pPr>
              <a:defRPr/>
            </a:pPr>
            <a:endParaRPr lang="en-US" sz="3200" dirty="0" smtClean="0">
              <a:solidFill>
                <a:srgbClr val="000000"/>
              </a:solidFill>
            </a:endParaRPr>
          </a:p>
          <a:p>
            <a:pPr marL="457200" indent="-457200">
              <a:buFont typeface="Wingdings" charset="2"/>
              <a:buChar char="q"/>
              <a:defRPr/>
            </a:pPr>
            <a:r>
              <a:rPr lang="en-US" sz="3200" dirty="0" smtClean="0">
                <a:solidFill>
                  <a:srgbClr val="000000"/>
                </a:solidFill>
              </a:rPr>
              <a:t>Work </a:t>
            </a:r>
            <a:r>
              <a:rPr lang="en-US" sz="3200" dirty="0">
                <a:solidFill>
                  <a:srgbClr val="000000"/>
                </a:solidFill>
              </a:rPr>
              <a:t>together to try to answer a question</a:t>
            </a:r>
          </a:p>
          <a:p>
            <a:pPr marL="457200" indent="-457200">
              <a:buFont typeface="Wingdings" charset="2"/>
              <a:buChar char="q"/>
              <a:defRPr/>
            </a:pPr>
            <a:endParaRPr lang="en-US" sz="3200" dirty="0">
              <a:solidFill>
                <a:schemeClr val="bg2">
                  <a:lumMod val="50000"/>
                </a:schemeClr>
              </a:solidFill>
            </a:endParaRPr>
          </a:p>
          <a:p>
            <a:pPr>
              <a:defRPr/>
            </a:pPr>
            <a:endParaRPr lang="en-US" sz="3200" dirty="0"/>
          </a:p>
          <a:p>
            <a:pPr marL="342900" indent="-342900">
              <a:buFont typeface="Arial"/>
              <a:buChar char="•"/>
              <a:defRPr/>
            </a:pPr>
            <a:endParaRPr lang="en-US" sz="2400" dirty="0"/>
          </a:p>
          <a:p>
            <a:pPr>
              <a:defRPr/>
            </a:pPr>
            <a:r>
              <a:rPr lang="en-US" sz="2400" b="1" dirty="0"/>
              <a:t> </a:t>
            </a:r>
            <a:endParaRPr lang="en-US" sz="2800" b="1" i="1" dirty="0"/>
          </a:p>
        </p:txBody>
      </p:sp>
      <p:pic>
        <p:nvPicPr>
          <p:cNvPr id="7" name="Picture 6"/>
          <p:cNvPicPr>
            <a:picLocks noChangeAspect="1"/>
          </p:cNvPicPr>
          <p:nvPr/>
        </p:nvPicPr>
        <p:blipFill>
          <a:blip r:embed="rId3"/>
          <a:stretch>
            <a:fillRect/>
          </a:stretch>
        </p:blipFill>
        <p:spPr>
          <a:xfrm>
            <a:off x="7228421" y="1884371"/>
            <a:ext cx="4823883" cy="4689475"/>
          </a:xfrm>
          <a:prstGeom prst="rect">
            <a:avLst/>
          </a:prstGeom>
          <a:ln>
            <a:noFill/>
          </a:ln>
          <a:effectLst>
            <a:outerShdw blurRad="190500" algn="tl" rotWithShape="0">
              <a:srgbClr val="000000">
                <a:alpha val="70000"/>
              </a:srgbClr>
            </a:outerShdw>
          </a:effectLst>
        </p:spPr>
      </p:pic>
      <p:sp>
        <p:nvSpPr>
          <p:cNvPr id="8" name="TextBox 7"/>
          <p:cNvSpPr txBox="1">
            <a:spLocks noChangeArrowheads="1"/>
          </p:cNvSpPr>
          <p:nvPr/>
        </p:nvSpPr>
        <p:spPr bwMode="auto">
          <a:xfrm>
            <a:off x="7550157" y="2146300"/>
            <a:ext cx="20150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9" name="TextBox 8"/>
          <p:cNvSpPr txBox="1">
            <a:spLocks noChangeArrowheads="1"/>
          </p:cNvSpPr>
          <p:nvPr/>
        </p:nvSpPr>
        <p:spPr bwMode="auto">
          <a:xfrm>
            <a:off x="10037237" y="2146300"/>
            <a:ext cx="20150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10" name="TextBox 9"/>
          <p:cNvSpPr txBox="1">
            <a:spLocks noChangeArrowheads="1"/>
          </p:cNvSpPr>
          <p:nvPr/>
        </p:nvSpPr>
        <p:spPr bwMode="auto">
          <a:xfrm>
            <a:off x="7550157" y="4398969"/>
            <a:ext cx="2015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11" name="TextBox 10"/>
          <p:cNvSpPr txBox="1">
            <a:spLocks noChangeArrowheads="1"/>
          </p:cNvSpPr>
          <p:nvPr/>
        </p:nvSpPr>
        <p:spPr bwMode="auto">
          <a:xfrm>
            <a:off x="10037237" y="4398969"/>
            <a:ext cx="2015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53255" name="Title 2"/>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Corbel" charset="0"/>
              </a:rPr>
              <a:t>Silent </a:t>
            </a:r>
            <a:r>
              <a:rPr lang="en-US" dirty="0" smtClean="0">
                <a:latin typeface="Corbel" charset="0"/>
              </a:rPr>
              <a:t>Appointment</a:t>
            </a:r>
            <a:br>
              <a:rPr lang="en-US" dirty="0" smtClean="0">
                <a:latin typeface="Corbel" charset="0"/>
              </a:rPr>
            </a:br>
            <a:r>
              <a:rPr lang="en-US" dirty="0" smtClean="0">
                <a:latin typeface="Corbel" charset="0"/>
              </a:rPr>
              <a:t>Give one Get One</a:t>
            </a:r>
            <a:endParaRPr lang="en-US" dirty="0">
              <a:latin typeface="Corbel" charset="0"/>
            </a:endParaRPr>
          </a:p>
        </p:txBody>
      </p:sp>
      <p:pic>
        <p:nvPicPr>
          <p:cNvPr id="53256" name="Picture 1" descr="happy_face_looking_over_to_side_400_clr_134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3" y="78094"/>
            <a:ext cx="1547284"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33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35982" y="1843091"/>
            <a:ext cx="4423835" cy="553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800" b="1" dirty="0" smtClean="0">
                <a:latin typeface="Arial"/>
                <a:cs typeface="Arial"/>
              </a:rPr>
              <a:t>Share with your partner</a:t>
            </a:r>
          </a:p>
          <a:p>
            <a:pPr eaLnBrk="1" hangingPunct="1">
              <a:defRPr/>
            </a:pPr>
            <a:endParaRPr lang="en-US" sz="1800" b="1" dirty="0" smtClean="0"/>
          </a:p>
          <a:p>
            <a:pPr marL="457200" indent="-457200" eaLnBrk="1" hangingPunct="1">
              <a:buFont typeface="Wingdings" charset="2"/>
              <a:buChar char="q"/>
              <a:defRPr/>
            </a:pPr>
            <a:r>
              <a:rPr lang="en-US" sz="2800" dirty="0" smtClean="0">
                <a:latin typeface="Arial"/>
                <a:cs typeface="Arial"/>
              </a:rPr>
              <a:t>Which character do you identify with most? Why?</a:t>
            </a:r>
          </a:p>
          <a:p>
            <a:pPr eaLnBrk="1" hangingPunct="1">
              <a:defRPr/>
            </a:pPr>
            <a:endParaRPr lang="en-US" sz="1800" dirty="0" smtClean="0"/>
          </a:p>
          <a:p>
            <a:pPr lvl="1" eaLnBrk="1" hangingPunct="1">
              <a:defRPr/>
            </a:pPr>
            <a:r>
              <a:rPr lang="en-US" sz="2800" b="1" u="sng" dirty="0" smtClean="0"/>
              <a:t>Character choices</a:t>
            </a:r>
          </a:p>
          <a:p>
            <a:pPr lvl="2" eaLnBrk="1" hangingPunct="1">
              <a:defRPr/>
            </a:pPr>
            <a:r>
              <a:rPr lang="en-US" sz="2800" dirty="0" smtClean="0"/>
              <a:t>Ron</a:t>
            </a:r>
          </a:p>
          <a:p>
            <a:pPr lvl="2" eaLnBrk="1" hangingPunct="1">
              <a:defRPr/>
            </a:pPr>
            <a:r>
              <a:rPr lang="en-US" sz="2800" dirty="0" smtClean="0"/>
              <a:t>Ron’s Mom</a:t>
            </a:r>
          </a:p>
          <a:p>
            <a:pPr lvl="2" eaLnBrk="1" hangingPunct="1">
              <a:defRPr/>
            </a:pPr>
            <a:r>
              <a:rPr lang="en-US" sz="2800" dirty="0" smtClean="0"/>
              <a:t>Librarian</a:t>
            </a:r>
          </a:p>
          <a:p>
            <a:pPr lvl="2" eaLnBrk="1" hangingPunct="1">
              <a:defRPr/>
            </a:pPr>
            <a:r>
              <a:rPr lang="en-US" sz="2800" dirty="0" smtClean="0"/>
              <a:t>Police</a:t>
            </a:r>
          </a:p>
          <a:p>
            <a:pPr lvl="2" eaLnBrk="1" hangingPunct="1">
              <a:defRPr/>
            </a:pPr>
            <a:r>
              <a:rPr lang="en-US" sz="2800" dirty="0" smtClean="0"/>
              <a:t>Child watching</a:t>
            </a:r>
          </a:p>
          <a:p>
            <a:pPr lvl="2" eaLnBrk="1" hangingPunct="1">
              <a:defRPr/>
            </a:pPr>
            <a:endParaRPr lang="en-US" sz="1800" dirty="0" smtClean="0"/>
          </a:p>
          <a:p>
            <a:pPr eaLnBrk="1" hangingPunct="1">
              <a:defRPr/>
            </a:pPr>
            <a:endParaRPr lang="en-US" sz="2000" dirty="0" smtClean="0"/>
          </a:p>
        </p:txBody>
      </p:sp>
      <p:pic>
        <p:nvPicPr>
          <p:cNvPr id="55298" name="Picture 1" descr="IMG_14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7853" y="1843088"/>
            <a:ext cx="7838016"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2"/>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Corbel" charset="0"/>
              </a:rPr>
              <a:t>Text-to-Self Connection</a:t>
            </a:r>
          </a:p>
        </p:txBody>
      </p:sp>
    </p:spTree>
    <p:extLst>
      <p:ext uri="{BB962C8B-B14F-4D97-AF65-F5344CB8AC3E}">
        <p14:creationId xmlns:p14="http://schemas.microsoft.com/office/powerpoint/2010/main" val="30544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xEl>
                                              <p:pRg st="2" end="2"/>
                                            </p:txEl>
                                          </p:spTgt>
                                        </p:tgtEl>
                                        <p:attrNameLst>
                                          <p:attrName>style.visibility</p:attrName>
                                        </p:attrNameLst>
                                      </p:cBhvr>
                                      <p:to>
                                        <p:strVal val="visible"/>
                                      </p:to>
                                    </p:set>
                                    <p:animEffect transition="in" filter="fade">
                                      <p:cBhvr>
                                        <p:cTn id="7" dur="500"/>
                                        <p:tgtEl>
                                          <p:spTgt spid="7475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754">
                                            <p:txEl>
                                              <p:pRg st="4" end="4"/>
                                            </p:txEl>
                                          </p:spTgt>
                                        </p:tgtEl>
                                        <p:attrNameLst>
                                          <p:attrName>style.visibility</p:attrName>
                                        </p:attrNameLst>
                                      </p:cBhvr>
                                      <p:to>
                                        <p:strVal val="visible"/>
                                      </p:to>
                                    </p:set>
                                    <p:animEffect transition="in" filter="fade">
                                      <p:cBhvr>
                                        <p:cTn id="10" dur="500"/>
                                        <p:tgtEl>
                                          <p:spTgt spid="7475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4754">
                                            <p:txEl>
                                              <p:pRg st="5" end="5"/>
                                            </p:txEl>
                                          </p:spTgt>
                                        </p:tgtEl>
                                        <p:attrNameLst>
                                          <p:attrName>style.visibility</p:attrName>
                                        </p:attrNameLst>
                                      </p:cBhvr>
                                      <p:to>
                                        <p:strVal val="visible"/>
                                      </p:to>
                                    </p:set>
                                    <p:animEffect transition="in" filter="fade">
                                      <p:cBhvr>
                                        <p:cTn id="13" dur="500"/>
                                        <p:tgtEl>
                                          <p:spTgt spid="7475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4754">
                                            <p:txEl>
                                              <p:pRg st="6" end="6"/>
                                            </p:txEl>
                                          </p:spTgt>
                                        </p:tgtEl>
                                        <p:attrNameLst>
                                          <p:attrName>style.visibility</p:attrName>
                                        </p:attrNameLst>
                                      </p:cBhvr>
                                      <p:to>
                                        <p:strVal val="visible"/>
                                      </p:to>
                                    </p:set>
                                    <p:animEffect transition="in" filter="fade">
                                      <p:cBhvr>
                                        <p:cTn id="16" dur="500"/>
                                        <p:tgtEl>
                                          <p:spTgt spid="7475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4754">
                                            <p:txEl>
                                              <p:pRg st="7" end="7"/>
                                            </p:txEl>
                                          </p:spTgt>
                                        </p:tgtEl>
                                        <p:attrNameLst>
                                          <p:attrName>style.visibility</p:attrName>
                                        </p:attrNameLst>
                                      </p:cBhvr>
                                      <p:to>
                                        <p:strVal val="visible"/>
                                      </p:to>
                                    </p:set>
                                    <p:animEffect transition="in" filter="fade">
                                      <p:cBhvr>
                                        <p:cTn id="19" dur="500"/>
                                        <p:tgtEl>
                                          <p:spTgt spid="74754">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4754">
                                            <p:txEl>
                                              <p:pRg st="8" end="8"/>
                                            </p:txEl>
                                          </p:spTgt>
                                        </p:tgtEl>
                                        <p:attrNameLst>
                                          <p:attrName>style.visibility</p:attrName>
                                        </p:attrNameLst>
                                      </p:cBhvr>
                                      <p:to>
                                        <p:strVal val="visible"/>
                                      </p:to>
                                    </p:set>
                                    <p:animEffect transition="in" filter="fade">
                                      <p:cBhvr>
                                        <p:cTn id="22" dur="500"/>
                                        <p:tgtEl>
                                          <p:spTgt spid="74754">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754">
                                            <p:txEl>
                                              <p:pRg st="9" end="9"/>
                                            </p:txEl>
                                          </p:spTgt>
                                        </p:tgtEl>
                                        <p:attrNameLst>
                                          <p:attrName>style.visibility</p:attrName>
                                        </p:attrNameLst>
                                      </p:cBhvr>
                                      <p:to>
                                        <p:strVal val="visible"/>
                                      </p:to>
                                    </p:set>
                                    <p:animEffect transition="in" filter="fade">
                                      <p:cBhvr>
                                        <p:cTn id="25" dur="500"/>
                                        <p:tgtEl>
                                          <p:spTgt spid="7475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7100" y="2003864"/>
            <a:ext cx="7785100" cy="4178300"/>
          </a:xfrm>
          <a:prstGeom prst="rect">
            <a:avLst/>
          </a:prstGeom>
          <a:ln>
            <a:noFill/>
          </a:ln>
          <a:effectLst>
            <a:outerShdw blurRad="292100" dist="139700" dir="2700000" algn="tl" rotWithShape="0">
              <a:srgbClr val="333333">
                <a:alpha val="65000"/>
              </a:srgbClr>
            </a:outerShdw>
          </a:effectLst>
        </p:spPr>
      </p:pic>
      <p:sp>
        <p:nvSpPr>
          <p:cNvPr id="4"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Corbel" charset="0"/>
              </a:rPr>
              <a:t>Close Reading - Accelerated</a:t>
            </a:r>
            <a:endParaRPr lang="en-US" dirty="0">
              <a:latin typeface="Corbel" charset="0"/>
            </a:endParaRPr>
          </a:p>
        </p:txBody>
      </p:sp>
      <p:pic>
        <p:nvPicPr>
          <p:cNvPr id="5" name="Picture 4" descr="red_arrow_left_400_clr_1313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40644" y="1417638"/>
            <a:ext cx="2784556" cy="298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95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7231E-6 -2.42424E-6 L -0.00144 0.37544 " pathEditMode="relative" rAng="0" ptsTypes="AA">
                                      <p:cBhvr>
                                        <p:cTn id="6" dur="2000" fill="hold"/>
                                        <p:tgtEl>
                                          <p:spTgt spid="5"/>
                                        </p:tgtEl>
                                        <p:attrNameLst>
                                          <p:attrName>ppt_x</p:attrName>
                                          <p:attrName>ppt_y</p:attrName>
                                        </p:attrNameLst>
                                      </p:cBhvr>
                                      <p:rCtr x="-78" y="187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Corbel" charset="0"/>
              </a:rPr>
              <a:t>Close Viewing - Accelerated</a:t>
            </a:r>
            <a:endParaRPr lang="en-US" dirty="0">
              <a:latin typeface="Corbel" charset="0"/>
            </a:endParaRPr>
          </a:p>
        </p:txBody>
      </p:sp>
      <p:pic>
        <p:nvPicPr>
          <p:cNvPr id="3" name="Picture 2"/>
          <p:cNvPicPr>
            <a:picLocks noChangeAspect="1"/>
          </p:cNvPicPr>
          <p:nvPr/>
        </p:nvPicPr>
        <p:blipFill>
          <a:blip r:embed="rId3"/>
          <a:stretch>
            <a:fillRect/>
          </a:stretch>
        </p:blipFill>
        <p:spPr>
          <a:xfrm>
            <a:off x="1720723" y="2012929"/>
            <a:ext cx="5238924" cy="43731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p:cNvSpPr/>
          <p:nvPr/>
        </p:nvSpPr>
        <p:spPr>
          <a:xfrm>
            <a:off x="7206347" y="2279330"/>
            <a:ext cx="3952487" cy="3056222"/>
          </a:xfrm>
          <a:prstGeom prst="rect">
            <a:avLst/>
          </a:prstGeom>
          <a:noFill/>
        </p:spPr>
        <p:txBody>
          <a:bodyPr wrap="none" lIns="91440" tIns="45720" rIns="91440" bIns="45720">
            <a:spAutoFit/>
          </a:bodyPr>
          <a:lstStyle/>
          <a:p>
            <a:pPr algn="ctr">
              <a:lnSpc>
                <a:spcPct val="120000"/>
              </a:lnSpc>
            </a:pPr>
            <a:r>
              <a:rPr lang="en-US" sz="5400" b="1" cap="none" spc="0" dirty="0" smtClean="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Text </a:t>
            </a:r>
          </a:p>
          <a:p>
            <a:pPr algn="ctr">
              <a:lnSpc>
                <a:spcPct val="120000"/>
              </a:lnSpc>
            </a:pPr>
            <a:r>
              <a:rPr lang="en-US" sz="5400" b="1" dirty="0" smtClean="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Dependent</a:t>
            </a:r>
          </a:p>
          <a:p>
            <a:pPr algn="ctr">
              <a:lnSpc>
                <a:spcPct val="120000"/>
              </a:lnSpc>
            </a:pPr>
            <a:r>
              <a:rPr lang="en-US" sz="5400" b="1" cap="none" spc="0" dirty="0" smtClean="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Questions</a:t>
            </a:r>
            <a:endParaRPr lang="en-US" sz="5400" b="1" cap="none" spc="0" dirty="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53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Dependent Questions</a:t>
            </a:r>
          </a:p>
        </p:txBody>
      </p:sp>
      <p:sp>
        <p:nvSpPr>
          <p:cNvPr id="3" name="Content Placeholder 2"/>
          <p:cNvSpPr>
            <a:spLocks noGrp="1"/>
          </p:cNvSpPr>
          <p:nvPr>
            <p:ph idx="1"/>
          </p:nvPr>
        </p:nvSpPr>
        <p:spPr>
          <a:xfrm>
            <a:off x="609603" y="1600206"/>
            <a:ext cx="6692372" cy="4525963"/>
          </a:xfrm>
        </p:spPr>
        <p:txBody>
          <a:bodyPr/>
          <a:lstStyle/>
          <a:p>
            <a:r>
              <a:rPr lang="en-US" dirty="0" smtClean="0"/>
              <a:t>Number the Paragraphs</a:t>
            </a:r>
          </a:p>
          <a:p>
            <a:endParaRPr lang="en-US" dirty="0" smtClean="0"/>
          </a:p>
          <a:p>
            <a:endParaRPr lang="en-US" dirty="0"/>
          </a:p>
          <a:p>
            <a:pPr marL="0" indent="0">
              <a:buNone/>
            </a:pPr>
            <a:endParaRPr lang="en-US" dirty="0"/>
          </a:p>
          <a:p>
            <a:r>
              <a:rPr lang="en-US" dirty="0" smtClean="0"/>
              <a:t>What was Ron’s Big Mission? Support your answer with </a:t>
            </a:r>
            <a:r>
              <a:rPr lang="en-US" b="1" i="1" dirty="0" smtClean="0"/>
              <a:t>explicit</a:t>
            </a:r>
            <a:r>
              <a:rPr lang="en-US" dirty="0" smtClean="0"/>
              <a:t> text evidence and </a:t>
            </a:r>
            <a:r>
              <a:rPr lang="en-US" b="1" i="1" dirty="0" smtClean="0"/>
              <a:t>any inferences</a:t>
            </a:r>
            <a:r>
              <a:rPr lang="en-US" dirty="0" smtClean="0"/>
              <a:t> you can draw from the text (RL.7.1.)</a:t>
            </a:r>
            <a:endParaRPr lang="en-US" dirty="0"/>
          </a:p>
        </p:txBody>
      </p:sp>
      <p:pic>
        <p:nvPicPr>
          <p:cNvPr id="4" name="Picture 3"/>
          <p:cNvPicPr>
            <a:picLocks noChangeAspect="1"/>
          </p:cNvPicPr>
          <p:nvPr/>
        </p:nvPicPr>
        <p:blipFill>
          <a:blip r:embed="rId3"/>
          <a:stretch>
            <a:fillRect/>
          </a:stretch>
        </p:blipFill>
        <p:spPr>
          <a:xfrm>
            <a:off x="8966251" y="2687624"/>
            <a:ext cx="2820084" cy="364730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7535301" y="1600219"/>
            <a:ext cx="2840995" cy="364730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609600" y="2265500"/>
            <a:ext cx="1854200" cy="1727200"/>
          </a:xfrm>
          <a:prstGeom prst="rect">
            <a:avLst/>
          </a:prstGeom>
        </p:spPr>
      </p:pic>
    </p:spTree>
    <p:extLst>
      <p:ext uri="{BB962C8B-B14F-4D97-AF65-F5344CB8AC3E}">
        <p14:creationId xmlns:p14="http://schemas.microsoft.com/office/powerpoint/2010/main" val="1398251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3" y="1431474"/>
            <a:ext cx="8183852" cy="587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dirty="0"/>
              <a:t>Find 3 other partners with the same number</a:t>
            </a:r>
            <a:r>
              <a:rPr lang="en-US" dirty="0" smtClean="0"/>
              <a:t>. </a:t>
            </a:r>
          </a:p>
          <a:p>
            <a:endParaRPr lang="en-US" dirty="0"/>
          </a:p>
          <a:p>
            <a:r>
              <a:rPr lang="en-US" sz="3600" dirty="0" smtClean="0"/>
              <a:t>Discuss the settings of the major events.  Record your information on the appropriate Thinking Map.  Remember to discuss all levels of setting.</a:t>
            </a:r>
          </a:p>
          <a:p>
            <a:endParaRPr lang="en-US" sz="2000" dirty="0"/>
          </a:p>
          <a:p>
            <a:r>
              <a:rPr lang="en-US" sz="3600" i="1" dirty="0" smtClean="0"/>
              <a:t>Where the story takes place:</a:t>
            </a:r>
          </a:p>
          <a:p>
            <a:pPr marL="285750" indent="-285750">
              <a:buFont typeface="Arial"/>
              <a:buChar char="•"/>
            </a:pPr>
            <a:r>
              <a:rPr lang="en-US" sz="3600" i="1" dirty="0" smtClean="0"/>
              <a:t>In time</a:t>
            </a:r>
          </a:p>
          <a:p>
            <a:pPr marL="285750" indent="-285750">
              <a:buFont typeface="Arial"/>
              <a:buChar char="•"/>
            </a:pPr>
            <a:r>
              <a:rPr lang="en-US" sz="3600" i="1" dirty="0" smtClean="0"/>
              <a:t>In the world</a:t>
            </a:r>
          </a:p>
          <a:p>
            <a:pPr marL="285750" indent="-285750">
              <a:buFont typeface="Arial"/>
              <a:buChar char="•"/>
            </a:pPr>
            <a:r>
              <a:rPr lang="en-US" sz="3600" i="1" dirty="0" smtClean="0"/>
              <a:t>In the community/home</a:t>
            </a:r>
            <a:endParaRPr lang="en-US" sz="1800" i="1" dirty="0"/>
          </a:p>
          <a:p>
            <a:pPr eaLnBrk="1" hangingPunct="1"/>
            <a:endParaRPr lang="en-US" sz="2000" dirty="0"/>
          </a:p>
        </p:txBody>
      </p:sp>
      <p:sp>
        <p:nvSpPr>
          <p:cNvPr id="2" name="Title 1"/>
          <p:cNvSpPr>
            <a:spLocks noGrp="1"/>
          </p:cNvSpPr>
          <p:nvPr>
            <p:ph type="title"/>
          </p:nvPr>
        </p:nvSpPr>
        <p:spPr/>
        <p:txBody>
          <a:bodyPr/>
          <a:lstStyle/>
          <a:p>
            <a:r>
              <a:rPr lang="en-US" dirty="0" smtClean="0"/>
              <a:t>Text Dependent Questions</a:t>
            </a:r>
            <a:endParaRPr lang="en-US" dirty="0"/>
          </a:p>
        </p:txBody>
      </p:sp>
      <p:pic>
        <p:nvPicPr>
          <p:cNvPr id="9" name="Picture 8"/>
          <p:cNvPicPr>
            <a:picLocks noChangeAspect="1"/>
          </p:cNvPicPr>
          <p:nvPr/>
        </p:nvPicPr>
        <p:blipFill>
          <a:blip r:embed="rId3"/>
          <a:stretch>
            <a:fillRect/>
          </a:stretch>
        </p:blipFill>
        <p:spPr>
          <a:xfrm>
            <a:off x="9999877" y="5027743"/>
            <a:ext cx="2192123" cy="1936117"/>
          </a:xfrm>
          <a:prstGeom prst="rect">
            <a:avLst/>
          </a:prstGeom>
        </p:spPr>
      </p:pic>
      <p:sp>
        <p:nvSpPr>
          <p:cNvPr id="4" name="Rectangle 3"/>
          <p:cNvSpPr/>
          <p:nvPr/>
        </p:nvSpPr>
        <p:spPr>
          <a:xfrm>
            <a:off x="7740039" y="5466292"/>
            <a:ext cx="4187407" cy="769441"/>
          </a:xfrm>
          <a:prstGeom prst="rect">
            <a:avLst/>
          </a:prstGeom>
          <a:noFill/>
        </p:spPr>
        <p:txBody>
          <a:bodyPr wrap="square" lIns="91440" tIns="45720" rIns="91440" bIns="45720">
            <a:spAutoFit/>
          </a:bodyPr>
          <a:lstStyle/>
          <a:p>
            <a:pPr algn="ctr"/>
            <a:r>
              <a:rPr lang="en-US" sz="4400" b="1" cap="none" spc="0" dirty="0" smtClean="0">
                <a:ln w="28575" cmpd="sng">
                  <a:solidFill>
                    <a:srgbClr val="000000"/>
                  </a:solidFill>
                  <a:prstDash val="solid"/>
                </a:ln>
                <a:solidFill>
                  <a:srgbClr val="FFC313"/>
                </a:solidFill>
                <a:effectLst>
                  <a:outerShdw blurRad="41275" dist="20320" dir="1800000" algn="tl" rotWithShape="0">
                    <a:srgbClr val="000000">
                      <a:alpha val="40000"/>
                    </a:srgbClr>
                  </a:outerShdw>
                </a:effectLst>
              </a:rPr>
              <a:t>Uno Partners</a:t>
            </a:r>
            <a:endParaRPr lang="en-US" sz="4400" b="1" cap="none" spc="0" dirty="0">
              <a:ln w="28575" cmpd="sng">
                <a:solidFill>
                  <a:srgbClr val="000000"/>
                </a:solidFill>
                <a:prstDash val="solid"/>
              </a:ln>
              <a:solidFill>
                <a:srgbClr val="FFC313"/>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4"/>
          <a:stretch>
            <a:fillRect/>
          </a:stretch>
        </p:blipFill>
        <p:spPr>
          <a:xfrm>
            <a:off x="8339481" y="1417638"/>
            <a:ext cx="3320795" cy="3049446"/>
          </a:xfrm>
          <a:prstGeom prst="rect">
            <a:avLst/>
          </a:prstGeom>
        </p:spPr>
      </p:pic>
    </p:spTree>
    <p:extLst>
      <p:ext uri="{BB962C8B-B14F-4D97-AF65-F5344CB8AC3E}">
        <p14:creationId xmlns:p14="http://schemas.microsoft.com/office/powerpoint/2010/main" val="1940297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xEl>
                                              <p:pRg st="2" end="2"/>
                                            </p:txEl>
                                          </p:spTgt>
                                        </p:tgtEl>
                                        <p:attrNameLst>
                                          <p:attrName>style.visibility</p:attrName>
                                        </p:attrNameLst>
                                      </p:cBhvr>
                                      <p:to>
                                        <p:strVal val="visible"/>
                                      </p:to>
                                    </p:set>
                                    <p:animEffect transition="in" filter="fade">
                                      <p:cBhvr>
                                        <p:cTn id="7" dur="500"/>
                                        <p:tgtEl>
                                          <p:spTgt spid="747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4">
                                            <p:txEl>
                                              <p:pRg st="4" end="4"/>
                                            </p:txEl>
                                          </p:spTgt>
                                        </p:tgtEl>
                                        <p:attrNameLst>
                                          <p:attrName>style.visibility</p:attrName>
                                        </p:attrNameLst>
                                      </p:cBhvr>
                                      <p:to>
                                        <p:strVal val="visible"/>
                                      </p:to>
                                    </p:set>
                                    <p:animEffect transition="in" filter="fade">
                                      <p:cBhvr>
                                        <p:cTn id="12" dur="500"/>
                                        <p:tgtEl>
                                          <p:spTgt spid="7475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4754">
                                            <p:txEl>
                                              <p:pRg st="5" end="5"/>
                                            </p:txEl>
                                          </p:spTgt>
                                        </p:tgtEl>
                                        <p:attrNameLst>
                                          <p:attrName>style.visibility</p:attrName>
                                        </p:attrNameLst>
                                      </p:cBhvr>
                                      <p:to>
                                        <p:strVal val="visible"/>
                                      </p:to>
                                    </p:set>
                                    <p:animEffect transition="in" filter="fade">
                                      <p:cBhvr>
                                        <p:cTn id="15" dur="500"/>
                                        <p:tgtEl>
                                          <p:spTgt spid="7475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4754">
                                            <p:txEl>
                                              <p:pRg st="6" end="6"/>
                                            </p:txEl>
                                          </p:spTgt>
                                        </p:tgtEl>
                                        <p:attrNameLst>
                                          <p:attrName>style.visibility</p:attrName>
                                        </p:attrNameLst>
                                      </p:cBhvr>
                                      <p:to>
                                        <p:strVal val="visible"/>
                                      </p:to>
                                    </p:set>
                                    <p:animEffect transition="in" filter="fade">
                                      <p:cBhvr>
                                        <p:cTn id="18" dur="500"/>
                                        <p:tgtEl>
                                          <p:spTgt spid="7475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4754">
                                            <p:txEl>
                                              <p:pRg st="7" end="7"/>
                                            </p:txEl>
                                          </p:spTgt>
                                        </p:tgtEl>
                                        <p:attrNameLst>
                                          <p:attrName>style.visibility</p:attrName>
                                        </p:attrNameLst>
                                      </p:cBhvr>
                                      <p:to>
                                        <p:strVal val="visible"/>
                                      </p:to>
                                    </p:set>
                                    <p:animEffect transition="in" filter="fade">
                                      <p:cBhvr>
                                        <p:cTn id="21" dur="500"/>
                                        <p:tgtEl>
                                          <p:spTgt spid="7475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2" y="1431473"/>
            <a:ext cx="874825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dirty="0"/>
              <a:t>Find 3 other partners with the same </a:t>
            </a:r>
            <a:r>
              <a:rPr lang="en-US" sz="3600" dirty="0" smtClean="0"/>
              <a:t>color.</a:t>
            </a:r>
            <a:endParaRPr lang="en-US" sz="3600" dirty="0"/>
          </a:p>
          <a:p>
            <a:endParaRPr lang="en-US" sz="3600" dirty="0" smtClean="0"/>
          </a:p>
          <a:p>
            <a:endParaRPr lang="en-US" sz="3600" i="1" dirty="0"/>
          </a:p>
          <a:p>
            <a:r>
              <a:rPr lang="en-US" sz="3600" i="1" dirty="0" smtClean="0"/>
              <a:t>How does the setting shape who Ron is and what he was so determined to do </a:t>
            </a:r>
            <a:r>
              <a:rPr lang="en-US" sz="3600" dirty="0"/>
              <a:t>(RL 7.3</a:t>
            </a:r>
            <a:r>
              <a:rPr lang="en-US" sz="3600" dirty="0" smtClean="0"/>
              <a:t>)</a:t>
            </a:r>
            <a:r>
              <a:rPr lang="en-US" sz="3600" i="1" dirty="0" smtClean="0"/>
              <a:t>?</a:t>
            </a:r>
            <a:endParaRPr lang="en-US" sz="1800" i="1" dirty="0"/>
          </a:p>
          <a:p>
            <a:pPr eaLnBrk="1" hangingPunct="1"/>
            <a:endParaRPr lang="en-US" sz="2000" dirty="0"/>
          </a:p>
        </p:txBody>
      </p:sp>
      <p:sp>
        <p:nvSpPr>
          <p:cNvPr id="2" name="Title 1"/>
          <p:cNvSpPr>
            <a:spLocks noGrp="1"/>
          </p:cNvSpPr>
          <p:nvPr>
            <p:ph type="title"/>
          </p:nvPr>
        </p:nvSpPr>
        <p:spPr/>
        <p:txBody>
          <a:bodyPr/>
          <a:lstStyle/>
          <a:p>
            <a:r>
              <a:rPr lang="en-US" dirty="0" smtClean="0"/>
              <a:t>Text Dependent Questions</a:t>
            </a:r>
            <a:endParaRPr lang="en-US" dirty="0"/>
          </a:p>
        </p:txBody>
      </p:sp>
      <p:pic>
        <p:nvPicPr>
          <p:cNvPr id="9" name="Picture 8"/>
          <p:cNvPicPr>
            <a:picLocks noChangeAspect="1"/>
          </p:cNvPicPr>
          <p:nvPr/>
        </p:nvPicPr>
        <p:blipFill>
          <a:blip r:embed="rId3"/>
          <a:stretch>
            <a:fillRect/>
          </a:stretch>
        </p:blipFill>
        <p:spPr>
          <a:xfrm>
            <a:off x="8382000" y="3598810"/>
            <a:ext cx="3810000" cy="3365051"/>
          </a:xfrm>
          <a:prstGeom prst="rect">
            <a:avLst/>
          </a:prstGeom>
        </p:spPr>
      </p:pic>
      <p:sp>
        <p:nvSpPr>
          <p:cNvPr id="4" name="Rectangle 3"/>
          <p:cNvSpPr/>
          <p:nvPr/>
        </p:nvSpPr>
        <p:spPr>
          <a:xfrm>
            <a:off x="7740039" y="5466292"/>
            <a:ext cx="4187407" cy="769441"/>
          </a:xfrm>
          <a:prstGeom prst="rect">
            <a:avLst/>
          </a:prstGeom>
          <a:noFill/>
        </p:spPr>
        <p:txBody>
          <a:bodyPr wrap="square" lIns="91440" tIns="45720" rIns="91440" bIns="45720">
            <a:spAutoFit/>
          </a:bodyPr>
          <a:lstStyle/>
          <a:p>
            <a:pPr algn="ctr"/>
            <a:r>
              <a:rPr lang="en-US" sz="4400" b="1" cap="none" spc="0" dirty="0" smtClean="0">
                <a:ln w="28575" cmpd="sng">
                  <a:solidFill>
                    <a:srgbClr val="000000"/>
                  </a:solidFill>
                  <a:prstDash val="solid"/>
                </a:ln>
                <a:solidFill>
                  <a:srgbClr val="FFC313"/>
                </a:solidFill>
                <a:effectLst>
                  <a:outerShdw blurRad="41275" dist="20320" dir="1800000" algn="tl" rotWithShape="0">
                    <a:srgbClr val="000000">
                      <a:alpha val="40000"/>
                    </a:srgbClr>
                  </a:outerShdw>
                </a:effectLst>
              </a:rPr>
              <a:t>Uno Partners</a:t>
            </a:r>
            <a:endParaRPr lang="en-US" sz="4400" b="1" cap="none" spc="0" dirty="0">
              <a:ln w="28575" cmpd="sng">
                <a:solidFill>
                  <a:srgbClr val="000000"/>
                </a:solidFill>
                <a:prstDash val="solid"/>
              </a:ln>
              <a:solidFill>
                <a:srgbClr val="FFC313"/>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17938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fade">
                                      <p:cBhvr>
                                        <p:cTn id="7" dur="500"/>
                                        <p:tgtEl>
                                          <p:spTgt spid="7475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754">
                                            <p:txEl>
                                              <p:pRg st="3" end="3"/>
                                            </p:txEl>
                                          </p:spTgt>
                                        </p:tgtEl>
                                        <p:attrNameLst>
                                          <p:attrName>style.visibility</p:attrName>
                                        </p:attrNameLst>
                                      </p:cBhvr>
                                      <p:to>
                                        <p:strVal val="visible"/>
                                      </p:to>
                                    </p:set>
                                    <p:animEffect transition="in" filter="fade">
                                      <p:cBhvr>
                                        <p:cTn id="10" dur="500"/>
                                        <p:tgtEl>
                                          <p:spTgt spid="747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3"/>
          <p:cNvSpPr txBox="1">
            <a:spLocks noChangeArrowheads="1"/>
          </p:cNvSpPr>
          <p:nvPr/>
        </p:nvSpPr>
        <p:spPr bwMode="auto">
          <a:xfrm>
            <a:off x="-38794" y="1417654"/>
            <a:ext cx="809918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smtClean="0"/>
              <a:t>What is the theme or central idea of this text?  How did it develop over the course of the major events? (RL 7.2)</a:t>
            </a:r>
            <a:endParaRPr lang="en-US" sz="3600" dirty="0"/>
          </a:p>
          <a:p>
            <a:pPr eaLnBrk="1" hangingPunct="1"/>
            <a:endParaRPr lang="en-US" sz="2000" dirty="0"/>
          </a:p>
        </p:txBody>
      </p:sp>
      <p:sp>
        <p:nvSpPr>
          <p:cNvPr id="9" name="Title 2"/>
          <p:cNvSpPr>
            <a:spLocks noGrp="1"/>
          </p:cNvSpPr>
          <p:nvPr>
            <p:ph type="title"/>
          </p:nvPr>
        </p:nvSpPr>
        <p:spPr>
          <a:xfrm>
            <a:off x="609600" y="274638"/>
            <a:ext cx="10972800" cy="1143000"/>
          </a:xfrm>
        </p:spPr>
        <p:txBody>
          <a:bodyPr/>
          <a:lstStyle/>
          <a:p>
            <a:r>
              <a:rPr lang="en-US" dirty="0" smtClean="0"/>
              <a:t>Text Dependent Questions</a:t>
            </a:r>
            <a:br>
              <a:rPr lang="en-US" dirty="0" smtClean="0"/>
            </a:br>
            <a:r>
              <a:rPr lang="en-US" b="0" i="1" dirty="0" smtClean="0"/>
              <a:t>Pair-</a:t>
            </a:r>
            <a:r>
              <a:rPr lang="en-US" b="0" i="1" dirty="0" smtClean="0"/>
              <a:t>Share</a:t>
            </a:r>
            <a:endParaRPr lang="en-US" b="0" i="1" dirty="0"/>
          </a:p>
        </p:txBody>
      </p:sp>
      <p:pic>
        <p:nvPicPr>
          <p:cNvPr id="10" name="Picture 1" descr="IMG_14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99" y="4180968"/>
            <a:ext cx="4759180" cy="26770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IMG_146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9639" y="3069570"/>
            <a:ext cx="4542636" cy="26500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IMG_146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1103" y="1961619"/>
            <a:ext cx="4360900" cy="2542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ook_searching_for_answers_400_clr_1252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971" y="-177360"/>
            <a:ext cx="1332892" cy="16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234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4650316" y="3043240"/>
            <a:ext cx="4891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Insert video</a:t>
            </a:r>
          </a:p>
        </p:txBody>
      </p:sp>
      <p:sp>
        <p:nvSpPr>
          <p:cNvPr id="2" name="Title 1"/>
          <p:cNvSpPr>
            <a:spLocks noGrp="1"/>
          </p:cNvSpPr>
          <p:nvPr>
            <p:ph type="title"/>
          </p:nvPr>
        </p:nvSpPr>
        <p:spPr>
          <a:xfrm>
            <a:off x="609600" y="-42900"/>
            <a:ext cx="10972800" cy="1143000"/>
          </a:xfrm>
        </p:spPr>
        <p:txBody>
          <a:bodyPr>
            <a:normAutofit/>
          </a:bodyPr>
          <a:lstStyle/>
          <a:p>
            <a:pPr eaLnBrk="1" fontAlgn="auto" hangingPunct="1">
              <a:spcAft>
                <a:spcPts val="0"/>
              </a:spcAft>
              <a:defRPr/>
            </a:pPr>
            <a:r>
              <a:rPr lang="en-US" dirty="0" smtClean="0">
                <a:ea typeface="+mj-ea"/>
                <a:cs typeface="+mj-cs"/>
              </a:rPr>
              <a:t>Ron </a:t>
            </a:r>
            <a:r>
              <a:rPr lang="en-US" dirty="0" smtClean="0">
                <a:ea typeface="+mj-ea"/>
                <a:cs typeface="+mj-cs"/>
              </a:rPr>
              <a:t>McNair- Another Perspective</a:t>
            </a:r>
            <a:r>
              <a:rPr lang="en-US" dirty="0" smtClean="0">
                <a:ea typeface="+mj-ea"/>
                <a:cs typeface="+mj-cs"/>
              </a:rPr>
              <a:t/>
            </a:r>
            <a:br>
              <a:rPr lang="en-US" dirty="0" smtClean="0">
                <a:ea typeface="+mj-ea"/>
                <a:cs typeface="+mj-cs"/>
              </a:rPr>
            </a:br>
            <a:r>
              <a:rPr lang="en-US" sz="2200" dirty="0" smtClean="0">
                <a:ea typeface="+mj-ea"/>
                <a:cs typeface="+mj-cs"/>
              </a:rPr>
              <a:t>Another Perspective</a:t>
            </a:r>
            <a:endParaRPr lang="en-US" sz="2200" dirty="0">
              <a:ea typeface="+mj-ea"/>
              <a:cs typeface="+mj-cs"/>
            </a:endParaRPr>
          </a:p>
        </p:txBody>
      </p:sp>
      <p:pic>
        <p:nvPicPr>
          <p:cNvPr id="3" name="Ron McNair Eyes on the Stars.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711993"/>
            <a:ext cx="12192000" cy="5603542"/>
          </a:xfrm>
          <a:prstGeom prst="rect">
            <a:avLst/>
          </a:prstGeom>
        </p:spPr>
      </p:pic>
    </p:spTree>
    <p:extLst>
      <p:ext uri="{BB962C8B-B14F-4D97-AF65-F5344CB8AC3E}">
        <p14:creationId xmlns:p14="http://schemas.microsoft.com/office/powerpoint/2010/main" val="215824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0" y="-1"/>
            <a:ext cx="12192000" cy="1527175"/>
          </a:xfrm>
          <a:noFill/>
        </p:spPr>
        <p:txBody>
          <a:bodyPr/>
          <a:lstStyle/>
          <a:p>
            <a:pPr eaLnBrk="1" hangingPunct="1"/>
            <a:r>
              <a:rPr lang="en-US" sz="3200" b="1" dirty="0">
                <a:latin typeface="Calibri" charset="0"/>
              </a:rPr>
              <a:t>Ron McNair</a:t>
            </a:r>
            <a:br>
              <a:rPr lang="en-US" sz="3200" b="1" dirty="0">
                <a:latin typeface="Calibri" charset="0"/>
              </a:rPr>
            </a:br>
            <a:r>
              <a:rPr lang="en-US" sz="3200" b="1" dirty="0" smtClean="0">
                <a:latin typeface="Calibri" charset="0"/>
              </a:rPr>
              <a:t>Another Perspective</a:t>
            </a:r>
            <a:r>
              <a:rPr lang="en-US" sz="2000" b="1" dirty="0" smtClean="0">
                <a:latin typeface="Calibri" charset="0"/>
              </a:rPr>
              <a:t/>
            </a:r>
            <a:br>
              <a:rPr lang="en-US" sz="2000" b="1" dirty="0" smtClean="0">
                <a:latin typeface="Calibri" charset="0"/>
              </a:rPr>
            </a:br>
            <a:endParaRPr lang="en-US" sz="2000" b="1" dirty="0">
              <a:latin typeface="Calibri" charset="0"/>
            </a:endParaRPr>
          </a:p>
        </p:txBody>
      </p:sp>
      <p:sp>
        <p:nvSpPr>
          <p:cNvPr id="2" name="TextBox 1"/>
          <p:cNvSpPr txBox="1"/>
          <p:nvPr/>
        </p:nvSpPr>
        <p:spPr>
          <a:xfrm>
            <a:off x="118139" y="1527175"/>
            <a:ext cx="12191999" cy="5016758"/>
          </a:xfrm>
          <a:prstGeom prst="rect">
            <a:avLst/>
          </a:prstGeom>
          <a:noFill/>
        </p:spPr>
        <p:txBody>
          <a:bodyPr>
            <a:spAutoFit/>
          </a:bodyPr>
          <a:lstStyle/>
          <a:p>
            <a:pPr lvl="6">
              <a:defRPr/>
            </a:pPr>
            <a:r>
              <a:rPr lang="en-US" sz="2800" b="1" dirty="0"/>
              <a:t>Give a Shout out</a:t>
            </a:r>
          </a:p>
          <a:p>
            <a:pPr lvl="6">
              <a:defRPr/>
            </a:pPr>
            <a:r>
              <a:rPr lang="en-US" sz="2800" dirty="0"/>
              <a:t>Who’s telling the story in the video?  </a:t>
            </a:r>
          </a:p>
          <a:p>
            <a:pPr lvl="6">
              <a:defRPr/>
            </a:pPr>
            <a:endParaRPr lang="en-US" sz="2800" b="1" dirty="0"/>
          </a:p>
          <a:p>
            <a:pPr lvl="6">
              <a:defRPr/>
            </a:pPr>
            <a:endParaRPr lang="en-US" sz="2800" b="1" dirty="0"/>
          </a:p>
          <a:p>
            <a:pPr lvl="6">
              <a:defRPr/>
            </a:pPr>
            <a:endParaRPr lang="en-US" sz="2800" b="1" dirty="0"/>
          </a:p>
          <a:p>
            <a:pPr lvl="6">
              <a:defRPr/>
            </a:pPr>
            <a:endParaRPr lang="en-US" sz="2800" b="1" dirty="0"/>
          </a:p>
          <a:p>
            <a:pPr lvl="6">
              <a:defRPr/>
            </a:pPr>
            <a:r>
              <a:rPr lang="en-US" sz="2800" b="1" dirty="0"/>
              <a:t>Pair Square</a:t>
            </a:r>
          </a:p>
          <a:p>
            <a:pPr lvl="6">
              <a:defRPr/>
            </a:pPr>
            <a:r>
              <a:rPr lang="en-US" sz="2800" dirty="0" smtClean="0"/>
              <a:t>What was different about the book and the video?  Provide evidence.</a:t>
            </a:r>
          </a:p>
          <a:p>
            <a:pPr lvl="6">
              <a:defRPr/>
            </a:pPr>
            <a:endParaRPr lang="en-US" sz="2000" dirty="0"/>
          </a:p>
          <a:p>
            <a:pPr lvl="6">
              <a:defRPr/>
            </a:pPr>
            <a:endParaRPr lang="en-US" sz="2000" dirty="0"/>
          </a:p>
          <a:p>
            <a:pPr lvl="6">
              <a:defRPr/>
            </a:pPr>
            <a:endParaRPr lang="en-US" sz="2800" b="1" dirty="0"/>
          </a:p>
        </p:txBody>
      </p:sp>
      <p:pic>
        <p:nvPicPr>
          <p:cNvPr id="3" name="Picture 2" descr="shout-out-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1" y="1527182"/>
            <a:ext cx="2661139" cy="159226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196165" y="4163318"/>
            <a:ext cx="2560315" cy="21374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2235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pic>
        <p:nvPicPr>
          <p:cNvPr id="5" name="Picture 4" descr="pen_display_accomplished_400_clr_757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6176">
            <a:off x="-315442" y="-2624"/>
            <a:ext cx="2786484" cy="2786484"/>
          </a:xfrm>
          <a:prstGeom prst="rect">
            <a:avLst/>
          </a:prstGeom>
        </p:spPr>
      </p:pic>
      <p:sp>
        <p:nvSpPr>
          <p:cNvPr id="6" name="Content Placeholder 2"/>
          <p:cNvSpPr txBox="1">
            <a:spLocks/>
          </p:cNvSpPr>
          <p:nvPr/>
        </p:nvSpPr>
        <p:spPr bwMode="auto">
          <a:xfrm>
            <a:off x="2175276" y="1403457"/>
            <a:ext cx="827309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Experience </a:t>
            </a:r>
            <a:r>
              <a:rPr lang="en-US" dirty="0" smtClean="0">
                <a:latin typeface="Century Gothic" charset="0"/>
                <a:cs typeface="Century Gothic" charset="0"/>
              </a:rPr>
              <a:t>what makes </a:t>
            </a:r>
            <a:r>
              <a:rPr lang="en-US" dirty="0" smtClean="0">
                <a:latin typeface="Century Gothic" charset="0"/>
                <a:cs typeface="Century Gothic" charset="0"/>
              </a:rPr>
              <a:t>the use of culturally responsive literature engaging for </a:t>
            </a:r>
            <a:r>
              <a:rPr lang="en-US" dirty="0" smtClean="0">
                <a:latin typeface="Century Gothic" charset="0"/>
                <a:cs typeface="Century Gothic" charset="0"/>
              </a:rPr>
              <a:t>Standard English Learners (SELs)</a:t>
            </a:r>
          </a:p>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Understand </a:t>
            </a:r>
            <a:r>
              <a:rPr lang="en-US" dirty="0" smtClean="0">
                <a:latin typeface="Century Gothic" charset="0"/>
                <a:cs typeface="Century Gothic" charset="0"/>
              </a:rPr>
              <a:t>how to select Culturally Responsive Literature</a:t>
            </a:r>
            <a:endParaRPr lang="en-US" dirty="0">
              <a:latin typeface="Century Gothic" charset="0"/>
              <a:cs typeface="Century Gothic" charset="0"/>
            </a:endParaRPr>
          </a:p>
        </p:txBody>
      </p:sp>
    </p:spTree>
    <p:extLst>
      <p:ext uri="{BB962C8B-B14F-4D97-AF65-F5344CB8AC3E}">
        <p14:creationId xmlns:p14="http://schemas.microsoft.com/office/powerpoint/2010/main" val="7849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7100" y="2003864"/>
            <a:ext cx="7785100" cy="4178300"/>
          </a:xfrm>
          <a:prstGeom prst="rect">
            <a:avLst/>
          </a:prstGeom>
          <a:ln>
            <a:noFill/>
          </a:ln>
          <a:effectLst>
            <a:outerShdw blurRad="292100" dist="139700" dir="2700000" algn="tl" rotWithShape="0">
              <a:srgbClr val="333333">
                <a:alpha val="65000"/>
              </a:srgbClr>
            </a:outerShdw>
          </a:effectLst>
        </p:spPr>
      </p:pic>
      <p:sp>
        <p:nvSpPr>
          <p:cNvPr id="4"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Corbel" charset="0"/>
              </a:rPr>
              <a:t>Close Reading - Accelerated</a:t>
            </a:r>
            <a:endParaRPr lang="en-US" dirty="0">
              <a:latin typeface="Corbel" charset="0"/>
            </a:endParaRPr>
          </a:p>
        </p:txBody>
      </p:sp>
      <p:pic>
        <p:nvPicPr>
          <p:cNvPr id="5" name="Picture 4" descr="red_arrow_left_400_clr_1313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40644" y="1417638"/>
            <a:ext cx="2784556" cy="298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7340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0" y="0"/>
            <a:ext cx="12192000" cy="1417638"/>
          </a:xfrm>
          <a:noFill/>
        </p:spPr>
        <p:txBody>
          <a:bodyPr/>
          <a:lstStyle/>
          <a:p>
            <a:pPr eaLnBrk="1" hangingPunct="1"/>
            <a:r>
              <a:rPr lang="en-US" b="1" dirty="0">
                <a:latin typeface="Calibri" charset="0"/>
              </a:rPr>
              <a:t>Close Viewing </a:t>
            </a:r>
            <a:br>
              <a:rPr lang="en-US" b="1" dirty="0">
                <a:latin typeface="Calibri" charset="0"/>
              </a:rPr>
            </a:br>
            <a:r>
              <a:rPr lang="en-US" b="1" dirty="0">
                <a:latin typeface="Calibri" charset="0"/>
              </a:rPr>
              <a:t>&amp; Preparing for Discussion</a:t>
            </a:r>
          </a:p>
        </p:txBody>
      </p:sp>
      <p:sp>
        <p:nvSpPr>
          <p:cNvPr id="2" name="TextBox 1"/>
          <p:cNvSpPr txBox="1">
            <a:spLocks noChangeArrowheads="1"/>
          </p:cNvSpPr>
          <p:nvPr/>
        </p:nvSpPr>
        <p:spPr bwMode="auto">
          <a:xfrm>
            <a:off x="-38099" y="1484317"/>
            <a:ext cx="6976533"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eaLnBrk="1" hangingPunct="1">
              <a:buFont typeface="Arial"/>
              <a:buChar char="•"/>
              <a:defRPr/>
            </a:pPr>
            <a:r>
              <a:rPr lang="en-US" sz="3200" dirty="0" smtClean="0"/>
              <a:t>Watch the video again.  Using two quadrants on your 4 fold, take notes to help you discuss the following questions.</a:t>
            </a:r>
          </a:p>
          <a:p>
            <a:pPr eaLnBrk="1" hangingPunct="1">
              <a:defRPr/>
            </a:pPr>
            <a:endParaRPr lang="en-US" sz="3200" b="1" i="1" dirty="0" smtClean="0"/>
          </a:p>
          <a:p>
            <a:pPr marL="742950" indent="-742950" eaLnBrk="1" hangingPunct="1">
              <a:buFontTx/>
              <a:buAutoNum type="arabicPeriod"/>
              <a:defRPr/>
            </a:pPr>
            <a:r>
              <a:rPr lang="en-US" sz="3200" b="1" dirty="0" smtClean="0"/>
              <a:t>What did you notice about the setting?</a:t>
            </a:r>
          </a:p>
          <a:p>
            <a:pPr marL="742950" indent="-742950" eaLnBrk="1" hangingPunct="1">
              <a:buFontTx/>
              <a:buAutoNum type="arabicPeriod"/>
              <a:defRPr/>
            </a:pPr>
            <a:r>
              <a:rPr lang="en-US" sz="3200" b="1" dirty="0" smtClean="0"/>
              <a:t>What do you think about that?</a:t>
            </a:r>
          </a:p>
          <a:p>
            <a:pPr eaLnBrk="1" hangingPunct="1">
              <a:defRPr/>
            </a:pPr>
            <a:endParaRPr lang="en-US" sz="3600" b="1" dirty="0" smtClean="0"/>
          </a:p>
          <a:p>
            <a:pPr eaLnBrk="1" hangingPunct="1">
              <a:defRPr/>
            </a:pPr>
            <a:endParaRPr lang="en-US" sz="2800" dirty="0" smtClean="0"/>
          </a:p>
          <a:p>
            <a:pPr eaLnBrk="1" hangingPunct="1">
              <a:defRPr/>
            </a:pPr>
            <a:r>
              <a:rPr lang="en-US" sz="2800" dirty="0" smtClean="0"/>
              <a:t> </a:t>
            </a:r>
          </a:p>
        </p:txBody>
      </p:sp>
      <p:pic>
        <p:nvPicPr>
          <p:cNvPr id="13" name="Picture 12"/>
          <p:cNvPicPr>
            <a:picLocks noChangeAspect="1"/>
          </p:cNvPicPr>
          <p:nvPr/>
        </p:nvPicPr>
        <p:blipFill>
          <a:blip r:embed="rId3"/>
          <a:stretch>
            <a:fillRect/>
          </a:stretch>
        </p:blipFill>
        <p:spPr>
          <a:xfrm>
            <a:off x="7228421" y="1884371"/>
            <a:ext cx="4823883" cy="4689475"/>
          </a:xfrm>
          <a:prstGeom prst="rect">
            <a:avLst/>
          </a:prstGeom>
          <a:ln>
            <a:noFill/>
          </a:ln>
          <a:effectLst>
            <a:outerShdw blurRad="190500" algn="tl" rotWithShape="0">
              <a:srgbClr val="000000">
                <a:alpha val="70000"/>
              </a:srgbClr>
            </a:outerShdw>
          </a:effectLst>
        </p:spPr>
      </p:pic>
      <p:sp>
        <p:nvSpPr>
          <p:cNvPr id="14" name="TextBox 13"/>
          <p:cNvSpPr txBox="1">
            <a:spLocks noChangeArrowheads="1"/>
          </p:cNvSpPr>
          <p:nvPr/>
        </p:nvSpPr>
        <p:spPr bwMode="auto">
          <a:xfrm>
            <a:off x="7228419" y="4340231"/>
            <a:ext cx="233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What did you </a:t>
            </a:r>
            <a:r>
              <a:rPr lang="en-US" sz="1800" dirty="0" smtClean="0"/>
              <a:t>notice about the setting?</a:t>
            </a:r>
            <a:endParaRPr lang="en-US" sz="1800" dirty="0"/>
          </a:p>
        </p:txBody>
      </p:sp>
      <p:sp>
        <p:nvSpPr>
          <p:cNvPr id="15" name="TextBox 14"/>
          <p:cNvSpPr txBox="1">
            <a:spLocks noChangeArrowheads="1"/>
          </p:cNvSpPr>
          <p:nvPr/>
        </p:nvSpPr>
        <p:spPr bwMode="auto">
          <a:xfrm>
            <a:off x="9717621" y="4387855"/>
            <a:ext cx="2334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What do you think about that?</a:t>
            </a:r>
          </a:p>
        </p:txBody>
      </p:sp>
      <p:sp>
        <p:nvSpPr>
          <p:cNvPr id="16" name="TextBox 15"/>
          <p:cNvSpPr txBox="1">
            <a:spLocks noChangeArrowheads="1"/>
          </p:cNvSpPr>
          <p:nvPr/>
        </p:nvSpPr>
        <p:spPr bwMode="auto">
          <a:xfrm>
            <a:off x="7228421" y="2075793"/>
            <a:ext cx="233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What did you </a:t>
            </a:r>
            <a:r>
              <a:rPr lang="en-US" sz="1800" dirty="0" smtClean="0"/>
              <a:t>notice about the setting?</a:t>
            </a:r>
            <a:endParaRPr lang="en-US" sz="1800" dirty="0"/>
          </a:p>
        </p:txBody>
      </p:sp>
      <p:sp>
        <p:nvSpPr>
          <p:cNvPr id="17" name="TextBox 16"/>
          <p:cNvSpPr txBox="1">
            <a:spLocks noChangeArrowheads="1"/>
          </p:cNvSpPr>
          <p:nvPr/>
        </p:nvSpPr>
        <p:spPr bwMode="auto">
          <a:xfrm>
            <a:off x="9717623" y="2123417"/>
            <a:ext cx="2334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What do you think about that?</a:t>
            </a:r>
          </a:p>
        </p:txBody>
      </p:sp>
    </p:spTree>
    <p:extLst>
      <p:ext uri="{BB962C8B-B14F-4D97-AF65-F5344CB8AC3E}">
        <p14:creationId xmlns:p14="http://schemas.microsoft.com/office/powerpoint/2010/main" val="1477057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4650316" y="3043240"/>
            <a:ext cx="4891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Insert video</a:t>
            </a:r>
          </a:p>
        </p:txBody>
      </p:sp>
      <p:sp>
        <p:nvSpPr>
          <p:cNvPr id="2" name="Title 1"/>
          <p:cNvSpPr>
            <a:spLocks noGrp="1"/>
          </p:cNvSpPr>
          <p:nvPr>
            <p:ph type="title"/>
          </p:nvPr>
        </p:nvSpPr>
        <p:spPr>
          <a:xfrm>
            <a:off x="609600" y="-42900"/>
            <a:ext cx="10972800" cy="1143000"/>
          </a:xfrm>
        </p:spPr>
        <p:txBody>
          <a:bodyPr>
            <a:normAutofit/>
          </a:bodyPr>
          <a:lstStyle/>
          <a:p>
            <a:pPr eaLnBrk="1" fontAlgn="auto" hangingPunct="1">
              <a:spcAft>
                <a:spcPts val="0"/>
              </a:spcAft>
              <a:defRPr/>
            </a:pPr>
            <a:r>
              <a:rPr lang="en-US" dirty="0" smtClean="0">
                <a:ea typeface="+mj-ea"/>
                <a:cs typeface="+mj-cs"/>
              </a:rPr>
              <a:t>Ron McNair</a:t>
            </a:r>
            <a:br>
              <a:rPr lang="en-US" dirty="0" smtClean="0">
                <a:ea typeface="+mj-ea"/>
                <a:cs typeface="+mj-cs"/>
              </a:rPr>
            </a:br>
            <a:r>
              <a:rPr lang="en-US" sz="2200" dirty="0" smtClean="0">
                <a:ea typeface="+mj-ea"/>
                <a:cs typeface="+mj-cs"/>
              </a:rPr>
              <a:t>Another Perspective</a:t>
            </a:r>
            <a:endParaRPr lang="en-US" sz="2200" dirty="0">
              <a:ea typeface="+mj-ea"/>
              <a:cs typeface="+mj-cs"/>
            </a:endParaRPr>
          </a:p>
        </p:txBody>
      </p:sp>
      <p:pic>
        <p:nvPicPr>
          <p:cNvPr id="3" name="Ron McNair Eyes on the Stars.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1100107"/>
            <a:ext cx="12192000" cy="5056663"/>
          </a:xfrm>
          <a:prstGeom prst="rect">
            <a:avLst/>
          </a:prstGeom>
        </p:spPr>
      </p:pic>
    </p:spTree>
    <p:extLst>
      <p:ext uri="{BB962C8B-B14F-4D97-AF65-F5344CB8AC3E}">
        <p14:creationId xmlns:p14="http://schemas.microsoft.com/office/powerpoint/2010/main" val="2190086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0" y="0"/>
            <a:ext cx="12192000" cy="1417638"/>
          </a:xfrm>
          <a:noFill/>
        </p:spPr>
        <p:txBody>
          <a:bodyPr/>
          <a:lstStyle/>
          <a:p>
            <a:pPr eaLnBrk="1" hangingPunct="1"/>
            <a:r>
              <a:rPr lang="en-US" b="1" dirty="0">
                <a:latin typeface="Calibri" charset="0"/>
              </a:rPr>
              <a:t>Close Viewing </a:t>
            </a:r>
            <a:br>
              <a:rPr lang="en-US" b="1" dirty="0">
                <a:latin typeface="Calibri" charset="0"/>
              </a:rPr>
            </a:br>
            <a:r>
              <a:rPr lang="en-US" b="1" dirty="0">
                <a:latin typeface="Calibri" charset="0"/>
              </a:rPr>
              <a:t>&amp; Preparing for Discussion</a:t>
            </a:r>
          </a:p>
        </p:txBody>
      </p:sp>
      <p:sp>
        <p:nvSpPr>
          <p:cNvPr id="2" name="TextBox 1"/>
          <p:cNvSpPr txBox="1">
            <a:spLocks noChangeArrowheads="1"/>
          </p:cNvSpPr>
          <p:nvPr/>
        </p:nvSpPr>
        <p:spPr bwMode="auto">
          <a:xfrm>
            <a:off x="-38099" y="1907700"/>
            <a:ext cx="6976533"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200" dirty="0" smtClean="0"/>
              <a:t>Share with your ‘face partner’. </a:t>
            </a:r>
          </a:p>
          <a:p>
            <a:pPr marL="457200" indent="-457200" eaLnBrk="1" hangingPunct="1">
              <a:buFont typeface="Arial"/>
              <a:buChar char="•"/>
              <a:defRPr/>
            </a:pPr>
            <a:endParaRPr lang="en-US" sz="3200" b="1" i="1" dirty="0" smtClean="0"/>
          </a:p>
          <a:p>
            <a:pPr marL="742950" indent="-742950" eaLnBrk="1" hangingPunct="1">
              <a:buFontTx/>
              <a:buAutoNum type="arabicPeriod"/>
              <a:defRPr/>
            </a:pPr>
            <a:r>
              <a:rPr lang="en-US" sz="3200" b="1" dirty="0" smtClean="0"/>
              <a:t>What did you notice about the setting?</a:t>
            </a:r>
          </a:p>
          <a:p>
            <a:pPr eaLnBrk="1" hangingPunct="1">
              <a:defRPr/>
            </a:pPr>
            <a:endParaRPr lang="en-US" sz="3200" b="1" dirty="0" smtClean="0"/>
          </a:p>
          <a:p>
            <a:pPr marL="742950" indent="-742950" eaLnBrk="1" hangingPunct="1">
              <a:buFontTx/>
              <a:buAutoNum type="arabicPeriod"/>
              <a:defRPr/>
            </a:pPr>
            <a:r>
              <a:rPr lang="en-US" sz="3200" b="1" dirty="0" smtClean="0"/>
              <a:t>What do you think about that?</a:t>
            </a:r>
          </a:p>
          <a:p>
            <a:pPr eaLnBrk="1" hangingPunct="1">
              <a:defRPr/>
            </a:pPr>
            <a:endParaRPr lang="en-US" sz="3600" b="1" dirty="0" smtClean="0"/>
          </a:p>
          <a:p>
            <a:pPr eaLnBrk="1" hangingPunct="1">
              <a:defRPr/>
            </a:pPr>
            <a:endParaRPr lang="en-US" sz="2800" dirty="0" smtClean="0"/>
          </a:p>
          <a:p>
            <a:pPr eaLnBrk="1" hangingPunct="1">
              <a:defRPr/>
            </a:pPr>
            <a:r>
              <a:rPr lang="en-US" sz="2800" dirty="0" smtClean="0"/>
              <a:t> </a:t>
            </a:r>
          </a:p>
        </p:txBody>
      </p:sp>
      <p:pic>
        <p:nvPicPr>
          <p:cNvPr id="6" name="Picture 5"/>
          <p:cNvPicPr>
            <a:picLocks noChangeAspect="1"/>
          </p:cNvPicPr>
          <p:nvPr/>
        </p:nvPicPr>
        <p:blipFill>
          <a:blip r:embed="rId3"/>
          <a:stretch>
            <a:fillRect/>
          </a:stretch>
        </p:blipFill>
        <p:spPr>
          <a:xfrm>
            <a:off x="7228421" y="1884371"/>
            <a:ext cx="4823883" cy="4689475"/>
          </a:xfrm>
          <a:prstGeom prst="rect">
            <a:avLst/>
          </a:prstGeom>
          <a:ln>
            <a:noFill/>
          </a:ln>
          <a:effectLst>
            <a:outerShdw blurRad="190500" algn="tl" rotWithShape="0">
              <a:srgbClr val="000000">
                <a:alpha val="70000"/>
              </a:srgbClr>
            </a:outerShdw>
          </a:effectLst>
        </p:spPr>
      </p:pic>
      <p:sp>
        <p:nvSpPr>
          <p:cNvPr id="3" name="TextBox 2"/>
          <p:cNvSpPr txBox="1">
            <a:spLocks noChangeArrowheads="1"/>
          </p:cNvSpPr>
          <p:nvPr/>
        </p:nvSpPr>
        <p:spPr bwMode="auto">
          <a:xfrm>
            <a:off x="7228419" y="4340231"/>
            <a:ext cx="233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What did you </a:t>
            </a:r>
            <a:r>
              <a:rPr lang="en-US" sz="1800" dirty="0" smtClean="0"/>
              <a:t>notice about the setting?</a:t>
            </a:r>
            <a:endParaRPr lang="en-US" sz="1800" dirty="0"/>
          </a:p>
        </p:txBody>
      </p:sp>
      <p:sp>
        <p:nvSpPr>
          <p:cNvPr id="9" name="TextBox 8"/>
          <p:cNvSpPr txBox="1">
            <a:spLocks noChangeArrowheads="1"/>
          </p:cNvSpPr>
          <p:nvPr/>
        </p:nvSpPr>
        <p:spPr bwMode="auto">
          <a:xfrm>
            <a:off x="9717621" y="4387855"/>
            <a:ext cx="2334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What do you think about that?</a:t>
            </a:r>
          </a:p>
        </p:txBody>
      </p:sp>
      <p:sp>
        <p:nvSpPr>
          <p:cNvPr id="13" name="TextBox 12"/>
          <p:cNvSpPr txBox="1">
            <a:spLocks noChangeArrowheads="1"/>
          </p:cNvSpPr>
          <p:nvPr/>
        </p:nvSpPr>
        <p:spPr bwMode="auto">
          <a:xfrm>
            <a:off x="7228421" y="2075793"/>
            <a:ext cx="233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What did you </a:t>
            </a:r>
            <a:r>
              <a:rPr lang="en-US" sz="1800" dirty="0" smtClean="0"/>
              <a:t>notice about the setting?</a:t>
            </a:r>
            <a:endParaRPr lang="en-US" sz="1800" dirty="0"/>
          </a:p>
        </p:txBody>
      </p:sp>
      <p:sp>
        <p:nvSpPr>
          <p:cNvPr id="14" name="TextBox 13"/>
          <p:cNvSpPr txBox="1">
            <a:spLocks noChangeArrowheads="1"/>
          </p:cNvSpPr>
          <p:nvPr/>
        </p:nvSpPr>
        <p:spPr bwMode="auto">
          <a:xfrm>
            <a:off x="9717623" y="2123417"/>
            <a:ext cx="2334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What do you think about that?</a:t>
            </a:r>
          </a:p>
        </p:txBody>
      </p:sp>
    </p:spTree>
    <p:extLst>
      <p:ext uri="{BB962C8B-B14F-4D97-AF65-F5344CB8AC3E}">
        <p14:creationId xmlns:p14="http://schemas.microsoft.com/office/powerpoint/2010/main" val="23389432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7100" y="2003864"/>
            <a:ext cx="7785100" cy="4178300"/>
          </a:xfrm>
          <a:prstGeom prst="rect">
            <a:avLst/>
          </a:prstGeom>
          <a:ln>
            <a:noFill/>
          </a:ln>
          <a:effectLst>
            <a:outerShdw blurRad="292100" dist="139700" dir="2700000" algn="tl" rotWithShape="0">
              <a:srgbClr val="333333">
                <a:alpha val="65000"/>
              </a:srgbClr>
            </a:outerShdw>
          </a:effectLst>
        </p:spPr>
      </p:pic>
      <p:sp>
        <p:nvSpPr>
          <p:cNvPr id="4"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Corbel" charset="0"/>
              </a:rPr>
              <a:t>Close Reading - Accelerated</a:t>
            </a:r>
            <a:endParaRPr lang="en-US" dirty="0">
              <a:latin typeface="Corbel" charset="0"/>
            </a:endParaRPr>
          </a:p>
        </p:txBody>
      </p:sp>
      <p:pic>
        <p:nvPicPr>
          <p:cNvPr id="5" name="Picture 4" descr="red_arrow_left_400_clr_1313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40644" y="1682255"/>
            <a:ext cx="2784556" cy="298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61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7231E-6 -3.00486E-6 L -0.00144 0.28869 " pathEditMode="relative" rAng="0" ptsTypes="AA">
                                      <p:cBhvr>
                                        <p:cTn id="6" dur="2000" fill="hold"/>
                                        <p:tgtEl>
                                          <p:spTgt spid="5"/>
                                        </p:tgtEl>
                                        <p:attrNameLst>
                                          <p:attrName>ppt_x</p:attrName>
                                          <p:attrName>ppt_y</p:attrName>
                                        </p:attrNameLst>
                                      </p:cBhvr>
                                      <p:rCtr x="-78" y="144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0" y="3175"/>
            <a:ext cx="12192000" cy="1143000"/>
          </a:xfrm>
          <a:noFill/>
        </p:spPr>
        <p:txBody>
          <a:bodyPr/>
          <a:lstStyle/>
          <a:p>
            <a:pPr eaLnBrk="1" hangingPunct="1"/>
            <a:r>
              <a:rPr lang="en-US" b="1">
                <a:latin typeface="Calibri" charset="0"/>
              </a:rPr>
              <a:t>Text Dependent Questions</a:t>
            </a:r>
          </a:p>
        </p:txBody>
      </p:sp>
      <p:sp>
        <p:nvSpPr>
          <p:cNvPr id="4" name="TextBox 3"/>
          <p:cNvSpPr txBox="1">
            <a:spLocks noChangeArrowheads="1"/>
          </p:cNvSpPr>
          <p:nvPr/>
        </p:nvSpPr>
        <p:spPr bwMode="auto">
          <a:xfrm>
            <a:off x="-70550" y="1025845"/>
            <a:ext cx="4832707"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dirty="0"/>
          </a:p>
          <a:p>
            <a:pPr eaLnBrk="1" hangingPunct="1"/>
            <a:r>
              <a:rPr lang="en-US" sz="3600" dirty="0"/>
              <a:t>Discuss with your elbow partner.</a:t>
            </a:r>
          </a:p>
          <a:p>
            <a:pPr eaLnBrk="1" hangingPunct="1"/>
            <a:endParaRPr lang="en-US" sz="3600" dirty="0"/>
          </a:p>
          <a:p>
            <a:pPr eaLnBrk="1" hangingPunct="1"/>
            <a:r>
              <a:rPr lang="en-US" sz="3600" dirty="0"/>
              <a:t>How does the </a:t>
            </a:r>
            <a:r>
              <a:rPr lang="en-US" sz="3600" dirty="0" smtClean="0"/>
              <a:t>cartoonist use the setting and characters to illustrate the risks that Ron </a:t>
            </a:r>
            <a:r>
              <a:rPr lang="en-US" sz="3600" dirty="0"/>
              <a:t>took (RL.7.3)? </a:t>
            </a:r>
            <a:r>
              <a:rPr lang="en-US" sz="3600" dirty="0" smtClean="0"/>
              <a:t>Support </a:t>
            </a:r>
            <a:r>
              <a:rPr lang="en-US" sz="3600" dirty="0"/>
              <a:t>with evidence from the text.  </a:t>
            </a:r>
          </a:p>
          <a:p>
            <a:pPr eaLnBrk="1" hangingPunct="1"/>
            <a:endParaRPr lang="en-US" sz="1800" dirty="0"/>
          </a:p>
          <a:p>
            <a:pPr eaLnBrk="1" hangingPunct="1"/>
            <a:endParaRPr lang="en-US" sz="2000" dirty="0"/>
          </a:p>
        </p:txBody>
      </p:sp>
      <p:pic>
        <p:nvPicPr>
          <p:cNvPr id="6" name="Picture 5"/>
          <p:cNvPicPr>
            <a:picLocks noChangeAspect="1"/>
          </p:cNvPicPr>
          <p:nvPr/>
        </p:nvPicPr>
        <p:blipFill>
          <a:blip r:embed="rId3"/>
          <a:stretch>
            <a:fillRect/>
          </a:stretch>
        </p:blipFill>
        <p:spPr>
          <a:xfrm>
            <a:off x="4638698" y="1481358"/>
            <a:ext cx="3605663" cy="244755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8541019" y="1481358"/>
            <a:ext cx="3630319" cy="2447554"/>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stretch>
            <a:fillRect/>
          </a:stretch>
        </p:blipFill>
        <p:spPr>
          <a:xfrm>
            <a:off x="4638695" y="4105322"/>
            <a:ext cx="3605660" cy="244755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6"/>
          <a:stretch>
            <a:fillRect/>
          </a:stretch>
        </p:blipFill>
        <p:spPr>
          <a:xfrm>
            <a:off x="8541017" y="4105322"/>
            <a:ext cx="3650987" cy="24475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3302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0" y="-1"/>
            <a:ext cx="12192000" cy="1527175"/>
          </a:xfrm>
          <a:noFill/>
        </p:spPr>
        <p:txBody>
          <a:bodyPr/>
          <a:lstStyle/>
          <a:p>
            <a:pPr eaLnBrk="1" hangingPunct="1"/>
            <a:r>
              <a:rPr lang="en-US" sz="2000" b="1" dirty="0">
                <a:latin typeface="Calibri" charset="0"/>
              </a:rPr>
              <a:t>Ron McNair</a:t>
            </a:r>
            <a:br>
              <a:rPr lang="en-US" sz="2000" b="1" dirty="0">
                <a:latin typeface="Calibri" charset="0"/>
              </a:rPr>
            </a:br>
            <a:r>
              <a:rPr lang="en-US" sz="2000" b="1" dirty="0">
                <a:latin typeface="Calibri" charset="0"/>
              </a:rPr>
              <a:t>Another Perspective</a:t>
            </a:r>
            <a:br>
              <a:rPr lang="en-US" sz="2000" b="1" dirty="0">
                <a:latin typeface="Calibri" charset="0"/>
              </a:rPr>
            </a:br>
            <a:r>
              <a:rPr lang="en-US" sz="3600" b="1" dirty="0">
                <a:latin typeface="Calibri" charset="0"/>
              </a:rPr>
              <a:t>Text Dependent Questions </a:t>
            </a:r>
            <a:endParaRPr lang="en-US" sz="2000" b="1" dirty="0">
              <a:latin typeface="Calibri" charset="0"/>
            </a:endParaRPr>
          </a:p>
        </p:txBody>
      </p:sp>
      <p:sp>
        <p:nvSpPr>
          <p:cNvPr id="2" name="TextBox 1"/>
          <p:cNvSpPr txBox="1"/>
          <p:nvPr/>
        </p:nvSpPr>
        <p:spPr>
          <a:xfrm>
            <a:off x="118142" y="1527175"/>
            <a:ext cx="7871703" cy="4031873"/>
          </a:xfrm>
          <a:prstGeom prst="rect">
            <a:avLst/>
          </a:prstGeom>
          <a:noFill/>
        </p:spPr>
        <p:txBody>
          <a:bodyPr wrap="square">
            <a:spAutoFit/>
          </a:bodyPr>
          <a:lstStyle/>
          <a:p>
            <a:pPr>
              <a:defRPr/>
            </a:pPr>
            <a:r>
              <a:rPr lang="en-US" sz="2800" b="1" dirty="0" smtClean="0"/>
              <a:t>Pair Share</a:t>
            </a:r>
          </a:p>
          <a:p>
            <a:pPr>
              <a:defRPr/>
            </a:pPr>
            <a:endParaRPr lang="en-US" sz="2800" b="1" dirty="0" smtClean="0"/>
          </a:p>
          <a:p>
            <a:pPr>
              <a:defRPr/>
            </a:pPr>
            <a:r>
              <a:rPr lang="en-US" sz="4400" dirty="0" smtClean="0">
                <a:latin typeface="Arial"/>
                <a:cs typeface="Arial"/>
              </a:rPr>
              <a:t>Whose account of Ron’s life seems most credible?  Support your claims.</a:t>
            </a:r>
          </a:p>
          <a:p>
            <a:pPr lvl="6">
              <a:defRPr/>
            </a:pPr>
            <a:endParaRPr lang="en-US" sz="2000" dirty="0"/>
          </a:p>
          <a:p>
            <a:pPr lvl="6">
              <a:defRPr/>
            </a:pPr>
            <a:endParaRPr lang="en-US" sz="2000" dirty="0"/>
          </a:p>
          <a:p>
            <a:pPr lvl="6">
              <a:defRPr/>
            </a:pPr>
            <a:endParaRPr lang="en-US" sz="2800" b="1" dirty="0"/>
          </a:p>
        </p:txBody>
      </p:sp>
      <p:sp>
        <p:nvSpPr>
          <p:cNvPr id="7" name="Vertical Scroll 6"/>
          <p:cNvSpPr/>
          <p:nvPr/>
        </p:nvSpPr>
        <p:spPr>
          <a:xfrm>
            <a:off x="11390323" y="6084888"/>
            <a:ext cx="801687" cy="742950"/>
          </a:xfrm>
          <a:prstGeom prst="verticalScroll">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DO</a:t>
            </a:r>
          </a:p>
        </p:txBody>
      </p:sp>
      <p:pic>
        <p:nvPicPr>
          <p:cNvPr id="5" name="Picture 4" descr="Ron's Big 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513" y="1527183"/>
            <a:ext cx="2559051" cy="2185987"/>
          </a:xfrm>
          <a:prstGeom prst="rect">
            <a:avLst/>
          </a:prstGeom>
          <a:ln>
            <a:noFill/>
          </a:ln>
          <a:effectLst>
            <a:outerShdw blurRad="190500" algn="tl" rotWithShape="0">
              <a:srgbClr val="000000">
                <a:alpha val="70000"/>
              </a:srgbClr>
            </a:outerShdw>
          </a:effec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9085" y="3396797"/>
            <a:ext cx="2671235" cy="2185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96959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7100" y="2003864"/>
            <a:ext cx="7785100" cy="4178300"/>
          </a:xfrm>
          <a:prstGeom prst="rect">
            <a:avLst/>
          </a:prstGeom>
          <a:ln>
            <a:noFill/>
          </a:ln>
          <a:effectLst>
            <a:outerShdw blurRad="292100" dist="139700" dir="2700000" algn="tl" rotWithShape="0">
              <a:srgbClr val="333333">
                <a:alpha val="65000"/>
              </a:srgbClr>
            </a:outerShdw>
          </a:effectLst>
        </p:spPr>
      </p:pic>
      <p:sp>
        <p:nvSpPr>
          <p:cNvPr id="4"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Corbel" charset="0"/>
              </a:rPr>
              <a:t>Close Reading - Accelerated</a:t>
            </a:r>
            <a:endParaRPr lang="en-US" dirty="0">
              <a:latin typeface="Corbel" charset="0"/>
            </a:endParaRPr>
          </a:p>
        </p:txBody>
      </p:sp>
      <p:pic>
        <p:nvPicPr>
          <p:cNvPr id="5" name="Picture 4" descr="red_arrow_left_400_clr_1313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07444" y="3869416"/>
            <a:ext cx="2784556" cy="298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854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44536E-6 -1.8043E-6 L -0.00143 0.13093 " pathEditMode="relative" rAng="0" ptsTypes="AA">
                                      <p:cBhvr>
                                        <p:cTn id="6" dur="2000" fill="hold"/>
                                        <p:tgtEl>
                                          <p:spTgt spid="5"/>
                                        </p:tgtEl>
                                        <p:attrNameLst>
                                          <p:attrName>ppt_x</p:attrName>
                                          <p:attrName>ppt_y</p:attrName>
                                        </p:attrNameLst>
                                      </p:cBhvr>
                                      <p:rCtr x="-78" y="6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0" y="0"/>
            <a:ext cx="12192000" cy="1417638"/>
          </a:xfrm>
          <a:noFill/>
        </p:spPr>
        <p:txBody>
          <a:bodyPr/>
          <a:lstStyle/>
          <a:p>
            <a:pPr eaLnBrk="1" hangingPunct="1"/>
            <a:r>
              <a:rPr lang="en-US" b="1">
                <a:latin typeface="Calibri" charset="0"/>
              </a:rPr>
              <a:t>Culminating Task</a:t>
            </a:r>
          </a:p>
        </p:txBody>
      </p:sp>
      <p:sp>
        <p:nvSpPr>
          <p:cNvPr id="110594" name="TextBox 1"/>
          <p:cNvSpPr txBox="1">
            <a:spLocks noChangeArrowheads="1"/>
          </p:cNvSpPr>
          <p:nvPr/>
        </p:nvSpPr>
        <p:spPr bwMode="auto">
          <a:xfrm>
            <a:off x="2804591" y="2573577"/>
            <a:ext cx="701674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i="1" dirty="0" smtClean="0"/>
              <a:t>QUICK WRITE</a:t>
            </a:r>
          </a:p>
          <a:p>
            <a:pPr algn="ctr" eaLnBrk="1" hangingPunct="1"/>
            <a:r>
              <a:rPr lang="en-US" sz="3200" i="1" dirty="0" smtClean="0"/>
              <a:t>W 7.1</a:t>
            </a:r>
          </a:p>
          <a:p>
            <a:pPr eaLnBrk="1" hangingPunct="1"/>
            <a:endParaRPr lang="en-US" sz="3200" i="1" dirty="0"/>
          </a:p>
          <a:p>
            <a:pPr eaLnBrk="1" hangingPunct="1"/>
            <a:r>
              <a:rPr lang="en-US" sz="3200" i="1" dirty="0" smtClean="0"/>
              <a:t>In your opinion, whose account of Ron McNair’s life is most reliable and why? How does the source impact the theme? Support your claims with evidence </a:t>
            </a:r>
            <a:r>
              <a:rPr lang="en-US" sz="3200" b="1" i="1" dirty="0" smtClean="0"/>
              <a:t>and</a:t>
            </a:r>
            <a:r>
              <a:rPr lang="en-US" sz="3200" i="1" dirty="0" smtClean="0"/>
              <a:t> address the counterarguments.  </a:t>
            </a:r>
            <a:endParaRPr lang="en-US" sz="3200" i="1" dirty="0"/>
          </a:p>
        </p:txBody>
      </p:sp>
      <p:pic>
        <p:nvPicPr>
          <p:cNvPr id="4" name="Picture 3" descr="Ron's Big 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11595"/>
            <a:ext cx="2559051" cy="2185987"/>
          </a:xfrm>
          <a:prstGeom prst="rect">
            <a:avLst/>
          </a:prstGeom>
          <a:ln>
            <a:noFill/>
          </a:ln>
          <a:effectLst>
            <a:outerShdw blurRad="190500" algn="tl" rotWithShape="0">
              <a:srgbClr val="000000">
                <a:alpha val="70000"/>
              </a:srgbClr>
            </a:outerShdw>
          </a:effectLst>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0773" y="1897298"/>
            <a:ext cx="2671235" cy="2185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897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Text Set Examples</a:t>
            </a:r>
            <a:endParaRPr lang="en-US" dirty="0"/>
          </a:p>
        </p:txBody>
      </p:sp>
      <p:pic>
        <p:nvPicPr>
          <p:cNvPr id="5" name="Picture 4"/>
          <p:cNvPicPr>
            <a:picLocks noChangeAspect="1"/>
          </p:cNvPicPr>
          <p:nvPr/>
        </p:nvPicPr>
        <p:blipFill>
          <a:blip r:embed="rId3"/>
          <a:stretch>
            <a:fillRect/>
          </a:stretch>
        </p:blipFill>
        <p:spPr>
          <a:xfrm>
            <a:off x="192259" y="1417638"/>
            <a:ext cx="3165672" cy="356547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8852052" y="1417638"/>
            <a:ext cx="3218746" cy="330085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a:stretch>
            <a:fillRect/>
          </a:stretch>
        </p:blipFill>
        <p:spPr>
          <a:xfrm>
            <a:off x="1222510" y="4260462"/>
            <a:ext cx="4270841" cy="2445138"/>
          </a:xfrm>
          <a:prstGeom prst="rect">
            <a:avLst/>
          </a:prstGeom>
        </p:spPr>
      </p:pic>
      <p:sp>
        <p:nvSpPr>
          <p:cNvPr id="4" name="Rounded Rectangle 3"/>
          <p:cNvSpPr/>
          <p:nvPr/>
        </p:nvSpPr>
        <p:spPr>
          <a:xfrm>
            <a:off x="2963119" y="2822585"/>
            <a:ext cx="1463922" cy="740929"/>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Text</a:t>
            </a:r>
            <a:endParaRPr lang="en-US" dirty="0"/>
          </a:p>
        </p:txBody>
      </p:sp>
      <p:sp>
        <p:nvSpPr>
          <p:cNvPr id="8" name="Rounded Rectangle 7"/>
          <p:cNvSpPr/>
          <p:nvPr/>
        </p:nvSpPr>
        <p:spPr>
          <a:xfrm>
            <a:off x="4427041" y="5964671"/>
            <a:ext cx="1463922" cy="740929"/>
          </a:xfrm>
          <a:prstGeom prst="round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Video</a:t>
            </a:r>
            <a:endParaRPr lang="en-US" dirty="0"/>
          </a:p>
        </p:txBody>
      </p:sp>
      <p:pic>
        <p:nvPicPr>
          <p:cNvPr id="6" name="Picture 5"/>
          <p:cNvPicPr>
            <a:picLocks noChangeAspect="1"/>
          </p:cNvPicPr>
          <p:nvPr/>
        </p:nvPicPr>
        <p:blipFill>
          <a:blip r:embed="rId6"/>
          <a:stretch>
            <a:fillRect/>
          </a:stretch>
        </p:blipFill>
        <p:spPr>
          <a:xfrm>
            <a:off x="7143176" y="4054410"/>
            <a:ext cx="4574870" cy="2624213"/>
          </a:xfrm>
          <a:prstGeom prst="rect">
            <a:avLst/>
          </a:prstGeom>
        </p:spPr>
      </p:pic>
      <p:sp>
        <p:nvSpPr>
          <p:cNvPr id="9" name="Rounded Rectangle 8"/>
          <p:cNvSpPr/>
          <p:nvPr/>
        </p:nvSpPr>
        <p:spPr>
          <a:xfrm>
            <a:off x="7948225" y="2880409"/>
            <a:ext cx="1463922" cy="740929"/>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Text</a:t>
            </a:r>
            <a:endParaRPr lang="en-US" dirty="0"/>
          </a:p>
        </p:txBody>
      </p:sp>
      <p:sp>
        <p:nvSpPr>
          <p:cNvPr id="10" name="Rounded Rectangle 9"/>
          <p:cNvSpPr/>
          <p:nvPr/>
        </p:nvSpPr>
        <p:spPr>
          <a:xfrm>
            <a:off x="6219739" y="5977902"/>
            <a:ext cx="1463922" cy="740929"/>
          </a:xfrm>
          <a:prstGeom prst="round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Video</a:t>
            </a:r>
            <a:endParaRPr lang="en-US" dirty="0"/>
          </a:p>
        </p:txBody>
      </p:sp>
    </p:spTree>
    <p:extLst>
      <p:ext uri="{BB962C8B-B14F-4D97-AF65-F5344CB8AC3E}">
        <p14:creationId xmlns:p14="http://schemas.microsoft.com/office/powerpoint/2010/main" val="27534403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27836" y="366713"/>
            <a:ext cx="1058333" cy="1020762"/>
          </a:xfrm>
          <a:prstGeom prst="rect">
            <a:avLst/>
          </a:prstGeom>
          <a:ln>
            <a:noFill/>
          </a:ln>
          <a:effectLst>
            <a:outerShdw blurRad="190500" algn="tl" rotWithShape="0">
              <a:srgbClr val="000000">
                <a:alpha val="70000"/>
              </a:srgbClr>
            </a:outerShdw>
          </a:effectLst>
        </p:spPr>
      </p:pic>
      <p:sp>
        <p:nvSpPr>
          <p:cNvPr id="41986" name="TextBox 3"/>
          <p:cNvSpPr txBox="1">
            <a:spLocks noChangeArrowheads="1"/>
          </p:cNvSpPr>
          <p:nvPr/>
        </p:nvSpPr>
        <p:spPr bwMode="auto">
          <a:xfrm>
            <a:off x="10716687" y="1427163"/>
            <a:ext cx="165311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1200" i="1" dirty="0" err="1">
                <a:solidFill>
                  <a:prstClr val="black"/>
                </a:solidFill>
                <a:latin typeface="Times New Roman" charset="0"/>
                <a:cs typeface="Times New Roman" charset="0"/>
              </a:rPr>
              <a:t>Sharroky</a:t>
            </a:r>
            <a:r>
              <a:rPr lang="en-US" sz="1200" i="1" dirty="0">
                <a:solidFill>
                  <a:prstClr val="black"/>
                </a:solidFill>
                <a:latin typeface="Times New Roman" charset="0"/>
                <a:cs typeface="Times New Roman" charset="0"/>
              </a:rPr>
              <a:t> </a:t>
            </a:r>
            <a:r>
              <a:rPr lang="en-US" sz="1200" i="1" dirty="0" err="1">
                <a:solidFill>
                  <a:prstClr val="black"/>
                </a:solidFill>
                <a:latin typeface="Times New Roman" charset="0"/>
                <a:cs typeface="Times New Roman" charset="0"/>
              </a:rPr>
              <a:t>Hollie</a:t>
            </a:r>
            <a:endParaRPr lang="en-US" sz="1200" i="1" dirty="0">
              <a:solidFill>
                <a:prstClr val="black"/>
              </a:solidFill>
              <a:latin typeface="Times New Roman" charset="0"/>
              <a:cs typeface="Times New Roman" charset="0"/>
            </a:endParaRPr>
          </a:p>
          <a:p>
            <a:pPr algn="ctr" eaLnBrk="1" fontAlgn="base" hangingPunct="1">
              <a:spcBef>
                <a:spcPct val="0"/>
              </a:spcBef>
              <a:spcAft>
                <a:spcPct val="0"/>
              </a:spcAft>
            </a:pPr>
            <a:r>
              <a:rPr lang="en-US" sz="1200" i="1" dirty="0" err="1">
                <a:solidFill>
                  <a:prstClr val="black"/>
                </a:solidFill>
                <a:latin typeface="Times New Roman" charset="0"/>
                <a:cs typeface="Times New Roman" charset="0"/>
              </a:rPr>
              <a:t>Pg</a:t>
            </a:r>
            <a:r>
              <a:rPr lang="en-US" sz="1200" i="1" dirty="0">
                <a:solidFill>
                  <a:prstClr val="black"/>
                </a:solidFill>
                <a:latin typeface="Times New Roman" charset="0"/>
                <a:cs typeface="Times New Roman" charset="0"/>
              </a:rPr>
              <a:t> 23</a:t>
            </a:r>
            <a:endParaRPr lang="en-US" sz="1200" dirty="0">
              <a:solidFill>
                <a:prstClr val="black"/>
              </a:solidFill>
              <a:latin typeface="Times New Roman" charset="0"/>
              <a:cs typeface="Times New Roman" charset="0"/>
            </a:endParaRPr>
          </a:p>
        </p:txBody>
      </p:sp>
      <p:sp>
        <p:nvSpPr>
          <p:cNvPr id="39940" name="TextBox 1"/>
          <p:cNvSpPr txBox="1">
            <a:spLocks noChangeArrowheads="1"/>
          </p:cNvSpPr>
          <p:nvPr/>
        </p:nvSpPr>
        <p:spPr bwMode="auto">
          <a:xfrm>
            <a:off x="1604433" y="1954214"/>
            <a:ext cx="94234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just" eaLnBrk="1" fontAlgn="base" hangingPunct="1">
              <a:spcBef>
                <a:spcPct val="0"/>
              </a:spcBef>
              <a:spcAft>
                <a:spcPct val="0"/>
              </a:spcAft>
            </a:pPr>
            <a:endParaRPr lang="en-US" sz="2000" dirty="0">
              <a:solidFill>
                <a:prstClr val="black"/>
              </a:solidFill>
              <a:latin typeface="Times New Roman" charset="0"/>
              <a:cs typeface="Times New Roman" charset="0"/>
            </a:endParaRPr>
          </a:p>
          <a:p>
            <a:pPr algn="just" eaLnBrk="1" fontAlgn="base" hangingPunct="1">
              <a:spcBef>
                <a:spcPct val="0"/>
              </a:spcBef>
              <a:spcAft>
                <a:spcPct val="0"/>
              </a:spcAft>
            </a:pPr>
            <a:r>
              <a:rPr lang="en-US" sz="3200" dirty="0">
                <a:solidFill>
                  <a:prstClr val="black"/>
                </a:solidFill>
                <a:latin typeface="Times New Roman" charset="0"/>
                <a:cs typeface="Times New Roman" charset="0"/>
              </a:rPr>
              <a:t>is the </a:t>
            </a:r>
            <a:r>
              <a:rPr lang="en-US" sz="3200" b="1" i="1" dirty="0">
                <a:solidFill>
                  <a:prstClr val="black"/>
                </a:solidFill>
                <a:latin typeface="Times New Roman" charset="0"/>
                <a:cs typeface="Times New Roman" charset="0"/>
              </a:rPr>
              <a:t>validation</a:t>
            </a:r>
            <a:r>
              <a:rPr lang="en-US" sz="3200" dirty="0">
                <a:solidFill>
                  <a:prstClr val="black"/>
                </a:solidFill>
                <a:latin typeface="Times New Roman" charset="0"/>
                <a:cs typeface="Times New Roman" charset="0"/>
              </a:rPr>
              <a:t> and </a:t>
            </a:r>
            <a:r>
              <a:rPr lang="en-US" sz="3200" b="1" i="1" dirty="0">
                <a:solidFill>
                  <a:prstClr val="black"/>
                </a:solidFill>
                <a:latin typeface="Times New Roman" charset="0"/>
                <a:cs typeface="Times New Roman" charset="0"/>
              </a:rPr>
              <a:t>affirmation</a:t>
            </a:r>
            <a:r>
              <a:rPr lang="en-US" sz="3200" dirty="0">
                <a:solidFill>
                  <a:prstClr val="black"/>
                </a:solidFill>
                <a:latin typeface="Times New Roman" charset="0"/>
                <a:cs typeface="Times New Roman" charset="0"/>
              </a:rPr>
              <a:t> of the home (indigenous) culture and home language for the purposes of </a:t>
            </a:r>
            <a:r>
              <a:rPr lang="en-US" sz="4000" b="1" u="sng" dirty="0">
                <a:solidFill>
                  <a:prstClr val="black"/>
                </a:solidFill>
                <a:latin typeface="Times New Roman" charset="0"/>
                <a:cs typeface="Times New Roman" charset="0"/>
              </a:rPr>
              <a:t>building and bridging </a:t>
            </a:r>
            <a:r>
              <a:rPr lang="en-US" sz="3200" dirty="0">
                <a:solidFill>
                  <a:prstClr val="black"/>
                </a:solidFill>
                <a:latin typeface="Times New Roman" charset="0"/>
                <a:cs typeface="Times New Roman" charset="0"/>
              </a:rPr>
              <a:t>the student to success in the culture of academia and mainstream society.</a:t>
            </a:r>
            <a:endParaRPr lang="en-US" sz="3200" b="1" dirty="0">
              <a:solidFill>
                <a:prstClr val="black"/>
              </a:solidFill>
              <a:latin typeface="Times New Roman" charset="0"/>
              <a:cs typeface="Times New Roman" charset="0"/>
            </a:endParaRPr>
          </a:p>
        </p:txBody>
      </p:sp>
      <p:sp>
        <p:nvSpPr>
          <p:cNvPr id="41988" name="Title 1"/>
          <p:cNvSpPr txBox="1">
            <a:spLocks/>
          </p:cNvSpPr>
          <p:nvPr/>
        </p:nvSpPr>
        <p:spPr bwMode="auto">
          <a:xfrm>
            <a:off x="609600" y="904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4400" b="1" dirty="0">
                <a:solidFill>
                  <a:schemeClr val="bg1"/>
                </a:solidFill>
                <a:latin typeface="Times New Roman" charset="0"/>
                <a:cs typeface="Times New Roman" charset="0"/>
              </a:rPr>
              <a:t>Culturally and Linguistically </a:t>
            </a:r>
            <a:r>
              <a:rPr lang="en-US" sz="4400" b="1" i="1" dirty="0">
                <a:solidFill>
                  <a:schemeClr val="bg1"/>
                </a:solidFill>
                <a:latin typeface="Times New Roman" charset="0"/>
                <a:cs typeface="Times New Roman" charset="0"/>
              </a:rPr>
              <a:t>Responsive</a:t>
            </a:r>
            <a:r>
              <a:rPr lang="en-US" sz="4400" b="1" dirty="0">
                <a:solidFill>
                  <a:schemeClr val="bg1"/>
                </a:solidFill>
                <a:latin typeface="Times New Roman" charset="0"/>
                <a:cs typeface="Times New Roman" charset="0"/>
              </a:rPr>
              <a:t> Pedagogy </a:t>
            </a:r>
            <a:r>
              <a:rPr lang="en-US" sz="4400" dirty="0">
                <a:solidFill>
                  <a:schemeClr val="bg1"/>
                </a:solidFill>
                <a:latin typeface="Times New Roman" charset="0"/>
                <a:cs typeface="Times New Roman" charset="0"/>
              </a:rPr>
              <a:t>(CLR) </a:t>
            </a:r>
          </a:p>
        </p:txBody>
      </p:sp>
      <p:sp>
        <p:nvSpPr>
          <p:cNvPr id="2" name="Rectangle 1"/>
          <p:cNvSpPr/>
          <p:nvPr/>
        </p:nvSpPr>
        <p:spPr>
          <a:xfrm>
            <a:off x="4327331" y="4939647"/>
            <a:ext cx="4368012" cy="1569660"/>
          </a:xfrm>
          <a:prstGeom prst="rect">
            <a:avLst/>
          </a:prstGeom>
          <a:noFill/>
        </p:spPr>
        <p:txBody>
          <a:bodyPr wrap="square" lIns="91440" tIns="45720" rIns="91440" bIns="45720">
            <a:spAutoFit/>
          </a:bodyPr>
          <a:lstStyle/>
          <a:p>
            <a:pPr algn="ctr"/>
            <a:r>
              <a:rPr lang="en-US" sz="9600" b="1" cap="none" spc="0" dirty="0" smtClean="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VABB</a:t>
            </a:r>
            <a:endParaRPr lang="en-US" sz="9600" b="1" cap="none" spc="0" dirty="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1823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40">
                                            <p:txEl>
                                              <p:pRg st="1" end="1"/>
                                            </p:txEl>
                                          </p:spTgt>
                                        </p:tgtEl>
                                        <p:attrNameLst>
                                          <p:attrName>style.visibility</p:attrName>
                                        </p:attrNameLst>
                                      </p:cBhvr>
                                      <p:to>
                                        <p:strVal val="visible"/>
                                      </p:to>
                                    </p:set>
                                    <p:animEffect transition="in" filter="dissolve">
                                      <p:cBhvr>
                                        <p:cTn id="7" dur="500"/>
                                        <p:tgtEl>
                                          <p:spTgt spid="399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4355" y="1665763"/>
            <a:ext cx="9186244" cy="4524316"/>
          </a:xfrm>
          <a:prstGeom prst="rect">
            <a:avLst/>
          </a:prstGeom>
          <a:noFill/>
        </p:spPr>
        <p:txBody>
          <a:bodyPr wrap="square">
            <a:spAutoFit/>
          </a:bodyPr>
          <a:lstStyle/>
          <a:p>
            <a:pPr>
              <a:defRPr/>
            </a:pPr>
            <a:endParaRPr lang="en-US" sz="3600" dirty="0" smtClean="0">
              <a:latin typeface="Arial"/>
              <a:cs typeface="Arial"/>
            </a:endParaRPr>
          </a:p>
          <a:p>
            <a:pPr marL="571500" indent="-571500">
              <a:buFont typeface="Wingdings" charset="2"/>
              <a:buChar char="q"/>
              <a:defRPr/>
            </a:pPr>
            <a:r>
              <a:rPr lang="en-US" sz="3600" dirty="0" smtClean="0">
                <a:latin typeface="Arial"/>
                <a:cs typeface="Arial"/>
              </a:rPr>
              <a:t>Which </a:t>
            </a:r>
            <a:r>
              <a:rPr lang="en-US" sz="3600" dirty="0">
                <a:latin typeface="Arial"/>
                <a:cs typeface="Arial"/>
              </a:rPr>
              <a:t>text was most compelling to you and why</a:t>
            </a:r>
            <a:r>
              <a:rPr lang="en-US" sz="3600" dirty="0" smtClean="0">
                <a:latin typeface="Arial"/>
                <a:cs typeface="Arial"/>
              </a:rPr>
              <a:t>?</a:t>
            </a:r>
          </a:p>
          <a:p>
            <a:pPr marL="571500" indent="-571500">
              <a:buFont typeface="Wingdings" charset="2"/>
              <a:buChar char="q"/>
              <a:defRPr/>
            </a:pPr>
            <a:endParaRPr lang="en-US" sz="3600" dirty="0">
              <a:latin typeface="Arial"/>
              <a:cs typeface="Arial"/>
            </a:endParaRPr>
          </a:p>
          <a:p>
            <a:pPr marL="571500" indent="-571500">
              <a:buFont typeface="Wingdings" charset="2"/>
              <a:buChar char="q"/>
              <a:defRPr/>
            </a:pPr>
            <a:r>
              <a:rPr lang="en-US" sz="3600" dirty="0" smtClean="0">
                <a:latin typeface="Arial"/>
                <a:cs typeface="Arial"/>
              </a:rPr>
              <a:t>What did you enjoy about the experience with the two texts?</a:t>
            </a:r>
            <a:endParaRPr lang="en-US" sz="3600" dirty="0">
              <a:latin typeface="Arial"/>
              <a:cs typeface="Arial"/>
            </a:endParaRPr>
          </a:p>
          <a:p>
            <a:pPr>
              <a:defRPr/>
            </a:pPr>
            <a:endParaRPr lang="en-US" sz="3600" dirty="0">
              <a:latin typeface="Arial"/>
              <a:cs typeface="Arial"/>
            </a:endParaRPr>
          </a:p>
          <a:p>
            <a:pPr>
              <a:defRPr/>
            </a:pPr>
            <a:endParaRPr lang="en-US" dirty="0"/>
          </a:p>
          <a:p>
            <a:pPr>
              <a:defRPr/>
            </a:pPr>
            <a:endParaRPr lang="en-US" dirty="0"/>
          </a:p>
        </p:txBody>
      </p:sp>
      <p:sp>
        <p:nvSpPr>
          <p:cNvPr id="9" name="Title 1"/>
          <p:cNvSpPr>
            <a:spLocks noGrp="1"/>
          </p:cNvSpPr>
          <p:nvPr>
            <p:ph type="title"/>
          </p:nvPr>
        </p:nvSpPr>
        <p:spPr/>
        <p:txBody>
          <a:bodyPr>
            <a:normAutofit/>
          </a:bodyPr>
          <a:lstStyle/>
          <a:p>
            <a:pPr eaLnBrk="1" fontAlgn="auto" hangingPunct="1">
              <a:spcAft>
                <a:spcPts val="0"/>
              </a:spcAft>
              <a:defRPr/>
            </a:pPr>
            <a:r>
              <a:rPr lang="en-US" dirty="0" smtClean="0">
                <a:ea typeface="+mj-ea"/>
                <a:cs typeface="+mj-cs"/>
              </a:rPr>
              <a:t>Ron McNair</a:t>
            </a:r>
            <a:br>
              <a:rPr lang="en-US" dirty="0" smtClean="0">
                <a:ea typeface="+mj-ea"/>
                <a:cs typeface="+mj-cs"/>
              </a:rPr>
            </a:br>
            <a:r>
              <a:rPr lang="en-US" sz="2200" dirty="0" smtClean="0">
                <a:ea typeface="+mj-ea"/>
                <a:cs typeface="+mj-cs"/>
              </a:rPr>
              <a:t>Another Perspective</a:t>
            </a:r>
            <a:endParaRPr lang="en-US" sz="2200" dirty="0">
              <a:ea typeface="+mj-ea"/>
              <a:cs typeface="+mj-cs"/>
            </a:endParaRPr>
          </a:p>
        </p:txBody>
      </p:sp>
      <p:pic>
        <p:nvPicPr>
          <p:cNvPr id="2" name="Picture 1"/>
          <p:cNvPicPr>
            <a:picLocks noChangeAspect="1"/>
          </p:cNvPicPr>
          <p:nvPr/>
        </p:nvPicPr>
        <p:blipFill>
          <a:blip r:embed="rId3"/>
          <a:stretch>
            <a:fillRect/>
          </a:stretch>
        </p:blipFill>
        <p:spPr>
          <a:xfrm>
            <a:off x="322297" y="35284"/>
            <a:ext cx="2066779" cy="1417638"/>
          </a:xfrm>
          <a:prstGeom prst="rect">
            <a:avLst/>
          </a:prstGeom>
        </p:spPr>
      </p:pic>
    </p:spTree>
    <p:extLst>
      <p:ext uri="{BB962C8B-B14F-4D97-AF65-F5344CB8AC3E}">
        <p14:creationId xmlns:p14="http://schemas.microsoft.com/office/powerpoint/2010/main" val="33715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Rings of Culture</a:t>
            </a:r>
            <a:endParaRPr lang="en-US" dirty="0"/>
          </a:p>
        </p:txBody>
      </p:sp>
      <p:pic>
        <p:nvPicPr>
          <p:cNvPr id="3" name="Picture 2"/>
          <p:cNvPicPr>
            <a:picLocks noChangeAspect="1"/>
          </p:cNvPicPr>
          <p:nvPr/>
        </p:nvPicPr>
        <p:blipFill>
          <a:blip r:embed="rId3"/>
          <a:stretch>
            <a:fillRect/>
          </a:stretch>
        </p:blipFill>
        <p:spPr>
          <a:xfrm>
            <a:off x="758425" y="1552422"/>
            <a:ext cx="10229815" cy="5305578"/>
          </a:xfrm>
          <a:prstGeom prst="rect">
            <a:avLst/>
          </a:prstGeom>
        </p:spPr>
      </p:pic>
      <p:pic>
        <p:nvPicPr>
          <p:cNvPr id="4" name="Picture 3" descr="Ron's Big Mis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93" y="194181"/>
            <a:ext cx="2489151" cy="22050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41586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11" y="274638"/>
            <a:ext cx="10972800" cy="1143000"/>
          </a:xfrm>
        </p:spPr>
        <p:txBody>
          <a:bodyPr>
            <a:normAutofit fontScale="90000"/>
          </a:bodyPr>
          <a:lstStyle/>
          <a:p>
            <a:r>
              <a:rPr lang="en-US" dirty="0" smtClean="0"/>
              <a:t>Common Core</a:t>
            </a:r>
            <a:br>
              <a:rPr lang="en-US" dirty="0" smtClean="0"/>
            </a:br>
            <a:r>
              <a:rPr lang="en-US" dirty="0" smtClean="0"/>
              <a:t>7 ELA/Literacy Competencies</a:t>
            </a:r>
            <a:endParaRPr lang="en-US" dirty="0"/>
          </a:p>
        </p:txBody>
      </p:sp>
      <p:sp>
        <p:nvSpPr>
          <p:cNvPr id="8" name="TextBox 7"/>
          <p:cNvSpPr txBox="1"/>
          <p:nvPr/>
        </p:nvSpPr>
        <p:spPr>
          <a:xfrm>
            <a:off x="1108828" y="1513670"/>
            <a:ext cx="9486649" cy="4154984"/>
          </a:xfrm>
          <a:prstGeom prst="rect">
            <a:avLst/>
          </a:prstGeom>
          <a:noFill/>
        </p:spPr>
        <p:txBody>
          <a:bodyPr wrap="square" rtlCol="0">
            <a:spAutoFit/>
          </a:bodyPr>
          <a:lstStyle/>
          <a:p>
            <a:pPr marL="457200" indent="-457200">
              <a:buFont typeface="+mj-lt"/>
              <a:buAutoNum type="arabicPeriod"/>
            </a:pPr>
            <a:r>
              <a:rPr lang="en-US" sz="2400" dirty="0">
                <a:solidFill>
                  <a:prstClr val="black"/>
                </a:solidFill>
                <a:latin typeface="Century Gothic"/>
              </a:rPr>
              <a:t>Demonstrate independence</a:t>
            </a:r>
          </a:p>
          <a:p>
            <a:pPr marL="285750" indent="-285750">
              <a:buFont typeface="+mj-lt"/>
              <a:buAutoNum type="arabicPeriod"/>
            </a:pPr>
            <a:endParaRPr lang="en-US" sz="800" dirty="0">
              <a:solidFill>
                <a:prstClr val="black"/>
              </a:solidFill>
              <a:latin typeface="Century Gothic"/>
            </a:endParaRPr>
          </a:p>
          <a:p>
            <a:pPr marL="457200" indent="-457200">
              <a:buFont typeface="+mj-lt"/>
              <a:buAutoNum type="arabicPeriod"/>
            </a:pPr>
            <a:r>
              <a:rPr lang="en-US" sz="2400" dirty="0">
                <a:solidFill>
                  <a:prstClr val="black"/>
                </a:solidFill>
                <a:latin typeface="Century Gothic"/>
              </a:rPr>
              <a:t>Build strong content knowledge</a:t>
            </a:r>
          </a:p>
          <a:p>
            <a:pPr marL="285750" indent="-285750">
              <a:buFont typeface="+mj-lt"/>
              <a:buAutoNum type="arabicPeriod"/>
            </a:pPr>
            <a:endParaRPr lang="en-US" sz="800" dirty="0">
              <a:solidFill>
                <a:prstClr val="black"/>
              </a:solidFill>
              <a:latin typeface="Century Gothic"/>
            </a:endParaRPr>
          </a:p>
          <a:p>
            <a:pPr marL="457200" indent="-457200">
              <a:buFont typeface="+mj-lt"/>
              <a:buAutoNum type="arabicPeriod"/>
            </a:pPr>
            <a:r>
              <a:rPr lang="en-US" sz="2400" dirty="0">
                <a:solidFill>
                  <a:prstClr val="black"/>
                </a:solidFill>
                <a:latin typeface="Century Gothic"/>
              </a:rPr>
              <a:t>Respond to the varying </a:t>
            </a:r>
            <a:r>
              <a:rPr lang="en-US" sz="2400" i="1" dirty="0">
                <a:solidFill>
                  <a:prstClr val="black"/>
                </a:solidFill>
                <a:latin typeface="Century Gothic"/>
              </a:rPr>
              <a:t>demands of audience, task, purpose, and discipline</a:t>
            </a:r>
          </a:p>
          <a:p>
            <a:pPr marL="285750" indent="-285750">
              <a:buFont typeface="+mj-lt"/>
              <a:buAutoNum type="arabicPeriod"/>
            </a:pPr>
            <a:endParaRPr lang="en-US" sz="800" dirty="0">
              <a:solidFill>
                <a:prstClr val="black"/>
              </a:solidFill>
              <a:latin typeface="Century Gothic"/>
            </a:endParaRPr>
          </a:p>
          <a:p>
            <a:pPr marL="457200" indent="-457200">
              <a:buFont typeface="+mj-lt"/>
              <a:buAutoNum type="arabicPeriod"/>
            </a:pPr>
            <a:r>
              <a:rPr lang="en-US" sz="2400" dirty="0">
                <a:solidFill>
                  <a:prstClr val="black"/>
                </a:solidFill>
                <a:latin typeface="Century Gothic"/>
              </a:rPr>
              <a:t>Comprehend as well as critique</a:t>
            </a:r>
          </a:p>
          <a:p>
            <a:pPr marL="285750" indent="-285750">
              <a:buFont typeface="+mj-lt"/>
              <a:buAutoNum type="arabicPeriod"/>
            </a:pPr>
            <a:endParaRPr lang="en-US" sz="800" dirty="0">
              <a:solidFill>
                <a:prstClr val="black"/>
              </a:solidFill>
              <a:latin typeface="Century Gothic"/>
            </a:endParaRPr>
          </a:p>
          <a:p>
            <a:pPr marL="457200" indent="-457200">
              <a:buFont typeface="+mj-lt"/>
              <a:buAutoNum type="arabicPeriod"/>
            </a:pPr>
            <a:r>
              <a:rPr lang="en-US" sz="2400" dirty="0">
                <a:solidFill>
                  <a:prstClr val="black"/>
                </a:solidFill>
                <a:latin typeface="Century Gothic"/>
              </a:rPr>
              <a:t>Value evidence</a:t>
            </a:r>
          </a:p>
          <a:p>
            <a:pPr marL="285750" indent="-285750">
              <a:buFont typeface="+mj-lt"/>
              <a:buAutoNum type="arabicPeriod"/>
            </a:pPr>
            <a:endParaRPr lang="en-US" sz="800" dirty="0">
              <a:solidFill>
                <a:prstClr val="black"/>
              </a:solidFill>
              <a:latin typeface="Century Gothic"/>
            </a:endParaRPr>
          </a:p>
          <a:p>
            <a:pPr marL="457200" indent="-457200">
              <a:buFont typeface="+mj-lt"/>
              <a:buAutoNum type="arabicPeriod"/>
            </a:pPr>
            <a:r>
              <a:rPr lang="en-US" sz="2400" dirty="0">
                <a:solidFill>
                  <a:prstClr val="black"/>
                </a:solidFill>
                <a:latin typeface="Century Gothic"/>
              </a:rPr>
              <a:t>Use technology and digital media strategically and capably</a:t>
            </a:r>
          </a:p>
          <a:p>
            <a:pPr marL="285750" indent="-285750">
              <a:buFont typeface="+mj-lt"/>
              <a:buAutoNum type="arabicPeriod"/>
            </a:pPr>
            <a:endParaRPr lang="en-US" sz="800" dirty="0">
              <a:solidFill>
                <a:prstClr val="black"/>
              </a:solidFill>
              <a:latin typeface="Century Gothic"/>
            </a:endParaRPr>
          </a:p>
          <a:p>
            <a:pPr marL="457200" indent="-457200">
              <a:buFont typeface="+mj-lt"/>
              <a:buAutoNum type="arabicPeriod"/>
            </a:pPr>
            <a:r>
              <a:rPr lang="en-US" sz="2400" dirty="0">
                <a:solidFill>
                  <a:prstClr val="black"/>
                </a:solidFill>
                <a:latin typeface="Century Gothic"/>
              </a:rPr>
              <a:t>Come to </a:t>
            </a:r>
            <a:r>
              <a:rPr lang="en-US" sz="2400" i="1" dirty="0">
                <a:solidFill>
                  <a:prstClr val="black"/>
                </a:solidFill>
                <a:latin typeface="Century Gothic"/>
              </a:rPr>
              <a:t>understand other perspectives and cultures</a:t>
            </a:r>
          </a:p>
        </p:txBody>
      </p:sp>
      <p:pic>
        <p:nvPicPr>
          <p:cNvPr id="4" name="Picture 3"/>
          <p:cNvPicPr>
            <a:picLocks noChangeAspect="1"/>
          </p:cNvPicPr>
          <p:nvPr/>
        </p:nvPicPr>
        <p:blipFill>
          <a:blip r:embed="rId3"/>
          <a:stretch>
            <a:fillRect/>
          </a:stretch>
        </p:blipFill>
        <p:spPr>
          <a:xfrm>
            <a:off x="10756759" y="5132956"/>
            <a:ext cx="1254959" cy="15551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174979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
                                            <p:txEl>
                                              <p:pRg st="12" end="1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Culturally Responsive Text</a:t>
            </a:r>
            <a:endParaRPr lang="en-US" dirty="0"/>
          </a:p>
        </p:txBody>
      </p:sp>
      <p:sp>
        <p:nvSpPr>
          <p:cNvPr id="3" name="Content Placeholder 2"/>
          <p:cNvSpPr>
            <a:spLocks noGrp="1"/>
          </p:cNvSpPr>
          <p:nvPr>
            <p:ph idx="1"/>
          </p:nvPr>
        </p:nvSpPr>
        <p:spPr>
          <a:xfrm>
            <a:off x="609600" y="1600206"/>
            <a:ext cx="6059744" cy="4525963"/>
          </a:xfrm>
        </p:spPr>
        <p:txBody>
          <a:bodyPr/>
          <a:lstStyle/>
          <a:p>
            <a:pPr marL="0" indent="0">
              <a:buNone/>
            </a:pPr>
            <a:endParaRPr lang="en-US" dirty="0" smtClean="0"/>
          </a:p>
          <a:p>
            <a:pPr marL="0" indent="0">
              <a:buNone/>
            </a:pPr>
            <a:endParaRPr lang="en-US" dirty="0"/>
          </a:p>
          <a:p>
            <a:pPr marL="0" indent="0">
              <a:buNone/>
            </a:pPr>
            <a:r>
              <a:rPr lang="en-US" dirty="0" smtClean="0"/>
              <a:t>Dr. Alfred Tatum classifies responsive texts in 3 ways.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6669345" y="1600201"/>
            <a:ext cx="3901291" cy="5010404"/>
          </a:xfrm>
          <a:prstGeom prst="rect">
            <a:avLst/>
          </a:prstGeom>
          <a:ln>
            <a:noFill/>
          </a:ln>
          <a:effectLst>
            <a:outerShdw blurRad="190500" algn="tl" rotWithShape="0">
              <a:srgbClr val="000000">
                <a:alpha val="70000"/>
              </a:srgbClr>
            </a:outerShdw>
          </a:effectLst>
        </p:spPr>
      </p:pic>
      <p:sp>
        <p:nvSpPr>
          <p:cNvPr id="5" name="Frame 4"/>
          <p:cNvSpPr/>
          <p:nvPr/>
        </p:nvSpPr>
        <p:spPr>
          <a:xfrm>
            <a:off x="6669345" y="1600207"/>
            <a:ext cx="3901291" cy="2209239"/>
          </a:xfrm>
          <a:prstGeom prst="frame">
            <a:avLst>
              <a:gd name="adj1" fmla="val 520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77886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0"/>
            <a:ext cx="12192000" cy="1386664"/>
          </a:xfrm>
          <a:noFill/>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ormAutofit fontScale="90000"/>
          </a:bodyPr>
          <a:lstStyle/>
          <a:p>
            <a:pPr algn="ctr">
              <a:defRPr/>
            </a:pPr>
            <a:r>
              <a:rPr lang="en-US" b="1" dirty="0" smtClean="0">
                <a:solidFill>
                  <a:schemeClr val="bg1"/>
                </a:solidFill>
              </a:rPr>
              <a:t>Secondary Titles</a:t>
            </a:r>
            <a:br>
              <a:rPr lang="en-US" b="1" dirty="0" smtClean="0">
                <a:solidFill>
                  <a:schemeClr val="bg1"/>
                </a:solidFill>
              </a:rPr>
            </a:br>
            <a:r>
              <a:rPr lang="en-US" b="1" dirty="0" smtClean="0">
                <a:solidFill>
                  <a:schemeClr val="bg1"/>
                </a:solidFill>
              </a:rPr>
              <a:t>Culturally </a:t>
            </a:r>
            <a:r>
              <a:rPr lang="en-US" b="1" dirty="0">
                <a:solidFill>
                  <a:schemeClr val="bg1"/>
                </a:solidFill>
              </a:rPr>
              <a:t>Responsive</a:t>
            </a:r>
            <a:r>
              <a:rPr lang="en-US" b="1" dirty="0" smtClean="0">
                <a:solidFill>
                  <a:schemeClr val="bg1"/>
                </a:solidFill>
              </a:rPr>
              <a:t> Enabling </a:t>
            </a:r>
            <a:r>
              <a:rPr lang="en-US" b="1" dirty="0">
                <a:solidFill>
                  <a:schemeClr val="bg1"/>
                </a:solidFill>
              </a:rPr>
              <a:t>Literature</a:t>
            </a:r>
          </a:p>
        </p:txBody>
      </p:sp>
      <p:pic>
        <p:nvPicPr>
          <p:cNvPr id="27650" name="Picture 13" descr="barriob.gif"/>
          <p:cNvPicPr>
            <a:picLocks noChangeAspect="1"/>
          </p:cNvPicPr>
          <p:nvPr/>
        </p:nvPicPr>
        <p:blipFill>
          <a:blip r:embed="rId3"/>
          <a:srcRect/>
          <a:stretch>
            <a:fillRect/>
          </a:stretch>
        </p:blipFill>
        <p:spPr bwMode="auto">
          <a:xfrm>
            <a:off x="9009736" y="1472311"/>
            <a:ext cx="2015067" cy="2374900"/>
          </a:xfrm>
          <a:prstGeom prst="rect">
            <a:avLst/>
          </a:prstGeom>
          <a:noFill/>
          <a:ln w="9525">
            <a:noFill/>
            <a:miter lim="800000"/>
            <a:headEnd/>
            <a:tailEnd/>
          </a:ln>
        </p:spPr>
      </p:pic>
      <p:pic>
        <p:nvPicPr>
          <p:cNvPr id="27651" name="Picture 11" descr="the-autobiography-of-malcolm-x.jpg"/>
          <p:cNvPicPr>
            <a:picLocks noChangeAspect="1"/>
          </p:cNvPicPr>
          <p:nvPr/>
        </p:nvPicPr>
        <p:blipFill>
          <a:blip r:embed="rId4"/>
          <a:srcRect/>
          <a:stretch>
            <a:fillRect/>
          </a:stretch>
        </p:blipFill>
        <p:spPr bwMode="auto">
          <a:xfrm>
            <a:off x="2768600" y="4224338"/>
            <a:ext cx="2133600" cy="2463800"/>
          </a:xfrm>
          <a:prstGeom prst="rect">
            <a:avLst/>
          </a:prstGeom>
          <a:noFill/>
          <a:ln w="9525">
            <a:noFill/>
            <a:miter lim="800000"/>
            <a:headEnd/>
            <a:tailEnd/>
          </a:ln>
        </p:spPr>
      </p:pic>
      <p:pic>
        <p:nvPicPr>
          <p:cNvPr id="27653" name="Picture 15" descr="dreamsfrommyfather.jpg"/>
          <p:cNvPicPr>
            <a:picLocks noChangeAspect="1"/>
          </p:cNvPicPr>
          <p:nvPr/>
        </p:nvPicPr>
        <p:blipFill>
          <a:blip r:embed="rId5"/>
          <a:srcRect/>
          <a:stretch>
            <a:fillRect/>
          </a:stretch>
        </p:blipFill>
        <p:spPr bwMode="auto">
          <a:xfrm>
            <a:off x="220133" y="1477396"/>
            <a:ext cx="2319867" cy="2478667"/>
          </a:xfrm>
          <a:prstGeom prst="rect">
            <a:avLst/>
          </a:prstGeom>
          <a:noFill/>
          <a:ln w="9525">
            <a:noFill/>
            <a:miter lim="800000"/>
            <a:headEnd/>
            <a:tailEnd/>
          </a:ln>
        </p:spPr>
      </p:pic>
      <p:pic>
        <p:nvPicPr>
          <p:cNvPr id="27654" name="Picture 16" descr="Burro-Genius-A-Memoir-0060526130-L.jpg"/>
          <p:cNvPicPr>
            <a:picLocks noChangeAspect="1"/>
          </p:cNvPicPr>
          <p:nvPr/>
        </p:nvPicPr>
        <p:blipFill>
          <a:blip r:embed="rId6"/>
          <a:srcRect/>
          <a:stretch>
            <a:fillRect/>
          </a:stretch>
        </p:blipFill>
        <p:spPr bwMode="auto">
          <a:xfrm>
            <a:off x="6126815" y="1383731"/>
            <a:ext cx="2271220" cy="2572330"/>
          </a:xfrm>
          <a:prstGeom prst="rect">
            <a:avLst/>
          </a:prstGeom>
          <a:noFill/>
          <a:ln w="9525">
            <a:noFill/>
            <a:miter lim="800000"/>
            <a:headEnd/>
            <a:tailEnd/>
          </a:ln>
        </p:spPr>
      </p:pic>
      <p:pic>
        <p:nvPicPr>
          <p:cNvPr id="27655" name="Picture 17" descr="How-to-Be-a-Chicana-Role-Model-1573228249-L.jpg"/>
          <p:cNvPicPr>
            <a:picLocks noChangeAspect="1"/>
          </p:cNvPicPr>
          <p:nvPr/>
        </p:nvPicPr>
        <p:blipFill>
          <a:blip r:embed="rId7"/>
          <a:srcRect/>
          <a:stretch>
            <a:fillRect/>
          </a:stretch>
        </p:blipFill>
        <p:spPr bwMode="auto">
          <a:xfrm>
            <a:off x="2946401" y="1593841"/>
            <a:ext cx="1955800" cy="2300288"/>
          </a:xfrm>
          <a:prstGeom prst="rect">
            <a:avLst/>
          </a:prstGeom>
          <a:noFill/>
          <a:ln w="9525">
            <a:noFill/>
            <a:miter lim="800000"/>
            <a:headEnd/>
            <a:tailEnd/>
          </a:ln>
        </p:spPr>
      </p:pic>
      <p:pic>
        <p:nvPicPr>
          <p:cNvPr id="27656" name="Picture 18" descr="prietitaandtheghostwoman1b.jpg"/>
          <p:cNvPicPr>
            <a:picLocks noChangeAspect="1"/>
          </p:cNvPicPr>
          <p:nvPr/>
        </p:nvPicPr>
        <p:blipFill>
          <a:blip r:embed="rId8"/>
          <a:srcRect/>
          <a:stretch>
            <a:fillRect/>
          </a:stretch>
        </p:blipFill>
        <p:spPr bwMode="auto">
          <a:xfrm>
            <a:off x="5048251" y="3847213"/>
            <a:ext cx="2438400" cy="2079625"/>
          </a:xfrm>
          <a:prstGeom prst="rect">
            <a:avLst/>
          </a:prstGeom>
          <a:noFill/>
          <a:ln w="9525">
            <a:noFill/>
            <a:miter lim="800000"/>
            <a:headEnd/>
            <a:tailEnd/>
          </a:ln>
        </p:spPr>
      </p:pic>
      <p:pic>
        <p:nvPicPr>
          <p:cNvPr id="27657" name="Picture 19" descr="200px-ColorPurple.jpg"/>
          <p:cNvPicPr>
            <a:picLocks noChangeAspect="1"/>
          </p:cNvPicPr>
          <p:nvPr/>
        </p:nvPicPr>
        <p:blipFill>
          <a:blip r:embed="rId9"/>
          <a:srcRect/>
          <a:stretch>
            <a:fillRect/>
          </a:stretch>
        </p:blipFill>
        <p:spPr bwMode="auto">
          <a:xfrm>
            <a:off x="7560735" y="4313238"/>
            <a:ext cx="2019300" cy="2286000"/>
          </a:xfrm>
          <a:prstGeom prst="rect">
            <a:avLst/>
          </a:prstGeom>
          <a:noFill/>
          <a:ln w="9525">
            <a:noFill/>
            <a:miter lim="800000"/>
            <a:headEnd/>
            <a:tailEnd/>
          </a:ln>
        </p:spPr>
      </p:pic>
      <p:pic>
        <p:nvPicPr>
          <p:cNvPr id="27658" name="Picture 20" descr="MangoStreet.jpg"/>
          <p:cNvPicPr>
            <a:picLocks noChangeAspect="1"/>
          </p:cNvPicPr>
          <p:nvPr/>
        </p:nvPicPr>
        <p:blipFill>
          <a:blip r:embed="rId10"/>
          <a:srcRect/>
          <a:stretch>
            <a:fillRect/>
          </a:stretch>
        </p:blipFill>
        <p:spPr bwMode="auto">
          <a:xfrm>
            <a:off x="220133" y="4084642"/>
            <a:ext cx="2319867" cy="2682875"/>
          </a:xfrm>
          <a:prstGeom prst="rect">
            <a:avLst/>
          </a:prstGeom>
          <a:noFill/>
          <a:ln w="9525">
            <a:noFill/>
            <a:miter lim="800000"/>
            <a:headEnd/>
            <a:tailEnd/>
          </a:ln>
        </p:spPr>
      </p:pic>
      <p:pic>
        <p:nvPicPr>
          <p:cNvPr id="13" name="Picture 12"/>
          <p:cNvPicPr/>
          <p:nvPr/>
        </p:nvPicPr>
        <p:blipFill>
          <a:blip r:embed="rId11">
            <a:extLst/>
          </a:blip>
          <a:srcRect/>
          <a:stretch>
            <a:fillRect/>
          </a:stretch>
        </p:blipFill>
        <p:spPr bwMode="auto">
          <a:xfrm>
            <a:off x="9579743" y="4078192"/>
            <a:ext cx="2662328" cy="2668270"/>
          </a:xfrm>
          <a:prstGeom prst="rect">
            <a:avLst/>
          </a:prstGeom>
          <a:ln>
            <a:noFill/>
          </a:ln>
          <a:effectLst>
            <a:softEdge rad="112500"/>
          </a:effectLst>
        </p:spPr>
      </p:pic>
      <p:sp>
        <p:nvSpPr>
          <p:cNvPr id="14" name="Text Box 2"/>
          <p:cNvSpPr txBox="1">
            <a:spLocks noChangeArrowheads="1"/>
          </p:cNvSpPr>
          <p:nvPr/>
        </p:nvSpPr>
        <p:spPr bwMode="auto">
          <a:xfrm>
            <a:off x="9753605" y="6323025"/>
            <a:ext cx="2266435" cy="276225"/>
          </a:xfrm>
          <a:prstGeom prst="rect">
            <a:avLst/>
          </a:prstGeom>
          <a:solidFill>
            <a:srgbClr val="CC9900"/>
          </a:solidFill>
          <a:ln w="9525">
            <a:solidFill>
              <a:srgbClr val="000000"/>
            </a:solidFill>
            <a:miter lim="800000"/>
            <a:headEnd/>
            <a:tailEnd/>
          </a:ln>
          <a:effectLst>
            <a:softEdge rad="31750"/>
          </a:effectLst>
        </p:spPr>
        <p:txBody>
          <a:bodyPr lIns="91392" tIns="45697" rIns="91392" bIns="45697"/>
          <a:lstStyle/>
          <a:p>
            <a:pPr algn="ctr">
              <a:lnSpc>
                <a:spcPct val="115000"/>
              </a:lnSpc>
              <a:spcAft>
                <a:spcPts val="1000"/>
              </a:spcAft>
              <a:defRPr/>
            </a:pPr>
            <a:r>
              <a:rPr lang="en-US" sz="1100" dirty="0">
                <a:latin typeface="Calibri"/>
                <a:ea typeface="Calibri"/>
                <a:cs typeface="Times New Roman"/>
              </a:rPr>
              <a:t>Written by K.H. Hamilton</a:t>
            </a:r>
          </a:p>
        </p:txBody>
      </p:sp>
      <p:sp>
        <p:nvSpPr>
          <p:cNvPr id="2" name="TextBox 1"/>
          <p:cNvSpPr txBox="1"/>
          <p:nvPr/>
        </p:nvSpPr>
        <p:spPr>
          <a:xfrm>
            <a:off x="6815825" y="1569813"/>
            <a:ext cx="4387823" cy="50167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u="sng" dirty="0" smtClean="0"/>
              <a:t>4 Criteria</a:t>
            </a:r>
          </a:p>
          <a:p>
            <a:endParaRPr lang="en-US" sz="1200" dirty="0"/>
          </a:p>
          <a:p>
            <a:pPr marL="342900" indent="-342900">
              <a:buFont typeface="+mj-lt"/>
              <a:buAutoNum type="arabicPeriod"/>
            </a:pPr>
            <a:r>
              <a:rPr lang="en-US" sz="2800" dirty="0" smtClean="0"/>
              <a:t>Promote a healthy psyche</a:t>
            </a:r>
          </a:p>
          <a:p>
            <a:pPr marL="342900" indent="-342900">
              <a:buFont typeface="+mj-lt"/>
              <a:buAutoNum type="arabicPeriod"/>
            </a:pPr>
            <a:r>
              <a:rPr lang="en-US" sz="2800" dirty="0" smtClean="0"/>
              <a:t>Grounded in real world experiences</a:t>
            </a:r>
          </a:p>
          <a:p>
            <a:pPr marL="342900" indent="-342900">
              <a:buFont typeface="+mj-lt"/>
              <a:buAutoNum type="arabicPeriod"/>
            </a:pPr>
            <a:r>
              <a:rPr lang="en-US" sz="2800" dirty="0" smtClean="0"/>
              <a:t>Focus on the collective struggle of people of color</a:t>
            </a:r>
          </a:p>
          <a:p>
            <a:pPr marL="342900" indent="-342900">
              <a:buFont typeface="+mj-lt"/>
              <a:buAutoNum type="arabicPeriod"/>
            </a:pPr>
            <a:r>
              <a:rPr lang="en-US" sz="2800" dirty="0" smtClean="0"/>
              <a:t>Serve as a road map for </a:t>
            </a:r>
            <a:r>
              <a:rPr lang="en-US" sz="2800" b="1" i="1" dirty="0" smtClean="0"/>
              <a:t>being, doing, thinking, and acting</a:t>
            </a:r>
            <a:endParaRPr lang="en-US" sz="2800" dirty="0"/>
          </a:p>
        </p:txBody>
      </p:sp>
    </p:spTree>
    <p:extLst>
      <p:ext uri="{BB962C8B-B14F-4D97-AF65-F5344CB8AC3E}">
        <p14:creationId xmlns:p14="http://schemas.microsoft.com/office/powerpoint/2010/main" val="19447236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Culturally Responsive Text?</a:t>
            </a:r>
            <a:endParaRPr lang="en-US" dirty="0"/>
          </a:p>
        </p:txBody>
      </p:sp>
      <p:sp>
        <p:nvSpPr>
          <p:cNvPr id="3" name="Content Placeholder 2"/>
          <p:cNvSpPr>
            <a:spLocks noGrp="1"/>
          </p:cNvSpPr>
          <p:nvPr>
            <p:ph idx="1"/>
          </p:nvPr>
        </p:nvSpPr>
        <p:spPr>
          <a:xfrm>
            <a:off x="609600" y="1600206"/>
            <a:ext cx="6059744" cy="4525963"/>
          </a:xfrm>
        </p:spPr>
        <p:txBody>
          <a:bodyPr/>
          <a:lstStyle/>
          <a:p>
            <a:pPr marL="0" indent="0">
              <a:buNone/>
            </a:pPr>
            <a:endParaRPr lang="en-US" dirty="0" smtClean="0"/>
          </a:p>
          <a:p>
            <a:pPr marL="0" indent="0">
              <a:buNone/>
            </a:pPr>
            <a:endParaRPr lang="en-US" dirty="0"/>
          </a:p>
          <a:p>
            <a:pPr marL="0" indent="0">
              <a:buNone/>
            </a:pPr>
            <a:r>
              <a:rPr lang="en-US" dirty="0" smtClean="0"/>
              <a:t>Dr. </a:t>
            </a:r>
            <a:r>
              <a:rPr lang="en-US" dirty="0" err="1" smtClean="0"/>
              <a:t>Sharroky</a:t>
            </a:r>
            <a:r>
              <a:rPr lang="en-US" dirty="0" smtClean="0"/>
              <a:t> </a:t>
            </a:r>
            <a:r>
              <a:rPr lang="en-US" dirty="0" err="1" smtClean="0"/>
              <a:t>Hollie</a:t>
            </a:r>
            <a:r>
              <a:rPr lang="en-US" dirty="0" smtClean="0"/>
              <a:t> also classifies responsive texts in 3 ways.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6669345" y="1600201"/>
            <a:ext cx="3901291" cy="5010404"/>
          </a:xfrm>
          <a:prstGeom prst="rect">
            <a:avLst/>
          </a:prstGeom>
          <a:ln>
            <a:noFill/>
          </a:ln>
          <a:effectLst>
            <a:outerShdw blurRad="190500" algn="tl" rotWithShape="0">
              <a:srgbClr val="000000">
                <a:alpha val="70000"/>
              </a:srgbClr>
            </a:outerShdw>
          </a:effectLst>
        </p:spPr>
      </p:pic>
      <p:sp>
        <p:nvSpPr>
          <p:cNvPr id="5" name="Frame 4"/>
          <p:cNvSpPr/>
          <p:nvPr/>
        </p:nvSpPr>
        <p:spPr>
          <a:xfrm>
            <a:off x="6669345" y="3777030"/>
            <a:ext cx="3901291" cy="2833581"/>
          </a:xfrm>
          <a:prstGeom prst="frame">
            <a:avLst>
              <a:gd name="adj1" fmla="val 520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8604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4622" y="4425950"/>
            <a:ext cx="4887383"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1"/>
          <p:cNvSpPr>
            <a:spLocks noGrp="1"/>
          </p:cNvSpPr>
          <p:nvPr>
            <p:ph type="title"/>
          </p:nvPr>
        </p:nvSpPr>
        <p:spPr>
          <a:xfrm>
            <a:off x="609600" y="-58738"/>
            <a:ext cx="10972800" cy="1366838"/>
          </a:xfrm>
        </p:spPr>
        <p:txBody>
          <a:bodyPr/>
          <a:lstStyle/>
          <a:p>
            <a:r>
              <a:rPr lang="en-US" dirty="0" smtClean="0">
                <a:latin typeface="Calibri" charset="0"/>
              </a:rPr>
              <a:t>Culturally </a:t>
            </a:r>
            <a:r>
              <a:rPr lang="en-US" dirty="0">
                <a:latin typeface="Calibri" charset="0"/>
              </a:rPr>
              <a:t>Responsive Text</a:t>
            </a:r>
            <a:endParaRPr lang="en-US" b="1" dirty="0">
              <a:latin typeface="Calibri" charset="0"/>
            </a:endParaRPr>
          </a:p>
        </p:txBody>
      </p:sp>
      <p:pic>
        <p:nvPicPr>
          <p:cNvPr id="7" name="Picture 6" descr="Sharroky Hollie's boo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39" y="51315"/>
            <a:ext cx="1192220" cy="1306983"/>
          </a:xfrm>
          <a:prstGeom prst="rect">
            <a:avLst/>
          </a:prstGeom>
          <a:ln>
            <a:noFill/>
          </a:ln>
          <a:effectLst>
            <a:outerShdw blurRad="190500" algn="tl" rotWithShape="0">
              <a:srgbClr val="000000">
                <a:alpha val="70000"/>
              </a:srgbClr>
            </a:outerShdw>
          </a:effectLst>
          <a:scene3d>
            <a:camera prst="perspectiveLeft"/>
            <a:lightRig rig="threePt" dir="t"/>
          </a:scene3d>
        </p:spPr>
      </p:pic>
      <p:sp>
        <p:nvSpPr>
          <p:cNvPr id="59397" name="Rectangle 8"/>
          <p:cNvSpPr>
            <a:spLocks noChangeArrowheads="1"/>
          </p:cNvSpPr>
          <p:nvPr/>
        </p:nvSpPr>
        <p:spPr bwMode="auto">
          <a:xfrm>
            <a:off x="-67734" y="1366839"/>
            <a:ext cx="1114425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1500" indent="-571500">
              <a:buFont typeface="Arial" charset="0"/>
              <a:buChar char="•"/>
            </a:pPr>
            <a:r>
              <a:rPr lang="en-US" sz="3400">
                <a:latin typeface="ArialMT" charset="0"/>
              </a:rPr>
              <a:t>A </a:t>
            </a:r>
            <a:r>
              <a:rPr lang="en-US" sz="3400" b="1" i="1">
                <a:latin typeface="ArialMT" charset="0"/>
              </a:rPr>
              <a:t>culturally authentic text </a:t>
            </a:r>
            <a:r>
              <a:rPr lang="en-US" sz="3400">
                <a:latin typeface="ArialMT" charset="0"/>
              </a:rPr>
              <a:t>is a piece of fiction or nonfiction that illuminates the authentic, cultural experiences of a particular cultural group- whether it be about </a:t>
            </a:r>
            <a:r>
              <a:rPr lang="en-US" sz="3400" i="1" u="sng">
                <a:latin typeface="ArialMT" charset="0"/>
              </a:rPr>
              <a:t>religion</a:t>
            </a:r>
            <a:r>
              <a:rPr lang="en-US" sz="3400" u="sng">
                <a:latin typeface="ArialMT" charset="0"/>
              </a:rPr>
              <a:t>, </a:t>
            </a:r>
            <a:r>
              <a:rPr lang="en-US" sz="3400" i="1" u="sng">
                <a:latin typeface="ArialMT" charset="0"/>
              </a:rPr>
              <a:t>socioeconomic status</a:t>
            </a:r>
            <a:r>
              <a:rPr lang="en-US" sz="3400">
                <a:latin typeface="ArialMT" charset="0"/>
              </a:rPr>
              <a:t>, </a:t>
            </a:r>
            <a:r>
              <a:rPr lang="en-US" sz="3400" i="1" u="sng">
                <a:latin typeface="ArialMT" charset="0"/>
              </a:rPr>
              <a:t>gender, ethnicity, nationality, sexuality, or geographic location</a:t>
            </a:r>
            <a:r>
              <a:rPr lang="en-US" sz="3400">
                <a:latin typeface="ArialMT" charset="0"/>
              </a:rPr>
              <a:t>. </a:t>
            </a:r>
            <a:endParaRPr lang="en-US" sz="3400"/>
          </a:p>
        </p:txBody>
      </p:sp>
      <p:sp>
        <p:nvSpPr>
          <p:cNvPr id="3" name="Rectangle 2"/>
          <p:cNvSpPr/>
          <p:nvPr/>
        </p:nvSpPr>
        <p:spPr>
          <a:xfrm>
            <a:off x="7869455" y="6045986"/>
            <a:ext cx="3637459" cy="646331"/>
          </a:xfrm>
          <a:prstGeom prst="rect">
            <a:avLst/>
          </a:prstGeom>
          <a:noFill/>
        </p:spPr>
        <p:txBody>
          <a:bodyPr wrap="none">
            <a:spAutoFit/>
          </a:bodyPr>
          <a:lstStyle/>
          <a:p>
            <a:pPr algn="ctr">
              <a:defRPr/>
            </a:pPr>
            <a:r>
              <a:rPr lang="en-US" sz="3600" b="1" dirty="0">
                <a:ln w="17780" cmpd="sng">
                  <a:solidFill>
                    <a:srgbClr val="000000"/>
                  </a:solidFill>
                  <a:prstDash val="solid"/>
                  <a:miter lim="800000"/>
                </a:ln>
                <a:solidFill>
                  <a:srgbClr val="CC66FF"/>
                </a:solidFill>
                <a:effectLst>
                  <a:outerShdw blurRad="50800" algn="tl" rotWithShape="0">
                    <a:srgbClr val="000000"/>
                  </a:outerShdw>
                </a:effectLst>
                <a:ea typeface="MS PGothic" charset="0"/>
                <a:cs typeface="MS PGothic" charset="0"/>
              </a:rPr>
              <a:t>Rings of Culture</a:t>
            </a:r>
          </a:p>
        </p:txBody>
      </p:sp>
    </p:spTree>
    <p:extLst>
      <p:ext uri="{BB962C8B-B14F-4D97-AF65-F5344CB8AC3E}">
        <p14:creationId xmlns:p14="http://schemas.microsoft.com/office/powerpoint/2010/main" val="17388705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Culturally Generic Texts</a:t>
            </a:r>
            <a:endParaRPr lang="en-US" dirty="0"/>
          </a:p>
        </p:txBody>
      </p:sp>
      <p:sp>
        <p:nvSpPr>
          <p:cNvPr id="3" name="TextBox 2"/>
          <p:cNvSpPr txBox="1"/>
          <p:nvPr/>
        </p:nvSpPr>
        <p:spPr>
          <a:xfrm>
            <a:off x="2905172" y="2698422"/>
            <a:ext cx="7019983" cy="646331"/>
          </a:xfrm>
          <a:prstGeom prst="rect">
            <a:avLst/>
          </a:prstGeom>
          <a:noFill/>
        </p:spPr>
        <p:txBody>
          <a:bodyPr wrap="square" rtlCol="0">
            <a:spAutoFit/>
          </a:bodyPr>
          <a:lstStyle/>
          <a:p>
            <a:r>
              <a:rPr lang="en-US" sz="3600" smtClean="0">
                <a:latin typeface="Times New Roman"/>
                <a:cs typeface="Times New Roman"/>
              </a:rPr>
              <a:t> </a:t>
            </a:r>
            <a:endParaRPr lang="en-US" sz="3600" dirty="0">
              <a:latin typeface="Times New Roman"/>
              <a:cs typeface="Times New Roman"/>
            </a:endParaRPr>
          </a:p>
        </p:txBody>
      </p:sp>
      <p:sp>
        <p:nvSpPr>
          <p:cNvPr id="4" name="Rectangle 3"/>
          <p:cNvSpPr/>
          <p:nvPr/>
        </p:nvSpPr>
        <p:spPr>
          <a:xfrm>
            <a:off x="609600" y="1616148"/>
            <a:ext cx="11277600" cy="2308324"/>
          </a:xfrm>
          <a:prstGeom prst="rect">
            <a:avLst/>
          </a:prstGeom>
        </p:spPr>
        <p:txBody>
          <a:bodyPr wrap="square">
            <a:spAutoFit/>
          </a:bodyPr>
          <a:lstStyle/>
          <a:p>
            <a:pPr marL="571500" indent="-571500">
              <a:buFont typeface="Arial" charset="0"/>
              <a:buChar char="•"/>
            </a:pPr>
            <a:r>
              <a:rPr lang="en-US" sz="3600" dirty="0" smtClean="0">
                <a:latin typeface="ArialMT" charset="0"/>
              </a:rPr>
              <a:t>A </a:t>
            </a:r>
            <a:r>
              <a:rPr lang="en-US" sz="3600" b="1" dirty="0" smtClean="0">
                <a:latin typeface="ArialMT" charset="0"/>
              </a:rPr>
              <a:t>culturally generic </a:t>
            </a:r>
            <a:r>
              <a:rPr lang="en-US" sz="3600" dirty="0" smtClean="0">
                <a:latin typeface="ArialMT" charset="0"/>
              </a:rPr>
              <a:t>text features </a:t>
            </a:r>
            <a:r>
              <a:rPr lang="en-US" sz="3600" dirty="0">
                <a:latin typeface="ArialMT" charset="0"/>
              </a:rPr>
              <a:t>minority characters, but </a:t>
            </a:r>
            <a:r>
              <a:rPr lang="en-US" sz="3600" dirty="0" smtClean="0">
                <a:latin typeface="ArialMT" charset="0"/>
              </a:rPr>
              <a:t>contains </a:t>
            </a:r>
            <a:r>
              <a:rPr lang="en-US" sz="3600" dirty="0">
                <a:latin typeface="ArialMT" charset="0"/>
              </a:rPr>
              <a:t>few specific details to culturally define them authentically. Usually based around universal and mainstream defined </a:t>
            </a:r>
            <a:r>
              <a:rPr lang="en-US" sz="3600" dirty="0" smtClean="0">
                <a:latin typeface="ArialMT" charset="0"/>
              </a:rPr>
              <a:t>themes. </a:t>
            </a:r>
          </a:p>
        </p:txBody>
      </p:sp>
      <p:pic>
        <p:nvPicPr>
          <p:cNvPr id="6" name="Picture 5" descr="padlock_standout_400_clr_101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012" y="3924472"/>
            <a:ext cx="5080000" cy="2857500"/>
          </a:xfrm>
          <a:prstGeom prst="rect">
            <a:avLst/>
          </a:prstGeom>
        </p:spPr>
      </p:pic>
      <p:sp>
        <p:nvSpPr>
          <p:cNvPr id="7" name="TextBox 6"/>
          <p:cNvSpPr txBox="1"/>
          <p:nvPr/>
        </p:nvSpPr>
        <p:spPr>
          <a:xfrm>
            <a:off x="7398869" y="6066892"/>
            <a:ext cx="3878147" cy="461665"/>
          </a:xfrm>
          <a:prstGeom prst="rect">
            <a:avLst/>
          </a:prstGeom>
          <a:noFill/>
        </p:spPr>
        <p:txBody>
          <a:bodyPr wrap="square" rtlCol="0">
            <a:spAutoFit/>
          </a:bodyPr>
          <a:lstStyle/>
          <a:p>
            <a:pPr algn="ctr"/>
            <a:r>
              <a:rPr lang="en-US" sz="2400" b="1" dirty="0" smtClean="0"/>
              <a:t>Unlock the difference</a:t>
            </a:r>
            <a:endParaRPr lang="en-US" sz="2400" b="1" dirty="0"/>
          </a:p>
        </p:txBody>
      </p:sp>
      <p:pic>
        <p:nvPicPr>
          <p:cNvPr id="8" name="Picture 7" descr="Sharroky Hollie's boo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85" y="0"/>
            <a:ext cx="1045259" cy="1448088"/>
          </a:xfrm>
          <a:prstGeom prst="rect">
            <a:avLst/>
          </a:prstGeom>
          <a:ln>
            <a:noFill/>
          </a:ln>
          <a:effectLst>
            <a:outerShdw blurRad="190500" algn="tl" rotWithShape="0">
              <a:srgbClr val="000000">
                <a:alpha val="70000"/>
              </a:srgbClr>
            </a:outerShdw>
          </a:effectLst>
          <a:scene3d>
            <a:camera prst="perspectiveLeft"/>
            <a:lightRig rig="threePt" dir="t"/>
          </a:scene3d>
        </p:spPr>
      </p:pic>
    </p:spTree>
    <p:extLst>
      <p:ext uri="{BB962C8B-B14F-4D97-AF65-F5344CB8AC3E}">
        <p14:creationId xmlns:p14="http://schemas.microsoft.com/office/powerpoint/2010/main" val="2803068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Culturally Neutral Texts</a:t>
            </a:r>
            <a:endParaRPr lang="en-US" dirty="0"/>
          </a:p>
        </p:txBody>
      </p:sp>
      <p:sp>
        <p:nvSpPr>
          <p:cNvPr id="3" name="TextBox 2"/>
          <p:cNvSpPr txBox="1"/>
          <p:nvPr/>
        </p:nvSpPr>
        <p:spPr>
          <a:xfrm>
            <a:off x="850607" y="1613893"/>
            <a:ext cx="10909004" cy="2308324"/>
          </a:xfrm>
          <a:prstGeom prst="rect">
            <a:avLst/>
          </a:prstGeom>
          <a:noFill/>
        </p:spPr>
        <p:txBody>
          <a:bodyPr wrap="square" rtlCol="0">
            <a:spAutoFit/>
          </a:bodyPr>
          <a:lstStyle/>
          <a:p>
            <a:pPr marL="571500" indent="-571500">
              <a:buFont typeface="Arial" charset="0"/>
              <a:buChar char="•"/>
            </a:pPr>
            <a:r>
              <a:rPr lang="en-US" sz="3600" dirty="0" smtClean="0">
                <a:latin typeface="ArialMT" charset="0"/>
              </a:rPr>
              <a:t>Features </a:t>
            </a:r>
            <a:r>
              <a:rPr lang="en-US" sz="3600" dirty="0">
                <a:latin typeface="ArialMT" charset="0"/>
              </a:rPr>
              <a:t>“people of color” but have little or nothing to with culture and many times simply have “dipped” a traditional character </a:t>
            </a:r>
            <a:r>
              <a:rPr lang="en-US" sz="3600" dirty="0" smtClean="0">
                <a:latin typeface="ArialMT" charset="0"/>
              </a:rPr>
              <a:t>in </a:t>
            </a:r>
            <a:r>
              <a:rPr lang="en-US" sz="3600" dirty="0">
                <a:latin typeface="ArialMT" charset="0"/>
              </a:rPr>
              <a:t>the name of diversity or </a:t>
            </a:r>
            <a:r>
              <a:rPr lang="en-US" sz="3600" dirty="0" smtClean="0">
                <a:latin typeface="ArialMT" charset="0"/>
              </a:rPr>
              <a:t>multiculturalism. </a:t>
            </a:r>
          </a:p>
        </p:txBody>
      </p:sp>
      <p:pic>
        <p:nvPicPr>
          <p:cNvPr id="6" name="Picture 5" descr="location_pointer_isometric_400_clr_174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903" y="3204774"/>
            <a:ext cx="4508500" cy="4164605"/>
          </a:xfrm>
          <a:prstGeom prst="rect">
            <a:avLst/>
          </a:prstGeom>
        </p:spPr>
      </p:pic>
      <p:sp>
        <p:nvSpPr>
          <p:cNvPr id="5" name="TextBox 4"/>
          <p:cNvSpPr txBox="1"/>
          <p:nvPr/>
        </p:nvSpPr>
        <p:spPr>
          <a:xfrm>
            <a:off x="8354459" y="3933549"/>
            <a:ext cx="2106207" cy="1384995"/>
          </a:xfrm>
          <a:prstGeom prst="rect">
            <a:avLst/>
          </a:prstGeom>
          <a:noFill/>
        </p:spPr>
        <p:txBody>
          <a:bodyPr wrap="square" rtlCol="0">
            <a:spAutoFit/>
          </a:bodyPr>
          <a:lstStyle/>
          <a:p>
            <a:pPr algn="ctr"/>
            <a:r>
              <a:rPr lang="en-US" sz="2800" b="1" dirty="0" smtClean="0"/>
              <a:t>Most important point</a:t>
            </a:r>
            <a:endParaRPr lang="en-US" sz="2800" b="1" dirty="0"/>
          </a:p>
        </p:txBody>
      </p:sp>
      <p:pic>
        <p:nvPicPr>
          <p:cNvPr id="7" name="Picture 6" descr="Sharroky Hollie's boo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77" y="-30450"/>
            <a:ext cx="1045259" cy="1448088"/>
          </a:xfrm>
          <a:prstGeom prst="rect">
            <a:avLst/>
          </a:prstGeom>
          <a:ln>
            <a:noFill/>
          </a:ln>
          <a:effectLst>
            <a:outerShdw blurRad="190500" algn="tl" rotWithShape="0">
              <a:srgbClr val="000000">
                <a:alpha val="70000"/>
              </a:srgbClr>
            </a:outerShdw>
          </a:effectLst>
          <a:scene3d>
            <a:camera prst="perspectiveLeft"/>
            <a:lightRig rig="threePt" dir="t"/>
          </a:scene3d>
        </p:spPr>
      </p:pic>
    </p:spTree>
    <p:extLst>
      <p:ext uri="{BB962C8B-B14F-4D97-AF65-F5344CB8AC3E}">
        <p14:creationId xmlns:p14="http://schemas.microsoft.com/office/powerpoint/2010/main" val="1106320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Culturally Responsive Texts</a:t>
            </a:r>
            <a:endParaRPr lang="en-US" dirty="0"/>
          </a:p>
        </p:txBody>
      </p:sp>
      <p:sp>
        <p:nvSpPr>
          <p:cNvPr id="3" name="Content Placeholder 2"/>
          <p:cNvSpPr>
            <a:spLocks noGrp="1"/>
          </p:cNvSpPr>
          <p:nvPr>
            <p:ph idx="1"/>
          </p:nvPr>
        </p:nvSpPr>
        <p:spPr>
          <a:xfrm>
            <a:off x="609600" y="1511996"/>
            <a:ext cx="9172373" cy="5121080"/>
          </a:xfrm>
        </p:spPr>
        <p:txBody>
          <a:bodyPr/>
          <a:lstStyle/>
          <a:p>
            <a:pPr>
              <a:buFont typeface="Wingdings" charset="2"/>
              <a:buChar char="q"/>
            </a:pPr>
            <a:r>
              <a:rPr lang="en-US" dirty="0" smtClean="0"/>
              <a:t>text that include the reader’s experience, and which draws on their </a:t>
            </a:r>
            <a:r>
              <a:rPr lang="en-US" b="1" i="1" dirty="0" smtClean="0"/>
              <a:t>background and culture</a:t>
            </a:r>
            <a:r>
              <a:rPr lang="en-US" dirty="0" smtClean="0"/>
              <a:t>…</a:t>
            </a:r>
          </a:p>
          <a:p>
            <a:pPr marL="0" indent="0">
              <a:buNone/>
            </a:pPr>
            <a:endParaRPr lang="en-US" sz="2400" dirty="0"/>
          </a:p>
          <a:p>
            <a:pPr>
              <a:buFont typeface="Wingdings" charset="2"/>
              <a:buChar char="q"/>
            </a:pPr>
            <a:r>
              <a:rPr lang="en-US" dirty="0" smtClean="0"/>
              <a:t> text that </a:t>
            </a:r>
            <a:r>
              <a:rPr lang="en-US" b="1" i="1" dirty="0" smtClean="0"/>
              <a:t>helps children understand who they are,</a:t>
            </a:r>
            <a:r>
              <a:rPr lang="en-US" dirty="0" smtClean="0"/>
              <a:t> where they </a:t>
            </a:r>
            <a:r>
              <a:rPr lang="en-US" b="1" i="1" dirty="0" smtClean="0"/>
              <a:t>come from</a:t>
            </a:r>
            <a:r>
              <a:rPr lang="en-US" dirty="0" smtClean="0"/>
              <a:t>, and where </a:t>
            </a:r>
            <a:r>
              <a:rPr lang="en-US" b="1" i="1" dirty="0" smtClean="0"/>
              <a:t>they can go</a:t>
            </a:r>
          </a:p>
          <a:p>
            <a:pPr marL="0" indent="0">
              <a:buNone/>
            </a:pPr>
            <a:endParaRPr lang="en-US" sz="2400" dirty="0" smtClean="0"/>
          </a:p>
          <a:p>
            <a:pPr>
              <a:buFont typeface="Wingdings" charset="2"/>
              <a:buChar char="q"/>
            </a:pPr>
            <a:r>
              <a:rPr lang="en-US" b="1" i="1" dirty="0" smtClean="0"/>
              <a:t>connect to students’ lives</a:t>
            </a:r>
            <a:r>
              <a:rPr lang="en-US" dirty="0" smtClean="0"/>
              <a:t>, not just to their cultural heritage.</a:t>
            </a:r>
          </a:p>
          <a:p>
            <a:pPr marL="0" indent="0" algn="r">
              <a:buNone/>
            </a:pPr>
            <a:r>
              <a:rPr lang="en-US" sz="1600" i="1" dirty="0" smtClean="0"/>
              <a:t>-based on the work of Alma </a:t>
            </a:r>
            <a:r>
              <a:rPr lang="en-US" sz="1600" i="1" dirty="0" err="1" smtClean="0"/>
              <a:t>Flor</a:t>
            </a:r>
            <a:r>
              <a:rPr lang="en-US" sz="1600" i="1" dirty="0" smtClean="0"/>
              <a:t> Ada</a:t>
            </a:r>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9605601" y="1892015"/>
            <a:ext cx="2344447" cy="39119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72417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4"/>
          <p:cNvSpPr>
            <a:spLocks noGrp="1"/>
          </p:cNvSpPr>
          <p:nvPr>
            <p:ph type="title"/>
          </p:nvPr>
        </p:nvSpPr>
        <p:spPr>
          <a:xfrm>
            <a:off x="1524000" y="5"/>
            <a:ext cx="9144000" cy="1617663"/>
          </a:xfrm>
        </p:spPr>
        <p:txBody>
          <a:bodyPr anchor="t"/>
          <a:lstStyle/>
          <a:p>
            <a:pPr eaLnBrk="1" hangingPunct="1"/>
            <a:r>
              <a:rPr lang="en-US" sz="3900">
                <a:latin typeface="News Gothic MT" charset="0"/>
              </a:rPr>
              <a:t>Five CLR Pedagogical Areas</a:t>
            </a:r>
            <a:br>
              <a:rPr lang="en-US" sz="3900">
                <a:latin typeface="News Gothic MT" charset="0"/>
              </a:rPr>
            </a:br>
            <a:r>
              <a:rPr lang="en-US" sz="1400">
                <a:latin typeface="Calibri" charset="0"/>
              </a:rPr>
              <a:t>When looking at instruction from the what and the how perspective there are five general areas that we have identified where CLR can have immediate impact by increasing student motivation and engagement.</a:t>
            </a:r>
          </a:p>
        </p:txBody>
      </p:sp>
      <p:graphicFrame>
        <p:nvGraphicFramePr>
          <p:cNvPr id="7" name="Content Placeholder 6"/>
          <p:cNvGraphicFramePr>
            <a:graphicFrameLocks noGrp="1"/>
          </p:cNvGraphicFramePr>
          <p:nvPr>
            <p:ph idx="1"/>
          </p:nvPr>
        </p:nvGraphicFramePr>
        <p:xfrm>
          <a:off x="1963561" y="1538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5" name="TextBox 7"/>
          <p:cNvSpPr txBox="1">
            <a:spLocks noChangeArrowheads="1"/>
          </p:cNvSpPr>
          <p:nvPr/>
        </p:nvSpPr>
        <p:spPr bwMode="auto">
          <a:xfrm>
            <a:off x="7134230" y="2384426"/>
            <a:ext cx="188595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1300">
                <a:solidFill>
                  <a:srgbClr val="000000"/>
                </a:solidFill>
                <a:latin typeface="Arial" charset="0"/>
              </a:rPr>
              <a:t>Infusing Situational Appropriateness with Language and Behavior </a:t>
            </a:r>
          </a:p>
          <a:p>
            <a:pPr algn="ctr" eaLnBrk="1" fontAlgn="base" hangingPunct="1">
              <a:spcBef>
                <a:spcPct val="0"/>
              </a:spcBef>
              <a:spcAft>
                <a:spcPct val="0"/>
              </a:spcAft>
            </a:pPr>
            <a:r>
              <a:rPr lang="en-US" sz="1300" b="1">
                <a:solidFill>
                  <a:srgbClr val="000000"/>
                </a:solidFill>
                <a:latin typeface="Arial" charset="0"/>
              </a:rPr>
              <a:t>(Responsive Language)</a:t>
            </a:r>
          </a:p>
        </p:txBody>
      </p:sp>
      <p:sp>
        <p:nvSpPr>
          <p:cNvPr id="44036" name="TextBox 8"/>
          <p:cNvSpPr txBox="1">
            <a:spLocks noChangeArrowheads="1"/>
          </p:cNvSpPr>
          <p:nvPr/>
        </p:nvSpPr>
        <p:spPr bwMode="auto">
          <a:xfrm>
            <a:off x="8145463" y="4411666"/>
            <a:ext cx="1612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1400">
                <a:solidFill>
                  <a:srgbClr val="000000"/>
                </a:solidFill>
                <a:latin typeface="Arial" charset="0"/>
              </a:rPr>
              <a:t>Creating an Inviting Learning Environment for Student Success </a:t>
            </a:r>
            <a:r>
              <a:rPr lang="en-US" sz="1400" b="1">
                <a:solidFill>
                  <a:srgbClr val="000000"/>
                </a:solidFill>
                <a:latin typeface="Arial" charset="0"/>
              </a:rPr>
              <a:t>(Responsive Environment)</a:t>
            </a:r>
          </a:p>
        </p:txBody>
      </p:sp>
      <p:sp>
        <p:nvSpPr>
          <p:cNvPr id="8" name="5-Point Star 7"/>
          <p:cNvSpPr/>
          <p:nvPr/>
        </p:nvSpPr>
        <p:spPr>
          <a:xfrm>
            <a:off x="6736113" y="1135314"/>
            <a:ext cx="796233" cy="806571"/>
          </a:xfrm>
          <a:prstGeom prst="star5">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3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Which Type of Text?</a:t>
            </a:r>
          </a:p>
        </p:txBody>
      </p:sp>
      <p:sp>
        <p:nvSpPr>
          <p:cNvPr id="3" name="TextBox 2"/>
          <p:cNvSpPr txBox="1"/>
          <p:nvPr/>
        </p:nvSpPr>
        <p:spPr>
          <a:xfrm>
            <a:off x="4663019" y="1905001"/>
            <a:ext cx="7226300" cy="4093428"/>
          </a:xfrm>
          <a:prstGeom prst="rect">
            <a:avLst/>
          </a:prstGeom>
          <a:noFill/>
        </p:spPr>
        <p:txBody>
          <a:bodyPr>
            <a:spAutoFit/>
          </a:bodyPr>
          <a:lstStyle/>
          <a:p>
            <a:pPr algn="ctr">
              <a:defRPr/>
            </a:pPr>
            <a:r>
              <a:rPr lang="en-US" sz="3200" b="1" dirty="0">
                <a:latin typeface="+mj-lt"/>
                <a:cs typeface="Times New Roman"/>
              </a:rPr>
              <a:t>Phyllis Hunter Library</a:t>
            </a:r>
          </a:p>
          <a:p>
            <a:pPr marL="571500" indent="-571500">
              <a:buFont typeface="Arial" charset="0"/>
              <a:buChar char="•"/>
              <a:defRPr/>
            </a:pPr>
            <a:r>
              <a:rPr lang="en-US" sz="3200" dirty="0">
                <a:latin typeface="Arial"/>
                <a:cs typeface="Arial"/>
              </a:rPr>
              <a:t>Latin American -Puerto Rico</a:t>
            </a:r>
          </a:p>
          <a:p>
            <a:pPr marL="571500" indent="-571500">
              <a:buFont typeface="Arial" charset="0"/>
              <a:buChar char="•"/>
              <a:defRPr/>
            </a:pPr>
            <a:r>
              <a:rPr lang="en-US" sz="3200" dirty="0">
                <a:latin typeface="Arial"/>
                <a:cs typeface="Arial"/>
              </a:rPr>
              <a:t>Living in the Bronx, public housing</a:t>
            </a:r>
          </a:p>
          <a:p>
            <a:pPr marL="571500" indent="-571500">
              <a:buFont typeface="Arial" charset="0"/>
              <a:buChar char="•"/>
              <a:defRPr/>
            </a:pPr>
            <a:r>
              <a:rPr lang="en-US" sz="3200" dirty="0">
                <a:latin typeface="Arial"/>
                <a:cs typeface="Arial"/>
              </a:rPr>
              <a:t>Mom worked day and night</a:t>
            </a:r>
          </a:p>
          <a:p>
            <a:pPr marL="571500" indent="-571500">
              <a:buFont typeface="Arial" charset="0"/>
              <a:buChar char="•"/>
              <a:defRPr/>
            </a:pPr>
            <a:r>
              <a:rPr lang="en-US" sz="3200" dirty="0">
                <a:latin typeface="Arial"/>
                <a:cs typeface="Arial"/>
              </a:rPr>
              <a:t>Played </a:t>
            </a:r>
            <a:r>
              <a:rPr lang="en-US" sz="3200" dirty="0" err="1">
                <a:latin typeface="Arial"/>
                <a:cs typeface="Arial"/>
              </a:rPr>
              <a:t>Loteria</a:t>
            </a:r>
            <a:r>
              <a:rPr lang="en-US" sz="3200" dirty="0">
                <a:latin typeface="Arial"/>
                <a:cs typeface="Arial"/>
              </a:rPr>
              <a:t> with family</a:t>
            </a:r>
          </a:p>
          <a:p>
            <a:pPr marL="571500" indent="-571500">
              <a:buFont typeface="Arial" charset="0"/>
              <a:buChar char="•"/>
              <a:defRPr/>
            </a:pPr>
            <a:r>
              <a:rPr lang="en-US" sz="3200" dirty="0">
                <a:latin typeface="Arial"/>
                <a:cs typeface="Arial"/>
              </a:rPr>
              <a:t>Authentic, cultural experiences of a particular cultural group</a:t>
            </a:r>
          </a:p>
          <a:p>
            <a:pPr>
              <a:defRPr/>
            </a:pPr>
            <a:endParaRPr lang="en-US" sz="3600" dirty="0">
              <a:latin typeface="Times New Roman"/>
              <a:cs typeface="Times New Roman"/>
            </a:endParaRPr>
          </a:p>
        </p:txBody>
      </p:sp>
      <p:pic>
        <p:nvPicPr>
          <p:cNvPr id="757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3" y="2409825"/>
            <a:ext cx="330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26834" y="1748035"/>
            <a:ext cx="2096848" cy="584776"/>
          </a:xfrm>
          <a:prstGeom prst="rect">
            <a:avLst/>
          </a:prstGeom>
          <a:solidFill>
            <a:srgbClr val="A3FC24"/>
          </a:solidFill>
        </p:spPr>
        <p:style>
          <a:lnRef idx="1">
            <a:schemeClr val="accent5"/>
          </a:lnRef>
          <a:fillRef idx="3">
            <a:schemeClr val="accent5"/>
          </a:fillRef>
          <a:effectRef idx="2">
            <a:schemeClr val="accent5"/>
          </a:effectRef>
          <a:fontRef idx="minor">
            <a:schemeClr val="lt1"/>
          </a:fontRef>
        </p:style>
        <p:txBody>
          <a:bodyPr wrap="none">
            <a:spAutoFit/>
          </a:bodyPr>
          <a:lstStyle/>
          <a:p>
            <a:pPr algn="ctr">
              <a:defRPr/>
            </a:pPr>
            <a:r>
              <a:rPr lang="en-US" sz="3200" b="1" dirty="0">
                <a:ln w="1905"/>
                <a:solidFill>
                  <a:srgbClr val="000000"/>
                </a:solidFill>
                <a:effectLst>
                  <a:innerShdw blurRad="69850" dist="43180" dir="5400000">
                    <a:srgbClr val="000000">
                      <a:alpha val="65000"/>
                    </a:srgbClr>
                  </a:innerShdw>
                </a:effectLst>
              </a:rPr>
              <a:t>Authentic</a:t>
            </a:r>
          </a:p>
        </p:txBody>
      </p:sp>
    </p:spTree>
    <p:extLst>
      <p:ext uri="{BB962C8B-B14F-4D97-AF65-F5344CB8AC3E}">
        <p14:creationId xmlns:p14="http://schemas.microsoft.com/office/powerpoint/2010/main" val="184418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Which Type of Text?</a:t>
            </a:r>
          </a:p>
        </p:txBody>
      </p:sp>
      <p:sp>
        <p:nvSpPr>
          <p:cNvPr id="52227" name="TextBox 5"/>
          <p:cNvSpPr txBox="1">
            <a:spLocks noChangeArrowheads="1"/>
          </p:cNvSpPr>
          <p:nvPr/>
        </p:nvSpPr>
        <p:spPr bwMode="auto">
          <a:xfrm>
            <a:off x="5450425" y="1406451"/>
            <a:ext cx="649816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eaLnBrk="1" hangingPunct="1">
              <a:defRPr/>
            </a:pPr>
            <a:r>
              <a:rPr lang="en-US" sz="3200" b="1" dirty="0" smtClean="0"/>
              <a:t>Phyllis Hunter Library</a:t>
            </a:r>
          </a:p>
          <a:p>
            <a:pPr eaLnBrk="1" hangingPunct="1">
              <a:buFont typeface="Arial" charset="0"/>
              <a:buChar char="•"/>
              <a:defRPr/>
            </a:pPr>
            <a:r>
              <a:rPr lang="en-US" sz="3200" dirty="0" smtClean="0"/>
              <a:t>Four inner-city youth </a:t>
            </a:r>
          </a:p>
          <a:p>
            <a:pPr eaLnBrk="1" hangingPunct="1">
              <a:buFont typeface="Arial" charset="0"/>
              <a:buChar char="•"/>
              <a:defRPr/>
            </a:pPr>
            <a:r>
              <a:rPr lang="en-US" sz="3200" dirty="0" smtClean="0"/>
              <a:t>African-American</a:t>
            </a:r>
          </a:p>
          <a:p>
            <a:pPr eaLnBrk="1" hangingPunct="1">
              <a:buFont typeface="Arial" charset="0"/>
              <a:buChar char="•"/>
              <a:defRPr/>
            </a:pPr>
            <a:r>
              <a:rPr lang="en-US" sz="3200" dirty="0" smtClean="0"/>
              <a:t>Based on a true story</a:t>
            </a:r>
          </a:p>
          <a:p>
            <a:pPr eaLnBrk="1" hangingPunct="1">
              <a:buFont typeface="Arial" charset="0"/>
              <a:buChar char="•"/>
              <a:defRPr/>
            </a:pPr>
            <a:r>
              <a:rPr lang="en-US" sz="3200" dirty="0" smtClean="0"/>
              <a:t>Foster youth experiences</a:t>
            </a:r>
          </a:p>
          <a:p>
            <a:pPr eaLnBrk="1" hangingPunct="1">
              <a:buFont typeface="Arial" charset="0"/>
              <a:buChar char="•"/>
              <a:defRPr/>
            </a:pPr>
            <a:r>
              <a:rPr lang="en-US" sz="3200" dirty="0" smtClean="0"/>
              <a:t>Single parent home</a:t>
            </a:r>
          </a:p>
          <a:p>
            <a:pPr eaLnBrk="1" hangingPunct="1">
              <a:buFont typeface="Arial" charset="0"/>
              <a:buChar char="•"/>
              <a:defRPr/>
            </a:pPr>
            <a:r>
              <a:rPr lang="en-US" sz="3200" dirty="0" smtClean="0"/>
              <a:t>Struggles of students living in the inner-city</a:t>
            </a:r>
          </a:p>
          <a:p>
            <a:pPr eaLnBrk="1" hangingPunct="1">
              <a:buFont typeface="Arial" charset="0"/>
              <a:buChar char="•"/>
              <a:defRPr/>
            </a:pPr>
            <a:r>
              <a:rPr lang="en-US" sz="3200" dirty="0" smtClean="0"/>
              <a:t>Celebrates the success of the group working together despite the opposition</a:t>
            </a:r>
          </a:p>
        </p:txBody>
      </p:sp>
      <p:pic>
        <p:nvPicPr>
          <p:cNvPr id="2" name="Picture 1"/>
          <p:cNvPicPr>
            <a:picLocks noChangeAspect="1"/>
          </p:cNvPicPr>
          <p:nvPr/>
        </p:nvPicPr>
        <p:blipFill>
          <a:blip r:embed="rId3"/>
          <a:stretch>
            <a:fillRect/>
          </a:stretch>
        </p:blipFill>
        <p:spPr>
          <a:xfrm>
            <a:off x="922907" y="2487410"/>
            <a:ext cx="3313556" cy="4370597"/>
          </a:xfrm>
          <a:prstGeom prst="rect">
            <a:avLst/>
          </a:prstGeom>
        </p:spPr>
      </p:pic>
      <p:sp>
        <p:nvSpPr>
          <p:cNvPr id="7" name="Rectangle 6"/>
          <p:cNvSpPr/>
          <p:nvPr/>
        </p:nvSpPr>
        <p:spPr>
          <a:xfrm>
            <a:off x="1538644" y="1748035"/>
            <a:ext cx="2096848" cy="584776"/>
          </a:xfrm>
          <a:prstGeom prst="rect">
            <a:avLst/>
          </a:prstGeom>
          <a:solidFill>
            <a:srgbClr val="A3FC24"/>
          </a:solidFill>
        </p:spPr>
        <p:style>
          <a:lnRef idx="1">
            <a:schemeClr val="accent5"/>
          </a:lnRef>
          <a:fillRef idx="3">
            <a:schemeClr val="accent5"/>
          </a:fillRef>
          <a:effectRef idx="2">
            <a:schemeClr val="accent5"/>
          </a:effectRef>
          <a:fontRef idx="minor">
            <a:schemeClr val="lt1"/>
          </a:fontRef>
        </p:style>
        <p:txBody>
          <a:bodyPr wrap="none">
            <a:spAutoFit/>
          </a:bodyPr>
          <a:lstStyle/>
          <a:p>
            <a:pPr algn="ctr">
              <a:defRPr/>
            </a:pPr>
            <a:r>
              <a:rPr lang="en-US" sz="3200" b="1" dirty="0">
                <a:ln w="1905"/>
                <a:solidFill>
                  <a:srgbClr val="000000"/>
                </a:solidFill>
                <a:effectLst>
                  <a:innerShdw blurRad="69850" dist="43180" dir="5400000">
                    <a:srgbClr val="000000">
                      <a:alpha val="65000"/>
                    </a:srgbClr>
                  </a:innerShdw>
                </a:effectLst>
              </a:rPr>
              <a:t>Authentic</a:t>
            </a:r>
          </a:p>
        </p:txBody>
      </p:sp>
    </p:spTree>
    <p:extLst>
      <p:ext uri="{BB962C8B-B14F-4D97-AF65-F5344CB8AC3E}">
        <p14:creationId xmlns:p14="http://schemas.microsoft.com/office/powerpoint/2010/main" val="1751197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1000"/>
                                        <p:tgtEl>
                                          <p:spTgt spid="52227"/>
                                        </p:tgtEl>
                                      </p:cBhvr>
                                    </p:animEffect>
                                    <p:anim calcmode="lin" valueType="num">
                                      <p:cBhvr>
                                        <p:cTn id="8" dur="1000" fill="hold"/>
                                        <p:tgtEl>
                                          <p:spTgt spid="52227"/>
                                        </p:tgtEl>
                                        <p:attrNameLst>
                                          <p:attrName>ppt_x</p:attrName>
                                        </p:attrNameLst>
                                      </p:cBhvr>
                                      <p:tavLst>
                                        <p:tav tm="0">
                                          <p:val>
                                            <p:strVal val="#ppt_x"/>
                                          </p:val>
                                        </p:tav>
                                        <p:tav tm="100000">
                                          <p:val>
                                            <p:strVal val="#ppt_x"/>
                                          </p:val>
                                        </p:tav>
                                      </p:tavLst>
                                    </p:anim>
                                    <p:anim calcmode="lin" valueType="num">
                                      <p:cBhvr>
                                        <p:cTn id="9" dur="900" decel="100000" fill="hold"/>
                                        <p:tgtEl>
                                          <p:spTgt spid="522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2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Which Type of Text?</a:t>
            </a:r>
          </a:p>
        </p:txBody>
      </p:sp>
      <p:pic>
        <p:nvPicPr>
          <p:cNvPr id="778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837" y="2540000"/>
            <a:ext cx="3733801"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5"/>
          <p:cNvSpPr txBox="1">
            <a:spLocks noChangeArrowheads="1"/>
          </p:cNvSpPr>
          <p:nvPr/>
        </p:nvSpPr>
        <p:spPr bwMode="auto">
          <a:xfrm>
            <a:off x="5450422" y="2041527"/>
            <a:ext cx="649816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eaLnBrk="1" hangingPunct="1">
              <a:defRPr/>
            </a:pPr>
            <a:r>
              <a:rPr lang="en-US" sz="3200" b="1" dirty="0" smtClean="0"/>
              <a:t>Phyllis Hunter Library</a:t>
            </a:r>
          </a:p>
          <a:p>
            <a:pPr eaLnBrk="1" hangingPunct="1">
              <a:buFont typeface="Arial" charset="0"/>
              <a:buChar char="•"/>
              <a:defRPr/>
            </a:pPr>
            <a:r>
              <a:rPr lang="en-US" sz="3200" dirty="0" smtClean="0"/>
              <a:t>Girl</a:t>
            </a:r>
          </a:p>
          <a:p>
            <a:pPr eaLnBrk="1" hangingPunct="1">
              <a:buFont typeface="Arial" charset="0"/>
              <a:buChar char="•"/>
              <a:defRPr/>
            </a:pPr>
            <a:r>
              <a:rPr lang="en-US" sz="3200" dirty="0" smtClean="0"/>
              <a:t>African-American</a:t>
            </a:r>
          </a:p>
          <a:p>
            <a:pPr eaLnBrk="1" hangingPunct="1">
              <a:buFont typeface="Arial" charset="0"/>
              <a:buChar char="•"/>
              <a:defRPr/>
            </a:pPr>
            <a:r>
              <a:rPr lang="en-US" sz="3200" dirty="0" smtClean="0"/>
              <a:t>Contains few details that define the character’s culture</a:t>
            </a:r>
          </a:p>
          <a:p>
            <a:pPr eaLnBrk="1" hangingPunct="1">
              <a:buFont typeface="Arial" charset="0"/>
              <a:buChar char="•"/>
              <a:defRPr/>
            </a:pPr>
            <a:r>
              <a:rPr lang="en-US" sz="3200" dirty="0" smtClean="0"/>
              <a:t>The text can be about anyone, regardless of culture</a:t>
            </a:r>
          </a:p>
        </p:txBody>
      </p:sp>
      <p:sp>
        <p:nvSpPr>
          <p:cNvPr id="5" name="Rectangle 4"/>
          <p:cNvSpPr/>
          <p:nvPr/>
        </p:nvSpPr>
        <p:spPr>
          <a:xfrm>
            <a:off x="1500150" y="1749137"/>
            <a:ext cx="1793279" cy="584776"/>
          </a:xfrm>
          <a:prstGeom prst="rect">
            <a:avLst/>
          </a:prstGeom>
          <a:solidFill>
            <a:srgbClr val="A3FC24"/>
          </a:solidFill>
        </p:spPr>
        <p:style>
          <a:lnRef idx="1">
            <a:schemeClr val="accent5"/>
          </a:lnRef>
          <a:fillRef idx="3">
            <a:schemeClr val="accent5"/>
          </a:fillRef>
          <a:effectRef idx="2">
            <a:schemeClr val="accent5"/>
          </a:effectRef>
          <a:fontRef idx="minor">
            <a:schemeClr val="lt1"/>
          </a:fontRef>
        </p:style>
        <p:txBody>
          <a:bodyPr wrap="none">
            <a:spAutoFit/>
          </a:bodyPr>
          <a:lstStyle/>
          <a:p>
            <a:pPr algn="ctr">
              <a:defRPr/>
            </a:pPr>
            <a:r>
              <a:rPr lang="en-US" sz="3200" b="1" dirty="0">
                <a:ln w="1905"/>
                <a:solidFill>
                  <a:srgbClr val="000000"/>
                </a:solidFill>
                <a:effectLst>
                  <a:innerShdw blurRad="69850" dist="43180" dir="5400000">
                    <a:srgbClr val="000000">
                      <a:alpha val="65000"/>
                    </a:srgbClr>
                  </a:innerShdw>
                </a:effectLst>
              </a:rPr>
              <a:t>Generic</a:t>
            </a:r>
          </a:p>
        </p:txBody>
      </p:sp>
    </p:spTree>
    <p:extLst>
      <p:ext uri="{BB962C8B-B14F-4D97-AF65-F5344CB8AC3E}">
        <p14:creationId xmlns:p14="http://schemas.microsoft.com/office/powerpoint/2010/main" val="171655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1000"/>
                                        <p:tgtEl>
                                          <p:spTgt spid="52227"/>
                                        </p:tgtEl>
                                      </p:cBhvr>
                                    </p:animEffect>
                                    <p:anim calcmode="lin" valueType="num">
                                      <p:cBhvr>
                                        <p:cTn id="8" dur="1000" fill="hold"/>
                                        <p:tgtEl>
                                          <p:spTgt spid="52227"/>
                                        </p:tgtEl>
                                        <p:attrNameLst>
                                          <p:attrName>ppt_x</p:attrName>
                                        </p:attrNameLst>
                                      </p:cBhvr>
                                      <p:tavLst>
                                        <p:tav tm="0">
                                          <p:val>
                                            <p:strVal val="#ppt_x"/>
                                          </p:val>
                                        </p:tav>
                                        <p:tav tm="100000">
                                          <p:val>
                                            <p:strVal val="#ppt_x"/>
                                          </p:val>
                                        </p:tav>
                                      </p:tavLst>
                                    </p:anim>
                                    <p:anim calcmode="lin" valueType="num">
                                      <p:cBhvr>
                                        <p:cTn id="9" dur="900" decel="100000" fill="hold"/>
                                        <p:tgtEl>
                                          <p:spTgt spid="522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22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Arial" charset="0"/>
              </a:rPr>
              <a:t>Elevator Music…</a:t>
            </a:r>
            <a:endParaRPr lang="en-US">
              <a:latin typeface="Calibri" charset="0"/>
            </a:endParaRPr>
          </a:p>
        </p:txBody>
      </p:sp>
      <p:sp>
        <p:nvSpPr>
          <p:cNvPr id="86018" name="TextBox 2"/>
          <p:cNvSpPr txBox="1">
            <a:spLocks noChangeArrowheads="1"/>
          </p:cNvSpPr>
          <p:nvPr/>
        </p:nvSpPr>
        <p:spPr bwMode="auto">
          <a:xfrm>
            <a:off x="2906187" y="2698759"/>
            <a:ext cx="7018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latin typeface="Times New Roman" charset="0"/>
                <a:cs typeface="Times New Roman" charset="0"/>
              </a:rPr>
              <a:t> </a:t>
            </a:r>
          </a:p>
        </p:txBody>
      </p:sp>
      <p:sp>
        <p:nvSpPr>
          <p:cNvPr id="4" name="Rectangle 3"/>
          <p:cNvSpPr>
            <a:spLocks noChangeArrowheads="1"/>
          </p:cNvSpPr>
          <p:nvPr/>
        </p:nvSpPr>
        <p:spPr bwMode="auto">
          <a:xfrm>
            <a:off x="7035801" y="2166943"/>
            <a:ext cx="47752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800" dirty="0">
              <a:latin typeface="Arial" charset="0"/>
            </a:endParaRPr>
          </a:p>
          <a:p>
            <a:r>
              <a:rPr lang="en-US" sz="3600" dirty="0" smtClean="0">
                <a:latin typeface="Arial" charset="0"/>
              </a:rPr>
              <a:t>How might you explain culturally responsive text and how to identify it?</a:t>
            </a:r>
            <a:endParaRPr lang="en-US" sz="3600" dirty="0">
              <a:latin typeface="Arial" charset="0"/>
            </a:endParaRPr>
          </a:p>
        </p:txBody>
      </p:sp>
      <p:pic>
        <p:nvPicPr>
          <p:cNvPr id="2" name="Picture 1"/>
          <p:cNvPicPr>
            <a:picLocks noChangeAspect="1"/>
          </p:cNvPicPr>
          <p:nvPr/>
        </p:nvPicPr>
        <p:blipFill>
          <a:blip r:embed="rId3"/>
          <a:stretch>
            <a:fillRect/>
          </a:stretch>
        </p:blipFill>
        <p:spPr>
          <a:xfrm>
            <a:off x="906848" y="1905250"/>
            <a:ext cx="4699001" cy="466212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322297" y="35284"/>
            <a:ext cx="2066779" cy="1417638"/>
          </a:xfrm>
          <a:prstGeom prst="rect">
            <a:avLst/>
          </a:prstGeom>
        </p:spPr>
      </p:pic>
    </p:spTree>
    <p:extLst>
      <p:ext uri="{BB962C8B-B14F-4D97-AF65-F5344CB8AC3E}">
        <p14:creationId xmlns:p14="http://schemas.microsoft.com/office/powerpoint/2010/main" val="24687975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AEMP Website</a:t>
            </a:r>
          </a:p>
        </p:txBody>
      </p:sp>
      <p:pic>
        <p:nvPicPr>
          <p:cNvPr id="6" name="Picture 5"/>
          <p:cNvPicPr>
            <a:picLocks noChangeAspect="1"/>
          </p:cNvPicPr>
          <p:nvPr/>
        </p:nvPicPr>
        <p:blipFill>
          <a:blip r:embed="rId3"/>
          <a:stretch>
            <a:fillRect/>
          </a:stretch>
        </p:blipFill>
        <p:spPr>
          <a:xfrm>
            <a:off x="1416050" y="1833563"/>
            <a:ext cx="9590617" cy="4883150"/>
          </a:xfrm>
          <a:prstGeom prst="rect">
            <a:avLst/>
          </a:prstGeom>
          <a:ln>
            <a:noFill/>
          </a:ln>
          <a:effectLst>
            <a:outerShdw blurRad="190500" algn="tl" rotWithShape="0">
              <a:srgbClr val="000000">
                <a:alpha val="70000"/>
              </a:srgbClr>
            </a:outerShdw>
          </a:effectLst>
        </p:spPr>
      </p:pic>
      <p:sp>
        <p:nvSpPr>
          <p:cNvPr id="7" name="Down Arrow 6"/>
          <p:cNvSpPr/>
          <p:nvPr/>
        </p:nvSpPr>
        <p:spPr>
          <a:xfrm>
            <a:off x="6703332" y="1335340"/>
            <a:ext cx="786256" cy="1810643"/>
          </a:xfrm>
          <a:prstGeom prst="down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vert="wordArtVert" anchor="ctr"/>
          <a:lstStyle/>
          <a:p>
            <a:pPr algn="ctr">
              <a:defRPr/>
            </a:pPr>
            <a:r>
              <a:rPr lang="en-US" sz="1600" b="1" dirty="0">
                <a:solidFill>
                  <a:schemeClr val="bg1"/>
                </a:solidFill>
              </a:rPr>
              <a:t>resources</a:t>
            </a:r>
          </a:p>
        </p:txBody>
      </p:sp>
    </p:spTree>
    <p:extLst>
      <p:ext uri="{BB962C8B-B14F-4D97-AF65-F5344CB8AC3E}">
        <p14:creationId xmlns:p14="http://schemas.microsoft.com/office/powerpoint/2010/main" val="27706418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3767" y="1631950"/>
            <a:ext cx="8737600" cy="5226050"/>
          </a:xfrm>
          <a:prstGeom prst="rect">
            <a:avLst/>
          </a:prstGeom>
          <a:ln>
            <a:noFill/>
          </a:ln>
          <a:effectLst>
            <a:outerShdw blurRad="190500" algn="tl" rotWithShape="0">
              <a:srgbClr val="000000">
                <a:alpha val="70000"/>
              </a:srgbClr>
            </a:outerShdw>
          </a:effectLst>
        </p:spPr>
      </p:pic>
      <p:sp>
        <p:nvSpPr>
          <p:cNvPr id="4" name="Left Arrow 3"/>
          <p:cNvSpPr/>
          <p:nvPr/>
        </p:nvSpPr>
        <p:spPr>
          <a:xfrm>
            <a:off x="8547100" y="5080003"/>
            <a:ext cx="1964267" cy="684213"/>
          </a:xfrm>
          <a:prstGeom prst="lef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115"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AEMP Classroom CLR Literature List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2219" y="1909763"/>
            <a:ext cx="633518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751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AEMP Classroom CLR Literature List </a:t>
            </a:r>
          </a:p>
        </p:txBody>
      </p:sp>
      <p:sp>
        <p:nvSpPr>
          <p:cNvPr id="91138" name="TextBox 2"/>
          <p:cNvSpPr txBox="1">
            <a:spLocks noChangeArrowheads="1"/>
          </p:cNvSpPr>
          <p:nvPr/>
        </p:nvSpPr>
        <p:spPr bwMode="auto">
          <a:xfrm>
            <a:off x="2906187" y="2698759"/>
            <a:ext cx="7018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latin typeface="Times New Roman" charset="0"/>
                <a:cs typeface="Times New Roman" charset="0"/>
              </a:rPr>
              <a:t> </a:t>
            </a:r>
          </a:p>
        </p:txBody>
      </p:sp>
      <p:pic>
        <p:nvPicPr>
          <p:cNvPr id="4" name="Picture 3"/>
          <p:cNvPicPr>
            <a:picLocks noChangeAspect="1"/>
          </p:cNvPicPr>
          <p:nvPr/>
        </p:nvPicPr>
        <p:blipFill>
          <a:blip r:embed="rId3"/>
          <a:stretch>
            <a:fillRect/>
          </a:stretch>
        </p:blipFill>
        <p:spPr>
          <a:xfrm>
            <a:off x="2197026" y="1468438"/>
            <a:ext cx="7448551" cy="5389562"/>
          </a:xfrm>
          <a:prstGeom prst="rect">
            <a:avLst/>
          </a:prstGeom>
          <a:ln>
            <a:noFill/>
          </a:ln>
          <a:effectLst>
            <a:outerShdw blurRad="190500" algn="tl" rotWithShape="0">
              <a:srgbClr val="000000">
                <a:alpha val="70000"/>
              </a:srgbClr>
            </a:outerShdw>
          </a:effectLst>
        </p:spPr>
      </p:pic>
      <p:sp>
        <p:nvSpPr>
          <p:cNvPr id="5" name="Left Arrow 4"/>
          <p:cNvSpPr/>
          <p:nvPr/>
        </p:nvSpPr>
        <p:spPr>
          <a:xfrm flipH="1">
            <a:off x="1179710" y="1774825"/>
            <a:ext cx="1017316" cy="615950"/>
          </a:xfrm>
          <a:prstGeom prst="lef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Left Arrow 5"/>
          <p:cNvSpPr/>
          <p:nvPr/>
        </p:nvSpPr>
        <p:spPr>
          <a:xfrm>
            <a:off x="9070173" y="1774825"/>
            <a:ext cx="1150807" cy="615950"/>
          </a:xfrm>
          <a:prstGeom prst="lef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290399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Taking it Back!</a:t>
            </a:r>
          </a:p>
        </p:txBody>
      </p:sp>
      <p:sp>
        <p:nvSpPr>
          <p:cNvPr id="3" name="Content Placeholder 2"/>
          <p:cNvSpPr>
            <a:spLocks noGrp="1"/>
          </p:cNvSpPr>
          <p:nvPr>
            <p:ph idx="1"/>
          </p:nvPr>
        </p:nvSpPr>
        <p:spPr>
          <a:xfrm>
            <a:off x="944038" y="1909763"/>
            <a:ext cx="9692217" cy="5262562"/>
          </a:xfrm>
        </p:spPr>
        <p:txBody>
          <a:bodyPr rtlCol="0">
            <a:normAutofit/>
          </a:bodyPr>
          <a:lstStyle/>
          <a:p>
            <a:pPr marL="0" indent="0" eaLnBrk="1" fontAlgn="auto" hangingPunct="1">
              <a:spcAft>
                <a:spcPts val="0"/>
              </a:spcAft>
              <a:buClr>
                <a:schemeClr val="bg1">
                  <a:lumMod val="65000"/>
                </a:schemeClr>
              </a:buClr>
              <a:buFont typeface="Arial" charset="0"/>
              <a:buNone/>
              <a:defRPr/>
            </a:pPr>
            <a:r>
              <a:rPr lang="en-US" sz="3200" b="1" u="sng" dirty="0" smtClean="0">
                <a:solidFill>
                  <a:schemeClr val="tx1">
                    <a:lumMod val="85000"/>
                    <a:lumOff val="15000"/>
                  </a:schemeClr>
                </a:solidFill>
                <a:latin typeface="+mj-lt"/>
                <a:ea typeface="+mn-ea"/>
                <a:cs typeface="+mn-cs"/>
              </a:rPr>
              <a:t>Think-Ink</a:t>
            </a:r>
            <a:endParaRPr lang="en-US" sz="3200" b="1" u="sng" dirty="0">
              <a:solidFill>
                <a:schemeClr val="tx1">
                  <a:lumMod val="85000"/>
                  <a:lumOff val="15000"/>
                </a:schemeClr>
              </a:solidFill>
              <a:latin typeface="+mj-lt"/>
              <a:ea typeface="+mn-ea"/>
              <a:cs typeface="+mn-cs"/>
            </a:endParaRPr>
          </a:p>
          <a:p>
            <a:pPr eaLnBrk="1" fontAlgn="auto" hangingPunct="1">
              <a:spcAft>
                <a:spcPts val="0"/>
              </a:spcAft>
              <a:buClr>
                <a:schemeClr val="bg1">
                  <a:lumMod val="65000"/>
                </a:schemeClr>
              </a:buClr>
              <a:buFont typeface="Wingdings" charset="2"/>
              <a:buChar char="q"/>
              <a:defRPr/>
            </a:pPr>
            <a:r>
              <a:rPr lang="en-US" sz="3200" dirty="0" smtClean="0">
                <a:solidFill>
                  <a:schemeClr val="tx1">
                    <a:lumMod val="85000"/>
                    <a:lumOff val="15000"/>
                  </a:schemeClr>
                </a:solidFill>
                <a:latin typeface="+mj-lt"/>
                <a:ea typeface="+mn-ea"/>
                <a:cs typeface="+mn-cs"/>
              </a:rPr>
              <a:t>How will you apply your new learning to your instruction this week?</a:t>
            </a:r>
          </a:p>
          <a:p>
            <a:pPr eaLnBrk="1" fontAlgn="auto" hangingPunct="1">
              <a:spcAft>
                <a:spcPts val="0"/>
              </a:spcAft>
              <a:buClr>
                <a:schemeClr val="bg1">
                  <a:lumMod val="65000"/>
                </a:schemeClr>
              </a:buClr>
              <a:buFont typeface="Wingdings" pitchFamily="2" charset="2"/>
              <a:buChar char=""/>
              <a:defRPr/>
            </a:pPr>
            <a:endParaRPr lang="en-US" sz="3200" dirty="0">
              <a:solidFill>
                <a:schemeClr val="tx1">
                  <a:lumMod val="85000"/>
                  <a:lumOff val="15000"/>
                </a:schemeClr>
              </a:solidFill>
              <a:latin typeface="+mj-lt"/>
              <a:ea typeface="+mn-ea"/>
              <a:cs typeface="+mn-cs"/>
            </a:endParaRPr>
          </a:p>
          <a:p>
            <a:pPr marL="0" indent="0" eaLnBrk="1" fontAlgn="auto" hangingPunct="1">
              <a:spcAft>
                <a:spcPts val="0"/>
              </a:spcAft>
              <a:buClr>
                <a:schemeClr val="bg1">
                  <a:lumMod val="65000"/>
                </a:schemeClr>
              </a:buClr>
              <a:buFont typeface="Arial" charset="0"/>
              <a:buNone/>
              <a:defRPr/>
            </a:pPr>
            <a:r>
              <a:rPr lang="en-US" sz="3200" b="1" u="sng" dirty="0" smtClean="0">
                <a:solidFill>
                  <a:schemeClr val="tx1">
                    <a:lumMod val="85000"/>
                    <a:lumOff val="15000"/>
                  </a:schemeClr>
                </a:solidFill>
                <a:latin typeface="+mj-lt"/>
                <a:ea typeface="+mn-ea"/>
                <a:cs typeface="+mn-cs"/>
              </a:rPr>
              <a:t>Pair-Share</a:t>
            </a:r>
          </a:p>
          <a:p>
            <a:pPr eaLnBrk="1" fontAlgn="auto" hangingPunct="1">
              <a:spcAft>
                <a:spcPts val="0"/>
              </a:spcAft>
              <a:buClr>
                <a:schemeClr val="bg1">
                  <a:lumMod val="65000"/>
                </a:schemeClr>
              </a:buClr>
              <a:buFont typeface="Wingdings" charset="2"/>
              <a:buChar char="q"/>
              <a:defRPr/>
            </a:pPr>
            <a:r>
              <a:rPr lang="en-US" sz="3200" dirty="0" smtClean="0">
                <a:solidFill>
                  <a:schemeClr val="tx1">
                    <a:lumMod val="85000"/>
                    <a:lumOff val="15000"/>
                  </a:schemeClr>
                </a:solidFill>
                <a:latin typeface="+mj-lt"/>
                <a:ea typeface="+mn-ea"/>
                <a:cs typeface="+mn-cs"/>
              </a:rPr>
              <a:t>Share your thoughts with your elbow partner.</a:t>
            </a:r>
          </a:p>
          <a:p>
            <a:pPr marL="0" indent="0" eaLnBrk="1" fontAlgn="auto" hangingPunct="1">
              <a:spcAft>
                <a:spcPts val="0"/>
              </a:spcAft>
              <a:buClr>
                <a:schemeClr val="bg1">
                  <a:lumMod val="65000"/>
                </a:schemeClr>
              </a:buClr>
              <a:buFont typeface="Arial" charset="0"/>
              <a:buNone/>
              <a:defRPr/>
            </a:pPr>
            <a:endParaRPr lang="en-US" sz="3200" dirty="0" smtClean="0">
              <a:solidFill>
                <a:schemeClr val="tx1">
                  <a:lumMod val="85000"/>
                  <a:lumOff val="15000"/>
                </a:schemeClr>
              </a:solidFill>
              <a:latin typeface="+mj-lt"/>
              <a:ea typeface="+mn-ea"/>
              <a:cs typeface="+mn-cs"/>
            </a:endParaRPr>
          </a:p>
          <a:p>
            <a:pPr eaLnBrk="1" fontAlgn="auto" hangingPunct="1">
              <a:spcAft>
                <a:spcPts val="0"/>
              </a:spcAft>
              <a:buClr>
                <a:schemeClr val="bg1">
                  <a:lumMod val="65000"/>
                </a:schemeClr>
              </a:buClr>
              <a:buFont typeface="Wingdings" pitchFamily="2" charset="2"/>
              <a:buChar char=""/>
              <a:defRPr/>
            </a:pPr>
            <a:endParaRPr lang="en-US" dirty="0" smtClean="0">
              <a:solidFill>
                <a:schemeClr val="tx1">
                  <a:lumMod val="85000"/>
                  <a:lumOff val="15000"/>
                </a:schemeClr>
              </a:solidFill>
              <a:ea typeface="+mn-ea"/>
              <a:cs typeface="+mn-cs"/>
            </a:endParaRPr>
          </a:p>
          <a:p>
            <a:pPr marL="0" indent="0" eaLnBrk="1" fontAlgn="auto" hangingPunct="1">
              <a:spcAft>
                <a:spcPts val="0"/>
              </a:spcAft>
              <a:buClr>
                <a:schemeClr val="bg1">
                  <a:lumMod val="65000"/>
                </a:schemeClr>
              </a:buClr>
              <a:buFont typeface="Arial" charset="0"/>
              <a:buNone/>
              <a:defRPr/>
            </a:pPr>
            <a:endParaRPr lang="en-US" dirty="0" smtClean="0">
              <a:solidFill>
                <a:schemeClr val="tx1">
                  <a:lumMod val="85000"/>
                  <a:lumOff val="15000"/>
                </a:schemeClr>
              </a:solidFill>
              <a:ea typeface="+mn-ea"/>
              <a:cs typeface="+mn-cs"/>
            </a:endParaRPr>
          </a:p>
        </p:txBody>
      </p:sp>
    </p:spTree>
    <p:extLst>
      <p:ext uri="{BB962C8B-B14F-4D97-AF65-F5344CB8AC3E}">
        <p14:creationId xmlns:p14="http://schemas.microsoft.com/office/powerpoint/2010/main" val="2940663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pic>
        <p:nvPicPr>
          <p:cNvPr id="5" name="Picture 4" descr="pen_display_accomplished_400_clr_757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6176">
            <a:off x="-315442" y="-2624"/>
            <a:ext cx="2786484" cy="2786484"/>
          </a:xfrm>
          <a:prstGeom prst="rect">
            <a:avLst/>
          </a:prstGeom>
        </p:spPr>
      </p:pic>
      <p:sp>
        <p:nvSpPr>
          <p:cNvPr id="6" name="Content Placeholder 2"/>
          <p:cNvSpPr txBox="1">
            <a:spLocks/>
          </p:cNvSpPr>
          <p:nvPr/>
        </p:nvSpPr>
        <p:spPr bwMode="auto">
          <a:xfrm>
            <a:off x="2175276" y="1802858"/>
            <a:ext cx="827309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Explore the what makes literacy responsive to Standard English Learners (SELs)</a:t>
            </a:r>
          </a:p>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Understand how to select Culturally Responsive Literature</a:t>
            </a:r>
            <a:endParaRPr lang="en-US" dirty="0">
              <a:latin typeface="Century Gothic" charset="0"/>
              <a:cs typeface="Century Gothic" charset="0"/>
            </a:endParaRPr>
          </a:p>
        </p:txBody>
      </p:sp>
    </p:spTree>
    <p:extLst>
      <p:ext uri="{BB962C8B-B14F-4D97-AF65-F5344CB8AC3E}">
        <p14:creationId xmlns:p14="http://schemas.microsoft.com/office/powerpoint/2010/main" val="144143533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300" y="1587705"/>
            <a:ext cx="10680700" cy="5110830"/>
          </a:xfrm>
          <a:prstGeom prst="rect">
            <a:avLst/>
          </a:prstGeom>
        </p:spPr>
      </p:pic>
    </p:spTree>
    <p:extLst>
      <p:ext uri="{BB962C8B-B14F-4D97-AF65-F5344CB8AC3E}">
        <p14:creationId xmlns:p14="http://schemas.microsoft.com/office/powerpoint/2010/main" val="3720376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Text Set Examples</a:t>
            </a:r>
            <a:endParaRPr lang="en-US" dirty="0"/>
          </a:p>
        </p:txBody>
      </p:sp>
      <p:pic>
        <p:nvPicPr>
          <p:cNvPr id="5" name="Picture 4"/>
          <p:cNvPicPr>
            <a:picLocks noChangeAspect="1"/>
          </p:cNvPicPr>
          <p:nvPr/>
        </p:nvPicPr>
        <p:blipFill>
          <a:blip r:embed="rId3"/>
          <a:stretch>
            <a:fillRect/>
          </a:stretch>
        </p:blipFill>
        <p:spPr>
          <a:xfrm>
            <a:off x="609605" y="1564071"/>
            <a:ext cx="4565001" cy="514152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6604000" y="1600200"/>
            <a:ext cx="4978400" cy="5105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270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‘Bundled’ Standards</a:t>
            </a:r>
            <a:endParaRPr lang="en-US" dirty="0"/>
          </a:p>
        </p:txBody>
      </p:sp>
      <p:sp>
        <p:nvSpPr>
          <p:cNvPr id="3" name="TextBox 2"/>
          <p:cNvSpPr txBox="1"/>
          <p:nvPr/>
        </p:nvSpPr>
        <p:spPr>
          <a:xfrm>
            <a:off x="1" y="1464218"/>
            <a:ext cx="11958302" cy="5262979"/>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RL &amp; RI.7.1- Cite several pieces of textual evidence to support analysis of what the text says explicitly as well as inferences drawn from the text.</a:t>
            </a:r>
          </a:p>
          <a:p>
            <a:pPr marL="171450" indent="-171450">
              <a:buFont typeface="Arial"/>
              <a:buChar char="•"/>
            </a:pPr>
            <a:endParaRPr lang="en-US" sz="1200" dirty="0">
              <a:latin typeface="Arial"/>
              <a:cs typeface="Arial"/>
            </a:endParaRPr>
          </a:p>
          <a:p>
            <a:pPr marL="342900" indent="-342900">
              <a:buFont typeface="Arial"/>
              <a:buChar char="•"/>
            </a:pPr>
            <a:r>
              <a:rPr lang="en-US" sz="2400" dirty="0" smtClean="0">
                <a:latin typeface="Arial"/>
                <a:cs typeface="Arial"/>
              </a:rPr>
              <a:t>RL.7.3- Analyze how particular elements of a story or drama interact (e.g., how setting shapes the characters or plot).</a:t>
            </a:r>
          </a:p>
          <a:p>
            <a:pPr marL="171450" indent="-171450">
              <a:buFont typeface="Arial"/>
              <a:buChar char="•"/>
            </a:pPr>
            <a:endParaRPr lang="en-US" sz="1200" dirty="0">
              <a:latin typeface="Arial"/>
              <a:cs typeface="Arial"/>
            </a:endParaRPr>
          </a:p>
          <a:p>
            <a:pPr marL="342900" indent="-342900">
              <a:buFont typeface="Arial"/>
              <a:buChar char="•"/>
            </a:pPr>
            <a:r>
              <a:rPr lang="en-US" sz="2400" dirty="0" smtClean="0">
                <a:latin typeface="Arial"/>
                <a:cs typeface="Arial"/>
              </a:rPr>
              <a:t>RL.7.9- Compare and contrast a fictional portrayal of a time, place, or character and a historical account of the same period as a means of understanding how authors of fiction use or alter history.</a:t>
            </a:r>
          </a:p>
          <a:p>
            <a:pPr marL="171450" indent="-171450">
              <a:buFont typeface="Arial"/>
              <a:buChar char="•"/>
            </a:pPr>
            <a:endParaRPr lang="en-US" sz="1200" dirty="0" smtClean="0">
              <a:latin typeface="Arial"/>
              <a:cs typeface="Arial"/>
            </a:endParaRPr>
          </a:p>
          <a:p>
            <a:pPr marL="342900" indent="-342900">
              <a:buFont typeface="Arial"/>
              <a:buChar char="•"/>
            </a:pPr>
            <a:r>
              <a:rPr lang="en-US" sz="2400" dirty="0">
                <a:latin typeface="Arial"/>
                <a:cs typeface="Arial"/>
              </a:rPr>
              <a:t> </a:t>
            </a:r>
            <a:r>
              <a:rPr lang="en-US" sz="2400" dirty="0" smtClean="0">
                <a:latin typeface="Arial"/>
                <a:cs typeface="Arial"/>
              </a:rPr>
              <a:t>RI.7.9- Analyze how two or more authors writing about the same topic shape their presentations of key information by emphasizing different evidence or advancing different interpretations of facts.</a:t>
            </a:r>
          </a:p>
          <a:p>
            <a:pPr marL="171450" indent="-171450">
              <a:buFont typeface="Arial"/>
              <a:buChar char="•"/>
            </a:pPr>
            <a:endParaRPr lang="en-US" sz="1200" dirty="0" smtClean="0">
              <a:latin typeface="Arial"/>
              <a:cs typeface="Arial"/>
            </a:endParaRPr>
          </a:p>
          <a:p>
            <a:pPr marL="342900" indent="-342900">
              <a:buFont typeface="Arial"/>
              <a:buChar char="•"/>
            </a:pPr>
            <a:r>
              <a:rPr lang="en-US" sz="2400" dirty="0" smtClean="0">
                <a:latin typeface="Arial"/>
                <a:cs typeface="Arial"/>
              </a:rPr>
              <a:t>W.7.1 Write arguments to support claims with clear reasons and relevant evidence.</a:t>
            </a:r>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4053722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54133" y="1712914"/>
            <a:ext cx="6637867" cy="4647426"/>
          </a:xfrm>
          <a:prstGeom prst="rect">
            <a:avLst/>
          </a:prstGeom>
          <a:noFill/>
        </p:spPr>
        <p:txBody>
          <a:bodyPr>
            <a:spAutoFit/>
          </a:bodyPr>
          <a:lstStyle/>
          <a:p>
            <a:pPr>
              <a:defRPr/>
            </a:pPr>
            <a:r>
              <a:rPr lang="en-US" sz="2400" b="1" dirty="0"/>
              <a:t>Fold your paper into 4 sections.</a:t>
            </a:r>
          </a:p>
          <a:p>
            <a:pPr>
              <a:defRPr/>
            </a:pPr>
            <a:endParaRPr lang="en-US" sz="2400" b="1" dirty="0"/>
          </a:p>
          <a:p>
            <a:pPr marL="342900" indent="-342900">
              <a:buFont typeface="Arial"/>
              <a:buChar char="•"/>
              <a:defRPr/>
            </a:pPr>
            <a:r>
              <a:rPr lang="en-US" sz="3200" dirty="0"/>
              <a:t>Use two sections to record two </a:t>
            </a:r>
            <a:r>
              <a:rPr lang="en-US" sz="3200" b="1" i="1" dirty="0"/>
              <a:t>questions</a:t>
            </a:r>
            <a:r>
              <a:rPr lang="en-US" sz="3200" dirty="0"/>
              <a:t> you may have.</a:t>
            </a:r>
          </a:p>
          <a:p>
            <a:pPr marL="342900" indent="-342900">
              <a:buFont typeface="Arial"/>
              <a:buChar char="•"/>
              <a:defRPr/>
            </a:pPr>
            <a:endParaRPr lang="en-US" sz="3200" dirty="0"/>
          </a:p>
          <a:p>
            <a:pPr marL="342900" indent="-342900">
              <a:buFont typeface="Arial"/>
              <a:buChar char="•"/>
              <a:defRPr/>
            </a:pPr>
            <a:r>
              <a:rPr lang="en-US" sz="3200" dirty="0"/>
              <a:t>Use the other two sections to write </a:t>
            </a:r>
            <a:r>
              <a:rPr lang="en-US" sz="3200" b="1" i="1" dirty="0"/>
              <a:t>your favorite parts or special thoughts </a:t>
            </a:r>
            <a:r>
              <a:rPr lang="en-US" sz="3200" dirty="0"/>
              <a:t>about the text.</a:t>
            </a:r>
          </a:p>
          <a:p>
            <a:pPr>
              <a:defRPr/>
            </a:pPr>
            <a:r>
              <a:rPr lang="en-US" sz="2400" b="1" dirty="0"/>
              <a:t> </a:t>
            </a:r>
            <a:endParaRPr lang="en-US" sz="2800" b="1" i="1" dirty="0"/>
          </a:p>
        </p:txBody>
      </p:sp>
      <p:pic>
        <p:nvPicPr>
          <p:cNvPr id="2" name="Picture 1"/>
          <p:cNvPicPr>
            <a:picLocks noChangeAspect="1"/>
          </p:cNvPicPr>
          <p:nvPr/>
        </p:nvPicPr>
        <p:blipFill>
          <a:blip r:embed="rId3"/>
          <a:stretch>
            <a:fillRect/>
          </a:stretch>
        </p:blipFill>
        <p:spPr>
          <a:xfrm>
            <a:off x="351371" y="1884371"/>
            <a:ext cx="4821767" cy="4689475"/>
          </a:xfrm>
          <a:prstGeom prst="rect">
            <a:avLst/>
          </a:prstGeom>
          <a:ln>
            <a:noFill/>
          </a:ln>
          <a:effectLst>
            <a:outerShdw blurRad="190500" algn="tl" rotWithShape="0">
              <a:srgbClr val="000000">
                <a:alpha val="70000"/>
              </a:srgbClr>
            </a:outerShdw>
          </a:effectLst>
        </p:spPr>
      </p:pic>
      <p:sp>
        <p:nvSpPr>
          <p:cNvPr id="3" name="TextBox 2"/>
          <p:cNvSpPr txBox="1">
            <a:spLocks noChangeArrowheads="1"/>
          </p:cNvSpPr>
          <p:nvPr/>
        </p:nvSpPr>
        <p:spPr bwMode="auto">
          <a:xfrm>
            <a:off x="670989" y="2146300"/>
            <a:ext cx="20150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6" name="TextBox 5"/>
          <p:cNvSpPr txBox="1">
            <a:spLocks noChangeArrowheads="1"/>
          </p:cNvSpPr>
          <p:nvPr/>
        </p:nvSpPr>
        <p:spPr bwMode="auto">
          <a:xfrm>
            <a:off x="3160188" y="2146300"/>
            <a:ext cx="201294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7" name="TextBox 6"/>
          <p:cNvSpPr txBox="1">
            <a:spLocks noChangeArrowheads="1"/>
          </p:cNvSpPr>
          <p:nvPr/>
        </p:nvSpPr>
        <p:spPr bwMode="auto">
          <a:xfrm>
            <a:off x="670989" y="4398969"/>
            <a:ext cx="2015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9" name="TextBox 8"/>
          <p:cNvSpPr txBox="1">
            <a:spLocks noChangeArrowheads="1"/>
          </p:cNvSpPr>
          <p:nvPr/>
        </p:nvSpPr>
        <p:spPr bwMode="auto">
          <a:xfrm>
            <a:off x="3160188" y="4398969"/>
            <a:ext cx="20129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33799" name="Title 4"/>
          <p:cNvSpPr>
            <a:spLocks noGrp="1"/>
          </p:cNvSpPr>
          <p:nvPr>
            <p:ph type="title"/>
          </p:nvPr>
        </p:nvSpPr>
        <p:spPr bwMode="auto"/>
        <p:txBody>
          <a:bodyPr wrap="square" numCol="1" anchorCtr="0" compatLnSpc="1">
            <a:prstTxWarp prst="textNoShape">
              <a:avLst/>
            </a:prstTxWarp>
          </a:bodyPr>
          <a:lstStyle/>
          <a:p>
            <a:pPr eaLnBrk="1" hangingPunct="1"/>
            <a:r>
              <a:rPr lang="en-US" dirty="0" smtClean="0">
                <a:latin typeface="Corbel" charset="0"/>
              </a:rPr>
              <a:t>Preparing for the READ ALOUD</a:t>
            </a:r>
            <a:endParaRPr lang="en-US" dirty="0">
              <a:latin typeface="Corbel" charset="0"/>
            </a:endParaRPr>
          </a:p>
        </p:txBody>
      </p:sp>
    </p:spTree>
    <p:extLst>
      <p:ext uri="{BB962C8B-B14F-4D97-AF65-F5344CB8AC3E}">
        <p14:creationId xmlns:p14="http://schemas.microsoft.com/office/powerpoint/2010/main" val="165283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bwMode="auto"/>
        <p:txBody>
          <a:bodyPr wrap="square" numCol="1" anchorCtr="0" compatLnSpc="1">
            <a:prstTxWarp prst="textNoShape">
              <a:avLst/>
            </a:prstTxWarp>
          </a:bodyPr>
          <a:lstStyle/>
          <a:p>
            <a:pPr eaLnBrk="1" hangingPunct="1"/>
            <a:r>
              <a:rPr lang="en-US" dirty="0" err="1" smtClean="0">
                <a:latin typeface="Corbel" charset="0"/>
              </a:rPr>
              <a:t>Jiggy</a:t>
            </a:r>
            <a:r>
              <a:rPr lang="en-US" dirty="0" smtClean="0">
                <a:latin typeface="Corbel" charset="0"/>
              </a:rPr>
              <a:t> Opening</a:t>
            </a:r>
            <a:br>
              <a:rPr lang="en-US" dirty="0" smtClean="0">
                <a:latin typeface="Corbel" charset="0"/>
              </a:rPr>
            </a:br>
            <a:r>
              <a:rPr lang="en-US" dirty="0" smtClean="0">
                <a:latin typeface="Corbel" charset="0"/>
              </a:rPr>
              <a:t> Read </a:t>
            </a:r>
            <a:r>
              <a:rPr lang="en-US" dirty="0">
                <a:latin typeface="Corbel" charset="0"/>
              </a:rPr>
              <a:t>Aloud</a:t>
            </a:r>
          </a:p>
        </p:txBody>
      </p:sp>
      <p:pic>
        <p:nvPicPr>
          <p:cNvPr id="3" name="Picture 2"/>
          <p:cNvPicPr>
            <a:picLocks noChangeAspect="1"/>
          </p:cNvPicPr>
          <p:nvPr/>
        </p:nvPicPr>
        <p:blipFill>
          <a:blip r:embed="rId3"/>
          <a:stretch>
            <a:fillRect/>
          </a:stretch>
        </p:blipFill>
        <p:spPr>
          <a:xfrm>
            <a:off x="6690697" y="1922886"/>
            <a:ext cx="3815811" cy="493511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3386871" y="1711192"/>
            <a:ext cx="3844104" cy="4935114"/>
          </a:xfrm>
          <a:prstGeom prst="rect">
            <a:avLst/>
          </a:prstGeom>
          <a:ln>
            <a:noFill/>
          </a:ln>
          <a:effectLst>
            <a:outerShdw blurRad="190500" algn="tl" rotWithShape="0">
              <a:srgbClr val="000000">
                <a:alpha val="70000"/>
              </a:srgbClr>
            </a:outerShdw>
          </a:effectLst>
        </p:spPr>
      </p:pic>
      <p:pic>
        <p:nvPicPr>
          <p:cNvPr id="2" name="Picture 1" descr="Ron's Big Miss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65" y="564516"/>
            <a:ext cx="4077623" cy="5171121"/>
          </a:xfrm>
          <a:prstGeom prst="rect">
            <a:avLst/>
          </a:prstGeom>
          <a:ln w="38100" cmpd="sng">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0919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 y="2660654"/>
            <a:ext cx="7228419" cy="2554545"/>
          </a:xfrm>
          <a:prstGeom prst="rect">
            <a:avLst/>
          </a:prstGeom>
          <a:noFill/>
        </p:spPr>
        <p:txBody>
          <a:bodyPr>
            <a:spAutoFit/>
          </a:bodyPr>
          <a:lstStyle/>
          <a:p>
            <a:pPr marL="457200" indent="-457200">
              <a:buFont typeface="Wingdings" charset="2"/>
              <a:buChar char="q"/>
              <a:defRPr/>
            </a:pPr>
            <a:r>
              <a:rPr lang="en-US" sz="3200" dirty="0" smtClean="0"/>
              <a:t>Record your </a:t>
            </a:r>
            <a:r>
              <a:rPr lang="en-US" sz="3200" dirty="0"/>
              <a:t>favorite </a:t>
            </a:r>
            <a:r>
              <a:rPr lang="en-US" sz="3200" dirty="0" smtClean="0"/>
              <a:t>parts</a:t>
            </a:r>
            <a:endParaRPr lang="en-US" sz="3200" dirty="0"/>
          </a:p>
          <a:p>
            <a:pPr>
              <a:defRPr/>
            </a:pPr>
            <a:endParaRPr lang="en-US" sz="3200" dirty="0" smtClean="0">
              <a:solidFill>
                <a:srgbClr val="000000"/>
              </a:solidFill>
            </a:endParaRPr>
          </a:p>
          <a:p>
            <a:pPr marL="457200" indent="-457200">
              <a:buFont typeface="Wingdings" charset="2"/>
              <a:buChar char="q"/>
              <a:defRPr/>
            </a:pPr>
            <a:r>
              <a:rPr lang="en-US" sz="3200" dirty="0" smtClean="0">
                <a:solidFill>
                  <a:srgbClr val="000000"/>
                </a:solidFill>
              </a:rPr>
              <a:t>Write down at least two questions you have</a:t>
            </a:r>
            <a:endParaRPr lang="en-US" sz="3200" dirty="0">
              <a:solidFill>
                <a:srgbClr val="000000"/>
              </a:solidFill>
            </a:endParaRPr>
          </a:p>
          <a:p>
            <a:pPr>
              <a:defRPr/>
            </a:pPr>
            <a:endParaRPr lang="en-US" sz="3200" dirty="0">
              <a:solidFill>
                <a:schemeClr val="bg2">
                  <a:lumMod val="50000"/>
                </a:schemeClr>
              </a:solidFill>
            </a:endParaRPr>
          </a:p>
        </p:txBody>
      </p:sp>
      <p:pic>
        <p:nvPicPr>
          <p:cNvPr id="7" name="Picture 6"/>
          <p:cNvPicPr>
            <a:picLocks noChangeAspect="1"/>
          </p:cNvPicPr>
          <p:nvPr/>
        </p:nvPicPr>
        <p:blipFill>
          <a:blip r:embed="rId3"/>
          <a:stretch>
            <a:fillRect/>
          </a:stretch>
        </p:blipFill>
        <p:spPr>
          <a:xfrm>
            <a:off x="7228421" y="1884371"/>
            <a:ext cx="4823883" cy="4689475"/>
          </a:xfrm>
          <a:prstGeom prst="rect">
            <a:avLst/>
          </a:prstGeom>
          <a:ln>
            <a:noFill/>
          </a:ln>
          <a:effectLst>
            <a:outerShdw blurRad="190500" algn="tl" rotWithShape="0">
              <a:srgbClr val="000000">
                <a:alpha val="70000"/>
              </a:srgbClr>
            </a:outerShdw>
          </a:effectLst>
        </p:spPr>
      </p:pic>
      <p:sp>
        <p:nvSpPr>
          <p:cNvPr id="8" name="TextBox 7"/>
          <p:cNvSpPr txBox="1">
            <a:spLocks noChangeArrowheads="1"/>
          </p:cNvSpPr>
          <p:nvPr/>
        </p:nvSpPr>
        <p:spPr bwMode="auto">
          <a:xfrm>
            <a:off x="7550157" y="2146300"/>
            <a:ext cx="20150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9" name="TextBox 8"/>
          <p:cNvSpPr txBox="1">
            <a:spLocks noChangeArrowheads="1"/>
          </p:cNvSpPr>
          <p:nvPr/>
        </p:nvSpPr>
        <p:spPr bwMode="auto">
          <a:xfrm>
            <a:off x="10037237" y="2146300"/>
            <a:ext cx="20150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10" name="TextBox 9"/>
          <p:cNvSpPr txBox="1">
            <a:spLocks noChangeArrowheads="1"/>
          </p:cNvSpPr>
          <p:nvPr/>
        </p:nvSpPr>
        <p:spPr bwMode="auto">
          <a:xfrm>
            <a:off x="7550157" y="4398969"/>
            <a:ext cx="2015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11" name="TextBox 10"/>
          <p:cNvSpPr txBox="1">
            <a:spLocks noChangeArrowheads="1"/>
          </p:cNvSpPr>
          <p:nvPr/>
        </p:nvSpPr>
        <p:spPr bwMode="auto">
          <a:xfrm>
            <a:off x="10037237" y="4398969"/>
            <a:ext cx="2015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53255" name="Title 2"/>
          <p:cNvSpPr>
            <a:spLocks noGrp="1"/>
          </p:cNvSpPr>
          <p:nvPr>
            <p:ph type="title"/>
          </p:nvPr>
        </p:nvSpPr>
        <p:spPr bwMode="auto"/>
        <p:txBody>
          <a:bodyPr wrap="square" numCol="1" anchorCtr="0" compatLnSpc="1">
            <a:prstTxWarp prst="textNoShape">
              <a:avLst/>
            </a:prstTxWarp>
          </a:bodyPr>
          <a:lstStyle/>
          <a:p>
            <a:pPr eaLnBrk="1" hangingPunct="1"/>
            <a:r>
              <a:rPr lang="en-US" dirty="0" smtClean="0">
                <a:latin typeface="Corbel" charset="0"/>
              </a:rPr>
              <a:t>Moment of Silence</a:t>
            </a:r>
            <a:endParaRPr lang="en-US" dirty="0">
              <a:latin typeface="Corbel" charset="0"/>
            </a:endParaRPr>
          </a:p>
        </p:txBody>
      </p:sp>
      <p:pic>
        <p:nvPicPr>
          <p:cNvPr id="12" name="Picture 11" descr="shoosh_8136-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827" y="6"/>
            <a:ext cx="1474124" cy="242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912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COHORT 2.0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36520</TotalTime>
  <Words>4434</Words>
  <Application>Microsoft Macintosh PowerPoint</Application>
  <PresentationFormat>Custom</PresentationFormat>
  <Paragraphs>584</Paragraphs>
  <Slides>49</Slides>
  <Notes>48</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COHORT 2.0 </vt:lpstr>
      <vt:lpstr>PowerPoint Presentation</vt:lpstr>
      <vt:lpstr>Learning Objectives</vt:lpstr>
      <vt:lpstr>PowerPoint Presentation</vt:lpstr>
      <vt:lpstr>Five CLR Pedagogical Areas When looking at instruction from the what and the how perspective there are five general areas that we have identified where CLR can have immediate impact by increasing student motivation and engagement.</vt:lpstr>
      <vt:lpstr>Secondary Text Set Examples</vt:lpstr>
      <vt:lpstr>‘Bundled’ Standards</vt:lpstr>
      <vt:lpstr>Preparing for the READ ALOUD</vt:lpstr>
      <vt:lpstr>Jiggy Opening  Read Aloud</vt:lpstr>
      <vt:lpstr>Moment of Silence</vt:lpstr>
      <vt:lpstr>Silent Appointment Give one Get One</vt:lpstr>
      <vt:lpstr>Text-to-Self Connection</vt:lpstr>
      <vt:lpstr>PowerPoint Presentation</vt:lpstr>
      <vt:lpstr>PowerPoint Presentation</vt:lpstr>
      <vt:lpstr>Text Dependent Questions</vt:lpstr>
      <vt:lpstr>Text Dependent Questions</vt:lpstr>
      <vt:lpstr>Text Dependent Questions</vt:lpstr>
      <vt:lpstr>Text Dependent Questions Pair-Share</vt:lpstr>
      <vt:lpstr>Ron McNair- Another Perspective Another Perspective</vt:lpstr>
      <vt:lpstr>Ron McNair Another Perspective </vt:lpstr>
      <vt:lpstr>PowerPoint Presentation</vt:lpstr>
      <vt:lpstr>Close Viewing  &amp; Preparing for Discussion</vt:lpstr>
      <vt:lpstr>Ron McNair Another Perspective</vt:lpstr>
      <vt:lpstr>Close Viewing  &amp; Preparing for Discussion</vt:lpstr>
      <vt:lpstr>PowerPoint Presentation</vt:lpstr>
      <vt:lpstr>Text Dependent Questions</vt:lpstr>
      <vt:lpstr>Ron McNair Another Perspective Text Dependent Questions </vt:lpstr>
      <vt:lpstr>PowerPoint Presentation</vt:lpstr>
      <vt:lpstr>Culminating Task</vt:lpstr>
      <vt:lpstr>Secondary Text Set Examples</vt:lpstr>
      <vt:lpstr>Ron McNair Another Perspective</vt:lpstr>
      <vt:lpstr>Rings of Culture</vt:lpstr>
      <vt:lpstr>Common Core 7 ELA/Literacy Competencies</vt:lpstr>
      <vt:lpstr>Culturally Responsive Text</vt:lpstr>
      <vt:lpstr>Secondary Titles Culturally Responsive Enabling Literature</vt:lpstr>
      <vt:lpstr>What is Culturally Responsive Text?</vt:lpstr>
      <vt:lpstr>Culturally Responsive Text</vt:lpstr>
      <vt:lpstr>Culturally Generic Texts</vt:lpstr>
      <vt:lpstr>Culturally Neutral Texts</vt:lpstr>
      <vt:lpstr>Culturally Responsive Texts</vt:lpstr>
      <vt:lpstr>Which Type of Text?</vt:lpstr>
      <vt:lpstr>Which Type of Text?</vt:lpstr>
      <vt:lpstr>Which Type of Text?</vt:lpstr>
      <vt:lpstr>Elevator Music…</vt:lpstr>
      <vt:lpstr>AEMP Website</vt:lpstr>
      <vt:lpstr>AEMP Classroom CLR Literature List </vt:lpstr>
      <vt:lpstr>AEMP Classroom CLR Literature List </vt:lpstr>
      <vt:lpstr>Taking it Back!</vt:lpstr>
      <vt:lpstr>Learning Objectives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&amp; Career Readiness</dc:title>
  <dc:creator>JENY VASQUEZ</dc:creator>
  <cp:lastModifiedBy>JS</cp:lastModifiedBy>
  <cp:revision>288</cp:revision>
  <cp:lastPrinted>2016-01-11T21:36:53Z</cp:lastPrinted>
  <dcterms:created xsi:type="dcterms:W3CDTF">2015-09-22T04:30:27Z</dcterms:created>
  <dcterms:modified xsi:type="dcterms:W3CDTF">2016-02-10T19:36:52Z</dcterms:modified>
</cp:coreProperties>
</file>