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83" r:id="rId4"/>
    <p:sldId id="296" r:id="rId5"/>
    <p:sldId id="305" r:id="rId6"/>
    <p:sldId id="287" r:id="rId7"/>
    <p:sldId id="297" r:id="rId8"/>
    <p:sldId id="288" r:id="rId9"/>
    <p:sldId id="293" r:id="rId10"/>
    <p:sldId id="264" r:id="rId11"/>
    <p:sldId id="284" r:id="rId12"/>
    <p:sldId id="299" r:id="rId13"/>
    <p:sldId id="259" r:id="rId14"/>
    <p:sldId id="300" r:id="rId15"/>
    <p:sldId id="301" r:id="rId16"/>
    <p:sldId id="267" r:id="rId17"/>
    <p:sldId id="302" r:id="rId18"/>
    <p:sldId id="306" r:id="rId19"/>
    <p:sldId id="269" r:id="rId20"/>
    <p:sldId id="270" r:id="rId21"/>
    <p:sldId id="272" r:id="rId22"/>
    <p:sldId id="303" r:id="rId23"/>
    <p:sldId id="274" r:id="rId24"/>
    <p:sldId id="279" r:id="rId25"/>
    <p:sldId id="273" r:id="rId26"/>
    <p:sldId id="276" r:id="rId27"/>
    <p:sldId id="291" r:id="rId28"/>
    <p:sldId id="28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293" autoAdjust="0"/>
  </p:normalViewPr>
  <p:slideViewPr>
    <p:cSldViewPr>
      <p:cViewPr varScale="1">
        <p:scale>
          <a:sx n="65" d="100"/>
          <a:sy n="65" d="100"/>
        </p:scale>
        <p:origin x="130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B933B1-AE1B-4C9E-BCCE-61B32EA564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646FE-FA23-4B46-8C5F-A51535F4F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DAB5FAC-E5AE-46D2-B3D1-A232207B04F4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E6013-5A4D-4666-90DF-A8687D99F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675F2-9D02-456E-81E4-F7F89B7782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40E0B7-56F5-4126-B167-D8FB8F7E0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9AC3CA-74E9-42A8-A072-1EA00B189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4C1B0-DD23-4395-868D-B4ADA65328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19252E9-3753-48DA-8B55-B398D6CA6417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6C9821-B9C1-49EF-9F49-85FCC78C4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CA5AE6-9758-4179-8AFC-3B0F81487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C2AF2-6D4C-4316-8FA3-FCB2494292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720D0-2190-4CDC-A563-4A32B22B8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9EBE3B-9BB6-4214-8A27-F59BC47C6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BCF645C-AD6B-4547-BFEC-CF5A97A52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A46BD0A-3AD2-4A71-AF60-AEA47120C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7486F9A-F839-485A-8E15-EE39ACF1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FC91461-6273-429E-B02C-DF0736A44E16}" type="slidenum">
              <a:rPr lang="en-US" altLang="en-US" smtClean="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b="1" dirty="0"/>
              <a:t>P Courses </a:t>
            </a:r>
            <a:r>
              <a:rPr lang="en-US" altLang="en-US" sz="1200" dirty="0"/>
              <a:t>are offered through the District.  They are limited to a $25 materials fee.</a:t>
            </a:r>
          </a:p>
          <a:p>
            <a:pPr eaLnBrk="1" hangingPunct="1"/>
            <a:r>
              <a:rPr lang="en-US" altLang="en-US" sz="1200" b="1" dirty="0"/>
              <a:t>NA Courses </a:t>
            </a:r>
            <a:r>
              <a:rPr lang="en-US" altLang="en-US" sz="1200" dirty="0"/>
              <a:t>are offered through outside vendors and organizations.  LAUSD doesn’t track the fees (though excessive fees are a red flag for the JSPCC).</a:t>
            </a:r>
          </a:p>
          <a:p>
            <a:pPr eaLnBrk="1" hangingPunct="1"/>
            <a:r>
              <a:rPr lang="en-US" altLang="en-US" sz="1200" dirty="0"/>
              <a:t>The </a:t>
            </a:r>
            <a:r>
              <a:rPr lang="en-US" altLang="en-US" sz="1200" b="1" dirty="0"/>
              <a:t>Course Syllabus</a:t>
            </a:r>
            <a:r>
              <a:rPr lang="en-US" altLang="en-US" sz="1200" dirty="0"/>
              <a:t> should describe what presenters are doing and what participants are doing for each 1-to-2 hour block. Structure the activities for adult learners!  References to subpopulations in Section V will strengthen this section.  Also, keep blocks in half-hour increments (no 15 minute sections!)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3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/>
              <a:t>In determining the </a:t>
            </a:r>
            <a:r>
              <a:rPr lang="en-US" altLang="en-US" sz="1200" b="1" dirty="0"/>
              <a:t>Cost, </a:t>
            </a:r>
            <a:r>
              <a:rPr lang="en-US" altLang="en-US" sz="1200" dirty="0"/>
              <a:t>consider that P classes are limited to $25 for materials (like a book or reader.)</a:t>
            </a:r>
          </a:p>
          <a:p>
            <a:pPr eaLnBrk="1" hangingPunct="1"/>
            <a:r>
              <a:rPr lang="en-US" altLang="en-US" sz="1200" dirty="0"/>
              <a:t>In determining </a:t>
            </a:r>
            <a:r>
              <a:rPr lang="en-US" altLang="en-US" sz="1200" b="1" dirty="0"/>
              <a:t>Compensation, </a:t>
            </a:r>
            <a:r>
              <a:rPr lang="en-US" altLang="en-US" sz="1200" dirty="0"/>
              <a:t> be aware that there is no District funding for Prof. Ex pay; this would have to be allocated in a school site budget.</a:t>
            </a:r>
          </a:p>
          <a:p>
            <a:pPr eaLnBrk="1" hangingPunct="1"/>
            <a:r>
              <a:rPr lang="en-US" altLang="en-US" sz="1200" b="1" dirty="0"/>
              <a:t>Dates </a:t>
            </a:r>
            <a:r>
              <a:rPr lang="en-US" altLang="en-US" sz="1200" dirty="0"/>
              <a:t>can be estimated, but precise dates are appreciated.  Make sure that if there is homework that the </a:t>
            </a:r>
            <a:r>
              <a:rPr lang="en-US" altLang="en-US" sz="1200" b="1" dirty="0"/>
              <a:t>Course Completion Date </a:t>
            </a:r>
            <a:r>
              <a:rPr lang="en-US" altLang="en-US" sz="1200" dirty="0"/>
              <a:t>is the date that the homework is due.</a:t>
            </a:r>
            <a:endParaRPr lang="en-US" altLang="en-US" sz="12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478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keeps homework for 5 years for reference,</a:t>
            </a:r>
            <a:r>
              <a:rPr lang="en-US" baseline="0" dirty="0"/>
              <a:t> stored electronically or hard copies.</a:t>
            </a:r>
          </a:p>
          <a:p>
            <a:r>
              <a:rPr lang="en-US" baseline="0" dirty="0"/>
              <a:t>Menu of optional, mandatory, or both.</a:t>
            </a:r>
          </a:p>
          <a:p>
            <a:r>
              <a:rPr lang="en-US" baseline="0" dirty="0"/>
              <a:t>Must be linked to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7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F7F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Publicity- Please submit</a:t>
            </a:r>
            <a:r>
              <a:rPr lang="en-US" sz="2400" baseline="0" dirty="0"/>
              <a:t> a new flyer each time your course is given.  This way we are aware and can update the LAUSD Records.  Please indicate the Course # on your flyer and the format (15/30 or 30).</a:t>
            </a:r>
          </a:p>
          <a:p>
            <a:pPr lvl="1" eaLnBrk="1" hangingPunct="1"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</a:endParaRPr>
          </a:p>
          <a:p>
            <a:pPr lvl="1" eaLnBrk="1" hangingPunct="1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When you fill out the information, be sure to check your entry for grammar and accuracy.</a:t>
            </a:r>
          </a:p>
          <a:p>
            <a:pPr lvl="1" eaLnBrk="1" hangingPunct="1">
              <a:buClr>
                <a:srgbClr val="7F7F7F"/>
              </a:buClr>
              <a:buFont typeface="Wingdings 2" panose="05020102010507070707" pitchFamily="18" charset="2"/>
              <a:buChar char="ù"/>
            </a:pPr>
            <a:r>
              <a:rPr lang="en-US" altLang="en-US" sz="2400" dirty="0">
                <a:solidFill>
                  <a:schemeClr val="tx1"/>
                </a:solidFill>
              </a:rPr>
              <a:t> Do not forget to attach the flyer – it is a critical element!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78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Make sure you attach any forms that you will use to obtain participant feedback, and how you might use the information to modify the course.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Evaluations do not need to be turned in, but need to be kept by the instructor for 5 years.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89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through Proposal Section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1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course</a:t>
            </a:r>
            <a:r>
              <a:rPr lang="en-US" baseline="0" dirty="0"/>
              <a:t> is on </a:t>
            </a:r>
            <a:r>
              <a:rPr lang="en-US" baseline="0" dirty="0" err="1"/>
              <a:t>MyPLN</a:t>
            </a:r>
            <a:r>
              <a:rPr lang="en-US" baseline="0" dirty="0"/>
              <a:t> this isn’t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204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Once the homework is turned in OR the last day of class, whichever is later. Participants should typically have 4-6 weeks from the first day of class to complete their homework.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Your assigned due date is the completion date unless the homework is late. Give people with late homework a completion date based on when you receive the homework.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Their points will post 6-8 weeks AFTER the completion date.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445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you do not reduce hours to ½ prep if you present more than once.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642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we’ve gone through the presentation please think about the topics that our educators need PD in and</a:t>
            </a:r>
            <a:r>
              <a:rPr lang="en-US" baseline="0" dirty="0"/>
              <a:t> your expertise to guide you in writing your Salary Point Course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37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2A22743-A1AD-40C8-B925-4F62291CC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C986B0C-8E4A-481E-B5B0-D03E983BA5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9BE15E0-B813-4EE4-B205-5B9F26E9F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A9ED1AE-7E61-409B-9493-5ADC832D25E8}" type="slidenum">
              <a:rPr lang="en-US" altLang="en-US" smtClean="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AA0E9A61-2F75-44CA-83F0-8746AA8A7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06D68EF-FB35-4CD3-AD6D-35F08D4440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F735F5C-05E7-4B98-89A3-74329C306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1E4EF74-DDA7-4D75-B625-1AAB67E670F4}" type="slidenum">
              <a:rPr lang="en-US" altLang="en-US" smtClean="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/>
              <a:t>The </a:t>
            </a:r>
            <a:r>
              <a:rPr lang="en-US" altLang="en-US" sz="1200" b="1" dirty="0"/>
              <a:t>Proposed Course Title</a:t>
            </a:r>
            <a:r>
              <a:rPr lang="en-US" altLang="en-US" sz="1200" dirty="0"/>
              <a:t>, </a:t>
            </a:r>
            <a:r>
              <a:rPr lang="en-US" altLang="en-US" sz="1200" b="1" dirty="0"/>
              <a:t>Date</a:t>
            </a:r>
            <a:r>
              <a:rPr lang="en-US" altLang="en-US" sz="1200" dirty="0"/>
              <a:t>, and </a:t>
            </a:r>
            <a:r>
              <a:rPr lang="en-US" altLang="en-US" sz="1200" b="1" dirty="0"/>
              <a:t>Course Author Name </a:t>
            </a:r>
            <a:r>
              <a:rPr lang="en-US" altLang="en-US" sz="1200" dirty="0"/>
              <a:t>sections are all the same for each section.</a:t>
            </a:r>
          </a:p>
          <a:p>
            <a:pPr eaLnBrk="1" hangingPunct="1"/>
            <a:r>
              <a:rPr lang="en-US" altLang="en-US" sz="1200" dirty="0"/>
              <a:t>Choose a title that is concise.</a:t>
            </a:r>
          </a:p>
          <a:p>
            <a:pPr eaLnBrk="1" hangingPunct="1"/>
            <a:r>
              <a:rPr lang="en-US" altLang="en-US" sz="1200" dirty="0"/>
              <a:t>This section is a check-off sheet for all of the other sections.</a:t>
            </a:r>
          </a:p>
          <a:p>
            <a:pPr eaLnBrk="1" hangingPunct="1">
              <a:buFont typeface="Wingdings 2" panose="05020102010507070707" pitchFamily="18" charset="2"/>
              <a:buChar char=""/>
            </a:pPr>
            <a:r>
              <a:rPr lang="en-US" altLang="en-US" sz="1200" dirty="0"/>
              <a:t> Be sure to </a:t>
            </a:r>
            <a:r>
              <a:rPr lang="en-US" altLang="en-US" sz="1200" b="1" dirty="0"/>
              <a:t>sign your name </a:t>
            </a:r>
            <a:r>
              <a:rPr lang="en-US" altLang="en-US" sz="1200" dirty="0"/>
              <a:t>at the bottom!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9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/>
              <a:t>Choose one </a:t>
            </a:r>
            <a:r>
              <a:rPr lang="en-US" altLang="en-US" sz="1200" b="1" dirty="0"/>
              <a:t>Course Author </a:t>
            </a:r>
            <a:r>
              <a:rPr lang="en-US" altLang="en-US" sz="1200" dirty="0"/>
              <a:t>for the proposal.  If the author does not have an employee number, please enter NONE.</a:t>
            </a:r>
          </a:p>
          <a:p>
            <a:pPr eaLnBrk="1" hangingPunct="1"/>
            <a:r>
              <a:rPr lang="en-US" altLang="en-US" sz="1200" dirty="0"/>
              <a:t>The </a:t>
            </a:r>
            <a:r>
              <a:rPr lang="en-US" altLang="en-US" sz="1200" b="1" dirty="0"/>
              <a:t>Original Instructors </a:t>
            </a:r>
            <a:r>
              <a:rPr lang="en-US" altLang="en-US" sz="1200" dirty="0"/>
              <a:t>are the individuals who are authorized to submit rosters and P- or NA-forms.</a:t>
            </a:r>
          </a:p>
          <a:p>
            <a:pPr eaLnBrk="1" hangingPunct="1"/>
            <a:r>
              <a:rPr lang="en-US" altLang="en-US" sz="1200" b="1" dirty="0"/>
              <a:t>Credentials</a:t>
            </a:r>
            <a:r>
              <a:rPr lang="en-US" altLang="en-US" sz="1200" dirty="0"/>
              <a:t> doesn’t refer to teaching credentials – rather, it’s what skills, knowledge, or experience that the person has to make them qualified to be involved with the teaching of the course.  Please include a resume or evidence of a teaching credential.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2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 </a:t>
            </a:r>
            <a:r>
              <a:rPr lang="en-US" altLang="en-US" sz="1200" b="1" dirty="0"/>
              <a:t>Primary Content Area </a:t>
            </a:r>
            <a:r>
              <a:rPr lang="en-US" altLang="en-US" sz="1200" dirty="0"/>
              <a:t>is the major area of focus for the course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59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 </a:t>
            </a:r>
            <a:r>
              <a:rPr lang="en-US" altLang="en-US" sz="1200" b="1" dirty="0"/>
              <a:t>District Priority: </a:t>
            </a:r>
            <a:r>
              <a:rPr lang="en-US" altLang="en-US" sz="1200" dirty="0"/>
              <a:t>Providing a clear description of how the course will help educators accomplish the priority will strengthen the proposal.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83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/>
              <a:t>One representative standard</a:t>
            </a:r>
            <a:r>
              <a:rPr lang="en-US" altLang="en-US" sz="2400" dirty="0"/>
              <a:t>: You can pick a standard (or two) from one of these three places: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the California Common Core State Standards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the California Standards for the Teaching Profession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the National Board Standards for Teaching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NGSS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Early Childhood Foundations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CA Content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47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go to the LAUSD website for the most current Salary Point Course Proposal Form.  We will be making slight changes to the proposal.</a:t>
            </a:r>
          </a:p>
          <a:p>
            <a:r>
              <a:rPr lang="en-US" baseline="0" dirty="0"/>
              <a:t>Finish going through Section III (reference hybrid online option)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66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C42ADAD-93CE-4254-BDCF-BEACABA915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912461E-E8B7-49FA-B290-7B658F571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FA6A409-79CD-4A31-BFB0-9D708032B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D56141D-9BBB-47F6-92E0-2E1C75473EC7}" type="slidenum">
              <a:rPr lang="en-US" altLang="en-US" smtClean="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06C313-3883-44CE-BD0A-384B9A3A35FE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9C549-1BA4-4748-B2C2-54D30590EBA1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98EA7-C70F-41D8-A6B9-EC46661664FC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3A3C5-F10C-4964-B144-FDAC4C4E3BB4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9FF31-1399-4276-903C-2198BF6B892E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Rounded Rectangle 25">
            <a:extLst>
              <a:ext uri="{FF2B5EF4-FFF2-40B4-BE49-F238E27FC236}">
                <a16:creationId xmlns:a16="http://schemas.microsoft.com/office/drawing/2014/main" id="{2CA5824D-4C2E-41BD-9680-3B20F2DF11DF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Rounded Rectangle 26">
            <a:extLst>
              <a:ext uri="{FF2B5EF4-FFF2-40B4-BE49-F238E27FC236}">
                <a16:creationId xmlns:a16="http://schemas.microsoft.com/office/drawing/2014/main" id="{5F2A1BB5-DB81-411F-B201-74503B43D1CE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0DA642-E470-43E5-B722-71E9B3160009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A25B-4909-407C-B813-74D627D388CA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CD1B16-50E2-4C51-BE1E-F70074A94D25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CC172-6933-4CB8-BBA0-C15219AAA811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id="{EBED6B0A-34A4-4EF5-9314-5DC21FC3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3049-F2A2-4E9D-A969-6CF0CEA664D1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4ED86DCE-4DA7-4DEA-839A-35146249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CE2F73CC-0A89-44B6-9ACF-79E6F5D7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4A739-CE64-4D5A-BC02-135A8F89E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2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738D4E7-8452-4E90-B4F7-EC55044E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AA03-3CB6-4AEA-9166-20CB0BC28139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D415253-EEDB-45BF-B336-AA5E7FBB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08ADE1B-0223-47AF-884F-FC50876A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9A61-B8C1-4405-8D50-593EDD75D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34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AB22F5C-D8D2-4E25-9E76-43044BFB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F261-2650-4AE4-BDF9-5984E13B9043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B689DC-99E3-4E31-8F0F-777F92FB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027FA5-C541-4DBB-934F-1CD93F05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928A-1170-4297-860A-9D4FA5EB6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34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81BEF46-B333-426C-B1BB-2F7C0CF5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D33B-BADF-4345-959C-A74A8BEBC424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AD07395-AA75-4D51-B67A-F05BFFC2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A913503-5BA1-42D2-8329-2CF9C6E7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E1B1-F009-46EE-AB2D-DA046066C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5CCF22B-B745-4876-A49E-D65FA1F4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D92F-B944-4602-B09D-92A8A9DDD1D7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D1A83DE-D7FC-4A9C-AB81-DB61170C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60F35E2-0B48-4B5C-ABE5-1280E0AA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AD0F-F6A0-465F-A43F-461E94E20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46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09973C6-A6F6-49B9-9BDB-DE4EA461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F7AE-02FA-4D8B-AB74-4485D73D598D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47F4916-9357-4C74-89E8-929CCC0B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6DC76E6-4EB6-45A1-964B-D0576A26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B75A-C666-4AF3-B21D-A7F108E82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05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E814B9D9-CFDD-4920-8DB2-283C0405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20EA-E0D2-4B56-91F0-F70ED9251424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0A1766CB-6A7A-4138-A126-6B997C9F3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7925-DB8B-4F96-A54A-841E6CF54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017A7FD2-39C4-4F56-8B05-60BBEA1F67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661F3-0C40-472B-A620-397AF8E0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5FA32-A6D8-496F-8A3E-F7534E198DD9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572A6-2062-4027-9EF8-42AF3883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17823-B2A1-4E2F-9AEA-AE52370B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0976-0D79-4279-B318-CFC572B43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65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BA006EF-E69B-458D-B754-9E131CC8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4449-9D69-4C07-8A30-7AD559C74CE9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4DB38-9900-498A-9576-4EFDEB5C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7BFCBC7-5925-417B-84A8-F3770F72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5BA4-DF71-41CD-95A6-5FBE254D6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3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F9647A0-0443-4247-A43A-DD282A6F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736-CFE3-4DBD-BD53-B75FE6D48351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C227CD2-C210-4AD8-9769-8D7245F0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B4F6C04-5351-4A2A-A909-AFF574E0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80EC-60A7-4070-884A-C37D08737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8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8D8E954-53D4-4553-A728-C0412D8A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232C-5C43-404C-8E9A-1E0FEBDD82A1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40C4BC8-A245-4C07-B5CC-2C85ADDE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8B01230-ECC0-4920-B06F-07BAF1F1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DB8C-5862-4899-9054-D74D2A0BB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1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319A29-4B38-433F-B9C9-4C9708FA2325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216FDF-4FD5-464A-9736-4979AB6A1A24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5C933C-C9C8-4224-A00D-B7F64CB5048E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1D1BE2-2828-461C-8C95-88673C56C8B1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269D75-9340-445E-9766-15EAC4D41E65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7083747E-8014-4CBE-9DEE-C1FFBE019418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2CB2B6CF-6DF2-4A15-A768-6C2256004679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25E538-A218-42E9-A565-7AA758176968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9A182A-FCC8-4091-9F8D-AE458E5202D7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7EBFB0-4573-4DEC-BDDC-3AB8D2F71F21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0F5194-CF59-45C3-9291-5537F11924AF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A4A39D-4F07-463E-B748-DDC93ABA40A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939F43-4D5B-48A3-933B-44406C177725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6E4010A2-FC36-48C5-9D62-EA844D8A93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48E0603C-C293-4F8D-8372-F3D34F1BE3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9BD4DC6-3674-43F1-A473-06FAD7326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accent2"/>
                </a:solidFill>
                <a:cs typeface="Arial" charset="0"/>
              </a:defRPr>
            </a:lvl1pPr>
          </a:lstStyle>
          <a:p>
            <a:pPr>
              <a:defRPr/>
            </a:pPr>
            <a:fld id="{E41E5973-C272-4204-B571-3215F914BA70}" type="datetime1">
              <a:rPr lang="en-US" altLang="en-US"/>
              <a:pPr>
                <a:defRPr/>
              </a:pPr>
              <a:t>2/6/2023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95412-5E79-49F6-9512-44392C3FC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BB44C0A-F30B-4464-B44C-36F4BEF44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BD8E43-5E1E-4EC5-9723-B852030B7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83" r:id="rId2"/>
    <p:sldLayoutId id="2147484384" r:id="rId3"/>
    <p:sldLayoutId id="2147484385" r:id="rId4"/>
    <p:sldLayoutId id="2147484392" r:id="rId5"/>
    <p:sldLayoutId id="2147484393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ヒラギノ角ゴ Pro W3" charset="-128"/>
          <a:cs typeface="ヒラギノ角ゴ Pro W3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9987F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11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ヒラギノ角ゴ Pro W3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ヒラギノ角ゴ Pro W3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ヒラギノ角ゴ Pro W3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9987F"/>
        </a:buClr>
        <a:buFont typeface="Georgia" panose="02040502050405020303" pitchFamily="18" charset="0"/>
        <a:buChar char="▫"/>
        <a:defRPr sz="2000" kern="1200">
          <a:solidFill>
            <a:srgbClr val="99987F"/>
          </a:solidFill>
          <a:latin typeface="+mn-lt"/>
          <a:ea typeface="ヒラギノ角ゴ Pro W3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jv4481@lauds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1982C09-6C8A-410C-8408-9AF58B40A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09601"/>
            <a:ext cx="5867400" cy="2057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 </a:t>
            </a:r>
            <a:br>
              <a:rPr lang="en-US" altLang="en-US" sz="4000" dirty="0"/>
            </a:br>
            <a:r>
              <a:rPr lang="en-US" altLang="en-US" sz="4000" dirty="0"/>
              <a:t>How to Write a</a:t>
            </a:r>
            <a:br>
              <a:rPr lang="en-US" altLang="en-US" sz="4000" dirty="0"/>
            </a:br>
            <a:r>
              <a:rPr lang="en-US" altLang="en-US" sz="4000" dirty="0"/>
              <a:t>Salary Point Course Proposal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B4218520-E5EA-40F2-935B-D0231C96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5638800" cy="1066800"/>
          </a:xfrm>
        </p:spPr>
        <p:txBody>
          <a:bodyPr/>
          <a:lstStyle/>
          <a:p>
            <a:pPr marL="63500" eaLnBrk="1" hangingPunct="1"/>
            <a:r>
              <a:rPr lang="en-US" altLang="en-US" dirty="0"/>
              <a:t>Ingrid </a:t>
            </a:r>
            <a:r>
              <a:rPr lang="en-US" altLang="en-US" dirty="0" err="1"/>
              <a:t>Gunnell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marL="63500" eaLnBrk="1" hangingPunct="1"/>
            <a:r>
              <a:rPr lang="en-US" altLang="en-US" dirty="0" smtClean="0"/>
              <a:t>Jennifer Villaryo</a:t>
            </a:r>
            <a:endParaRPr lang="en-US" altLang="en-US" dirty="0"/>
          </a:p>
          <a:p>
            <a:pPr marL="63500" eaLnBrk="1" hangingPunct="1"/>
            <a:r>
              <a:rPr lang="en-US" altLang="en-US" dirty="0"/>
              <a:t>Professional Development Adviser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AAB458-CC2A-4E68-B7CB-825793C2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Section III: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Content and Focus</a:t>
            </a:r>
          </a:p>
        </p:txBody>
      </p:sp>
      <p:sp>
        <p:nvSpPr>
          <p:cNvPr id="29699" name="Content Placeholder 1">
            <a:extLst>
              <a:ext uri="{FF2B5EF4-FFF2-40B4-BE49-F238E27FC236}">
                <a16:creationId xmlns:a16="http://schemas.microsoft.com/office/drawing/2014/main" id="{1DA53F35-E038-4EB9-AFAE-DB795311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Addressing the needs of the following student populations: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English Learners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Standard English Learners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Special Education Students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Culturally Diverse Students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Gifted and Talented Students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Foster and/or Homeless Students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This section causes the most delays to approval!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ù"/>
            </a:pPr>
            <a:r>
              <a:rPr lang="en-US" altLang="en-US" sz="2400" dirty="0"/>
              <a:t> Under each section, write about SPECIFIC techniques that the course will cover to support that subgroup – (describing that in Section IV makes this much easier!)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C01513D1-2B7C-4452-B7B2-D30E51DB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4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Class Formats for Each Salary Point</a:t>
            </a:r>
          </a:p>
        </p:txBody>
      </p:sp>
      <p:sp>
        <p:nvSpPr>
          <p:cNvPr id="16387" name="Content Placeholder 4">
            <a:extLst>
              <a:ext uri="{FF2B5EF4-FFF2-40B4-BE49-F238E27FC236}">
                <a16:creationId xmlns:a16="http://schemas.microsoft.com/office/drawing/2014/main" id="{BFED20F0-2470-4067-9BF8-879438B6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447800"/>
            <a:ext cx="8229600" cy="4324350"/>
          </a:xfrm>
        </p:spPr>
        <p:txBody>
          <a:bodyPr/>
          <a:lstStyle/>
          <a:p>
            <a:pPr marL="273050" eaLnBrk="1" hangingPunct="1">
              <a:defRPr/>
            </a:pPr>
            <a:r>
              <a:rPr lang="en-US" altLang="en-US" sz="2400" b="1" dirty="0">
                <a:ea typeface="ヒラギノ角ゴ Pro W3" pitchFamily="-111" charset="-128"/>
              </a:rPr>
              <a:t>Option 1</a:t>
            </a:r>
            <a:r>
              <a:rPr lang="en-US" altLang="en-US" sz="2400" dirty="0">
                <a:ea typeface="ヒラギノ角ゴ Pro W3" pitchFamily="-111" charset="-128"/>
              </a:rPr>
              <a:t>: 15 hours of </a:t>
            </a:r>
            <a:r>
              <a:rPr lang="en-US" altLang="en-US" sz="2400" dirty="0" smtClean="0">
                <a:ea typeface="ヒラギノ角ゴ Pro W3" pitchFamily="-111" charset="-128"/>
              </a:rPr>
              <a:t>synchronous</a:t>
            </a:r>
            <a:r>
              <a:rPr lang="en-US" altLang="en-US" sz="2400" dirty="0">
                <a:ea typeface="ヒラギノ角ゴ Pro W3" pitchFamily="-111" charset="-128"/>
              </a:rPr>
              <a:t> </a:t>
            </a:r>
            <a:r>
              <a:rPr lang="en-US" altLang="en-US" sz="2400" dirty="0" smtClean="0">
                <a:ea typeface="ヒラギノ角ゴ Pro W3" pitchFamily="-111" charset="-128"/>
              </a:rPr>
              <a:t>instruction</a:t>
            </a:r>
            <a:r>
              <a:rPr lang="en-US" altLang="en-US" sz="2400" dirty="0">
                <a:ea typeface="ヒラギノ角ゴ Pro W3" pitchFamily="-111" charset="-128"/>
              </a:rPr>
              <a:t>, with an additional 30 hours of homework</a:t>
            </a:r>
            <a:r>
              <a:rPr lang="en-US" altLang="en-US" sz="2400" dirty="0" smtClean="0">
                <a:ea typeface="ヒラギノ角ゴ Pro W3" pitchFamily="-111" charset="-128"/>
              </a:rPr>
              <a:t>. (NBC Teachers Earn 15 Hours for Prep + 15 Hours for Presentation and 10 hours for writing the course the same year. )</a:t>
            </a:r>
            <a:endParaRPr lang="en-US" altLang="en-US" sz="2400" dirty="0">
              <a:ea typeface="ヒラギノ角ゴ Pro W3" pitchFamily="-111" charset="-128"/>
            </a:endParaRPr>
          </a:p>
          <a:p>
            <a:pPr marL="273050" eaLnBrk="1" hangingPunct="1">
              <a:defRPr/>
            </a:pPr>
            <a:r>
              <a:rPr lang="en-US" altLang="en-US" sz="2400" b="1" dirty="0">
                <a:ea typeface="ヒラギノ角ゴ Pro W3" pitchFamily="-111" charset="-128"/>
              </a:rPr>
              <a:t>Option 2</a:t>
            </a:r>
            <a:r>
              <a:rPr lang="en-US" altLang="en-US" sz="2400" dirty="0">
                <a:ea typeface="ヒラギノ角ゴ Pro W3" pitchFamily="-111" charset="-128"/>
              </a:rPr>
              <a:t>: 30 hours of </a:t>
            </a:r>
            <a:r>
              <a:rPr lang="en-US" altLang="en-US" sz="2400" dirty="0" smtClean="0">
                <a:ea typeface="ヒラギノ角ゴ Pro W3" pitchFamily="-111" charset="-128"/>
              </a:rPr>
              <a:t>synchronous instruction </a:t>
            </a:r>
            <a:r>
              <a:rPr lang="en-US" altLang="en-US" sz="2400" dirty="0">
                <a:ea typeface="ヒラギノ角ゴ Pro W3" pitchFamily="-111" charset="-128"/>
              </a:rPr>
              <a:t>with no homework</a:t>
            </a:r>
            <a:r>
              <a:rPr lang="en-US" altLang="en-US" sz="2400" dirty="0" smtClean="0">
                <a:ea typeface="ヒラギノ角ゴ Pro W3" pitchFamily="-111" charset="-128"/>
              </a:rPr>
              <a:t>. (NBC Teachers receive 30 Hours of Prep, 30 Hours for presentation and 10 hours for writing it, the first time, in the same year.)</a:t>
            </a:r>
            <a:endParaRPr lang="en-US" altLang="en-US" sz="2400" dirty="0">
              <a:ea typeface="ヒラギノ角ゴ Pro W3" pitchFamily="-111" charset="-128"/>
            </a:endParaRPr>
          </a:p>
          <a:p>
            <a:pPr marL="273050" eaLnBrk="1" hangingPunct="1">
              <a:defRPr/>
            </a:pPr>
            <a:r>
              <a:rPr lang="en-US" altLang="en-US" sz="2400" b="1" dirty="0">
                <a:ea typeface="ヒラギノ角ゴ Pro W3" pitchFamily="-111" charset="-128"/>
              </a:rPr>
              <a:t>Option 3: Online Only </a:t>
            </a:r>
            <a:r>
              <a:rPr lang="en-US" altLang="en-US" sz="2400" dirty="0">
                <a:ea typeface="ヒラギノ角ゴ Pro W3" pitchFamily="-111" charset="-128"/>
              </a:rPr>
              <a:t>37.5 hours with the opportunity for interaction</a:t>
            </a:r>
            <a:r>
              <a:rPr lang="en-US" altLang="en-US" sz="2400" dirty="0" smtClean="0">
                <a:ea typeface="ヒラギノ角ゴ Pro W3" pitchFamily="-111" charset="-128"/>
              </a:rPr>
              <a:t>. (NBC Teachers get 37.5 hours for presenting with a minimum of 12 hours synchronous + 10 hours the first time for writing the course.</a:t>
            </a:r>
            <a:endParaRPr lang="en-US" altLang="en-US" sz="2400" b="1" dirty="0">
              <a:ea typeface="ヒラギノ角ゴ Pro W3" pitchFamily="-111" charset="-128"/>
            </a:endParaRPr>
          </a:p>
          <a:p>
            <a:pPr marL="17462" indent="0" eaLnBrk="1" hangingPunct="1">
              <a:buNone/>
              <a:defRPr/>
            </a:pPr>
            <a:endParaRPr lang="en-US" altLang="en-US" dirty="0">
              <a:ea typeface="ヒラギノ角ゴ Pro W3" pitchFamily="-111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EFD884D-3D82-41E0-BB0F-A9697E3F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153400" cy="2895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dirty="0">
                <a:cs typeface="+mj-cs"/>
              </a:rPr>
              <a:t>Let’s Put Our Learning into Practice</a:t>
            </a:r>
            <a:r>
              <a:rPr lang="en-US" sz="3600" dirty="0">
                <a:cs typeface="+mj-cs"/>
              </a:rPr>
              <a:t/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/>
            </a:r>
            <a:br>
              <a:rPr lang="en-US" sz="3600" dirty="0">
                <a:cs typeface="+mj-cs"/>
              </a:rPr>
            </a:br>
            <a:endParaRPr lang="en-US" sz="3600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4B51F-92FA-4566-B9B6-8CF1CA55A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7391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Which of the following courses qualify for salary point and for how many points?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0D188-2E22-47F1-8079-B55C1834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7620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Let’s Begin</a:t>
            </a:r>
          </a:p>
        </p:txBody>
      </p:sp>
      <p:sp>
        <p:nvSpPr>
          <p:cNvPr id="21507" name="Content Placeholder 1">
            <a:extLst>
              <a:ext uri="{FF2B5EF4-FFF2-40B4-BE49-F238E27FC236}">
                <a16:creationId xmlns:a16="http://schemas.microsoft.com/office/drawing/2014/main" id="{546F6718-1648-4B69-97F7-C938E92A9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4114800" cy="3313113"/>
          </a:xfrm>
        </p:spPr>
        <p:txBody>
          <a:bodyPr/>
          <a:lstStyle/>
          <a:p>
            <a:pPr marL="273050" eaLnBrk="1" hangingPunct="1"/>
            <a:r>
              <a:rPr lang="en-US" altLang="en-US" sz="1800"/>
              <a:t>A course where the participants and instructor meet for eight four-hour sessions.</a:t>
            </a:r>
          </a:p>
          <a:p>
            <a:pPr marL="273050" eaLnBrk="1" hangingPunct="1"/>
            <a:r>
              <a:rPr lang="en-US" altLang="en-US" sz="1800"/>
              <a:t>A course where the participants and the instructor meet for three six-hour Saturdays, and complete 35 hours of homework.</a:t>
            </a:r>
          </a:p>
          <a:p>
            <a:pPr marL="273050" eaLnBrk="1" hangingPunct="1"/>
            <a:r>
              <a:rPr lang="en-US" altLang="en-US" sz="1800"/>
              <a:t>A course where the participants meet for 30 1-hour sessions during Tuesday banked-time meetings.</a:t>
            </a:r>
          </a:p>
          <a:p>
            <a:pPr marL="273050" eaLnBrk="1" hangingPunct="1"/>
            <a:r>
              <a:rPr lang="en-US" altLang="en-US" sz="1800"/>
              <a:t>A course where participants watch 43 hours of videos.</a:t>
            </a:r>
          </a:p>
          <a:p>
            <a:pPr marL="273050" eaLnBrk="1" hangingPunct="1"/>
            <a:r>
              <a:rPr lang="en-US" altLang="en-US" sz="1800"/>
              <a:t>A course that offers 14 hours of direct interaction and 30 hours of homework.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E6E36A1-E1C0-4C71-9230-867CCDED8339}"/>
              </a:ext>
            </a:extLst>
          </p:cNvPr>
          <p:cNvSpPr txBox="1">
            <a:spLocks/>
          </p:cNvSpPr>
          <p:nvPr/>
        </p:nvSpPr>
        <p:spPr bwMode="auto">
          <a:xfrm>
            <a:off x="4591050" y="1998663"/>
            <a:ext cx="41148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pitchFamily="-111" charset="-128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ヒラギノ角ゴ Pro W3" charset="-128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ヒラギノ角ゴ Pro W3" charset="-128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99987F"/>
                </a:solidFill>
                <a:latin typeface="+mn-lt"/>
                <a:ea typeface="ヒラギノ角ゴ Pro W3" charset="-128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eaLnBrk="1" hangingPunct="1">
              <a:defRPr/>
            </a:pPr>
            <a:r>
              <a:rPr lang="en-US" altLang="en-US" sz="1800" dirty="0"/>
              <a:t>8- 4hour sessions = 32 contact hours.</a:t>
            </a:r>
          </a:p>
          <a:p>
            <a:pPr marL="17462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sz="1800" dirty="0"/>
              <a:t>     Qualifies for </a:t>
            </a:r>
            <a:r>
              <a:rPr lang="en-US" altLang="en-US" sz="1800" dirty="0">
                <a:solidFill>
                  <a:srgbClr val="FF0000"/>
                </a:solidFill>
              </a:rPr>
              <a:t>1</a:t>
            </a:r>
            <a:r>
              <a:rPr lang="en-US" altLang="en-US" sz="1800" dirty="0"/>
              <a:t> Salary Point</a:t>
            </a:r>
          </a:p>
          <a:p>
            <a:pPr marL="273050" eaLnBrk="1" hangingPunct="1">
              <a:defRPr/>
            </a:pPr>
            <a:endParaRPr lang="en-US" altLang="en-US" sz="1800" dirty="0"/>
          </a:p>
          <a:p>
            <a:pPr marL="303212" indent="-285750" eaLnBrk="1" hangingPunct="1">
              <a:defRPr/>
            </a:pPr>
            <a:r>
              <a:rPr lang="en-US" altLang="en-US" sz="1800" dirty="0"/>
              <a:t> 3 x 6hr sessions= 18 contact hours, and 35 hours of homework.</a:t>
            </a:r>
          </a:p>
          <a:p>
            <a:pPr marL="17462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sz="1800" dirty="0"/>
              <a:t>      Qualifies for </a:t>
            </a:r>
            <a:r>
              <a:rPr lang="en-US" altLang="en-US" sz="1800" dirty="0">
                <a:solidFill>
                  <a:srgbClr val="FF0000"/>
                </a:solidFill>
              </a:rPr>
              <a:t>1</a:t>
            </a:r>
            <a:r>
              <a:rPr lang="en-US" altLang="en-US" sz="1800" dirty="0"/>
              <a:t> Salary Point</a:t>
            </a:r>
          </a:p>
          <a:p>
            <a:pPr marL="17462" indent="0" eaLnBrk="1" hangingPunct="1">
              <a:buFont typeface="Georgia" panose="02040502050405020303" pitchFamily="18" charset="0"/>
              <a:buNone/>
              <a:defRPr/>
            </a:pPr>
            <a:endParaRPr lang="en-US" altLang="en-US" sz="1800" dirty="0"/>
          </a:p>
          <a:p>
            <a:pPr marL="273050" eaLnBrk="1" hangingPunct="1">
              <a:defRPr/>
            </a:pPr>
            <a:r>
              <a:rPr lang="en-US" altLang="en-US" sz="1800" dirty="0"/>
              <a:t>30- 1 hour sessions qualifies but NOT on paid time.</a:t>
            </a:r>
          </a:p>
          <a:p>
            <a:pPr marL="273050" eaLnBrk="1" hangingPunct="1">
              <a:defRPr/>
            </a:pPr>
            <a:r>
              <a:rPr lang="en-US" altLang="en-US" sz="1800" dirty="0"/>
              <a:t>DOES NOT QUALIFY FOR SALARY PT.</a:t>
            </a:r>
          </a:p>
          <a:p>
            <a:pPr marL="273050" eaLnBrk="1" hangingPunct="1">
              <a:defRPr/>
            </a:pPr>
            <a:r>
              <a:rPr lang="en-US" altLang="en-US" sz="1800" dirty="0"/>
              <a:t>43 hours of video watching.</a:t>
            </a:r>
          </a:p>
          <a:p>
            <a:pPr marL="273050" eaLnBrk="1" hangingPunct="1">
              <a:defRPr/>
            </a:pPr>
            <a:r>
              <a:rPr lang="en-US" altLang="en-US" sz="1800" dirty="0"/>
              <a:t>DOES NOT QUALIFY FOR SALARY PT.</a:t>
            </a:r>
          </a:p>
          <a:p>
            <a:pPr marL="273050" eaLnBrk="1" hangingPunct="1">
              <a:defRPr/>
            </a:pPr>
            <a:r>
              <a:rPr lang="en-US" altLang="en-US" sz="1800" dirty="0"/>
              <a:t>DOES NOT QUALIFY FOR SALARY PT. Do you know why it wouldn’t?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>
            <a:extLst>
              <a:ext uri="{FF2B5EF4-FFF2-40B4-BE49-F238E27FC236}">
                <a16:creationId xmlns:a16="http://schemas.microsoft.com/office/drawing/2014/main" id="{FF1BB252-E8E4-4A21-8C05-122E91DC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23999" r="15269" b="6667"/>
          <a:stretch>
            <a:fillRect/>
          </a:stretch>
        </p:blipFill>
        <p:spPr bwMode="auto">
          <a:xfrm>
            <a:off x="66675" y="762000"/>
            <a:ext cx="9001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5B43F6D7-17C1-4E58-B201-C2BBB78F50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 t="23752" r="32379" b="12123"/>
          <a:stretch>
            <a:fillRect/>
          </a:stretch>
        </p:blipFill>
        <p:spPr>
          <a:xfrm>
            <a:off x="1676400" y="457200"/>
            <a:ext cx="5410200" cy="63515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C48D3E-CF60-4AC1-B6E1-24ADF521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cs typeface="+mj-cs"/>
              </a:rPr>
              <a:t>Section VI:</a:t>
            </a:r>
            <a:br>
              <a:rPr lang="en-US" sz="3600">
                <a:cs typeface="+mj-cs"/>
              </a:rPr>
            </a:br>
            <a:r>
              <a:rPr lang="en-US" sz="3600">
                <a:cs typeface="+mj-cs"/>
              </a:rPr>
              <a:t>Homework</a:t>
            </a:r>
          </a:p>
        </p:txBody>
      </p:sp>
      <p:sp>
        <p:nvSpPr>
          <p:cNvPr id="34819" name="Content Placeholder 1">
            <a:extLst>
              <a:ext uri="{FF2B5EF4-FFF2-40B4-BE49-F238E27FC236}">
                <a16:creationId xmlns:a16="http://schemas.microsoft.com/office/drawing/2014/main" id="{4D3F67EB-13BA-493A-ADC8-BBAF684A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Homework should be college level and linked to the goals of the course. </a:t>
            </a:r>
          </a:p>
          <a:p>
            <a:pPr eaLnBrk="1" hangingPunct="1"/>
            <a:r>
              <a:rPr lang="en-US" altLang="en-US" sz="2400" dirty="0"/>
              <a:t>Provide a clear description of each activity that participants need to complete.  Include (for each activity) an estimate of the number of hours that it would take for a person unfamiliar with the course content to complete.</a:t>
            </a:r>
          </a:p>
          <a:p>
            <a:pPr eaLnBrk="1" hangingPunct="1"/>
            <a:r>
              <a:rPr lang="en-US" altLang="en-US" sz="2400" dirty="0"/>
              <a:t>You can attach a “Homework Sheet” that you would distribute to participants as part of the application.</a:t>
            </a:r>
          </a:p>
        </p:txBody>
      </p:sp>
      <p:pic>
        <p:nvPicPr>
          <p:cNvPr id="2" name="Picture 1" descr="RegentsPhysics - 1 Current &lt;strong&gt;Homework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44513"/>
            <a:ext cx="268605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35F1E412-B702-4FF0-BEE5-699E5991D5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2906" r="28415" b="6609"/>
          <a:stretch>
            <a:fillRect/>
          </a:stretch>
        </p:blipFill>
        <p:spPr>
          <a:xfrm>
            <a:off x="1676400" y="457200"/>
            <a:ext cx="6092825" cy="6248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VIII: Evaluation</a:t>
            </a:r>
          </a:p>
        </p:txBody>
      </p:sp>
      <p:pic>
        <p:nvPicPr>
          <p:cNvPr id="10" name="Content Placeholder 9" descr="Work Better with AutoCAD | challenge 7: Evaluate your progress | CADnote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34095"/>
            <a:ext cx="6553200" cy="3669792"/>
          </a:xfrm>
        </p:spPr>
      </p:pic>
    </p:spTree>
    <p:extLst>
      <p:ext uri="{BB962C8B-B14F-4D97-AF65-F5344CB8AC3E}">
        <p14:creationId xmlns:p14="http://schemas.microsoft.com/office/powerpoint/2010/main" val="23077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08375-3A2E-44C4-9A6E-E33F7A41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2844"/>
            <a:ext cx="8229600" cy="22165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Optional Section IX: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                                            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                                            Credit Application</a:t>
            </a:r>
          </a:p>
        </p:txBody>
      </p: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2FAB2693-9104-4AC5-8C01-73F2D85D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5181600"/>
          </a:xfrm>
        </p:spPr>
        <p:txBody>
          <a:bodyPr/>
          <a:lstStyle/>
          <a:p>
            <a:pPr marL="0" lvl="1" indent="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Provide a description of how the course addresses 3 of 6 areas:</a:t>
            </a:r>
          </a:p>
          <a:p>
            <a:pPr marL="514350" lvl="1" indent="-514350" eaLnBrk="1" hangingPunct="1">
              <a:buClr>
                <a:srgbClr val="99987F"/>
              </a:buClr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Provide general information on the concepts of culture, assimilation, acculturation, intersectionality, and identity formation.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Provide instructional strategies to infuse positive representations and culturally relevant and responsive content focused on diversity, race and culture, human relations and/or equity concepts into units of study or curriculum.</a:t>
            </a:r>
            <a:endParaRPr lang="en-US" altLang="en-US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r>
              <a:rPr 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Provide academic resources applicable to student diversity.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endParaRPr lang="en-US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r>
              <a:rPr lang="en-US" alt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Study one or more specific identity or demographic group(s).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r>
              <a:rPr lang="en-US" alt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Address the history, achievements, and challenges related to the experiences of one or more identity or demographic groups.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r>
              <a:rPr lang="en-US" alt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Examine patterns of current or historical oppression and marginalization that perpetuate systems of inequality.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37893" name="Picture 5" descr="Image result for multicultural">
            <a:extLst>
              <a:ext uri="{FF2B5EF4-FFF2-40B4-BE49-F238E27FC236}">
                <a16:creationId xmlns:a16="http://schemas.microsoft.com/office/drawing/2014/main" id="{03A73DCD-5BA4-440B-AC43-67574D0C1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8FB"/>
              </a:clrFrom>
              <a:clrTo>
                <a:srgbClr val="FB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9"/>
          <a:stretch/>
        </p:blipFill>
        <p:spPr bwMode="auto">
          <a:xfrm>
            <a:off x="457200" y="1476984"/>
            <a:ext cx="4629150" cy="9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56D1FC-DD9F-4CFA-81F1-532CA3C4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Study one or more specific identity or demographic group(s).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    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338F40F4-D888-4426-9340-24EC66CE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Why Salary Point Classes?</a:t>
            </a:r>
          </a:p>
        </p:txBody>
      </p:sp>
      <p:sp>
        <p:nvSpPr>
          <p:cNvPr id="11267" name="Content Placeholder 1">
            <a:extLst>
              <a:ext uri="{FF2B5EF4-FFF2-40B4-BE49-F238E27FC236}">
                <a16:creationId xmlns:a16="http://schemas.microsoft.com/office/drawing/2014/main" id="{852378AD-DD31-445E-ADF3-8B9F171D0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1  salary point course is equivalent to 1 semester unit and is recognized by LAUSD for salary table movement.</a:t>
            </a: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Salary Point courses address </a:t>
            </a:r>
            <a:r>
              <a:rPr lang="en-US" altLang="en-US" sz="2400" dirty="0" smtClean="0">
                <a:ea typeface="ヒラギノ角ゴ Pro W3" pitchFamily="-111" charset="-128"/>
              </a:rPr>
              <a:t>educators</a:t>
            </a:r>
            <a:r>
              <a:rPr lang="en-US" altLang="en-US" sz="2400" dirty="0" smtClean="0">
                <a:ea typeface="ヒラギノ角ゴ Pro W3" pitchFamily="-111" charset="-128"/>
              </a:rPr>
              <a:t>’ </a:t>
            </a:r>
            <a:r>
              <a:rPr lang="en-US" altLang="en-US" sz="2400" dirty="0">
                <a:ea typeface="ヒラギノ角ゴ Pro W3" pitchFamily="-111" charset="-128"/>
              </a:rPr>
              <a:t>practical </a:t>
            </a:r>
            <a:r>
              <a:rPr lang="en-US" altLang="en-US" sz="2400" dirty="0" smtClean="0">
                <a:ea typeface="ヒラギノ角ゴ Pro W3" pitchFamily="-111" charset="-128"/>
              </a:rPr>
              <a:t>needs.</a:t>
            </a:r>
            <a:endParaRPr lang="en-US" altLang="en-US" sz="2400" dirty="0">
              <a:ea typeface="ヒラギノ角ゴ Pro W3" pitchFamily="-111" charset="-128"/>
            </a:endParaRP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More cost effective for participants.</a:t>
            </a: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Convenient hours and locations.</a:t>
            </a: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Benefits for both NBC Teachers and participants.</a:t>
            </a: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Allows teachers to share Professional Development topics of high interest with their colleagues.</a:t>
            </a: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>
              <a:ea typeface="ヒラギノ角ゴ Pro W3" pitchFamily="-111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54E153-D1C8-42AD-9BD3-8121E62C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Optional Section X: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Guest Speaker Forms</a:t>
            </a:r>
          </a:p>
        </p:txBody>
      </p:sp>
      <p:sp>
        <p:nvSpPr>
          <p:cNvPr id="39939" name="Content Placeholder 1">
            <a:extLst>
              <a:ext uri="{FF2B5EF4-FFF2-40B4-BE49-F238E27FC236}">
                <a16:creationId xmlns:a16="http://schemas.microsoft.com/office/drawing/2014/main" id="{FE411F2E-D29C-45B4-AFD9-904B957B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This form is required for all guest speakers.</a:t>
            </a:r>
          </a:p>
          <a:p>
            <a:pPr eaLnBrk="1" hangingPunct="1"/>
            <a:r>
              <a:rPr lang="en-US" altLang="en-US" sz="2400" dirty="0"/>
              <a:t>The form is to ensure that presenters are connected to the course work (and to make sure that a class session doesn’t devolve into a sales pitch.)</a:t>
            </a:r>
          </a:p>
          <a:p>
            <a:pPr eaLnBrk="1" hangingPunct="1"/>
            <a:r>
              <a:rPr lang="en-US" altLang="en-US" sz="2400" dirty="0"/>
              <a:t>Copy the table of information and use it for each of the Guest Speakers.</a:t>
            </a:r>
          </a:p>
        </p:txBody>
      </p:sp>
      <p:pic>
        <p:nvPicPr>
          <p:cNvPr id="39943" name="Picture 7" descr="Image result for guest speaker">
            <a:extLst>
              <a:ext uri="{FF2B5EF4-FFF2-40B4-BE49-F238E27FC236}">
                <a16:creationId xmlns:a16="http://schemas.microsoft.com/office/drawing/2014/main" id="{19F465DA-1F1F-4211-AF02-336DABF5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301815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9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>
            <a:extLst>
              <a:ext uri="{FF2B5EF4-FFF2-40B4-BE49-F238E27FC236}">
                <a16:creationId xmlns:a16="http://schemas.microsoft.com/office/drawing/2014/main" id="{E05CB2B0-8D93-4572-908B-DE51BED5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The Approval Process</a:t>
            </a:r>
          </a:p>
        </p:txBody>
      </p:sp>
      <p:sp>
        <p:nvSpPr>
          <p:cNvPr id="40963" name="Content Placeholder 1">
            <a:extLst>
              <a:ext uri="{FF2B5EF4-FFF2-40B4-BE49-F238E27FC236}">
                <a16:creationId xmlns:a16="http://schemas.microsoft.com/office/drawing/2014/main" id="{32D240CB-18F4-48B8-97A6-BDAF764B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JSPCC meets once per month (although sometimes more frequently when member schedules permit).</a:t>
            </a:r>
          </a:p>
          <a:p>
            <a:pPr eaLnBrk="1" hangingPunct="1"/>
            <a:r>
              <a:rPr lang="en-US" altLang="en-US" sz="2400" dirty="0"/>
              <a:t>Representatives from LAUSD and UTLA review the documentation.</a:t>
            </a:r>
          </a:p>
          <a:p>
            <a:pPr eaLnBrk="1" hangingPunct="1"/>
            <a:r>
              <a:rPr lang="en-US" altLang="en-US" sz="2400" dirty="0"/>
              <a:t>If a proposal is not approved, the author is contacted and informed of the areas where the proposal needs revision(s).</a:t>
            </a:r>
          </a:p>
          <a:p>
            <a:pPr eaLnBrk="1" hangingPunct="1"/>
            <a:r>
              <a:rPr lang="en-US" altLang="en-US" sz="2400" dirty="0"/>
              <a:t>If the Salary Point Course Proposal is approved the author will receive an email that includes a Salary Point Course number, a roster, a blank P/NA form, and additional information if needed.</a:t>
            </a:r>
          </a:p>
          <a:p>
            <a:pPr eaLnBrk="1" hangingPunct="1"/>
            <a:r>
              <a:rPr lang="en-US" altLang="en-US" sz="2400" dirty="0"/>
              <a:t>If listing on </a:t>
            </a:r>
            <a:r>
              <a:rPr lang="en-US" altLang="en-US" sz="2400" dirty="0" err="1" smtClean="0"/>
              <a:t>MyPLN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the process requires no physical documents, as it will be electronic.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pic>
        <p:nvPicPr>
          <p:cNvPr id="40967" name="Picture 7" descr="Image result for approval committee">
            <a:extLst>
              <a:ext uri="{FF2B5EF4-FFF2-40B4-BE49-F238E27FC236}">
                <a16:creationId xmlns:a16="http://schemas.microsoft.com/office/drawing/2014/main" id="{E66D59FA-DD5F-4A02-B6E1-59889940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199"/>
            <a:ext cx="2595563" cy="14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4030B34-605E-4950-82E7-DF7A8809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219200"/>
          </a:xfrm>
        </p:spPr>
        <p:txBody>
          <a:bodyPr/>
          <a:lstStyle/>
          <a:p>
            <a:r>
              <a:rPr lang="en-US" altLang="en-US" sz="3500" dirty="0"/>
              <a:t>Approved Salary Point Course Proposals Receive the Following Forms and Course #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4B84DE-EB2F-4E52-9221-E7D1F2ED0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0275"/>
            <a:ext cx="4668838" cy="2609850"/>
          </a:xfrm>
        </p:spPr>
      </p:pic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5CBECC27-0520-4779-BA56-30AAB5258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78163"/>
            <a:ext cx="568007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Image result for approval committee">
            <a:extLst>
              <a:ext uri="{FF2B5EF4-FFF2-40B4-BE49-F238E27FC236}">
                <a16:creationId xmlns:a16="http://schemas.microsoft.com/office/drawing/2014/main" id="{0C661C73-2148-434C-930E-648150D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2" y="1639264"/>
            <a:ext cx="2309813" cy="17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DCDD8C5-E36D-42A2-B11D-D7B0CB42FB19}"/>
              </a:ext>
            </a:extLst>
          </p:cNvPr>
          <p:cNvSpPr txBox="1">
            <a:spLocks/>
          </p:cNvSpPr>
          <p:nvPr/>
        </p:nvSpPr>
        <p:spPr bwMode="auto">
          <a:xfrm>
            <a:off x="685800" y="1066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300"/>
              </a:spcBef>
              <a:buClr>
                <a:srgbClr val="99987F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389063" indent="-182563">
              <a:spcBef>
                <a:spcPts val="300"/>
              </a:spcBef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P/NA Form: Send Participants the Rest</a:t>
            </a:r>
          </a:p>
        </p:txBody>
      </p:sp>
      <p:pic>
        <p:nvPicPr>
          <p:cNvPr id="43011" name="Content Placeholder 2">
            <a:extLst>
              <a:ext uri="{FF2B5EF4-FFF2-40B4-BE49-F238E27FC236}">
                <a16:creationId xmlns:a16="http://schemas.microsoft.com/office/drawing/2014/main" id="{8AD1B1F9-25DE-4E67-AFC2-2C55BB40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6675"/>
            <a:ext cx="7086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>
            <a:extLst>
              <a:ext uri="{FF2B5EF4-FFF2-40B4-BE49-F238E27FC236}">
                <a16:creationId xmlns:a16="http://schemas.microsoft.com/office/drawing/2014/main" id="{A47C6AA9-48A8-4C3F-82C6-96AA9D77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2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/>
              <a:t>After You Teach the Course…</a:t>
            </a:r>
          </a:p>
        </p:txBody>
      </p:sp>
      <p:sp>
        <p:nvSpPr>
          <p:cNvPr id="44035" name="Content Placeholder 1">
            <a:extLst>
              <a:ext uri="{FF2B5EF4-FFF2-40B4-BE49-F238E27FC236}">
                <a16:creationId xmlns:a16="http://schemas.microsoft.com/office/drawing/2014/main" id="{A4D9D7B0-10D7-4AFD-BF3B-B665FFBA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715000"/>
          </a:xfrm>
        </p:spPr>
        <p:txBody>
          <a:bodyPr/>
          <a:lstStyle/>
          <a:p>
            <a:pPr marL="4445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900" dirty="0"/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/>
              <a:t> Type up the roster in alphabetical order with the       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 required information (keep your sign-ins for your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 records), and </a:t>
            </a:r>
            <a:r>
              <a:rPr lang="en-US" altLang="en-US" b="1" dirty="0"/>
              <a:t>SIGN IT.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/>
              <a:t> The date you sign must be the </a:t>
            </a:r>
            <a:r>
              <a:rPr lang="en-US" altLang="en-US" b="1" dirty="0"/>
              <a:t>SAME AS OR AFTER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b="1" dirty="0"/>
              <a:t>       </a:t>
            </a:r>
            <a:r>
              <a:rPr lang="en-US" altLang="en-US" dirty="0"/>
              <a:t>the completion date of the course.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/>
              <a:t> Type the information on the P or NA forms and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b="1" dirty="0"/>
              <a:t>       SIGN  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b="1" dirty="0"/>
              <a:t> THE UPPER PORTION </a:t>
            </a:r>
            <a:r>
              <a:rPr lang="en-US" altLang="en-US" dirty="0"/>
              <a:t>on each one.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/>
              <a:t> Send us the </a:t>
            </a:r>
            <a:r>
              <a:rPr lang="en-US" altLang="en-US" b="1" dirty="0"/>
              <a:t>SIGNED </a:t>
            </a:r>
            <a:r>
              <a:rPr lang="en-US" altLang="en-US" dirty="0"/>
              <a:t>roster and </a:t>
            </a:r>
            <a:r>
              <a:rPr lang="en-US" altLang="en-US" b="1" dirty="0"/>
              <a:t>SIGNED </a:t>
            </a:r>
            <a:r>
              <a:rPr lang="en-US" altLang="en-US" dirty="0"/>
              <a:t>P or NA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 forms.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altLang="en-US" b="1" dirty="0"/>
              <a:t> </a:t>
            </a:r>
            <a:r>
              <a:rPr lang="en-US" altLang="en-US" b="1" dirty="0" err="1"/>
              <a:t>MyPLN</a:t>
            </a:r>
            <a:r>
              <a:rPr lang="en-US" altLang="en-US" b="1" dirty="0"/>
              <a:t> </a:t>
            </a:r>
            <a:r>
              <a:rPr lang="en-US" altLang="en-US" dirty="0"/>
              <a:t>will require e-mail correspondence with the Salary Point Advisers.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44450" indent="0"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>
            <a:extLst>
              <a:ext uri="{FF2B5EF4-FFF2-40B4-BE49-F238E27FC236}">
                <a16:creationId xmlns:a16="http://schemas.microsoft.com/office/drawing/2014/main" id="{75B15A5C-0869-4B7A-A218-F8BBA076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Technical Detail: Completion Date</a:t>
            </a:r>
          </a:p>
        </p:txBody>
      </p:sp>
      <p:sp>
        <p:nvSpPr>
          <p:cNvPr id="47107" name="Content Placeholder 1">
            <a:extLst>
              <a:ext uri="{FF2B5EF4-FFF2-40B4-BE49-F238E27FC236}">
                <a16:creationId xmlns:a16="http://schemas.microsoft.com/office/drawing/2014/main" id="{621E9662-2125-4361-9814-A488D902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When is the course considered complete? </a:t>
            </a:r>
          </a:p>
          <a:p>
            <a:pPr eaLnBrk="1" hangingPunct="1"/>
            <a:r>
              <a:rPr lang="en-US" altLang="en-US" sz="2200" dirty="0"/>
              <a:t>Can your participants turn in late homework?</a:t>
            </a:r>
          </a:p>
          <a:p>
            <a:pPr eaLnBrk="1" hangingPunct="1"/>
            <a:r>
              <a:rPr lang="en-US" altLang="en-US" sz="2200" dirty="0"/>
              <a:t>The </a:t>
            </a:r>
            <a:r>
              <a:rPr lang="en-US" altLang="en-US" sz="2200" b="1" dirty="0"/>
              <a:t>SIGNING DATE </a:t>
            </a:r>
            <a:r>
              <a:rPr lang="en-US" altLang="en-US" sz="2200" dirty="0"/>
              <a:t>on the P-NA form MUST be AFTER the </a:t>
            </a:r>
            <a:r>
              <a:rPr lang="en-US" altLang="en-US" sz="2200" b="1" dirty="0"/>
              <a:t>COMPLETION DATE</a:t>
            </a:r>
            <a:r>
              <a:rPr lang="en-US" altLang="en-US" sz="2200" dirty="0"/>
              <a:t>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When will your participants see the posting of their points?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>
            <a:extLst>
              <a:ext uri="{FF2B5EF4-FFF2-40B4-BE49-F238E27FC236}">
                <a16:creationId xmlns:a16="http://schemas.microsoft.com/office/drawing/2014/main" id="{4FEE08E0-ED3B-4C47-ADEA-89132AE0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/>
              <a:t>A Word about NBCTs</a:t>
            </a:r>
          </a:p>
        </p:txBody>
      </p:sp>
      <p:sp>
        <p:nvSpPr>
          <p:cNvPr id="48131" name="Content Placeholder 1">
            <a:extLst>
              <a:ext uri="{FF2B5EF4-FFF2-40B4-BE49-F238E27FC236}">
                <a16:creationId xmlns:a16="http://schemas.microsoft.com/office/drawing/2014/main" id="{4553BF52-5B05-47C8-981B-28F46B57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752600"/>
            <a:ext cx="8229600" cy="4876800"/>
          </a:xfrm>
        </p:spPr>
        <p:txBody>
          <a:bodyPr/>
          <a:lstStyle/>
          <a:p>
            <a:pPr marL="44450" indent="0" eaLnBrk="1" hangingPunct="1">
              <a:buFont typeface="Wingdings 2" panose="05020102010507070707" pitchFamily="18" charset="2"/>
              <a:buNone/>
            </a:pPr>
            <a:r>
              <a:rPr lang="en-US" altLang="en-US" sz="2400" dirty="0"/>
              <a:t>National Board Certified Teachers can create and teach salary point classes as part of their 92 hour requirement. Some guidelines:</a:t>
            </a:r>
          </a:p>
          <a:p>
            <a:pPr marL="387350" indent="-342900" eaLnBrk="1" hangingPunct="1"/>
            <a:r>
              <a:rPr lang="en-US" altLang="en-US" sz="2400" dirty="0"/>
              <a:t>                     of prep for each hour of presentation for eligible                        </a:t>
            </a:r>
          </a:p>
          <a:p>
            <a:pPr marL="44450" indent="0" eaLnBrk="1" hangingPunct="1">
              <a:buNone/>
            </a:pPr>
            <a:r>
              <a:rPr lang="en-US" altLang="en-US" sz="2400" dirty="0"/>
              <a:t>                          PD sessions.</a:t>
            </a:r>
          </a:p>
          <a:p>
            <a:pPr marL="44450" indent="0" eaLnBrk="1" hangingPunct="1">
              <a:buNone/>
            </a:pPr>
            <a:r>
              <a:rPr lang="en-US" altLang="en-US" sz="2400" dirty="0"/>
              <a:t>                          </a:t>
            </a:r>
            <a:r>
              <a:rPr lang="en-US" altLang="en-US" sz="2000" dirty="0"/>
              <a:t>You get an additional 10 hours for writing a new  </a:t>
            </a:r>
          </a:p>
          <a:p>
            <a:pPr marL="44450" indent="0" eaLnBrk="1" hangingPunct="1">
              <a:buNone/>
            </a:pPr>
            <a:r>
              <a:rPr lang="en-US" altLang="en-US" sz="2000" dirty="0"/>
              <a:t>                               salary point class provided that you get it approved and  </a:t>
            </a:r>
          </a:p>
          <a:p>
            <a:pPr marL="44450" indent="0" eaLnBrk="1" hangingPunct="1">
              <a:buNone/>
            </a:pPr>
            <a:r>
              <a:rPr lang="en-US" altLang="en-US" sz="2000" dirty="0"/>
              <a:t>                               present it in the same academic year.</a:t>
            </a:r>
          </a:p>
          <a:p>
            <a:pPr marL="44450" indent="0" eaLnBrk="1" hangingPunct="1"/>
            <a:r>
              <a:rPr lang="en-US" altLang="en-US" sz="2400" dirty="0"/>
              <a:t>                         </a:t>
            </a:r>
          </a:p>
          <a:p>
            <a:pPr marL="44450" indent="0" eaLnBrk="1" hangingPunct="1"/>
            <a:r>
              <a:rPr lang="en-US" altLang="en-US" sz="2400" dirty="0"/>
              <a:t>                        Each NBCT must have 10 participants.</a:t>
            </a:r>
          </a:p>
          <a:p>
            <a:pPr marL="44450" indent="0" eaLnBrk="1" hangingPunct="1">
              <a:spcBef>
                <a:spcPts val="0"/>
              </a:spcBef>
            </a:pPr>
            <a:r>
              <a:rPr lang="en-US" altLang="en-US" sz="2400" dirty="0"/>
              <a:t>                        </a:t>
            </a:r>
            <a:r>
              <a:rPr lang="en-US" altLang="en-US" sz="2000" dirty="0"/>
              <a:t>NBCTs may teach the same class more than once (courses                        		are approved for five years.)</a:t>
            </a:r>
          </a:p>
          <a:p>
            <a:pPr marL="44450" indent="0" eaLnBrk="1" hangingPunct="1">
              <a:buNone/>
            </a:pPr>
            <a:r>
              <a:rPr lang="en-US" altLang="en-US" sz="2000" dirty="0"/>
              <a:t>                               </a:t>
            </a:r>
          </a:p>
        </p:txBody>
      </p:sp>
      <p:pic>
        <p:nvPicPr>
          <p:cNvPr id="48135" name="Picture 7" descr="Image result for NBCT">
            <a:extLst>
              <a:ext uri="{FF2B5EF4-FFF2-40B4-BE49-F238E27FC236}">
                <a16:creationId xmlns:a16="http://schemas.microsoft.com/office/drawing/2014/main" id="{18FDB5B6-2BD0-4A4D-9243-3F362ED7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47700"/>
            <a:ext cx="31623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11" descr="Image result for one hour">
            <a:extLst>
              <a:ext uri="{FF2B5EF4-FFF2-40B4-BE49-F238E27FC236}">
                <a16:creationId xmlns:a16="http://schemas.microsoft.com/office/drawing/2014/main" id="{D5BF2CEB-1DD7-4F4D-9504-FEC95835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009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 descr="Image result for ten hours">
            <a:extLst>
              <a:ext uri="{FF2B5EF4-FFF2-40B4-BE49-F238E27FC236}">
                <a16:creationId xmlns:a16="http://schemas.microsoft.com/office/drawing/2014/main" id="{3FA0B714-E31B-4179-87B0-AF7B3894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8792"/>
            <a:ext cx="1110762" cy="11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7" name="Picture 19" descr="Image result for ]participants">
            <a:extLst>
              <a:ext uri="{FF2B5EF4-FFF2-40B4-BE49-F238E27FC236}">
                <a16:creationId xmlns:a16="http://schemas.microsoft.com/office/drawing/2014/main" id="{90540D87-EF4E-41A1-AA00-E087953D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8" y="4805972"/>
            <a:ext cx="926612" cy="9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DE50B11-8717-4F9B-9C18-549CB2E1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Wrap-Up     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94F023B-B93C-49C1-BFD9-0F9AF647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3200" dirty="0"/>
          </a:p>
          <a:p>
            <a:endParaRPr lang="en-US" altLang="en-US" sz="3200" dirty="0"/>
          </a:p>
          <a:p>
            <a:r>
              <a:rPr lang="en-US" altLang="en-US" sz="3200" dirty="0"/>
              <a:t>Please fill out the </a:t>
            </a:r>
            <a:r>
              <a:rPr lang="en-US" altLang="en-US" sz="3200" dirty="0" smtClean="0"/>
              <a:t>evaluation </a:t>
            </a:r>
            <a:r>
              <a:rPr lang="en-US" altLang="en-US" sz="3200" dirty="0"/>
              <a:t>form.</a:t>
            </a:r>
          </a:p>
          <a:p>
            <a:endParaRPr lang="en-US" altLang="en-US" dirty="0"/>
          </a:p>
        </p:txBody>
      </p:sp>
      <p:pic>
        <p:nvPicPr>
          <p:cNvPr id="2" name="Picture 1" descr="Family Friendly Fridays | Blessed Beyond Wor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89" y="762001"/>
            <a:ext cx="2336403" cy="2590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>
            <a:extLst>
              <a:ext uri="{FF2B5EF4-FFF2-40B4-BE49-F238E27FC236}">
                <a16:creationId xmlns:a16="http://schemas.microsoft.com/office/drawing/2014/main" id="{E4475D8A-DED1-4DEB-B73E-D5E0DD96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/>
              <a:t>Contact Information</a:t>
            </a:r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B59C24E4-E818-4FAD-A4FD-296D1DA0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114800" cy="1862138"/>
          </a:xfrm>
        </p:spPr>
        <p:txBody>
          <a:bodyPr/>
          <a:lstStyle/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Ingrid Gunnell</a:t>
            </a:r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(213) 241-5486</a:t>
            </a:r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img2162@lausd.net</a:t>
            </a:r>
          </a:p>
        </p:txBody>
      </p:sp>
      <p:sp>
        <p:nvSpPr>
          <p:cNvPr id="49156" name="Content Placeholder 4">
            <a:extLst>
              <a:ext uri="{FF2B5EF4-FFF2-40B4-BE49-F238E27FC236}">
                <a16:creationId xmlns:a16="http://schemas.microsoft.com/office/drawing/2014/main" id="{16DED385-3B0F-49E6-854F-9EA4E3589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1633538"/>
          </a:xfrm>
        </p:spPr>
        <p:txBody>
          <a:bodyPr/>
          <a:lstStyle/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/>
              <a:t>Jennifer Villaryo</a:t>
            </a:r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/>
              <a:t>213-241-5149</a:t>
            </a:r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>
                <a:hlinkClick r:id="rId3"/>
              </a:rPr>
              <a:t>jjv4481@lausd.net</a:t>
            </a:r>
            <a:endParaRPr lang="en-US" altLang="en-US" sz="2800" dirty="0" smtClean="0"/>
          </a:p>
          <a:p>
            <a:pPr marL="44450" indent="0" algn="r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A1189E03-8626-46D4-A1D8-B0853053E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419600"/>
            <a:ext cx="495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99987F"/>
              </a:buClr>
              <a:buFont typeface="Georgia" pitchFamily="-111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11" charset="-128"/>
              </a:defRPr>
            </a:lvl1pPr>
            <a:lvl2pPr marL="37931725" indent="-37474525" eaLnBrk="0" hangingPunct="0">
              <a:spcBef>
                <a:spcPts val="300"/>
              </a:spcBef>
              <a:buClr>
                <a:schemeClr val="accent2"/>
              </a:buClr>
              <a:buFont typeface="Georgia" pitchFamily="-111" charset="0"/>
              <a:buChar char="▫"/>
              <a:defRPr sz="2600">
                <a:solidFill>
                  <a:schemeClr val="accent2"/>
                </a:solidFill>
                <a:latin typeface="Calibri" pitchFamily="34" charset="0"/>
                <a:ea typeface="ヒラギノ角ゴ Pro W3" pitchFamily="-111" charset="-128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-111" charset="2"/>
              <a:buChar char=""/>
              <a:defRPr sz="2400">
                <a:solidFill>
                  <a:schemeClr val="accent1"/>
                </a:solidFill>
                <a:latin typeface="Calibri" pitchFamily="34" charset="0"/>
                <a:ea typeface="ヒラギノ角ゴ Pro W3" pitchFamily="-111" charset="-128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-111" charset="2"/>
              <a:buChar char=""/>
              <a:defRPr sz="2200">
                <a:solidFill>
                  <a:schemeClr val="accent1"/>
                </a:solidFill>
                <a:latin typeface="Calibri" pitchFamily="34" charset="0"/>
                <a:ea typeface="ヒラギノ角ゴ Pro W3" pitchFamily="-111" charset="-128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Salary Point Credit Advisement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333 S. </a:t>
            </a:r>
            <a:r>
              <a:rPr lang="en-US" altLang="en-US" dirty="0" err="1">
                <a:latin typeface="+mj-lt"/>
                <a:cs typeface="Arial" charset="0"/>
              </a:rPr>
              <a:t>Beaudry</a:t>
            </a:r>
            <a:r>
              <a:rPr lang="en-US" altLang="en-US" dirty="0">
                <a:latin typeface="+mj-lt"/>
                <a:cs typeface="Arial" charset="0"/>
              </a:rPr>
              <a:t> Ave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14</a:t>
            </a:r>
            <a:r>
              <a:rPr lang="en-US" altLang="en-US" baseline="30000" dirty="0">
                <a:latin typeface="+mj-lt"/>
                <a:cs typeface="Arial" charset="0"/>
              </a:rPr>
              <a:t>th</a:t>
            </a:r>
            <a:r>
              <a:rPr lang="en-US" altLang="en-US" dirty="0">
                <a:latin typeface="+mj-lt"/>
                <a:cs typeface="Arial" charset="0"/>
              </a:rPr>
              <a:t> Floor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Los Angeles, CA 90017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BD3684F-CCF9-43C0-A3B4-EA78F79C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is the Proposal Form?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28EA1A5-1DF5-4394-B9D3-92B941F7D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1447800"/>
          </a:xfrm>
        </p:spPr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u="sng" dirty="0"/>
              <a:t>achieve.lausd.net/salary-point</a:t>
            </a:r>
          </a:p>
          <a:p>
            <a:r>
              <a:rPr lang="en-US" altLang="en-US" dirty="0"/>
              <a:t>Click on the “Writing Salary Point Course Proposals” tab.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089F6-9748-4C31-B0F5-9302C012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0"/>
            <a:ext cx="6858000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C4B9D-5467-4892-AD81-29AC35A28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75A4216-4059-48FF-9594-5F6495BC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85800"/>
            <a:ext cx="8229600" cy="1066800"/>
          </a:xfrm>
        </p:spPr>
        <p:txBody>
          <a:bodyPr/>
          <a:lstStyle/>
          <a:p>
            <a:r>
              <a:rPr lang="en-US" altLang="en-US"/>
              <a:t>What Topics Are Accepted?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4296A-02AC-4435-B548-9C67284C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600200"/>
            <a:ext cx="8229600" cy="1484313"/>
          </a:xfrm>
        </p:spPr>
        <p:txBody>
          <a:bodyPr/>
          <a:lstStyle/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en-US" dirty="0"/>
              <a:t>Under Section III Content Focus you choose which area your course will be addressing.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en-US" dirty="0"/>
              <a:t>There are 23:</a:t>
            </a:r>
          </a:p>
          <a:p>
            <a:pPr marL="0" indent="0">
              <a:spcBef>
                <a:spcPct val="0"/>
              </a:spcBef>
              <a:buClrTx/>
              <a:buFont typeface="Georgia" panose="02040502050405020303" pitchFamily="18" charset="0"/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5D278-AAD2-4176-8C78-A80F02CE9E88}"/>
              </a:ext>
            </a:extLst>
          </p:cNvPr>
          <p:cNvSpPr txBox="1"/>
          <p:nvPr/>
        </p:nvSpPr>
        <p:spPr>
          <a:xfrm>
            <a:off x="750794" y="2895600"/>
            <a:ext cx="7696200" cy="3693319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Art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Business		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Early Childhood Education	                          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Elementary Subjects	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Language Arts/Reading		 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English as a Second Language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World Languages		 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Guidance		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Health Education		    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Industrial Education		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Interdisciplinary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Leadership Training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Mathematics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Multicultural Education</a:t>
            </a: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Music	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Parent Education</a:t>
            </a: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Psychology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Social Science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Volunteer                            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Computer Education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Staff Development</a:t>
            </a: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Special Education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649B8D86-9A75-4CAE-9B9A-13B498FE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5999" r="17500" b="8665"/>
          <a:stretch>
            <a:fillRect/>
          </a:stretch>
        </p:blipFill>
        <p:spPr bwMode="auto">
          <a:xfrm>
            <a:off x="457200" y="6477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>
            <a:extLst>
              <a:ext uri="{FF2B5EF4-FFF2-40B4-BE49-F238E27FC236}">
                <a16:creationId xmlns:a16="http://schemas.microsoft.com/office/drawing/2014/main" id="{D5B77C34-00A2-480D-B710-6A183300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2666" r="30000" b="52667"/>
          <a:stretch>
            <a:fillRect/>
          </a:stretch>
        </p:blipFill>
        <p:spPr bwMode="auto">
          <a:xfrm>
            <a:off x="1600200" y="5410200"/>
            <a:ext cx="5708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429787E-A195-458F-AC88-1862D091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altLang="en-US" sz="2400"/>
              <a:t>Your Course Must Address 1 of the District Priorities and you must be able to speak about how it relates to this priority. </a:t>
            </a:r>
            <a:endParaRPr lang="en-US" alt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AF45F5-FBD9-4376-9821-1990C813AD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0225" y="2362200"/>
            <a:ext cx="8156575" cy="29860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Priority (Select only one) :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student achievement in core academic subjects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student physical fitness and health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Standards-based Instruction and appropriate pedagogy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Multicultural Education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leadership and collaboration with school personnel, parents and community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climate, safety and discipline and classroom management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Acquisition/Development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academic knowledge in the core academic subjects outlined in NCLB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   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  </a:t>
            </a:r>
            <a:endParaRPr lang="en-US" altLang="en-US" sz="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200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</a:t>
            </a:r>
            <a:endParaRPr lang="en-US" altLang="en-US" sz="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C7A7AD1-AA99-4FDA-A381-9B9C6E159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0563" y="1723420"/>
            <a:ext cx="7743595" cy="15696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one representative standard from the Common Core State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Standards,</a:t>
            </a: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for the Teaching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Profession, ISTE Standards, NGSS, etc.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this course.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    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    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 descr="Image result for common core state standards california">
            <a:extLst>
              <a:ext uri="{FF2B5EF4-FFF2-40B4-BE49-F238E27FC236}">
                <a16:creationId xmlns:a16="http://schemas.microsoft.com/office/drawing/2014/main" id="{7C7A0547-D3EE-4479-8F9C-8B244B37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01900"/>
            <a:ext cx="2663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52D6EBE4-54AE-4F9B-8EDA-C965122B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13104" r="27432" b="4668"/>
          <a:stretch>
            <a:fillRect/>
          </a:stretch>
        </p:blipFill>
        <p:spPr bwMode="auto">
          <a:xfrm>
            <a:off x="4838700" y="2586038"/>
            <a:ext cx="3124200" cy="3411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1">
            <a:extLst>
              <a:ext uri="{FF2B5EF4-FFF2-40B4-BE49-F238E27FC236}">
                <a16:creationId xmlns:a16="http://schemas.microsoft.com/office/drawing/2014/main" id="{D2F518B4-CB4C-4A2C-AB22-9C66460C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746125"/>
            <a:ext cx="7751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Choosing a Standard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Which one will you be addressing?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1638</TotalTime>
  <Words>2206</Words>
  <Application>Microsoft Office PowerPoint</Application>
  <PresentationFormat>On-screen Show (4:3)</PresentationFormat>
  <Paragraphs>220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Agency FB</vt:lpstr>
      <vt:lpstr>Arial</vt:lpstr>
      <vt:lpstr>Calibri</vt:lpstr>
      <vt:lpstr>Franklin Gothic Medium</vt:lpstr>
      <vt:lpstr>Georgia</vt:lpstr>
      <vt:lpstr>Wingdings</vt:lpstr>
      <vt:lpstr>Wingdings 2</vt:lpstr>
      <vt:lpstr>ヒラギノ角ゴ Pro W3</vt:lpstr>
      <vt:lpstr>Urban</vt:lpstr>
      <vt:lpstr>  How to Write a Salary Point Course Proposal</vt:lpstr>
      <vt:lpstr>Why Salary Point Classes?</vt:lpstr>
      <vt:lpstr>Where is the Proposal Form?</vt:lpstr>
      <vt:lpstr>PowerPoint Presentation</vt:lpstr>
      <vt:lpstr>PowerPoint Presentation</vt:lpstr>
      <vt:lpstr>What Topics Are Accepted?</vt:lpstr>
      <vt:lpstr>PowerPoint Presentation</vt:lpstr>
      <vt:lpstr>Your Course Must Address 1 of the District Priorities and you must be able to speak about how it relates to this priority. </vt:lpstr>
      <vt:lpstr>PowerPoint Presentation</vt:lpstr>
      <vt:lpstr>Section III: Content and Focus</vt:lpstr>
      <vt:lpstr>Class Formats for Each Salary Point</vt:lpstr>
      <vt:lpstr>Let’s Put Our Learning into Practice  </vt:lpstr>
      <vt:lpstr>Let’s Begin</vt:lpstr>
      <vt:lpstr>PowerPoint Presentation</vt:lpstr>
      <vt:lpstr>PowerPoint Presentation</vt:lpstr>
      <vt:lpstr>Section VI: Homework</vt:lpstr>
      <vt:lpstr>PowerPoint Presentation</vt:lpstr>
      <vt:lpstr>Section VIII: Evaluation</vt:lpstr>
      <vt:lpstr>Optional Section IX:                                                                                          Credit Application</vt:lpstr>
      <vt:lpstr>Optional Section X: Guest Speaker Forms</vt:lpstr>
      <vt:lpstr>The Approval Process</vt:lpstr>
      <vt:lpstr>Approved Salary Point Course Proposals Receive the Following Forms and Course #</vt:lpstr>
      <vt:lpstr>PowerPoint Presentation</vt:lpstr>
      <vt:lpstr>After You Teach the Course…</vt:lpstr>
      <vt:lpstr>Technical Detail: Completion Date</vt:lpstr>
      <vt:lpstr>A Word about NBCTs</vt:lpstr>
      <vt:lpstr>Wrap-Up     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 Salary Point Class Proposal</dc:title>
  <dc:creator>Windows User</dc:creator>
  <cp:lastModifiedBy>Gunnell, Ingrid</cp:lastModifiedBy>
  <cp:revision>130</cp:revision>
  <cp:lastPrinted>2015-01-15T16:08:15Z</cp:lastPrinted>
  <dcterms:created xsi:type="dcterms:W3CDTF">2013-08-21T19:11:48Z</dcterms:created>
  <dcterms:modified xsi:type="dcterms:W3CDTF">2023-02-06T18:45:47Z</dcterms:modified>
</cp:coreProperties>
</file>