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mp" ContentType="image/png"/>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9" r:id="rId2"/>
    <p:sldId id="309" r:id="rId3"/>
    <p:sldId id="330" r:id="rId4"/>
    <p:sldId id="396" r:id="rId5"/>
    <p:sldId id="365" r:id="rId6"/>
    <p:sldId id="298" r:id="rId7"/>
    <p:sldId id="349" r:id="rId8"/>
    <p:sldId id="307" r:id="rId9"/>
    <p:sldId id="393" r:id="rId10"/>
    <p:sldId id="403" r:id="rId11"/>
    <p:sldId id="397" r:id="rId12"/>
    <p:sldId id="398" r:id="rId13"/>
    <p:sldId id="399" r:id="rId14"/>
    <p:sldId id="400" r:id="rId15"/>
    <p:sldId id="401" r:id="rId16"/>
    <p:sldId id="279" r:id="rId17"/>
    <p:sldId id="317" r:id="rId18"/>
    <p:sldId id="395" r:id="rId19"/>
    <p:sldId id="394" r:id="rId20"/>
    <p:sldId id="318" r:id="rId21"/>
    <p:sldId id="380" r:id="rId22"/>
    <p:sldId id="312" r:id="rId23"/>
    <p:sldId id="381" r:id="rId24"/>
    <p:sldId id="313" r:id="rId25"/>
    <p:sldId id="382" r:id="rId26"/>
    <p:sldId id="314" r:id="rId27"/>
    <p:sldId id="383" r:id="rId28"/>
    <p:sldId id="315" r:id="rId29"/>
    <p:sldId id="385" r:id="rId30"/>
    <p:sldId id="384" r:id="rId31"/>
    <p:sldId id="316" r:id="rId32"/>
    <p:sldId id="386" r:id="rId33"/>
    <p:sldId id="387" r:id="rId34"/>
    <p:sldId id="388" r:id="rId35"/>
    <p:sldId id="311" r:id="rId36"/>
    <p:sldId id="319" r:id="rId37"/>
    <p:sldId id="389" r:id="rId38"/>
    <p:sldId id="391" r:id="rId39"/>
    <p:sldId id="390" r:id="rId40"/>
    <p:sldId id="374" r:id="rId41"/>
    <p:sldId id="340" r:id="rId42"/>
    <p:sldId id="375" r:id="rId43"/>
    <p:sldId id="392" r:id="rId44"/>
    <p:sldId id="371" r:id="rId45"/>
    <p:sldId id="369" r:id="rId46"/>
    <p:sldId id="402" r:id="rId47"/>
    <p:sldId id="354" r:id="rId48"/>
    <p:sldId id="265" r:id="rId49"/>
    <p:sldId id="288" r:id="rId50"/>
  </p:sldIdLst>
  <p:sldSz cx="9144000" cy="6858000" type="screen4x3"/>
  <p:notesSz cx="6980238"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099"/>
    <a:srgbClr val="4D29FF"/>
    <a:srgbClr val="2400DA"/>
    <a:srgbClr val="DAA600"/>
    <a:srgbClr val="EEB500"/>
    <a:srgbClr val="F2B800"/>
    <a:srgbClr val="CC0000"/>
    <a:srgbClr val="008000"/>
    <a:srgbClr val="2C04FF"/>
    <a:srgbClr val="702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6" autoAdjust="0"/>
    <p:restoredTop sz="69000" autoAdjust="0"/>
  </p:normalViewPr>
  <p:slideViewPr>
    <p:cSldViewPr snapToGrid="0" snapToObjects="1">
      <p:cViewPr>
        <p:scale>
          <a:sx n="103" d="100"/>
          <a:sy n="103" d="100"/>
        </p:scale>
        <p:origin x="40" y="-2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83AB5-3184-584F-BD2A-38E0E29D3F7A}" type="doc">
      <dgm:prSet loTypeId="urn:microsoft.com/office/officeart/2005/8/layout/radial4" loCatId="relationship" qsTypeId="urn:microsoft.com/office/officeart/2005/8/quickstyle/simple4" qsCatId="simple" csTypeId="urn:microsoft.com/office/officeart/2005/8/colors/colorful1#2" csCatId="colorful" phldr="1"/>
      <dgm:spPr/>
      <dgm:t>
        <a:bodyPr/>
        <a:lstStyle/>
        <a:p>
          <a:endParaRPr lang="en-US"/>
        </a:p>
      </dgm:t>
    </dgm:pt>
    <dgm:pt modelId="{9619BECF-D7D3-9B43-9940-D6D71A2C5668}">
      <dgm:prSet phldrT="[Text]"/>
      <dgm:spPr>
        <a:solidFill>
          <a:srgbClr val="980099"/>
        </a:solidFill>
      </dgm:spPr>
      <dgm:t>
        <a:bodyPr/>
        <a:lstStyle/>
        <a:p>
          <a:r>
            <a:rPr lang="en-US" dirty="0" smtClean="0"/>
            <a:t>CLR</a:t>
          </a:r>
          <a:endParaRPr lang="en-US" dirty="0"/>
        </a:p>
      </dgm:t>
    </dgm:pt>
    <dgm:pt modelId="{9CB9515A-52A8-C049-8ED7-BFDA450ACC45}" type="parTrans" cxnId="{8F4BD872-53E6-F54F-BB1F-E8CC999D73A1}">
      <dgm:prSet/>
      <dgm:spPr/>
      <dgm:t>
        <a:bodyPr/>
        <a:lstStyle/>
        <a:p>
          <a:endParaRPr lang="en-US"/>
        </a:p>
      </dgm:t>
    </dgm:pt>
    <dgm:pt modelId="{807C704C-55A4-BC41-81F2-341450CAB9D3}" type="sibTrans" cxnId="{8F4BD872-53E6-F54F-BB1F-E8CC999D73A1}">
      <dgm:prSet/>
      <dgm:spPr/>
      <dgm:t>
        <a:bodyPr/>
        <a:lstStyle/>
        <a:p>
          <a:endParaRPr lang="en-US"/>
        </a:p>
      </dgm:t>
    </dgm:pt>
    <dgm:pt modelId="{D72943DF-673F-8346-A645-B5DC8B7EC398}">
      <dgm:prSet phldrT="[Text]" custT="1"/>
      <dgm:spPr/>
      <dgm:t>
        <a:bodyPr/>
        <a:lstStyle/>
        <a:p>
          <a:r>
            <a:rPr lang="en-US" sz="1500" dirty="0" smtClean="0">
              <a:solidFill>
                <a:srgbClr val="000000"/>
              </a:solidFill>
              <a:latin typeface="Arial"/>
              <a:cs typeface="Arial"/>
            </a:rPr>
            <a:t>Expanding Academic Vocabulary </a:t>
          </a:r>
          <a:r>
            <a:rPr lang="en-US" sz="1500" b="1" dirty="0" smtClean="0">
              <a:solidFill>
                <a:srgbClr val="000000"/>
              </a:solidFill>
              <a:latin typeface="Arial"/>
              <a:cs typeface="Arial"/>
            </a:rPr>
            <a:t>(Responsive Vocabulary)</a:t>
          </a:r>
          <a:endParaRPr lang="en-US" sz="1500" b="1" dirty="0">
            <a:solidFill>
              <a:srgbClr val="000000"/>
            </a:solidFill>
            <a:latin typeface="Arial"/>
            <a:cs typeface="Arial"/>
          </a:endParaRPr>
        </a:p>
      </dgm:t>
    </dgm:pt>
    <dgm:pt modelId="{D5B5CFF3-7D5D-4F49-9158-2A419479E2CB}" type="parTrans" cxnId="{82EFF699-5554-9A4B-9332-1DDC0B853C5F}">
      <dgm:prSet/>
      <dgm:spPr/>
      <dgm:t>
        <a:bodyPr/>
        <a:lstStyle/>
        <a:p>
          <a:endParaRPr lang="en-US" dirty="0"/>
        </a:p>
      </dgm:t>
    </dgm:pt>
    <dgm:pt modelId="{819C79C7-EF02-0E4D-89A3-3D70F1AA1D5C}" type="sibTrans" cxnId="{82EFF699-5554-9A4B-9332-1DDC0B853C5F}">
      <dgm:prSet/>
      <dgm:spPr/>
      <dgm:t>
        <a:bodyPr/>
        <a:lstStyle/>
        <a:p>
          <a:endParaRPr lang="en-US"/>
        </a:p>
      </dgm:t>
    </dgm:pt>
    <dgm:pt modelId="{CFCC3450-E1AF-4B41-9641-67737DD0D9A1}">
      <dgm:prSet phldrT="[Text]" custT="1"/>
      <dgm:spPr/>
      <dgm:t>
        <a:bodyPr/>
        <a:lstStyle/>
        <a:p>
          <a:r>
            <a:rPr lang="en-US" sz="1500" dirty="0" smtClean="0">
              <a:solidFill>
                <a:srgbClr val="000000"/>
              </a:solidFill>
              <a:latin typeface="Arial"/>
              <a:cs typeface="Arial"/>
            </a:rPr>
            <a:t>Increasing Student Engagement and Decreasing Classroom Management Challenges </a:t>
          </a:r>
        </a:p>
        <a:p>
          <a:r>
            <a:rPr lang="en-US" sz="1500" b="1" dirty="0" smtClean="0">
              <a:solidFill>
                <a:srgbClr val="000000"/>
              </a:solidFill>
              <a:latin typeface="Arial"/>
              <a:cs typeface="Arial"/>
            </a:rPr>
            <a:t>(Responsive Management)</a:t>
          </a:r>
          <a:endParaRPr lang="en-US" sz="1500" b="1" dirty="0">
            <a:solidFill>
              <a:srgbClr val="000000"/>
            </a:solidFill>
            <a:latin typeface="Arial"/>
            <a:cs typeface="Arial"/>
          </a:endParaRPr>
        </a:p>
      </dgm:t>
    </dgm:pt>
    <dgm:pt modelId="{0100BC16-9AF0-1D45-AA96-911CBB1B1CBC}" type="parTrans" cxnId="{5495FF89-DD51-6D4E-BAC0-E2CDFF6E60D2}">
      <dgm:prSet/>
      <dgm:spPr/>
      <dgm:t>
        <a:bodyPr/>
        <a:lstStyle/>
        <a:p>
          <a:endParaRPr lang="en-US" dirty="0"/>
        </a:p>
      </dgm:t>
    </dgm:pt>
    <dgm:pt modelId="{34C0A748-CB04-8C43-BCDD-E49BF29954F5}" type="sibTrans" cxnId="{5495FF89-DD51-6D4E-BAC0-E2CDFF6E60D2}">
      <dgm:prSet/>
      <dgm:spPr/>
      <dgm:t>
        <a:bodyPr/>
        <a:lstStyle/>
        <a:p>
          <a:endParaRPr lang="en-US"/>
        </a:p>
      </dgm:t>
    </dgm:pt>
    <dgm:pt modelId="{2C54B912-5221-9546-9C8B-5FA056A5DEBB}">
      <dgm:prSet phldrT="[Text]" custT="1"/>
      <dgm:spPr/>
      <dgm:t>
        <a:bodyPr/>
        <a:lstStyle/>
        <a:p>
          <a:r>
            <a:rPr lang="en-US" sz="1500" dirty="0" smtClean="0">
              <a:solidFill>
                <a:schemeClr val="tx1"/>
              </a:solidFill>
              <a:latin typeface="Arial"/>
              <a:cs typeface="Arial"/>
            </a:rPr>
            <a:t>Using all types of Texts Culturally and Linguistically </a:t>
          </a:r>
          <a:r>
            <a:rPr lang="en-US" sz="1500" b="1" dirty="0" smtClean="0">
              <a:solidFill>
                <a:schemeClr val="tx1"/>
              </a:solidFill>
              <a:latin typeface="Arial"/>
              <a:cs typeface="Arial"/>
            </a:rPr>
            <a:t>(Responsive Literacy)</a:t>
          </a:r>
          <a:endParaRPr lang="en-US" sz="1500" b="1" dirty="0">
            <a:solidFill>
              <a:schemeClr val="tx1"/>
            </a:solidFill>
            <a:latin typeface="Arial"/>
            <a:cs typeface="Arial"/>
          </a:endParaRPr>
        </a:p>
      </dgm:t>
    </dgm:pt>
    <dgm:pt modelId="{30077570-6F39-7042-A993-385E79A8D4E7}" type="parTrans" cxnId="{149EF680-895A-A740-B127-55314D8C142E}">
      <dgm:prSet/>
      <dgm:spPr/>
      <dgm:t>
        <a:bodyPr/>
        <a:lstStyle/>
        <a:p>
          <a:endParaRPr lang="en-US" dirty="0"/>
        </a:p>
      </dgm:t>
    </dgm:pt>
    <dgm:pt modelId="{6D730B91-C4D5-4E47-961B-89113F1B8D10}" type="sibTrans" cxnId="{149EF680-895A-A740-B127-55314D8C142E}">
      <dgm:prSet/>
      <dgm:spPr/>
      <dgm:t>
        <a:bodyPr/>
        <a:lstStyle/>
        <a:p>
          <a:endParaRPr lang="en-US"/>
        </a:p>
      </dgm:t>
    </dgm:pt>
    <dgm:pt modelId="{9D881477-2647-A443-BE62-581AD8D35DAB}">
      <dgm:prSet/>
      <dgm:spPr/>
      <dgm:t>
        <a:bodyPr/>
        <a:lstStyle/>
        <a:p>
          <a:endParaRPr lang="en-US" dirty="0"/>
        </a:p>
      </dgm:t>
    </dgm:pt>
    <dgm:pt modelId="{3E6D8C20-4EF7-F945-A717-BC739A4F44BB}" type="parTrans" cxnId="{B1F6A023-9190-8E4B-B538-A3BB9C44EADE}">
      <dgm:prSet/>
      <dgm:spPr/>
      <dgm:t>
        <a:bodyPr/>
        <a:lstStyle/>
        <a:p>
          <a:endParaRPr lang="en-US" dirty="0"/>
        </a:p>
      </dgm:t>
    </dgm:pt>
    <dgm:pt modelId="{1AE0DE6E-26DF-934C-ACBD-B5A88445C9A2}" type="sibTrans" cxnId="{B1F6A023-9190-8E4B-B538-A3BB9C44EADE}">
      <dgm:prSet/>
      <dgm:spPr/>
      <dgm:t>
        <a:bodyPr/>
        <a:lstStyle/>
        <a:p>
          <a:endParaRPr lang="en-US"/>
        </a:p>
      </dgm:t>
    </dgm:pt>
    <dgm:pt modelId="{55476BCD-5753-0748-9523-3F3AD78D1BC0}">
      <dgm:prSet/>
      <dgm:spPr/>
      <dgm:t>
        <a:bodyPr/>
        <a:lstStyle/>
        <a:p>
          <a:endParaRPr lang="en-US" dirty="0"/>
        </a:p>
      </dgm:t>
    </dgm:pt>
    <dgm:pt modelId="{8E634404-0492-B347-BD6D-01EAF54E8077}" type="parTrans" cxnId="{8D811AD1-513C-404F-B087-C379ACE57AF7}">
      <dgm:prSet/>
      <dgm:spPr/>
      <dgm:t>
        <a:bodyPr/>
        <a:lstStyle/>
        <a:p>
          <a:endParaRPr lang="en-US" dirty="0"/>
        </a:p>
      </dgm:t>
    </dgm:pt>
    <dgm:pt modelId="{F490FC08-4EDB-3142-B6B1-5A8FB40EBF3C}" type="sibTrans" cxnId="{8D811AD1-513C-404F-B087-C379ACE57AF7}">
      <dgm:prSet/>
      <dgm:spPr/>
      <dgm:t>
        <a:bodyPr/>
        <a:lstStyle/>
        <a:p>
          <a:endParaRPr lang="en-US"/>
        </a:p>
      </dgm:t>
    </dgm:pt>
    <dgm:pt modelId="{5A2C8C81-D44A-1445-88A8-BB2BA9D701B3}" type="pres">
      <dgm:prSet presAssocID="{9DF83AB5-3184-584F-BD2A-38E0E29D3F7A}" presName="cycle" presStyleCnt="0">
        <dgm:presLayoutVars>
          <dgm:chMax val="1"/>
          <dgm:dir/>
          <dgm:animLvl val="ctr"/>
          <dgm:resizeHandles val="exact"/>
        </dgm:presLayoutVars>
      </dgm:prSet>
      <dgm:spPr/>
      <dgm:t>
        <a:bodyPr/>
        <a:lstStyle/>
        <a:p>
          <a:endParaRPr lang="en-US"/>
        </a:p>
      </dgm:t>
    </dgm:pt>
    <dgm:pt modelId="{82B159AA-6175-3B4F-8E65-BAFAF02AA9AE}" type="pres">
      <dgm:prSet presAssocID="{9619BECF-D7D3-9B43-9940-D6D71A2C5668}" presName="centerShape" presStyleLbl="node0" presStyleIdx="0" presStyleCnt="1"/>
      <dgm:spPr/>
      <dgm:t>
        <a:bodyPr/>
        <a:lstStyle/>
        <a:p>
          <a:endParaRPr lang="en-US"/>
        </a:p>
      </dgm:t>
    </dgm:pt>
    <dgm:pt modelId="{078DF27B-A2DD-F247-ADEE-9413EE10E02F}" type="pres">
      <dgm:prSet presAssocID="{D5B5CFF3-7D5D-4F49-9158-2A419479E2CB}" presName="parTrans" presStyleLbl="bgSibTrans2D1" presStyleIdx="0" presStyleCnt="5"/>
      <dgm:spPr/>
      <dgm:t>
        <a:bodyPr/>
        <a:lstStyle/>
        <a:p>
          <a:endParaRPr lang="en-US"/>
        </a:p>
      </dgm:t>
    </dgm:pt>
    <dgm:pt modelId="{C6BC6079-882F-2944-A3E2-9DCCB34A50ED}" type="pres">
      <dgm:prSet presAssocID="{D72943DF-673F-8346-A645-B5DC8B7EC398}" presName="node" presStyleLbl="node1" presStyleIdx="0" presStyleCnt="5">
        <dgm:presLayoutVars>
          <dgm:bulletEnabled val="1"/>
        </dgm:presLayoutVars>
      </dgm:prSet>
      <dgm:spPr/>
      <dgm:t>
        <a:bodyPr/>
        <a:lstStyle/>
        <a:p>
          <a:endParaRPr lang="en-US"/>
        </a:p>
      </dgm:t>
    </dgm:pt>
    <dgm:pt modelId="{49C01806-A301-B342-8101-047FD9CE114F}" type="pres">
      <dgm:prSet presAssocID="{0100BC16-9AF0-1D45-AA96-911CBB1B1CBC}" presName="parTrans" presStyleLbl="bgSibTrans2D1" presStyleIdx="1" presStyleCnt="5"/>
      <dgm:spPr/>
      <dgm:t>
        <a:bodyPr/>
        <a:lstStyle/>
        <a:p>
          <a:endParaRPr lang="en-US"/>
        </a:p>
      </dgm:t>
    </dgm:pt>
    <dgm:pt modelId="{F0571BEF-FEB9-C447-A152-9FA2B9609CB5}" type="pres">
      <dgm:prSet presAssocID="{CFCC3450-E1AF-4B41-9641-67737DD0D9A1}" presName="node" presStyleLbl="node1" presStyleIdx="1" presStyleCnt="5" custScaleX="113767" custScaleY="120690">
        <dgm:presLayoutVars>
          <dgm:bulletEnabled val="1"/>
        </dgm:presLayoutVars>
      </dgm:prSet>
      <dgm:spPr/>
      <dgm:t>
        <a:bodyPr/>
        <a:lstStyle/>
        <a:p>
          <a:endParaRPr lang="en-US"/>
        </a:p>
      </dgm:t>
    </dgm:pt>
    <dgm:pt modelId="{61C2AFB2-BBE2-B743-B5C8-984CA307070F}" type="pres">
      <dgm:prSet presAssocID="{30077570-6F39-7042-A993-385E79A8D4E7}" presName="parTrans" presStyleLbl="bgSibTrans2D1" presStyleIdx="2" presStyleCnt="5"/>
      <dgm:spPr/>
      <dgm:t>
        <a:bodyPr/>
        <a:lstStyle/>
        <a:p>
          <a:endParaRPr lang="en-US"/>
        </a:p>
      </dgm:t>
    </dgm:pt>
    <dgm:pt modelId="{EC15DECE-FDAB-8344-ADD1-CDB40DAF4F91}" type="pres">
      <dgm:prSet presAssocID="{2C54B912-5221-9546-9C8B-5FA056A5DEBB}" presName="node" presStyleLbl="node1" presStyleIdx="2" presStyleCnt="5">
        <dgm:presLayoutVars>
          <dgm:bulletEnabled val="1"/>
        </dgm:presLayoutVars>
      </dgm:prSet>
      <dgm:spPr/>
      <dgm:t>
        <a:bodyPr/>
        <a:lstStyle/>
        <a:p>
          <a:endParaRPr lang="en-US"/>
        </a:p>
      </dgm:t>
    </dgm:pt>
    <dgm:pt modelId="{B841A908-F103-7C48-BA09-1B34F81B44D0}" type="pres">
      <dgm:prSet presAssocID="{8E634404-0492-B347-BD6D-01EAF54E8077}" presName="parTrans" presStyleLbl="bgSibTrans2D1" presStyleIdx="3" presStyleCnt="5"/>
      <dgm:spPr/>
      <dgm:t>
        <a:bodyPr/>
        <a:lstStyle/>
        <a:p>
          <a:endParaRPr lang="en-US"/>
        </a:p>
      </dgm:t>
    </dgm:pt>
    <dgm:pt modelId="{A11C8A64-0FFF-A245-A378-D038B5EE0264}" type="pres">
      <dgm:prSet presAssocID="{55476BCD-5753-0748-9523-3F3AD78D1BC0}" presName="node" presStyleLbl="node1" presStyleIdx="3" presStyleCnt="5" custScaleX="127930" custRadScaleRad="108218" custRadScaleInc="15193">
        <dgm:presLayoutVars>
          <dgm:bulletEnabled val="1"/>
        </dgm:presLayoutVars>
      </dgm:prSet>
      <dgm:spPr/>
      <dgm:t>
        <a:bodyPr/>
        <a:lstStyle/>
        <a:p>
          <a:endParaRPr lang="en-US"/>
        </a:p>
      </dgm:t>
    </dgm:pt>
    <dgm:pt modelId="{E3F19E02-CD14-1F4C-AE27-512FE56B92EE}" type="pres">
      <dgm:prSet presAssocID="{3E6D8C20-4EF7-F945-A717-BC739A4F44BB}" presName="parTrans" presStyleLbl="bgSibTrans2D1" presStyleIdx="4" presStyleCnt="5"/>
      <dgm:spPr/>
      <dgm:t>
        <a:bodyPr/>
        <a:lstStyle/>
        <a:p>
          <a:endParaRPr lang="en-US"/>
        </a:p>
      </dgm:t>
    </dgm:pt>
    <dgm:pt modelId="{00520754-D8FD-0C4D-9DD7-FBD837DCE0BF}" type="pres">
      <dgm:prSet presAssocID="{9D881477-2647-A443-BE62-581AD8D35DAB}" presName="node" presStyleLbl="node1" presStyleIdx="4" presStyleCnt="5">
        <dgm:presLayoutVars>
          <dgm:bulletEnabled val="1"/>
        </dgm:presLayoutVars>
      </dgm:prSet>
      <dgm:spPr/>
      <dgm:t>
        <a:bodyPr/>
        <a:lstStyle/>
        <a:p>
          <a:endParaRPr lang="en-US"/>
        </a:p>
      </dgm:t>
    </dgm:pt>
  </dgm:ptLst>
  <dgm:cxnLst>
    <dgm:cxn modelId="{1276856E-764B-4F8F-966F-F180BF47D029}" type="presOf" srcId="{9DF83AB5-3184-584F-BD2A-38E0E29D3F7A}" destId="{5A2C8C81-D44A-1445-88A8-BB2BA9D701B3}" srcOrd="0" destOrd="0" presId="urn:microsoft.com/office/officeart/2005/8/layout/radial4"/>
    <dgm:cxn modelId="{B514C2A5-A4CC-4F50-A598-6FD04BDC912F}" type="presOf" srcId="{30077570-6F39-7042-A993-385E79A8D4E7}" destId="{61C2AFB2-BBE2-B743-B5C8-984CA307070F}" srcOrd="0" destOrd="0" presId="urn:microsoft.com/office/officeart/2005/8/layout/radial4"/>
    <dgm:cxn modelId="{F33C5A50-CCE8-40B0-A4B4-23848DAF71FE}" type="presOf" srcId="{0100BC16-9AF0-1D45-AA96-911CBB1B1CBC}" destId="{49C01806-A301-B342-8101-047FD9CE114F}" srcOrd="0" destOrd="0" presId="urn:microsoft.com/office/officeart/2005/8/layout/radial4"/>
    <dgm:cxn modelId="{1FD1ECBD-FB5A-4C8C-84E1-A0F015516EB5}" type="presOf" srcId="{D5B5CFF3-7D5D-4F49-9158-2A419479E2CB}" destId="{078DF27B-A2DD-F247-ADEE-9413EE10E02F}" srcOrd="0" destOrd="0" presId="urn:microsoft.com/office/officeart/2005/8/layout/radial4"/>
    <dgm:cxn modelId="{82EFF699-5554-9A4B-9332-1DDC0B853C5F}" srcId="{9619BECF-D7D3-9B43-9940-D6D71A2C5668}" destId="{D72943DF-673F-8346-A645-B5DC8B7EC398}" srcOrd="0" destOrd="0" parTransId="{D5B5CFF3-7D5D-4F49-9158-2A419479E2CB}" sibTransId="{819C79C7-EF02-0E4D-89A3-3D70F1AA1D5C}"/>
    <dgm:cxn modelId="{E55F124F-8182-4E93-8983-11F106E9D6B3}" type="presOf" srcId="{3E6D8C20-4EF7-F945-A717-BC739A4F44BB}" destId="{E3F19E02-CD14-1F4C-AE27-512FE56B92EE}" srcOrd="0" destOrd="0" presId="urn:microsoft.com/office/officeart/2005/8/layout/radial4"/>
    <dgm:cxn modelId="{872E9C8F-2571-473F-A908-E88816A9E851}" type="presOf" srcId="{CFCC3450-E1AF-4B41-9641-67737DD0D9A1}" destId="{F0571BEF-FEB9-C447-A152-9FA2B9609CB5}" srcOrd="0" destOrd="0" presId="urn:microsoft.com/office/officeart/2005/8/layout/radial4"/>
    <dgm:cxn modelId="{B1F6A023-9190-8E4B-B538-A3BB9C44EADE}" srcId="{9619BECF-D7D3-9B43-9940-D6D71A2C5668}" destId="{9D881477-2647-A443-BE62-581AD8D35DAB}" srcOrd="4" destOrd="0" parTransId="{3E6D8C20-4EF7-F945-A717-BC739A4F44BB}" sibTransId="{1AE0DE6E-26DF-934C-ACBD-B5A88445C9A2}"/>
    <dgm:cxn modelId="{8D811AD1-513C-404F-B087-C379ACE57AF7}" srcId="{9619BECF-D7D3-9B43-9940-D6D71A2C5668}" destId="{55476BCD-5753-0748-9523-3F3AD78D1BC0}" srcOrd="3" destOrd="0" parTransId="{8E634404-0492-B347-BD6D-01EAF54E8077}" sibTransId="{F490FC08-4EDB-3142-B6B1-5A8FB40EBF3C}"/>
    <dgm:cxn modelId="{2925AD73-5A41-4413-9C81-61351F53173E}" type="presOf" srcId="{9D881477-2647-A443-BE62-581AD8D35DAB}" destId="{00520754-D8FD-0C4D-9DD7-FBD837DCE0BF}" srcOrd="0" destOrd="0" presId="urn:microsoft.com/office/officeart/2005/8/layout/radial4"/>
    <dgm:cxn modelId="{149EF680-895A-A740-B127-55314D8C142E}" srcId="{9619BECF-D7D3-9B43-9940-D6D71A2C5668}" destId="{2C54B912-5221-9546-9C8B-5FA056A5DEBB}" srcOrd="2" destOrd="0" parTransId="{30077570-6F39-7042-A993-385E79A8D4E7}" sibTransId="{6D730B91-C4D5-4E47-961B-89113F1B8D10}"/>
    <dgm:cxn modelId="{B8E11421-3674-4E56-A564-398DC8FBCDFC}" type="presOf" srcId="{9619BECF-D7D3-9B43-9940-D6D71A2C5668}" destId="{82B159AA-6175-3B4F-8E65-BAFAF02AA9AE}" srcOrd="0" destOrd="0" presId="urn:microsoft.com/office/officeart/2005/8/layout/radial4"/>
    <dgm:cxn modelId="{5495FF89-DD51-6D4E-BAC0-E2CDFF6E60D2}" srcId="{9619BECF-D7D3-9B43-9940-D6D71A2C5668}" destId="{CFCC3450-E1AF-4B41-9641-67737DD0D9A1}" srcOrd="1" destOrd="0" parTransId="{0100BC16-9AF0-1D45-AA96-911CBB1B1CBC}" sibTransId="{34C0A748-CB04-8C43-BCDD-E49BF29954F5}"/>
    <dgm:cxn modelId="{E79C8305-D3F1-4922-8B42-3D0FA99C3357}" type="presOf" srcId="{2C54B912-5221-9546-9C8B-5FA056A5DEBB}" destId="{EC15DECE-FDAB-8344-ADD1-CDB40DAF4F91}" srcOrd="0" destOrd="0" presId="urn:microsoft.com/office/officeart/2005/8/layout/radial4"/>
    <dgm:cxn modelId="{87E309DF-5759-44F0-8A9E-B56194EA72D4}" type="presOf" srcId="{55476BCD-5753-0748-9523-3F3AD78D1BC0}" destId="{A11C8A64-0FFF-A245-A378-D038B5EE0264}" srcOrd="0" destOrd="0" presId="urn:microsoft.com/office/officeart/2005/8/layout/radial4"/>
    <dgm:cxn modelId="{6AED143C-1DA2-4522-8D37-3CB15B531F38}" type="presOf" srcId="{8E634404-0492-B347-BD6D-01EAF54E8077}" destId="{B841A908-F103-7C48-BA09-1B34F81B44D0}" srcOrd="0" destOrd="0" presId="urn:microsoft.com/office/officeart/2005/8/layout/radial4"/>
    <dgm:cxn modelId="{DFD0845D-3595-462C-90CC-5099C203CE16}" type="presOf" srcId="{D72943DF-673F-8346-A645-B5DC8B7EC398}" destId="{C6BC6079-882F-2944-A3E2-9DCCB34A50ED}" srcOrd="0" destOrd="0" presId="urn:microsoft.com/office/officeart/2005/8/layout/radial4"/>
    <dgm:cxn modelId="{8F4BD872-53E6-F54F-BB1F-E8CC999D73A1}" srcId="{9DF83AB5-3184-584F-BD2A-38E0E29D3F7A}" destId="{9619BECF-D7D3-9B43-9940-D6D71A2C5668}" srcOrd="0" destOrd="0" parTransId="{9CB9515A-52A8-C049-8ED7-BFDA450ACC45}" sibTransId="{807C704C-55A4-BC41-81F2-341450CAB9D3}"/>
    <dgm:cxn modelId="{42321603-A39A-43E1-8E53-4F0E3178ECEF}" type="presParOf" srcId="{5A2C8C81-D44A-1445-88A8-BB2BA9D701B3}" destId="{82B159AA-6175-3B4F-8E65-BAFAF02AA9AE}" srcOrd="0" destOrd="0" presId="urn:microsoft.com/office/officeart/2005/8/layout/radial4"/>
    <dgm:cxn modelId="{565AE570-1E6F-4E41-B852-EF9D7C3EC032}" type="presParOf" srcId="{5A2C8C81-D44A-1445-88A8-BB2BA9D701B3}" destId="{078DF27B-A2DD-F247-ADEE-9413EE10E02F}" srcOrd="1" destOrd="0" presId="urn:microsoft.com/office/officeart/2005/8/layout/radial4"/>
    <dgm:cxn modelId="{5DF6C189-1217-4CD8-AA61-BF1E21421AF2}" type="presParOf" srcId="{5A2C8C81-D44A-1445-88A8-BB2BA9D701B3}" destId="{C6BC6079-882F-2944-A3E2-9DCCB34A50ED}" srcOrd="2" destOrd="0" presId="urn:microsoft.com/office/officeart/2005/8/layout/radial4"/>
    <dgm:cxn modelId="{FB39FC7C-1ABC-49A1-BAFF-0669ABC31FC1}" type="presParOf" srcId="{5A2C8C81-D44A-1445-88A8-BB2BA9D701B3}" destId="{49C01806-A301-B342-8101-047FD9CE114F}" srcOrd="3" destOrd="0" presId="urn:microsoft.com/office/officeart/2005/8/layout/radial4"/>
    <dgm:cxn modelId="{86DA7083-BEEF-4E67-8E79-617E0D497DB8}" type="presParOf" srcId="{5A2C8C81-D44A-1445-88A8-BB2BA9D701B3}" destId="{F0571BEF-FEB9-C447-A152-9FA2B9609CB5}" srcOrd="4" destOrd="0" presId="urn:microsoft.com/office/officeart/2005/8/layout/radial4"/>
    <dgm:cxn modelId="{FBB443A2-2A31-44F7-AE35-25799828781F}" type="presParOf" srcId="{5A2C8C81-D44A-1445-88A8-BB2BA9D701B3}" destId="{61C2AFB2-BBE2-B743-B5C8-984CA307070F}" srcOrd="5" destOrd="0" presId="urn:microsoft.com/office/officeart/2005/8/layout/radial4"/>
    <dgm:cxn modelId="{B9E83875-F556-42EC-9D52-900404124EB4}" type="presParOf" srcId="{5A2C8C81-D44A-1445-88A8-BB2BA9D701B3}" destId="{EC15DECE-FDAB-8344-ADD1-CDB40DAF4F91}" srcOrd="6" destOrd="0" presId="urn:microsoft.com/office/officeart/2005/8/layout/radial4"/>
    <dgm:cxn modelId="{10C0F7F0-5E3F-4171-AA84-69B14749871D}" type="presParOf" srcId="{5A2C8C81-D44A-1445-88A8-BB2BA9D701B3}" destId="{B841A908-F103-7C48-BA09-1B34F81B44D0}" srcOrd="7" destOrd="0" presId="urn:microsoft.com/office/officeart/2005/8/layout/radial4"/>
    <dgm:cxn modelId="{1E78DFE3-2085-4F80-9AC6-B67D2F221CE0}" type="presParOf" srcId="{5A2C8C81-D44A-1445-88A8-BB2BA9D701B3}" destId="{A11C8A64-0FFF-A245-A378-D038B5EE0264}" srcOrd="8" destOrd="0" presId="urn:microsoft.com/office/officeart/2005/8/layout/radial4"/>
    <dgm:cxn modelId="{7D34D2DE-2A53-4AC4-8AED-BDC633BAB220}" type="presParOf" srcId="{5A2C8C81-D44A-1445-88A8-BB2BA9D701B3}" destId="{E3F19E02-CD14-1F4C-AE27-512FE56B92EE}" srcOrd="9" destOrd="0" presId="urn:microsoft.com/office/officeart/2005/8/layout/radial4"/>
    <dgm:cxn modelId="{064AA669-8DB8-497C-A74E-2F68CD7C2752}" type="presParOf" srcId="{5A2C8C81-D44A-1445-88A8-BB2BA9D701B3}" destId="{00520754-D8FD-0C4D-9DD7-FBD837DCE0BF}"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159AA-6175-3B4F-8E65-BAFAF02AA9AE}">
      <dsp:nvSpPr>
        <dsp:cNvPr id="0" name=""/>
        <dsp:cNvSpPr/>
      </dsp:nvSpPr>
      <dsp:spPr>
        <a:xfrm>
          <a:off x="3151358" y="2598399"/>
          <a:ext cx="1926883" cy="1926883"/>
        </a:xfrm>
        <a:prstGeom prst="ellipse">
          <a:avLst/>
        </a:prstGeom>
        <a:solidFill>
          <a:srgbClr val="98009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CLR</a:t>
          </a:r>
          <a:endParaRPr lang="en-US" sz="6500" kern="1200" dirty="0"/>
        </a:p>
      </dsp:txBody>
      <dsp:txXfrm>
        <a:off x="3433543" y="2880584"/>
        <a:ext cx="1362513" cy="1362513"/>
      </dsp:txXfrm>
    </dsp:sp>
    <dsp:sp modelId="{078DF27B-A2DD-F247-ADEE-9413EE10E02F}">
      <dsp:nvSpPr>
        <dsp:cNvPr id="0" name=""/>
        <dsp:cNvSpPr/>
      </dsp:nvSpPr>
      <dsp:spPr>
        <a:xfrm rot="10800000">
          <a:off x="1285853" y="3287260"/>
          <a:ext cx="1762901" cy="549161"/>
        </a:xfrm>
        <a:prstGeom prst="lef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BC6079-882F-2944-A3E2-9DCCB34A50ED}">
      <dsp:nvSpPr>
        <dsp:cNvPr id="0" name=""/>
        <dsp:cNvSpPr/>
      </dsp:nvSpPr>
      <dsp:spPr>
        <a:xfrm>
          <a:off x="370583" y="2829625"/>
          <a:ext cx="1830539" cy="146443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solidFill>
                <a:srgbClr val="000000"/>
              </a:solidFill>
              <a:latin typeface="Arial"/>
              <a:cs typeface="Arial"/>
            </a:rPr>
            <a:t>Expanding Academic Vocabulary </a:t>
          </a:r>
          <a:r>
            <a:rPr lang="en-US" sz="1500" b="1" kern="1200" dirty="0" smtClean="0">
              <a:solidFill>
                <a:srgbClr val="000000"/>
              </a:solidFill>
              <a:latin typeface="Arial"/>
              <a:cs typeface="Arial"/>
            </a:rPr>
            <a:t>(Responsive Vocabulary)</a:t>
          </a:r>
          <a:endParaRPr lang="en-US" sz="1500" b="1" kern="1200" dirty="0">
            <a:solidFill>
              <a:srgbClr val="000000"/>
            </a:solidFill>
            <a:latin typeface="Arial"/>
            <a:cs typeface="Arial"/>
          </a:endParaRPr>
        </a:p>
      </dsp:txBody>
      <dsp:txXfrm>
        <a:off x="413475" y="2872517"/>
        <a:ext cx="1744755" cy="1378647"/>
      </dsp:txXfrm>
    </dsp:sp>
    <dsp:sp modelId="{49C01806-A301-B342-8101-047FD9CE114F}">
      <dsp:nvSpPr>
        <dsp:cNvPr id="0" name=""/>
        <dsp:cNvSpPr/>
      </dsp:nvSpPr>
      <dsp:spPr>
        <a:xfrm rot="13500000">
          <a:off x="1856261" y="1910173"/>
          <a:ext cx="1762901" cy="549161"/>
        </a:xfrm>
        <a:prstGeom prst="lef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0571BEF-FEB9-C447-A152-9FA2B9609CB5}">
      <dsp:nvSpPr>
        <dsp:cNvPr id="0" name=""/>
        <dsp:cNvSpPr/>
      </dsp:nvSpPr>
      <dsp:spPr>
        <a:xfrm>
          <a:off x="1073157" y="677763"/>
          <a:ext cx="2082549" cy="1767422"/>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solidFill>
                <a:srgbClr val="000000"/>
              </a:solidFill>
              <a:latin typeface="Arial"/>
              <a:cs typeface="Arial"/>
            </a:rPr>
            <a:t>Increasing Student Engagement and Decreasing Classroom Management Challenges </a:t>
          </a:r>
        </a:p>
        <a:p>
          <a:pPr lvl="0" algn="ctr" defTabSz="666750">
            <a:lnSpc>
              <a:spcPct val="90000"/>
            </a:lnSpc>
            <a:spcBef>
              <a:spcPct val="0"/>
            </a:spcBef>
            <a:spcAft>
              <a:spcPct val="35000"/>
            </a:spcAft>
          </a:pPr>
          <a:r>
            <a:rPr lang="en-US" sz="1500" b="1" kern="1200" dirty="0" smtClean="0">
              <a:solidFill>
                <a:srgbClr val="000000"/>
              </a:solidFill>
              <a:latin typeface="Arial"/>
              <a:cs typeface="Arial"/>
            </a:rPr>
            <a:t>(Responsive Management)</a:t>
          </a:r>
          <a:endParaRPr lang="en-US" sz="1500" b="1" kern="1200" dirty="0">
            <a:solidFill>
              <a:srgbClr val="000000"/>
            </a:solidFill>
            <a:latin typeface="Arial"/>
            <a:cs typeface="Arial"/>
          </a:endParaRPr>
        </a:p>
      </dsp:txBody>
      <dsp:txXfrm>
        <a:off x="1124923" y="729529"/>
        <a:ext cx="1979017" cy="1663890"/>
      </dsp:txXfrm>
    </dsp:sp>
    <dsp:sp modelId="{61C2AFB2-BBE2-B743-B5C8-984CA307070F}">
      <dsp:nvSpPr>
        <dsp:cNvPr id="0" name=""/>
        <dsp:cNvSpPr/>
      </dsp:nvSpPr>
      <dsp:spPr>
        <a:xfrm rot="16200000">
          <a:off x="3233349" y="1339765"/>
          <a:ext cx="1762901" cy="549161"/>
        </a:xfrm>
        <a:prstGeom prst="lef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15DECE-FDAB-8344-ADD1-CDB40DAF4F91}">
      <dsp:nvSpPr>
        <dsp:cNvPr id="0" name=""/>
        <dsp:cNvSpPr/>
      </dsp:nvSpPr>
      <dsp:spPr>
        <a:xfrm>
          <a:off x="3199530" y="679"/>
          <a:ext cx="1830539" cy="1464431"/>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a:cs typeface="Arial"/>
            </a:rPr>
            <a:t>Using all types of Texts Culturally and Linguistically </a:t>
          </a:r>
          <a:r>
            <a:rPr lang="en-US" sz="1500" b="1" kern="1200" dirty="0" smtClean="0">
              <a:solidFill>
                <a:schemeClr val="tx1"/>
              </a:solidFill>
              <a:latin typeface="Arial"/>
              <a:cs typeface="Arial"/>
            </a:rPr>
            <a:t>(Responsive Literacy)</a:t>
          </a:r>
          <a:endParaRPr lang="en-US" sz="1500" b="1" kern="1200" dirty="0">
            <a:solidFill>
              <a:schemeClr val="tx1"/>
            </a:solidFill>
            <a:latin typeface="Arial"/>
            <a:cs typeface="Arial"/>
          </a:endParaRPr>
        </a:p>
      </dsp:txBody>
      <dsp:txXfrm>
        <a:off x="3242422" y="43571"/>
        <a:ext cx="1744755" cy="1378647"/>
      </dsp:txXfrm>
    </dsp:sp>
    <dsp:sp modelId="{B841A908-F103-7C48-BA09-1B34F81B44D0}">
      <dsp:nvSpPr>
        <dsp:cNvPr id="0" name=""/>
        <dsp:cNvSpPr/>
      </dsp:nvSpPr>
      <dsp:spPr>
        <a:xfrm rot="19228169">
          <a:off x="4720162" y="1969645"/>
          <a:ext cx="1982598" cy="549161"/>
        </a:xfrm>
        <a:prstGeom prst="leftArrow">
          <a:avLst>
            <a:gd name="adj1" fmla="val 60000"/>
            <a:gd name="adj2" fmla="val 5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1C8A64-0FFF-A245-A378-D038B5EE0264}">
      <dsp:nvSpPr>
        <dsp:cNvPr id="0" name=""/>
        <dsp:cNvSpPr/>
      </dsp:nvSpPr>
      <dsp:spPr>
        <a:xfrm>
          <a:off x="5305131" y="881059"/>
          <a:ext cx="2341809" cy="146443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5348023" y="923951"/>
        <a:ext cx="2256025" cy="1378647"/>
      </dsp:txXfrm>
    </dsp:sp>
    <dsp:sp modelId="{E3F19E02-CD14-1F4C-AE27-512FE56B92EE}">
      <dsp:nvSpPr>
        <dsp:cNvPr id="0" name=""/>
        <dsp:cNvSpPr/>
      </dsp:nvSpPr>
      <dsp:spPr>
        <a:xfrm>
          <a:off x="5180844" y="3287260"/>
          <a:ext cx="1762901" cy="549161"/>
        </a:xfrm>
        <a:prstGeom prst="leftArrow">
          <a:avLst>
            <a:gd name="adj1" fmla="val 60000"/>
            <a:gd name="adj2" fmla="val 5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520754-D8FD-0C4D-9DD7-FBD837DCE0BF}">
      <dsp:nvSpPr>
        <dsp:cNvPr id="0" name=""/>
        <dsp:cNvSpPr/>
      </dsp:nvSpPr>
      <dsp:spPr>
        <a:xfrm>
          <a:off x="6028476" y="2829625"/>
          <a:ext cx="1830539" cy="1464431"/>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6071368" y="2872517"/>
        <a:ext cx="1744755" cy="137864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953853" y="0"/>
            <a:ext cx="3024770" cy="457200"/>
          </a:xfrm>
          <a:prstGeom prst="rect">
            <a:avLst/>
          </a:prstGeom>
        </p:spPr>
        <p:txBody>
          <a:bodyPr vert="horz" lIns="91440" tIns="45720" rIns="91440" bIns="45720" rtlCol="0"/>
          <a:lstStyle>
            <a:lvl1pPr algn="r">
              <a:defRPr sz="1200"/>
            </a:lvl1pPr>
          </a:lstStyle>
          <a:p>
            <a:pPr>
              <a:defRPr/>
            </a:pPr>
            <a:fld id="{72E5893D-BDBB-D844-AFC9-CCB0E2D6805F}" type="datetimeFigureOut">
              <a:rPr lang="en-US"/>
              <a:pPr>
                <a:defRPr/>
              </a:pPr>
              <a:t>2/11/16</a:t>
            </a:fld>
            <a:endParaRPr lang="en-US"/>
          </a:p>
        </p:txBody>
      </p:sp>
      <p:sp>
        <p:nvSpPr>
          <p:cNvPr id="4" name="Slide Image Placeholder 3"/>
          <p:cNvSpPr>
            <a:spLocks noGrp="1" noRot="1" noChangeAspect="1"/>
          </p:cNvSpPr>
          <p:nvPr>
            <p:ph type="sldImg" idx="2"/>
          </p:nvPr>
        </p:nvSpPr>
        <p:spPr>
          <a:xfrm>
            <a:off x="1203325" y="685800"/>
            <a:ext cx="4573588"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98024" y="4343400"/>
            <a:ext cx="558419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302477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53853" y="8685213"/>
            <a:ext cx="3024770" cy="457200"/>
          </a:xfrm>
          <a:prstGeom prst="rect">
            <a:avLst/>
          </a:prstGeom>
        </p:spPr>
        <p:txBody>
          <a:bodyPr vert="horz" lIns="91440" tIns="45720" rIns="91440" bIns="45720" rtlCol="0" anchor="b"/>
          <a:lstStyle>
            <a:lvl1pPr algn="r">
              <a:defRPr sz="1200"/>
            </a:lvl1pPr>
          </a:lstStyle>
          <a:p>
            <a:pPr>
              <a:defRPr/>
            </a:pPr>
            <a:fld id="{171E3D7F-B3D1-7449-B1E6-33E8C17BCE23}" type="slidenum">
              <a:rPr lang="en-US"/>
              <a:pPr>
                <a:defRPr/>
              </a:pPr>
              <a:t>‹#›</a:t>
            </a:fld>
            <a:endParaRPr lang="en-US"/>
          </a:p>
        </p:txBody>
      </p:sp>
    </p:spTree>
    <p:extLst>
      <p:ext uri="{BB962C8B-B14F-4D97-AF65-F5344CB8AC3E}">
        <p14:creationId xmlns:p14="http://schemas.microsoft.com/office/powerpoint/2010/main" val="289285554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the PD you will need to give every teacher an</a:t>
            </a:r>
            <a:r>
              <a:rPr lang="en-US" baseline="0" dirty="0" smtClean="0"/>
              <a:t> </a:t>
            </a:r>
            <a:r>
              <a:rPr lang="en-US" baseline="0" dirty="0" err="1" smtClean="0"/>
              <a:t>uno</a:t>
            </a:r>
            <a:r>
              <a:rPr lang="en-US" baseline="0" dirty="0" smtClean="0"/>
              <a:t> card for the jigsaw activity.</a:t>
            </a:r>
            <a:endParaRPr lang="en-US" dirty="0" smtClean="0"/>
          </a:p>
          <a:p>
            <a:endParaRPr lang="en-US" dirty="0" smtClean="0"/>
          </a:p>
          <a:p>
            <a:r>
              <a:rPr lang="en-US" dirty="0" smtClean="0"/>
              <a:t>1 minute</a:t>
            </a:r>
          </a:p>
          <a:p>
            <a:r>
              <a:rPr lang="en-US" dirty="0" smtClean="0"/>
              <a:t>Welcome participants and introduce</a:t>
            </a:r>
            <a:r>
              <a:rPr lang="en-US" baseline="0" dirty="0" smtClean="0"/>
              <a:t> yourselves.</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1</a:t>
            </a:fld>
            <a:endParaRPr lang="en-US"/>
          </a:p>
        </p:txBody>
      </p:sp>
    </p:spTree>
    <p:extLst>
      <p:ext uri="{BB962C8B-B14F-4D97-AF65-F5344CB8AC3E}">
        <p14:creationId xmlns:p14="http://schemas.microsoft.com/office/powerpoint/2010/main" val="3985862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2 mins</a:t>
            </a:r>
          </a:p>
          <a:p>
            <a:pPr>
              <a:spcBef>
                <a:spcPct val="0"/>
              </a:spcBef>
            </a:pPr>
            <a:r>
              <a:rPr lang="en-US" dirty="0">
                <a:latin typeface="Calibri" charset="0"/>
              </a:rPr>
              <a:t>Vocabulary Thermometer: Another CLR activity that can be implemented as part of the responsive vocabulary strategy is the vocabulary thermometer. The vocabulary thermometer helps students understand the shades of intensity conveyed by synonyms. It is a simple tool that demonstrates how different words convey intensity rather than using intensifiers in the way that many SELs do. </a:t>
            </a:r>
          </a:p>
          <a:p>
            <a:pPr>
              <a:spcBef>
                <a:spcPct val="0"/>
              </a:spcBef>
            </a:pPr>
            <a:r>
              <a:rPr lang="en-US" dirty="0">
                <a:latin typeface="Calibri" charset="0"/>
              </a:rPr>
              <a:t>Standard English: angry&gt;livid</a:t>
            </a:r>
          </a:p>
          <a:p>
            <a:pPr>
              <a:spcBef>
                <a:spcPct val="0"/>
              </a:spcBef>
            </a:pPr>
            <a:r>
              <a:rPr lang="en-US" dirty="0">
                <a:latin typeface="Calibri" charset="0"/>
              </a:rPr>
              <a:t>SEL Language: mad&gt;all mad </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C013735-AED1-3846-86DE-CC3BCBC89CAC}" type="slidenum">
              <a:rPr lang="en-US" sz="1200"/>
              <a:pPr eaLnBrk="1" hangingPunct="1"/>
              <a:t>10</a:t>
            </a:fld>
            <a:endParaRPr lang="en-US" sz="1200" dirty="0"/>
          </a:p>
        </p:txBody>
      </p:sp>
    </p:spTree>
    <p:extLst>
      <p:ext uri="{BB962C8B-B14F-4D97-AF65-F5344CB8AC3E}">
        <p14:creationId xmlns:p14="http://schemas.microsoft.com/office/powerpoint/2010/main" val="2567938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Shape 128"/>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8" name="Shape 129"/>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dirty="0" smtClean="0">
                <a:latin typeface="Calibri" charset="0"/>
              </a:rPr>
              <a:t>The PT is a tool to develop knowledge of synonyms</a:t>
            </a:r>
            <a:r>
              <a:rPr lang="en-US" baseline="0" dirty="0" smtClean="0">
                <a:latin typeface="Calibri" charset="0"/>
              </a:rPr>
              <a:t> and antonyms.</a:t>
            </a:r>
            <a:endParaRPr lang="en-US" dirty="0">
              <a:latin typeface="Calibri" charset="0"/>
            </a:endParaRPr>
          </a:p>
        </p:txBody>
      </p:sp>
    </p:spTree>
    <p:extLst>
      <p:ext uri="{BB962C8B-B14F-4D97-AF65-F5344CB8AC3E}">
        <p14:creationId xmlns:p14="http://schemas.microsoft.com/office/powerpoint/2010/main" val="1489167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a:p>
            <a:pPr>
              <a:spcBef>
                <a:spcPct val="0"/>
              </a:spcBef>
            </a:pPr>
            <a:r>
              <a:rPr lang="en-US" altLang="en-US" dirty="0" smtClean="0"/>
              <a:t>The</a:t>
            </a:r>
            <a:r>
              <a:rPr lang="en-US" altLang="en-US" baseline="0" dirty="0" smtClean="0"/>
              <a:t> Personal thesaurus has the following components: the students own word, the target  word and the box at the bottom is for the antonym of the target word.</a:t>
            </a:r>
          </a:p>
          <a:p>
            <a:pPr>
              <a:spcBef>
                <a:spcPct val="0"/>
              </a:spcBef>
            </a:pPr>
            <a:r>
              <a:rPr lang="en-US" altLang="en-US" baseline="0" dirty="0" smtClean="0"/>
              <a:t>The use of the personal </a:t>
            </a:r>
            <a:r>
              <a:rPr lang="en-US" altLang="en-US" baseline="0" dirty="0" err="1" smtClean="0"/>
              <a:t>thesaursus</a:t>
            </a:r>
            <a:r>
              <a:rPr lang="en-US" altLang="en-US" baseline="0" dirty="0" smtClean="0"/>
              <a:t> is anchored in context.  </a:t>
            </a:r>
          </a:p>
          <a:p>
            <a:pPr>
              <a:spcBef>
                <a:spcPct val="0"/>
              </a:spcBef>
            </a:pPr>
            <a:endParaRPr lang="en-US" altLang="en-US" dirty="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0" hangingPunct="0">
              <a:spcBef>
                <a:spcPct val="0"/>
              </a:spcBef>
            </a:pPr>
            <a:fld id="{670AB9E8-8B95-4E1B-80FC-7B486EABAA74}" type="slidenum">
              <a:rPr lang="en-US" altLang="en-US">
                <a:solidFill>
                  <a:srgbClr val="000000"/>
                </a:solidFill>
                <a:latin typeface="Arial" panose="020B0604020202020204" pitchFamily="34" charset="0"/>
              </a:rPr>
              <a:pPr eaLnBrk="0" hangingPunct="0">
                <a:spcBef>
                  <a:spcPct val="0"/>
                </a:spcBef>
              </a:pPr>
              <a:t>12</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80797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Shape 149"/>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02" name="Shape 150"/>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dirty="0" smtClean="0">
                <a:latin typeface="Calibri" charset="0"/>
              </a:rPr>
              <a:t>We begin by reading</a:t>
            </a:r>
            <a:r>
              <a:rPr lang="en-US" baseline="0" dirty="0" smtClean="0">
                <a:latin typeface="Calibri" charset="0"/>
              </a:rPr>
              <a:t> and identifying words student need to understand; this connects to the close reading process, we would read and annotate for unknown words and students add the words to their PT.</a:t>
            </a:r>
            <a:endParaRPr lang="en-US" dirty="0">
              <a:latin typeface="Calibri" charset="0"/>
            </a:endParaRPr>
          </a:p>
        </p:txBody>
      </p:sp>
    </p:spTree>
    <p:extLst>
      <p:ext uri="{BB962C8B-B14F-4D97-AF65-F5344CB8AC3E}">
        <p14:creationId xmlns:p14="http://schemas.microsoft.com/office/powerpoint/2010/main" val="2863429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Here is an example:</a:t>
            </a:r>
          </a:p>
          <a:p>
            <a:pPr>
              <a:spcBef>
                <a:spcPct val="0"/>
              </a:spcBef>
            </a:pPr>
            <a:endParaRPr lang="en-US" altLang="en-US" dirty="0" smtClean="0"/>
          </a:p>
          <a:p>
            <a:pPr>
              <a:spcBef>
                <a:spcPct val="0"/>
              </a:spcBef>
            </a:pPr>
            <a:r>
              <a:rPr lang="en-US" altLang="en-US" dirty="0" smtClean="0"/>
              <a:t>These are two entries that students have already have started.  Perhaps they wanted a stronger word for Noise and a non slang word for hang out.</a:t>
            </a:r>
          </a:p>
          <a:p>
            <a:pPr>
              <a:spcBef>
                <a:spcPct val="0"/>
              </a:spcBef>
            </a:pPr>
            <a:r>
              <a:rPr lang="en-US" altLang="en-US" dirty="0" smtClean="0"/>
              <a:t>Later they read this passage from Thee I Sing </a:t>
            </a:r>
            <a:r>
              <a:rPr lang="en-US" altLang="en-US" b="1" dirty="0" smtClean="0"/>
              <a:t>Add this to your thesaurus</a:t>
            </a:r>
          </a:p>
          <a:p>
            <a:pPr>
              <a:spcBef>
                <a:spcPct val="0"/>
              </a:spcBef>
            </a:pPr>
            <a:endParaRPr lang="en-US" altLang="en-US" dirty="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0" hangingPunct="0">
              <a:spcBef>
                <a:spcPct val="0"/>
              </a:spcBef>
            </a:pPr>
            <a:fld id="{670AB9E8-8B95-4E1B-80FC-7B486EABAA74}" type="slidenum">
              <a:rPr lang="en-US" altLang="en-US">
                <a:solidFill>
                  <a:srgbClr val="000000"/>
                </a:solidFill>
                <a:latin typeface="Arial" panose="020B0604020202020204" pitchFamily="34" charset="0"/>
              </a:rPr>
              <a:pPr eaLnBrk="0" hangingPunct="0">
                <a:spcBef>
                  <a:spcPct val="0"/>
                </a:spcBef>
              </a:pPr>
              <a:t>14</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807975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Shape 149"/>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02" name="Shape 150"/>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dirty="0" smtClean="0">
                <a:latin typeface="Calibri" charset="0"/>
              </a:rPr>
              <a:t>We continue with our reading, are there additional words students</a:t>
            </a:r>
            <a:r>
              <a:rPr lang="en-US" baseline="0" dirty="0" smtClean="0">
                <a:latin typeface="Calibri" charset="0"/>
              </a:rPr>
              <a:t> might add?</a:t>
            </a:r>
            <a:endParaRPr lang="en-US" dirty="0">
              <a:latin typeface="Calibri" charset="0"/>
            </a:endParaRPr>
          </a:p>
        </p:txBody>
      </p:sp>
    </p:spTree>
    <p:extLst>
      <p:ext uri="{BB962C8B-B14F-4D97-AF65-F5344CB8AC3E}">
        <p14:creationId xmlns:p14="http://schemas.microsoft.com/office/powerpoint/2010/main" val="3606268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1 Min</a:t>
            </a:r>
            <a:r>
              <a:rPr lang="en-US" dirty="0" smtClean="0">
                <a:latin typeface="Calibri" charset="0"/>
              </a:rPr>
              <a:t>.</a:t>
            </a:r>
          </a:p>
          <a:p>
            <a:pPr eaLnBrk="1" hangingPunct="1">
              <a:spcBef>
                <a:spcPct val="0"/>
              </a:spcBef>
            </a:pPr>
            <a:r>
              <a:rPr lang="en-US" b="1" dirty="0" smtClean="0">
                <a:latin typeface="Calibri" charset="0"/>
              </a:rPr>
              <a:t>Say</a:t>
            </a:r>
          </a:p>
          <a:p>
            <a:pPr eaLnBrk="1" hangingPunct="1">
              <a:spcBef>
                <a:spcPct val="0"/>
              </a:spcBef>
            </a:pPr>
            <a:r>
              <a:rPr lang="en-US" dirty="0" err="1" smtClean="0">
                <a:latin typeface="Calibri" charset="0"/>
              </a:rPr>
              <a:t>Marzano</a:t>
            </a:r>
            <a:r>
              <a:rPr lang="en-US" dirty="0" smtClean="0">
                <a:latin typeface="Calibri" charset="0"/>
              </a:rPr>
              <a:t> suggests a six</a:t>
            </a:r>
            <a:r>
              <a:rPr lang="en-US" baseline="0" dirty="0" smtClean="0">
                <a:latin typeface="Calibri" charset="0"/>
              </a:rPr>
              <a:t> step process for vocabulary acquisition; this 6-step process guarantees your students’ mastery of learning vocabulary words.</a:t>
            </a:r>
          </a:p>
          <a:p>
            <a:pPr eaLnBrk="1" hangingPunct="1">
              <a:spcBef>
                <a:spcPct val="0"/>
              </a:spcBef>
            </a:pPr>
            <a:r>
              <a:rPr lang="en-US" baseline="0" dirty="0" smtClean="0">
                <a:latin typeface="Calibri" charset="0"/>
              </a:rPr>
              <a:t>Take a minute to look at your handout</a:t>
            </a:r>
          </a:p>
          <a:p>
            <a:pPr eaLnBrk="1" hangingPunct="1">
              <a:spcBef>
                <a:spcPct val="0"/>
              </a:spcBef>
            </a:pPr>
            <a:endParaRPr lang="en-US" dirty="0">
              <a:latin typeface="Calibri" charset="0"/>
            </a:endParaRPr>
          </a:p>
          <a:p>
            <a:pPr eaLnBrk="1" hangingPunct="1">
              <a:spcBef>
                <a:spcPct val="0"/>
              </a:spcBef>
            </a:pPr>
            <a:r>
              <a:rPr lang="en-US" b="1" dirty="0" smtClean="0">
                <a:latin typeface="Calibri" charset="0"/>
              </a:rPr>
              <a:t>Explain</a:t>
            </a:r>
          </a:p>
          <a:p>
            <a:pPr eaLnBrk="1" hangingPunct="1">
              <a:spcBef>
                <a:spcPct val="0"/>
              </a:spcBef>
            </a:pPr>
            <a:r>
              <a:rPr lang="en-US" dirty="0" smtClean="0">
                <a:latin typeface="Calibri" charset="0"/>
              </a:rPr>
              <a:t>The </a:t>
            </a:r>
            <a:r>
              <a:rPr lang="en-US" dirty="0">
                <a:latin typeface="Calibri" charset="0"/>
              </a:rPr>
              <a:t>first three steps typically take place during a single class period. Graphic with with 3 </a:t>
            </a:r>
            <a:r>
              <a:rPr lang="en-US" dirty="0" smtClean="0">
                <a:latin typeface="Calibri" charset="0"/>
              </a:rPr>
              <a:t>steps</a:t>
            </a:r>
          </a:p>
          <a:p>
            <a:pPr eaLnBrk="1" hangingPunct="1">
              <a:spcBef>
                <a:spcPct val="0"/>
              </a:spcBef>
            </a:pPr>
            <a:r>
              <a:rPr lang="en-US" dirty="0" smtClean="0">
                <a:latin typeface="Calibri" charset="0"/>
              </a:rPr>
              <a:t>The first 3 steps are all direct instruction</a:t>
            </a:r>
          </a:p>
          <a:p>
            <a:pPr eaLnBrk="1" hangingPunct="1">
              <a:spcBef>
                <a:spcPct val="0"/>
              </a:spcBef>
            </a:pPr>
            <a:endParaRPr lang="en-US" dirty="0" smtClean="0">
              <a:latin typeface="Calibri" charset="0"/>
            </a:endParaRPr>
          </a:p>
          <a:p>
            <a:pPr eaLnBrk="1" hangingPunct="1">
              <a:spcBef>
                <a:spcPct val="0"/>
              </a:spcBef>
            </a:pPr>
            <a:r>
              <a:rPr lang="en-US" b="1" dirty="0" smtClean="0">
                <a:latin typeface="Calibri" charset="0"/>
              </a:rPr>
              <a:t>Say</a:t>
            </a:r>
          </a:p>
          <a:p>
            <a:pPr eaLnBrk="1" hangingPunct="1">
              <a:spcBef>
                <a:spcPct val="0"/>
              </a:spcBef>
            </a:pPr>
            <a:r>
              <a:rPr lang="en-US" dirty="0" smtClean="0">
                <a:latin typeface="Calibri" charset="0"/>
              </a:rPr>
              <a:t>We are going</a:t>
            </a:r>
            <a:r>
              <a:rPr lang="en-US" baseline="0" dirty="0" smtClean="0">
                <a:latin typeface="Calibri" charset="0"/>
              </a:rPr>
              <a:t> to engage in the 6-step process</a:t>
            </a:r>
            <a:endParaRPr lang="en-US" dirty="0">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F5B86A4-1663-F741-BD19-C391658298B9}" type="slidenum">
              <a:rPr lang="en-US" sz="1200"/>
              <a:pPr eaLnBrk="1" hangingPunct="1"/>
              <a:t>16</a:t>
            </a:fld>
            <a:endParaRPr lang="en-US" sz="1200"/>
          </a:p>
        </p:txBody>
      </p:sp>
    </p:spTree>
    <p:extLst>
      <p:ext uri="{BB962C8B-B14F-4D97-AF65-F5344CB8AC3E}">
        <p14:creationId xmlns:p14="http://schemas.microsoft.com/office/powerpoint/2010/main" val="363919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Kathy</a:t>
            </a:r>
            <a:endParaRPr lang="en-US" dirty="0">
              <a:latin typeface="Calibri" charset="0"/>
            </a:endParaRPr>
          </a:p>
          <a:p>
            <a:pPr eaLnBrk="1" hangingPunct="1"/>
            <a:r>
              <a:rPr lang="en-US" u="sng" dirty="0">
                <a:latin typeface="Calibri" charset="0"/>
              </a:rPr>
              <a:t>Example</a:t>
            </a:r>
            <a:r>
              <a:rPr lang="en-US" dirty="0" smtClean="0">
                <a:latin typeface="Calibri" charset="0"/>
              </a:rPr>
              <a:t>:</a:t>
            </a:r>
          </a:p>
          <a:p>
            <a:pPr eaLnBrk="1" hangingPunct="1"/>
            <a:r>
              <a:rPr lang="en-US" dirty="0" smtClean="0">
                <a:latin typeface="Calibri" charset="0"/>
              </a:rPr>
              <a:t>Explain:</a:t>
            </a:r>
            <a:endParaRPr lang="en-US" dirty="0">
              <a:latin typeface="Calibri" charset="0"/>
            </a:endParaRPr>
          </a:p>
          <a:p>
            <a:pPr eaLnBrk="1" hangingPunct="1"/>
            <a:r>
              <a:rPr lang="en-US" dirty="0" smtClean="0">
                <a:latin typeface="Calibri" charset="0"/>
              </a:rPr>
              <a:t>Show this slide with </a:t>
            </a:r>
            <a:r>
              <a:rPr lang="en-US" dirty="0">
                <a:latin typeface="Calibri" charset="0"/>
              </a:rPr>
              <a:t>the </a:t>
            </a:r>
            <a:r>
              <a:rPr lang="en-US" dirty="0" smtClean="0">
                <a:latin typeface="Calibri" charset="0"/>
              </a:rPr>
              <a:t>word: </a:t>
            </a:r>
            <a:r>
              <a:rPr lang="ja-JP" altLang="en-US" sz="1600" dirty="0" smtClean="0">
                <a:latin typeface="Calibri" charset="0"/>
              </a:rPr>
              <a:t>“</a:t>
            </a:r>
            <a:r>
              <a:rPr lang="en-US" altLang="ja-JP" sz="1600" dirty="0" smtClean="0">
                <a:latin typeface="Calibri" charset="0"/>
              </a:rPr>
              <a:t>migration</a:t>
            </a:r>
            <a:r>
              <a:rPr lang="ja-JP" altLang="en-US" sz="1600" dirty="0" smtClean="0">
                <a:latin typeface="Calibri" charset="0"/>
              </a:rPr>
              <a:t>”</a:t>
            </a:r>
            <a:r>
              <a:rPr lang="en-US" altLang="ja-JP" sz="1600" dirty="0" smtClean="0">
                <a:latin typeface="Calibri" charset="0"/>
              </a:rPr>
              <a:t> </a:t>
            </a:r>
            <a:endParaRPr lang="en-US" altLang="ja-JP" sz="1600" dirty="0">
              <a:latin typeface="Calibri" charset="0"/>
            </a:endParaRPr>
          </a:p>
          <a:p>
            <a:pPr eaLnBrk="1" hangingPunct="1"/>
            <a:r>
              <a:rPr lang="ja-JP" altLang="en-US" dirty="0">
                <a:latin typeface="Calibri" charset="0"/>
              </a:rPr>
              <a:t>“</a:t>
            </a:r>
            <a:r>
              <a:rPr lang="en-US" altLang="ja-JP" dirty="0">
                <a:latin typeface="Calibri" charset="0"/>
              </a:rPr>
              <a:t>Our new term is </a:t>
            </a:r>
            <a:r>
              <a:rPr lang="en-US" altLang="ja-JP" i="1" dirty="0">
                <a:latin typeface="Calibri" charset="0"/>
              </a:rPr>
              <a:t>peripatetic.  </a:t>
            </a:r>
            <a:r>
              <a:rPr lang="en-US" altLang="ja-JP" dirty="0">
                <a:latin typeface="Calibri" charset="0"/>
              </a:rPr>
              <a:t>Does anyone know what that means?</a:t>
            </a:r>
            <a:r>
              <a:rPr lang="ja-JP" altLang="en-US" dirty="0">
                <a:latin typeface="Calibri" charset="0"/>
              </a:rPr>
              <a:t>”</a:t>
            </a:r>
            <a:r>
              <a:rPr lang="en-US" altLang="ja-JP" dirty="0">
                <a:latin typeface="Calibri" charset="0"/>
              </a:rPr>
              <a:t> (access prior knowledge).  </a:t>
            </a:r>
          </a:p>
          <a:p>
            <a:pPr eaLnBrk="1" hangingPunct="1"/>
            <a:r>
              <a:rPr lang="en-US" dirty="0" smtClean="0">
                <a:latin typeface="Calibri" charset="0"/>
              </a:rPr>
              <a:t>migration </a:t>
            </a:r>
            <a:r>
              <a:rPr lang="en-US" dirty="0">
                <a:latin typeface="Calibri" charset="0"/>
              </a:rPr>
              <a:t>is when you go from one place to another . For example, at our </a:t>
            </a:r>
            <a:r>
              <a:rPr lang="en-US" dirty="0" smtClean="0">
                <a:latin typeface="Calibri" charset="0"/>
              </a:rPr>
              <a:t>school we have many students whose</a:t>
            </a:r>
            <a:r>
              <a:rPr lang="en-US" baseline="0" dirty="0" smtClean="0">
                <a:latin typeface="Calibri" charset="0"/>
              </a:rPr>
              <a:t> parents migrated from Mexico to California.</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4DE6D80A-6F75-F446-9954-C39BB34E3400}" type="slidenum">
              <a:rPr lang="en-US" smtClean="0"/>
              <a:pPr>
                <a:defRPr/>
              </a:pPr>
              <a:t>17</a:t>
            </a:fld>
            <a:endParaRPr lang="en-US"/>
          </a:p>
        </p:txBody>
      </p:sp>
    </p:spTree>
    <p:extLst>
      <p:ext uri="{BB962C8B-B14F-4D97-AF65-F5344CB8AC3E}">
        <p14:creationId xmlns:p14="http://schemas.microsoft.com/office/powerpoint/2010/main" val="228109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Kathy</a:t>
            </a:r>
            <a:endParaRPr lang="en-US" dirty="0">
              <a:latin typeface="Calibri" charset="0"/>
            </a:endParaRPr>
          </a:p>
          <a:p>
            <a:pPr eaLnBrk="1" hangingPunct="1"/>
            <a:r>
              <a:rPr lang="en-US" u="sng" dirty="0">
                <a:latin typeface="Calibri" charset="0"/>
              </a:rPr>
              <a:t>Example</a:t>
            </a:r>
            <a:r>
              <a:rPr lang="en-US" dirty="0" smtClean="0">
                <a:latin typeface="Calibri" charset="0"/>
              </a:rPr>
              <a:t>:</a:t>
            </a:r>
          </a:p>
          <a:p>
            <a:pPr eaLnBrk="1" hangingPunct="1"/>
            <a:r>
              <a:rPr lang="en-US" dirty="0" smtClean="0">
                <a:latin typeface="Calibri" charset="0"/>
              </a:rPr>
              <a:t>Explain:</a:t>
            </a:r>
            <a:endParaRPr lang="en-US" dirty="0">
              <a:latin typeface="Calibri" charset="0"/>
            </a:endParaRPr>
          </a:p>
          <a:p>
            <a:pPr eaLnBrk="1" hangingPunct="1"/>
            <a:r>
              <a:rPr lang="en-US" dirty="0" smtClean="0">
                <a:latin typeface="Calibri" charset="0"/>
              </a:rPr>
              <a:t>Show this slide with </a:t>
            </a:r>
            <a:r>
              <a:rPr lang="en-US" dirty="0">
                <a:latin typeface="Calibri" charset="0"/>
              </a:rPr>
              <a:t>the </a:t>
            </a:r>
            <a:r>
              <a:rPr lang="en-US" dirty="0" smtClean="0">
                <a:latin typeface="Calibri" charset="0"/>
              </a:rPr>
              <a:t>word: </a:t>
            </a:r>
            <a:r>
              <a:rPr lang="ja-JP" altLang="en-US" sz="1600" dirty="0" smtClean="0">
                <a:latin typeface="Calibri" charset="0"/>
              </a:rPr>
              <a:t>“</a:t>
            </a:r>
            <a:r>
              <a:rPr lang="en-US" altLang="ja-JP" sz="1600" dirty="0" smtClean="0">
                <a:latin typeface="Calibri" charset="0"/>
              </a:rPr>
              <a:t>nefarious</a:t>
            </a:r>
            <a:r>
              <a:rPr lang="ja-JP" altLang="en-US" sz="1600" dirty="0" smtClean="0">
                <a:latin typeface="Calibri" charset="0"/>
              </a:rPr>
              <a:t>”</a:t>
            </a:r>
            <a:r>
              <a:rPr lang="en-US" altLang="ja-JP" sz="1600" dirty="0" smtClean="0">
                <a:latin typeface="Calibri" charset="0"/>
              </a:rPr>
              <a:t> </a:t>
            </a:r>
            <a:endParaRPr lang="en-US" altLang="ja-JP" sz="1600" dirty="0">
              <a:latin typeface="Calibri" charset="0"/>
            </a:endParaRPr>
          </a:p>
          <a:p>
            <a:pPr eaLnBrk="1" hangingPunct="1"/>
            <a:r>
              <a:rPr lang="ja-JP" altLang="en-US" dirty="0">
                <a:latin typeface="Calibri" charset="0"/>
              </a:rPr>
              <a:t>“</a:t>
            </a:r>
            <a:r>
              <a:rPr lang="en-US" altLang="ja-JP" dirty="0">
                <a:latin typeface="Calibri" charset="0"/>
              </a:rPr>
              <a:t>Our new term is </a:t>
            </a:r>
            <a:r>
              <a:rPr lang="en-US" altLang="ja-JP" i="1" dirty="0" smtClean="0">
                <a:latin typeface="Calibri" charset="0"/>
              </a:rPr>
              <a:t>nefarious.  </a:t>
            </a:r>
            <a:r>
              <a:rPr lang="en-US" altLang="ja-JP" dirty="0">
                <a:latin typeface="Calibri" charset="0"/>
              </a:rPr>
              <a:t>Does anyone know what that means?</a:t>
            </a:r>
            <a:r>
              <a:rPr lang="ja-JP" altLang="en-US" dirty="0">
                <a:latin typeface="Calibri" charset="0"/>
              </a:rPr>
              <a:t>”</a:t>
            </a:r>
            <a:r>
              <a:rPr lang="en-US" altLang="ja-JP" dirty="0">
                <a:latin typeface="Calibri" charset="0"/>
              </a:rPr>
              <a:t> (access prior knowledge)</a:t>
            </a:r>
            <a:r>
              <a:rPr lang="en-US" altLang="ja-JP">
                <a:latin typeface="Calibri" charset="0"/>
              </a:rPr>
              <a:t>.  </a:t>
            </a:r>
            <a:endParaRPr lang="en-US" altLang="ja-JP" dirty="0">
              <a:latin typeface="Calibri" charset="0"/>
            </a:endParaRPr>
          </a:p>
        </p:txBody>
      </p:sp>
      <p:sp>
        <p:nvSpPr>
          <p:cNvPr id="4" name="Slide Number Placeholder 3"/>
          <p:cNvSpPr>
            <a:spLocks noGrp="1"/>
          </p:cNvSpPr>
          <p:nvPr>
            <p:ph type="sldNum" sz="quarter" idx="5"/>
          </p:nvPr>
        </p:nvSpPr>
        <p:spPr/>
        <p:txBody>
          <a:bodyPr/>
          <a:lstStyle/>
          <a:p>
            <a:pPr>
              <a:defRPr/>
            </a:pPr>
            <a:fld id="{4DE6D80A-6F75-F446-9954-C39BB34E3400}" type="slidenum">
              <a:rPr lang="en-US" smtClean="0"/>
              <a:pPr>
                <a:defRPr/>
              </a:pPr>
              <a:t>18</a:t>
            </a:fld>
            <a:endParaRPr lang="en-US"/>
          </a:p>
        </p:txBody>
      </p:sp>
    </p:spTree>
    <p:extLst>
      <p:ext uri="{BB962C8B-B14F-4D97-AF65-F5344CB8AC3E}">
        <p14:creationId xmlns:p14="http://schemas.microsoft.com/office/powerpoint/2010/main" val="2281097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err="1" smtClean="0"/>
              <a:t>Mins</a:t>
            </a:r>
            <a:r>
              <a:rPr lang="en-US" dirty="0" smtClean="0"/>
              <a:t>.</a:t>
            </a:r>
          </a:p>
          <a:p>
            <a:r>
              <a:rPr lang="en-US" b="1" dirty="0" smtClean="0"/>
              <a:t>Explain:</a:t>
            </a:r>
          </a:p>
          <a:p>
            <a:r>
              <a:rPr lang="en-US" dirty="0" smtClean="0"/>
              <a:t>Please grab a blank</a:t>
            </a:r>
            <a:r>
              <a:rPr lang="en-US" baseline="0" dirty="0" smtClean="0"/>
              <a:t> sheet of paper from the center of the table and create a circle map with quadrants; include the frame of reference; include the rubric you see on the upper right hand corner; circle the number that represents your knowledge of the word; 1 being your are not familiar with this word at all to 4 which means you know the word well, can explain it to others and use it in a sentence.</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19</a:t>
            </a:fld>
            <a:endParaRPr lang="en-US"/>
          </a:p>
        </p:txBody>
      </p:sp>
    </p:spTree>
    <p:extLst>
      <p:ext uri="{BB962C8B-B14F-4D97-AF65-F5344CB8AC3E}">
        <p14:creationId xmlns:p14="http://schemas.microsoft.com/office/powerpoint/2010/main" val="254283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minute</a:t>
            </a:r>
          </a:p>
          <a:p>
            <a:pPr marL="171450" indent="-171450">
              <a:buFont typeface="Arial"/>
              <a:buChar char="•"/>
            </a:pPr>
            <a:r>
              <a:rPr lang="en-US" dirty="0" smtClean="0"/>
              <a:t>Ask the group to read the learning outcomes chorally</a:t>
            </a:r>
            <a:r>
              <a:rPr lang="en-US" baseline="0" dirty="0" smtClean="0"/>
              <a:t> or ask for a volunteer.</a:t>
            </a:r>
            <a:endParaRPr lang="en-US" dirty="0" smtClean="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2</a:t>
            </a:fld>
            <a:endParaRPr lang="en-US"/>
          </a:p>
        </p:txBody>
      </p:sp>
    </p:spTree>
    <p:extLst>
      <p:ext uri="{BB962C8B-B14F-4D97-AF65-F5344CB8AC3E}">
        <p14:creationId xmlns:p14="http://schemas.microsoft.com/office/powerpoint/2010/main" val="967405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Silvia</a:t>
            </a:r>
          </a:p>
          <a:p>
            <a:pPr eaLnBrk="1" hangingPunct="1">
              <a:spcBef>
                <a:spcPct val="0"/>
              </a:spcBef>
            </a:pPr>
            <a:r>
              <a:rPr lang="en-US" dirty="0" smtClean="0">
                <a:latin typeface="Calibri" charset="0"/>
              </a:rPr>
              <a:t>2 </a:t>
            </a:r>
            <a:r>
              <a:rPr lang="en-US" dirty="0" err="1" smtClean="0">
                <a:latin typeface="Calibri" charset="0"/>
              </a:rPr>
              <a:t>Mins</a:t>
            </a:r>
            <a:r>
              <a:rPr lang="en-US" dirty="0" smtClean="0">
                <a:latin typeface="Calibri" charset="0"/>
              </a:rPr>
              <a:t>.</a:t>
            </a:r>
          </a:p>
          <a:p>
            <a:pPr eaLnBrk="1" hangingPunct="1">
              <a:spcBef>
                <a:spcPct val="0"/>
              </a:spcBef>
            </a:pPr>
            <a:r>
              <a:rPr lang="en-US" dirty="0" smtClean="0">
                <a:latin typeface="Calibri" charset="0"/>
              </a:rPr>
              <a:t>Explain: Here are some other words</a:t>
            </a:r>
            <a:r>
              <a:rPr lang="en-US" baseline="0" dirty="0" smtClean="0">
                <a:latin typeface="Calibri" charset="0"/>
              </a:rPr>
              <a:t> or synonyms which you can use to describe the word peripatetic. Based on what you know about peripatetic so far, add some of these synonyms to your circle map. We will be watching a short video clip next, so keep these synonyms in your mind, as you might want to add to your list after continuing to clarify the word peripatetic</a:t>
            </a:r>
            <a:endParaRPr lang="en-US" dirty="0">
              <a:latin typeface="Calibri"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F01DF49-F713-0749-967F-4BD10752049A}" type="slidenum">
              <a:rPr lang="en-US" sz="1200"/>
              <a:pPr eaLnBrk="1" fontAlgn="base" hangingPunct="1">
                <a:spcBef>
                  <a:spcPct val="0"/>
                </a:spcBef>
                <a:spcAft>
                  <a:spcPct val="0"/>
                </a:spcAft>
              </a:pPr>
              <a:t>20</a:t>
            </a:fld>
            <a:endParaRPr lang="en-US" sz="1200"/>
          </a:p>
        </p:txBody>
      </p:sp>
    </p:spTree>
    <p:extLst>
      <p:ext uri="{BB962C8B-B14F-4D97-AF65-F5344CB8AC3E}">
        <p14:creationId xmlns:p14="http://schemas.microsoft.com/office/powerpoint/2010/main" val="2580971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Silvia</a:t>
            </a:r>
          </a:p>
          <a:p>
            <a:pPr eaLnBrk="1" hangingPunct="1">
              <a:spcBef>
                <a:spcPct val="0"/>
              </a:spcBef>
            </a:pPr>
            <a:r>
              <a:rPr lang="en-US" dirty="0" smtClean="0">
                <a:latin typeface="Calibri" charset="0"/>
              </a:rPr>
              <a:t>2 </a:t>
            </a:r>
            <a:r>
              <a:rPr lang="en-US" dirty="0" err="1" smtClean="0">
                <a:latin typeface="Calibri" charset="0"/>
              </a:rPr>
              <a:t>Mins</a:t>
            </a:r>
            <a:r>
              <a:rPr lang="en-US" dirty="0" smtClean="0">
                <a:latin typeface="Calibri" charset="0"/>
              </a:rPr>
              <a:t>.</a:t>
            </a:r>
          </a:p>
          <a:p>
            <a:pPr eaLnBrk="1" hangingPunct="1">
              <a:spcBef>
                <a:spcPct val="0"/>
              </a:spcBef>
            </a:pPr>
            <a:r>
              <a:rPr lang="en-US" dirty="0" smtClean="0">
                <a:latin typeface="Calibri" charset="0"/>
              </a:rPr>
              <a:t>Explain: Here are some other words</a:t>
            </a:r>
            <a:r>
              <a:rPr lang="en-US" baseline="0" dirty="0" smtClean="0">
                <a:latin typeface="Calibri" charset="0"/>
              </a:rPr>
              <a:t> or synonyms which you can use to describe the word nefarious. Based on what you know about nefarious so far, add some of these synonyms to your circle map. keep these synonyms in your mind, as you might want to add to your list after continuing to clarify the word peripatetic</a:t>
            </a:r>
            <a:endParaRPr lang="en-US" dirty="0">
              <a:latin typeface="Calibri"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F01DF49-F713-0749-967F-4BD10752049A}" type="slidenum">
              <a:rPr lang="en-US" sz="1200"/>
              <a:pPr eaLnBrk="1" fontAlgn="base" hangingPunct="1">
                <a:spcBef>
                  <a:spcPct val="0"/>
                </a:spcBef>
                <a:spcAft>
                  <a:spcPct val="0"/>
                </a:spcAft>
              </a:pPr>
              <a:t>21</a:t>
            </a:fld>
            <a:endParaRPr lang="en-US" sz="1200"/>
          </a:p>
        </p:txBody>
      </p:sp>
    </p:spTree>
    <p:extLst>
      <p:ext uri="{BB962C8B-B14F-4D97-AF65-F5344CB8AC3E}">
        <p14:creationId xmlns:p14="http://schemas.microsoft.com/office/powerpoint/2010/main" val="2580971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 </a:t>
            </a:r>
          </a:p>
          <a:p>
            <a:pPr eaLnBrk="1" hangingPunct="1">
              <a:spcBef>
                <a:spcPct val="0"/>
              </a:spcBef>
            </a:pPr>
            <a:r>
              <a:rPr lang="en-US" dirty="0" smtClean="0">
                <a:latin typeface="Calibri" charset="0"/>
              </a:rPr>
              <a:t>Explain: </a:t>
            </a:r>
          </a:p>
          <a:p>
            <a:pPr eaLnBrk="1" hangingPunct="1">
              <a:spcBef>
                <a:spcPct val="0"/>
              </a:spcBef>
            </a:pPr>
            <a:r>
              <a:rPr lang="en-US" dirty="0" smtClean="0">
                <a:latin typeface="Calibri" charset="0"/>
              </a:rPr>
              <a:t>Facilitate </a:t>
            </a:r>
            <a:r>
              <a:rPr lang="en-US" dirty="0">
                <a:latin typeface="Calibri" charset="0"/>
              </a:rPr>
              <a:t>the process presented on the slide</a:t>
            </a:r>
            <a:r>
              <a:rPr lang="en-US" dirty="0" smtClean="0">
                <a:latin typeface="Calibri" charset="0"/>
              </a:rPr>
              <a:t>. Participants</a:t>
            </a:r>
            <a:r>
              <a:rPr lang="en-US" baseline="0" dirty="0" smtClean="0">
                <a:latin typeface="Calibri" charset="0"/>
              </a:rPr>
              <a:t> should pair share their description, explanation or example.</a:t>
            </a:r>
            <a:endParaRPr lang="en-US" dirty="0" smtClean="0">
              <a:latin typeface="Calibri" charset="0"/>
            </a:endParaRPr>
          </a:p>
          <a:p>
            <a:pPr eaLnBrk="1" hangingPunct="1">
              <a:spcBef>
                <a:spcPct val="0"/>
              </a:spcBef>
            </a:pPr>
            <a:endParaRPr lang="en-US" dirty="0" smtClean="0">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A2421E0-A4F9-084C-A5E5-0DB3C89DE930}" type="slidenum">
              <a:rPr lang="en-US" sz="1200"/>
              <a:pPr eaLnBrk="1" fontAlgn="base" hangingPunct="1">
                <a:spcBef>
                  <a:spcPct val="0"/>
                </a:spcBef>
                <a:spcAft>
                  <a:spcPct val="0"/>
                </a:spcAft>
              </a:pPr>
              <a:t>22</a:t>
            </a:fld>
            <a:endParaRPr lang="en-US" sz="1200"/>
          </a:p>
        </p:txBody>
      </p:sp>
    </p:spTree>
    <p:extLst>
      <p:ext uri="{BB962C8B-B14F-4D97-AF65-F5344CB8AC3E}">
        <p14:creationId xmlns:p14="http://schemas.microsoft.com/office/powerpoint/2010/main" val="2172697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 </a:t>
            </a:r>
          </a:p>
          <a:p>
            <a:pPr eaLnBrk="1" hangingPunct="1">
              <a:spcBef>
                <a:spcPct val="0"/>
              </a:spcBef>
            </a:pPr>
            <a:r>
              <a:rPr lang="en-US" dirty="0" smtClean="0">
                <a:latin typeface="Calibri" charset="0"/>
              </a:rPr>
              <a:t>Explain: </a:t>
            </a:r>
          </a:p>
          <a:p>
            <a:pPr eaLnBrk="1" hangingPunct="1">
              <a:spcBef>
                <a:spcPct val="0"/>
              </a:spcBef>
            </a:pPr>
            <a:r>
              <a:rPr lang="en-US" dirty="0" smtClean="0">
                <a:latin typeface="Calibri" charset="0"/>
              </a:rPr>
              <a:t>Facilitate </a:t>
            </a:r>
            <a:r>
              <a:rPr lang="en-US" dirty="0">
                <a:latin typeface="Calibri" charset="0"/>
              </a:rPr>
              <a:t>the process presented on the slide</a:t>
            </a:r>
            <a:r>
              <a:rPr lang="en-US" dirty="0" smtClean="0">
                <a:latin typeface="Calibri" charset="0"/>
              </a:rPr>
              <a:t>. Participants</a:t>
            </a:r>
            <a:r>
              <a:rPr lang="en-US" baseline="0" dirty="0" smtClean="0">
                <a:latin typeface="Calibri" charset="0"/>
              </a:rPr>
              <a:t> should pair share their description, explanation or example.</a:t>
            </a:r>
          </a:p>
          <a:p>
            <a:pPr eaLnBrk="1" hangingPunct="1">
              <a:spcBef>
                <a:spcPct val="0"/>
              </a:spcBef>
            </a:pPr>
            <a:r>
              <a:rPr lang="en-US" baseline="0" dirty="0" smtClean="0">
                <a:latin typeface="Calibri" charset="0"/>
              </a:rPr>
              <a:t>Use Raise a Righteous Hand Protocol to debrief two examples</a:t>
            </a:r>
            <a:endParaRPr lang="en-US" dirty="0" smtClean="0">
              <a:latin typeface="Calibri" charset="0"/>
            </a:endParaRPr>
          </a:p>
          <a:p>
            <a:pPr eaLnBrk="1" hangingPunct="1">
              <a:spcBef>
                <a:spcPct val="0"/>
              </a:spcBef>
            </a:pPr>
            <a:endParaRPr lang="en-US" dirty="0" smtClean="0">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A2421E0-A4F9-084C-A5E5-0DB3C89DE930}" type="slidenum">
              <a:rPr lang="en-US" sz="1200"/>
              <a:pPr eaLnBrk="1" fontAlgn="base" hangingPunct="1">
                <a:spcBef>
                  <a:spcPct val="0"/>
                </a:spcBef>
                <a:spcAft>
                  <a:spcPct val="0"/>
                </a:spcAft>
              </a:pPr>
              <a:t>23</a:t>
            </a:fld>
            <a:endParaRPr lang="en-US" sz="1200"/>
          </a:p>
        </p:txBody>
      </p:sp>
    </p:spTree>
    <p:extLst>
      <p:ext uri="{BB962C8B-B14F-4D97-AF65-F5344CB8AC3E}">
        <p14:creationId xmlns:p14="http://schemas.microsoft.com/office/powerpoint/2010/main" val="2172697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 </a:t>
            </a:r>
          </a:p>
          <a:p>
            <a:pPr eaLnBrk="1" hangingPunct="1">
              <a:spcBef>
                <a:spcPct val="0"/>
              </a:spcBef>
            </a:pPr>
            <a:r>
              <a:rPr lang="en-US" dirty="0" smtClean="0">
                <a:latin typeface="Calibri" charset="0"/>
              </a:rPr>
              <a:t>Explain: </a:t>
            </a:r>
          </a:p>
          <a:p>
            <a:pPr eaLnBrk="1" hangingPunct="1">
              <a:spcBef>
                <a:spcPct val="0"/>
              </a:spcBef>
            </a:pPr>
            <a:r>
              <a:rPr lang="en-US" dirty="0" smtClean="0">
                <a:latin typeface="Calibri" charset="0"/>
              </a:rPr>
              <a:t>Facilitate </a:t>
            </a:r>
            <a:r>
              <a:rPr lang="en-US" dirty="0">
                <a:latin typeface="Calibri" charset="0"/>
              </a:rPr>
              <a:t>the process presented on the slide</a:t>
            </a:r>
            <a:r>
              <a:rPr lang="en-US" dirty="0" smtClean="0">
                <a:latin typeface="Calibri" charset="0"/>
              </a:rPr>
              <a:t>. Participants</a:t>
            </a:r>
            <a:r>
              <a:rPr lang="en-US" baseline="0" dirty="0" smtClean="0">
                <a:latin typeface="Calibri" charset="0"/>
              </a:rPr>
              <a:t> should be working independently on filling in the circle map, before talking to a neighbor about their description</a:t>
            </a:r>
            <a:endParaRPr lang="en-US" dirty="0" smtClean="0">
              <a:latin typeface="Calibri" charset="0"/>
            </a:endParaRP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Have</a:t>
            </a:r>
            <a:r>
              <a:rPr lang="en-US" baseline="0" dirty="0" smtClean="0">
                <a:latin typeface="Calibri" charset="0"/>
              </a:rPr>
              <a:t> participants write </a:t>
            </a:r>
            <a:r>
              <a:rPr lang="en-US" b="1" u="sng" baseline="0" dirty="0" smtClean="0">
                <a:solidFill>
                  <a:srgbClr val="FF0000"/>
                </a:solidFill>
                <a:latin typeface="Calibri" charset="0"/>
              </a:rPr>
              <a:t>red words </a:t>
            </a:r>
            <a:r>
              <a:rPr lang="en-US" baseline="0" dirty="0" smtClean="0">
                <a:latin typeface="Calibri" charset="0"/>
              </a:rPr>
              <a:t>in the frame of reference for each of the steps.</a:t>
            </a:r>
            <a:endParaRPr lang="en-US" dirty="0">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A2421E0-A4F9-084C-A5E5-0DB3C89DE930}" type="slidenum">
              <a:rPr lang="en-US" sz="1200"/>
              <a:pPr eaLnBrk="1" fontAlgn="base" hangingPunct="1">
                <a:spcBef>
                  <a:spcPct val="0"/>
                </a:spcBef>
                <a:spcAft>
                  <a:spcPct val="0"/>
                </a:spcAft>
              </a:pPr>
              <a:t>24</a:t>
            </a:fld>
            <a:endParaRPr lang="en-US" sz="1200"/>
          </a:p>
        </p:txBody>
      </p:sp>
    </p:spTree>
    <p:extLst>
      <p:ext uri="{BB962C8B-B14F-4D97-AF65-F5344CB8AC3E}">
        <p14:creationId xmlns:p14="http://schemas.microsoft.com/office/powerpoint/2010/main" val="937749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 </a:t>
            </a:r>
          </a:p>
          <a:p>
            <a:pPr eaLnBrk="1" hangingPunct="1">
              <a:spcBef>
                <a:spcPct val="0"/>
              </a:spcBef>
            </a:pPr>
            <a:r>
              <a:rPr lang="en-US" dirty="0" smtClean="0">
                <a:latin typeface="Calibri" charset="0"/>
              </a:rPr>
              <a:t>Explain: </a:t>
            </a:r>
          </a:p>
          <a:p>
            <a:pPr eaLnBrk="1" hangingPunct="1">
              <a:spcBef>
                <a:spcPct val="0"/>
              </a:spcBef>
            </a:pPr>
            <a:r>
              <a:rPr lang="en-US" dirty="0" smtClean="0">
                <a:latin typeface="Calibri" charset="0"/>
              </a:rPr>
              <a:t>Facilitate </a:t>
            </a:r>
            <a:r>
              <a:rPr lang="en-US" dirty="0">
                <a:latin typeface="Calibri" charset="0"/>
              </a:rPr>
              <a:t>the process presented on the slide</a:t>
            </a:r>
            <a:r>
              <a:rPr lang="en-US" dirty="0" smtClean="0">
                <a:latin typeface="Calibri" charset="0"/>
              </a:rPr>
              <a:t>. Participants</a:t>
            </a:r>
            <a:r>
              <a:rPr lang="en-US" baseline="0" dirty="0" smtClean="0">
                <a:latin typeface="Calibri" charset="0"/>
              </a:rPr>
              <a:t> should be working independently on filling in the circle map, before talking to a neighbor about their description</a:t>
            </a:r>
            <a:endParaRPr lang="en-US" dirty="0" smtClean="0">
              <a:latin typeface="Calibri" charset="0"/>
            </a:endParaRP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Have</a:t>
            </a:r>
            <a:r>
              <a:rPr lang="en-US" baseline="0" dirty="0" smtClean="0">
                <a:latin typeface="Calibri" charset="0"/>
              </a:rPr>
              <a:t> participants write </a:t>
            </a:r>
            <a:r>
              <a:rPr lang="en-US" b="1" u="sng" baseline="0" dirty="0" smtClean="0">
                <a:solidFill>
                  <a:srgbClr val="FF0000"/>
                </a:solidFill>
                <a:latin typeface="Calibri" charset="0"/>
              </a:rPr>
              <a:t>red words </a:t>
            </a:r>
            <a:r>
              <a:rPr lang="en-US" baseline="0" dirty="0" smtClean="0">
                <a:latin typeface="Calibri" charset="0"/>
              </a:rPr>
              <a:t>in the frame of reference for each of the steps.</a:t>
            </a:r>
            <a:endParaRPr lang="en-US" dirty="0">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A2421E0-A4F9-084C-A5E5-0DB3C89DE930}" type="slidenum">
              <a:rPr lang="en-US" sz="1200"/>
              <a:pPr eaLnBrk="1" fontAlgn="base" hangingPunct="1">
                <a:spcBef>
                  <a:spcPct val="0"/>
                </a:spcBef>
                <a:spcAft>
                  <a:spcPct val="0"/>
                </a:spcAft>
              </a:pPr>
              <a:t>25</a:t>
            </a:fld>
            <a:endParaRPr lang="en-US" sz="1200"/>
          </a:p>
        </p:txBody>
      </p:sp>
    </p:spTree>
    <p:extLst>
      <p:ext uri="{BB962C8B-B14F-4D97-AF65-F5344CB8AC3E}">
        <p14:creationId xmlns:p14="http://schemas.microsoft.com/office/powerpoint/2010/main" val="937749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a:t>
            </a:r>
            <a:r>
              <a:rPr lang="en-US" baseline="0" dirty="0" smtClean="0">
                <a:latin typeface="Calibri" charset="0"/>
              </a:rPr>
              <a:t> </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Explain: Facilitate </a:t>
            </a:r>
            <a:r>
              <a:rPr lang="en-US" dirty="0">
                <a:latin typeface="Calibri" charset="0"/>
              </a:rPr>
              <a:t>the process presented on the slide</a:t>
            </a:r>
            <a:r>
              <a:rPr lang="en-US" dirty="0" smtClean="0">
                <a:latin typeface="Calibri" charset="0"/>
              </a:rPr>
              <a:t>. Have</a:t>
            </a:r>
            <a:r>
              <a:rPr lang="en-US" baseline="0" dirty="0" smtClean="0">
                <a:latin typeface="Calibri" charset="0"/>
              </a:rPr>
              <a:t> participants add a picture or symbol to their circle map.</a:t>
            </a:r>
            <a:endParaRPr lang="en-US" dirty="0" smtClean="0">
              <a:latin typeface="Calibri" charset="0"/>
            </a:endParaRPr>
          </a:p>
          <a:p>
            <a:pPr eaLnBrk="1" hangingPunct="1">
              <a:spcBef>
                <a:spcPct val="0"/>
              </a:spcBef>
            </a:pPr>
            <a:endParaRPr lang="en-US" dirty="0" smtClean="0">
              <a:latin typeface="Calibri" charset="0"/>
            </a:endParaRPr>
          </a:p>
          <a:p>
            <a:pPr defTabSz="457175" eaLnBrk="1" hangingPunct="1">
              <a:spcBef>
                <a:spcPct val="0"/>
              </a:spcBef>
              <a:defRPr/>
            </a:pPr>
            <a:r>
              <a:rPr lang="en-US" dirty="0" smtClean="0">
                <a:latin typeface="Calibri" charset="0"/>
              </a:rPr>
              <a:t>Have</a:t>
            </a:r>
            <a:r>
              <a:rPr lang="en-US" baseline="0" dirty="0" smtClean="0">
                <a:latin typeface="Calibri" charset="0"/>
              </a:rPr>
              <a:t> participants write </a:t>
            </a:r>
            <a:r>
              <a:rPr lang="en-US" b="1" u="sng" baseline="0" dirty="0" smtClean="0">
                <a:solidFill>
                  <a:srgbClr val="FF0000"/>
                </a:solidFill>
                <a:latin typeface="Calibri" charset="0"/>
              </a:rPr>
              <a:t>red words </a:t>
            </a:r>
            <a:r>
              <a:rPr lang="en-US" baseline="0" dirty="0" smtClean="0">
                <a:latin typeface="Calibri" charset="0"/>
              </a:rPr>
              <a:t>in the frame of reference for each of the steps.</a:t>
            </a:r>
            <a:endParaRPr lang="en-US" dirty="0" smtClean="0">
              <a:latin typeface="Calibri" charset="0"/>
            </a:endParaRPr>
          </a:p>
          <a:p>
            <a:pPr eaLnBrk="1" hangingPunct="1">
              <a:spcBef>
                <a:spcPct val="0"/>
              </a:spcBef>
            </a:pPr>
            <a:endParaRPr lang="en-US" dirty="0">
              <a:latin typeface="Calibri" charset="0"/>
            </a:endParaRP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0B302DB-8446-9B4E-B02C-B6655F87FC29}" type="slidenum">
              <a:rPr lang="en-US" sz="1200"/>
              <a:pPr eaLnBrk="1" fontAlgn="base" hangingPunct="1">
                <a:spcBef>
                  <a:spcPct val="0"/>
                </a:spcBef>
                <a:spcAft>
                  <a:spcPct val="0"/>
                </a:spcAft>
              </a:pPr>
              <a:t>26</a:t>
            </a:fld>
            <a:endParaRPr lang="en-US" sz="1200"/>
          </a:p>
        </p:txBody>
      </p:sp>
    </p:spTree>
    <p:extLst>
      <p:ext uri="{BB962C8B-B14F-4D97-AF65-F5344CB8AC3E}">
        <p14:creationId xmlns:p14="http://schemas.microsoft.com/office/powerpoint/2010/main" val="3226031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a:t>
            </a:r>
            <a:r>
              <a:rPr lang="en-US" baseline="0" dirty="0" smtClean="0">
                <a:latin typeface="Calibri" charset="0"/>
              </a:rPr>
              <a:t> </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Explain: Facilitate </a:t>
            </a:r>
            <a:r>
              <a:rPr lang="en-US" dirty="0">
                <a:latin typeface="Calibri" charset="0"/>
              </a:rPr>
              <a:t>the process presented on the slide</a:t>
            </a:r>
            <a:r>
              <a:rPr lang="en-US" dirty="0" smtClean="0">
                <a:latin typeface="Calibri" charset="0"/>
              </a:rPr>
              <a:t>. Have</a:t>
            </a:r>
            <a:r>
              <a:rPr lang="en-US" baseline="0" dirty="0" smtClean="0">
                <a:latin typeface="Calibri" charset="0"/>
              </a:rPr>
              <a:t> participants add a picture or symbol to their circle map.</a:t>
            </a:r>
            <a:endParaRPr lang="en-US" dirty="0" smtClean="0">
              <a:latin typeface="Calibri" charset="0"/>
            </a:endParaRPr>
          </a:p>
          <a:p>
            <a:pPr eaLnBrk="1" hangingPunct="1">
              <a:spcBef>
                <a:spcPct val="0"/>
              </a:spcBef>
            </a:pPr>
            <a:endParaRPr lang="en-US" dirty="0" smtClean="0">
              <a:latin typeface="Calibri" charset="0"/>
            </a:endParaRPr>
          </a:p>
          <a:p>
            <a:pPr defTabSz="457175" eaLnBrk="1" hangingPunct="1">
              <a:spcBef>
                <a:spcPct val="0"/>
              </a:spcBef>
              <a:defRPr/>
            </a:pPr>
            <a:r>
              <a:rPr lang="en-US" dirty="0" smtClean="0">
                <a:latin typeface="Calibri" charset="0"/>
              </a:rPr>
              <a:t>Have</a:t>
            </a:r>
            <a:r>
              <a:rPr lang="en-US" baseline="0" dirty="0" smtClean="0">
                <a:latin typeface="Calibri" charset="0"/>
              </a:rPr>
              <a:t> participants write </a:t>
            </a:r>
            <a:r>
              <a:rPr lang="en-US" b="1" u="sng" baseline="0" dirty="0" smtClean="0">
                <a:solidFill>
                  <a:srgbClr val="FF0000"/>
                </a:solidFill>
                <a:latin typeface="Calibri" charset="0"/>
              </a:rPr>
              <a:t>red words </a:t>
            </a:r>
            <a:r>
              <a:rPr lang="en-US" baseline="0" dirty="0" smtClean="0">
                <a:latin typeface="Calibri" charset="0"/>
              </a:rPr>
              <a:t>in the frame of reference for each of the steps.</a:t>
            </a:r>
            <a:endParaRPr lang="en-US" dirty="0" smtClean="0">
              <a:latin typeface="Calibri" charset="0"/>
            </a:endParaRPr>
          </a:p>
          <a:p>
            <a:pPr eaLnBrk="1" hangingPunct="1">
              <a:spcBef>
                <a:spcPct val="0"/>
              </a:spcBef>
            </a:pPr>
            <a:endParaRPr lang="en-US" dirty="0">
              <a:latin typeface="Calibri" charset="0"/>
            </a:endParaRP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0B302DB-8446-9B4E-B02C-B6655F87FC29}" type="slidenum">
              <a:rPr lang="en-US" sz="1200"/>
              <a:pPr eaLnBrk="1" fontAlgn="base" hangingPunct="1">
                <a:spcBef>
                  <a:spcPct val="0"/>
                </a:spcBef>
                <a:spcAft>
                  <a:spcPct val="0"/>
                </a:spcAft>
              </a:pPr>
              <a:t>27</a:t>
            </a:fld>
            <a:endParaRPr lang="en-US" sz="1200"/>
          </a:p>
        </p:txBody>
      </p:sp>
    </p:spTree>
    <p:extLst>
      <p:ext uri="{BB962C8B-B14F-4D97-AF65-F5344CB8AC3E}">
        <p14:creationId xmlns:p14="http://schemas.microsoft.com/office/powerpoint/2010/main" val="3226031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Kathy</a:t>
            </a:r>
          </a:p>
          <a:p>
            <a:pPr eaLnBrk="1" hangingPunct="1">
              <a:spcBef>
                <a:spcPct val="0"/>
              </a:spcBef>
            </a:pPr>
            <a:r>
              <a:rPr lang="en-US" dirty="0" smtClean="0">
                <a:latin typeface="Calibri" charset="0"/>
              </a:rPr>
              <a:t>2 Min.</a:t>
            </a:r>
          </a:p>
          <a:p>
            <a:pPr eaLnBrk="1" hangingPunct="1">
              <a:spcBef>
                <a:spcPct val="0"/>
              </a:spcBef>
            </a:pPr>
            <a:r>
              <a:rPr lang="en-US" b="1" dirty="0" smtClean="0">
                <a:latin typeface="Calibri" charset="0"/>
              </a:rPr>
              <a:t>Explain</a:t>
            </a:r>
            <a:r>
              <a:rPr lang="en-US" dirty="0" smtClean="0">
                <a:latin typeface="Calibri" charset="0"/>
              </a:rPr>
              <a:t>: We are going to use a brace map as a graphic for</a:t>
            </a:r>
            <a:r>
              <a:rPr lang="en-US" baseline="0" dirty="0" smtClean="0">
                <a:latin typeface="Calibri" charset="0"/>
              </a:rPr>
              <a:t> breaking our word into word parts. See below for the </a:t>
            </a:r>
            <a:r>
              <a:rPr lang="en-US" baseline="0" dirty="0" err="1" smtClean="0">
                <a:latin typeface="Calibri" charset="0"/>
              </a:rPr>
              <a:t>entymology</a:t>
            </a:r>
            <a:r>
              <a:rPr lang="en-US" baseline="0" dirty="0" smtClean="0">
                <a:latin typeface="Calibri" charset="0"/>
              </a:rPr>
              <a:t> for the word peripatetic </a:t>
            </a:r>
            <a:endParaRPr lang="en-US" dirty="0" smtClean="0">
              <a:latin typeface="Calibri" charset="0"/>
            </a:endParaRPr>
          </a:p>
          <a:p>
            <a:pPr eaLnBrk="1" hangingPunct="1">
              <a:spcBef>
                <a:spcPct val="0"/>
              </a:spcBef>
            </a:pPr>
            <a:endParaRPr lang="en-US" dirty="0"/>
          </a:p>
          <a:p>
            <a:pPr eaLnBrk="1" hangingPunct="1">
              <a:spcBef>
                <a:spcPct val="0"/>
              </a:spcBef>
            </a:pPr>
            <a:endParaRPr lang="en-US" dirty="0" smtClean="0">
              <a:latin typeface="Calibri" charset="0"/>
            </a:endParaRPr>
          </a:p>
          <a:p>
            <a:pPr eaLnBrk="1" hangingPunct="1">
              <a:spcBef>
                <a:spcPct val="0"/>
              </a:spcBef>
            </a:pPr>
            <a:endParaRPr lang="en-US" dirty="0">
              <a:latin typeface="Calibri" charset="0"/>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3529CB6-1F46-824B-9373-32E8B5C1C227}" type="slidenum">
              <a:rPr lang="en-US" sz="1200"/>
              <a:pPr eaLnBrk="1" fontAlgn="base" hangingPunct="1">
                <a:spcBef>
                  <a:spcPct val="0"/>
                </a:spcBef>
                <a:spcAft>
                  <a:spcPct val="0"/>
                </a:spcAft>
              </a:pPr>
              <a:t>28</a:t>
            </a:fld>
            <a:endParaRPr lang="en-US" sz="1200"/>
          </a:p>
        </p:txBody>
      </p:sp>
    </p:spTree>
    <p:extLst>
      <p:ext uri="{BB962C8B-B14F-4D97-AF65-F5344CB8AC3E}">
        <p14:creationId xmlns:p14="http://schemas.microsoft.com/office/powerpoint/2010/main" val="3850753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large visual representation of the previous quadrant.</a:t>
            </a:r>
          </a:p>
          <a:p>
            <a:r>
              <a:rPr lang="en-US" baseline="0" dirty="0" smtClean="0"/>
              <a:t>If the word can’t be broken up into its individual components o root/base and affix then you might provide antonyms of the word.</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29</a:t>
            </a:fld>
            <a:endParaRPr lang="en-US"/>
          </a:p>
        </p:txBody>
      </p:sp>
    </p:spTree>
    <p:extLst>
      <p:ext uri="{BB962C8B-B14F-4D97-AF65-F5344CB8AC3E}">
        <p14:creationId xmlns:p14="http://schemas.microsoft.com/office/powerpoint/2010/main" val="211873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baseline="0" dirty="0" smtClean="0">
                <a:latin typeface="Calibri" charset="0"/>
              </a:rPr>
              <a:t>1 minutes </a:t>
            </a:r>
            <a:r>
              <a:rPr lang="en-US" b="1" dirty="0" smtClean="0">
                <a:latin typeface="Calibri" charset="0"/>
              </a:rPr>
              <a:t>5 CLR Pedagogical Areas</a:t>
            </a:r>
          </a:p>
          <a:p>
            <a:pPr eaLnBrk="1" hangingPunct="1">
              <a:spcBef>
                <a:spcPct val="0"/>
              </a:spcBef>
            </a:pPr>
            <a:r>
              <a:rPr lang="en-US" dirty="0" smtClean="0">
                <a:latin typeface="Calibri" charset="0"/>
              </a:rPr>
              <a:t>Say: We will now delve into Responsive</a:t>
            </a:r>
            <a:r>
              <a:rPr lang="en-US" baseline="0" dirty="0" smtClean="0">
                <a:latin typeface="Calibri" charset="0"/>
              </a:rPr>
              <a:t> vocabulary.</a:t>
            </a:r>
            <a:r>
              <a:rPr lang="en-US" dirty="0" smtClean="0">
                <a:latin typeface="Calibri" charset="0"/>
              </a:rPr>
              <a:t> </a:t>
            </a:r>
          </a:p>
          <a:p>
            <a:pPr eaLnBrk="1" hangingPunct="1">
              <a:spcBef>
                <a:spcPct val="0"/>
              </a:spcBef>
            </a:pPr>
            <a:endParaRPr lang="en-US" dirty="0">
              <a:latin typeface="Calibri" charset="0"/>
            </a:endParaRPr>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667D8E7-0758-0545-B1E9-C12C2072BE77}" type="slidenum">
              <a:rPr lang="en-US" sz="1200"/>
              <a:pPr eaLnBrk="1" fontAlgn="base" hangingPunct="1">
                <a:spcBef>
                  <a:spcPct val="0"/>
                </a:spcBef>
                <a:spcAft>
                  <a:spcPct val="0"/>
                </a:spcAft>
              </a:pPr>
              <a:t>3</a:t>
            </a:fld>
            <a:endParaRPr lang="en-US" sz="1200"/>
          </a:p>
        </p:txBody>
      </p:sp>
      <p:sp>
        <p:nvSpPr>
          <p:cNvPr id="2" name="Date Placeholder 1"/>
          <p:cNvSpPr>
            <a:spLocks noGrp="1"/>
          </p:cNvSpPr>
          <p:nvPr>
            <p:ph type="dt" sz="quarter" idx="1"/>
          </p:nvPr>
        </p:nvSpPr>
        <p:spPr/>
        <p:txBody>
          <a:bodyPr/>
          <a:lstStyle/>
          <a:p>
            <a:pPr>
              <a:defRPr/>
            </a:pPr>
            <a:endParaRPr lang="en-US"/>
          </a:p>
        </p:txBody>
      </p:sp>
    </p:spTree>
    <p:extLst>
      <p:ext uri="{BB962C8B-B14F-4D97-AF65-F5344CB8AC3E}">
        <p14:creationId xmlns:p14="http://schemas.microsoft.com/office/powerpoint/2010/main" val="2999400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2 Min.</a:t>
            </a:r>
          </a:p>
          <a:p>
            <a:pPr eaLnBrk="1" hangingPunct="1">
              <a:spcBef>
                <a:spcPct val="0"/>
              </a:spcBef>
            </a:pPr>
            <a:r>
              <a:rPr lang="en-US" b="1" dirty="0" smtClean="0">
                <a:latin typeface="Calibri" charset="0"/>
              </a:rPr>
              <a:t>Explain</a:t>
            </a:r>
            <a:r>
              <a:rPr lang="en-US" dirty="0" smtClean="0">
                <a:latin typeface="Calibri" charset="0"/>
              </a:rPr>
              <a:t>: We are going to use a brace map as a graphic for</a:t>
            </a:r>
            <a:r>
              <a:rPr lang="en-US" baseline="0" dirty="0" smtClean="0">
                <a:latin typeface="Calibri" charset="0"/>
              </a:rPr>
              <a:t> breaking our word into word parts. See below for the </a:t>
            </a:r>
            <a:r>
              <a:rPr lang="en-US" baseline="0" dirty="0" err="1" smtClean="0">
                <a:latin typeface="Calibri" charset="0"/>
              </a:rPr>
              <a:t>entymology</a:t>
            </a:r>
            <a:r>
              <a:rPr lang="en-US" baseline="0" dirty="0" smtClean="0">
                <a:latin typeface="Calibri" charset="0"/>
              </a:rPr>
              <a:t> for the word nefarious:</a:t>
            </a:r>
          </a:p>
          <a:p>
            <a:pPr eaLnBrk="1" hangingPunct="1">
              <a:spcBef>
                <a:spcPct val="0"/>
              </a:spcBef>
            </a:pPr>
            <a:r>
              <a:rPr lang="en-US" baseline="0" dirty="0" smtClean="0">
                <a:latin typeface="Calibri" charset="0"/>
              </a:rPr>
              <a:t>Ne-not</a:t>
            </a:r>
          </a:p>
          <a:p>
            <a:pPr eaLnBrk="1" hangingPunct="1">
              <a:spcBef>
                <a:spcPct val="0"/>
              </a:spcBef>
            </a:pPr>
            <a:r>
              <a:rPr lang="en-US" baseline="0" dirty="0" smtClean="0">
                <a:latin typeface="Calibri" charset="0"/>
              </a:rPr>
              <a:t>Fas-divine law</a:t>
            </a:r>
          </a:p>
          <a:p>
            <a:pPr eaLnBrk="1" hangingPunct="1">
              <a:spcBef>
                <a:spcPct val="0"/>
              </a:spcBef>
            </a:pPr>
            <a:r>
              <a:rPr lang="en-US" baseline="0" dirty="0" err="1" smtClean="0">
                <a:latin typeface="Calibri" charset="0"/>
              </a:rPr>
              <a:t>Ious</a:t>
            </a:r>
            <a:r>
              <a:rPr lang="en-US" baseline="0" dirty="0" smtClean="0">
                <a:latin typeface="Calibri" charset="0"/>
              </a:rPr>
              <a:t>- full of, characterized by</a:t>
            </a:r>
            <a:endParaRPr lang="en-US" dirty="0" smtClean="0">
              <a:latin typeface="Calibri" charset="0"/>
            </a:endParaRPr>
          </a:p>
          <a:p>
            <a:pPr eaLnBrk="1" hangingPunct="1">
              <a:spcBef>
                <a:spcPct val="0"/>
              </a:spcBef>
            </a:pPr>
            <a:endParaRPr lang="en-US" dirty="0"/>
          </a:p>
          <a:p>
            <a:pPr eaLnBrk="1" hangingPunct="1">
              <a:spcBef>
                <a:spcPct val="0"/>
              </a:spcBef>
            </a:pPr>
            <a:endParaRPr lang="en-US" dirty="0" smtClean="0">
              <a:latin typeface="Calibri" charset="0"/>
            </a:endParaRPr>
          </a:p>
          <a:p>
            <a:pPr eaLnBrk="1" hangingPunct="1">
              <a:spcBef>
                <a:spcPct val="0"/>
              </a:spcBef>
            </a:pPr>
            <a:endParaRPr lang="en-US" dirty="0">
              <a:latin typeface="Calibri" charset="0"/>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3529CB6-1F46-824B-9373-32E8B5C1C227}" type="slidenum">
              <a:rPr lang="en-US" sz="1200"/>
              <a:pPr eaLnBrk="1" fontAlgn="base" hangingPunct="1">
                <a:spcBef>
                  <a:spcPct val="0"/>
                </a:spcBef>
                <a:spcAft>
                  <a:spcPct val="0"/>
                </a:spcAft>
              </a:pPr>
              <a:t>30</a:t>
            </a:fld>
            <a:endParaRPr lang="en-US" sz="1200"/>
          </a:p>
        </p:txBody>
      </p:sp>
    </p:spTree>
    <p:extLst>
      <p:ext uri="{BB962C8B-B14F-4D97-AF65-F5344CB8AC3E}">
        <p14:creationId xmlns:p14="http://schemas.microsoft.com/office/powerpoint/2010/main" val="3850753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large visual representation of the previous quadrant.</a:t>
            </a:r>
          </a:p>
          <a:p>
            <a:r>
              <a:rPr lang="en-US" baseline="0" dirty="0" smtClean="0"/>
              <a:t>If the word can’t be broken up into its individual components o root/base and affix then you might provide antonyms of the word.</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31</a:t>
            </a:fld>
            <a:endParaRPr lang="en-US"/>
          </a:p>
        </p:txBody>
      </p:sp>
    </p:spTree>
    <p:extLst>
      <p:ext uri="{BB962C8B-B14F-4D97-AF65-F5344CB8AC3E}">
        <p14:creationId xmlns:p14="http://schemas.microsoft.com/office/powerpoint/2010/main" val="2118738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err="1" smtClean="0"/>
              <a:t>Mins</a:t>
            </a:r>
            <a:r>
              <a:rPr lang="en-US" dirty="0" smtClean="0"/>
              <a:t>.</a:t>
            </a:r>
          </a:p>
          <a:p>
            <a:r>
              <a:rPr lang="en-US" dirty="0" smtClean="0"/>
              <a:t>Explain: After going through the first 3 steps</a:t>
            </a:r>
            <a:r>
              <a:rPr lang="en-US" baseline="0" dirty="0" smtClean="0"/>
              <a:t> of the process, this would be an example of what students might have in their vocabulary journals.</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32</a:t>
            </a:fld>
            <a:endParaRPr lang="en-US"/>
          </a:p>
        </p:txBody>
      </p:sp>
    </p:spTree>
    <p:extLst>
      <p:ext uri="{BB962C8B-B14F-4D97-AF65-F5344CB8AC3E}">
        <p14:creationId xmlns:p14="http://schemas.microsoft.com/office/powerpoint/2010/main" val="2542832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err="1" smtClean="0"/>
              <a:t>Mins</a:t>
            </a:r>
            <a:r>
              <a:rPr lang="en-US" dirty="0" smtClean="0"/>
              <a:t>.</a:t>
            </a:r>
          </a:p>
          <a:p>
            <a:r>
              <a:rPr lang="en-US" dirty="0" smtClean="0"/>
              <a:t>Explain: After going through the first 3 steps</a:t>
            </a:r>
            <a:r>
              <a:rPr lang="en-US" baseline="0" dirty="0" smtClean="0"/>
              <a:t> of the process, this would be an example of what students might have in their vocabulary journals.</a:t>
            </a:r>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33</a:t>
            </a:fld>
            <a:endParaRPr lang="en-US"/>
          </a:p>
        </p:txBody>
      </p:sp>
    </p:spTree>
    <p:extLst>
      <p:ext uri="{BB962C8B-B14F-4D97-AF65-F5344CB8AC3E}">
        <p14:creationId xmlns:p14="http://schemas.microsoft.com/office/powerpoint/2010/main" val="2542832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err="1" smtClean="0"/>
              <a:t>Mins</a:t>
            </a:r>
            <a:r>
              <a:rPr lang="en-US" dirty="0" smtClean="0"/>
              <a:t>.</a:t>
            </a:r>
          </a:p>
          <a:p>
            <a:r>
              <a:rPr lang="en-US" dirty="0" smtClean="0"/>
              <a:t>Explain: After going through the first 3 steps</a:t>
            </a:r>
            <a:r>
              <a:rPr lang="en-US" baseline="0" dirty="0" smtClean="0"/>
              <a:t> of the process, this would be an example of what students might have in their vocabulary journals.</a:t>
            </a:r>
          </a:p>
          <a:p>
            <a:r>
              <a:rPr lang="en-US" baseline="0" dirty="0" smtClean="0"/>
              <a:t>Example is In packet</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34</a:t>
            </a:fld>
            <a:endParaRPr lang="en-US"/>
          </a:p>
        </p:txBody>
      </p:sp>
    </p:spTree>
    <p:extLst>
      <p:ext uri="{BB962C8B-B14F-4D97-AF65-F5344CB8AC3E}">
        <p14:creationId xmlns:p14="http://schemas.microsoft.com/office/powerpoint/2010/main" val="2542832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another example, we can’t forget about math!</a:t>
            </a:r>
          </a:p>
          <a:p>
            <a:r>
              <a:rPr lang="en-US" baseline="0" dirty="0" smtClean="0"/>
              <a:t>Example is in packet</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35</a:t>
            </a:fld>
            <a:endParaRPr lang="en-US"/>
          </a:p>
        </p:txBody>
      </p:sp>
    </p:spTree>
    <p:extLst>
      <p:ext uri="{BB962C8B-B14F-4D97-AF65-F5344CB8AC3E}">
        <p14:creationId xmlns:p14="http://schemas.microsoft.com/office/powerpoint/2010/main" val="2542832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2 Mins.</a:t>
            </a:r>
          </a:p>
          <a:p>
            <a:pPr eaLnBrk="1" hangingPunct="1">
              <a:spcBef>
                <a:spcPct val="0"/>
              </a:spcBef>
            </a:pPr>
            <a:r>
              <a:rPr lang="en-US" b="1">
                <a:latin typeface="Calibri" charset="0"/>
              </a:rPr>
              <a:t>Explain: </a:t>
            </a:r>
          </a:p>
          <a:p>
            <a:pPr eaLnBrk="1" hangingPunct="1">
              <a:spcBef>
                <a:spcPct val="0"/>
              </a:spcBef>
            </a:pPr>
            <a:r>
              <a:rPr lang="en-US">
                <a:latin typeface="Calibri" charset="0"/>
              </a:rPr>
              <a:t>Steps 4-6 do not have to take place sequentially. Later, we will learn about a vocabulary cycle. These three steps in the process ensure deep understanding of vocabulary terms.</a:t>
            </a:r>
          </a:p>
          <a:p>
            <a:pPr eaLnBrk="1" hangingPunct="1">
              <a:spcBef>
                <a:spcPct val="0"/>
              </a:spcBef>
            </a:pPr>
            <a:r>
              <a:rPr lang="en-US">
                <a:latin typeface="Calibri" charset="0"/>
              </a:rPr>
              <a:t>The word periodically indicates that these three steps are for ensuring deep level understanding of each vocabulary term. These last 3 steps are done over time and are used to really cement the learning throughout the school year.</a:t>
            </a:r>
          </a:p>
          <a:p>
            <a:pPr eaLnBrk="1" hangingPunct="1">
              <a:spcBef>
                <a:spcPct val="0"/>
              </a:spcBef>
            </a:pPr>
            <a:endParaRPr lang="en-US">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47B54B9-BE06-F44D-A320-38FCC46128F0}" type="slidenum">
              <a:rPr lang="en-US" sz="1200"/>
              <a:pPr eaLnBrk="1" hangingPunct="1"/>
              <a:t>36</a:t>
            </a:fld>
            <a:endParaRPr lang="en-US" sz="1200"/>
          </a:p>
        </p:txBody>
      </p:sp>
    </p:spTree>
    <p:extLst>
      <p:ext uri="{BB962C8B-B14F-4D97-AF65-F5344CB8AC3E}">
        <p14:creationId xmlns:p14="http://schemas.microsoft.com/office/powerpoint/2010/main" val="570645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me a shout out!</a:t>
            </a:r>
          </a:p>
          <a:p>
            <a:endParaRPr lang="en-US" baseline="0" dirty="0" smtClean="0"/>
          </a:p>
          <a:p>
            <a:r>
              <a:rPr lang="en-US" baseline="0" dirty="0" smtClean="0"/>
              <a:t>In the classroom I would ask students to pair share if the words are alike or different and to justify their thinking, then I would ask for a shout out, or I could do the same activity in reverse order, give me a shout out then talk with your elbow partner and fortify your thinking and negotiate.</a:t>
            </a:r>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37</a:t>
            </a:fld>
            <a:endParaRPr lang="en-US"/>
          </a:p>
        </p:txBody>
      </p:sp>
    </p:spTree>
    <p:extLst>
      <p:ext uri="{BB962C8B-B14F-4D97-AF65-F5344CB8AC3E}">
        <p14:creationId xmlns:p14="http://schemas.microsoft.com/office/powerpoint/2010/main" val="82704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me a shout out!</a:t>
            </a:r>
          </a:p>
          <a:p>
            <a:endParaRPr lang="en-US" baseline="0" dirty="0" smtClean="0"/>
          </a:p>
          <a:p>
            <a:r>
              <a:rPr lang="en-US" baseline="0" dirty="0" smtClean="0"/>
              <a:t>In the classroom I would ask students to pair share if the words are alike or different and to justify their thinking, then I would ask for a shout out, or I could do the same activity in reverse order, give me a shout out then talk with your elbow partner and fortify your thinking and negotiate.</a:t>
            </a:r>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38</a:t>
            </a:fld>
            <a:endParaRPr lang="en-US"/>
          </a:p>
        </p:txBody>
      </p:sp>
    </p:spTree>
    <p:extLst>
      <p:ext uri="{BB962C8B-B14F-4D97-AF65-F5344CB8AC3E}">
        <p14:creationId xmlns:p14="http://schemas.microsoft.com/office/powerpoint/2010/main" val="82704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me a shout out!</a:t>
            </a:r>
          </a:p>
          <a:p>
            <a:endParaRPr lang="en-US" baseline="0" dirty="0" smtClean="0"/>
          </a:p>
          <a:p>
            <a:r>
              <a:rPr lang="en-US" baseline="0" dirty="0" smtClean="0"/>
              <a:t>In the classroom I would ask students to pair share if the words are alike or different and to justify their thinking, then I would ask for a shout out, or I could do the same activity in reverse order, give me a shout out then talk with your elbow partner and fortify your thinking and negotiate.</a:t>
            </a:r>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39</a:t>
            </a:fld>
            <a:endParaRPr lang="en-US"/>
          </a:p>
        </p:txBody>
      </p:sp>
    </p:spTree>
    <p:extLst>
      <p:ext uri="{BB962C8B-B14F-4D97-AF65-F5344CB8AC3E}">
        <p14:creationId xmlns:p14="http://schemas.microsoft.com/office/powerpoint/2010/main" val="82704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minutes</a:t>
            </a:r>
          </a:p>
          <a:p>
            <a:r>
              <a:rPr lang="en-US" dirty="0" smtClean="0"/>
              <a:t>Choral Read</a:t>
            </a:r>
          </a:p>
          <a:p>
            <a:r>
              <a:rPr lang="en-US" dirty="0" smtClean="0"/>
              <a:t>What does</a:t>
            </a:r>
            <a:r>
              <a:rPr lang="en-US" baseline="0" dirty="0" smtClean="0"/>
              <a:t> this quote mean to you?  Discuss with your chicken wing partner.</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It is important to highlight that students have vocabulary, more importantly they have given their own labels, names and words to these concepts.  Students have vast conceptual vocabularies upon which strategic vocabulary instruction can be built.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a:t>
            </a:fld>
            <a:endParaRPr lang="en-US"/>
          </a:p>
        </p:txBody>
      </p:sp>
    </p:spTree>
    <p:extLst>
      <p:ext uri="{BB962C8B-B14F-4D97-AF65-F5344CB8AC3E}">
        <p14:creationId xmlns:p14="http://schemas.microsoft.com/office/powerpoint/2010/main" val="386169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me a shout out!</a:t>
            </a:r>
          </a:p>
          <a:p>
            <a:endParaRPr lang="en-US" baseline="0" dirty="0" smtClean="0"/>
          </a:p>
          <a:p>
            <a:r>
              <a:rPr lang="en-US" baseline="0" dirty="0" smtClean="0"/>
              <a:t>In the classroom I would ask students to pair share if the words are alike or different and to justify their thinking, then I would ask for a shout out, or I could do the same activity in reverse order, give me a shout out then talk with your elbow partner and fortify your thinking and negotiate.</a:t>
            </a:r>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40</a:t>
            </a:fld>
            <a:endParaRPr lang="en-US"/>
          </a:p>
        </p:txBody>
      </p:sp>
    </p:spTree>
    <p:extLst>
      <p:ext uri="{BB962C8B-B14F-4D97-AF65-F5344CB8AC3E}">
        <p14:creationId xmlns:p14="http://schemas.microsoft.com/office/powerpoint/2010/main" val="82704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r>
              <a:rPr lang="en-US" dirty="0" smtClean="0"/>
              <a:t>Give</a:t>
            </a:r>
            <a:r>
              <a:rPr lang="en-US" baseline="0" dirty="0" smtClean="0"/>
              <a:t> me a shout out!</a:t>
            </a:r>
          </a:p>
          <a:p>
            <a:endParaRPr lang="en-US" baseline="0" dirty="0" smtClean="0"/>
          </a:p>
          <a:p>
            <a:r>
              <a:rPr lang="en-US" baseline="0" dirty="0" smtClean="0"/>
              <a:t>In the classroom I would ask students to pair share if the words are alike or different and to justify their thinking, then I would ask for a shout out, or I could do the same activity in reverse order, give me a shout out then talk with your elbow partner and fortify your thinking and negotiate.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41</a:t>
            </a:fld>
            <a:endParaRPr lang="en-US"/>
          </a:p>
        </p:txBody>
      </p:sp>
    </p:spTree>
    <p:extLst>
      <p:ext uri="{BB962C8B-B14F-4D97-AF65-F5344CB8AC3E}">
        <p14:creationId xmlns:p14="http://schemas.microsoft.com/office/powerpoint/2010/main" val="3057757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r>
              <a:rPr lang="en-US" dirty="0" smtClean="0"/>
              <a:t>Give</a:t>
            </a:r>
            <a:r>
              <a:rPr lang="en-US" baseline="0" dirty="0" smtClean="0"/>
              <a:t> me a shout out!</a:t>
            </a:r>
          </a:p>
          <a:p>
            <a:endParaRPr lang="en-US" baseline="0" dirty="0" smtClean="0"/>
          </a:p>
          <a:p>
            <a:r>
              <a:rPr lang="en-US" dirty="0" smtClean="0"/>
              <a:t>Look</a:t>
            </a:r>
            <a:r>
              <a:rPr lang="en-US" baseline="0" dirty="0" smtClean="0"/>
              <a:t> at the pictures and shout out the word that best describes the action being taken.</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42</a:t>
            </a:fld>
            <a:endParaRPr lang="en-US"/>
          </a:p>
        </p:txBody>
      </p:sp>
    </p:spTree>
    <p:extLst>
      <p:ext uri="{BB962C8B-B14F-4D97-AF65-F5344CB8AC3E}">
        <p14:creationId xmlns:p14="http://schemas.microsoft.com/office/powerpoint/2010/main" val="3057757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r>
              <a:rPr lang="en-US" dirty="0" smtClean="0"/>
              <a:t>Give</a:t>
            </a:r>
            <a:r>
              <a:rPr lang="en-US" baseline="0" dirty="0" smtClean="0"/>
              <a:t> me a shout out!</a:t>
            </a:r>
          </a:p>
          <a:p>
            <a:endParaRPr lang="en-US" baseline="0" dirty="0" smtClean="0"/>
          </a:p>
          <a:p>
            <a:r>
              <a:rPr lang="en-US" baseline="0" dirty="0" smtClean="0"/>
              <a:t>Our two words are: Nefarious and virtuous, look at the picture and shout out the word that best describes the person.</a:t>
            </a:r>
          </a:p>
          <a:p>
            <a:endParaRPr lang="en-US" baseline="0" dirty="0" smtClean="0"/>
          </a:p>
          <a:p>
            <a:r>
              <a:rPr lang="en-US" baseline="0" dirty="0" smtClean="0"/>
              <a:t>Mother Theresa-virtuous</a:t>
            </a:r>
          </a:p>
          <a:p>
            <a:r>
              <a:rPr lang="en-US" baseline="0" dirty="0" err="1" smtClean="0"/>
              <a:t>Gandi</a:t>
            </a:r>
            <a:r>
              <a:rPr lang="en-US" baseline="0" dirty="0" smtClean="0"/>
              <a:t>-Virtuous</a:t>
            </a:r>
          </a:p>
          <a:p>
            <a:r>
              <a:rPr lang="en-US" baseline="0" dirty="0" smtClean="0"/>
              <a:t>Justin </a:t>
            </a:r>
            <a:r>
              <a:rPr lang="en-US" baseline="0" dirty="0" err="1" smtClean="0"/>
              <a:t>Biber</a:t>
            </a:r>
            <a:r>
              <a:rPr lang="en-US" baseline="0" dirty="0" smtClean="0"/>
              <a:t>-Nefarious</a:t>
            </a:r>
          </a:p>
          <a:p>
            <a:r>
              <a:rPr lang="en-US" baseline="0" dirty="0" smtClean="0"/>
              <a:t>MLK-Virtuous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43</a:t>
            </a:fld>
            <a:endParaRPr lang="en-US"/>
          </a:p>
        </p:txBody>
      </p:sp>
    </p:spTree>
    <p:extLst>
      <p:ext uri="{BB962C8B-B14F-4D97-AF65-F5344CB8AC3E}">
        <p14:creationId xmlns:p14="http://schemas.microsoft.com/office/powerpoint/2010/main" val="3057757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09" indent="-285734" eaLnBrk="0" hangingPunct="0">
              <a:defRPr>
                <a:solidFill>
                  <a:schemeClr val="tx1"/>
                </a:solidFill>
                <a:latin typeface="Arial" charset="0"/>
                <a:ea typeface="ＭＳ Ｐゴシック" charset="0"/>
              </a:defRPr>
            </a:lvl2pPr>
            <a:lvl3pPr marL="1142937" indent="-228587" eaLnBrk="0" hangingPunct="0">
              <a:defRPr>
                <a:solidFill>
                  <a:schemeClr val="tx1"/>
                </a:solidFill>
                <a:latin typeface="Arial" charset="0"/>
                <a:ea typeface="ＭＳ Ｐゴシック" charset="0"/>
              </a:defRPr>
            </a:lvl3pPr>
            <a:lvl4pPr marL="1600112" indent="-228587" eaLnBrk="0" hangingPunct="0">
              <a:defRPr>
                <a:solidFill>
                  <a:schemeClr val="tx1"/>
                </a:solidFill>
                <a:latin typeface="Arial" charset="0"/>
                <a:ea typeface="ＭＳ Ｐゴシック" charset="0"/>
              </a:defRPr>
            </a:lvl4pPr>
            <a:lvl5pPr marL="2057287" indent="-228587" eaLnBrk="0" hangingPunct="0">
              <a:defRPr>
                <a:solidFill>
                  <a:schemeClr val="tx1"/>
                </a:solidFill>
                <a:latin typeface="Arial" charset="0"/>
                <a:ea typeface="ＭＳ Ｐゴシック" charset="0"/>
              </a:defRPr>
            </a:lvl5pPr>
            <a:lvl6pPr marL="2514461" indent="-228587" eaLnBrk="0" fontAlgn="base" hangingPunct="0">
              <a:spcBef>
                <a:spcPct val="0"/>
              </a:spcBef>
              <a:spcAft>
                <a:spcPct val="0"/>
              </a:spcAft>
              <a:defRPr>
                <a:solidFill>
                  <a:schemeClr val="tx1"/>
                </a:solidFill>
                <a:latin typeface="Arial" charset="0"/>
                <a:ea typeface="ＭＳ Ｐゴシック" charset="0"/>
              </a:defRPr>
            </a:lvl6pPr>
            <a:lvl7pPr marL="2971635" indent="-228587" eaLnBrk="0" fontAlgn="base" hangingPunct="0">
              <a:spcBef>
                <a:spcPct val="0"/>
              </a:spcBef>
              <a:spcAft>
                <a:spcPct val="0"/>
              </a:spcAft>
              <a:defRPr>
                <a:solidFill>
                  <a:schemeClr val="tx1"/>
                </a:solidFill>
                <a:latin typeface="Arial" charset="0"/>
                <a:ea typeface="ＭＳ Ｐゴシック" charset="0"/>
              </a:defRPr>
            </a:lvl7pPr>
            <a:lvl8pPr marL="3428810" indent="-228587" eaLnBrk="0" fontAlgn="base" hangingPunct="0">
              <a:spcBef>
                <a:spcPct val="0"/>
              </a:spcBef>
              <a:spcAft>
                <a:spcPct val="0"/>
              </a:spcAft>
              <a:defRPr>
                <a:solidFill>
                  <a:schemeClr val="tx1"/>
                </a:solidFill>
                <a:latin typeface="Arial" charset="0"/>
                <a:ea typeface="ＭＳ Ｐゴシック" charset="0"/>
              </a:defRPr>
            </a:lvl8pPr>
            <a:lvl9pPr marL="3885985" indent="-228587"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DB1B7CA-AF9C-2D4A-90C9-B7AF22327A42}" type="slidenum">
              <a:rPr lang="en-US"/>
              <a:pPr eaLnBrk="1" hangingPunct="1">
                <a:defRPr/>
              </a:pPr>
              <a:t>44</a:t>
            </a:fld>
            <a:endParaRPr lang="en-US"/>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71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S</a:t>
            </a:r>
          </a:p>
          <a:p>
            <a:pPr eaLnBrk="1" hangingPunct="1"/>
            <a:r>
              <a:rPr lang="en-US" dirty="0" smtClean="0">
                <a:latin typeface="Calibri" charset="0"/>
              </a:rPr>
              <a:t>2 Min.</a:t>
            </a:r>
          </a:p>
          <a:p>
            <a:pPr eaLnBrk="1" hangingPunct="1"/>
            <a:r>
              <a:rPr lang="en-US" b="1" dirty="0" smtClean="0">
                <a:latin typeface="Calibri" charset="0"/>
              </a:rPr>
              <a:t>Explain: If I am classifying and categorizing the best advanced graphic organizer is “a tree map”; here’s an example of a word that appears on </a:t>
            </a:r>
            <a:r>
              <a:rPr lang="en-US" b="1" dirty="0" err="1" smtClean="0">
                <a:latin typeface="Calibri" charset="0"/>
              </a:rPr>
              <a:t>sba</a:t>
            </a:r>
            <a:r>
              <a:rPr lang="en-US" b="1" dirty="0" smtClean="0">
                <a:latin typeface="Calibri" charset="0"/>
              </a:rPr>
              <a:t> and I</a:t>
            </a:r>
            <a:r>
              <a:rPr lang="en-US" b="1" baseline="0" dirty="0" smtClean="0">
                <a:latin typeface="Calibri" charset="0"/>
              </a:rPr>
              <a:t> know my students need to understand and  be very familiar with.</a:t>
            </a:r>
          </a:p>
          <a:p>
            <a:pPr eaLnBrk="1" hangingPunct="1"/>
            <a:endParaRPr lang="en-US" b="1" baseline="0" dirty="0" smtClean="0">
              <a:latin typeface="Calibri" charset="0"/>
            </a:endParaRPr>
          </a:p>
          <a:p>
            <a:pPr eaLnBrk="1" hangingPunct="1"/>
            <a:r>
              <a:rPr lang="en-US" b="1" baseline="0" dirty="0" smtClean="0">
                <a:latin typeface="Calibri" charset="0"/>
              </a:rPr>
              <a:t>Refer participants to the grade level list from SBAC and have them select a word and create a tree map to identify all the categories of that word.  Example-genre, text</a:t>
            </a:r>
            <a:endParaRPr lang="en-US" dirty="0">
              <a:latin typeface="Calibri" charset="0"/>
            </a:endParaRPr>
          </a:p>
        </p:txBody>
      </p:sp>
    </p:spTree>
    <p:extLst>
      <p:ext uri="{BB962C8B-B14F-4D97-AF65-F5344CB8AC3E}">
        <p14:creationId xmlns:p14="http://schemas.microsoft.com/office/powerpoint/2010/main" val="1912006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screen will look like…</a:t>
            </a:r>
          </a:p>
          <a:p>
            <a:r>
              <a:rPr lang="en-US" baseline="0" dirty="0" smtClean="0"/>
              <a:t>This is what your phone will look like…</a:t>
            </a:r>
          </a:p>
          <a:p>
            <a:endParaRPr lang="en-US" baseline="0" dirty="0" smtClean="0"/>
          </a:p>
          <a:p>
            <a:r>
              <a:rPr lang="en-US" baseline="0" dirty="0" smtClean="0"/>
              <a:t>This is a free interactive game on </a:t>
            </a:r>
            <a:r>
              <a:rPr lang="en-US" baseline="0" dirty="0" err="1" smtClean="0"/>
              <a:t>getkahoot.com</a:t>
            </a:r>
            <a:endParaRPr lang="en-US" baseline="0" dirty="0" smtClean="0"/>
          </a:p>
          <a:p>
            <a:endParaRPr lang="en-US" baseline="0" dirty="0" smtClean="0"/>
          </a:p>
          <a:p>
            <a:r>
              <a:rPr lang="en-US" baseline="0" dirty="0" smtClean="0"/>
              <a:t>Presenter, ensure you have clicked on the following link, this will give you access to the Responsive Vocabulary Game</a:t>
            </a:r>
          </a:p>
          <a:p>
            <a:r>
              <a:rPr lang="en-US" baseline="0" dirty="0" smtClean="0"/>
              <a:t>Ask participants to:</a:t>
            </a:r>
          </a:p>
          <a:p>
            <a:endParaRPr lang="en-US" baseline="0" dirty="0" smtClean="0"/>
          </a:p>
          <a:p>
            <a:r>
              <a:rPr lang="en-US" baseline="0" dirty="0" smtClean="0"/>
              <a:t>Designate a table/group team name</a:t>
            </a:r>
          </a:p>
          <a:p>
            <a:r>
              <a:rPr lang="en-US" baseline="0" dirty="0" smtClean="0"/>
              <a:t>Select a team leader</a:t>
            </a:r>
          </a:p>
          <a:p>
            <a:r>
              <a:rPr lang="en-US" baseline="0" dirty="0" smtClean="0"/>
              <a:t>Team leader uses a mobile device to log into </a:t>
            </a:r>
            <a:r>
              <a:rPr lang="en-US" baseline="0" dirty="0" err="1" smtClean="0"/>
              <a:t>play.kahoot.it</a:t>
            </a:r>
            <a:endParaRPr lang="en-US" baseline="0" dirty="0" smtClean="0"/>
          </a:p>
          <a:p>
            <a:r>
              <a:rPr lang="en-US" baseline="0" dirty="0" smtClean="0"/>
              <a:t>They need to enter the game pin number that will appear on the screen when you launch the game</a:t>
            </a:r>
          </a:p>
          <a:p>
            <a:r>
              <a:rPr lang="en-US" baseline="0" dirty="0" smtClean="0"/>
              <a:t>They need to enter their team name</a:t>
            </a:r>
          </a:p>
          <a:p>
            <a:r>
              <a:rPr lang="en-US" baseline="0" dirty="0" smtClean="0"/>
              <a:t>They will read the question on the screen then they will enter their response on their device; </a:t>
            </a:r>
          </a:p>
          <a:p>
            <a:r>
              <a:rPr lang="en-US" baseline="0" dirty="0" smtClean="0"/>
              <a:t>Their device will only display shapes</a:t>
            </a:r>
          </a:p>
          <a:p>
            <a:r>
              <a:rPr lang="en-US" baseline="0" dirty="0" smtClean="0"/>
              <a:t>In order to win they need to be right and fast</a:t>
            </a:r>
          </a:p>
          <a:p>
            <a:endParaRPr lang="en-US" baseline="0" dirty="0" smtClean="0"/>
          </a:p>
          <a:p>
            <a:endParaRPr lang="en-US" baseline="0" dirty="0" smtClean="0"/>
          </a:p>
          <a:p>
            <a:endParaRPr lang="en-US" baseline="0" dirty="0" smtClean="0"/>
          </a:p>
          <a:p>
            <a:endParaRPr lang="en-US" baseline="0" dirty="0" smtClean="0"/>
          </a:p>
          <a:p>
            <a:r>
              <a:rPr lang="en-US" baseline="0" dirty="0" smtClean="0"/>
              <a:t>https://</a:t>
            </a:r>
            <a:r>
              <a:rPr lang="en-US" baseline="0" dirty="0" err="1" smtClean="0"/>
              <a:t>play.kahoot.it</a:t>
            </a:r>
            <a:r>
              <a:rPr lang="en-US" baseline="0" dirty="0" smtClean="0"/>
              <a:t>/#/?</a:t>
            </a:r>
            <a:r>
              <a:rPr lang="en-US" baseline="0" dirty="0" err="1" smtClean="0"/>
              <a:t>quizId</a:t>
            </a:r>
            <a:r>
              <a:rPr lang="en-US" baseline="0" dirty="0" smtClean="0"/>
              <a:t>=34e483d3-1ec5-4100-84bd-a345528be6df</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
                <a:solidFill>
                  <a:schemeClr val="dk1"/>
                </a:solidFill>
                <a:latin typeface="Calibri"/>
                <a:ea typeface="Calibri"/>
                <a:cs typeface="Calibri"/>
                <a:sym typeface="Calibri"/>
              </a:rPr>
              <a:pPr algn="r">
                <a:buSzPct val="25000"/>
              </a:pPr>
              <a:t>45</a:t>
            </a:fld>
            <a:endParaRPr lang="en">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2241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you are connected to the internet,</a:t>
            </a:r>
            <a:r>
              <a:rPr lang="en-US" baseline="0" dirty="0" smtClean="0"/>
              <a:t> otherwise the game will not work.</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46</a:t>
            </a:fld>
            <a:endParaRPr lang="en-US"/>
          </a:p>
        </p:txBody>
      </p:sp>
    </p:spTree>
    <p:extLst>
      <p:ext uri="{BB962C8B-B14F-4D97-AF65-F5344CB8AC3E}">
        <p14:creationId xmlns:p14="http://schemas.microsoft.com/office/powerpoint/2010/main" val="16705772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the slide</a:t>
            </a:r>
          </a:p>
          <a:p>
            <a:r>
              <a:rPr lang="en-US" baseline="0" dirty="0" smtClean="0"/>
              <a:t>Click on the speaker to paly music.</a:t>
            </a:r>
          </a:p>
          <a:p>
            <a:r>
              <a:rPr lang="en-US" baseline="0" dirty="0" smtClean="0"/>
              <a:t>Allow participants to share 2 times.</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47</a:t>
            </a:fld>
            <a:endParaRPr lang="en-US"/>
          </a:p>
        </p:txBody>
      </p:sp>
    </p:spTree>
    <p:extLst>
      <p:ext uri="{BB962C8B-B14F-4D97-AF65-F5344CB8AC3E}">
        <p14:creationId xmlns:p14="http://schemas.microsoft.com/office/powerpoint/2010/main" val="1630894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following are resources to help us.  Many of us have received these resources during our teaching career.  If you don</a:t>
            </a:r>
            <a:r>
              <a:rPr lang="uk-UA" baseline="0" dirty="0" smtClean="0"/>
              <a:t>’</a:t>
            </a:r>
            <a:r>
              <a:rPr lang="en-US" baseline="0" dirty="0" smtClean="0"/>
              <a:t>t have these resources check with your out of classroom staff to see if they have the resources available in a storage bin or PD library.</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48</a:t>
            </a:fld>
            <a:endParaRPr lang="en-US"/>
          </a:p>
        </p:txBody>
      </p:sp>
    </p:spTree>
    <p:extLst>
      <p:ext uri="{BB962C8B-B14F-4D97-AF65-F5344CB8AC3E}">
        <p14:creationId xmlns:p14="http://schemas.microsoft.com/office/powerpoint/2010/main" val="1085647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Thank you!</a:t>
            </a:r>
            <a:endParaRPr lang="en-US"/>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49</a:t>
            </a:fld>
            <a:endParaRPr lang="en-US"/>
          </a:p>
        </p:txBody>
      </p:sp>
    </p:spTree>
    <p:extLst>
      <p:ext uri="{BB962C8B-B14F-4D97-AF65-F5344CB8AC3E}">
        <p14:creationId xmlns:p14="http://schemas.microsoft.com/office/powerpoint/2010/main" val="154056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minutes</a:t>
            </a:r>
          </a:p>
          <a:p>
            <a:r>
              <a:rPr lang="en-US" b="1" dirty="0" smtClean="0"/>
              <a:t>Say</a:t>
            </a:r>
          </a:p>
          <a:p>
            <a:r>
              <a:rPr lang="en-US" dirty="0" smtClean="0"/>
              <a:t>We</a:t>
            </a:r>
            <a:r>
              <a:rPr lang="en-US" baseline="0" dirty="0" smtClean="0"/>
              <a:t> know we have to teach vocabulary on a weekly basis, the real question is what words do we teach?  Turn to your elbow partner and take 30 seconds to discuss how you select the vocabulary words you teach. </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5</a:t>
            </a:fld>
            <a:endParaRPr lang="en-US"/>
          </a:p>
        </p:txBody>
      </p:sp>
    </p:spTree>
    <p:extLst>
      <p:ext uri="{BB962C8B-B14F-4D97-AF65-F5344CB8AC3E}">
        <p14:creationId xmlns:p14="http://schemas.microsoft.com/office/powerpoint/2010/main" val="248309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Say</a:t>
            </a:r>
          </a:p>
          <a:p>
            <a:pPr marL="171450" indent="-171450">
              <a:buFont typeface="Arial"/>
              <a:buChar char="•"/>
            </a:pPr>
            <a:r>
              <a:rPr lang="en-US" baseline="0" dirty="0" smtClean="0"/>
              <a:t>Ask participants to raise their hands if they are familiar with the process of “</a:t>
            </a:r>
            <a:r>
              <a:rPr lang="en-US" baseline="0" dirty="0" err="1" smtClean="0"/>
              <a:t>tiering</a:t>
            </a:r>
            <a:r>
              <a:rPr lang="en-US" baseline="0" dirty="0" smtClean="0"/>
              <a:t> words”</a:t>
            </a:r>
          </a:p>
          <a:p>
            <a:pPr marL="171450" indent="-171450">
              <a:buFont typeface="Arial"/>
              <a:buChar char="•"/>
            </a:pPr>
            <a:r>
              <a:rPr lang="en-US" baseline="0" dirty="0" smtClean="0"/>
              <a:t>Validate participants knowledge, say they will be the experts in the group.  </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endParaRPr lang="en-US" dirty="0" smtClean="0"/>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dirty="0" smtClean="0"/>
              <a:t>Let’s get </a:t>
            </a:r>
            <a:r>
              <a:rPr lang="en-US" dirty="0" err="1" smtClean="0"/>
              <a:t>jiggy</a:t>
            </a:r>
            <a:r>
              <a:rPr lang="en-US" dirty="0" smtClean="0"/>
              <a:t> with it!  Click</a:t>
            </a:r>
            <a:r>
              <a:rPr lang="en-US" baseline="0" dirty="0" smtClean="0"/>
              <a:t> on the speaker and let participants groove to the music.</a:t>
            </a:r>
          </a:p>
          <a:p>
            <a:endParaRPr lang="en-US" dirty="0" smtClean="0"/>
          </a:p>
          <a:p>
            <a:endParaRPr lang="en-US" dirty="0" smtClean="0"/>
          </a:p>
          <a:p>
            <a:pPr marL="171450" indent="-171450">
              <a:buFont typeface="Arial"/>
              <a:buChar char="•"/>
            </a:pPr>
            <a:r>
              <a:rPr lang="en-US" dirty="0" smtClean="0"/>
              <a:t>Ask participants to read the directions aloud.</a:t>
            </a:r>
            <a:r>
              <a:rPr lang="en-US" baseline="0" dirty="0" smtClean="0"/>
              <a:t>  </a:t>
            </a:r>
          </a:p>
          <a:p>
            <a:pPr marL="171450" indent="-171450">
              <a:buFont typeface="Arial"/>
              <a:buChar char="•"/>
            </a:pPr>
            <a:r>
              <a:rPr lang="en-US" baseline="0" dirty="0" smtClean="0"/>
              <a:t>Have participants turn to the article in their packet.</a:t>
            </a:r>
          </a:p>
          <a:p>
            <a:pPr marL="0" indent="0">
              <a:buFont typeface="Arial"/>
              <a:buNone/>
            </a:pPr>
            <a:r>
              <a:rPr lang="en-US" b="1" dirty="0" smtClean="0"/>
              <a:t>Click</a:t>
            </a:r>
          </a:p>
          <a:p>
            <a:endParaRPr lang="en-US" baseline="0" dirty="0" smtClean="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6</a:t>
            </a:fld>
            <a:endParaRPr lang="en-US"/>
          </a:p>
        </p:txBody>
      </p:sp>
    </p:spTree>
    <p:extLst>
      <p:ext uri="{BB962C8B-B14F-4D97-AF65-F5344CB8AC3E}">
        <p14:creationId xmlns:p14="http://schemas.microsoft.com/office/powerpoint/2010/main" val="3222083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6-8 minutes</a:t>
            </a:r>
          </a:p>
          <a:p>
            <a:r>
              <a:rPr lang="en-US" dirty="0" smtClean="0"/>
              <a:t>Click</a:t>
            </a:r>
          </a:p>
          <a:p>
            <a:endParaRPr lang="en-US" dirty="0" smtClean="0"/>
          </a:p>
          <a:p>
            <a:r>
              <a:rPr lang="en-US" dirty="0" smtClean="0"/>
              <a:t>Let participants know they will read the section</a:t>
            </a:r>
            <a:r>
              <a:rPr lang="en-US" baseline="0" dirty="0" smtClean="0"/>
              <a:t> that corresponds to the number of their </a:t>
            </a:r>
            <a:r>
              <a:rPr lang="en-US" baseline="0" dirty="0" err="1" smtClean="0"/>
              <a:t>uno</a:t>
            </a:r>
            <a:r>
              <a:rPr lang="en-US" baseline="0" dirty="0" smtClean="0"/>
              <a:t> cards.  They will have 2 minutes to read on their own and then they will have 1 minute each to debrief their section with the group.</a:t>
            </a:r>
          </a:p>
          <a:p>
            <a:r>
              <a:rPr lang="en-US" b="1" baseline="0" dirty="0" smtClean="0"/>
              <a:t>Say</a:t>
            </a:r>
          </a:p>
          <a:p>
            <a:r>
              <a:rPr lang="en-US" baseline="0" dirty="0" smtClean="0"/>
              <a:t>Everyone reads the first two paragraphs</a:t>
            </a:r>
          </a:p>
          <a:p>
            <a:r>
              <a:rPr lang="en-US" baseline="0" dirty="0" smtClean="0"/>
              <a:t>1’s read Tier 1</a:t>
            </a:r>
          </a:p>
          <a:p>
            <a:r>
              <a:rPr lang="en-US" baseline="0" dirty="0" smtClean="0"/>
              <a:t>2’s read Tier 2</a:t>
            </a:r>
          </a:p>
          <a:p>
            <a:r>
              <a:rPr lang="en-US" baseline="0" dirty="0" smtClean="0"/>
              <a:t>3’s read Tier 3</a:t>
            </a:r>
          </a:p>
          <a:p>
            <a:r>
              <a:rPr lang="en-US" baseline="0" dirty="0" smtClean="0"/>
              <a:t> </a:t>
            </a:r>
          </a:p>
          <a:p>
            <a:r>
              <a:rPr lang="en-US" b="1" baseline="0" dirty="0" smtClean="0"/>
              <a:t>Ask</a:t>
            </a:r>
          </a:p>
          <a:p>
            <a:r>
              <a:rPr lang="en-US" baseline="0" dirty="0" smtClean="0"/>
              <a:t>What tier should we focus one?   Give a shout out!</a:t>
            </a:r>
          </a:p>
          <a:p>
            <a:r>
              <a:rPr lang="en-US" baseline="0" dirty="0" smtClean="0"/>
              <a:t>Tier 2 and 3</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7</a:t>
            </a:fld>
            <a:endParaRPr lang="en-US"/>
          </a:p>
        </p:txBody>
      </p:sp>
    </p:spTree>
    <p:extLst>
      <p:ext uri="{BB962C8B-B14F-4D97-AF65-F5344CB8AC3E}">
        <p14:creationId xmlns:p14="http://schemas.microsoft.com/office/powerpoint/2010/main" val="377493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en-US" b="1" dirty="0" smtClean="0">
              <a:latin typeface="Calibri" charset="0"/>
            </a:endParaRPr>
          </a:p>
          <a:p>
            <a:pPr marL="0" indent="0">
              <a:buNone/>
            </a:pPr>
            <a:r>
              <a:rPr lang="en-US" b="1" dirty="0" smtClean="0">
                <a:latin typeface="Calibri" charset="0"/>
              </a:rPr>
              <a:t>1</a:t>
            </a:r>
            <a:r>
              <a:rPr lang="en-US" b="1" baseline="0" dirty="0" smtClean="0">
                <a:latin typeface="Calibri" charset="0"/>
              </a:rPr>
              <a:t> minute</a:t>
            </a:r>
            <a:endParaRPr lang="en-US" b="1" dirty="0" smtClean="0">
              <a:latin typeface="Calibri" charset="0"/>
            </a:endParaRPr>
          </a:p>
          <a:p>
            <a:endParaRPr lang="en-US" b="1" dirty="0" smtClean="0">
              <a:latin typeface="Calibri" charset="0"/>
            </a:endParaRPr>
          </a:p>
          <a:p>
            <a:r>
              <a:rPr lang="en-US" b="1" dirty="0" smtClean="0">
                <a:latin typeface="Calibri" charset="0"/>
              </a:rPr>
              <a:t>Explain</a:t>
            </a:r>
          </a:p>
          <a:p>
            <a:r>
              <a:rPr lang="en-US" b="1" dirty="0" smtClean="0">
                <a:latin typeface="Calibri" charset="0"/>
              </a:rPr>
              <a:t>This </a:t>
            </a:r>
            <a:r>
              <a:rPr lang="en-US" b="1" dirty="0">
                <a:latin typeface="Calibri" charset="0"/>
              </a:rPr>
              <a:t>slide explains English language proficiency vocabulary. We </a:t>
            </a:r>
            <a:r>
              <a:rPr lang="en-US" b="1" dirty="0" smtClean="0">
                <a:latin typeface="Calibri" charset="0"/>
              </a:rPr>
              <a:t>SELs</a:t>
            </a:r>
            <a:r>
              <a:rPr lang="en-US" b="1" baseline="0" dirty="0" smtClean="0">
                <a:latin typeface="Calibri" charset="0"/>
              </a:rPr>
              <a:t> already possess Tier 1 words, our challenge is to validate and affirm the concepts they come with and build and bridge to the Tier 2 vocabulary.</a:t>
            </a:r>
            <a:endParaRPr lang="en-US" dirty="0">
              <a:solidFill>
                <a:srgbClr val="1F497D"/>
              </a:solidFill>
              <a:latin typeface="Calibri" charset="0"/>
              <a:cs typeface="Calibri" charset="0"/>
            </a:endParaRPr>
          </a:p>
          <a:p>
            <a:endParaRPr lang="en-US" b="1" dirty="0">
              <a:latin typeface="Calibri" charset="0"/>
            </a:endParaRPr>
          </a:p>
          <a:p>
            <a:r>
              <a:rPr lang="en-US" b="1" dirty="0">
                <a:latin typeface="Calibri" charset="0"/>
              </a:rPr>
              <a:t>Advanced:</a:t>
            </a:r>
          </a:p>
          <a:p>
            <a:pPr eaLnBrk="1" hangingPunct="1">
              <a:spcBef>
                <a:spcPct val="0"/>
              </a:spcBef>
              <a:spcAft>
                <a:spcPts val="400"/>
              </a:spcAft>
              <a:buFontTx/>
              <a:buChar char="•"/>
            </a:pPr>
            <a:r>
              <a:rPr lang="en-US" dirty="0">
                <a:solidFill>
                  <a:srgbClr val="1F497D"/>
                </a:solidFill>
                <a:latin typeface="Calibri" charset="0"/>
                <a:cs typeface="Calibri" charset="0"/>
              </a:rPr>
              <a:t>related to basic vocabulary but have lower frequency of use.</a:t>
            </a:r>
          </a:p>
          <a:p>
            <a:pPr eaLnBrk="1" hangingPunct="1">
              <a:spcBef>
                <a:spcPct val="0"/>
              </a:spcBef>
              <a:spcAft>
                <a:spcPts val="400"/>
              </a:spcAft>
              <a:buFontTx/>
              <a:buChar char="•"/>
            </a:pPr>
            <a:r>
              <a:rPr lang="en-US" dirty="0">
                <a:solidFill>
                  <a:srgbClr val="1F497D"/>
                </a:solidFill>
                <a:latin typeface="Calibri" charset="0"/>
                <a:cs typeface="Calibri" charset="0"/>
              </a:rPr>
              <a:t>essential to English language proficiency</a:t>
            </a:r>
          </a:p>
          <a:p>
            <a:pPr eaLnBrk="1" hangingPunct="1">
              <a:spcBef>
                <a:spcPct val="0"/>
              </a:spcBef>
              <a:spcAft>
                <a:spcPts val="400"/>
              </a:spcAft>
              <a:buFontTx/>
              <a:buChar char="•"/>
            </a:pPr>
            <a:r>
              <a:rPr lang="en-US" dirty="0">
                <a:solidFill>
                  <a:srgbClr val="1F497D"/>
                </a:solidFill>
                <a:latin typeface="Calibri" charset="0"/>
                <a:cs typeface="Calibri" charset="0"/>
              </a:rPr>
              <a:t>Tier 2 words.</a:t>
            </a:r>
          </a:p>
          <a:p>
            <a:pPr eaLnBrk="1" hangingPunct="1"/>
            <a:r>
              <a:rPr lang="en-US" dirty="0">
                <a:latin typeface="Calibri" charset="0"/>
              </a:rPr>
              <a:t>Words that are of higher frequency</a:t>
            </a:r>
          </a:p>
          <a:p>
            <a:pPr eaLnBrk="1" hangingPunct="1"/>
            <a:r>
              <a:rPr lang="en-US" dirty="0">
                <a:latin typeface="Calibri" charset="0"/>
              </a:rPr>
              <a:t>-Found across a variety of domains</a:t>
            </a:r>
          </a:p>
          <a:p>
            <a:pPr eaLnBrk="1" hangingPunct="1"/>
            <a:r>
              <a:rPr lang="en-US" dirty="0">
                <a:latin typeface="Calibri" charset="0"/>
              </a:rPr>
              <a:t>-Come from interaction with the text</a:t>
            </a:r>
          </a:p>
          <a:p>
            <a:pPr eaLnBrk="1" hangingPunct="1">
              <a:spcBef>
                <a:spcPct val="0"/>
              </a:spcBef>
              <a:spcAft>
                <a:spcPts val="400"/>
              </a:spcAft>
            </a:pPr>
            <a:endParaRPr lang="en-US" dirty="0">
              <a:solidFill>
                <a:srgbClr val="1F497D"/>
              </a:solidFill>
              <a:latin typeface="Calibri" charset="0"/>
              <a:cs typeface="Calibri" charset="0"/>
            </a:endParaRPr>
          </a:p>
          <a:p>
            <a:endParaRPr lang="en-US" b="1"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E6C3FA2-B04A-CF46-BFA3-7312ABE0F179}" type="slidenum">
              <a:rPr lang="en-US" smtClean="0"/>
              <a:pPr>
                <a:defRPr/>
              </a:pPr>
              <a:t>8</a:t>
            </a:fld>
            <a:endParaRPr lang="en-US"/>
          </a:p>
        </p:txBody>
      </p:sp>
    </p:spTree>
    <p:extLst>
      <p:ext uri="{BB962C8B-B14F-4D97-AF65-F5344CB8AC3E}">
        <p14:creationId xmlns:p14="http://schemas.microsoft.com/office/powerpoint/2010/main" val="1834110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en-US" b="1" dirty="0" smtClean="0">
              <a:latin typeface="Calibri" charset="0"/>
            </a:endParaRPr>
          </a:p>
          <a:p>
            <a:pPr marL="0" indent="0">
              <a:buNone/>
            </a:pPr>
            <a:r>
              <a:rPr lang="en-US" b="1" dirty="0" smtClean="0">
                <a:latin typeface="Calibri" charset="0"/>
              </a:rPr>
              <a:t>1</a:t>
            </a:r>
            <a:r>
              <a:rPr lang="en-US" b="1" baseline="0" dirty="0" smtClean="0">
                <a:latin typeface="Calibri" charset="0"/>
              </a:rPr>
              <a:t> minute</a:t>
            </a:r>
            <a:endParaRPr lang="en-US" b="1" dirty="0" smtClean="0">
              <a:latin typeface="Calibri" charset="0"/>
            </a:endParaRPr>
          </a:p>
          <a:p>
            <a:endParaRPr lang="en-US" b="1" dirty="0" smtClean="0">
              <a:latin typeface="Calibri" charset="0"/>
            </a:endParaRPr>
          </a:p>
          <a:p>
            <a:r>
              <a:rPr lang="en-US" b="1" dirty="0" smtClean="0">
                <a:latin typeface="Calibri" charset="0"/>
              </a:rPr>
              <a:t>Explain</a:t>
            </a:r>
          </a:p>
          <a:p>
            <a:r>
              <a:rPr lang="en-US" b="1" dirty="0" smtClean="0">
                <a:latin typeface="Calibri" charset="0"/>
              </a:rPr>
              <a:t>This </a:t>
            </a:r>
            <a:r>
              <a:rPr lang="en-US" b="1" dirty="0">
                <a:latin typeface="Calibri" charset="0"/>
              </a:rPr>
              <a:t>slide explains English language proficiency vocabulary. </a:t>
            </a:r>
            <a:r>
              <a:rPr lang="en-US" b="1" dirty="0" smtClean="0">
                <a:latin typeface="Calibri" charset="0"/>
              </a:rPr>
              <a:t>SELs</a:t>
            </a:r>
            <a:r>
              <a:rPr lang="en-US" b="1" baseline="0" dirty="0" smtClean="0">
                <a:latin typeface="Calibri" charset="0"/>
              </a:rPr>
              <a:t> already possess Tier 1 words, our charge is to validate and affirm their existing concepts in order to  build and bridge to the Tier 2 vocabulary.</a:t>
            </a:r>
            <a:endParaRPr lang="en-US" dirty="0">
              <a:solidFill>
                <a:srgbClr val="1F497D"/>
              </a:solidFill>
              <a:latin typeface="Calibri" charset="0"/>
              <a:cs typeface="Calibri" charset="0"/>
            </a:endParaRPr>
          </a:p>
          <a:p>
            <a:endParaRPr lang="en-US" b="1" dirty="0">
              <a:latin typeface="Calibri" charset="0"/>
            </a:endParaRPr>
          </a:p>
          <a:p>
            <a:r>
              <a:rPr lang="en-US" b="1" dirty="0">
                <a:latin typeface="Calibri" charset="0"/>
              </a:rPr>
              <a:t>Advanced:</a:t>
            </a:r>
          </a:p>
          <a:p>
            <a:pPr eaLnBrk="1" hangingPunct="1">
              <a:spcBef>
                <a:spcPct val="0"/>
              </a:spcBef>
              <a:spcAft>
                <a:spcPts val="400"/>
              </a:spcAft>
              <a:buFontTx/>
              <a:buChar char="•"/>
            </a:pPr>
            <a:r>
              <a:rPr lang="en-US" dirty="0" smtClean="0">
                <a:solidFill>
                  <a:srgbClr val="1F497D"/>
                </a:solidFill>
                <a:latin typeface="Calibri" charset="0"/>
                <a:cs typeface="Calibri" charset="0"/>
              </a:rPr>
              <a:t>essential to standard  </a:t>
            </a:r>
            <a:r>
              <a:rPr lang="en-US" dirty="0">
                <a:solidFill>
                  <a:srgbClr val="1F497D"/>
                </a:solidFill>
                <a:latin typeface="Calibri" charset="0"/>
                <a:cs typeface="Calibri" charset="0"/>
              </a:rPr>
              <a:t>English language proficiency</a:t>
            </a:r>
          </a:p>
          <a:p>
            <a:pPr eaLnBrk="1" hangingPunct="1">
              <a:spcBef>
                <a:spcPct val="0"/>
              </a:spcBef>
              <a:spcAft>
                <a:spcPts val="400"/>
              </a:spcAft>
              <a:buFontTx/>
              <a:buChar char="•"/>
            </a:pPr>
            <a:r>
              <a:rPr lang="en-US" dirty="0">
                <a:solidFill>
                  <a:srgbClr val="1F497D"/>
                </a:solidFill>
                <a:latin typeface="Calibri" charset="0"/>
                <a:cs typeface="Calibri" charset="0"/>
              </a:rPr>
              <a:t>Tier 2 words.</a:t>
            </a:r>
          </a:p>
          <a:p>
            <a:pPr eaLnBrk="1" hangingPunct="1"/>
            <a:r>
              <a:rPr lang="en-US" dirty="0">
                <a:latin typeface="Calibri" charset="0"/>
              </a:rPr>
              <a:t>Words that are of higher frequency</a:t>
            </a:r>
          </a:p>
          <a:p>
            <a:pPr eaLnBrk="1" hangingPunct="1"/>
            <a:r>
              <a:rPr lang="en-US" dirty="0">
                <a:latin typeface="Calibri" charset="0"/>
              </a:rPr>
              <a:t>-Found across a variety of domains</a:t>
            </a:r>
          </a:p>
          <a:p>
            <a:pPr eaLnBrk="1" hangingPunct="1"/>
            <a:r>
              <a:rPr lang="en-US" dirty="0">
                <a:latin typeface="Calibri" charset="0"/>
              </a:rPr>
              <a:t>-Come from interaction with the text</a:t>
            </a:r>
          </a:p>
          <a:p>
            <a:pPr eaLnBrk="1" hangingPunct="1">
              <a:spcBef>
                <a:spcPct val="0"/>
              </a:spcBef>
              <a:spcAft>
                <a:spcPts val="400"/>
              </a:spcAft>
            </a:pPr>
            <a:endParaRPr lang="en-US" dirty="0">
              <a:solidFill>
                <a:srgbClr val="1F497D"/>
              </a:solidFill>
              <a:latin typeface="Calibri" charset="0"/>
              <a:cs typeface="Calibri" charset="0"/>
            </a:endParaRPr>
          </a:p>
          <a:p>
            <a:endParaRPr lang="en-US" b="1"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E6C3FA2-B04A-CF46-BFA3-7312ABE0F179}" type="slidenum">
              <a:rPr lang="en-US" smtClean="0"/>
              <a:pPr>
                <a:defRPr/>
              </a:pPr>
              <a:t>9</a:t>
            </a:fld>
            <a:endParaRPr lang="en-US"/>
          </a:p>
        </p:txBody>
      </p:sp>
    </p:spTree>
    <p:extLst>
      <p:ext uri="{BB962C8B-B14F-4D97-AF65-F5344CB8AC3E}">
        <p14:creationId xmlns:p14="http://schemas.microsoft.com/office/powerpoint/2010/main" val="1834110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AAFC345-605D-5B4E-8650-7744391F0793}" type="datetimeFigureOut">
              <a:rPr lang="en-US"/>
              <a:pPr>
                <a:defRPr/>
              </a:pPr>
              <a:t>2/11/16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CA9044-826A-384D-9601-500F3D5CCD27}" type="slidenum">
              <a:rPr lang="en-US"/>
              <a:pPr>
                <a:defRPr/>
              </a:pPr>
              <a:t>‹#›</a:t>
            </a:fld>
            <a:endParaRPr lang="en-US"/>
          </a:p>
        </p:txBody>
      </p:sp>
    </p:spTree>
    <p:extLst>
      <p:ext uri="{BB962C8B-B14F-4D97-AF65-F5344CB8AC3E}">
        <p14:creationId xmlns:p14="http://schemas.microsoft.com/office/powerpoint/2010/main" val="2834626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E141AB-FC4C-D544-9641-FFE30FE23A76}" type="datetimeFigureOut">
              <a:rPr lang="en-US"/>
              <a:pPr>
                <a:defRPr/>
              </a:pPr>
              <a:t>2/11/16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A6565D-E9F8-E44E-8AB0-A17A85E204C2}" type="slidenum">
              <a:rPr lang="en-US"/>
              <a:pPr>
                <a:defRPr/>
              </a:pPr>
              <a:t>‹#›</a:t>
            </a:fld>
            <a:endParaRPr lang="en-US"/>
          </a:p>
        </p:txBody>
      </p:sp>
    </p:spTree>
    <p:extLst>
      <p:ext uri="{BB962C8B-B14F-4D97-AF65-F5344CB8AC3E}">
        <p14:creationId xmlns:p14="http://schemas.microsoft.com/office/powerpoint/2010/main" val="744777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BAD6E2-5DEE-9145-8F80-F1D65C3DF2E9}" type="datetimeFigureOut">
              <a:rPr lang="en-US"/>
              <a:pPr>
                <a:defRPr/>
              </a:pPr>
              <a:t>2/11/16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E64083-25F7-DC47-A103-40BED0A9A626}" type="slidenum">
              <a:rPr lang="en-US"/>
              <a:pPr>
                <a:defRPr/>
              </a:pPr>
              <a:t>‹#›</a:t>
            </a:fld>
            <a:endParaRPr lang="en-US"/>
          </a:p>
        </p:txBody>
      </p:sp>
    </p:spTree>
    <p:extLst>
      <p:ext uri="{BB962C8B-B14F-4D97-AF65-F5344CB8AC3E}">
        <p14:creationId xmlns:p14="http://schemas.microsoft.com/office/powerpoint/2010/main" val="381594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BCC543-1B36-1447-8968-D60E0298B837}" type="datetimeFigureOut">
              <a:rPr lang="en-US"/>
              <a:pPr>
                <a:defRPr/>
              </a:pPr>
              <a:t>2/11/16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802F38-DEFE-4C4F-9380-A34CF5D1F41C}" type="slidenum">
              <a:rPr lang="en-US"/>
              <a:pPr>
                <a:defRPr/>
              </a:pPr>
              <a:t>‹#›</a:t>
            </a:fld>
            <a:endParaRPr lang="en-US"/>
          </a:p>
        </p:txBody>
      </p:sp>
    </p:spTree>
    <p:extLst>
      <p:ext uri="{BB962C8B-B14F-4D97-AF65-F5344CB8AC3E}">
        <p14:creationId xmlns:p14="http://schemas.microsoft.com/office/powerpoint/2010/main" val="45951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A245481-D62F-A44A-8896-DB868B32E8A0}" type="datetimeFigureOut">
              <a:rPr lang="en-US"/>
              <a:pPr>
                <a:defRPr/>
              </a:pPr>
              <a:t>2/11/16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BCD0C4-59C3-894B-B9B9-C8AAB16F3ED2}" type="slidenum">
              <a:rPr lang="en-US"/>
              <a:pPr>
                <a:defRPr/>
              </a:pPr>
              <a:t>‹#›</a:t>
            </a:fld>
            <a:endParaRPr lang="en-US"/>
          </a:p>
        </p:txBody>
      </p:sp>
    </p:spTree>
    <p:extLst>
      <p:ext uri="{BB962C8B-B14F-4D97-AF65-F5344CB8AC3E}">
        <p14:creationId xmlns:p14="http://schemas.microsoft.com/office/powerpoint/2010/main" val="2236449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C52631D-0E78-194E-AE73-56D2835EE07C}" type="datetimeFigureOut">
              <a:rPr lang="en-US"/>
              <a:pPr>
                <a:defRPr/>
              </a:pPr>
              <a:t>2/11/16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37A97-CC6C-0B44-9C5F-3E4212975078}" type="slidenum">
              <a:rPr lang="en-US"/>
              <a:pPr>
                <a:defRPr/>
              </a:pPr>
              <a:t>‹#›</a:t>
            </a:fld>
            <a:endParaRPr lang="en-US"/>
          </a:p>
        </p:txBody>
      </p:sp>
    </p:spTree>
    <p:extLst>
      <p:ext uri="{BB962C8B-B14F-4D97-AF65-F5344CB8AC3E}">
        <p14:creationId xmlns:p14="http://schemas.microsoft.com/office/powerpoint/2010/main" val="3598031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506BC31-7CA9-6749-A496-354554380509}" type="datetimeFigureOut">
              <a:rPr lang="en-US"/>
              <a:pPr>
                <a:defRPr/>
              </a:pPr>
              <a:t>2/11/16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DCF79A1-8787-A641-B3F4-5AE3B62BBC7B}" type="slidenum">
              <a:rPr lang="en-US"/>
              <a:pPr>
                <a:defRPr/>
              </a:pPr>
              <a:t>‹#›</a:t>
            </a:fld>
            <a:endParaRPr lang="en-US"/>
          </a:p>
        </p:txBody>
      </p:sp>
    </p:spTree>
    <p:extLst>
      <p:ext uri="{BB962C8B-B14F-4D97-AF65-F5344CB8AC3E}">
        <p14:creationId xmlns:p14="http://schemas.microsoft.com/office/powerpoint/2010/main" val="115219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954039-A404-CC43-B114-ABF425CAEE1A}" type="datetimeFigureOut">
              <a:rPr lang="en-US"/>
              <a:pPr>
                <a:defRPr/>
              </a:pPr>
              <a:t>2/11/16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A64F022-1762-DF44-B14E-C6CF3FEC599E}" type="slidenum">
              <a:rPr lang="en-US"/>
              <a:pPr>
                <a:defRPr/>
              </a:pPr>
              <a:t>‹#›</a:t>
            </a:fld>
            <a:endParaRPr lang="en-US"/>
          </a:p>
        </p:txBody>
      </p:sp>
    </p:spTree>
    <p:extLst>
      <p:ext uri="{BB962C8B-B14F-4D97-AF65-F5344CB8AC3E}">
        <p14:creationId xmlns:p14="http://schemas.microsoft.com/office/powerpoint/2010/main" val="4151677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83DDBD-0FD1-664C-BFCD-E64DF0F0015A}" type="datetimeFigureOut">
              <a:rPr lang="en-US"/>
              <a:pPr>
                <a:defRPr/>
              </a:pPr>
              <a:t>2/11/16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C6DD336-9F6C-2545-9F86-10E0C065FB28}" type="slidenum">
              <a:rPr lang="en-US"/>
              <a:pPr>
                <a:defRPr/>
              </a:pPr>
              <a:t>‹#›</a:t>
            </a:fld>
            <a:endParaRPr lang="en-US"/>
          </a:p>
        </p:txBody>
      </p:sp>
    </p:spTree>
    <p:extLst>
      <p:ext uri="{BB962C8B-B14F-4D97-AF65-F5344CB8AC3E}">
        <p14:creationId xmlns:p14="http://schemas.microsoft.com/office/powerpoint/2010/main" val="2439799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48D11B-3693-3B4E-AA5E-E158A5914F9A}" type="datetimeFigureOut">
              <a:rPr lang="en-US"/>
              <a:pPr>
                <a:defRPr/>
              </a:pPr>
              <a:t>2/11/16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4EB6EE-A771-B541-9818-94D20453D8C5}" type="slidenum">
              <a:rPr lang="en-US"/>
              <a:pPr>
                <a:defRPr/>
              </a:pPr>
              <a:t>‹#›</a:t>
            </a:fld>
            <a:endParaRPr lang="en-US"/>
          </a:p>
        </p:txBody>
      </p:sp>
    </p:spTree>
    <p:extLst>
      <p:ext uri="{BB962C8B-B14F-4D97-AF65-F5344CB8AC3E}">
        <p14:creationId xmlns:p14="http://schemas.microsoft.com/office/powerpoint/2010/main" val="334655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2EC0E27-A076-F444-BBA0-F821AFF39C2C}" type="datetimeFigureOut">
              <a:rPr lang="en-US"/>
              <a:pPr>
                <a:defRPr/>
              </a:pPr>
              <a:t>2/11/16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5756E4-CB26-F94E-8EB1-73D5980B38BC}" type="slidenum">
              <a:rPr lang="en-US"/>
              <a:pPr>
                <a:defRPr/>
              </a:pPr>
              <a:t>‹#›</a:t>
            </a:fld>
            <a:endParaRPr lang="en-US"/>
          </a:p>
        </p:txBody>
      </p:sp>
    </p:spTree>
    <p:extLst>
      <p:ext uri="{BB962C8B-B14F-4D97-AF65-F5344CB8AC3E}">
        <p14:creationId xmlns:p14="http://schemas.microsoft.com/office/powerpoint/2010/main" val="18995903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859E1940-B048-A747-A79F-8ABB35EB4E24}" type="datetimeFigureOut">
              <a:rPr lang="en-US"/>
              <a:pPr>
                <a:defRPr/>
              </a:pPr>
              <a:t>2/11/16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51D05327-0D00-9643-85E9-0E0705C863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tmp"/><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31.tmp"/><Relationship Id="rId4" Type="http://schemas.openxmlformats.org/officeDocument/2006/relationships/image" Target="../media/image32.tmp"/><Relationship Id="rId5" Type="http://schemas.openxmlformats.org/officeDocument/2006/relationships/image" Target="../media/image33.tmp"/><Relationship Id="rId6" Type="http://schemas.openxmlformats.org/officeDocument/2006/relationships/image" Target="../media/image34.tmp"/><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hyperlink" Target="https://play.kahoot.it/#/?quizId=34e483d3-1ec5-4100-84bd-a345528be6df"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47.xml"/><Relationship Id="rId5" Type="http://schemas.openxmlformats.org/officeDocument/2006/relationships/image" Target="../media/image44.tmp"/><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tmp"/><Relationship Id="rId1" Type="http://schemas.microsoft.com/office/2007/relationships/media" Target="../media/media2.m4a"/><Relationship Id="rId2" Type="http://schemas.openxmlformats.org/officeDocument/2006/relationships/audio" Target="../media/media2.m4a"/></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6.xml"/><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microsoft.com/office/2007/relationships/media" Target="../media/media1.m4a"/><Relationship Id="rId2" Type="http://schemas.openxmlformats.org/officeDocument/2006/relationships/audio" Target="../media/media1.m4a"/></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tmp"/><Relationship Id="rId4" Type="http://schemas.openxmlformats.org/officeDocument/2006/relationships/image" Target="../media/image13.tmp"/><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0" y="1935559"/>
            <a:ext cx="9144000" cy="1470025"/>
          </a:xfrm>
          <a:solidFill>
            <a:srgbClr val="980099"/>
          </a:solidFill>
        </p:spPr>
        <p:txBody>
          <a:bodyPr/>
          <a:lstStyle/>
          <a:p>
            <a:r>
              <a:rPr lang="en-US" b="1" dirty="0" smtClean="0"/>
              <a:t/>
            </a:r>
            <a:br>
              <a:rPr lang="en-US" b="1" dirty="0" smtClean="0"/>
            </a:br>
            <a:r>
              <a:rPr lang="en-US" sz="4800" b="1" dirty="0" smtClean="0">
                <a:solidFill>
                  <a:schemeClr val="bg1"/>
                </a:solidFill>
              </a:rPr>
              <a:t>Culturally </a:t>
            </a:r>
            <a:r>
              <a:rPr lang="en-US" sz="4800" b="1" dirty="0">
                <a:solidFill>
                  <a:schemeClr val="bg1"/>
                </a:solidFill>
              </a:rPr>
              <a:t>Responsive Vocabulary</a:t>
            </a:r>
            <a:r>
              <a:rPr lang="en-US" sz="4800" dirty="0"/>
              <a:t/>
            </a:r>
            <a:br>
              <a:rPr lang="en-US" sz="4800" dirty="0"/>
            </a:br>
            <a:endParaRPr lang="en-US" sz="4800" i="1" dirty="0">
              <a:latin typeface="Calibri" charset="0"/>
            </a:endParaRPr>
          </a:p>
        </p:txBody>
      </p:sp>
      <p:pic>
        <p:nvPicPr>
          <p:cNvPr id="15362" name="Picture 3" descr="Screen Shot 2015-08-15 at 7.40.51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 y="357188"/>
            <a:ext cx="13335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Picture 4" descr="Screen Shot 2015-08-05 at 2.01.24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745413" y="262731"/>
            <a:ext cx="1273175" cy="119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5" name="TextBox 1"/>
          <p:cNvSpPr txBox="1">
            <a:spLocks noChangeArrowheads="1"/>
          </p:cNvSpPr>
          <p:nvPr/>
        </p:nvSpPr>
        <p:spPr bwMode="auto">
          <a:xfrm>
            <a:off x="1687513" y="858838"/>
            <a:ext cx="607218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800"/>
              <a:t>The Equal Access Series</a:t>
            </a:r>
          </a:p>
        </p:txBody>
      </p:sp>
      <p:sp>
        <p:nvSpPr>
          <p:cNvPr id="15366" name="TextBox 1"/>
          <p:cNvSpPr txBox="1">
            <a:spLocks noChangeArrowheads="1"/>
          </p:cNvSpPr>
          <p:nvPr/>
        </p:nvSpPr>
        <p:spPr bwMode="auto">
          <a:xfrm>
            <a:off x="2571750" y="282575"/>
            <a:ext cx="38957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The Academic English Mastery Program </a:t>
            </a:r>
          </a:p>
          <a:p>
            <a:pPr algn="ctr" eaLnBrk="1" hangingPunct="1"/>
            <a:r>
              <a:rPr lang="en-US" sz="1800" i="1"/>
              <a:t>Presents</a:t>
            </a:r>
          </a:p>
        </p:txBody>
      </p:sp>
      <p:pic>
        <p:nvPicPr>
          <p:cNvPr id="15368"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938272"/>
            <a:ext cx="9144000" cy="3919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mometer_blank_banner_400_clr_66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769" y="1291915"/>
            <a:ext cx="6525531" cy="6697279"/>
          </a:xfrm>
          <a:prstGeom prst="rect">
            <a:avLst/>
          </a:prstGeom>
        </p:spPr>
      </p:pic>
      <p:sp>
        <p:nvSpPr>
          <p:cNvPr id="13313" name="Title 6"/>
          <p:cNvSpPr>
            <a:spLocks noGrp="1"/>
          </p:cNvSpPr>
          <p:nvPr>
            <p:ph type="ctrTitle"/>
          </p:nvPr>
        </p:nvSpPr>
        <p:spPr>
          <a:xfrm>
            <a:off x="0" y="0"/>
            <a:ext cx="9144000" cy="1291915"/>
          </a:xfrm>
          <a:solidFill>
            <a:srgbClr val="980099"/>
          </a:solidFill>
        </p:spPr>
        <p:txBody>
          <a:bodyPr/>
          <a:lstStyle/>
          <a:p>
            <a:pPr eaLnBrk="1" hangingPunct="1"/>
            <a:r>
              <a:rPr lang="en-US" b="1" dirty="0" smtClean="0">
                <a:latin typeface="Calibri" charset="0"/>
              </a:rPr>
              <a:t>Thermometer  Words</a:t>
            </a:r>
            <a:endParaRPr lang="en-US" b="1" dirty="0">
              <a:latin typeface="Calibri" charset="0"/>
            </a:endParaRPr>
          </a:p>
        </p:txBody>
      </p:sp>
      <p:sp>
        <p:nvSpPr>
          <p:cNvPr id="4" name="Slide Number Placeholder 3"/>
          <p:cNvSpPr>
            <a:spLocks noGrp="1"/>
          </p:cNvSpPr>
          <p:nvPr>
            <p:ph type="sldNum" sz="quarter" idx="12"/>
          </p:nvPr>
        </p:nvSpPr>
        <p:spPr>
          <a:xfrm>
            <a:off x="6758636" y="6356350"/>
            <a:ext cx="2133600" cy="365125"/>
          </a:xfrm>
        </p:spPr>
        <p:txBody>
          <a:bodyPr/>
          <a:lstStyle/>
          <a:p>
            <a:pPr>
              <a:defRPr/>
            </a:pPr>
            <a:fld id="{B4D0AFC5-6306-4541-8BAD-F3A96F3C3CF1}" type="slidenum">
              <a:rPr lang="en-US"/>
              <a:pPr>
                <a:defRPr/>
              </a:pPr>
              <a:t>10</a:t>
            </a:fld>
            <a:endParaRPr lang="en-US" dirty="0"/>
          </a:p>
        </p:txBody>
      </p:sp>
      <p:sp>
        <p:nvSpPr>
          <p:cNvPr id="3" name="TextBox 2"/>
          <p:cNvSpPr txBox="1">
            <a:spLocks noChangeArrowheads="1"/>
          </p:cNvSpPr>
          <p:nvPr/>
        </p:nvSpPr>
        <p:spPr bwMode="auto">
          <a:xfrm>
            <a:off x="4786657" y="4808668"/>
            <a:ext cx="160384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smtClean="0"/>
              <a:t>hungry</a:t>
            </a:r>
            <a:r>
              <a:rPr lang="en-US" dirty="0" smtClean="0"/>
              <a:t> </a:t>
            </a:r>
            <a:endParaRPr lang="en-US" dirty="0"/>
          </a:p>
        </p:txBody>
      </p:sp>
      <p:sp>
        <p:nvSpPr>
          <p:cNvPr id="8" name="TextBox 7"/>
          <p:cNvSpPr txBox="1">
            <a:spLocks noChangeArrowheads="1"/>
          </p:cNvSpPr>
          <p:nvPr/>
        </p:nvSpPr>
        <p:spPr bwMode="auto">
          <a:xfrm>
            <a:off x="4766983" y="4155518"/>
            <a:ext cx="162352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smtClean="0"/>
              <a:t>starved</a:t>
            </a:r>
            <a:r>
              <a:rPr lang="en-US" dirty="0" smtClean="0"/>
              <a:t> </a:t>
            </a:r>
            <a:endParaRPr lang="en-US" dirty="0"/>
          </a:p>
        </p:txBody>
      </p:sp>
      <p:sp>
        <p:nvSpPr>
          <p:cNvPr id="9" name="TextBox 8"/>
          <p:cNvSpPr txBox="1">
            <a:spLocks noChangeArrowheads="1"/>
          </p:cNvSpPr>
          <p:nvPr/>
        </p:nvSpPr>
        <p:spPr bwMode="auto">
          <a:xfrm>
            <a:off x="4786657" y="3657425"/>
            <a:ext cx="209991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smtClean="0"/>
              <a:t>famished</a:t>
            </a:r>
            <a:r>
              <a:rPr lang="en-US" dirty="0" smtClean="0"/>
              <a:t> </a:t>
            </a:r>
            <a:endParaRPr lang="en-US" dirty="0"/>
          </a:p>
        </p:txBody>
      </p:sp>
      <p:sp>
        <p:nvSpPr>
          <p:cNvPr id="11" name="TextBox 10"/>
          <p:cNvSpPr txBox="1">
            <a:spLocks noChangeArrowheads="1"/>
          </p:cNvSpPr>
          <p:nvPr/>
        </p:nvSpPr>
        <p:spPr bwMode="auto">
          <a:xfrm>
            <a:off x="4821293" y="2891130"/>
            <a:ext cx="187293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smtClean="0"/>
              <a:t>ravenous</a:t>
            </a:r>
            <a:r>
              <a:rPr lang="en-US" dirty="0" smtClean="0"/>
              <a:t> </a:t>
            </a:r>
            <a:endParaRPr lang="en-US" dirty="0"/>
          </a:p>
        </p:txBody>
      </p:sp>
      <p:sp>
        <p:nvSpPr>
          <p:cNvPr id="12" name="TextBox 11"/>
          <p:cNvSpPr txBox="1">
            <a:spLocks noChangeArrowheads="1"/>
          </p:cNvSpPr>
          <p:nvPr/>
        </p:nvSpPr>
        <p:spPr bwMode="auto">
          <a:xfrm>
            <a:off x="4860016" y="2220119"/>
            <a:ext cx="283430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smtClean="0"/>
              <a:t>voracious</a:t>
            </a:r>
            <a:endParaRPr lang="en-US" dirty="0"/>
          </a:p>
        </p:txBody>
      </p:sp>
      <p:sp>
        <p:nvSpPr>
          <p:cNvPr id="5" name="TextBox 4"/>
          <p:cNvSpPr txBox="1"/>
          <p:nvPr/>
        </p:nvSpPr>
        <p:spPr>
          <a:xfrm>
            <a:off x="2672863" y="1538580"/>
            <a:ext cx="3845243" cy="523220"/>
          </a:xfrm>
          <a:prstGeom prst="rect">
            <a:avLst/>
          </a:prstGeom>
          <a:noFill/>
        </p:spPr>
        <p:txBody>
          <a:bodyPr wrap="square" rtlCol="0">
            <a:spAutoFit/>
          </a:bodyPr>
          <a:lstStyle/>
          <a:p>
            <a:r>
              <a:rPr lang="en-US" sz="2800" b="1" dirty="0" smtClean="0"/>
              <a:t>Shades of Intensity</a:t>
            </a:r>
            <a:endParaRPr lang="en-US" sz="2800" b="1" dirty="0"/>
          </a:p>
        </p:txBody>
      </p:sp>
    </p:spTree>
    <p:extLst>
      <p:ext uri="{BB962C8B-B14F-4D97-AF65-F5344CB8AC3E}">
        <p14:creationId xmlns:p14="http://schemas.microsoft.com/office/powerpoint/2010/main" val="915266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hape 124"/>
          <p:cNvSpPr>
            <a:spLocks noGrp="1"/>
          </p:cNvSpPr>
          <p:nvPr>
            <p:ph type="title"/>
          </p:nvPr>
        </p:nvSpPr>
        <p:spPr>
          <a:xfrm>
            <a:off x="0" y="0"/>
            <a:ext cx="9144000" cy="1417638"/>
          </a:xfrm>
          <a:solidFill>
            <a:srgbClr val="980099"/>
          </a:solidFill>
        </p:spPr>
        <p:txBody>
          <a:bodyPr lIns="91425" tIns="91425" rIns="91425" bIns="91425"/>
          <a:lstStyle/>
          <a:p>
            <a:pPr eaLnBrk="1" hangingPunct="1"/>
            <a:r>
              <a:rPr lang="en-US" sz="4000" b="1" dirty="0">
                <a:latin typeface="Questrial" charset="0"/>
                <a:cs typeface="Questrial" charset="0"/>
                <a:sym typeface="Questrial" charset="0"/>
              </a:rPr>
              <a:t>Personal </a:t>
            </a:r>
            <a:r>
              <a:rPr lang="en-US" sz="4000" b="1" dirty="0" smtClean="0">
                <a:latin typeface="Questrial" charset="0"/>
                <a:cs typeface="Questrial" charset="0"/>
                <a:sym typeface="Questrial" charset="0"/>
              </a:rPr>
              <a:t>Thesaurus</a:t>
            </a:r>
            <a:endParaRPr lang="en-US" sz="4000" b="1" dirty="0">
              <a:latin typeface="Questrial" charset="0"/>
              <a:cs typeface="Questrial" charset="0"/>
              <a:sym typeface="Questrial" charset="0"/>
            </a:endParaRPr>
          </a:p>
        </p:txBody>
      </p:sp>
      <p:pic>
        <p:nvPicPr>
          <p:cNvPr id="44035" name="Shape 126"/>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7200" y="1747548"/>
            <a:ext cx="2812473" cy="2024352"/>
          </a:xfrm>
          <a:prstGeom prst="rect">
            <a:avLst/>
          </a:prstGeom>
          <a:solidFill>
            <a:srgbClr val="000000"/>
          </a:solidFill>
          <a:ln w="57150" cmpd="sng">
            <a:solidFill>
              <a:srgbClr val="000000"/>
            </a:solidFill>
            <a:miter lim="800000"/>
            <a:headEnd/>
            <a:tailEnd/>
          </a:ln>
          <a:extLst/>
        </p:spPr>
      </p:pic>
      <p:pic>
        <p:nvPicPr>
          <p:cNvPr id="5" name="Shape 126"/>
          <p:cNvPicPr preferRelativeResize="0">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57200" y="4101811"/>
            <a:ext cx="2812474" cy="2024352"/>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 name="Content Placeholder 3"/>
          <p:cNvSpPr>
            <a:spLocks noGrp="1"/>
          </p:cNvSpPr>
          <p:nvPr>
            <p:ph idx="1"/>
          </p:nvPr>
        </p:nvSpPr>
        <p:spPr>
          <a:xfrm>
            <a:off x="457200" y="1612529"/>
            <a:ext cx="8229600" cy="4525963"/>
          </a:xfrm>
        </p:spPr>
        <p:txBody>
          <a:bodyPr/>
          <a:lstStyle/>
          <a:p>
            <a:endParaRPr lang="en-US" dirty="0"/>
          </a:p>
        </p:txBody>
      </p:sp>
      <p:sp>
        <p:nvSpPr>
          <p:cNvPr id="2" name="TextBox 1"/>
          <p:cNvSpPr txBox="1"/>
          <p:nvPr/>
        </p:nvSpPr>
        <p:spPr>
          <a:xfrm>
            <a:off x="4322618" y="1654987"/>
            <a:ext cx="4184073" cy="4678204"/>
          </a:xfrm>
          <a:prstGeom prst="rect">
            <a:avLst/>
          </a:prstGeom>
          <a:noFill/>
          <a:ln w="57150">
            <a:noFill/>
            <a:prstDash val="dash"/>
          </a:ln>
        </p:spPr>
        <p:txBody>
          <a:bodyPr wrap="square" rtlCol="0">
            <a:spAutoFit/>
          </a:bodyPr>
          <a:lstStyle/>
          <a:p>
            <a:endParaRPr lang="en-US" sz="2800" dirty="0" smtClean="0"/>
          </a:p>
          <a:p>
            <a:r>
              <a:rPr lang="en-US" sz="3600" dirty="0" smtClean="0"/>
              <a:t>Vocabulary Instruction for</a:t>
            </a:r>
          </a:p>
          <a:p>
            <a:r>
              <a:rPr lang="en-US" sz="3600" dirty="0" smtClean="0"/>
              <a:t> </a:t>
            </a:r>
            <a:r>
              <a:rPr lang="en-US" sz="3600" dirty="0" smtClean="0">
                <a:solidFill>
                  <a:srgbClr val="2400DA"/>
                </a:solidFill>
              </a:rPr>
              <a:t>Tier 2</a:t>
            </a:r>
            <a:endParaRPr lang="en-US" sz="3600" dirty="0"/>
          </a:p>
          <a:p>
            <a:r>
              <a:rPr lang="en-US" sz="3600" dirty="0" smtClean="0">
                <a:solidFill>
                  <a:srgbClr val="2400DA"/>
                </a:solidFill>
              </a:rPr>
              <a:t>Tier 3</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038279191"/>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 Arrow 6"/>
          <p:cNvSpPr/>
          <p:nvPr/>
        </p:nvSpPr>
        <p:spPr>
          <a:xfrm rot="20696431">
            <a:off x="2704104" y="1083829"/>
            <a:ext cx="1877206" cy="10815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20479587">
            <a:off x="2843517" y="1439566"/>
            <a:ext cx="1791050" cy="400110"/>
          </a:xfrm>
          <a:prstGeom prst="rect">
            <a:avLst/>
          </a:prstGeom>
          <a:noFill/>
        </p:spPr>
        <p:txBody>
          <a:bodyPr wrap="none" rtlCol="0">
            <a:spAutoFit/>
          </a:bodyPr>
          <a:lstStyle/>
          <a:p>
            <a:r>
              <a:rPr lang="en-US" sz="2000" b="1" dirty="0"/>
              <a:t>s</a:t>
            </a:r>
            <a:r>
              <a:rPr lang="en-US" sz="2000" b="1" dirty="0" smtClean="0"/>
              <a:t>tudent’s word</a:t>
            </a:r>
            <a:endParaRPr lang="en-US" sz="2000" b="1" dirty="0"/>
          </a:p>
        </p:txBody>
      </p:sp>
      <p:sp>
        <p:nvSpPr>
          <p:cNvPr id="72706" name="Title 2"/>
          <p:cNvSpPr>
            <a:spLocks noGrp="1"/>
          </p:cNvSpPr>
          <p:nvPr>
            <p:ph type="title"/>
          </p:nvPr>
        </p:nvSpPr>
        <p:spPr>
          <a:xfrm>
            <a:off x="480334" y="80812"/>
            <a:ext cx="8229600" cy="1016000"/>
          </a:xfrm>
        </p:spPr>
        <p:txBody>
          <a:bodyPr anchor="t"/>
          <a:lstStyle/>
          <a:p>
            <a:r>
              <a:rPr lang="en-US" altLang="en-US" dirty="0" smtClean="0">
                <a:latin typeface="Arial" panose="020B0604020202020204" pitchFamily="34" charset="0"/>
              </a:rPr>
              <a:t> </a:t>
            </a:r>
            <a:r>
              <a:rPr lang="en-US" altLang="en-US" b="1" dirty="0" smtClean="0">
                <a:latin typeface="Arial" panose="020B0604020202020204" pitchFamily="34" charset="0"/>
              </a:rPr>
              <a:t>Personal Thesaurus </a:t>
            </a:r>
            <a:r>
              <a:rPr lang="en-US" altLang="en-US" dirty="0" smtClean="0">
                <a:latin typeface="Arial" panose="020B0604020202020204" pitchFamily="34" charset="0"/>
              </a:rPr>
              <a:t/>
            </a:r>
            <a:br>
              <a:rPr lang="en-US" altLang="en-US" dirty="0" smtClean="0">
                <a:latin typeface="Arial" panose="020B0604020202020204" pitchFamily="34" charset="0"/>
              </a:rPr>
            </a:br>
            <a:endParaRPr lang="en-US" altLang="en-US" dirty="0" smtClean="0">
              <a:solidFill>
                <a:srgbClr val="0000FF"/>
              </a:solidFill>
              <a:latin typeface="Arial" panose="020B0604020202020204" pitchFamily="34" charset="0"/>
            </a:endParaRPr>
          </a:p>
        </p:txBody>
      </p:sp>
      <p:sp>
        <p:nvSpPr>
          <p:cNvPr id="4" name="Rectangle 3"/>
          <p:cNvSpPr/>
          <p:nvPr/>
        </p:nvSpPr>
        <p:spPr>
          <a:xfrm>
            <a:off x="5300663" y="1790700"/>
            <a:ext cx="2286000" cy="533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endParaRPr lang="en-US" sz="3200" b="1" dirty="0">
              <a:solidFill>
                <a:srgbClr val="000000"/>
              </a:solidFill>
              <a:latin typeface="Arial" charset="0"/>
              <a:ea typeface="ＭＳ Ｐゴシック" charset="0"/>
              <a:cs typeface="Arial" charset="0"/>
            </a:endParaRPr>
          </a:p>
        </p:txBody>
      </p:sp>
      <p:sp>
        <p:nvSpPr>
          <p:cNvPr id="6" name="Rectangle 5"/>
          <p:cNvSpPr/>
          <p:nvPr/>
        </p:nvSpPr>
        <p:spPr>
          <a:xfrm>
            <a:off x="5351463" y="5262563"/>
            <a:ext cx="2286000" cy="561975"/>
          </a:xfrm>
          <a:prstGeom prst="rect">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endParaRPr lang="en-US" sz="3200" b="1" dirty="0">
              <a:solidFill>
                <a:srgbClr val="000000"/>
              </a:solidFill>
              <a:latin typeface="Arial" charset="0"/>
              <a:ea typeface="ＭＳ Ｐゴシック" charset="0"/>
              <a:cs typeface="Arial" charset="0"/>
            </a:endParaRPr>
          </a:p>
        </p:txBody>
      </p:sp>
      <p:sp>
        <p:nvSpPr>
          <p:cNvPr id="72709" name="TextBox 8"/>
          <p:cNvSpPr txBox="1">
            <a:spLocks noChangeArrowheads="1"/>
          </p:cNvSpPr>
          <p:nvPr/>
        </p:nvSpPr>
        <p:spPr bwMode="auto">
          <a:xfrm>
            <a:off x="5402263" y="2324100"/>
            <a:ext cx="3484562" cy="2431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smtClean="0">
                <a:solidFill>
                  <a:srgbClr val="000000"/>
                </a:solidFill>
              </a:rPr>
              <a:t> </a:t>
            </a:r>
            <a:r>
              <a:rPr lang="en-US" altLang="en-US" u="sng" dirty="0" smtClean="0">
                <a:solidFill>
                  <a:srgbClr val="000000"/>
                </a:solidFill>
              </a:rPr>
              <a:t>         </a:t>
            </a: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                </a:t>
            </a:r>
          </a:p>
          <a:p>
            <a:pPr eaLnBrk="1" hangingPunct="1">
              <a:spcBef>
                <a:spcPct val="0"/>
              </a:spcBef>
              <a:buFontTx/>
              <a:buNone/>
            </a:pPr>
            <a:r>
              <a:rPr lang="en-US" altLang="en-US" sz="2000" u="sng" dirty="0">
                <a:solidFill>
                  <a:srgbClr val="000000"/>
                </a:solidFill>
              </a:rPr>
              <a:t>                                           </a:t>
            </a:r>
          </a:p>
        </p:txBody>
      </p:sp>
      <p:sp>
        <p:nvSpPr>
          <p:cNvPr id="10" name="Rectangle 9"/>
          <p:cNvSpPr/>
          <p:nvPr/>
        </p:nvSpPr>
        <p:spPr>
          <a:xfrm>
            <a:off x="457200" y="1790700"/>
            <a:ext cx="2286000" cy="533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endParaRPr lang="en-US" sz="3200" b="1" dirty="0">
              <a:solidFill>
                <a:srgbClr val="000000"/>
              </a:solidFill>
              <a:latin typeface="Arial" charset="0"/>
              <a:ea typeface="ＭＳ Ｐゴシック" charset="0"/>
              <a:cs typeface="Arial" charset="0"/>
            </a:endParaRPr>
          </a:p>
        </p:txBody>
      </p:sp>
      <p:sp>
        <p:nvSpPr>
          <p:cNvPr id="11" name="Rectangle 10"/>
          <p:cNvSpPr/>
          <p:nvPr/>
        </p:nvSpPr>
        <p:spPr>
          <a:xfrm>
            <a:off x="457200" y="5262563"/>
            <a:ext cx="2286000" cy="561975"/>
          </a:xfrm>
          <a:prstGeom prst="rect">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endParaRPr lang="en-US" sz="3200" b="1" dirty="0">
              <a:solidFill>
                <a:srgbClr val="000000"/>
              </a:solidFill>
              <a:latin typeface="Arial" charset="0"/>
              <a:ea typeface="ＭＳ Ｐゴシック" charset="0"/>
              <a:cs typeface="Arial" charset="0"/>
            </a:endParaRPr>
          </a:p>
        </p:txBody>
      </p:sp>
      <p:sp>
        <p:nvSpPr>
          <p:cNvPr id="72712" name="TextBox 11"/>
          <p:cNvSpPr txBox="1">
            <a:spLocks noChangeArrowheads="1"/>
          </p:cNvSpPr>
          <p:nvPr/>
        </p:nvSpPr>
        <p:spPr bwMode="auto">
          <a:xfrm>
            <a:off x="457200" y="2324100"/>
            <a:ext cx="3484563"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                </a:t>
            </a:r>
          </a:p>
          <a:p>
            <a:pPr eaLnBrk="1" hangingPunct="1">
              <a:spcBef>
                <a:spcPct val="0"/>
              </a:spcBef>
              <a:buFontTx/>
              <a:buNone/>
            </a:pPr>
            <a:r>
              <a:rPr lang="en-US" altLang="en-US" sz="2000" u="sng" dirty="0">
                <a:solidFill>
                  <a:srgbClr val="000000"/>
                </a:solidFill>
              </a:rPr>
              <a:t>                                           </a:t>
            </a:r>
          </a:p>
        </p:txBody>
      </p:sp>
      <p:sp>
        <p:nvSpPr>
          <p:cNvPr id="2" name="Rectangle 1"/>
          <p:cNvSpPr/>
          <p:nvPr/>
        </p:nvSpPr>
        <p:spPr>
          <a:xfrm>
            <a:off x="457200" y="859135"/>
            <a:ext cx="795142" cy="923330"/>
          </a:xfrm>
          <a:prstGeom prst="rect">
            <a:avLst/>
          </a:prstGeom>
          <a:noFill/>
          <a:ln w="38100" cmpd="sng">
            <a:solidFill>
              <a:srgbClr val="000000"/>
            </a:solidFill>
          </a:ln>
        </p:spPr>
        <p:txBody>
          <a:bodyPr>
            <a:spAutoFit/>
          </a:bodyPr>
          <a:lstStyle/>
          <a:p>
            <a:pPr algn="ctr" eaLnBrk="1" hangingPunct="1">
              <a:defRPr/>
            </a:pPr>
            <a:endPar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ＭＳ Ｐゴシック" charset="0"/>
              <a:cs typeface="ＭＳ Ｐゴシック" charset="0"/>
            </a:endParaRPr>
          </a:p>
        </p:txBody>
      </p:sp>
      <p:sp>
        <p:nvSpPr>
          <p:cNvPr id="14" name="Rectangle 13"/>
          <p:cNvSpPr/>
          <p:nvPr/>
        </p:nvSpPr>
        <p:spPr>
          <a:xfrm>
            <a:off x="5402770" y="859135"/>
            <a:ext cx="795142" cy="923330"/>
          </a:xfrm>
          <a:prstGeom prst="rect">
            <a:avLst/>
          </a:prstGeom>
          <a:noFill/>
          <a:ln w="38100" cmpd="sng">
            <a:solidFill>
              <a:schemeClr val="tx1"/>
            </a:solidFill>
          </a:ln>
        </p:spPr>
        <p:txBody>
          <a:bodyPr>
            <a:spAutoFit/>
          </a:bodyPr>
          <a:lstStyle/>
          <a:p>
            <a:pPr algn="ctr" eaLnBrk="1" hangingPunct="1">
              <a:defRPr/>
            </a:pPr>
            <a:endPar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ＭＳ Ｐゴシック" charset="0"/>
              <a:cs typeface="ＭＳ Ｐゴシック" charset="0"/>
            </a:endParaRPr>
          </a:p>
        </p:txBody>
      </p:sp>
      <p:cxnSp>
        <p:nvCxnSpPr>
          <p:cNvPr id="5" name="Straight Connector 4"/>
          <p:cNvCxnSpPr>
            <a:cxnSpLocks noChangeShapeType="1"/>
          </p:cNvCxnSpPr>
          <p:nvPr/>
        </p:nvCxnSpPr>
        <p:spPr bwMode="auto">
          <a:xfrm>
            <a:off x="4303713" y="1782763"/>
            <a:ext cx="0" cy="48260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5" name="Left Arrow 14"/>
          <p:cNvSpPr/>
          <p:nvPr/>
        </p:nvSpPr>
        <p:spPr>
          <a:xfrm rot="20696431">
            <a:off x="7158526" y="1017270"/>
            <a:ext cx="1877206" cy="10815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20479587">
            <a:off x="7297939" y="1373007"/>
            <a:ext cx="1791050" cy="400110"/>
          </a:xfrm>
          <a:prstGeom prst="rect">
            <a:avLst/>
          </a:prstGeom>
          <a:noFill/>
        </p:spPr>
        <p:txBody>
          <a:bodyPr wrap="none" rtlCol="0">
            <a:spAutoFit/>
          </a:bodyPr>
          <a:lstStyle/>
          <a:p>
            <a:r>
              <a:rPr lang="en-US" sz="2000" b="1" dirty="0"/>
              <a:t>s</a:t>
            </a:r>
            <a:r>
              <a:rPr lang="en-US" sz="2000" b="1" dirty="0" smtClean="0"/>
              <a:t>tudent’s word</a:t>
            </a:r>
            <a:endParaRPr lang="en-US" sz="2000" b="1" dirty="0"/>
          </a:p>
        </p:txBody>
      </p:sp>
      <p:sp>
        <p:nvSpPr>
          <p:cNvPr id="17" name="Left Arrow 16"/>
          <p:cNvSpPr/>
          <p:nvPr/>
        </p:nvSpPr>
        <p:spPr>
          <a:xfrm rot="20696431">
            <a:off x="2685910" y="4517708"/>
            <a:ext cx="1877206" cy="1081532"/>
          </a:xfrm>
          <a:prstGeom prst="leftArrow">
            <a:avLst/>
          </a:prstGeom>
          <a:solidFill>
            <a:srgbClr val="FFFF00"/>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rot="20479587">
            <a:off x="3149116" y="4873445"/>
            <a:ext cx="1143462" cy="400110"/>
          </a:xfrm>
          <a:prstGeom prst="rect">
            <a:avLst/>
          </a:prstGeom>
          <a:solidFill>
            <a:srgbClr val="FFFF00"/>
          </a:solidFill>
        </p:spPr>
        <p:txBody>
          <a:bodyPr wrap="none" rtlCol="0">
            <a:spAutoFit/>
          </a:bodyPr>
          <a:lstStyle/>
          <a:p>
            <a:r>
              <a:rPr lang="en-US" sz="2000" b="1" dirty="0" smtClean="0"/>
              <a:t>antonym</a:t>
            </a:r>
            <a:endParaRPr lang="en-US" sz="2000" b="1" dirty="0"/>
          </a:p>
        </p:txBody>
      </p:sp>
      <p:sp>
        <p:nvSpPr>
          <p:cNvPr id="19" name="Left Arrow 18"/>
          <p:cNvSpPr/>
          <p:nvPr/>
        </p:nvSpPr>
        <p:spPr>
          <a:xfrm rot="20696431">
            <a:off x="6903062" y="4517708"/>
            <a:ext cx="1877206" cy="1081532"/>
          </a:xfrm>
          <a:prstGeom prst="leftArrow">
            <a:avLst/>
          </a:prstGeom>
          <a:solidFill>
            <a:srgbClr val="FFFF00"/>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rot="20479587">
            <a:off x="7366268" y="4873445"/>
            <a:ext cx="1143462" cy="400110"/>
          </a:xfrm>
          <a:prstGeom prst="rect">
            <a:avLst/>
          </a:prstGeom>
          <a:solidFill>
            <a:srgbClr val="FFFF00"/>
          </a:solidFill>
          <a:ln>
            <a:solidFill>
              <a:srgbClr val="FFFF66"/>
            </a:solidFill>
          </a:ln>
        </p:spPr>
        <p:txBody>
          <a:bodyPr wrap="none" rtlCol="0">
            <a:spAutoFit/>
          </a:bodyPr>
          <a:lstStyle/>
          <a:p>
            <a:r>
              <a:rPr lang="en-US" sz="2000" b="1" dirty="0" smtClean="0"/>
              <a:t>antonym</a:t>
            </a:r>
            <a:endParaRPr lang="en-US" sz="2000" b="1" dirty="0"/>
          </a:p>
        </p:txBody>
      </p:sp>
      <p:sp>
        <p:nvSpPr>
          <p:cNvPr id="21" name="Left Arrow 20"/>
          <p:cNvSpPr/>
          <p:nvPr/>
        </p:nvSpPr>
        <p:spPr>
          <a:xfrm rot="2627851">
            <a:off x="2355125" y="2889831"/>
            <a:ext cx="1877206" cy="1081532"/>
          </a:xfrm>
          <a:prstGeom prst="leftArrow">
            <a:avLst/>
          </a:prstGeom>
          <a:solidFill>
            <a:srgbClr val="33CC33"/>
          </a:solidFill>
          <a:ln>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rot="2411007">
            <a:off x="2697058" y="3366424"/>
            <a:ext cx="1484852" cy="400110"/>
          </a:xfrm>
          <a:prstGeom prst="rect">
            <a:avLst/>
          </a:prstGeom>
          <a:noFill/>
        </p:spPr>
        <p:txBody>
          <a:bodyPr wrap="none" rtlCol="0">
            <a:spAutoFit/>
          </a:bodyPr>
          <a:lstStyle/>
          <a:p>
            <a:r>
              <a:rPr lang="en-US" sz="2000" b="1" dirty="0" smtClean="0"/>
              <a:t>Target word</a:t>
            </a:r>
            <a:endParaRPr lang="en-US" sz="2000" b="1" dirty="0"/>
          </a:p>
        </p:txBody>
      </p:sp>
      <p:sp>
        <p:nvSpPr>
          <p:cNvPr id="23" name="Left Arrow 22"/>
          <p:cNvSpPr/>
          <p:nvPr/>
        </p:nvSpPr>
        <p:spPr>
          <a:xfrm rot="2627851">
            <a:off x="6929291" y="3120218"/>
            <a:ext cx="1877206" cy="1081532"/>
          </a:xfrm>
          <a:prstGeom prst="leftArrow">
            <a:avLst/>
          </a:prstGeom>
          <a:solidFill>
            <a:srgbClr val="33CC33"/>
          </a:solidFill>
          <a:ln>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rot="2411007">
            <a:off x="7271224" y="3596811"/>
            <a:ext cx="1484852" cy="400110"/>
          </a:xfrm>
          <a:prstGeom prst="rect">
            <a:avLst/>
          </a:prstGeom>
          <a:noFill/>
        </p:spPr>
        <p:txBody>
          <a:bodyPr wrap="none" rtlCol="0">
            <a:spAutoFit/>
          </a:bodyPr>
          <a:lstStyle/>
          <a:p>
            <a:r>
              <a:rPr lang="en-US" sz="2000" b="1" dirty="0" smtClean="0"/>
              <a:t>Target word</a:t>
            </a:r>
            <a:endParaRPr lang="en-US" sz="2000" b="1" dirty="0"/>
          </a:p>
        </p:txBody>
      </p:sp>
    </p:spTree>
    <p:extLst>
      <p:ext uri="{BB962C8B-B14F-4D97-AF65-F5344CB8AC3E}">
        <p14:creationId xmlns:p14="http://schemas.microsoft.com/office/powerpoint/2010/main" val="1401850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5" grpId="0" animBg="1"/>
      <p:bldP spid="16" grpId="0"/>
      <p:bldP spid="17" grpId="0" animBg="1"/>
      <p:bldP spid="18" grpId="0" animBg="1"/>
      <p:bldP spid="19" grpId="0" animBg="1"/>
      <p:bldP spid="20" grpId="0" animBg="1"/>
      <p:bldP spid="21" grpId="0" animBg="1"/>
      <p:bldP spid="22" grpId="0"/>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hape 143"/>
          <p:cNvSpPr>
            <a:spLocks noGrp="1"/>
          </p:cNvSpPr>
          <p:nvPr>
            <p:ph type="title"/>
          </p:nvPr>
        </p:nvSpPr>
        <p:spPr>
          <a:xfrm>
            <a:off x="0" y="26988"/>
            <a:ext cx="9144000" cy="1390650"/>
          </a:xfrm>
          <a:solidFill>
            <a:srgbClr val="980099"/>
          </a:solidFill>
        </p:spPr>
        <p:txBody>
          <a:bodyPr lIns="91425" tIns="91425" rIns="91425" bIns="91425"/>
          <a:lstStyle/>
          <a:p>
            <a:pPr eaLnBrk="1" hangingPunct="1"/>
            <a:r>
              <a:rPr lang="en-US" b="1" dirty="0">
                <a:latin typeface="Questrial" charset="0"/>
                <a:cs typeface="Questrial" charset="0"/>
                <a:sym typeface="Questrial" charset="0"/>
              </a:rPr>
              <a:t>Using the Personal Thesaurus in Context </a:t>
            </a:r>
          </a:p>
        </p:txBody>
      </p:sp>
      <p:sp>
        <p:nvSpPr>
          <p:cNvPr id="50178" name="Shape 144"/>
          <p:cNvSpPr>
            <a:spLocks noGrp="1"/>
          </p:cNvSpPr>
          <p:nvPr>
            <p:ph type="body" idx="1"/>
          </p:nvPr>
        </p:nvSpPr>
        <p:spPr>
          <a:xfrm>
            <a:off x="457200" y="1503363"/>
            <a:ext cx="8229600" cy="5186362"/>
          </a:xfrm>
        </p:spPr>
        <p:txBody>
          <a:bodyPr lIns="91425" tIns="91425" rIns="91425" bIns="91425"/>
          <a:lstStyle/>
          <a:p>
            <a:pPr eaLnBrk="1" hangingPunct="1">
              <a:spcBef>
                <a:spcPct val="0"/>
              </a:spcBef>
              <a:buFont typeface="Arial" charset="0"/>
              <a:buNone/>
            </a:pPr>
            <a:r>
              <a:rPr lang="en-US" dirty="0">
                <a:latin typeface="Questrial" charset="0"/>
                <a:cs typeface="Questrial" charset="0"/>
                <a:sym typeface="Questrial" charset="0"/>
              </a:rPr>
              <a:t>  					</a:t>
            </a:r>
          </a:p>
          <a:p>
            <a:pPr algn="ctr" eaLnBrk="1" hangingPunct="1">
              <a:spcBef>
                <a:spcPct val="0"/>
              </a:spcBef>
              <a:buFont typeface="Arial" charset="0"/>
              <a:buNone/>
            </a:pPr>
            <a:endParaRPr lang="en-US" sz="2400" dirty="0">
              <a:latin typeface="Questrial" charset="0"/>
              <a:cs typeface="Questrial" charset="0"/>
              <a:sym typeface="Questrial" charset="0"/>
            </a:endParaRPr>
          </a:p>
          <a:p>
            <a:pPr eaLnBrk="1" hangingPunct="1">
              <a:spcBef>
                <a:spcPct val="0"/>
              </a:spcBef>
              <a:buFont typeface="Arial" charset="0"/>
              <a:buNone/>
            </a:pPr>
            <a:r>
              <a:rPr lang="en-US" dirty="0">
                <a:latin typeface="Questrial" charset="0"/>
                <a:cs typeface="Questrial" charset="0"/>
                <a:sym typeface="Questrial" charset="0"/>
              </a:rPr>
              <a:t>  </a:t>
            </a:r>
          </a:p>
        </p:txBody>
      </p:sp>
      <p:sp>
        <p:nvSpPr>
          <p:cNvPr id="145" name="Shape 145"/>
          <p:cNvSpPr txBox="1">
            <a:spLocks noChangeArrowheads="1"/>
          </p:cNvSpPr>
          <p:nvPr/>
        </p:nvSpPr>
        <p:spPr bwMode="auto">
          <a:xfrm>
            <a:off x="714375" y="5003800"/>
            <a:ext cx="7775575" cy="1571625"/>
          </a:xfrm>
          <a:prstGeom prst="rect">
            <a:avLst/>
          </a:prstGeom>
          <a:solidFill>
            <a:srgbClr val="92D050"/>
          </a:solidFill>
          <a:ln>
            <a:noFill/>
          </a:ln>
          <a:extLst/>
        </p:spPr>
        <p:txBody>
          <a:bodyPr lIns="91425" tIns="91425" rIns="91425" bIns="91425"/>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dirty="0">
                <a:latin typeface="Questrial" charset="0"/>
                <a:cs typeface="Questrial" charset="0"/>
                <a:sym typeface="Questrial" charset="0"/>
              </a:rPr>
              <a:t>Which words might students add to their Personal Thesaurus based on this excerpt? </a:t>
            </a:r>
          </a:p>
        </p:txBody>
      </p:sp>
      <p:pic>
        <p:nvPicPr>
          <p:cNvPr id="50180" name="Shape 146"/>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1616075"/>
            <a:ext cx="2447925" cy="311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Shape 147"/>
          <p:cNvSpPr txBox="1">
            <a:spLocks noChangeArrowheads="1"/>
          </p:cNvSpPr>
          <p:nvPr/>
        </p:nvSpPr>
        <p:spPr bwMode="auto">
          <a:xfrm>
            <a:off x="2887663" y="1784350"/>
            <a:ext cx="5526087" cy="229235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25" tIns="91425" rIns="91425" bIns="91425"/>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latin typeface="Questrial" charset="0"/>
                <a:cs typeface="Questrial" charset="0"/>
                <a:sym typeface="Questrial" charset="0"/>
              </a:rPr>
              <a:t>When violence erupted in our nation a man named Dr. Martin Luther King Jr. taught us unyielding compassion. </a:t>
            </a:r>
          </a:p>
        </p:txBody>
      </p:sp>
      <p:cxnSp>
        <p:nvCxnSpPr>
          <p:cNvPr id="3" name="Straight Connector 2"/>
          <p:cNvCxnSpPr/>
          <p:nvPr/>
        </p:nvCxnSpPr>
        <p:spPr>
          <a:xfrm>
            <a:off x="5549900" y="3848100"/>
            <a:ext cx="20574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579813" y="3835400"/>
            <a:ext cx="1627187" cy="1270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73009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1000"/>
                                        <p:tgtEl>
                                          <p:spTgt spid="14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 Arrow 6"/>
          <p:cNvSpPr/>
          <p:nvPr/>
        </p:nvSpPr>
        <p:spPr>
          <a:xfrm rot="20696431">
            <a:off x="2704104" y="1083829"/>
            <a:ext cx="1877206" cy="10815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20479587">
            <a:off x="2843517" y="1439566"/>
            <a:ext cx="1791050" cy="400110"/>
          </a:xfrm>
          <a:prstGeom prst="rect">
            <a:avLst/>
          </a:prstGeom>
          <a:noFill/>
        </p:spPr>
        <p:txBody>
          <a:bodyPr wrap="none" rtlCol="0">
            <a:spAutoFit/>
          </a:bodyPr>
          <a:lstStyle/>
          <a:p>
            <a:r>
              <a:rPr lang="en-US" sz="2000" b="1" dirty="0"/>
              <a:t>s</a:t>
            </a:r>
            <a:r>
              <a:rPr lang="en-US" sz="2000" b="1" dirty="0" smtClean="0"/>
              <a:t>tudent’s word</a:t>
            </a:r>
            <a:endParaRPr lang="en-US" sz="2000" b="1" dirty="0"/>
          </a:p>
        </p:txBody>
      </p:sp>
      <p:sp>
        <p:nvSpPr>
          <p:cNvPr id="72706" name="Title 2"/>
          <p:cNvSpPr>
            <a:spLocks noGrp="1"/>
          </p:cNvSpPr>
          <p:nvPr>
            <p:ph type="title"/>
          </p:nvPr>
        </p:nvSpPr>
        <p:spPr>
          <a:xfrm>
            <a:off x="457200" y="304800"/>
            <a:ext cx="8229600" cy="1016000"/>
          </a:xfrm>
        </p:spPr>
        <p:txBody>
          <a:bodyPr anchor="t"/>
          <a:lstStyle/>
          <a:p>
            <a:r>
              <a:rPr lang="en-US" altLang="en-US" dirty="0" smtClean="0">
                <a:latin typeface="Arial" panose="020B0604020202020204" pitchFamily="34" charset="0"/>
              </a:rPr>
              <a:t> </a:t>
            </a:r>
            <a:r>
              <a:rPr lang="en-US" altLang="en-US" b="1" dirty="0" smtClean="0">
                <a:latin typeface="Arial" panose="020B0604020202020204" pitchFamily="34" charset="0"/>
              </a:rPr>
              <a:t>Personal Thesaurus </a:t>
            </a:r>
            <a:r>
              <a:rPr lang="en-US" altLang="en-US" dirty="0" smtClean="0">
                <a:latin typeface="Arial" panose="020B0604020202020204" pitchFamily="34" charset="0"/>
              </a:rPr>
              <a:t/>
            </a:r>
            <a:br>
              <a:rPr lang="en-US" altLang="en-US" dirty="0" smtClean="0">
                <a:latin typeface="Arial" panose="020B0604020202020204" pitchFamily="34" charset="0"/>
              </a:rPr>
            </a:br>
            <a:endParaRPr lang="en-US" altLang="en-US" dirty="0" smtClean="0">
              <a:solidFill>
                <a:srgbClr val="0000FF"/>
              </a:solidFill>
              <a:latin typeface="Arial" panose="020B0604020202020204" pitchFamily="34" charset="0"/>
            </a:endParaRPr>
          </a:p>
        </p:txBody>
      </p:sp>
      <p:sp>
        <p:nvSpPr>
          <p:cNvPr id="4" name="Rectangle 3"/>
          <p:cNvSpPr/>
          <p:nvPr/>
        </p:nvSpPr>
        <p:spPr>
          <a:xfrm>
            <a:off x="5300663" y="1790700"/>
            <a:ext cx="2286000" cy="533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n-US" sz="3200" b="1" dirty="0" smtClean="0">
                <a:solidFill>
                  <a:srgbClr val="000000"/>
                </a:solidFill>
                <a:latin typeface="Arial" charset="0"/>
                <a:ea typeface="ＭＳ Ｐゴシック" charset="0"/>
                <a:cs typeface="Arial" charset="0"/>
              </a:rPr>
              <a:t>solid</a:t>
            </a:r>
            <a:endParaRPr lang="en-US" sz="3200" b="1" dirty="0">
              <a:solidFill>
                <a:srgbClr val="000000"/>
              </a:solidFill>
              <a:latin typeface="Arial" charset="0"/>
              <a:ea typeface="ＭＳ Ｐゴシック" charset="0"/>
              <a:cs typeface="Arial" charset="0"/>
            </a:endParaRPr>
          </a:p>
        </p:txBody>
      </p:sp>
      <p:sp>
        <p:nvSpPr>
          <p:cNvPr id="6" name="Rectangle 5"/>
          <p:cNvSpPr/>
          <p:nvPr/>
        </p:nvSpPr>
        <p:spPr>
          <a:xfrm>
            <a:off x="5351463" y="5262563"/>
            <a:ext cx="2286000" cy="561975"/>
          </a:xfrm>
          <a:prstGeom prst="rect">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n-US" sz="3200" b="1" dirty="0" smtClean="0">
                <a:solidFill>
                  <a:srgbClr val="000000"/>
                </a:solidFill>
                <a:latin typeface="Arial" charset="0"/>
                <a:ea typeface="ＭＳ Ｐゴシック" charset="0"/>
                <a:cs typeface="Arial" charset="0"/>
              </a:rPr>
              <a:t>soft</a:t>
            </a:r>
            <a:endParaRPr lang="en-US" sz="3200" b="1" dirty="0">
              <a:solidFill>
                <a:srgbClr val="000000"/>
              </a:solidFill>
              <a:latin typeface="Arial" charset="0"/>
              <a:ea typeface="ＭＳ Ｐゴシック" charset="0"/>
              <a:cs typeface="Arial" charset="0"/>
            </a:endParaRPr>
          </a:p>
        </p:txBody>
      </p:sp>
      <p:sp>
        <p:nvSpPr>
          <p:cNvPr id="72709" name="TextBox 8"/>
          <p:cNvSpPr txBox="1">
            <a:spLocks noChangeArrowheads="1"/>
          </p:cNvSpPr>
          <p:nvPr/>
        </p:nvSpPr>
        <p:spPr bwMode="auto">
          <a:xfrm>
            <a:off x="5402263" y="2324100"/>
            <a:ext cx="3484562"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u="sng" dirty="0" smtClean="0">
                <a:solidFill>
                  <a:srgbClr val="000000"/>
                </a:solidFill>
              </a:rPr>
              <a:t>* </a:t>
            </a:r>
            <a:r>
              <a:rPr lang="en-US" altLang="en-US" b="1" u="sng" dirty="0" smtClean="0">
                <a:solidFill>
                  <a:srgbClr val="000000"/>
                </a:solidFill>
              </a:rPr>
              <a:t>unyielding </a:t>
            </a:r>
            <a:r>
              <a:rPr lang="en-US" altLang="en-US" u="sng" dirty="0" smtClean="0">
                <a:solidFill>
                  <a:srgbClr val="000000"/>
                </a:solidFill>
              </a:rPr>
              <a:t>         </a:t>
            </a:r>
            <a:endParaRPr lang="en-US" altLang="en-US" sz="2000" u="sng" dirty="0">
              <a:solidFill>
                <a:srgbClr val="000000"/>
              </a:solidFill>
            </a:endParaRP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                </a:t>
            </a:r>
          </a:p>
          <a:p>
            <a:pPr eaLnBrk="1" hangingPunct="1">
              <a:spcBef>
                <a:spcPct val="0"/>
              </a:spcBef>
              <a:buFontTx/>
              <a:buNone/>
            </a:pPr>
            <a:r>
              <a:rPr lang="en-US" altLang="en-US" sz="2000" u="sng" dirty="0">
                <a:solidFill>
                  <a:srgbClr val="000000"/>
                </a:solidFill>
              </a:rPr>
              <a:t>                                           </a:t>
            </a:r>
          </a:p>
        </p:txBody>
      </p:sp>
      <p:sp>
        <p:nvSpPr>
          <p:cNvPr id="10" name="Rectangle 9"/>
          <p:cNvSpPr/>
          <p:nvPr/>
        </p:nvSpPr>
        <p:spPr>
          <a:xfrm>
            <a:off x="457200" y="1790700"/>
            <a:ext cx="2286000" cy="533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n-US" sz="3200" b="1" dirty="0" smtClean="0">
                <a:solidFill>
                  <a:srgbClr val="000000"/>
                </a:solidFill>
                <a:latin typeface="Arial" charset="0"/>
                <a:ea typeface="ＭＳ Ｐゴシック" charset="0"/>
                <a:cs typeface="Arial" charset="0"/>
              </a:rPr>
              <a:t>kind</a:t>
            </a:r>
            <a:endParaRPr lang="en-US" sz="3200" b="1" dirty="0">
              <a:solidFill>
                <a:srgbClr val="000000"/>
              </a:solidFill>
              <a:latin typeface="Arial" charset="0"/>
              <a:ea typeface="ＭＳ Ｐゴシック" charset="0"/>
              <a:cs typeface="Arial" charset="0"/>
            </a:endParaRPr>
          </a:p>
        </p:txBody>
      </p:sp>
      <p:sp>
        <p:nvSpPr>
          <p:cNvPr id="11" name="Rectangle 10"/>
          <p:cNvSpPr/>
          <p:nvPr/>
        </p:nvSpPr>
        <p:spPr>
          <a:xfrm>
            <a:off x="457200" y="5262563"/>
            <a:ext cx="2286000" cy="561975"/>
          </a:xfrm>
          <a:prstGeom prst="rect">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n-US" sz="3200" b="1" dirty="0" smtClean="0">
                <a:solidFill>
                  <a:srgbClr val="000000"/>
                </a:solidFill>
                <a:latin typeface="Arial" charset="0"/>
                <a:ea typeface="ＭＳ Ｐゴシック" charset="0"/>
                <a:cs typeface="Arial" charset="0"/>
              </a:rPr>
              <a:t>harsh</a:t>
            </a:r>
            <a:endParaRPr lang="en-US" sz="3200" b="1" dirty="0">
              <a:solidFill>
                <a:srgbClr val="000000"/>
              </a:solidFill>
              <a:latin typeface="Arial" charset="0"/>
              <a:ea typeface="ＭＳ Ｐゴシック" charset="0"/>
              <a:cs typeface="Arial" charset="0"/>
            </a:endParaRPr>
          </a:p>
        </p:txBody>
      </p:sp>
      <p:sp>
        <p:nvSpPr>
          <p:cNvPr id="72712" name="TextBox 11"/>
          <p:cNvSpPr txBox="1">
            <a:spLocks noChangeArrowheads="1"/>
          </p:cNvSpPr>
          <p:nvPr/>
        </p:nvSpPr>
        <p:spPr bwMode="auto">
          <a:xfrm>
            <a:off x="457200" y="2324100"/>
            <a:ext cx="3484563"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u="sng" dirty="0" smtClean="0">
                <a:solidFill>
                  <a:srgbClr val="000000"/>
                </a:solidFill>
              </a:rPr>
              <a:t>*</a:t>
            </a:r>
            <a:r>
              <a:rPr lang="en-US" altLang="en-US" b="1" u="sng" dirty="0" smtClean="0">
                <a:solidFill>
                  <a:srgbClr val="000000"/>
                </a:solidFill>
              </a:rPr>
              <a:t>compassion</a:t>
            </a:r>
            <a:endParaRPr lang="en-US" altLang="en-US" b="1" u="sng" dirty="0">
              <a:solidFill>
                <a:srgbClr val="000000"/>
              </a:solidFill>
            </a:endParaRP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                </a:t>
            </a:r>
          </a:p>
          <a:p>
            <a:pPr eaLnBrk="1" hangingPunct="1">
              <a:spcBef>
                <a:spcPct val="0"/>
              </a:spcBef>
              <a:buFontTx/>
              <a:buNone/>
            </a:pPr>
            <a:r>
              <a:rPr lang="en-US" altLang="en-US" sz="2000" u="sng" dirty="0">
                <a:solidFill>
                  <a:srgbClr val="000000"/>
                </a:solidFill>
              </a:rPr>
              <a:t>                                           </a:t>
            </a:r>
          </a:p>
        </p:txBody>
      </p:sp>
      <p:sp>
        <p:nvSpPr>
          <p:cNvPr id="2" name="Rectangle 1"/>
          <p:cNvSpPr/>
          <p:nvPr/>
        </p:nvSpPr>
        <p:spPr>
          <a:xfrm>
            <a:off x="457200" y="859135"/>
            <a:ext cx="795142" cy="923330"/>
          </a:xfrm>
          <a:prstGeom prst="rect">
            <a:avLst/>
          </a:prstGeom>
          <a:noFill/>
        </p:spPr>
        <p:txBody>
          <a:bodyPr>
            <a:spAutoFit/>
          </a:bodyPr>
          <a:lstStyle/>
          <a:p>
            <a:pPr algn="ctr" eaLnBrk="1" hangingPunct="1">
              <a:defRPr/>
            </a:pPr>
            <a:r>
              <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rPr>
              <a:t>K</a:t>
            </a:r>
            <a:endPar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ＭＳ Ｐゴシック" charset="0"/>
              <a:cs typeface="ＭＳ Ｐゴシック" charset="0"/>
            </a:endParaRPr>
          </a:p>
        </p:txBody>
      </p:sp>
      <p:sp>
        <p:nvSpPr>
          <p:cNvPr id="14" name="Rectangle 13"/>
          <p:cNvSpPr/>
          <p:nvPr/>
        </p:nvSpPr>
        <p:spPr>
          <a:xfrm>
            <a:off x="5402770" y="859135"/>
            <a:ext cx="795142" cy="923330"/>
          </a:xfrm>
          <a:prstGeom prst="rect">
            <a:avLst/>
          </a:prstGeom>
          <a:noFill/>
        </p:spPr>
        <p:txBody>
          <a:bodyPr>
            <a:spAutoFit/>
          </a:bodyPr>
          <a:lstStyle/>
          <a:p>
            <a:pPr algn="ctr" eaLnBrk="1" hangingPunct="1">
              <a:defRPr/>
            </a:pPr>
            <a:r>
              <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rPr>
              <a:t>S</a:t>
            </a:r>
            <a:endPar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ＭＳ Ｐゴシック" charset="0"/>
              <a:cs typeface="ＭＳ Ｐゴシック" charset="0"/>
            </a:endParaRPr>
          </a:p>
        </p:txBody>
      </p:sp>
      <p:cxnSp>
        <p:nvCxnSpPr>
          <p:cNvPr id="5" name="Straight Connector 4"/>
          <p:cNvCxnSpPr>
            <a:cxnSpLocks noChangeShapeType="1"/>
          </p:cNvCxnSpPr>
          <p:nvPr/>
        </p:nvCxnSpPr>
        <p:spPr bwMode="auto">
          <a:xfrm>
            <a:off x="4303713" y="1782763"/>
            <a:ext cx="0" cy="48260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5" name="Left Arrow 14"/>
          <p:cNvSpPr/>
          <p:nvPr/>
        </p:nvSpPr>
        <p:spPr>
          <a:xfrm rot="20696431">
            <a:off x="7158526" y="1017270"/>
            <a:ext cx="1877206" cy="10815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20479587">
            <a:off x="7297939" y="1373007"/>
            <a:ext cx="1791050" cy="400110"/>
          </a:xfrm>
          <a:prstGeom prst="rect">
            <a:avLst/>
          </a:prstGeom>
          <a:noFill/>
        </p:spPr>
        <p:txBody>
          <a:bodyPr wrap="none" rtlCol="0">
            <a:spAutoFit/>
          </a:bodyPr>
          <a:lstStyle/>
          <a:p>
            <a:r>
              <a:rPr lang="en-US" sz="2000" b="1" dirty="0"/>
              <a:t>s</a:t>
            </a:r>
            <a:r>
              <a:rPr lang="en-US" sz="2000" b="1" dirty="0" smtClean="0"/>
              <a:t>tudent’s word</a:t>
            </a:r>
            <a:endParaRPr lang="en-US" sz="2000" b="1" dirty="0"/>
          </a:p>
        </p:txBody>
      </p:sp>
      <p:sp>
        <p:nvSpPr>
          <p:cNvPr id="17" name="Left Arrow 16"/>
          <p:cNvSpPr/>
          <p:nvPr/>
        </p:nvSpPr>
        <p:spPr>
          <a:xfrm rot="20696431">
            <a:off x="2685910" y="4517708"/>
            <a:ext cx="1877206" cy="1081532"/>
          </a:xfrm>
          <a:prstGeom prst="leftArrow">
            <a:avLst/>
          </a:prstGeom>
          <a:solidFill>
            <a:srgbClr val="FFFF00"/>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rot="20479587">
            <a:off x="3149116" y="4873445"/>
            <a:ext cx="1143462" cy="400110"/>
          </a:xfrm>
          <a:prstGeom prst="rect">
            <a:avLst/>
          </a:prstGeom>
          <a:solidFill>
            <a:srgbClr val="FFFF00"/>
          </a:solidFill>
        </p:spPr>
        <p:txBody>
          <a:bodyPr wrap="none" rtlCol="0">
            <a:spAutoFit/>
          </a:bodyPr>
          <a:lstStyle/>
          <a:p>
            <a:r>
              <a:rPr lang="en-US" sz="2000" b="1" dirty="0" smtClean="0"/>
              <a:t>antonym</a:t>
            </a:r>
            <a:endParaRPr lang="en-US" sz="2000" b="1" dirty="0"/>
          </a:p>
        </p:txBody>
      </p:sp>
      <p:sp>
        <p:nvSpPr>
          <p:cNvPr id="19" name="Left Arrow 18"/>
          <p:cNvSpPr/>
          <p:nvPr/>
        </p:nvSpPr>
        <p:spPr>
          <a:xfrm rot="20696431">
            <a:off x="6903062" y="4517708"/>
            <a:ext cx="1877206" cy="1081532"/>
          </a:xfrm>
          <a:prstGeom prst="leftArrow">
            <a:avLst/>
          </a:prstGeom>
          <a:solidFill>
            <a:srgbClr val="FFFF00"/>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rot="20479587">
            <a:off x="7366268" y="4873445"/>
            <a:ext cx="1143462" cy="400110"/>
          </a:xfrm>
          <a:prstGeom prst="rect">
            <a:avLst/>
          </a:prstGeom>
          <a:solidFill>
            <a:srgbClr val="FFFF00"/>
          </a:solidFill>
          <a:ln>
            <a:solidFill>
              <a:srgbClr val="FFFF66"/>
            </a:solidFill>
          </a:ln>
        </p:spPr>
        <p:txBody>
          <a:bodyPr wrap="none" rtlCol="0">
            <a:spAutoFit/>
          </a:bodyPr>
          <a:lstStyle/>
          <a:p>
            <a:r>
              <a:rPr lang="en-US" sz="2000" b="1" dirty="0" smtClean="0"/>
              <a:t>antonym</a:t>
            </a:r>
            <a:endParaRPr lang="en-US" sz="2000" b="1" dirty="0"/>
          </a:p>
        </p:txBody>
      </p:sp>
      <p:sp>
        <p:nvSpPr>
          <p:cNvPr id="21" name="Left Arrow 20"/>
          <p:cNvSpPr/>
          <p:nvPr/>
        </p:nvSpPr>
        <p:spPr>
          <a:xfrm rot="2627851">
            <a:off x="2355125" y="2889831"/>
            <a:ext cx="1877206" cy="1081532"/>
          </a:xfrm>
          <a:prstGeom prst="leftArrow">
            <a:avLst/>
          </a:prstGeom>
          <a:solidFill>
            <a:srgbClr val="33CC33"/>
          </a:solidFill>
          <a:ln>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rot="2411007">
            <a:off x="2697058" y="3366424"/>
            <a:ext cx="1484852" cy="400110"/>
          </a:xfrm>
          <a:prstGeom prst="rect">
            <a:avLst/>
          </a:prstGeom>
          <a:noFill/>
        </p:spPr>
        <p:txBody>
          <a:bodyPr wrap="none" rtlCol="0">
            <a:spAutoFit/>
          </a:bodyPr>
          <a:lstStyle/>
          <a:p>
            <a:r>
              <a:rPr lang="en-US" sz="2000" b="1" dirty="0" smtClean="0"/>
              <a:t>Target word</a:t>
            </a:r>
            <a:endParaRPr lang="en-US" sz="2000" b="1" dirty="0"/>
          </a:p>
        </p:txBody>
      </p:sp>
      <p:sp>
        <p:nvSpPr>
          <p:cNvPr id="23" name="Left Arrow 22"/>
          <p:cNvSpPr/>
          <p:nvPr/>
        </p:nvSpPr>
        <p:spPr>
          <a:xfrm rot="2627851">
            <a:off x="6929291" y="3120218"/>
            <a:ext cx="1877206" cy="1081532"/>
          </a:xfrm>
          <a:prstGeom prst="leftArrow">
            <a:avLst/>
          </a:prstGeom>
          <a:solidFill>
            <a:srgbClr val="33CC33"/>
          </a:solidFill>
          <a:ln>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rot="2411007">
            <a:off x="7271224" y="3596811"/>
            <a:ext cx="1484852" cy="400110"/>
          </a:xfrm>
          <a:prstGeom prst="rect">
            <a:avLst/>
          </a:prstGeom>
          <a:noFill/>
        </p:spPr>
        <p:txBody>
          <a:bodyPr wrap="none" rtlCol="0">
            <a:spAutoFit/>
          </a:bodyPr>
          <a:lstStyle/>
          <a:p>
            <a:r>
              <a:rPr lang="en-US" sz="2000" b="1" dirty="0" smtClean="0"/>
              <a:t>Target word</a:t>
            </a:r>
            <a:endParaRPr lang="en-US" sz="2000" b="1" dirty="0"/>
          </a:p>
        </p:txBody>
      </p:sp>
    </p:spTree>
    <p:extLst>
      <p:ext uri="{BB962C8B-B14F-4D97-AF65-F5344CB8AC3E}">
        <p14:creationId xmlns:p14="http://schemas.microsoft.com/office/powerpoint/2010/main" val="25639136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270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animBg="1"/>
      <p:bldP spid="6" grpId="0" animBg="1"/>
      <p:bldP spid="72709" grpId="0"/>
      <p:bldP spid="10" grpId="0" animBg="1"/>
      <p:bldP spid="11" grpId="0" animBg="1"/>
      <p:bldP spid="72712" grpId="0"/>
      <p:bldP spid="2" grpId="0"/>
      <p:bldP spid="14" grpId="0"/>
      <p:bldP spid="15" grpId="0" animBg="1"/>
      <p:bldP spid="16" grpId="0"/>
      <p:bldP spid="17" grpId="0" animBg="1"/>
      <p:bldP spid="18" grpId="0" animBg="1"/>
      <p:bldP spid="19" grpId="0" animBg="1"/>
      <p:bldP spid="20" grpId="0" animBg="1"/>
      <p:bldP spid="21" grpId="0" animBg="1"/>
      <p:bldP spid="22" grpId="0"/>
      <p:bldP spid="2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hape 143"/>
          <p:cNvSpPr>
            <a:spLocks noGrp="1"/>
          </p:cNvSpPr>
          <p:nvPr>
            <p:ph type="title"/>
          </p:nvPr>
        </p:nvSpPr>
        <p:spPr>
          <a:xfrm>
            <a:off x="0" y="0"/>
            <a:ext cx="9144000" cy="1390650"/>
          </a:xfrm>
          <a:solidFill>
            <a:srgbClr val="980099"/>
          </a:solidFill>
        </p:spPr>
        <p:txBody>
          <a:bodyPr lIns="91425" tIns="91425" rIns="91425" bIns="91425"/>
          <a:lstStyle/>
          <a:p>
            <a:pPr eaLnBrk="1" hangingPunct="1"/>
            <a:r>
              <a:rPr lang="en-US" b="1" dirty="0">
                <a:latin typeface="Questrial" charset="0"/>
                <a:cs typeface="Questrial" charset="0"/>
                <a:sym typeface="Questrial" charset="0"/>
              </a:rPr>
              <a:t>Using the Personal Thesaurus in Context </a:t>
            </a:r>
          </a:p>
        </p:txBody>
      </p:sp>
      <p:sp>
        <p:nvSpPr>
          <p:cNvPr id="50178" name="Shape 144"/>
          <p:cNvSpPr>
            <a:spLocks noGrp="1"/>
          </p:cNvSpPr>
          <p:nvPr>
            <p:ph type="body" idx="1"/>
          </p:nvPr>
        </p:nvSpPr>
        <p:spPr>
          <a:xfrm>
            <a:off x="457200" y="1503363"/>
            <a:ext cx="8229600" cy="5186362"/>
          </a:xfrm>
        </p:spPr>
        <p:txBody>
          <a:bodyPr lIns="91425" tIns="91425" rIns="91425" bIns="91425"/>
          <a:lstStyle/>
          <a:p>
            <a:pPr eaLnBrk="1" hangingPunct="1">
              <a:spcBef>
                <a:spcPct val="0"/>
              </a:spcBef>
              <a:buFont typeface="Arial" charset="0"/>
              <a:buNone/>
            </a:pPr>
            <a:r>
              <a:rPr lang="en-US" dirty="0">
                <a:latin typeface="Questrial" charset="0"/>
                <a:cs typeface="Questrial" charset="0"/>
                <a:sym typeface="Questrial" charset="0"/>
              </a:rPr>
              <a:t>  					</a:t>
            </a:r>
          </a:p>
          <a:p>
            <a:pPr algn="ctr" eaLnBrk="1" hangingPunct="1">
              <a:spcBef>
                <a:spcPct val="0"/>
              </a:spcBef>
              <a:buFont typeface="Arial" charset="0"/>
              <a:buNone/>
            </a:pPr>
            <a:endParaRPr lang="en-US" sz="2400" dirty="0">
              <a:latin typeface="Questrial" charset="0"/>
              <a:cs typeface="Questrial" charset="0"/>
              <a:sym typeface="Questrial" charset="0"/>
            </a:endParaRPr>
          </a:p>
          <a:p>
            <a:pPr eaLnBrk="1" hangingPunct="1">
              <a:spcBef>
                <a:spcPct val="0"/>
              </a:spcBef>
              <a:buFont typeface="Arial" charset="0"/>
              <a:buNone/>
            </a:pPr>
            <a:r>
              <a:rPr lang="en-US" dirty="0">
                <a:latin typeface="Questrial" charset="0"/>
                <a:cs typeface="Questrial" charset="0"/>
                <a:sym typeface="Questrial" charset="0"/>
              </a:rPr>
              <a:t>  </a:t>
            </a:r>
          </a:p>
        </p:txBody>
      </p:sp>
      <p:sp>
        <p:nvSpPr>
          <p:cNvPr id="145" name="Shape 145"/>
          <p:cNvSpPr txBox="1">
            <a:spLocks noChangeArrowheads="1"/>
          </p:cNvSpPr>
          <p:nvPr/>
        </p:nvSpPr>
        <p:spPr bwMode="auto">
          <a:xfrm>
            <a:off x="457199" y="4886324"/>
            <a:ext cx="8183564" cy="1609725"/>
          </a:xfrm>
          <a:prstGeom prst="rect">
            <a:avLst/>
          </a:prstGeom>
          <a:solidFill>
            <a:srgbClr val="92D050"/>
          </a:solidFill>
          <a:ln>
            <a:noFill/>
          </a:ln>
          <a:extLst/>
        </p:spPr>
        <p:txBody>
          <a:bodyPr lIns="91425" tIns="91425" rIns="91425" bIns="91425"/>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dirty="0">
                <a:latin typeface="Questrial" charset="0"/>
                <a:cs typeface="Questrial" charset="0"/>
                <a:sym typeface="Questrial" charset="0"/>
              </a:rPr>
              <a:t>Which </a:t>
            </a:r>
            <a:r>
              <a:rPr lang="en-US" sz="3200" b="1" dirty="0" smtClean="0">
                <a:latin typeface="Questrial" charset="0"/>
                <a:cs typeface="Questrial" charset="0"/>
                <a:sym typeface="Questrial" charset="0"/>
              </a:rPr>
              <a:t>additional words </a:t>
            </a:r>
            <a:r>
              <a:rPr lang="en-US" sz="3200" b="1" dirty="0">
                <a:latin typeface="Questrial" charset="0"/>
                <a:cs typeface="Questrial" charset="0"/>
                <a:sym typeface="Questrial" charset="0"/>
              </a:rPr>
              <a:t>might students add to their Personal Thesaurus based on this excerpt? </a:t>
            </a:r>
          </a:p>
        </p:txBody>
      </p:sp>
      <p:pic>
        <p:nvPicPr>
          <p:cNvPr id="50180" name="Shape 146"/>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27187"/>
            <a:ext cx="2276475" cy="307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Shape 147"/>
          <p:cNvSpPr txBox="1">
            <a:spLocks noChangeArrowheads="1"/>
          </p:cNvSpPr>
          <p:nvPr/>
        </p:nvSpPr>
        <p:spPr bwMode="auto">
          <a:xfrm>
            <a:off x="3114676" y="1784350"/>
            <a:ext cx="5526087" cy="262255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25" tIns="91425" rIns="91425" bIns="91425"/>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smtClean="0">
                <a:latin typeface="Questrial" charset="0"/>
                <a:cs typeface="Questrial" charset="0"/>
                <a:sym typeface="Questrial" charset="0"/>
              </a:rPr>
              <a:t>He </a:t>
            </a:r>
            <a:r>
              <a:rPr lang="en-US" sz="2800" dirty="0">
                <a:latin typeface="Questrial" charset="0"/>
                <a:cs typeface="Questrial" charset="0"/>
                <a:sym typeface="Questrial" charset="0"/>
              </a:rPr>
              <a:t>gave us a dream that all races and creeds would walk hand in hand. He marched and prayed and, one at a time, opened hearts and saw the birth of his dreams in us.  </a:t>
            </a:r>
          </a:p>
        </p:txBody>
      </p:sp>
    </p:spTree>
    <p:extLst>
      <p:ext uri="{BB962C8B-B14F-4D97-AF65-F5344CB8AC3E}">
        <p14:creationId xmlns:p14="http://schemas.microsoft.com/office/powerpoint/2010/main" val="362182781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1000"/>
                                        <p:tgtEl>
                                          <p:spTgt spid="14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30200" y="1319213"/>
            <a:ext cx="8547100" cy="1139825"/>
          </a:xfrm>
        </p:spPr>
        <p:txBody>
          <a:bodyPr rtlCol="0">
            <a:noAutofit/>
          </a:bodyPr>
          <a:lstStyle/>
          <a:p>
            <a:pPr marL="0" indent="0" eaLnBrk="1" fontAlgn="auto" hangingPunct="1">
              <a:spcAft>
                <a:spcPts val="0"/>
              </a:spcAft>
              <a:buFont typeface="Arial"/>
              <a:buNone/>
              <a:defRPr/>
            </a:pPr>
            <a:r>
              <a:rPr lang="en-US" dirty="0">
                <a:latin typeface="Century Gothic"/>
                <a:ea typeface="+mn-ea"/>
                <a:cs typeface="Century Gothic"/>
              </a:rPr>
              <a:t>The first three steps are the </a:t>
            </a:r>
            <a:r>
              <a:rPr lang="en-US" b="1" i="1" dirty="0" smtClean="0">
                <a:latin typeface="Century Gothic"/>
                <a:ea typeface="+mn-ea"/>
                <a:cs typeface="Century Gothic"/>
              </a:rPr>
              <a:t>initial </a:t>
            </a:r>
            <a:r>
              <a:rPr lang="en-US" b="1" i="1" dirty="0">
                <a:latin typeface="Century Gothic"/>
                <a:ea typeface="+mn-ea"/>
                <a:cs typeface="Century Gothic"/>
              </a:rPr>
              <a:t>teaching</a:t>
            </a:r>
            <a:r>
              <a:rPr lang="en-US" i="1" dirty="0">
                <a:latin typeface="Century Gothic"/>
                <a:ea typeface="+mn-ea"/>
                <a:cs typeface="Century Gothic"/>
              </a:rPr>
              <a:t> of the </a:t>
            </a:r>
            <a:r>
              <a:rPr lang="en-US" i="1" dirty="0" smtClean="0">
                <a:latin typeface="Century Gothic"/>
                <a:ea typeface="+mn-ea"/>
                <a:cs typeface="Century Gothic"/>
              </a:rPr>
              <a:t>word</a:t>
            </a:r>
            <a:r>
              <a:rPr lang="en-US" dirty="0" smtClean="0">
                <a:latin typeface="Century Gothic"/>
                <a:ea typeface="+mn-ea"/>
                <a:cs typeface="Century Gothic"/>
              </a:rPr>
              <a:t>.</a:t>
            </a:r>
            <a:endParaRPr lang="en-US" i="1" dirty="0" smtClean="0">
              <a:latin typeface="Century Gothic"/>
              <a:ea typeface="+mn-ea"/>
              <a:cs typeface="Century Gothic"/>
            </a:endParaRPr>
          </a:p>
        </p:txBody>
      </p:sp>
      <p:sp>
        <p:nvSpPr>
          <p:cNvPr id="36866" name="Title 5"/>
          <p:cNvSpPr txBox="1">
            <a:spLocks/>
          </p:cNvSpPr>
          <p:nvPr/>
        </p:nvSpPr>
        <p:spPr bwMode="auto">
          <a:xfrm>
            <a:off x="0" y="0"/>
            <a:ext cx="9144000" cy="1460500"/>
          </a:xfrm>
          <a:prstGeom prst="rect">
            <a:avLst/>
          </a:prstGeom>
          <a:solidFill>
            <a:srgbClr val="980099"/>
          </a:solidFill>
          <a:ln>
            <a:noFill/>
          </a:ln>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b="1" dirty="0">
                <a:solidFill>
                  <a:srgbClr val="F04C00"/>
                </a:solidFill>
                <a:latin typeface="Century Gothic" charset="0"/>
                <a:cs typeface="Century Gothic" charset="0"/>
              </a:rPr>
              <a:t> </a:t>
            </a:r>
            <a:r>
              <a:rPr lang="en-US" sz="4400" b="1" dirty="0" err="1">
                <a:solidFill>
                  <a:srgbClr val="FFFFFF"/>
                </a:solidFill>
                <a:latin typeface="Century Gothic" charset="0"/>
                <a:cs typeface="Century Gothic" charset="0"/>
              </a:rPr>
              <a:t>Marzano’s</a:t>
            </a:r>
            <a:r>
              <a:rPr lang="en-US" sz="4400" b="1" dirty="0">
                <a:solidFill>
                  <a:srgbClr val="FFFFFF"/>
                </a:solidFill>
                <a:latin typeface="Century Gothic" charset="0"/>
                <a:cs typeface="Century Gothic" charset="0"/>
              </a:rPr>
              <a:t> Six Step Process</a:t>
            </a:r>
          </a:p>
        </p:txBody>
      </p:sp>
      <p:grpSp>
        <p:nvGrpSpPr>
          <p:cNvPr id="41" name="Group 40"/>
          <p:cNvGrpSpPr/>
          <p:nvPr/>
        </p:nvGrpSpPr>
        <p:grpSpPr>
          <a:xfrm>
            <a:off x="233812" y="2692400"/>
            <a:ext cx="2806700" cy="3657600"/>
            <a:chOff x="0" y="1219199"/>
            <a:chExt cx="1828800" cy="1625600"/>
          </a:xfrm>
          <a:solidFill>
            <a:srgbClr val="A553E6"/>
          </a:solidFill>
          <a:scene3d>
            <a:camera prst="orthographicFront">
              <a:rot lat="0" lon="0" rev="0"/>
            </a:camera>
            <a:lightRig rig="contrasting" dir="t">
              <a:rot lat="0" lon="0" rev="1200000"/>
            </a:lightRig>
          </a:scene3d>
        </p:grpSpPr>
        <p:sp>
          <p:nvSpPr>
            <p:cNvPr id="48" name="Rounded Rectangle 47"/>
            <p:cNvSpPr/>
            <p:nvPr/>
          </p:nvSpPr>
          <p:spPr>
            <a:xfrm>
              <a:off x="0" y="1219199"/>
              <a:ext cx="1828800" cy="1625600"/>
            </a:xfrm>
            <a:prstGeom prst="roundRect">
              <a:avLst>
                <a:gd name="adj" fmla="val 13281"/>
              </a:avLst>
            </a:prstGeom>
            <a:grpFill/>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algn="ctr">
                <a:buClr>
                  <a:schemeClr val="bg1"/>
                </a:buClr>
                <a:defRPr/>
              </a:pPr>
              <a:r>
                <a:rPr lang="en-US" sz="4000" b="1" dirty="0">
                  <a:solidFill>
                    <a:srgbClr val="FFFFFF"/>
                  </a:solidFill>
                  <a:effectLst>
                    <a:outerShdw blurRad="50800" dist="38100" dir="2700000" algn="tl" rotWithShape="0">
                      <a:srgbClr val="000000">
                        <a:alpha val="43000"/>
                      </a:srgbClr>
                    </a:outerShdw>
                  </a:effectLst>
                  <a:latin typeface="Century Gothic"/>
                  <a:cs typeface="Century Gothic"/>
                </a:rPr>
                <a:t>Step 1</a:t>
              </a:r>
            </a:p>
            <a:p>
              <a:pPr>
                <a:buClr>
                  <a:schemeClr val="bg1"/>
                </a:buClr>
                <a:defRPr/>
              </a:pPr>
              <a:endParaRPr lang="en-US" sz="2200" b="1" dirty="0">
                <a:effectLst>
                  <a:outerShdw blurRad="50800" dist="38100" dir="2700000" algn="tl" rotWithShape="0">
                    <a:srgbClr val="000000">
                      <a:alpha val="43000"/>
                    </a:srgbClr>
                  </a:outerShdw>
                </a:effectLst>
                <a:latin typeface="Century Gothic"/>
                <a:cs typeface="Century Gothic"/>
              </a:endParaRPr>
            </a:p>
            <a:p>
              <a:pPr>
                <a:buClr>
                  <a:schemeClr val="bg1"/>
                </a:buClr>
                <a:defRPr/>
              </a:pPr>
              <a:r>
                <a:rPr lang="en-US" sz="2200" b="1" dirty="0">
                  <a:solidFill>
                    <a:srgbClr val="FFFFFF"/>
                  </a:solidFill>
                  <a:latin typeface="Century Gothic"/>
                  <a:cs typeface="Century Gothic"/>
                </a:rPr>
                <a:t>Provide</a:t>
              </a:r>
              <a:r>
                <a:rPr lang="en-US" sz="2200" b="1" dirty="0">
                  <a:solidFill>
                    <a:srgbClr val="980099"/>
                  </a:solidFill>
                  <a:latin typeface="Century Gothic"/>
                  <a:cs typeface="Century Gothic"/>
                </a:rPr>
                <a:t> </a:t>
              </a:r>
              <a:r>
                <a:rPr lang="en-US" sz="2200" b="1" dirty="0">
                  <a:solidFill>
                    <a:srgbClr val="000000"/>
                  </a:solidFill>
                  <a:latin typeface="Century Gothic"/>
                  <a:cs typeface="Century Gothic"/>
                </a:rPr>
                <a:t>a student friendly description, explanation, or example of new term.  </a:t>
              </a: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solidFill>
                  <a:srgbClr val="FFFFFF"/>
                </a:solidFill>
                <a:effectLst>
                  <a:outerShdw blurRad="50800" dist="38100" dir="2700000" algn="tl" rotWithShape="0">
                    <a:srgbClr val="000000">
                      <a:alpha val="43000"/>
                    </a:srgbClr>
                  </a:outerShdw>
                </a:effectLst>
                <a:latin typeface="Century Gothic"/>
                <a:cs typeface="Century Gothic"/>
              </a:endParaRPr>
            </a:p>
          </p:txBody>
        </p:sp>
        <p:sp>
          <p:nvSpPr>
            <p:cNvPr id="49" name="Rounded Rectangle 4"/>
            <p:cNvSpPr/>
            <p:nvPr/>
          </p:nvSpPr>
          <p:spPr>
            <a:xfrm>
              <a:off x="79355" y="1298554"/>
              <a:ext cx="1670090" cy="1466890"/>
            </a:xfrm>
            <a:prstGeom prst="rect">
              <a:avLst/>
            </a:prstGeom>
            <a:grpFill/>
            <a:sp3d/>
          </p:spPr>
          <p:style>
            <a:lnRef idx="0">
              <a:scrgbClr r="0" g="0" b="0"/>
            </a:lnRef>
            <a:fillRef idx="0">
              <a:scrgbClr r="0" g="0" b="0"/>
            </a:fillRef>
            <a:effectRef idx="0">
              <a:scrgbClr r="0" g="0" b="0"/>
            </a:effectRef>
            <a:fontRef idx="minor">
              <a:schemeClr val="lt1"/>
            </a:fontRef>
          </p:style>
          <p:txBody>
            <a:bodyPr lIns="182880" tIns="182880" rIns="182880" bIns="182880" spcCol="1270" anchor="ctr"/>
            <a:lstStyle/>
            <a:p>
              <a:pPr algn="ctr" defTabSz="2133600">
                <a:lnSpc>
                  <a:spcPct val="90000"/>
                </a:lnSpc>
                <a:spcAft>
                  <a:spcPct val="35000"/>
                </a:spcAft>
                <a:defRPr/>
              </a:pPr>
              <a:endParaRPr lang="en-US" sz="3600" b="1">
                <a:latin typeface="Century Gothic"/>
                <a:cs typeface="Century Gothic"/>
              </a:endParaRPr>
            </a:p>
          </p:txBody>
        </p:sp>
      </p:grpSp>
      <p:sp>
        <p:nvSpPr>
          <p:cNvPr id="46" name="Rounded Rectangle 45"/>
          <p:cNvSpPr/>
          <p:nvPr/>
        </p:nvSpPr>
        <p:spPr>
          <a:xfrm>
            <a:off x="3157088" y="2692400"/>
            <a:ext cx="2806700" cy="3657600"/>
          </a:xfrm>
          <a:prstGeom prst="roundRect">
            <a:avLst/>
          </a:prstGeom>
          <a:solidFill>
            <a:srgbClr val="8871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defRPr/>
            </a:pPr>
            <a:endParaRPr lang="en-US" dirty="0"/>
          </a:p>
          <a:p>
            <a:pPr>
              <a:defRPr/>
            </a:pPr>
            <a:endParaRPr lang="en-US" dirty="0"/>
          </a:p>
          <a:p>
            <a:pPr>
              <a:defRPr/>
            </a:pPr>
            <a:endParaRPr lang="en-US" sz="2200" b="1" dirty="0">
              <a:effectLst>
                <a:outerShdw blurRad="50800" dist="38100" dir="2700000" algn="tl" rotWithShape="0">
                  <a:srgbClr val="000000">
                    <a:alpha val="43000"/>
                  </a:srgbClr>
                </a:outerShdw>
              </a:effectLst>
              <a:latin typeface="Century Gothic"/>
              <a:cs typeface="Century Gothic"/>
            </a:endParaRPr>
          </a:p>
          <a:p>
            <a:pPr>
              <a:defRPr/>
            </a:pPr>
            <a:r>
              <a:rPr lang="en-US" sz="2200" b="1" dirty="0">
                <a:solidFill>
                  <a:schemeClr val="tx1"/>
                </a:solidFill>
                <a:latin typeface="Century Gothic"/>
                <a:cs typeface="Century Gothic"/>
              </a:rPr>
              <a:t>Ask students to </a:t>
            </a:r>
            <a:r>
              <a:rPr lang="en-US" sz="2200" b="1" dirty="0">
                <a:solidFill>
                  <a:srgbClr val="FFFFFF"/>
                </a:solidFill>
                <a:latin typeface="Century Gothic"/>
                <a:cs typeface="Century Gothic"/>
              </a:rPr>
              <a:t>restate</a:t>
            </a:r>
            <a:r>
              <a:rPr lang="en-US" sz="2200" b="1" dirty="0">
                <a:solidFill>
                  <a:schemeClr val="tx1"/>
                </a:solidFill>
                <a:latin typeface="Century Gothic"/>
                <a:cs typeface="Century Gothic"/>
              </a:rPr>
              <a:t> the description, explanation, or example in their own words</a:t>
            </a:r>
            <a:r>
              <a:rPr lang="en-US" b="1" dirty="0">
                <a:solidFill>
                  <a:schemeClr val="tx1"/>
                </a:solidFill>
                <a:latin typeface="Century Gothic"/>
                <a:cs typeface="Century Gothic"/>
              </a:rPr>
              <a:t>.</a:t>
            </a:r>
            <a:endParaRPr lang="en-US" dirty="0">
              <a:solidFill>
                <a:schemeClr val="tx1"/>
              </a:solidFill>
            </a:endParaRPr>
          </a:p>
        </p:txBody>
      </p:sp>
      <p:sp>
        <p:nvSpPr>
          <p:cNvPr id="44" name="Rounded Rectangle 43"/>
          <p:cNvSpPr/>
          <p:nvPr/>
        </p:nvSpPr>
        <p:spPr>
          <a:xfrm>
            <a:off x="6102317" y="2692400"/>
            <a:ext cx="2806700" cy="3657600"/>
          </a:xfrm>
          <a:prstGeom prst="roundRect">
            <a:avLst/>
          </a:prstGeom>
          <a:solidFill>
            <a:srgbClr val="EF3BD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3654403"/>
              <a:satOff val="56603"/>
              <a:lumOff val="18824"/>
              <a:alphaOff val="0"/>
            </a:schemeClr>
          </a:fillRef>
          <a:effectRef idx="2">
            <a:schemeClr val="accent3">
              <a:hueOff val="-3654403"/>
              <a:satOff val="56603"/>
              <a:lumOff val="18824"/>
              <a:alphaOff val="0"/>
            </a:schemeClr>
          </a:effectRef>
          <a:fontRef idx="minor">
            <a:schemeClr val="lt1"/>
          </a:fontRef>
        </p:style>
      </p:sp>
      <p:sp>
        <p:nvSpPr>
          <p:cNvPr id="64" name="Extract 63"/>
          <p:cNvSpPr/>
          <p:nvPr/>
        </p:nvSpPr>
        <p:spPr>
          <a:xfrm rot="5400000">
            <a:off x="2936081" y="5406232"/>
            <a:ext cx="466725" cy="404812"/>
          </a:xfrm>
          <a:prstGeom prst="flowChartExtract">
            <a:avLst/>
          </a:prstGeom>
          <a:solidFill>
            <a:schemeClr val="tx1"/>
          </a:solidFill>
          <a:ln>
            <a:solidFill>
              <a:schemeClr val="bg1">
                <a:lumMod val="50000"/>
              </a:schemeClr>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5" name="Extract 64"/>
          <p:cNvSpPr/>
          <p:nvPr/>
        </p:nvSpPr>
        <p:spPr>
          <a:xfrm rot="5400000">
            <a:off x="5865019" y="5406231"/>
            <a:ext cx="466725" cy="404813"/>
          </a:xfrm>
          <a:prstGeom prst="flowChartExtract">
            <a:avLst/>
          </a:prstGeom>
          <a:solidFill>
            <a:schemeClr val="tx1"/>
          </a:solidFill>
          <a:ln>
            <a:solidFill>
              <a:schemeClr val="bg1">
                <a:lumMod val="50000"/>
              </a:schemeClr>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5776" name="Rectangle 75775"/>
          <p:cNvSpPr/>
          <p:nvPr/>
        </p:nvSpPr>
        <p:spPr>
          <a:xfrm>
            <a:off x="3371850" y="2824163"/>
            <a:ext cx="2355850" cy="708025"/>
          </a:xfrm>
          <a:prstGeom prst="rect">
            <a:avLst/>
          </a:prstGeom>
        </p:spPr>
        <p:txBody>
          <a:bodyPr>
            <a:spAutoFit/>
          </a:bodyPr>
          <a:lstStyle/>
          <a:p>
            <a:pPr algn="ctr">
              <a:buClr>
                <a:schemeClr val="bg1"/>
              </a:buClr>
              <a:defRPr/>
            </a:pPr>
            <a:r>
              <a:rPr lang="en-US" sz="4000" b="1" dirty="0">
                <a:solidFill>
                  <a:srgbClr val="FFFFFF"/>
                </a:solidFill>
                <a:effectLst>
                  <a:outerShdw blurRad="50800" dist="38100" dir="2700000" algn="tl" rotWithShape="0">
                    <a:srgbClr val="000000">
                      <a:alpha val="43000"/>
                    </a:srgbClr>
                  </a:outerShdw>
                </a:effectLst>
                <a:latin typeface="Century Gothic"/>
                <a:cs typeface="Century Gothic"/>
              </a:rPr>
              <a:t>Step 2</a:t>
            </a:r>
          </a:p>
        </p:txBody>
      </p:sp>
      <p:sp>
        <p:nvSpPr>
          <p:cNvPr id="75777" name="Rectangle 75776"/>
          <p:cNvSpPr/>
          <p:nvPr/>
        </p:nvSpPr>
        <p:spPr>
          <a:xfrm>
            <a:off x="6692900" y="2824163"/>
            <a:ext cx="1701800" cy="708025"/>
          </a:xfrm>
          <a:prstGeom prst="rect">
            <a:avLst/>
          </a:prstGeom>
        </p:spPr>
        <p:txBody>
          <a:bodyPr wrap="none">
            <a:spAutoFit/>
          </a:bodyPr>
          <a:lstStyle/>
          <a:p>
            <a:pPr algn="ctr">
              <a:buClr>
                <a:schemeClr val="bg1"/>
              </a:buClr>
              <a:defRPr/>
            </a:pPr>
            <a:r>
              <a:rPr lang="en-US" sz="4000" b="1" dirty="0">
                <a:solidFill>
                  <a:schemeClr val="bg1"/>
                </a:solidFill>
                <a:effectLst>
                  <a:outerShdw blurRad="50800" dist="38100" dir="2700000" algn="tl" rotWithShape="0">
                    <a:srgbClr val="000000">
                      <a:alpha val="43000"/>
                    </a:srgbClr>
                  </a:outerShdw>
                </a:effectLst>
                <a:latin typeface="Century Gothic"/>
                <a:cs typeface="Century Gothic"/>
              </a:rPr>
              <a:t>Step 3</a:t>
            </a:r>
          </a:p>
        </p:txBody>
      </p:sp>
      <p:sp>
        <p:nvSpPr>
          <p:cNvPr id="75782" name="Rectangle 75781"/>
          <p:cNvSpPr/>
          <p:nvPr/>
        </p:nvSpPr>
        <p:spPr>
          <a:xfrm>
            <a:off x="6224588" y="3436938"/>
            <a:ext cx="2562225" cy="2462212"/>
          </a:xfrm>
          <a:prstGeom prst="rect">
            <a:avLst/>
          </a:prstGeom>
          <a:solidFill>
            <a:srgbClr val="EF3BDD"/>
          </a:solidFill>
        </p:spPr>
        <p:txBody>
          <a:bodyPr>
            <a:spAutoFit/>
          </a:bodyPr>
          <a:lstStyle/>
          <a:p>
            <a:pPr>
              <a:defRPr/>
            </a:pPr>
            <a:endParaRPr lang="en-US" sz="2200" b="1" dirty="0">
              <a:effectLst>
                <a:outerShdw blurRad="50800" dist="38100" dir="2700000" algn="tl" rotWithShape="0">
                  <a:srgbClr val="000000">
                    <a:alpha val="43000"/>
                  </a:srgbClr>
                </a:outerShdw>
              </a:effectLst>
              <a:latin typeface="Century Gothic"/>
              <a:cs typeface="Century Gothic"/>
            </a:endParaRPr>
          </a:p>
          <a:p>
            <a:pPr>
              <a:defRPr/>
            </a:pPr>
            <a:r>
              <a:rPr lang="en-US" sz="2200" b="1" dirty="0">
                <a:latin typeface="Century Gothic"/>
                <a:cs typeface="Century Gothic"/>
              </a:rPr>
              <a:t>Ask students to </a:t>
            </a:r>
            <a:r>
              <a:rPr lang="en-US" sz="2200" b="1" dirty="0">
                <a:solidFill>
                  <a:schemeClr val="bg1"/>
                </a:solidFill>
                <a:effectLst>
                  <a:outerShdw blurRad="50800" dist="38100" dir="2700000" algn="tl" rotWithShape="0">
                    <a:srgbClr val="000000">
                      <a:alpha val="43000"/>
                    </a:srgbClr>
                  </a:outerShdw>
                </a:effectLst>
                <a:latin typeface="Century Gothic"/>
                <a:cs typeface="Century Gothic"/>
              </a:rPr>
              <a:t>construct</a:t>
            </a:r>
            <a:r>
              <a:rPr lang="en-US" sz="2200" b="1" dirty="0">
                <a:latin typeface="Century Gothic"/>
                <a:cs typeface="Century Gothic"/>
              </a:rPr>
              <a:t> a picture, symbol, or graphic representing the term or phrase.</a:t>
            </a:r>
            <a:endParaRPr lang="en-US" sz="2200" dirty="0"/>
          </a:p>
        </p:txBody>
      </p:sp>
      <p:sp>
        <p:nvSpPr>
          <p:cNvPr id="14" name="Rounded Rectangle 13"/>
          <p:cNvSpPr/>
          <p:nvPr/>
        </p:nvSpPr>
        <p:spPr>
          <a:xfrm>
            <a:off x="7453507" y="5899150"/>
            <a:ext cx="1476103" cy="896466"/>
          </a:xfrm>
          <a:prstGeom prst="roundRect">
            <a:avLst>
              <a:gd name="adj" fmla="val 13281"/>
            </a:avLst>
          </a:prstGeom>
          <a:solidFill>
            <a:schemeClr val="tx1"/>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algn="ctr">
              <a:buClr>
                <a:schemeClr val="bg1"/>
              </a:buClr>
              <a:defRPr/>
            </a:pPr>
            <a:endParaRPr lang="en-US" sz="2000" b="1" dirty="0" smtClean="0">
              <a:solidFill>
                <a:srgbClr val="FFFFFF"/>
              </a:solidFill>
              <a:effectLst>
                <a:outerShdw blurRad="50800" dist="38100" dir="2700000" algn="tl" rotWithShape="0">
                  <a:srgbClr val="000000">
                    <a:alpha val="43000"/>
                  </a:srgbClr>
                </a:outerShdw>
              </a:effectLst>
              <a:latin typeface="Century Gothic"/>
              <a:cs typeface="Century Gothic"/>
            </a:endParaRPr>
          </a:p>
          <a:p>
            <a:pPr algn="ctr">
              <a:buClr>
                <a:schemeClr val="bg1"/>
              </a:buClr>
              <a:defRPr/>
            </a:pPr>
            <a:r>
              <a:rPr lang="en-US" sz="2000" b="1" dirty="0" smtClean="0">
                <a:solidFill>
                  <a:srgbClr val="FFFFFF"/>
                </a:solidFill>
                <a:effectLst>
                  <a:outerShdw blurRad="50800" dist="38100" dir="2700000" algn="tl" rotWithShape="0">
                    <a:srgbClr val="000000">
                      <a:alpha val="43000"/>
                    </a:srgbClr>
                  </a:outerShdw>
                </a:effectLst>
                <a:latin typeface="Century Gothic"/>
                <a:cs typeface="Century Gothic"/>
              </a:rPr>
              <a:t>Handout</a:t>
            </a:r>
            <a:endParaRPr lang="en-US" sz="2000" b="1" dirty="0">
              <a:solidFill>
                <a:srgbClr val="FFFFFF"/>
              </a:solidFill>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sz="2200" b="1"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solidFill>
                <a:srgbClr val="FFFFFF"/>
              </a:solidFill>
              <a:effectLst>
                <a:outerShdw blurRad="50800" dist="38100" dir="2700000" algn="tl" rotWithShape="0">
                  <a:srgbClr val="000000">
                    <a:alpha val="43000"/>
                  </a:srgbClr>
                </a:outerShdw>
              </a:effectLst>
              <a:latin typeface="Century Gothic"/>
              <a:cs typeface="Century Gothic"/>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75776"/>
                                        </p:tgtEl>
                                        <p:attrNameLst>
                                          <p:attrName>style.visibility</p:attrName>
                                        </p:attrNameLst>
                                      </p:cBhvr>
                                      <p:to>
                                        <p:strVal val="visible"/>
                                      </p:to>
                                    </p:set>
                                    <p:animEffect transition="in" filter="fade">
                                      <p:cBhvr>
                                        <p:cTn id="17" dur="500"/>
                                        <p:tgtEl>
                                          <p:spTgt spid="757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5777"/>
                                        </p:tgtEl>
                                        <p:attrNameLst>
                                          <p:attrName>style.visibility</p:attrName>
                                        </p:attrNameLst>
                                      </p:cBhvr>
                                      <p:to>
                                        <p:strVal val="visible"/>
                                      </p:to>
                                    </p:set>
                                    <p:animEffect transition="in" filter="fade">
                                      <p:cBhvr>
                                        <p:cTn id="27" dur="500"/>
                                        <p:tgtEl>
                                          <p:spTgt spid="7577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782"/>
                                        </p:tgtEl>
                                        <p:attrNameLst>
                                          <p:attrName>style.visibility</p:attrName>
                                        </p:attrNameLst>
                                      </p:cBhvr>
                                      <p:to>
                                        <p:strVal val="visible"/>
                                      </p:to>
                                    </p:set>
                                    <p:animEffect transition="in" filter="fade">
                                      <p:cBhvr>
                                        <p:cTn id="30" dur="500"/>
                                        <p:tgtEl>
                                          <p:spTgt spid="7578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 grpId="0"/>
      <p:bldP spid="75777" grpId="0"/>
      <p:bldP spid="7578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49" name="Rectangle 2"/>
          <p:cNvSpPr>
            <a:spLocks noChangeArrowheads="1"/>
          </p:cNvSpPr>
          <p:nvPr/>
        </p:nvSpPr>
        <p:spPr bwMode="auto">
          <a:xfrm>
            <a:off x="1389063" y="2065338"/>
            <a:ext cx="6332537"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sp>
        <p:nvSpPr>
          <p:cNvPr id="3" name="Rectangle 2"/>
          <p:cNvSpPr/>
          <p:nvPr/>
        </p:nvSpPr>
        <p:spPr>
          <a:xfrm>
            <a:off x="1079500" y="482600"/>
            <a:ext cx="6794500" cy="1323439"/>
          </a:xfrm>
          <a:prstGeom prst="rect">
            <a:avLst/>
          </a:prstGeom>
        </p:spPr>
        <p:txBody>
          <a:bodyPr wrap="square">
            <a:spAutoFit/>
          </a:bodyPr>
          <a:lstStyle/>
          <a:p>
            <a:r>
              <a:rPr lang="en-US" sz="4000" b="1" dirty="0" smtClean="0">
                <a:solidFill>
                  <a:srgbClr val="F04C00"/>
                </a:solidFill>
                <a:latin typeface="Century Gothic" charset="0"/>
                <a:cs typeface="Century Gothic" charset="0"/>
              </a:rPr>
              <a:t>Our vocabulary word for today is …</a:t>
            </a:r>
            <a:endParaRPr lang="en-US" sz="4000" dirty="0"/>
          </a:p>
        </p:txBody>
      </p:sp>
    </p:spTree>
    <p:extLst>
      <p:ext uri="{BB962C8B-B14F-4D97-AF65-F5344CB8AC3E}">
        <p14:creationId xmlns:p14="http://schemas.microsoft.com/office/powerpoint/2010/main" val="4036861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p:cNvSpPr>
          <p:nvPr/>
        </p:nvSpPr>
        <p:spPr bwMode="auto">
          <a:xfrm>
            <a:off x="1389063" y="2065338"/>
            <a:ext cx="6332537"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sp>
        <p:nvSpPr>
          <p:cNvPr id="3" name="Rectangle 2"/>
          <p:cNvSpPr/>
          <p:nvPr/>
        </p:nvSpPr>
        <p:spPr>
          <a:xfrm>
            <a:off x="1079500" y="482600"/>
            <a:ext cx="6794500" cy="1323439"/>
          </a:xfrm>
          <a:prstGeom prst="rect">
            <a:avLst/>
          </a:prstGeom>
        </p:spPr>
        <p:txBody>
          <a:bodyPr wrap="square">
            <a:spAutoFit/>
          </a:bodyPr>
          <a:lstStyle/>
          <a:p>
            <a:r>
              <a:rPr lang="en-US" sz="4000" b="1" dirty="0" smtClean="0">
                <a:solidFill>
                  <a:srgbClr val="F04C00"/>
                </a:solidFill>
                <a:latin typeface="Century Gothic" charset="0"/>
                <a:cs typeface="Century Gothic" charset="0"/>
              </a:rPr>
              <a:t>Our vocabulary word for today is …</a:t>
            </a:r>
            <a:endParaRPr lang="en-US" sz="4000" dirty="0"/>
          </a:p>
        </p:txBody>
      </p:sp>
    </p:spTree>
    <p:extLst>
      <p:ext uri="{BB962C8B-B14F-4D97-AF65-F5344CB8AC3E}">
        <p14:creationId xmlns:p14="http://schemas.microsoft.com/office/powerpoint/2010/main" val="2656654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Screen Shot 2014-06-10 at 2.19.4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100" y="914400"/>
            <a:ext cx="7277100" cy="519430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 name="Donut 34"/>
          <p:cNvSpPr/>
          <p:nvPr/>
        </p:nvSpPr>
        <p:spPr>
          <a:xfrm>
            <a:off x="7134225" y="977900"/>
            <a:ext cx="282575" cy="314325"/>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22" name="Oval 21"/>
          <p:cNvSpPr/>
          <p:nvPr/>
        </p:nvSpPr>
        <p:spPr>
          <a:xfrm>
            <a:off x="3680885" y="2640543"/>
            <a:ext cx="1750484" cy="1762124"/>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b="1" dirty="0" smtClean="0">
                <a:solidFill>
                  <a:srgbClr val="262626"/>
                </a:solidFill>
                <a:latin typeface="Century Gothic"/>
                <a:cs typeface="Century Gothic"/>
              </a:rPr>
              <a:t>nefarious</a:t>
            </a:r>
            <a:endParaRPr lang="en-US" sz="1800" b="1" dirty="0">
              <a:solidFill>
                <a:srgbClr val="262626"/>
              </a:solidFill>
              <a:latin typeface="Century Gothic"/>
              <a:cs typeface="Century Gothic"/>
            </a:endParaRPr>
          </a:p>
        </p:txBody>
      </p:sp>
    </p:spTree>
    <p:extLst>
      <p:ext uri="{BB962C8B-B14F-4D97-AF65-F5344CB8AC3E}">
        <p14:creationId xmlns:p14="http://schemas.microsoft.com/office/powerpoint/2010/main" val="74616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0" y="0"/>
            <a:ext cx="9144000" cy="1417638"/>
          </a:xfrm>
          <a:solidFill>
            <a:srgbClr val="980099"/>
          </a:solidFill>
        </p:spPr>
        <p:txBody>
          <a:bodyPr/>
          <a:lstStyle/>
          <a:p>
            <a:pPr eaLnBrk="1" hangingPunct="1"/>
            <a:r>
              <a:rPr lang="en-US" b="1" dirty="0" smtClean="0">
                <a:solidFill>
                  <a:schemeClr val="bg1"/>
                </a:solidFill>
                <a:latin typeface="Calibri" charset="0"/>
              </a:rPr>
              <a:t>Learning Outcomes</a:t>
            </a:r>
            <a:endParaRPr lang="en-US" b="1" dirty="0">
              <a:solidFill>
                <a:schemeClr val="bg1"/>
              </a:solidFill>
              <a:latin typeface="Calibri" charset="0"/>
            </a:endParaRP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a:buChar char="•"/>
              <a:defRPr/>
            </a:pPr>
            <a:r>
              <a:rPr lang="en-US" dirty="0" smtClean="0">
                <a:ea typeface="+mn-ea"/>
                <a:cs typeface="+mn-cs"/>
              </a:rPr>
              <a:t>Explore a process for identifying academic and content-area vocabulary</a:t>
            </a:r>
          </a:p>
          <a:p>
            <a:pPr marL="0" indent="0" eaLnBrk="1" fontAlgn="auto" hangingPunct="1">
              <a:spcAft>
                <a:spcPts val="0"/>
              </a:spcAft>
              <a:buNone/>
              <a:defRPr/>
            </a:pPr>
            <a:endParaRPr lang="en-US" dirty="0" smtClean="0">
              <a:ea typeface="+mn-ea"/>
              <a:cs typeface="+mn-cs"/>
            </a:endParaRPr>
          </a:p>
          <a:p>
            <a:pPr fontAlgn="auto">
              <a:spcAft>
                <a:spcPts val="0"/>
              </a:spcAft>
              <a:buFont typeface="Arial"/>
              <a:buChar char="•"/>
              <a:defRPr/>
            </a:pPr>
            <a:r>
              <a:rPr lang="en-US" dirty="0"/>
              <a:t>Identify Responsive Vocabulary </a:t>
            </a:r>
            <a:r>
              <a:rPr lang="en-US" dirty="0" smtClean="0"/>
              <a:t>Instructional Strategies</a:t>
            </a:r>
            <a:endParaRPr lang="en-US" dirty="0"/>
          </a:p>
          <a:p>
            <a:pPr marL="0" indent="0" eaLnBrk="1" fontAlgn="auto" hangingPunct="1">
              <a:spcAft>
                <a:spcPts val="0"/>
              </a:spcAft>
              <a:buNone/>
              <a:defRPr/>
            </a:pPr>
            <a:endParaRPr lang="en-US" dirty="0" smtClean="0">
              <a:ea typeface="+mn-ea"/>
              <a:cs typeface="+mn-cs"/>
            </a:endParaRPr>
          </a:p>
        </p:txBody>
      </p:sp>
      <p:sp>
        <p:nvSpPr>
          <p:cNvPr id="2" name="Rectangle 1"/>
          <p:cNvSpPr/>
          <p:nvPr/>
        </p:nvSpPr>
        <p:spPr>
          <a:xfrm>
            <a:off x="4453217" y="3244334"/>
            <a:ext cx="237566" cy="369332"/>
          </a:xfrm>
          <a:prstGeom prst="rect">
            <a:avLst/>
          </a:prstGeom>
        </p:spPr>
        <p:txBody>
          <a:bodyPr wrap="none">
            <a:spAutoFit/>
          </a:bodyPr>
          <a:lstStyle/>
          <a:p>
            <a:r>
              <a:rPr lang="en-US" dirty="0"/>
              <a:t> </a:t>
            </a:r>
          </a:p>
        </p:txBody>
      </p:sp>
      <p:pic>
        <p:nvPicPr>
          <p:cNvPr id="4" name="Picture 3" descr="arrow_target_800_clr_170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411848"/>
            <a:ext cx="2729802" cy="2262324"/>
          </a:xfrm>
          <a:prstGeom prst="rect">
            <a:avLst/>
          </a:prstGeom>
        </p:spPr>
      </p:pic>
    </p:spTree>
    <p:extLst>
      <p:ext uri="{BB962C8B-B14F-4D97-AF65-F5344CB8AC3E}">
        <p14:creationId xmlns:p14="http://schemas.microsoft.com/office/powerpoint/2010/main" val="2623317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7" name="Content Placeholder 5"/>
          <p:cNvSpPr>
            <a:spLocks noGrp="1"/>
          </p:cNvSpPr>
          <p:nvPr>
            <p:ph idx="1"/>
          </p:nvPr>
        </p:nvSpPr>
        <p:spPr>
          <a:xfrm>
            <a:off x="457200" y="406400"/>
            <a:ext cx="8229600" cy="1141413"/>
          </a:xfrm>
        </p:spPr>
        <p:txBody>
          <a:bodyPr/>
          <a:lstStyle/>
          <a:p>
            <a:pPr marL="0" indent="0" algn="ctr" eaLnBrk="1" hangingPunct="1">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sp>
        <p:nvSpPr>
          <p:cNvPr id="80898" name="Rectangle 1"/>
          <p:cNvSpPr>
            <a:spLocks noChangeArrowheads="1"/>
          </p:cNvSpPr>
          <p:nvPr/>
        </p:nvSpPr>
        <p:spPr bwMode="auto">
          <a:xfrm>
            <a:off x="609600" y="2381250"/>
            <a:ext cx="6223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b="1">
                <a:solidFill>
                  <a:srgbClr val="FFFFFF"/>
                </a:solidFill>
                <a:latin typeface="Century Gothic" charset="0"/>
                <a:cs typeface="Century Gothic" charset="0"/>
              </a:rPr>
              <a:t>Synonyms and Clarifying Words/Phrases:</a:t>
            </a:r>
          </a:p>
        </p:txBody>
      </p:sp>
      <p:sp>
        <p:nvSpPr>
          <p:cNvPr id="80899" name="Rectangle 3"/>
          <p:cNvSpPr>
            <a:spLocks noChangeArrowheads="1"/>
          </p:cNvSpPr>
          <p:nvPr/>
        </p:nvSpPr>
        <p:spPr bwMode="auto">
          <a:xfrm>
            <a:off x="457200" y="2016125"/>
            <a:ext cx="8375650" cy="353943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r>
              <a:rPr lang="en-US" sz="3200" b="1" dirty="0">
                <a:solidFill>
                  <a:srgbClr val="009500"/>
                </a:solidFill>
                <a:latin typeface="Century Gothic" charset="0"/>
                <a:cs typeface="Century Gothic" charset="0"/>
              </a:rPr>
              <a:t>Synonyms and Clarifying Words/Phrases:</a:t>
            </a:r>
          </a:p>
          <a:p>
            <a:endParaRPr lang="en-US" sz="3200" dirty="0">
              <a:latin typeface="Avenir Black" charset="0"/>
              <a:cs typeface="Avenir Black" charset="0"/>
            </a:endParaRPr>
          </a:p>
          <a:p>
            <a:r>
              <a:rPr lang="en-US" sz="3200" dirty="0" smtClean="0">
                <a:latin typeface="Avenir Black" charset="0"/>
                <a:cs typeface="Avenir Black" charset="0"/>
              </a:rPr>
              <a:t>Journey</a:t>
            </a:r>
          </a:p>
          <a:p>
            <a:r>
              <a:rPr lang="en-US" sz="3200" dirty="0" smtClean="0">
                <a:latin typeface="Avenir Black" charset="0"/>
                <a:cs typeface="Avenir Black" charset="0"/>
              </a:rPr>
              <a:t>Voyage</a:t>
            </a:r>
            <a:r>
              <a:rPr lang="en-US" sz="3200" dirty="0">
                <a:latin typeface="Avenir Black" charset="0"/>
                <a:cs typeface="Avenir Black" charset="0"/>
              </a:rPr>
              <a:t>	</a:t>
            </a:r>
            <a:r>
              <a:rPr lang="en-US" sz="3200" b="1" dirty="0">
                <a:latin typeface="Avenir Black" charset="0"/>
                <a:cs typeface="Avenir Black" charset="0"/>
              </a:rPr>
              <a:t>	</a:t>
            </a:r>
            <a:endParaRPr lang="en-US" sz="3200" b="1" dirty="0" smtClean="0">
              <a:latin typeface="Avenir Black" charset="0"/>
              <a:cs typeface="Avenir Black" charset="0"/>
            </a:endParaRPr>
          </a:p>
          <a:p>
            <a:r>
              <a:rPr lang="en-US" sz="3200" dirty="0" smtClean="0">
                <a:latin typeface="Avenir Black" charset="0"/>
                <a:cs typeface="Avenir Black" charset="0"/>
              </a:rPr>
              <a:t>Movement</a:t>
            </a:r>
            <a:r>
              <a:rPr lang="en-US" sz="3200" b="1" dirty="0">
                <a:latin typeface="Avenir Black" charset="0"/>
                <a:cs typeface="Avenir Black" charset="0"/>
              </a:rPr>
              <a:t>				</a:t>
            </a:r>
          </a:p>
          <a:p>
            <a:r>
              <a:rPr lang="en-US" sz="3200" dirty="0" smtClean="0">
                <a:latin typeface="Avenir Black" charset="0"/>
                <a:cs typeface="Avenir Black" charset="0"/>
              </a:rPr>
              <a:t>		</a:t>
            </a:r>
            <a:endParaRPr lang="en-US" sz="3200" b="1" dirty="0">
              <a:latin typeface="Avenir Black" charset="0"/>
              <a:cs typeface="Avenir Black" charset="0"/>
            </a:endParaRPr>
          </a:p>
          <a:p>
            <a:endParaRPr lang="en-US" sz="3200" b="1" dirty="0">
              <a:solidFill>
                <a:srgbClr val="005B91"/>
              </a:solidFill>
              <a:latin typeface="Avenir Black" charset="0"/>
              <a:cs typeface="Avenir Black" charset="0"/>
            </a:endParaRPr>
          </a:p>
        </p:txBody>
      </p:sp>
      <p:sp>
        <p:nvSpPr>
          <p:cNvPr id="8" name="Rounded Rectangle 7"/>
          <p:cNvSpPr/>
          <p:nvPr/>
        </p:nvSpPr>
        <p:spPr>
          <a:xfrm>
            <a:off x="1536700" y="521266"/>
            <a:ext cx="1079500" cy="913834"/>
          </a:xfrm>
          <a:prstGeom prst="roundRect">
            <a:avLst>
              <a:gd name="adj" fmla="val 13281"/>
            </a:avLst>
          </a:prstGeom>
          <a:solidFill>
            <a:srgbClr val="A553E6"/>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algn="ctr">
              <a:buClr>
                <a:schemeClr val="bg1"/>
              </a:buClr>
              <a:defRPr/>
            </a:pPr>
            <a:r>
              <a:rPr lang="en-US" sz="1600" b="1" dirty="0" smtClean="0">
                <a:solidFill>
                  <a:srgbClr val="000000"/>
                </a:solidFill>
                <a:effectLst>
                  <a:outerShdw blurRad="50800" dist="38100" dir="2700000" algn="tl" rotWithShape="0">
                    <a:srgbClr val="000000">
                      <a:alpha val="43000"/>
                    </a:srgbClr>
                  </a:outerShdw>
                </a:effectLst>
                <a:latin typeface="Century Gothic"/>
                <a:cs typeface="Century Gothic"/>
              </a:rPr>
              <a:t>Provide</a:t>
            </a:r>
            <a:r>
              <a:rPr lang="en-US" b="1" dirty="0" smtClean="0">
                <a:solidFill>
                  <a:srgbClr val="000000"/>
                </a:solidFill>
                <a:effectLst>
                  <a:outerShdw blurRad="50800" dist="38100" dir="2700000" algn="tl" rotWithShape="0">
                    <a:srgbClr val="000000">
                      <a:alpha val="43000"/>
                    </a:srgbClr>
                  </a:outerShdw>
                </a:effectLst>
                <a:latin typeface="Century Gothic"/>
                <a:cs typeface="Century Gothic"/>
              </a:rPr>
              <a: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1</a:t>
            </a:r>
          </a:p>
          <a:p>
            <a:pPr>
              <a:buClr>
                <a:schemeClr val="bg1"/>
              </a:buClr>
              <a:defRPr/>
            </a:pPr>
            <a:endParaRPr lang="en-US" sz="2200" b="1"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solidFill>
                <a:srgbClr val="FFFFFF"/>
              </a:solidFill>
              <a:effectLst>
                <a:outerShdw blurRad="50800" dist="38100" dir="2700000" algn="tl" rotWithShape="0">
                  <a:srgbClr val="000000">
                    <a:alpha val="43000"/>
                  </a:srgbClr>
                </a:outerShdw>
              </a:effectLst>
              <a:latin typeface="Century Gothic"/>
              <a:cs typeface="Century Gothic"/>
            </a:endParaRPr>
          </a:p>
        </p:txBody>
      </p:sp>
      <p:pic>
        <p:nvPicPr>
          <p:cNvPr id="9" name="Picture 8" descr="Screen Shot 2014-06-10 at 2.19.48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8225" y="4521200"/>
            <a:ext cx="2895600" cy="2066925"/>
          </a:xfrm>
          <a:prstGeom prst="rect">
            <a:avLst/>
          </a:prstGeom>
          <a:ln w="57150" cmpd="sng">
            <a:solidFill>
              <a:schemeClr val="tx1"/>
            </a:solidFill>
          </a:ln>
          <a:effectLst>
            <a:outerShdw blurRad="292100" dist="139700" dir="2700000" algn="tl" rotWithShape="0">
              <a:srgbClr val="333333">
                <a:alpha val="65000"/>
              </a:srgbClr>
            </a:outerShdw>
          </a:effectLst>
        </p:spPr>
      </p:pic>
      <p:sp>
        <p:nvSpPr>
          <p:cNvPr id="80904" name="TextBox 9"/>
          <p:cNvSpPr txBox="1">
            <a:spLocks noChangeArrowheads="1"/>
          </p:cNvSpPr>
          <p:nvPr/>
        </p:nvSpPr>
        <p:spPr bwMode="auto">
          <a:xfrm>
            <a:off x="8164513" y="6216650"/>
            <a:ext cx="114617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FF0000"/>
                </a:solidFill>
                <a:latin typeface="Century Gothic" charset="0"/>
                <a:cs typeface="Century Gothic" charset="0"/>
              </a:rPr>
              <a:t>Synonyms</a:t>
            </a:r>
          </a:p>
        </p:txBody>
      </p:sp>
      <p:grpSp>
        <p:nvGrpSpPr>
          <p:cNvPr id="13" name="Group 12"/>
          <p:cNvGrpSpPr>
            <a:grpSpLocks/>
          </p:cNvGrpSpPr>
          <p:nvPr/>
        </p:nvGrpSpPr>
        <p:grpSpPr bwMode="auto">
          <a:xfrm>
            <a:off x="7575550" y="5500688"/>
            <a:ext cx="1009650" cy="1036637"/>
            <a:chOff x="3088640" y="2072640"/>
            <a:chExt cx="1759712" cy="1759704"/>
          </a:xfrm>
        </p:grpSpPr>
        <p:sp>
          <p:nvSpPr>
            <p:cNvPr id="14" name="Pie 13"/>
            <p:cNvSpPr/>
            <p:nvPr/>
          </p:nvSpPr>
          <p:spPr>
            <a:xfrm rot="10800000">
              <a:off x="3088640" y="2158874"/>
              <a:ext cx="1759712" cy="1673470"/>
            </a:xfrm>
            <a:prstGeom prst="pieWedge">
              <a:avLst/>
            </a:prstGeom>
            <a:solidFill>
              <a:schemeClr val="bg1"/>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5" name="Pie 4"/>
            <p:cNvSpPr/>
            <p:nvPr/>
          </p:nvSpPr>
          <p:spPr>
            <a:xfrm rot="21600000">
              <a:off x="3088640" y="2072640"/>
              <a:ext cx="1245079" cy="1244998"/>
            </a:xfrm>
            <a:prstGeom prst="rect">
              <a:avLst/>
            </a:prstGeom>
          </p:spPr>
          <p:style>
            <a:lnRef idx="0">
              <a:scrgbClr r="0" g="0" b="0"/>
            </a:lnRef>
            <a:fillRef idx="0">
              <a:scrgbClr r="0" g="0" b="0"/>
            </a:fillRef>
            <a:effectRef idx="0">
              <a:scrgbClr r="0" g="0" b="0"/>
            </a:effectRef>
            <a:fontRef idx="minor">
              <a:schemeClr val="lt1"/>
            </a:fontRef>
          </p:style>
          <p:txBody>
            <a:bodyPr lIns="213360" tIns="213360" rIns="213360" bIns="213360" spcCol="1270" anchor="ctr"/>
            <a:lstStyle/>
            <a:p>
              <a:pPr algn="ctr" defTabSz="1333500">
                <a:lnSpc>
                  <a:spcPct val="90000"/>
                </a:lnSpc>
                <a:spcAft>
                  <a:spcPct val="35000"/>
                </a:spcAft>
                <a:defRPr/>
              </a:pPr>
              <a:endParaRPr lang="en-US" sz="3000"/>
            </a:p>
          </p:txBody>
        </p:sp>
      </p:grpSp>
      <p:sp>
        <p:nvSpPr>
          <p:cNvPr id="17" name="Oval 16"/>
          <p:cNvSpPr/>
          <p:nvPr/>
        </p:nvSpPr>
        <p:spPr>
          <a:xfrm>
            <a:off x="7200900" y="5221288"/>
            <a:ext cx="723900" cy="66516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18" name="TextBox 17"/>
          <p:cNvSpPr txBox="1"/>
          <p:nvPr/>
        </p:nvSpPr>
        <p:spPr>
          <a:xfrm>
            <a:off x="7124700" y="5384800"/>
            <a:ext cx="939800" cy="254000"/>
          </a:xfrm>
          <a:prstGeom prst="rect">
            <a:avLst/>
          </a:prstGeom>
          <a:noFill/>
        </p:spPr>
        <p:txBody>
          <a:bodyPr>
            <a:spAutoFit/>
          </a:bodyPr>
          <a:lstStyle/>
          <a:p>
            <a:pPr>
              <a:defRPr/>
            </a:pPr>
            <a:r>
              <a:rPr lang="en-US" sz="1050" b="1" dirty="0" err="1" smtClean="0">
                <a:latin typeface="Century Gothic"/>
                <a:cs typeface="Century Gothic"/>
              </a:rPr>
              <a:t>migation</a:t>
            </a:r>
            <a:endParaRPr lang="en-US" sz="1050" b="1" dirty="0">
              <a:latin typeface="Century Gothic"/>
              <a:cs typeface="Century Gothic"/>
            </a:endParaRPr>
          </a:p>
        </p:txBody>
      </p:sp>
    </p:spTree>
    <p:extLst>
      <p:ext uri="{BB962C8B-B14F-4D97-AF65-F5344CB8AC3E}">
        <p14:creationId xmlns:p14="http://schemas.microsoft.com/office/powerpoint/2010/main" val="1097106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Content Placeholder 5"/>
          <p:cNvSpPr>
            <a:spLocks noGrp="1"/>
          </p:cNvSpPr>
          <p:nvPr>
            <p:ph idx="1"/>
          </p:nvPr>
        </p:nvSpPr>
        <p:spPr>
          <a:xfrm>
            <a:off x="457200" y="406400"/>
            <a:ext cx="8229600" cy="1141413"/>
          </a:xfrm>
        </p:spPr>
        <p:txBody>
          <a:bodyPr/>
          <a:lstStyle/>
          <a:p>
            <a:pPr marL="0" indent="0" algn="ctr" eaLnBrk="1" hangingPunct="1">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sp>
        <p:nvSpPr>
          <p:cNvPr id="80898" name="Rectangle 1"/>
          <p:cNvSpPr>
            <a:spLocks noChangeArrowheads="1"/>
          </p:cNvSpPr>
          <p:nvPr/>
        </p:nvSpPr>
        <p:spPr bwMode="auto">
          <a:xfrm>
            <a:off x="609600" y="2381250"/>
            <a:ext cx="6223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b="1">
                <a:solidFill>
                  <a:srgbClr val="FFFFFF"/>
                </a:solidFill>
                <a:latin typeface="Century Gothic" charset="0"/>
                <a:cs typeface="Century Gothic" charset="0"/>
              </a:rPr>
              <a:t>Synonyms and Clarifying Words/Phrases:</a:t>
            </a:r>
          </a:p>
        </p:txBody>
      </p:sp>
      <p:sp>
        <p:nvSpPr>
          <p:cNvPr id="80899" name="Rectangle 3"/>
          <p:cNvSpPr>
            <a:spLocks noChangeArrowheads="1"/>
          </p:cNvSpPr>
          <p:nvPr/>
        </p:nvSpPr>
        <p:spPr bwMode="auto">
          <a:xfrm>
            <a:off x="457200" y="2016125"/>
            <a:ext cx="8375650" cy="4216539"/>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r>
              <a:rPr lang="en-US" sz="3200" b="1" dirty="0">
                <a:solidFill>
                  <a:srgbClr val="009500"/>
                </a:solidFill>
                <a:latin typeface="Century Gothic" charset="0"/>
                <a:cs typeface="Century Gothic" charset="0"/>
              </a:rPr>
              <a:t>Synonyms and Clarifying Words/Phrases:</a:t>
            </a:r>
          </a:p>
          <a:p>
            <a:endParaRPr lang="en-US" sz="3200" dirty="0">
              <a:latin typeface="Avenir Black" charset="0"/>
              <a:cs typeface="Avenir Black" charset="0"/>
            </a:endParaRPr>
          </a:p>
          <a:p>
            <a:r>
              <a:rPr lang="en-US" sz="2800" dirty="0" smtClean="0">
                <a:latin typeface="Avenir Black" charset="0"/>
                <a:cs typeface="Avenir Black" charset="0"/>
              </a:rPr>
              <a:t>odious</a:t>
            </a:r>
          </a:p>
          <a:p>
            <a:r>
              <a:rPr lang="en-US" sz="2800" dirty="0" smtClean="0">
                <a:latin typeface="Avenir Black" charset="0"/>
                <a:cs typeface="Avenir Black" charset="0"/>
              </a:rPr>
              <a:t>heinous</a:t>
            </a:r>
            <a:r>
              <a:rPr lang="en-US" sz="2800" dirty="0">
                <a:latin typeface="Avenir Black" charset="0"/>
                <a:cs typeface="Avenir Black" charset="0"/>
              </a:rPr>
              <a:t>	</a:t>
            </a:r>
            <a:r>
              <a:rPr lang="en-US" sz="2800" b="1" dirty="0">
                <a:latin typeface="Avenir Black" charset="0"/>
                <a:cs typeface="Avenir Black" charset="0"/>
              </a:rPr>
              <a:t>	</a:t>
            </a:r>
            <a:endParaRPr lang="en-US" sz="2800" b="1" dirty="0" smtClean="0">
              <a:latin typeface="Avenir Black" charset="0"/>
              <a:cs typeface="Avenir Black" charset="0"/>
            </a:endParaRPr>
          </a:p>
          <a:p>
            <a:r>
              <a:rPr lang="en-US" sz="2800" dirty="0">
                <a:latin typeface="Avenir Black" charset="0"/>
                <a:cs typeface="Avenir Black" charset="0"/>
              </a:rPr>
              <a:t>a</a:t>
            </a:r>
            <a:r>
              <a:rPr lang="en-US" sz="2800" dirty="0" smtClean="0">
                <a:latin typeface="Avenir Black" charset="0"/>
                <a:cs typeface="Avenir Black" charset="0"/>
              </a:rPr>
              <a:t>trocious</a:t>
            </a:r>
          </a:p>
          <a:p>
            <a:r>
              <a:rPr lang="en-US" sz="2800" b="1" dirty="0">
                <a:latin typeface="Avenir Black" charset="0"/>
                <a:cs typeface="Avenir Black" charset="0"/>
              </a:rPr>
              <a:t>i</a:t>
            </a:r>
            <a:r>
              <a:rPr lang="en-US" sz="2800" b="1" dirty="0" smtClean="0">
                <a:latin typeface="Avenir Black" charset="0"/>
                <a:cs typeface="Avenir Black" charset="0"/>
              </a:rPr>
              <a:t>nfamous</a:t>
            </a:r>
          </a:p>
          <a:p>
            <a:r>
              <a:rPr lang="en-US" sz="2800" b="1" dirty="0" smtClean="0">
                <a:latin typeface="Avenir Black" charset="0"/>
                <a:cs typeface="Avenir Black" charset="0"/>
              </a:rPr>
              <a:t>wicked</a:t>
            </a:r>
            <a:r>
              <a:rPr lang="en-US" sz="2800" b="1" dirty="0">
                <a:latin typeface="Avenir Black" charset="0"/>
                <a:cs typeface="Avenir Black" charset="0"/>
              </a:rPr>
              <a:t>				</a:t>
            </a:r>
          </a:p>
          <a:p>
            <a:r>
              <a:rPr lang="en-US" sz="3200" dirty="0" smtClean="0">
                <a:latin typeface="Avenir Black" charset="0"/>
                <a:cs typeface="Avenir Black" charset="0"/>
              </a:rPr>
              <a:t>		</a:t>
            </a:r>
            <a:endParaRPr lang="en-US" sz="3200" b="1" dirty="0">
              <a:latin typeface="Avenir Black" charset="0"/>
              <a:cs typeface="Avenir Black" charset="0"/>
            </a:endParaRPr>
          </a:p>
          <a:p>
            <a:endParaRPr lang="en-US" sz="3200" b="1" dirty="0">
              <a:solidFill>
                <a:srgbClr val="005B91"/>
              </a:solidFill>
              <a:latin typeface="Avenir Black" charset="0"/>
              <a:cs typeface="Avenir Black" charset="0"/>
            </a:endParaRPr>
          </a:p>
        </p:txBody>
      </p:sp>
      <p:sp>
        <p:nvSpPr>
          <p:cNvPr id="8" name="Rounded Rectangle 7"/>
          <p:cNvSpPr/>
          <p:nvPr/>
        </p:nvSpPr>
        <p:spPr>
          <a:xfrm>
            <a:off x="1536700" y="521266"/>
            <a:ext cx="1079500" cy="913834"/>
          </a:xfrm>
          <a:prstGeom prst="roundRect">
            <a:avLst>
              <a:gd name="adj" fmla="val 13281"/>
            </a:avLst>
          </a:prstGeom>
          <a:solidFill>
            <a:srgbClr val="A553E6"/>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algn="ctr">
              <a:buClr>
                <a:schemeClr val="bg1"/>
              </a:buClr>
              <a:defRPr/>
            </a:pPr>
            <a:r>
              <a:rPr lang="en-US" sz="1600" b="1" dirty="0" smtClean="0">
                <a:solidFill>
                  <a:srgbClr val="000000"/>
                </a:solidFill>
                <a:effectLst>
                  <a:outerShdw blurRad="50800" dist="38100" dir="2700000" algn="tl" rotWithShape="0">
                    <a:srgbClr val="000000">
                      <a:alpha val="43000"/>
                    </a:srgbClr>
                  </a:outerShdw>
                </a:effectLst>
                <a:latin typeface="Century Gothic"/>
                <a:cs typeface="Century Gothic"/>
              </a:rPr>
              <a:t>Provide</a:t>
            </a:r>
            <a:r>
              <a:rPr lang="en-US" b="1" dirty="0" smtClean="0">
                <a:solidFill>
                  <a:srgbClr val="000000"/>
                </a:solidFill>
                <a:effectLst>
                  <a:outerShdw blurRad="50800" dist="38100" dir="2700000" algn="tl" rotWithShape="0">
                    <a:srgbClr val="000000">
                      <a:alpha val="43000"/>
                    </a:srgbClr>
                  </a:outerShdw>
                </a:effectLst>
                <a:latin typeface="Century Gothic"/>
                <a:cs typeface="Century Gothic"/>
              </a:rPr>
              <a: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1</a:t>
            </a:r>
          </a:p>
          <a:p>
            <a:pPr>
              <a:buClr>
                <a:schemeClr val="bg1"/>
              </a:buClr>
              <a:defRPr/>
            </a:pPr>
            <a:endParaRPr lang="en-US" sz="2200" b="1"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solidFill>
                <a:srgbClr val="FFFFFF"/>
              </a:solidFill>
              <a:effectLst>
                <a:outerShdw blurRad="50800" dist="38100" dir="2700000" algn="tl" rotWithShape="0">
                  <a:srgbClr val="000000">
                    <a:alpha val="43000"/>
                  </a:srgbClr>
                </a:outerShdw>
              </a:effectLst>
              <a:latin typeface="Century Gothic"/>
              <a:cs typeface="Century Gothic"/>
            </a:endParaRPr>
          </a:p>
        </p:txBody>
      </p:sp>
      <p:pic>
        <p:nvPicPr>
          <p:cNvPr id="9" name="Picture 8" descr="Screen Shot 2014-06-10 at 2.19.48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8225" y="4521200"/>
            <a:ext cx="2895600" cy="2066925"/>
          </a:xfrm>
          <a:prstGeom prst="rect">
            <a:avLst/>
          </a:prstGeom>
          <a:ln w="57150" cmpd="sng">
            <a:solidFill>
              <a:schemeClr val="tx1"/>
            </a:solidFill>
          </a:ln>
          <a:effectLst>
            <a:outerShdw blurRad="292100" dist="139700" dir="2700000" algn="tl" rotWithShape="0">
              <a:srgbClr val="333333">
                <a:alpha val="65000"/>
              </a:srgbClr>
            </a:outerShdw>
          </a:effectLst>
        </p:spPr>
      </p:pic>
      <p:sp>
        <p:nvSpPr>
          <p:cNvPr id="80904" name="TextBox 9"/>
          <p:cNvSpPr txBox="1">
            <a:spLocks noChangeArrowheads="1"/>
          </p:cNvSpPr>
          <p:nvPr/>
        </p:nvSpPr>
        <p:spPr bwMode="auto">
          <a:xfrm>
            <a:off x="8164513" y="6216650"/>
            <a:ext cx="114617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FF0000"/>
                </a:solidFill>
                <a:latin typeface="Century Gothic" charset="0"/>
                <a:cs typeface="Century Gothic" charset="0"/>
              </a:rPr>
              <a:t>Synonyms</a:t>
            </a:r>
          </a:p>
        </p:txBody>
      </p:sp>
      <p:grpSp>
        <p:nvGrpSpPr>
          <p:cNvPr id="13" name="Group 12"/>
          <p:cNvGrpSpPr>
            <a:grpSpLocks/>
          </p:cNvGrpSpPr>
          <p:nvPr/>
        </p:nvGrpSpPr>
        <p:grpSpPr bwMode="auto">
          <a:xfrm>
            <a:off x="7575550" y="5500688"/>
            <a:ext cx="1009650" cy="1036637"/>
            <a:chOff x="3088640" y="2072640"/>
            <a:chExt cx="1759712" cy="1759704"/>
          </a:xfrm>
        </p:grpSpPr>
        <p:sp>
          <p:nvSpPr>
            <p:cNvPr id="14" name="Pie 13"/>
            <p:cNvSpPr/>
            <p:nvPr/>
          </p:nvSpPr>
          <p:spPr>
            <a:xfrm rot="10800000">
              <a:off x="3088640" y="2158874"/>
              <a:ext cx="1759712" cy="1673470"/>
            </a:xfrm>
            <a:prstGeom prst="pieWedge">
              <a:avLst/>
            </a:prstGeom>
            <a:solidFill>
              <a:schemeClr val="bg1"/>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5" name="Pie 4"/>
            <p:cNvSpPr/>
            <p:nvPr/>
          </p:nvSpPr>
          <p:spPr>
            <a:xfrm rot="21600000">
              <a:off x="3088640" y="2072640"/>
              <a:ext cx="1245079" cy="1244998"/>
            </a:xfrm>
            <a:prstGeom prst="rect">
              <a:avLst/>
            </a:prstGeom>
          </p:spPr>
          <p:style>
            <a:lnRef idx="0">
              <a:scrgbClr r="0" g="0" b="0"/>
            </a:lnRef>
            <a:fillRef idx="0">
              <a:scrgbClr r="0" g="0" b="0"/>
            </a:fillRef>
            <a:effectRef idx="0">
              <a:scrgbClr r="0" g="0" b="0"/>
            </a:effectRef>
            <a:fontRef idx="minor">
              <a:schemeClr val="lt1"/>
            </a:fontRef>
          </p:style>
          <p:txBody>
            <a:bodyPr lIns="213360" tIns="213360" rIns="213360" bIns="213360" spcCol="1270" anchor="ctr"/>
            <a:lstStyle/>
            <a:p>
              <a:pPr algn="ctr" defTabSz="1333500">
                <a:lnSpc>
                  <a:spcPct val="90000"/>
                </a:lnSpc>
                <a:spcAft>
                  <a:spcPct val="35000"/>
                </a:spcAft>
                <a:defRPr/>
              </a:pPr>
              <a:endParaRPr lang="en-US" sz="3000"/>
            </a:p>
          </p:txBody>
        </p:sp>
      </p:grpSp>
      <p:sp>
        <p:nvSpPr>
          <p:cNvPr id="17" name="Oval 16"/>
          <p:cNvSpPr/>
          <p:nvPr/>
        </p:nvSpPr>
        <p:spPr>
          <a:xfrm>
            <a:off x="7200900" y="5221288"/>
            <a:ext cx="723900" cy="66516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18" name="TextBox 17"/>
          <p:cNvSpPr txBox="1"/>
          <p:nvPr/>
        </p:nvSpPr>
        <p:spPr>
          <a:xfrm>
            <a:off x="7124700" y="5384800"/>
            <a:ext cx="939800" cy="254000"/>
          </a:xfrm>
          <a:prstGeom prst="rect">
            <a:avLst/>
          </a:prstGeom>
          <a:noFill/>
        </p:spPr>
        <p:txBody>
          <a:bodyPr>
            <a:spAutoFit/>
          </a:bodyPr>
          <a:lstStyle/>
          <a:p>
            <a:pPr>
              <a:defRPr/>
            </a:pPr>
            <a:r>
              <a:rPr lang="en-US" sz="1050" b="1" dirty="0" smtClean="0">
                <a:latin typeface="Century Gothic"/>
                <a:cs typeface="Century Gothic"/>
              </a:rPr>
              <a:t>nefarious</a:t>
            </a:r>
            <a:endParaRPr lang="en-US" sz="1050" b="1" dirty="0">
              <a:latin typeface="Century Gothic"/>
              <a:cs typeface="Century Gothic"/>
            </a:endParaRPr>
          </a:p>
        </p:txBody>
      </p:sp>
    </p:spTree>
    <p:extLst>
      <p:ext uri="{BB962C8B-B14F-4D97-AF65-F5344CB8AC3E}">
        <p14:creationId xmlns:p14="http://schemas.microsoft.com/office/powerpoint/2010/main" val="508289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298450" y="2355322"/>
            <a:ext cx="8633122" cy="1414462"/>
          </a:xfrm>
        </p:spPr>
        <p:txBody>
          <a:bodyPr/>
          <a:lstStyle/>
          <a:p>
            <a:pPr marL="57150" indent="0" eaLnBrk="1" hangingPunct="1">
              <a:buFont typeface="Arial" charset="0"/>
              <a:buNone/>
              <a:defRPr/>
            </a:pPr>
            <a:endParaRPr lang="en-US" dirty="0">
              <a:latin typeface="Century Gothic"/>
              <a:cs typeface="Century Gothic"/>
            </a:endParaRPr>
          </a:p>
          <a:p>
            <a:pPr marL="57150" indent="0" eaLnBrk="1" hangingPunct="1">
              <a:buFont typeface="Arial" charset="0"/>
              <a:buNone/>
              <a:defRPr/>
            </a:pPr>
            <a:r>
              <a:rPr lang="en-US" dirty="0" smtClean="0">
                <a:latin typeface="Century Gothic"/>
                <a:cs typeface="Century Gothic"/>
              </a:rPr>
              <a:t>Discuss </a:t>
            </a:r>
            <a:r>
              <a:rPr lang="en-US" dirty="0">
                <a:latin typeface="Century Gothic"/>
                <a:cs typeface="Century Gothic"/>
              </a:rPr>
              <a:t>your own description</a:t>
            </a:r>
            <a:r>
              <a:rPr lang="en-US" dirty="0" smtClean="0">
                <a:latin typeface="Century Gothic"/>
                <a:cs typeface="Century Gothic"/>
              </a:rPr>
              <a:t>, explanation</a:t>
            </a:r>
            <a:r>
              <a:rPr lang="en-US" dirty="0">
                <a:latin typeface="Century Gothic"/>
                <a:cs typeface="Century Gothic"/>
              </a:rPr>
              <a:t>, or example for </a:t>
            </a:r>
            <a:r>
              <a:rPr lang="en-US" i="1" dirty="0" smtClean="0">
                <a:latin typeface="Century Gothic"/>
                <a:cs typeface="Century Gothic"/>
              </a:rPr>
              <a:t>migration </a:t>
            </a:r>
            <a:r>
              <a:rPr lang="en-US" dirty="0" smtClean="0">
                <a:latin typeface="Century Gothic"/>
                <a:cs typeface="Century Gothic"/>
              </a:rPr>
              <a:t>with your partner.</a:t>
            </a:r>
            <a:endParaRPr lang="en-US" dirty="0">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4994" name="Content Placeholder 5"/>
          <p:cNvSpPr txBox="1">
            <a:spLocks/>
          </p:cNvSpPr>
          <p:nvPr/>
        </p:nvSpPr>
        <p:spPr bwMode="auto">
          <a:xfrm>
            <a:off x="298450" y="1852084"/>
            <a:ext cx="8586302"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sp>
        <p:nvSpPr>
          <p:cNvPr id="8" name="Rounded Rectangle 7"/>
          <p:cNvSpPr/>
          <p:nvPr/>
        </p:nvSpPr>
        <p:spPr>
          <a:xfrm>
            <a:off x="7852580" y="5728192"/>
            <a:ext cx="1078992" cy="914400"/>
          </a:xfrm>
          <a:prstGeom prst="roundRect">
            <a:avLst/>
          </a:prstGeom>
          <a:solidFill>
            <a:srgbClr val="8871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600" b="1" dirty="0" smtClean="0">
                <a:solidFill>
                  <a:srgbClr val="000000"/>
                </a:solidFill>
                <a:latin typeface="Century Gothic"/>
                <a:cs typeface="Century Gothic"/>
              </a:rPr>
              <a:t>Restate</a:t>
            </a:r>
            <a:endParaRPr lang="en-US" sz="1600" b="1" dirty="0">
              <a:solidFill>
                <a:srgbClr val="000000"/>
              </a:solidFill>
              <a:latin typeface="Century Gothic"/>
              <a:cs typeface="Century Gothic"/>
            </a:endParaRPr>
          </a:p>
          <a:p>
            <a:pPr algn="ctr">
              <a:defRPr/>
            </a:pPr>
            <a:r>
              <a:rPr lang="en-US" b="1" dirty="0">
                <a:solidFill>
                  <a:srgbClr val="000000"/>
                </a:solidFill>
                <a:latin typeface="Century Gothic"/>
                <a:cs typeface="Century Gothic"/>
              </a:rPr>
              <a:t>2 </a:t>
            </a:r>
          </a:p>
        </p:txBody>
      </p:sp>
      <p:sp>
        <p:nvSpPr>
          <p:cNvPr id="12" name="Title 1"/>
          <p:cNvSpPr>
            <a:spLocks noGrp="1"/>
          </p:cNvSpPr>
          <p:nvPr>
            <p:ph type="title"/>
          </p:nvPr>
        </p:nvSpPr>
        <p:spPr>
          <a:xfrm>
            <a:off x="457200" y="274638"/>
            <a:ext cx="8229600" cy="1143000"/>
          </a:xfrm>
        </p:spPr>
        <p:txBody>
          <a:bodyPr/>
          <a:lstStyle/>
          <a:p>
            <a:r>
              <a:rPr lang="en-US">
                <a:solidFill>
                  <a:srgbClr val="F04C00"/>
                </a:solidFill>
                <a:latin typeface="Webdings" charset="0"/>
                <a:cs typeface="Webdings" charset="0"/>
                <a:sym typeface="Webdings" charset="0"/>
              </a:rPr>
              <a:t></a:t>
            </a:r>
            <a:r>
              <a:rPr lang="en-US">
                <a:solidFill>
                  <a:srgbClr val="F04C00"/>
                </a:solidFill>
                <a:latin typeface="Tw Cen MT" charset="0"/>
                <a:cs typeface="Century Gothic" charset="0"/>
                <a:sym typeface="Century Gothic" charset="0"/>
              </a:rPr>
              <a:t> Think – </a:t>
            </a:r>
            <a:r>
              <a:rPr lang="en-US">
                <a:solidFill>
                  <a:srgbClr val="F04C00"/>
                </a:solidFill>
                <a:latin typeface="Wingdings" charset="0"/>
                <a:cs typeface="Wingdings" charset="0"/>
                <a:sym typeface="Wingdings" charset="0"/>
              </a:rPr>
              <a:t></a:t>
            </a:r>
            <a:r>
              <a:rPr lang="en-US">
                <a:solidFill>
                  <a:srgbClr val="F04C00"/>
                </a:solidFill>
                <a:latin typeface="Tw Cen MT" charset="0"/>
                <a:cs typeface="Century Gothic" charset="0"/>
                <a:sym typeface="Century Gothic" charset="0"/>
              </a:rPr>
              <a:t>Pair – </a:t>
            </a:r>
            <a:r>
              <a:rPr lang="en-US">
                <a:solidFill>
                  <a:srgbClr val="F04C00"/>
                </a:solidFill>
                <a:latin typeface="Webdings" charset="0"/>
                <a:cs typeface="Webdings" charset="0"/>
                <a:sym typeface="Webdings" charset="0"/>
              </a:rPr>
              <a:t></a:t>
            </a:r>
            <a:r>
              <a:rPr lang="en-US">
                <a:solidFill>
                  <a:srgbClr val="F04C00"/>
                </a:solidFill>
                <a:latin typeface="Tw Cen MT" charset="0"/>
                <a:cs typeface="Century Gothic" charset="0"/>
                <a:sym typeface="Century Gothic" charset="0"/>
              </a:rPr>
              <a:t>Share</a:t>
            </a:r>
            <a:endParaRPr lang="en-US">
              <a:solidFill>
                <a:srgbClr val="F04C00"/>
              </a:solidFill>
              <a:latin typeface="Tw Cen MT" charset="0"/>
            </a:endParaRPr>
          </a:p>
        </p:txBody>
      </p:sp>
    </p:spTree>
    <p:extLst>
      <p:ext uri="{BB962C8B-B14F-4D97-AF65-F5344CB8AC3E}">
        <p14:creationId xmlns:p14="http://schemas.microsoft.com/office/powerpoint/2010/main" val="3183034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298450" y="2355322"/>
            <a:ext cx="8633122" cy="1414462"/>
          </a:xfrm>
        </p:spPr>
        <p:txBody>
          <a:bodyPr/>
          <a:lstStyle/>
          <a:p>
            <a:pPr marL="57150" indent="0" eaLnBrk="1" hangingPunct="1">
              <a:buFont typeface="Arial" charset="0"/>
              <a:buNone/>
              <a:defRPr/>
            </a:pPr>
            <a:endParaRPr lang="en-US" dirty="0">
              <a:latin typeface="Century Gothic"/>
              <a:cs typeface="Century Gothic"/>
            </a:endParaRPr>
          </a:p>
          <a:p>
            <a:pPr marL="57150" indent="0" eaLnBrk="1" hangingPunct="1">
              <a:buFont typeface="Arial" charset="0"/>
              <a:buNone/>
              <a:defRPr/>
            </a:pPr>
            <a:r>
              <a:rPr lang="en-US" dirty="0" smtClean="0">
                <a:latin typeface="Century Gothic"/>
                <a:cs typeface="Century Gothic"/>
              </a:rPr>
              <a:t>Discuss </a:t>
            </a:r>
            <a:r>
              <a:rPr lang="en-US" dirty="0">
                <a:latin typeface="Century Gothic"/>
                <a:cs typeface="Century Gothic"/>
              </a:rPr>
              <a:t>your own description</a:t>
            </a:r>
            <a:r>
              <a:rPr lang="en-US" dirty="0" smtClean="0">
                <a:latin typeface="Century Gothic"/>
                <a:cs typeface="Century Gothic"/>
              </a:rPr>
              <a:t>, explanation</a:t>
            </a:r>
            <a:r>
              <a:rPr lang="en-US" dirty="0">
                <a:latin typeface="Century Gothic"/>
                <a:cs typeface="Century Gothic"/>
              </a:rPr>
              <a:t>, or example for </a:t>
            </a:r>
            <a:r>
              <a:rPr lang="en-US" i="1" dirty="0" smtClean="0">
                <a:latin typeface="Century Gothic"/>
                <a:cs typeface="Century Gothic"/>
              </a:rPr>
              <a:t>nefarious </a:t>
            </a:r>
            <a:r>
              <a:rPr lang="en-US" dirty="0" smtClean="0">
                <a:latin typeface="Century Gothic"/>
                <a:cs typeface="Century Gothic"/>
              </a:rPr>
              <a:t>with your partner.</a:t>
            </a:r>
            <a:endParaRPr lang="en-US" dirty="0">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4994" name="Content Placeholder 5"/>
          <p:cNvSpPr txBox="1">
            <a:spLocks/>
          </p:cNvSpPr>
          <p:nvPr/>
        </p:nvSpPr>
        <p:spPr bwMode="auto">
          <a:xfrm>
            <a:off x="298450" y="1852084"/>
            <a:ext cx="8586302"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sp>
        <p:nvSpPr>
          <p:cNvPr id="8" name="Rounded Rectangle 7"/>
          <p:cNvSpPr/>
          <p:nvPr/>
        </p:nvSpPr>
        <p:spPr>
          <a:xfrm>
            <a:off x="7852580" y="5728192"/>
            <a:ext cx="1078992" cy="914400"/>
          </a:xfrm>
          <a:prstGeom prst="roundRect">
            <a:avLst/>
          </a:prstGeom>
          <a:solidFill>
            <a:srgbClr val="8871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600" b="1" dirty="0" smtClean="0">
                <a:solidFill>
                  <a:srgbClr val="000000"/>
                </a:solidFill>
                <a:latin typeface="Century Gothic"/>
                <a:cs typeface="Century Gothic"/>
              </a:rPr>
              <a:t>Restate</a:t>
            </a:r>
            <a:endParaRPr lang="en-US" sz="1600" b="1" dirty="0">
              <a:solidFill>
                <a:srgbClr val="000000"/>
              </a:solidFill>
              <a:latin typeface="Century Gothic"/>
              <a:cs typeface="Century Gothic"/>
            </a:endParaRPr>
          </a:p>
          <a:p>
            <a:pPr algn="ctr">
              <a:defRPr/>
            </a:pPr>
            <a:r>
              <a:rPr lang="en-US" b="1" dirty="0">
                <a:solidFill>
                  <a:srgbClr val="000000"/>
                </a:solidFill>
                <a:latin typeface="Century Gothic"/>
                <a:cs typeface="Century Gothic"/>
              </a:rPr>
              <a:t>2 </a:t>
            </a:r>
          </a:p>
        </p:txBody>
      </p:sp>
      <p:sp>
        <p:nvSpPr>
          <p:cNvPr id="12" name="Title 1"/>
          <p:cNvSpPr>
            <a:spLocks noGrp="1"/>
          </p:cNvSpPr>
          <p:nvPr>
            <p:ph type="title"/>
          </p:nvPr>
        </p:nvSpPr>
        <p:spPr>
          <a:xfrm>
            <a:off x="457200" y="274638"/>
            <a:ext cx="8229600" cy="1143000"/>
          </a:xfrm>
        </p:spPr>
        <p:txBody>
          <a:bodyPr/>
          <a:lstStyle/>
          <a:p>
            <a:r>
              <a:rPr lang="en-US">
                <a:solidFill>
                  <a:srgbClr val="F04C00"/>
                </a:solidFill>
                <a:latin typeface="Webdings" charset="0"/>
                <a:cs typeface="Webdings" charset="0"/>
                <a:sym typeface="Webdings" charset="0"/>
              </a:rPr>
              <a:t></a:t>
            </a:r>
            <a:r>
              <a:rPr lang="en-US">
                <a:solidFill>
                  <a:srgbClr val="F04C00"/>
                </a:solidFill>
                <a:latin typeface="Tw Cen MT" charset="0"/>
                <a:cs typeface="Century Gothic" charset="0"/>
                <a:sym typeface="Century Gothic" charset="0"/>
              </a:rPr>
              <a:t> Think – </a:t>
            </a:r>
            <a:r>
              <a:rPr lang="en-US">
                <a:solidFill>
                  <a:srgbClr val="F04C00"/>
                </a:solidFill>
                <a:latin typeface="Wingdings" charset="0"/>
                <a:cs typeface="Wingdings" charset="0"/>
                <a:sym typeface="Wingdings" charset="0"/>
              </a:rPr>
              <a:t></a:t>
            </a:r>
            <a:r>
              <a:rPr lang="en-US">
                <a:solidFill>
                  <a:srgbClr val="F04C00"/>
                </a:solidFill>
                <a:latin typeface="Tw Cen MT" charset="0"/>
                <a:cs typeface="Century Gothic" charset="0"/>
                <a:sym typeface="Century Gothic" charset="0"/>
              </a:rPr>
              <a:t>Pair – </a:t>
            </a:r>
            <a:r>
              <a:rPr lang="en-US">
                <a:solidFill>
                  <a:srgbClr val="F04C00"/>
                </a:solidFill>
                <a:latin typeface="Webdings" charset="0"/>
                <a:cs typeface="Webdings" charset="0"/>
                <a:sym typeface="Webdings" charset="0"/>
              </a:rPr>
              <a:t></a:t>
            </a:r>
            <a:r>
              <a:rPr lang="en-US">
                <a:solidFill>
                  <a:srgbClr val="F04C00"/>
                </a:solidFill>
                <a:latin typeface="Tw Cen MT" charset="0"/>
                <a:cs typeface="Century Gothic" charset="0"/>
                <a:sym typeface="Century Gothic" charset="0"/>
              </a:rPr>
              <a:t>Share</a:t>
            </a:r>
            <a:endParaRPr lang="en-US">
              <a:solidFill>
                <a:srgbClr val="F04C00"/>
              </a:solidFill>
              <a:latin typeface="Tw Cen MT" charset="0"/>
            </a:endParaRPr>
          </a:p>
        </p:txBody>
      </p:sp>
    </p:spTree>
    <p:extLst>
      <p:ext uri="{BB962C8B-B14F-4D97-AF65-F5344CB8AC3E}">
        <p14:creationId xmlns:p14="http://schemas.microsoft.com/office/powerpoint/2010/main" val="2981647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046163"/>
            <a:ext cx="8369300" cy="1414462"/>
          </a:xfrm>
        </p:spPr>
        <p:txBody>
          <a:bodyPr/>
          <a:lstStyle/>
          <a:p>
            <a:pPr marL="57150" indent="0" eaLnBrk="1" hangingPunct="1">
              <a:buFont typeface="Arial" charset="0"/>
              <a:buNone/>
              <a:defRPr/>
            </a:pPr>
            <a:endParaRPr lang="en-US" dirty="0">
              <a:latin typeface="Century Gothic"/>
              <a:cs typeface="Century Gothic"/>
            </a:endParaRPr>
          </a:p>
          <a:p>
            <a:pPr marL="57150" indent="0" eaLnBrk="1" hangingPunct="1">
              <a:buFont typeface="Arial" charset="0"/>
              <a:buNone/>
              <a:defRPr/>
            </a:pPr>
            <a:r>
              <a:rPr lang="en-US" dirty="0" smtClean="0">
                <a:latin typeface="Century Gothic"/>
                <a:cs typeface="Century Gothic"/>
              </a:rPr>
              <a:t>Write </a:t>
            </a:r>
            <a:r>
              <a:rPr lang="en-US" dirty="0">
                <a:latin typeface="Century Gothic"/>
                <a:cs typeface="Century Gothic"/>
              </a:rPr>
              <a:t>your own description</a:t>
            </a:r>
            <a:r>
              <a:rPr lang="en-US" dirty="0" smtClean="0">
                <a:latin typeface="Century Gothic"/>
                <a:cs typeface="Century Gothic"/>
              </a:rPr>
              <a:t>, explanation</a:t>
            </a:r>
            <a:r>
              <a:rPr lang="en-US" dirty="0">
                <a:latin typeface="Century Gothic"/>
                <a:cs typeface="Century Gothic"/>
              </a:rPr>
              <a:t>, or example for </a:t>
            </a:r>
            <a:r>
              <a:rPr lang="en-US" i="1" dirty="0" smtClean="0">
                <a:latin typeface="Century Gothic"/>
                <a:cs typeface="Century Gothic"/>
              </a:rPr>
              <a:t>migration</a:t>
            </a:r>
            <a:r>
              <a:rPr lang="en-US" dirty="0" smtClean="0">
                <a:latin typeface="Century Gothic"/>
                <a:cs typeface="Century Gothic"/>
              </a:rPr>
              <a:t>.</a:t>
            </a:r>
            <a:endParaRPr lang="en-US" dirty="0">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4994" name="Content Placeholder 5"/>
          <p:cNvSpPr txBox="1">
            <a:spLocks/>
          </p:cNvSpPr>
          <p:nvPr/>
        </p:nvSpPr>
        <p:spPr bwMode="auto">
          <a:xfrm>
            <a:off x="438150" y="2603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sp>
        <p:nvSpPr>
          <p:cNvPr id="8" name="Rounded Rectangle 7"/>
          <p:cNvSpPr/>
          <p:nvPr/>
        </p:nvSpPr>
        <p:spPr>
          <a:xfrm>
            <a:off x="1654980" y="360326"/>
            <a:ext cx="1078992" cy="914400"/>
          </a:xfrm>
          <a:prstGeom prst="roundRect">
            <a:avLst/>
          </a:prstGeom>
          <a:solidFill>
            <a:srgbClr val="8871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600" b="1" dirty="0" smtClean="0">
                <a:solidFill>
                  <a:srgbClr val="000000"/>
                </a:solidFill>
                <a:latin typeface="Century Gothic"/>
                <a:cs typeface="Century Gothic"/>
              </a:rPr>
              <a:t>Restate</a:t>
            </a:r>
            <a:endParaRPr lang="en-US" sz="1600" b="1" dirty="0">
              <a:solidFill>
                <a:srgbClr val="000000"/>
              </a:solidFill>
              <a:latin typeface="Century Gothic"/>
              <a:cs typeface="Century Gothic"/>
            </a:endParaRPr>
          </a:p>
          <a:p>
            <a:pPr algn="ctr">
              <a:defRPr/>
            </a:pPr>
            <a:r>
              <a:rPr lang="en-US" b="1" dirty="0">
                <a:solidFill>
                  <a:srgbClr val="000000"/>
                </a:solidFill>
                <a:latin typeface="Century Gothic"/>
                <a:cs typeface="Century Gothic"/>
              </a:rPr>
              <a:t>2 </a:t>
            </a: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857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4997" name="TextBox 11"/>
          <p:cNvSpPr txBox="1">
            <a:spLocks noChangeArrowheads="1"/>
          </p:cNvSpPr>
          <p:nvPr/>
        </p:nvSpPr>
        <p:spPr bwMode="auto">
          <a:xfrm>
            <a:off x="2035175" y="5610225"/>
            <a:ext cx="156845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Explanation, Description or Example</a:t>
            </a:r>
          </a:p>
        </p:txBody>
      </p:sp>
      <p:sp>
        <p:nvSpPr>
          <p:cNvPr id="15" name="Pie 14"/>
          <p:cNvSpPr/>
          <p:nvPr/>
        </p:nvSpPr>
        <p:spPr>
          <a:xfrm rot="16200000">
            <a:off x="2816225" y="4646613"/>
            <a:ext cx="1714500"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16"/>
          <p:cNvSpPr/>
          <p:nvPr/>
        </p:nvSpPr>
        <p:spPr>
          <a:xfrm>
            <a:off x="3937000" y="4065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5000" name="TextBox 17"/>
          <p:cNvSpPr txBox="1">
            <a:spLocks noChangeArrowheads="1"/>
          </p:cNvSpPr>
          <p:nvPr/>
        </p:nvSpPr>
        <p:spPr bwMode="auto">
          <a:xfrm>
            <a:off x="3860800" y="4445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migration</a:t>
            </a:r>
            <a:endParaRPr lang="en-US" sz="1800" b="1" dirty="0">
              <a:latin typeface="Century Gothic" charset="0"/>
              <a:cs typeface="Century Gothic" charset="0"/>
            </a:endParaRPr>
          </a:p>
        </p:txBody>
      </p:sp>
    </p:spTree>
    <p:extLst>
      <p:ext uri="{BB962C8B-B14F-4D97-AF65-F5344CB8AC3E}">
        <p14:creationId xmlns:p14="http://schemas.microsoft.com/office/powerpoint/2010/main" val="17473205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046163"/>
            <a:ext cx="8369300" cy="1414462"/>
          </a:xfrm>
        </p:spPr>
        <p:txBody>
          <a:bodyPr/>
          <a:lstStyle/>
          <a:p>
            <a:pPr marL="57150" indent="0" eaLnBrk="1" hangingPunct="1">
              <a:buFont typeface="Arial" charset="0"/>
              <a:buNone/>
              <a:defRPr/>
            </a:pPr>
            <a:endParaRPr lang="en-US" dirty="0">
              <a:latin typeface="Century Gothic"/>
              <a:cs typeface="Century Gothic"/>
            </a:endParaRPr>
          </a:p>
          <a:p>
            <a:pPr marL="57150" indent="0" eaLnBrk="1" hangingPunct="1">
              <a:buFont typeface="Arial" charset="0"/>
              <a:buNone/>
              <a:defRPr/>
            </a:pPr>
            <a:r>
              <a:rPr lang="en-US" dirty="0" smtClean="0">
                <a:latin typeface="Century Gothic"/>
                <a:cs typeface="Century Gothic"/>
              </a:rPr>
              <a:t>Write </a:t>
            </a:r>
            <a:r>
              <a:rPr lang="en-US" dirty="0">
                <a:latin typeface="Century Gothic"/>
                <a:cs typeface="Century Gothic"/>
              </a:rPr>
              <a:t>your own description</a:t>
            </a:r>
            <a:r>
              <a:rPr lang="en-US" dirty="0" smtClean="0">
                <a:latin typeface="Century Gothic"/>
                <a:cs typeface="Century Gothic"/>
              </a:rPr>
              <a:t>, explanation</a:t>
            </a:r>
            <a:r>
              <a:rPr lang="en-US" dirty="0">
                <a:latin typeface="Century Gothic"/>
                <a:cs typeface="Century Gothic"/>
              </a:rPr>
              <a:t>, or example for </a:t>
            </a:r>
            <a:r>
              <a:rPr lang="en-US" i="1" dirty="0" smtClean="0">
                <a:latin typeface="Century Gothic"/>
                <a:cs typeface="Century Gothic"/>
              </a:rPr>
              <a:t>nefarious</a:t>
            </a:r>
            <a:r>
              <a:rPr lang="en-US" dirty="0" smtClean="0">
                <a:latin typeface="Century Gothic"/>
                <a:cs typeface="Century Gothic"/>
              </a:rPr>
              <a:t>.</a:t>
            </a:r>
            <a:endParaRPr lang="en-US" dirty="0">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4994" name="Content Placeholder 5"/>
          <p:cNvSpPr txBox="1">
            <a:spLocks/>
          </p:cNvSpPr>
          <p:nvPr/>
        </p:nvSpPr>
        <p:spPr bwMode="auto">
          <a:xfrm>
            <a:off x="438150" y="2603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sp>
        <p:nvSpPr>
          <p:cNvPr id="8" name="Rounded Rectangle 7"/>
          <p:cNvSpPr/>
          <p:nvPr/>
        </p:nvSpPr>
        <p:spPr>
          <a:xfrm>
            <a:off x="1654980" y="360326"/>
            <a:ext cx="1078992" cy="914400"/>
          </a:xfrm>
          <a:prstGeom prst="roundRect">
            <a:avLst/>
          </a:prstGeom>
          <a:solidFill>
            <a:srgbClr val="8871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600" b="1" dirty="0" smtClean="0">
                <a:solidFill>
                  <a:srgbClr val="000000"/>
                </a:solidFill>
                <a:latin typeface="Century Gothic"/>
                <a:cs typeface="Century Gothic"/>
              </a:rPr>
              <a:t>Restate</a:t>
            </a:r>
            <a:endParaRPr lang="en-US" sz="1600" b="1" dirty="0">
              <a:solidFill>
                <a:srgbClr val="000000"/>
              </a:solidFill>
              <a:latin typeface="Century Gothic"/>
              <a:cs typeface="Century Gothic"/>
            </a:endParaRPr>
          </a:p>
          <a:p>
            <a:pPr algn="ctr">
              <a:defRPr/>
            </a:pPr>
            <a:r>
              <a:rPr lang="en-US" b="1" dirty="0">
                <a:solidFill>
                  <a:srgbClr val="000000"/>
                </a:solidFill>
                <a:latin typeface="Century Gothic"/>
                <a:cs typeface="Century Gothic"/>
              </a:rPr>
              <a:t>2 </a:t>
            </a: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857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4997" name="TextBox 11"/>
          <p:cNvSpPr txBox="1">
            <a:spLocks noChangeArrowheads="1"/>
          </p:cNvSpPr>
          <p:nvPr/>
        </p:nvSpPr>
        <p:spPr bwMode="auto">
          <a:xfrm>
            <a:off x="2035175" y="5610225"/>
            <a:ext cx="156845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Explanation, Description or Example</a:t>
            </a:r>
          </a:p>
        </p:txBody>
      </p:sp>
      <p:sp>
        <p:nvSpPr>
          <p:cNvPr id="15" name="Pie 14"/>
          <p:cNvSpPr/>
          <p:nvPr/>
        </p:nvSpPr>
        <p:spPr>
          <a:xfrm rot="16200000">
            <a:off x="2816225" y="4646613"/>
            <a:ext cx="1714500"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16"/>
          <p:cNvSpPr/>
          <p:nvPr/>
        </p:nvSpPr>
        <p:spPr>
          <a:xfrm>
            <a:off x="3937000" y="4065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5000" name="TextBox 17"/>
          <p:cNvSpPr txBox="1">
            <a:spLocks noChangeArrowheads="1"/>
          </p:cNvSpPr>
          <p:nvPr/>
        </p:nvSpPr>
        <p:spPr bwMode="auto">
          <a:xfrm>
            <a:off x="3860800" y="4445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nefarious</a:t>
            </a:r>
            <a:endParaRPr lang="en-US" sz="1800" b="1" dirty="0">
              <a:latin typeface="Century Gothic" charset="0"/>
              <a:cs typeface="Century Gothic" charset="0"/>
            </a:endParaRPr>
          </a:p>
        </p:txBody>
      </p:sp>
      <p:sp>
        <p:nvSpPr>
          <p:cNvPr id="10" name="TextBox 5"/>
          <p:cNvSpPr txBox="1">
            <a:spLocks noChangeArrowheads="1"/>
          </p:cNvSpPr>
          <p:nvPr/>
        </p:nvSpPr>
        <p:spPr bwMode="auto">
          <a:xfrm>
            <a:off x="3025471" y="4814888"/>
            <a:ext cx="2286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400" dirty="0" smtClean="0">
              <a:solidFill>
                <a:srgbClr val="008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I know the list </a:t>
            </a:r>
          </a:p>
          <a:p>
            <a:pPr eaLnBrk="1" hangingPunct="1"/>
            <a:r>
              <a:rPr lang="en-US" sz="1400" b="1" dirty="0" smtClean="0">
                <a:solidFill>
                  <a:srgbClr val="000000"/>
                </a:solidFill>
                <a:latin typeface="Century Gothic" charset="0"/>
                <a:cs typeface="Century Gothic" charset="0"/>
              </a:rPr>
              <a:t>of nefarious uses </a:t>
            </a:r>
          </a:p>
          <a:p>
            <a:pPr eaLnBrk="1" hangingPunct="1"/>
            <a:r>
              <a:rPr lang="en-US" sz="1400" b="1" dirty="0" smtClean="0">
                <a:solidFill>
                  <a:srgbClr val="000000"/>
                </a:solidFill>
                <a:latin typeface="Century Gothic" charset="0"/>
                <a:cs typeface="Century Gothic" charset="0"/>
              </a:rPr>
              <a:t>  of the internet. </a:t>
            </a:r>
            <a:endParaRPr lang="en-US" sz="1400" b="1" dirty="0">
              <a:solidFill>
                <a:srgbClr val="000000"/>
              </a:solidFill>
              <a:latin typeface="Century Gothic" charset="0"/>
              <a:cs typeface="Century Gothic" charset="0"/>
            </a:endParaRPr>
          </a:p>
        </p:txBody>
      </p:sp>
    </p:spTree>
    <p:extLst>
      <p:ext uri="{BB962C8B-B14F-4D97-AF65-F5344CB8AC3E}">
        <p14:creationId xmlns:p14="http://schemas.microsoft.com/office/powerpoint/2010/main" val="87900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655763"/>
            <a:ext cx="8369300" cy="1100137"/>
          </a:xfrm>
        </p:spPr>
        <p:txBody>
          <a:bodyPr/>
          <a:lstStyle/>
          <a:p>
            <a:pPr marL="57150" indent="0">
              <a:buFont typeface="Arial" charset="0"/>
              <a:buNone/>
              <a:defRPr/>
            </a:pPr>
            <a:r>
              <a:rPr lang="en-US" dirty="0" smtClean="0">
                <a:solidFill>
                  <a:srgbClr val="000000"/>
                </a:solidFill>
                <a:latin typeface="Century Gothic"/>
                <a:cs typeface="Century Gothic"/>
              </a:rPr>
              <a:t>Construct </a:t>
            </a:r>
            <a:r>
              <a:rPr lang="en-US" dirty="0">
                <a:solidFill>
                  <a:srgbClr val="000000"/>
                </a:solidFill>
                <a:latin typeface="Century Gothic"/>
                <a:cs typeface="Century Gothic"/>
              </a:rPr>
              <a:t>a </a:t>
            </a:r>
            <a:r>
              <a:rPr lang="en-US" dirty="0">
                <a:solidFill>
                  <a:srgbClr val="FF0000"/>
                </a:solidFill>
                <a:latin typeface="Century Gothic"/>
                <a:cs typeface="Century Gothic"/>
              </a:rPr>
              <a:t>picture</a:t>
            </a:r>
            <a:r>
              <a:rPr lang="en-US" dirty="0">
                <a:solidFill>
                  <a:srgbClr val="000000"/>
                </a:solidFill>
                <a:latin typeface="Century Gothic"/>
                <a:cs typeface="Century Gothic"/>
              </a:rPr>
              <a:t>, </a:t>
            </a:r>
            <a:r>
              <a:rPr lang="en-US" dirty="0">
                <a:solidFill>
                  <a:srgbClr val="FF0000"/>
                </a:solidFill>
                <a:latin typeface="Century Gothic"/>
                <a:cs typeface="Century Gothic"/>
              </a:rPr>
              <a:t>symbol</a:t>
            </a:r>
            <a:r>
              <a:rPr lang="en-US" dirty="0">
                <a:solidFill>
                  <a:srgbClr val="000000"/>
                </a:solidFill>
                <a:latin typeface="Century Gothic"/>
                <a:cs typeface="Century Gothic"/>
              </a:rPr>
              <a:t>, or graphic for </a:t>
            </a:r>
            <a:r>
              <a:rPr lang="en-US" i="1" dirty="0" smtClean="0">
                <a:solidFill>
                  <a:srgbClr val="000000"/>
                </a:solidFill>
                <a:latin typeface="Century Gothic"/>
                <a:cs typeface="Century Gothic"/>
              </a:rPr>
              <a:t>migration</a:t>
            </a:r>
            <a:r>
              <a:rPr lang="en-US" dirty="0" smtClean="0">
                <a:solidFill>
                  <a:srgbClr val="000000"/>
                </a:solidFill>
                <a:latin typeface="Century Gothic"/>
                <a:cs typeface="Century Gothic"/>
              </a:rPr>
              <a:t>.</a:t>
            </a:r>
            <a:endParaRPr lang="en-US" dirty="0">
              <a:solidFill>
                <a:srgbClr val="000000"/>
              </a:solidFill>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7042" name="Content Placeholder 5"/>
          <p:cNvSpPr txBox="1">
            <a:spLocks/>
          </p:cNvSpPr>
          <p:nvPr/>
        </p:nvSpPr>
        <p:spPr bwMode="auto">
          <a:xfrm>
            <a:off x="457200" y="4508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sp>
        <p:nvSpPr>
          <p:cNvPr id="8" name="Rounded Rectangle 7"/>
          <p:cNvSpPr/>
          <p:nvPr/>
        </p:nvSpPr>
        <p:spPr>
          <a:xfrm>
            <a:off x="1701800" y="517468"/>
            <a:ext cx="1078992" cy="914400"/>
          </a:xfrm>
          <a:prstGeom prst="roundRect">
            <a:avLst/>
          </a:prstGeom>
          <a:solidFill>
            <a:srgbClr val="EF3BD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300" b="1" dirty="0" smtClean="0">
                <a:solidFill>
                  <a:srgbClr val="000000"/>
                </a:solidFill>
                <a:effectLst>
                  <a:outerShdw blurRad="50800" dist="38100" dir="2700000" algn="tl" rotWithShape="0">
                    <a:srgbClr val="000000">
                      <a:alpha val="43000"/>
                    </a:srgbClr>
                  </a:outerShdw>
                </a:effectLst>
                <a:latin typeface="Century Gothic"/>
                <a:cs typeface="Century Gothic"/>
              </a:rPr>
              <a:t>Construct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3</a:t>
            </a: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984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7045" name="TextBox 11"/>
          <p:cNvSpPr txBox="1">
            <a:spLocks noChangeArrowheads="1"/>
          </p:cNvSpPr>
          <p:nvPr/>
        </p:nvSpPr>
        <p:spPr bwMode="auto">
          <a:xfrm>
            <a:off x="2208213" y="3095625"/>
            <a:ext cx="1566862"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Picture or symbol</a:t>
            </a:r>
          </a:p>
        </p:txBody>
      </p:sp>
      <p:sp>
        <p:nvSpPr>
          <p:cNvPr id="15" name="Pie 14"/>
          <p:cNvSpPr/>
          <p:nvPr/>
        </p:nvSpPr>
        <p:spPr>
          <a:xfrm>
            <a:off x="2806700" y="3070225"/>
            <a:ext cx="1712913"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16"/>
          <p:cNvSpPr/>
          <p:nvPr/>
        </p:nvSpPr>
        <p:spPr>
          <a:xfrm>
            <a:off x="3937000" y="4192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7048" name="TextBox 17"/>
          <p:cNvSpPr txBox="1">
            <a:spLocks noChangeArrowheads="1"/>
          </p:cNvSpPr>
          <p:nvPr/>
        </p:nvSpPr>
        <p:spPr bwMode="auto">
          <a:xfrm>
            <a:off x="3860800" y="4572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migration</a:t>
            </a:r>
            <a:endParaRPr lang="en-US" sz="1800" b="1" dirty="0">
              <a:latin typeface="Century Gothic" charset="0"/>
              <a:cs typeface="Century Gothic" charset="0"/>
            </a:endParaRPr>
          </a:p>
        </p:txBody>
      </p:sp>
    </p:spTree>
    <p:extLst>
      <p:ext uri="{BB962C8B-B14F-4D97-AF65-F5344CB8AC3E}">
        <p14:creationId xmlns:p14="http://schemas.microsoft.com/office/powerpoint/2010/main" val="2971960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655763"/>
            <a:ext cx="8369300" cy="1100137"/>
          </a:xfrm>
        </p:spPr>
        <p:txBody>
          <a:bodyPr/>
          <a:lstStyle/>
          <a:p>
            <a:pPr marL="57150" indent="0">
              <a:buFont typeface="Arial" charset="0"/>
              <a:buNone/>
              <a:defRPr/>
            </a:pPr>
            <a:r>
              <a:rPr lang="en-US" dirty="0" smtClean="0">
                <a:solidFill>
                  <a:srgbClr val="000000"/>
                </a:solidFill>
                <a:latin typeface="Century Gothic"/>
                <a:cs typeface="Century Gothic"/>
              </a:rPr>
              <a:t>Construct </a:t>
            </a:r>
            <a:r>
              <a:rPr lang="en-US" dirty="0">
                <a:solidFill>
                  <a:srgbClr val="000000"/>
                </a:solidFill>
                <a:latin typeface="Century Gothic"/>
                <a:cs typeface="Century Gothic"/>
              </a:rPr>
              <a:t>a </a:t>
            </a:r>
            <a:r>
              <a:rPr lang="en-US" dirty="0">
                <a:solidFill>
                  <a:srgbClr val="FF0000"/>
                </a:solidFill>
                <a:latin typeface="Century Gothic"/>
                <a:cs typeface="Century Gothic"/>
              </a:rPr>
              <a:t>picture</a:t>
            </a:r>
            <a:r>
              <a:rPr lang="en-US" dirty="0">
                <a:solidFill>
                  <a:srgbClr val="000000"/>
                </a:solidFill>
                <a:latin typeface="Century Gothic"/>
                <a:cs typeface="Century Gothic"/>
              </a:rPr>
              <a:t>, </a:t>
            </a:r>
            <a:r>
              <a:rPr lang="en-US" dirty="0">
                <a:solidFill>
                  <a:srgbClr val="FF0000"/>
                </a:solidFill>
                <a:latin typeface="Century Gothic"/>
                <a:cs typeface="Century Gothic"/>
              </a:rPr>
              <a:t>symbol</a:t>
            </a:r>
            <a:r>
              <a:rPr lang="en-US" dirty="0">
                <a:solidFill>
                  <a:srgbClr val="000000"/>
                </a:solidFill>
                <a:latin typeface="Century Gothic"/>
                <a:cs typeface="Century Gothic"/>
              </a:rPr>
              <a:t>, or graphic for </a:t>
            </a:r>
            <a:r>
              <a:rPr lang="en-US" i="1" dirty="0" smtClean="0">
                <a:solidFill>
                  <a:srgbClr val="000000"/>
                </a:solidFill>
                <a:latin typeface="Century Gothic"/>
                <a:cs typeface="Century Gothic"/>
              </a:rPr>
              <a:t>nefarious</a:t>
            </a:r>
            <a:r>
              <a:rPr lang="en-US" dirty="0" smtClean="0">
                <a:solidFill>
                  <a:srgbClr val="000000"/>
                </a:solidFill>
                <a:latin typeface="Century Gothic"/>
                <a:cs typeface="Century Gothic"/>
              </a:rPr>
              <a:t>.</a:t>
            </a:r>
            <a:endParaRPr lang="en-US" dirty="0">
              <a:solidFill>
                <a:srgbClr val="000000"/>
              </a:solidFill>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7042" name="Content Placeholder 5"/>
          <p:cNvSpPr txBox="1">
            <a:spLocks/>
          </p:cNvSpPr>
          <p:nvPr/>
        </p:nvSpPr>
        <p:spPr bwMode="auto">
          <a:xfrm>
            <a:off x="457200" y="4508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sp>
        <p:nvSpPr>
          <p:cNvPr id="8" name="Rounded Rectangle 7"/>
          <p:cNvSpPr/>
          <p:nvPr/>
        </p:nvSpPr>
        <p:spPr>
          <a:xfrm>
            <a:off x="1701800" y="517468"/>
            <a:ext cx="1078992" cy="914400"/>
          </a:xfrm>
          <a:prstGeom prst="roundRect">
            <a:avLst/>
          </a:prstGeom>
          <a:solidFill>
            <a:srgbClr val="EF3BD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300" b="1" dirty="0" smtClean="0">
                <a:solidFill>
                  <a:srgbClr val="000000"/>
                </a:solidFill>
                <a:effectLst>
                  <a:outerShdw blurRad="50800" dist="38100" dir="2700000" algn="tl" rotWithShape="0">
                    <a:srgbClr val="000000">
                      <a:alpha val="43000"/>
                    </a:srgbClr>
                  </a:outerShdw>
                </a:effectLst>
                <a:latin typeface="Century Gothic"/>
                <a:cs typeface="Century Gothic"/>
              </a:rPr>
              <a:t>Construct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3</a:t>
            </a: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984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7045" name="TextBox 11"/>
          <p:cNvSpPr txBox="1">
            <a:spLocks noChangeArrowheads="1"/>
          </p:cNvSpPr>
          <p:nvPr/>
        </p:nvSpPr>
        <p:spPr bwMode="auto">
          <a:xfrm>
            <a:off x="2208213" y="3095625"/>
            <a:ext cx="1566862"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Picture or symbol</a:t>
            </a:r>
          </a:p>
        </p:txBody>
      </p:sp>
      <p:sp>
        <p:nvSpPr>
          <p:cNvPr id="15" name="Pie 14"/>
          <p:cNvSpPr/>
          <p:nvPr/>
        </p:nvSpPr>
        <p:spPr>
          <a:xfrm>
            <a:off x="2806700" y="3070225"/>
            <a:ext cx="1712913"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16"/>
          <p:cNvSpPr/>
          <p:nvPr/>
        </p:nvSpPr>
        <p:spPr>
          <a:xfrm>
            <a:off x="3937000" y="4192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7048" name="TextBox 17"/>
          <p:cNvSpPr txBox="1">
            <a:spLocks noChangeArrowheads="1"/>
          </p:cNvSpPr>
          <p:nvPr/>
        </p:nvSpPr>
        <p:spPr bwMode="auto">
          <a:xfrm>
            <a:off x="3860800" y="4572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nefarious</a:t>
            </a:r>
            <a:endParaRPr lang="en-US" sz="1800" b="1" dirty="0">
              <a:latin typeface="Century Gothic" charset="0"/>
              <a:cs typeface="Century Gothic" charset="0"/>
            </a:endParaRPr>
          </a:p>
        </p:txBody>
      </p:sp>
      <p:pic>
        <p:nvPicPr>
          <p:cNvPr id="10" name="Picture 9" descr="black_skull_bones_400_clr_396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749" y="4125913"/>
            <a:ext cx="546099" cy="546099"/>
          </a:xfrm>
          <a:prstGeom prst="rect">
            <a:avLst/>
          </a:prstGeom>
        </p:spPr>
      </p:pic>
      <p:pic>
        <p:nvPicPr>
          <p:cNvPr id="12" name="Picture 11" descr="spy_packing_some_heat_400_clr_44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800" y="3341796"/>
            <a:ext cx="490073" cy="784117"/>
          </a:xfrm>
          <a:prstGeom prst="rect">
            <a:avLst/>
          </a:prstGeom>
        </p:spPr>
      </p:pic>
      <p:pic>
        <p:nvPicPr>
          <p:cNvPr id="13" name="Picture 12" descr="hear_see_speak_no_evil_400_clr_131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4853" y="3685010"/>
            <a:ext cx="821989" cy="507578"/>
          </a:xfrm>
          <a:prstGeom prst="rect">
            <a:avLst/>
          </a:prstGeom>
        </p:spPr>
      </p:pic>
    </p:spTree>
    <p:extLst>
      <p:ext uri="{BB962C8B-B14F-4D97-AF65-F5344CB8AC3E}">
        <p14:creationId xmlns:p14="http://schemas.microsoft.com/office/powerpoint/2010/main" val="445871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655763"/>
            <a:ext cx="8369300" cy="1100137"/>
          </a:xfrm>
        </p:spPr>
        <p:txBody>
          <a:bodyPr/>
          <a:lstStyle/>
          <a:p>
            <a:pPr marL="57150" indent="0">
              <a:buFont typeface="Arial" charset="0"/>
              <a:buNone/>
              <a:defRPr/>
            </a:pPr>
            <a:r>
              <a:rPr lang="en-US" dirty="0" smtClean="0">
                <a:solidFill>
                  <a:srgbClr val="000000"/>
                </a:solidFill>
                <a:latin typeface="Century Gothic"/>
                <a:cs typeface="Century Gothic"/>
              </a:rPr>
              <a:t>Construct </a:t>
            </a:r>
            <a:r>
              <a:rPr lang="en-US" dirty="0">
                <a:latin typeface="Century Gothic"/>
                <a:cs typeface="Century Gothic"/>
              </a:rPr>
              <a:t>a picture, symbol</a:t>
            </a:r>
            <a:r>
              <a:rPr lang="en-US" dirty="0">
                <a:solidFill>
                  <a:srgbClr val="000000"/>
                </a:solidFill>
                <a:latin typeface="Century Gothic"/>
                <a:cs typeface="Century Gothic"/>
              </a:rPr>
              <a:t>, or </a:t>
            </a:r>
            <a:r>
              <a:rPr lang="en-US" dirty="0">
                <a:solidFill>
                  <a:srgbClr val="FF0000"/>
                </a:solidFill>
                <a:latin typeface="Century Gothic"/>
                <a:cs typeface="Century Gothic"/>
              </a:rPr>
              <a:t>graphic </a:t>
            </a:r>
            <a:r>
              <a:rPr lang="en-US" dirty="0">
                <a:solidFill>
                  <a:srgbClr val="000000"/>
                </a:solidFill>
                <a:latin typeface="Century Gothic"/>
                <a:cs typeface="Century Gothic"/>
              </a:rPr>
              <a:t>for </a:t>
            </a:r>
            <a:r>
              <a:rPr lang="en-US" i="1" dirty="0">
                <a:solidFill>
                  <a:srgbClr val="000000"/>
                </a:solidFill>
                <a:latin typeface="Century Gothic"/>
                <a:cs typeface="Century Gothic"/>
              </a:rPr>
              <a:t>peripatetic</a:t>
            </a:r>
            <a:r>
              <a:rPr lang="en-US" dirty="0">
                <a:solidFill>
                  <a:srgbClr val="000000"/>
                </a:solidFill>
                <a:latin typeface="Century Gothic"/>
                <a:cs typeface="Century Gothic"/>
              </a:rPr>
              <a:t>.</a:t>
            </a:r>
          </a:p>
          <a:p>
            <a:pPr marL="0" indent="0" eaLnBrk="1" hangingPunct="1">
              <a:buFont typeface="Arial" charset="0"/>
              <a:buNone/>
              <a:defRPr/>
            </a:pPr>
            <a:endParaRPr lang="en-US" dirty="0">
              <a:solidFill>
                <a:srgbClr val="005B91"/>
              </a:solidFill>
              <a:latin typeface="Calibri" charset="0"/>
            </a:endParaRPr>
          </a:p>
        </p:txBody>
      </p:sp>
      <p:sp>
        <p:nvSpPr>
          <p:cNvPr id="89090" name="Content Placeholder 5"/>
          <p:cNvSpPr txBox="1">
            <a:spLocks/>
          </p:cNvSpPr>
          <p:nvPr/>
        </p:nvSpPr>
        <p:spPr bwMode="auto">
          <a:xfrm>
            <a:off x="457200" y="4508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984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9093" name="TextBox 11"/>
          <p:cNvSpPr txBox="1">
            <a:spLocks noChangeArrowheads="1"/>
          </p:cNvSpPr>
          <p:nvPr/>
        </p:nvSpPr>
        <p:spPr bwMode="auto">
          <a:xfrm>
            <a:off x="5916613" y="3429000"/>
            <a:ext cx="15668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Graphic</a:t>
            </a:r>
          </a:p>
        </p:txBody>
      </p:sp>
      <p:sp>
        <p:nvSpPr>
          <p:cNvPr id="15" name="Pie 14"/>
          <p:cNvSpPr/>
          <p:nvPr/>
        </p:nvSpPr>
        <p:spPr>
          <a:xfrm rot="5400000">
            <a:off x="4581525" y="3044825"/>
            <a:ext cx="1714500"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defRPr/>
            </a:pPr>
            <a:endParaRPr lang="en-US" sz="1800" dirty="0">
              <a:solidFill>
                <a:srgbClr val="000000"/>
              </a:solidFill>
            </a:endParaRPr>
          </a:p>
        </p:txBody>
      </p:sp>
      <p:sp>
        <p:nvSpPr>
          <p:cNvPr id="17" name="Oval 16"/>
          <p:cNvSpPr/>
          <p:nvPr/>
        </p:nvSpPr>
        <p:spPr>
          <a:xfrm>
            <a:off x="3937000" y="4192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9096" name="TextBox 17"/>
          <p:cNvSpPr txBox="1">
            <a:spLocks noChangeArrowheads="1"/>
          </p:cNvSpPr>
          <p:nvPr/>
        </p:nvSpPr>
        <p:spPr bwMode="auto">
          <a:xfrm>
            <a:off x="3860800" y="4572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migration</a:t>
            </a:r>
            <a:endParaRPr lang="en-US" sz="1800" b="1" dirty="0">
              <a:latin typeface="Century Gothic" charset="0"/>
              <a:cs typeface="Century Gothic" charset="0"/>
            </a:endParaRPr>
          </a:p>
        </p:txBody>
      </p:sp>
      <p:sp>
        <p:nvSpPr>
          <p:cNvPr id="2" name="TextBox 1"/>
          <p:cNvSpPr txBox="1">
            <a:spLocks noChangeArrowheads="1"/>
          </p:cNvSpPr>
          <p:nvPr/>
        </p:nvSpPr>
        <p:spPr bwMode="auto">
          <a:xfrm>
            <a:off x="4927600" y="3263900"/>
            <a:ext cx="520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6000"/>
              <a:t>{</a:t>
            </a:r>
          </a:p>
        </p:txBody>
      </p:sp>
      <p:cxnSp>
        <p:nvCxnSpPr>
          <p:cNvPr id="20" name="Straight Connector 19"/>
          <p:cNvCxnSpPr/>
          <p:nvPr/>
        </p:nvCxnSpPr>
        <p:spPr>
          <a:xfrm>
            <a:off x="5270500" y="36322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5270500" y="38989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4660900" y="3886200"/>
            <a:ext cx="317500" cy="0"/>
          </a:xfrm>
          <a:prstGeom prst="line">
            <a:avLst/>
          </a:prstGeom>
        </p:spPr>
        <p:style>
          <a:lnRef idx="2">
            <a:schemeClr val="dk1"/>
          </a:lnRef>
          <a:fillRef idx="0">
            <a:schemeClr val="dk1"/>
          </a:fillRef>
          <a:effectRef idx="1">
            <a:schemeClr val="dk1"/>
          </a:effectRef>
          <a:fontRef idx="minor">
            <a:schemeClr val="tx1"/>
          </a:fontRef>
        </p:style>
      </p:cxnSp>
      <p:sp>
        <p:nvSpPr>
          <p:cNvPr id="18" name="Rounded Rectangle 17"/>
          <p:cNvSpPr/>
          <p:nvPr/>
        </p:nvSpPr>
        <p:spPr>
          <a:xfrm>
            <a:off x="1701800" y="517468"/>
            <a:ext cx="1078992" cy="914400"/>
          </a:xfrm>
          <a:prstGeom prst="roundRect">
            <a:avLst/>
          </a:prstGeom>
          <a:solidFill>
            <a:srgbClr val="EF3BD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300" b="1" dirty="0" smtClean="0">
                <a:solidFill>
                  <a:srgbClr val="000000"/>
                </a:solidFill>
                <a:effectLst>
                  <a:outerShdw blurRad="50800" dist="38100" dir="2700000" algn="tl" rotWithShape="0">
                    <a:srgbClr val="000000">
                      <a:alpha val="43000"/>
                    </a:srgbClr>
                  </a:outerShdw>
                </a:effectLst>
                <a:latin typeface="Century Gothic"/>
                <a:cs typeface="Century Gothic"/>
              </a:rPr>
              <a:t>Construct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3</a:t>
            </a:r>
          </a:p>
        </p:txBody>
      </p:sp>
    </p:spTree>
    <p:extLst>
      <p:ext uri="{BB962C8B-B14F-4D97-AF65-F5344CB8AC3E}">
        <p14:creationId xmlns:p14="http://schemas.microsoft.com/office/powerpoint/2010/main" val="377095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Brace Map</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05138" y="1814513"/>
            <a:ext cx="1338262" cy="423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Line 6"/>
          <p:cNvSpPr>
            <a:spLocks noChangeShapeType="1"/>
          </p:cNvSpPr>
          <p:nvPr/>
        </p:nvSpPr>
        <p:spPr bwMode="auto">
          <a:xfrm>
            <a:off x="228600" y="35814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72" name="Line 8"/>
          <p:cNvSpPr>
            <a:spLocks noChangeShapeType="1"/>
          </p:cNvSpPr>
          <p:nvPr/>
        </p:nvSpPr>
        <p:spPr bwMode="auto">
          <a:xfrm>
            <a:off x="3886200" y="25146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75" name="Line 11"/>
          <p:cNvSpPr>
            <a:spLocks noChangeShapeType="1"/>
          </p:cNvSpPr>
          <p:nvPr/>
        </p:nvSpPr>
        <p:spPr bwMode="auto">
          <a:xfrm>
            <a:off x="3886200" y="40386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65619" name="Text Box 19"/>
          <p:cNvSpPr txBox="1">
            <a:spLocks noChangeArrowheads="1"/>
          </p:cNvSpPr>
          <p:nvPr/>
        </p:nvSpPr>
        <p:spPr bwMode="auto">
          <a:xfrm>
            <a:off x="228600" y="2960469"/>
            <a:ext cx="25908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dirty="0" smtClean="0"/>
              <a:t>migration</a:t>
            </a:r>
            <a:endParaRPr lang="en-US" sz="3600" b="1" dirty="0"/>
          </a:p>
        </p:txBody>
      </p:sp>
      <p:sp>
        <p:nvSpPr>
          <p:cNvPr id="665621" name="Text Box 21"/>
          <p:cNvSpPr txBox="1">
            <a:spLocks noChangeArrowheads="1"/>
          </p:cNvSpPr>
          <p:nvPr/>
        </p:nvSpPr>
        <p:spPr bwMode="auto">
          <a:xfrm>
            <a:off x="3886200" y="1984374"/>
            <a:ext cx="3374231"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err="1" smtClean="0"/>
              <a:t>migrare</a:t>
            </a:r>
            <a:r>
              <a:rPr lang="en-US" sz="2800" b="1" dirty="0" smtClean="0"/>
              <a:t>  </a:t>
            </a:r>
            <a:r>
              <a:rPr lang="en-US" sz="2800" b="1" dirty="0" smtClean="0">
                <a:solidFill>
                  <a:srgbClr val="408000"/>
                </a:solidFill>
              </a:rPr>
              <a:t>(around)</a:t>
            </a:r>
            <a:endParaRPr lang="en-US" sz="2800" b="1" dirty="0">
              <a:solidFill>
                <a:srgbClr val="408000"/>
              </a:solidFill>
            </a:endParaRPr>
          </a:p>
        </p:txBody>
      </p:sp>
      <p:sp>
        <p:nvSpPr>
          <p:cNvPr id="665623" name="Text Box 23"/>
          <p:cNvSpPr txBox="1">
            <a:spLocks noChangeArrowheads="1"/>
          </p:cNvSpPr>
          <p:nvPr/>
        </p:nvSpPr>
        <p:spPr bwMode="auto">
          <a:xfrm>
            <a:off x="3886200" y="3581400"/>
            <a:ext cx="31623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err="1" smtClean="0"/>
              <a:t>tion</a:t>
            </a:r>
            <a:r>
              <a:rPr lang="en-US" sz="2800" b="1" dirty="0" smtClean="0">
                <a:solidFill>
                  <a:srgbClr val="408000"/>
                </a:solidFill>
              </a:rPr>
              <a:t>  (the act of)</a:t>
            </a:r>
            <a:endParaRPr lang="en-US" sz="2800" b="1" dirty="0"/>
          </a:p>
        </p:txBody>
      </p:sp>
      <p:sp>
        <p:nvSpPr>
          <p:cNvPr id="11296" name="Rectangle 5"/>
          <p:cNvSpPr>
            <a:spLocks noChangeArrowheads="1"/>
          </p:cNvSpPr>
          <p:nvPr/>
        </p:nvSpPr>
        <p:spPr bwMode="auto">
          <a:xfrm>
            <a:off x="152400" y="1219200"/>
            <a:ext cx="8915400" cy="5486400"/>
          </a:xfrm>
          <a:prstGeom prst="rect">
            <a:avLst/>
          </a:prstGeom>
          <a:noFill/>
          <a:ln w="57150" cmpd="sng">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486" y="4173460"/>
            <a:ext cx="1824566" cy="1368424"/>
          </a:xfrm>
          <a:prstGeom prst="rect">
            <a:avLst/>
          </a:prstGeom>
        </p:spPr>
      </p:pic>
    </p:spTree>
    <p:extLst>
      <p:ext uri="{BB962C8B-B14F-4D97-AF65-F5344CB8AC3E}">
        <p14:creationId xmlns:p14="http://schemas.microsoft.com/office/powerpoint/2010/main" val="1076106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65619"/>
                                        </p:tgtEl>
                                        <p:attrNameLst>
                                          <p:attrName>style.visibility</p:attrName>
                                        </p:attrNameLst>
                                      </p:cBhvr>
                                      <p:to>
                                        <p:strVal val="visible"/>
                                      </p:to>
                                    </p:set>
                                    <p:animEffect transition="in" filter="box(in)">
                                      <p:cBhvr>
                                        <p:cTn id="7" dur="500"/>
                                        <p:tgtEl>
                                          <p:spTgt spid="665619"/>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65621"/>
                                        </p:tgtEl>
                                        <p:attrNameLst>
                                          <p:attrName>style.visibility</p:attrName>
                                        </p:attrNameLst>
                                      </p:cBhvr>
                                      <p:to>
                                        <p:strVal val="visible"/>
                                      </p:to>
                                    </p:set>
                                    <p:animEffect transition="in" filter="box(in)">
                                      <p:cBhvr>
                                        <p:cTn id="11" dur="500"/>
                                        <p:tgtEl>
                                          <p:spTgt spid="665621"/>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65623"/>
                                        </p:tgtEl>
                                        <p:attrNameLst>
                                          <p:attrName>style.visibility</p:attrName>
                                        </p:attrNameLst>
                                      </p:cBhvr>
                                      <p:to>
                                        <p:strVal val="visible"/>
                                      </p:to>
                                    </p:set>
                                    <p:animEffect transition="in" filter="box(in)">
                                      <p:cBhvr>
                                        <p:cTn id="15" dur="500"/>
                                        <p:tgtEl>
                                          <p:spTgt spid="665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19" grpId="0"/>
      <p:bldP spid="665621" grpId="0"/>
      <p:bldP spid="6656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4"/>
          <p:cNvSpPr>
            <a:spLocks noGrp="1"/>
          </p:cNvSpPr>
          <p:nvPr>
            <p:ph type="title"/>
          </p:nvPr>
        </p:nvSpPr>
        <p:spPr>
          <a:xfrm>
            <a:off x="0" y="0"/>
            <a:ext cx="9144000" cy="1617663"/>
          </a:xfrm>
          <a:solidFill>
            <a:srgbClr val="980099"/>
          </a:solidFill>
        </p:spPr>
        <p:txBody>
          <a:bodyPr anchor="t"/>
          <a:lstStyle/>
          <a:p>
            <a:pPr eaLnBrk="1" hangingPunct="1"/>
            <a:r>
              <a:rPr lang="en-US" sz="4000" b="1" dirty="0">
                <a:solidFill>
                  <a:srgbClr val="FFFFFF"/>
                </a:solidFill>
                <a:latin typeface="Calibri" charset="0"/>
              </a:rPr>
              <a:t>Five CLR Pedagogical Areas</a:t>
            </a:r>
            <a:r>
              <a:rPr lang="en-US" sz="4000" dirty="0">
                <a:solidFill>
                  <a:srgbClr val="FFFFFF"/>
                </a:solidFill>
                <a:latin typeface="Calibri" charset="0"/>
              </a:rPr>
              <a:t/>
            </a:r>
            <a:br>
              <a:rPr lang="en-US" sz="4000" dirty="0">
                <a:solidFill>
                  <a:srgbClr val="FFFFFF"/>
                </a:solidFill>
                <a:latin typeface="Calibri" charset="0"/>
              </a:rPr>
            </a:br>
            <a:r>
              <a:rPr lang="en-US" sz="1600" dirty="0">
                <a:solidFill>
                  <a:srgbClr val="FFFFFF"/>
                </a:solidFill>
                <a:latin typeface="Calibri" charset="0"/>
              </a:rPr>
              <a:t>When looking at instruction from the what and the how perspective, there are five general areas that we have identified where CLR can have immediate impact, by increasing student motivation and engagement.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64305958"/>
              </p:ext>
            </p:extLst>
          </p:nvPr>
        </p:nvGraphicFramePr>
        <p:xfrm>
          <a:off x="439560" y="170666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859" name="TextBox 7"/>
          <p:cNvSpPr txBox="1">
            <a:spLocks noChangeArrowheads="1"/>
          </p:cNvSpPr>
          <p:nvPr/>
        </p:nvSpPr>
        <p:spPr bwMode="auto">
          <a:xfrm>
            <a:off x="5740400" y="2811463"/>
            <a:ext cx="23272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500">
                <a:solidFill>
                  <a:srgbClr val="000000"/>
                </a:solidFill>
                <a:latin typeface="Arial" charset="0"/>
              </a:rPr>
              <a:t>Infusing Situational Appropriateness with Language and Behavior </a:t>
            </a:r>
          </a:p>
          <a:p>
            <a:pPr algn="ctr" eaLnBrk="1" hangingPunct="1"/>
            <a:r>
              <a:rPr lang="en-US" sz="1500" b="1">
                <a:solidFill>
                  <a:srgbClr val="000000"/>
                </a:solidFill>
                <a:latin typeface="Arial" charset="0"/>
              </a:rPr>
              <a:t>(Responsive Language)</a:t>
            </a:r>
          </a:p>
        </p:txBody>
      </p:sp>
      <p:sp>
        <p:nvSpPr>
          <p:cNvPr id="121860" name="TextBox 8"/>
          <p:cNvSpPr txBox="1">
            <a:spLocks noChangeArrowheads="1"/>
          </p:cNvSpPr>
          <p:nvPr/>
        </p:nvSpPr>
        <p:spPr bwMode="auto">
          <a:xfrm>
            <a:off x="6621463" y="4505325"/>
            <a:ext cx="16129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rPr>
              <a:t>Creating an Inviting Learning Environment for Student Success </a:t>
            </a:r>
            <a:r>
              <a:rPr lang="en-US" sz="1500" b="1">
                <a:solidFill>
                  <a:srgbClr val="000000"/>
                </a:solidFill>
                <a:latin typeface="Arial" charset="0"/>
              </a:rPr>
              <a:t>(Responsive Environment)</a:t>
            </a:r>
          </a:p>
        </p:txBody>
      </p:sp>
      <p:sp>
        <p:nvSpPr>
          <p:cNvPr id="2" name="Rounded Rectangle 1"/>
          <p:cNvSpPr/>
          <p:nvPr/>
        </p:nvSpPr>
        <p:spPr>
          <a:xfrm>
            <a:off x="609599" y="4381500"/>
            <a:ext cx="2905125" cy="1851124"/>
          </a:xfrm>
          <a:prstGeom prst="roundRect">
            <a:avLst/>
          </a:prstGeom>
          <a:noFill/>
          <a:ln w="57150">
            <a:solidFill>
              <a:srgbClr val="98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4930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655763"/>
            <a:ext cx="8369300" cy="1100137"/>
          </a:xfrm>
        </p:spPr>
        <p:txBody>
          <a:bodyPr/>
          <a:lstStyle/>
          <a:p>
            <a:pPr marL="57150" indent="0">
              <a:buFont typeface="Arial" charset="0"/>
              <a:buNone/>
              <a:defRPr/>
            </a:pPr>
            <a:r>
              <a:rPr lang="en-US" dirty="0" smtClean="0">
                <a:solidFill>
                  <a:srgbClr val="000000"/>
                </a:solidFill>
                <a:latin typeface="Century Gothic"/>
                <a:cs typeface="Century Gothic"/>
              </a:rPr>
              <a:t>Construct </a:t>
            </a:r>
            <a:r>
              <a:rPr lang="en-US" dirty="0">
                <a:latin typeface="Century Gothic"/>
                <a:cs typeface="Century Gothic"/>
              </a:rPr>
              <a:t>a picture, symbol</a:t>
            </a:r>
            <a:r>
              <a:rPr lang="en-US" dirty="0">
                <a:solidFill>
                  <a:srgbClr val="000000"/>
                </a:solidFill>
                <a:latin typeface="Century Gothic"/>
                <a:cs typeface="Century Gothic"/>
              </a:rPr>
              <a:t>, or </a:t>
            </a:r>
            <a:r>
              <a:rPr lang="en-US" dirty="0">
                <a:solidFill>
                  <a:srgbClr val="FF0000"/>
                </a:solidFill>
                <a:latin typeface="Century Gothic"/>
                <a:cs typeface="Century Gothic"/>
              </a:rPr>
              <a:t>graphic </a:t>
            </a:r>
            <a:r>
              <a:rPr lang="en-US" dirty="0">
                <a:solidFill>
                  <a:srgbClr val="000000"/>
                </a:solidFill>
                <a:latin typeface="Century Gothic"/>
                <a:cs typeface="Century Gothic"/>
              </a:rPr>
              <a:t>for </a:t>
            </a:r>
            <a:r>
              <a:rPr lang="en-US" i="1" dirty="0" smtClean="0">
                <a:solidFill>
                  <a:srgbClr val="000000"/>
                </a:solidFill>
                <a:latin typeface="Century Gothic"/>
                <a:cs typeface="Century Gothic"/>
              </a:rPr>
              <a:t>nefarious</a:t>
            </a:r>
            <a:r>
              <a:rPr lang="en-US" dirty="0" smtClean="0">
                <a:solidFill>
                  <a:srgbClr val="000000"/>
                </a:solidFill>
                <a:latin typeface="Century Gothic"/>
                <a:cs typeface="Century Gothic"/>
              </a:rPr>
              <a:t>.</a:t>
            </a:r>
            <a:endParaRPr lang="en-US" dirty="0">
              <a:solidFill>
                <a:srgbClr val="000000"/>
              </a:solidFill>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9090" name="Content Placeholder 5"/>
          <p:cNvSpPr txBox="1">
            <a:spLocks/>
          </p:cNvSpPr>
          <p:nvPr/>
        </p:nvSpPr>
        <p:spPr bwMode="auto">
          <a:xfrm>
            <a:off x="457200" y="4508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984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9093" name="TextBox 11"/>
          <p:cNvSpPr txBox="1">
            <a:spLocks noChangeArrowheads="1"/>
          </p:cNvSpPr>
          <p:nvPr/>
        </p:nvSpPr>
        <p:spPr bwMode="auto">
          <a:xfrm>
            <a:off x="5916613" y="3429000"/>
            <a:ext cx="15668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Graphic</a:t>
            </a:r>
          </a:p>
        </p:txBody>
      </p:sp>
      <p:sp>
        <p:nvSpPr>
          <p:cNvPr id="15" name="Pie 14"/>
          <p:cNvSpPr/>
          <p:nvPr/>
        </p:nvSpPr>
        <p:spPr>
          <a:xfrm rot="5400000">
            <a:off x="4581525" y="3044825"/>
            <a:ext cx="1714500"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defRPr/>
            </a:pPr>
            <a:endParaRPr lang="en-US" sz="1800" dirty="0">
              <a:solidFill>
                <a:srgbClr val="000000"/>
              </a:solidFill>
            </a:endParaRPr>
          </a:p>
        </p:txBody>
      </p:sp>
      <p:sp>
        <p:nvSpPr>
          <p:cNvPr id="17" name="Oval 16"/>
          <p:cNvSpPr/>
          <p:nvPr/>
        </p:nvSpPr>
        <p:spPr>
          <a:xfrm>
            <a:off x="3937000" y="4192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9096" name="TextBox 17"/>
          <p:cNvSpPr txBox="1">
            <a:spLocks noChangeArrowheads="1"/>
          </p:cNvSpPr>
          <p:nvPr/>
        </p:nvSpPr>
        <p:spPr bwMode="auto">
          <a:xfrm>
            <a:off x="3860800" y="4572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nefarious</a:t>
            </a:r>
            <a:endParaRPr lang="en-US" sz="1800" b="1" dirty="0">
              <a:latin typeface="Century Gothic" charset="0"/>
              <a:cs typeface="Century Gothic" charset="0"/>
            </a:endParaRPr>
          </a:p>
        </p:txBody>
      </p:sp>
      <p:sp>
        <p:nvSpPr>
          <p:cNvPr id="2" name="TextBox 1"/>
          <p:cNvSpPr txBox="1">
            <a:spLocks noChangeArrowheads="1"/>
          </p:cNvSpPr>
          <p:nvPr/>
        </p:nvSpPr>
        <p:spPr bwMode="auto">
          <a:xfrm>
            <a:off x="4927600" y="3263900"/>
            <a:ext cx="520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6000"/>
              <a:t>{</a:t>
            </a:r>
          </a:p>
        </p:txBody>
      </p:sp>
      <p:cxnSp>
        <p:nvCxnSpPr>
          <p:cNvPr id="20" name="Straight Connector 19"/>
          <p:cNvCxnSpPr/>
          <p:nvPr/>
        </p:nvCxnSpPr>
        <p:spPr>
          <a:xfrm>
            <a:off x="5270500" y="36322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5270500" y="38989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4660900" y="3886200"/>
            <a:ext cx="317500" cy="0"/>
          </a:xfrm>
          <a:prstGeom prst="line">
            <a:avLst/>
          </a:prstGeom>
        </p:spPr>
        <p:style>
          <a:lnRef idx="2">
            <a:schemeClr val="dk1"/>
          </a:lnRef>
          <a:fillRef idx="0">
            <a:schemeClr val="dk1"/>
          </a:fillRef>
          <a:effectRef idx="1">
            <a:schemeClr val="dk1"/>
          </a:effectRef>
          <a:fontRef idx="minor">
            <a:schemeClr val="tx1"/>
          </a:fontRef>
        </p:style>
      </p:cxnSp>
      <p:sp>
        <p:nvSpPr>
          <p:cNvPr id="18" name="Rounded Rectangle 17"/>
          <p:cNvSpPr/>
          <p:nvPr/>
        </p:nvSpPr>
        <p:spPr>
          <a:xfrm>
            <a:off x="1701800" y="517468"/>
            <a:ext cx="1078992" cy="914400"/>
          </a:xfrm>
          <a:prstGeom prst="roundRect">
            <a:avLst/>
          </a:prstGeom>
          <a:solidFill>
            <a:srgbClr val="EF3BD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300" b="1" dirty="0" smtClean="0">
                <a:solidFill>
                  <a:srgbClr val="000000"/>
                </a:solidFill>
                <a:effectLst>
                  <a:outerShdw blurRad="50800" dist="38100" dir="2700000" algn="tl" rotWithShape="0">
                    <a:srgbClr val="000000">
                      <a:alpha val="43000"/>
                    </a:srgbClr>
                  </a:outerShdw>
                </a:effectLst>
                <a:latin typeface="Century Gothic"/>
                <a:cs typeface="Century Gothic"/>
              </a:rPr>
              <a:t>Construct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3</a:t>
            </a:r>
          </a:p>
        </p:txBody>
      </p:sp>
    </p:spTree>
    <p:extLst>
      <p:ext uri="{BB962C8B-B14F-4D97-AF65-F5344CB8AC3E}">
        <p14:creationId xmlns:p14="http://schemas.microsoft.com/office/powerpoint/2010/main" val="220295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Brace Map</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43200" y="1814513"/>
            <a:ext cx="1338262" cy="423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Line 6"/>
          <p:cNvSpPr>
            <a:spLocks noChangeShapeType="1"/>
          </p:cNvSpPr>
          <p:nvPr/>
        </p:nvSpPr>
        <p:spPr bwMode="auto">
          <a:xfrm>
            <a:off x="228600" y="35814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72" name="Line 8"/>
          <p:cNvSpPr>
            <a:spLocks noChangeShapeType="1"/>
          </p:cNvSpPr>
          <p:nvPr/>
        </p:nvSpPr>
        <p:spPr bwMode="auto">
          <a:xfrm>
            <a:off x="3594100" y="25146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75" name="Line 11"/>
          <p:cNvSpPr>
            <a:spLocks noChangeShapeType="1"/>
          </p:cNvSpPr>
          <p:nvPr/>
        </p:nvSpPr>
        <p:spPr bwMode="auto">
          <a:xfrm>
            <a:off x="3505200" y="40513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65619" name="Text Box 19"/>
          <p:cNvSpPr txBox="1">
            <a:spLocks noChangeArrowheads="1"/>
          </p:cNvSpPr>
          <p:nvPr/>
        </p:nvSpPr>
        <p:spPr bwMode="auto">
          <a:xfrm>
            <a:off x="228600" y="2960469"/>
            <a:ext cx="25908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dirty="0" smtClean="0"/>
              <a:t>nefarious</a:t>
            </a:r>
            <a:endParaRPr lang="en-US" sz="3600" b="1" dirty="0"/>
          </a:p>
        </p:txBody>
      </p:sp>
      <p:sp>
        <p:nvSpPr>
          <p:cNvPr id="665621" name="Text Box 21"/>
          <p:cNvSpPr txBox="1">
            <a:spLocks noChangeArrowheads="1"/>
          </p:cNvSpPr>
          <p:nvPr/>
        </p:nvSpPr>
        <p:spPr bwMode="auto">
          <a:xfrm>
            <a:off x="3505200" y="1984374"/>
            <a:ext cx="337423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smtClean="0"/>
              <a:t>ne  </a:t>
            </a:r>
            <a:r>
              <a:rPr lang="en-US" sz="2800" b="1" dirty="0" smtClean="0">
                <a:solidFill>
                  <a:srgbClr val="408000"/>
                </a:solidFill>
              </a:rPr>
              <a:t>(not)</a:t>
            </a:r>
            <a:endParaRPr lang="en-US" sz="2800" b="1" dirty="0">
              <a:solidFill>
                <a:srgbClr val="408000"/>
              </a:solidFill>
            </a:endParaRPr>
          </a:p>
        </p:txBody>
      </p:sp>
      <p:sp>
        <p:nvSpPr>
          <p:cNvPr id="665623" name="Text Box 23"/>
          <p:cNvSpPr txBox="1">
            <a:spLocks noChangeArrowheads="1"/>
          </p:cNvSpPr>
          <p:nvPr/>
        </p:nvSpPr>
        <p:spPr bwMode="auto">
          <a:xfrm>
            <a:off x="3390900" y="3345190"/>
            <a:ext cx="31623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err="1" smtClean="0"/>
              <a:t>fas</a:t>
            </a:r>
            <a:r>
              <a:rPr lang="en-US" sz="2800" b="1" dirty="0" smtClean="0">
                <a:solidFill>
                  <a:srgbClr val="408000"/>
                </a:solidFill>
              </a:rPr>
              <a:t> (divine law)</a:t>
            </a:r>
            <a:endParaRPr lang="en-US" sz="2800" b="1" dirty="0"/>
          </a:p>
        </p:txBody>
      </p:sp>
      <p:sp>
        <p:nvSpPr>
          <p:cNvPr id="11296" name="Rectangle 5"/>
          <p:cNvSpPr>
            <a:spLocks noChangeArrowheads="1"/>
          </p:cNvSpPr>
          <p:nvPr/>
        </p:nvSpPr>
        <p:spPr bwMode="auto">
          <a:xfrm>
            <a:off x="228600" y="1219200"/>
            <a:ext cx="8763000" cy="5486400"/>
          </a:xfrm>
          <a:prstGeom prst="rect">
            <a:avLst/>
          </a:prstGeom>
          <a:noFill/>
          <a:ln w="57150" cmpd="sng">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Line 8"/>
          <p:cNvSpPr>
            <a:spLocks noChangeShapeType="1"/>
          </p:cNvSpPr>
          <p:nvPr/>
        </p:nvSpPr>
        <p:spPr bwMode="auto">
          <a:xfrm>
            <a:off x="3408362" y="4945994"/>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Text Box 21"/>
          <p:cNvSpPr txBox="1">
            <a:spLocks noChangeArrowheads="1"/>
          </p:cNvSpPr>
          <p:nvPr/>
        </p:nvSpPr>
        <p:spPr bwMode="auto">
          <a:xfrm>
            <a:off x="3365500" y="4422774"/>
            <a:ext cx="55499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err="1" smtClean="0"/>
              <a:t>ous</a:t>
            </a:r>
            <a:r>
              <a:rPr lang="en-US" sz="2800" b="1" dirty="0" smtClean="0"/>
              <a:t>  </a:t>
            </a:r>
            <a:r>
              <a:rPr lang="en-US" sz="2800" b="1" dirty="0" smtClean="0">
                <a:solidFill>
                  <a:srgbClr val="408000"/>
                </a:solidFill>
              </a:rPr>
              <a:t>(characterized by; full of)</a:t>
            </a:r>
            <a:endParaRPr lang="en-US" sz="2800" b="1" dirty="0">
              <a:solidFill>
                <a:srgbClr val="408000"/>
              </a:solidFill>
            </a:endParaRPr>
          </a:p>
        </p:txBody>
      </p:sp>
    </p:spTree>
    <p:extLst>
      <p:ext uri="{BB962C8B-B14F-4D97-AF65-F5344CB8AC3E}">
        <p14:creationId xmlns:p14="http://schemas.microsoft.com/office/powerpoint/2010/main" val="2760451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65619"/>
                                        </p:tgtEl>
                                        <p:attrNameLst>
                                          <p:attrName>style.visibility</p:attrName>
                                        </p:attrNameLst>
                                      </p:cBhvr>
                                      <p:to>
                                        <p:strVal val="visible"/>
                                      </p:to>
                                    </p:set>
                                    <p:animEffect transition="in" filter="box(in)">
                                      <p:cBhvr>
                                        <p:cTn id="7" dur="500"/>
                                        <p:tgtEl>
                                          <p:spTgt spid="665619"/>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65621"/>
                                        </p:tgtEl>
                                        <p:attrNameLst>
                                          <p:attrName>style.visibility</p:attrName>
                                        </p:attrNameLst>
                                      </p:cBhvr>
                                      <p:to>
                                        <p:strVal val="visible"/>
                                      </p:to>
                                    </p:set>
                                    <p:animEffect transition="in" filter="box(in)">
                                      <p:cBhvr>
                                        <p:cTn id="11" dur="500"/>
                                        <p:tgtEl>
                                          <p:spTgt spid="665621"/>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65623"/>
                                        </p:tgtEl>
                                        <p:attrNameLst>
                                          <p:attrName>style.visibility</p:attrName>
                                        </p:attrNameLst>
                                      </p:cBhvr>
                                      <p:to>
                                        <p:strVal val="visible"/>
                                      </p:to>
                                    </p:set>
                                    <p:animEffect transition="in" filter="box(in)">
                                      <p:cBhvr>
                                        <p:cTn id="15" dur="500"/>
                                        <p:tgtEl>
                                          <p:spTgt spid="665623"/>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ox(i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19" grpId="0"/>
      <p:bldP spid="665621" grpId="0"/>
      <p:bldP spid="66562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Screen Shot 2014-06-10 at 2.19.4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100" y="914400"/>
            <a:ext cx="7277100" cy="519430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3188" name="TextBox 5"/>
          <p:cNvSpPr txBox="1">
            <a:spLocks noChangeArrowheads="1"/>
          </p:cNvSpPr>
          <p:nvPr/>
        </p:nvSpPr>
        <p:spPr bwMode="auto">
          <a:xfrm>
            <a:off x="2066396" y="3457575"/>
            <a:ext cx="2286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400" dirty="0" smtClean="0">
              <a:solidFill>
                <a:srgbClr val="008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I know the list </a:t>
            </a:r>
          </a:p>
          <a:p>
            <a:pPr eaLnBrk="1" hangingPunct="1"/>
            <a:r>
              <a:rPr lang="en-US" sz="1400" b="1" dirty="0" smtClean="0">
                <a:solidFill>
                  <a:srgbClr val="000000"/>
                </a:solidFill>
                <a:latin typeface="Century Gothic" charset="0"/>
                <a:cs typeface="Century Gothic" charset="0"/>
              </a:rPr>
              <a:t>of nefarious uses </a:t>
            </a:r>
          </a:p>
          <a:p>
            <a:pPr eaLnBrk="1" hangingPunct="1"/>
            <a:r>
              <a:rPr lang="en-US" sz="1400" b="1" dirty="0" smtClean="0">
                <a:solidFill>
                  <a:srgbClr val="000000"/>
                </a:solidFill>
                <a:latin typeface="Century Gothic" charset="0"/>
                <a:cs typeface="Century Gothic" charset="0"/>
              </a:rPr>
              <a:t>  of the internet. </a:t>
            </a:r>
            <a:endParaRPr lang="en-US" sz="1400" b="1" dirty="0">
              <a:solidFill>
                <a:srgbClr val="000000"/>
              </a:solidFill>
              <a:latin typeface="Century Gothic" charset="0"/>
              <a:cs typeface="Century Gothic" charset="0"/>
            </a:endParaRPr>
          </a:p>
        </p:txBody>
      </p:sp>
      <p:sp>
        <p:nvSpPr>
          <p:cNvPr id="93189" name="TextBox 7"/>
          <p:cNvSpPr txBox="1">
            <a:spLocks noChangeArrowheads="1"/>
          </p:cNvSpPr>
          <p:nvPr/>
        </p:nvSpPr>
        <p:spPr bwMode="auto">
          <a:xfrm>
            <a:off x="5270500" y="3848100"/>
            <a:ext cx="16637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solidFill>
                  <a:srgbClr val="000000"/>
                </a:solidFill>
                <a:latin typeface="Century Gothic" charset="0"/>
                <a:cs typeface="Century Gothic" charset="0"/>
              </a:rPr>
              <a:t>heinous</a:t>
            </a:r>
          </a:p>
          <a:p>
            <a:pPr eaLnBrk="1" hangingPunct="1"/>
            <a:endParaRPr lang="en-US" sz="1800" b="1" dirty="0">
              <a:solidFill>
                <a:srgbClr val="000000"/>
              </a:solidFill>
              <a:latin typeface="Century Gothic" charset="0"/>
              <a:cs typeface="Century Gothic" charset="0"/>
            </a:endParaRPr>
          </a:p>
          <a:p>
            <a:pPr eaLnBrk="1" hangingPunct="1"/>
            <a:r>
              <a:rPr lang="en-US" sz="1800" b="1" dirty="0" smtClean="0">
                <a:solidFill>
                  <a:srgbClr val="000000"/>
                </a:solidFill>
                <a:latin typeface="Century Gothic" charset="0"/>
                <a:cs typeface="Century Gothic" charset="0"/>
              </a:rPr>
              <a:t>wicked</a:t>
            </a:r>
          </a:p>
          <a:p>
            <a:pPr eaLnBrk="1" hangingPunct="1"/>
            <a:endParaRPr lang="en-US" sz="1800" b="1" dirty="0">
              <a:solidFill>
                <a:srgbClr val="000000"/>
              </a:solidFill>
              <a:latin typeface="Century Gothic" charset="0"/>
              <a:cs typeface="Century Gothic" charset="0"/>
            </a:endParaRPr>
          </a:p>
          <a:p>
            <a:pPr eaLnBrk="1" hangingPunct="1"/>
            <a:r>
              <a:rPr lang="en-US" sz="1800" b="1" dirty="0" smtClean="0">
                <a:solidFill>
                  <a:srgbClr val="000000"/>
                </a:solidFill>
                <a:latin typeface="Century Gothic" charset="0"/>
                <a:cs typeface="Century Gothic" charset="0"/>
              </a:rPr>
              <a:t>atrocious</a:t>
            </a:r>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p:txBody>
      </p:sp>
      <p:sp>
        <p:nvSpPr>
          <p:cNvPr id="93190" name="TextBox 8"/>
          <p:cNvSpPr txBox="1">
            <a:spLocks noChangeArrowheads="1"/>
          </p:cNvSpPr>
          <p:nvPr/>
        </p:nvSpPr>
        <p:spPr bwMode="auto">
          <a:xfrm>
            <a:off x="5346704" y="1638300"/>
            <a:ext cx="5461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0" dirty="0"/>
              <a:t>{</a:t>
            </a:r>
          </a:p>
        </p:txBody>
      </p:sp>
      <p:cxnSp>
        <p:nvCxnSpPr>
          <p:cNvPr id="10" name="Straight Connector 9"/>
          <p:cNvCxnSpPr/>
          <p:nvPr/>
        </p:nvCxnSpPr>
        <p:spPr>
          <a:xfrm>
            <a:off x="5981700" y="21209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5988050" y="24765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6007100" y="2808288"/>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4610100" y="2425700"/>
            <a:ext cx="996950" cy="7938"/>
          </a:xfrm>
          <a:prstGeom prst="line">
            <a:avLst/>
          </a:prstGeom>
        </p:spPr>
        <p:style>
          <a:lnRef idx="2">
            <a:schemeClr val="dk1"/>
          </a:lnRef>
          <a:fillRef idx="0">
            <a:schemeClr val="dk1"/>
          </a:fillRef>
          <a:effectRef idx="1">
            <a:schemeClr val="dk1"/>
          </a:effectRef>
          <a:fontRef idx="minor">
            <a:schemeClr val="tx1"/>
          </a:fontRef>
        </p:style>
      </p:cxnSp>
      <p:sp>
        <p:nvSpPr>
          <p:cNvPr id="93195" name="TextBox 28"/>
          <p:cNvSpPr txBox="1">
            <a:spLocks noChangeArrowheads="1"/>
          </p:cNvSpPr>
          <p:nvPr/>
        </p:nvSpPr>
        <p:spPr bwMode="auto">
          <a:xfrm>
            <a:off x="4492096" y="2095500"/>
            <a:ext cx="16160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000000"/>
                </a:solidFill>
                <a:latin typeface="Century Gothic" charset="0"/>
                <a:cs typeface="Century Gothic" charset="0"/>
              </a:rPr>
              <a:t>nefarious</a:t>
            </a:r>
            <a:endParaRPr lang="en-US" sz="1600" b="1" dirty="0">
              <a:solidFill>
                <a:srgbClr val="000000"/>
              </a:solidFill>
              <a:latin typeface="Century Gothic" charset="0"/>
              <a:cs typeface="Century Gothic" charset="0"/>
            </a:endParaRPr>
          </a:p>
        </p:txBody>
      </p:sp>
      <p:sp>
        <p:nvSpPr>
          <p:cNvPr id="93196" name="TextBox 31"/>
          <p:cNvSpPr txBox="1">
            <a:spLocks noChangeArrowheads="1"/>
          </p:cNvSpPr>
          <p:nvPr/>
        </p:nvSpPr>
        <p:spPr bwMode="auto">
          <a:xfrm>
            <a:off x="5981700" y="1804572"/>
            <a:ext cx="1104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000000"/>
                </a:solidFill>
                <a:latin typeface="Century Gothic" charset="0"/>
                <a:cs typeface="Century Gothic" charset="0"/>
              </a:rPr>
              <a:t>ne</a:t>
            </a:r>
            <a:endParaRPr lang="en-US" sz="1600" b="1" dirty="0">
              <a:solidFill>
                <a:srgbClr val="000000"/>
              </a:solidFill>
              <a:latin typeface="Century Gothic" charset="0"/>
              <a:cs typeface="Century Gothic" charset="0"/>
            </a:endParaRPr>
          </a:p>
        </p:txBody>
      </p:sp>
      <p:sp>
        <p:nvSpPr>
          <p:cNvPr id="93197" name="TextBox 32"/>
          <p:cNvSpPr txBox="1">
            <a:spLocks noChangeArrowheads="1"/>
          </p:cNvSpPr>
          <p:nvPr/>
        </p:nvSpPr>
        <p:spPr bwMode="auto">
          <a:xfrm>
            <a:off x="5969004" y="2189163"/>
            <a:ext cx="8191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fas</a:t>
            </a:r>
            <a:endParaRPr lang="en-US" sz="1600" b="1" dirty="0">
              <a:solidFill>
                <a:srgbClr val="000000"/>
              </a:solidFill>
              <a:latin typeface="Century Gothic" charset="0"/>
              <a:cs typeface="Century Gothic" charset="0"/>
            </a:endParaRPr>
          </a:p>
        </p:txBody>
      </p:sp>
      <p:sp>
        <p:nvSpPr>
          <p:cNvPr id="35" name="Donut 34"/>
          <p:cNvSpPr/>
          <p:nvPr/>
        </p:nvSpPr>
        <p:spPr>
          <a:xfrm>
            <a:off x="7134225" y="977900"/>
            <a:ext cx="282575" cy="314325"/>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36" name="Donut 35"/>
          <p:cNvSpPr/>
          <p:nvPr/>
        </p:nvSpPr>
        <p:spPr>
          <a:xfrm>
            <a:off x="7832725" y="974725"/>
            <a:ext cx="282575" cy="312738"/>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93201" name="TextBox 36"/>
          <p:cNvSpPr txBox="1">
            <a:spLocks noChangeArrowheads="1"/>
          </p:cNvSpPr>
          <p:nvPr/>
        </p:nvSpPr>
        <p:spPr bwMode="auto">
          <a:xfrm>
            <a:off x="6635750" y="5048250"/>
            <a:ext cx="141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Synonyms</a:t>
            </a:r>
          </a:p>
        </p:txBody>
      </p:sp>
      <p:sp>
        <p:nvSpPr>
          <p:cNvPr id="93202" name="TextBox 38"/>
          <p:cNvSpPr txBox="1">
            <a:spLocks noChangeArrowheads="1"/>
          </p:cNvSpPr>
          <p:nvPr/>
        </p:nvSpPr>
        <p:spPr bwMode="auto">
          <a:xfrm>
            <a:off x="6711950" y="1763713"/>
            <a:ext cx="1416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Graphic</a:t>
            </a:r>
          </a:p>
        </p:txBody>
      </p:sp>
      <p:sp>
        <p:nvSpPr>
          <p:cNvPr id="93203" name="TextBox 39"/>
          <p:cNvSpPr txBox="1">
            <a:spLocks noChangeArrowheads="1"/>
          </p:cNvSpPr>
          <p:nvPr/>
        </p:nvSpPr>
        <p:spPr bwMode="auto">
          <a:xfrm>
            <a:off x="927100" y="1784350"/>
            <a:ext cx="14160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Illustration</a:t>
            </a:r>
          </a:p>
          <a:p>
            <a:pPr algn="ctr" eaLnBrk="1" hangingPunct="1"/>
            <a:r>
              <a:rPr lang="en-US" sz="1800" b="1">
                <a:solidFill>
                  <a:srgbClr val="FF0000"/>
                </a:solidFill>
                <a:latin typeface="Century Gothic" charset="0"/>
                <a:cs typeface="Century Gothic" charset="0"/>
              </a:rPr>
              <a:t>or</a:t>
            </a:r>
          </a:p>
          <a:p>
            <a:pPr algn="ctr" eaLnBrk="1" hangingPunct="1"/>
            <a:r>
              <a:rPr lang="en-US" sz="1800" b="1">
                <a:solidFill>
                  <a:srgbClr val="FF0000"/>
                </a:solidFill>
                <a:latin typeface="Century Gothic" charset="0"/>
                <a:cs typeface="Century Gothic" charset="0"/>
              </a:rPr>
              <a:t>Symbol</a:t>
            </a:r>
          </a:p>
        </p:txBody>
      </p:sp>
      <p:sp>
        <p:nvSpPr>
          <p:cNvPr id="93204" name="TextBox 40"/>
          <p:cNvSpPr txBox="1">
            <a:spLocks noChangeArrowheads="1"/>
          </p:cNvSpPr>
          <p:nvPr/>
        </p:nvSpPr>
        <p:spPr bwMode="auto">
          <a:xfrm>
            <a:off x="968375" y="4956175"/>
            <a:ext cx="15684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latin typeface="Century Gothic" charset="0"/>
                <a:cs typeface="Century Gothic" charset="0"/>
              </a:rPr>
              <a:t>Explanation, Description or Example</a:t>
            </a:r>
          </a:p>
        </p:txBody>
      </p:sp>
      <p:sp>
        <p:nvSpPr>
          <p:cNvPr id="22" name="Oval 21"/>
          <p:cNvSpPr/>
          <p:nvPr/>
        </p:nvSpPr>
        <p:spPr>
          <a:xfrm>
            <a:off x="3680885" y="2640543"/>
            <a:ext cx="1750484" cy="1762124"/>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b="1" dirty="0" smtClean="0">
                <a:solidFill>
                  <a:srgbClr val="262626"/>
                </a:solidFill>
                <a:latin typeface="Century Gothic"/>
                <a:cs typeface="Century Gothic"/>
              </a:rPr>
              <a:t>nefarious</a:t>
            </a:r>
            <a:endParaRPr lang="en-US" sz="1800" b="1" dirty="0">
              <a:solidFill>
                <a:srgbClr val="262626"/>
              </a:solidFill>
              <a:latin typeface="Century Gothic"/>
              <a:cs typeface="Century Gothic"/>
            </a:endParaRPr>
          </a:p>
        </p:txBody>
      </p:sp>
      <p:sp>
        <p:nvSpPr>
          <p:cNvPr id="21" name="TextBox 32"/>
          <p:cNvSpPr txBox="1">
            <a:spLocks noChangeArrowheads="1"/>
          </p:cNvSpPr>
          <p:nvPr/>
        </p:nvSpPr>
        <p:spPr bwMode="auto">
          <a:xfrm>
            <a:off x="6007100" y="2482851"/>
            <a:ext cx="83238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ous</a:t>
            </a:r>
            <a:endParaRPr lang="en-US" sz="1600" b="1" dirty="0">
              <a:solidFill>
                <a:srgbClr val="000000"/>
              </a:solidFill>
              <a:latin typeface="Century Gothic" charset="0"/>
              <a:cs typeface="Century Gothic" charset="0"/>
            </a:endParaRPr>
          </a:p>
        </p:txBody>
      </p:sp>
      <p:sp>
        <p:nvSpPr>
          <p:cNvPr id="23" name="TextBox 5"/>
          <p:cNvSpPr txBox="1">
            <a:spLocks noChangeArrowheads="1"/>
          </p:cNvSpPr>
          <p:nvPr/>
        </p:nvSpPr>
        <p:spPr bwMode="auto">
          <a:xfrm>
            <a:off x="2537885" y="4411682"/>
            <a:ext cx="22860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dirty="0" smtClean="0">
                <a:latin typeface="Century Gothic" charset="0"/>
                <a:cs typeface="Century Gothic" charset="0"/>
              </a:rPr>
              <a:t>The nefarious king succeeded with his wicked plans.</a:t>
            </a:r>
            <a:endParaRPr lang="en-US" sz="1400" b="1" dirty="0">
              <a:latin typeface="Century Gothic" charset="0"/>
              <a:cs typeface="Century Gothic" charset="0"/>
            </a:endParaRPr>
          </a:p>
        </p:txBody>
      </p:sp>
      <p:pic>
        <p:nvPicPr>
          <p:cNvPr id="3" name="Picture 2" descr="black_skull_bones_400_clr_396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884" y="2704891"/>
            <a:ext cx="814915" cy="814915"/>
          </a:xfrm>
          <a:prstGeom prst="rect">
            <a:avLst/>
          </a:prstGeom>
        </p:spPr>
      </p:pic>
      <p:pic>
        <p:nvPicPr>
          <p:cNvPr id="4" name="Picture 3" descr="spy_packing_some_heat_400_clr_44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271" y="1288942"/>
            <a:ext cx="731310" cy="1170096"/>
          </a:xfrm>
          <a:prstGeom prst="rect">
            <a:avLst/>
          </a:prstGeom>
        </p:spPr>
      </p:pic>
      <p:pic>
        <p:nvPicPr>
          <p:cNvPr id="5" name="Picture 4" descr="hear_see_speak_no_evil_400_clr_131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493" y="1883111"/>
            <a:ext cx="1226611" cy="757432"/>
          </a:xfrm>
          <a:prstGeom prst="rect">
            <a:avLst/>
          </a:prstGeom>
        </p:spPr>
      </p:pic>
    </p:spTree>
    <p:extLst>
      <p:ext uri="{BB962C8B-B14F-4D97-AF65-F5344CB8AC3E}">
        <p14:creationId xmlns:p14="http://schemas.microsoft.com/office/powerpoint/2010/main" val="1182394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Screen Shot 2014-06-10 at 2.19.4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100" y="914400"/>
            <a:ext cx="7277100" cy="519430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3188" name="TextBox 5"/>
          <p:cNvSpPr txBox="1">
            <a:spLocks noChangeArrowheads="1"/>
          </p:cNvSpPr>
          <p:nvPr/>
        </p:nvSpPr>
        <p:spPr bwMode="auto">
          <a:xfrm>
            <a:off x="2305314" y="3457575"/>
            <a:ext cx="22860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400" dirty="0" smtClean="0">
              <a:solidFill>
                <a:srgbClr val="008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Migration is the</a:t>
            </a:r>
          </a:p>
          <a:p>
            <a:pPr eaLnBrk="1" hangingPunct="1"/>
            <a:r>
              <a:rPr lang="en-US" sz="1400" b="1" dirty="0" smtClean="0">
                <a:solidFill>
                  <a:srgbClr val="000000"/>
                </a:solidFill>
                <a:latin typeface="Century Gothic" charset="0"/>
                <a:cs typeface="Century Gothic" charset="0"/>
              </a:rPr>
              <a:t>Movement of</a:t>
            </a:r>
          </a:p>
          <a:p>
            <a:pPr eaLnBrk="1" hangingPunct="1"/>
            <a:r>
              <a:rPr lang="en-US" sz="1400" b="1" dirty="0" smtClean="0">
                <a:solidFill>
                  <a:srgbClr val="000000"/>
                </a:solidFill>
                <a:latin typeface="Century Gothic" charset="0"/>
                <a:cs typeface="Century Gothic" charset="0"/>
              </a:rPr>
              <a:t>People, animals,</a:t>
            </a:r>
          </a:p>
          <a:p>
            <a:pPr eaLnBrk="1" hangingPunct="1"/>
            <a:r>
              <a:rPr lang="en-US" sz="1400" b="1" dirty="0" smtClean="0">
                <a:solidFill>
                  <a:srgbClr val="000000"/>
                </a:solidFill>
                <a:latin typeface="Century Gothic" charset="0"/>
                <a:cs typeface="Century Gothic" charset="0"/>
              </a:rPr>
              <a:t>and things</a:t>
            </a:r>
          </a:p>
          <a:p>
            <a:pPr eaLnBrk="1" hangingPunct="1"/>
            <a:endParaRPr lang="en-US" sz="1400" b="1" dirty="0">
              <a:solidFill>
                <a:srgbClr val="000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       In the fall, there is  a               </a:t>
            </a:r>
          </a:p>
          <a:p>
            <a:pPr eaLnBrk="1" hangingPunct="1"/>
            <a:r>
              <a:rPr lang="en-US" sz="1400" b="1" dirty="0" smtClean="0">
                <a:solidFill>
                  <a:srgbClr val="000000"/>
                </a:solidFill>
                <a:latin typeface="Century Gothic" charset="0"/>
                <a:cs typeface="Century Gothic" charset="0"/>
              </a:rPr>
              <a:t>            migration of birds </a:t>
            </a:r>
          </a:p>
          <a:p>
            <a:pPr eaLnBrk="1" hangingPunct="1"/>
            <a:r>
              <a:rPr lang="en-US" sz="1400" b="1" dirty="0" smtClean="0">
                <a:solidFill>
                  <a:srgbClr val="000000"/>
                </a:solidFill>
                <a:latin typeface="Century Gothic" charset="0"/>
                <a:cs typeface="Century Gothic" charset="0"/>
              </a:rPr>
              <a:t>                flying south</a:t>
            </a:r>
            <a:endParaRPr lang="en-US" sz="1400" b="1" dirty="0">
              <a:solidFill>
                <a:srgbClr val="000000"/>
              </a:solidFill>
              <a:latin typeface="Century Gothic" charset="0"/>
              <a:cs typeface="Century Gothic" charset="0"/>
            </a:endParaRPr>
          </a:p>
        </p:txBody>
      </p:sp>
      <p:sp>
        <p:nvSpPr>
          <p:cNvPr id="93189" name="TextBox 7"/>
          <p:cNvSpPr txBox="1">
            <a:spLocks noChangeArrowheads="1"/>
          </p:cNvSpPr>
          <p:nvPr/>
        </p:nvSpPr>
        <p:spPr bwMode="auto">
          <a:xfrm>
            <a:off x="5283200" y="3848100"/>
            <a:ext cx="16637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000000"/>
                </a:solidFill>
                <a:latin typeface="Century Gothic" charset="0"/>
                <a:cs typeface="Century Gothic" charset="0"/>
              </a:rPr>
              <a:t>m</a:t>
            </a:r>
            <a:r>
              <a:rPr lang="en-US" sz="1800" b="1" dirty="0" smtClean="0">
                <a:solidFill>
                  <a:srgbClr val="000000"/>
                </a:solidFill>
                <a:latin typeface="Century Gothic" charset="0"/>
                <a:cs typeface="Century Gothic" charset="0"/>
              </a:rPr>
              <a:t>ovement</a:t>
            </a:r>
          </a:p>
          <a:p>
            <a:pPr eaLnBrk="1" hangingPunct="1"/>
            <a:endParaRPr lang="en-US" sz="1800" b="1" dirty="0">
              <a:solidFill>
                <a:srgbClr val="000000"/>
              </a:solidFill>
              <a:latin typeface="Century Gothic" charset="0"/>
              <a:cs typeface="Century Gothic" charset="0"/>
            </a:endParaRPr>
          </a:p>
          <a:p>
            <a:pPr eaLnBrk="1" hangingPunct="1"/>
            <a:r>
              <a:rPr lang="en-US" sz="1800" b="1" dirty="0">
                <a:solidFill>
                  <a:srgbClr val="000000"/>
                </a:solidFill>
                <a:latin typeface="Century Gothic" charset="0"/>
                <a:cs typeface="Century Gothic" charset="0"/>
              </a:rPr>
              <a:t>j</a:t>
            </a:r>
            <a:r>
              <a:rPr lang="en-US" sz="1800" b="1" dirty="0" smtClean="0">
                <a:solidFill>
                  <a:srgbClr val="000000"/>
                </a:solidFill>
                <a:latin typeface="Century Gothic" charset="0"/>
                <a:cs typeface="Century Gothic" charset="0"/>
              </a:rPr>
              <a:t>ourney</a:t>
            </a:r>
          </a:p>
          <a:p>
            <a:pPr eaLnBrk="1" hangingPunct="1"/>
            <a:endParaRPr lang="en-US" sz="1800" b="1" dirty="0">
              <a:solidFill>
                <a:srgbClr val="000000"/>
              </a:solidFill>
              <a:latin typeface="Century Gothic" charset="0"/>
              <a:cs typeface="Century Gothic" charset="0"/>
            </a:endParaRPr>
          </a:p>
          <a:p>
            <a:pPr eaLnBrk="1" hangingPunct="1"/>
            <a:r>
              <a:rPr lang="en-US" sz="1800" b="1" dirty="0" smtClean="0">
                <a:solidFill>
                  <a:srgbClr val="000000"/>
                </a:solidFill>
                <a:latin typeface="Century Gothic" charset="0"/>
                <a:cs typeface="Century Gothic" charset="0"/>
              </a:rPr>
              <a:t>voyage</a:t>
            </a:r>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p:txBody>
      </p:sp>
      <p:sp>
        <p:nvSpPr>
          <p:cNvPr id="93190" name="TextBox 8"/>
          <p:cNvSpPr txBox="1">
            <a:spLocks noChangeArrowheads="1"/>
          </p:cNvSpPr>
          <p:nvPr/>
        </p:nvSpPr>
        <p:spPr bwMode="auto">
          <a:xfrm>
            <a:off x="5346704" y="1638300"/>
            <a:ext cx="5461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0" dirty="0"/>
              <a:t>{</a:t>
            </a:r>
          </a:p>
        </p:txBody>
      </p:sp>
      <p:cxnSp>
        <p:nvCxnSpPr>
          <p:cNvPr id="10" name="Straight Connector 9"/>
          <p:cNvCxnSpPr/>
          <p:nvPr/>
        </p:nvCxnSpPr>
        <p:spPr>
          <a:xfrm>
            <a:off x="5981700" y="21209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5988050" y="24765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6007100" y="2808288"/>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4610100" y="2425700"/>
            <a:ext cx="996950" cy="7938"/>
          </a:xfrm>
          <a:prstGeom prst="line">
            <a:avLst/>
          </a:prstGeom>
        </p:spPr>
        <p:style>
          <a:lnRef idx="2">
            <a:schemeClr val="dk1"/>
          </a:lnRef>
          <a:fillRef idx="0">
            <a:schemeClr val="dk1"/>
          </a:fillRef>
          <a:effectRef idx="1">
            <a:schemeClr val="dk1"/>
          </a:effectRef>
          <a:fontRef idx="minor">
            <a:schemeClr val="tx1"/>
          </a:fontRef>
        </p:style>
      </p:cxnSp>
      <p:sp>
        <p:nvSpPr>
          <p:cNvPr id="93195" name="TextBox 28"/>
          <p:cNvSpPr txBox="1">
            <a:spLocks noChangeArrowheads="1"/>
          </p:cNvSpPr>
          <p:nvPr/>
        </p:nvSpPr>
        <p:spPr bwMode="auto">
          <a:xfrm>
            <a:off x="4492096" y="2095500"/>
            <a:ext cx="16160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000000"/>
                </a:solidFill>
                <a:latin typeface="Century Gothic" charset="0"/>
                <a:cs typeface="Century Gothic" charset="0"/>
              </a:rPr>
              <a:t>migration</a:t>
            </a:r>
            <a:endParaRPr lang="en-US" sz="1600" b="1" dirty="0">
              <a:solidFill>
                <a:srgbClr val="000000"/>
              </a:solidFill>
              <a:latin typeface="Century Gothic" charset="0"/>
              <a:cs typeface="Century Gothic" charset="0"/>
            </a:endParaRPr>
          </a:p>
        </p:txBody>
      </p:sp>
      <p:sp>
        <p:nvSpPr>
          <p:cNvPr id="93196" name="TextBox 31"/>
          <p:cNvSpPr txBox="1">
            <a:spLocks noChangeArrowheads="1"/>
          </p:cNvSpPr>
          <p:nvPr/>
        </p:nvSpPr>
        <p:spPr bwMode="auto">
          <a:xfrm>
            <a:off x="5640916" y="1795463"/>
            <a:ext cx="1104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migrare</a:t>
            </a:r>
            <a:endParaRPr lang="en-US" sz="1600" b="1" dirty="0">
              <a:solidFill>
                <a:srgbClr val="000000"/>
              </a:solidFill>
              <a:latin typeface="Century Gothic" charset="0"/>
              <a:cs typeface="Century Gothic" charset="0"/>
            </a:endParaRPr>
          </a:p>
        </p:txBody>
      </p:sp>
      <p:sp>
        <p:nvSpPr>
          <p:cNvPr id="93197" name="TextBox 32"/>
          <p:cNvSpPr txBox="1">
            <a:spLocks noChangeArrowheads="1"/>
          </p:cNvSpPr>
          <p:nvPr/>
        </p:nvSpPr>
        <p:spPr bwMode="auto">
          <a:xfrm>
            <a:off x="5884332" y="2189163"/>
            <a:ext cx="8191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tion</a:t>
            </a:r>
            <a:endParaRPr lang="en-US" sz="1600" b="1" dirty="0">
              <a:solidFill>
                <a:srgbClr val="000000"/>
              </a:solidFill>
              <a:latin typeface="Century Gothic" charset="0"/>
              <a:cs typeface="Century Gothic" charset="0"/>
            </a:endParaRPr>
          </a:p>
        </p:txBody>
      </p:sp>
      <p:sp>
        <p:nvSpPr>
          <p:cNvPr id="35" name="Donut 34"/>
          <p:cNvSpPr/>
          <p:nvPr/>
        </p:nvSpPr>
        <p:spPr>
          <a:xfrm>
            <a:off x="7134225" y="977900"/>
            <a:ext cx="282575" cy="314325"/>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36" name="Donut 35"/>
          <p:cNvSpPr/>
          <p:nvPr/>
        </p:nvSpPr>
        <p:spPr>
          <a:xfrm>
            <a:off x="7832725" y="974725"/>
            <a:ext cx="282575" cy="312738"/>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93201" name="TextBox 36"/>
          <p:cNvSpPr txBox="1">
            <a:spLocks noChangeArrowheads="1"/>
          </p:cNvSpPr>
          <p:nvPr/>
        </p:nvSpPr>
        <p:spPr bwMode="auto">
          <a:xfrm>
            <a:off x="6635750" y="5048250"/>
            <a:ext cx="141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Synonyms</a:t>
            </a:r>
          </a:p>
        </p:txBody>
      </p:sp>
      <p:sp>
        <p:nvSpPr>
          <p:cNvPr id="93202" name="TextBox 38"/>
          <p:cNvSpPr txBox="1">
            <a:spLocks noChangeArrowheads="1"/>
          </p:cNvSpPr>
          <p:nvPr/>
        </p:nvSpPr>
        <p:spPr bwMode="auto">
          <a:xfrm>
            <a:off x="6711950" y="1763713"/>
            <a:ext cx="1416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Graphic</a:t>
            </a:r>
          </a:p>
        </p:txBody>
      </p:sp>
      <p:sp>
        <p:nvSpPr>
          <p:cNvPr id="93203" name="TextBox 39"/>
          <p:cNvSpPr txBox="1">
            <a:spLocks noChangeArrowheads="1"/>
          </p:cNvSpPr>
          <p:nvPr/>
        </p:nvSpPr>
        <p:spPr bwMode="auto">
          <a:xfrm>
            <a:off x="927100" y="1784350"/>
            <a:ext cx="14160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Illustration</a:t>
            </a:r>
          </a:p>
          <a:p>
            <a:pPr algn="ctr" eaLnBrk="1" hangingPunct="1"/>
            <a:r>
              <a:rPr lang="en-US" sz="1800" b="1">
                <a:solidFill>
                  <a:srgbClr val="FF0000"/>
                </a:solidFill>
                <a:latin typeface="Century Gothic" charset="0"/>
                <a:cs typeface="Century Gothic" charset="0"/>
              </a:rPr>
              <a:t>or</a:t>
            </a:r>
          </a:p>
          <a:p>
            <a:pPr algn="ctr" eaLnBrk="1" hangingPunct="1"/>
            <a:r>
              <a:rPr lang="en-US" sz="1800" b="1">
                <a:solidFill>
                  <a:srgbClr val="FF0000"/>
                </a:solidFill>
                <a:latin typeface="Century Gothic" charset="0"/>
                <a:cs typeface="Century Gothic" charset="0"/>
              </a:rPr>
              <a:t>Symbol</a:t>
            </a:r>
          </a:p>
        </p:txBody>
      </p:sp>
      <p:sp>
        <p:nvSpPr>
          <p:cNvPr id="93204" name="TextBox 40"/>
          <p:cNvSpPr txBox="1">
            <a:spLocks noChangeArrowheads="1"/>
          </p:cNvSpPr>
          <p:nvPr/>
        </p:nvSpPr>
        <p:spPr bwMode="auto">
          <a:xfrm>
            <a:off x="968375" y="4956175"/>
            <a:ext cx="15684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latin typeface="Century Gothic" charset="0"/>
                <a:cs typeface="Century Gothic" charset="0"/>
              </a:rPr>
              <a:t>Explanation, Description or Example</a:t>
            </a:r>
          </a:p>
        </p:txBody>
      </p:sp>
      <p:sp>
        <p:nvSpPr>
          <p:cNvPr id="22" name="Oval 21"/>
          <p:cNvSpPr/>
          <p:nvPr/>
        </p:nvSpPr>
        <p:spPr>
          <a:xfrm>
            <a:off x="3680885" y="2640543"/>
            <a:ext cx="1750484" cy="1762124"/>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b="1" dirty="0" smtClean="0">
                <a:solidFill>
                  <a:srgbClr val="262626"/>
                </a:solidFill>
                <a:latin typeface="Century Gothic"/>
                <a:cs typeface="Century Gothic"/>
              </a:rPr>
              <a:t>Migration</a:t>
            </a:r>
            <a:endParaRPr lang="en-US" sz="1800" b="1" dirty="0">
              <a:solidFill>
                <a:srgbClr val="262626"/>
              </a:solidFill>
              <a:latin typeface="Century Gothic"/>
              <a:cs typeface="Century Gothic"/>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25699" y="1526113"/>
            <a:ext cx="1824566" cy="1368424"/>
          </a:xfrm>
          <a:prstGeom prst="rect">
            <a:avLst/>
          </a:prstGeom>
        </p:spPr>
      </p:pic>
    </p:spTree>
    <p:extLst>
      <p:ext uri="{BB962C8B-B14F-4D97-AF65-F5344CB8AC3E}">
        <p14:creationId xmlns:p14="http://schemas.microsoft.com/office/powerpoint/2010/main" val="1182394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Screen Shot 2014-06-10 at 2.19.4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100" y="914400"/>
            <a:ext cx="7277100" cy="519430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3188" name="TextBox 5"/>
          <p:cNvSpPr txBox="1">
            <a:spLocks noChangeArrowheads="1"/>
          </p:cNvSpPr>
          <p:nvPr/>
        </p:nvSpPr>
        <p:spPr bwMode="auto">
          <a:xfrm>
            <a:off x="2305314" y="3457575"/>
            <a:ext cx="22860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400" dirty="0" smtClean="0">
              <a:solidFill>
                <a:srgbClr val="008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Migration is the</a:t>
            </a:r>
          </a:p>
          <a:p>
            <a:pPr eaLnBrk="1" hangingPunct="1"/>
            <a:r>
              <a:rPr lang="en-US" sz="1400" b="1" dirty="0" smtClean="0">
                <a:solidFill>
                  <a:srgbClr val="000000"/>
                </a:solidFill>
                <a:latin typeface="Century Gothic" charset="0"/>
                <a:cs typeface="Century Gothic" charset="0"/>
              </a:rPr>
              <a:t>Movement of</a:t>
            </a:r>
          </a:p>
          <a:p>
            <a:pPr eaLnBrk="1" hangingPunct="1"/>
            <a:r>
              <a:rPr lang="en-US" sz="1400" b="1" dirty="0" smtClean="0">
                <a:solidFill>
                  <a:srgbClr val="000000"/>
                </a:solidFill>
                <a:latin typeface="Century Gothic" charset="0"/>
                <a:cs typeface="Century Gothic" charset="0"/>
              </a:rPr>
              <a:t>People, animals,</a:t>
            </a:r>
          </a:p>
          <a:p>
            <a:pPr eaLnBrk="1" hangingPunct="1"/>
            <a:r>
              <a:rPr lang="en-US" sz="1400" b="1" dirty="0" smtClean="0">
                <a:solidFill>
                  <a:srgbClr val="000000"/>
                </a:solidFill>
                <a:latin typeface="Century Gothic" charset="0"/>
                <a:cs typeface="Century Gothic" charset="0"/>
              </a:rPr>
              <a:t>and things</a:t>
            </a:r>
          </a:p>
          <a:p>
            <a:pPr eaLnBrk="1" hangingPunct="1"/>
            <a:endParaRPr lang="en-US" sz="1400" b="1" dirty="0">
              <a:solidFill>
                <a:srgbClr val="000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       In the fall, there is  a               </a:t>
            </a:r>
          </a:p>
          <a:p>
            <a:pPr eaLnBrk="1" hangingPunct="1"/>
            <a:r>
              <a:rPr lang="en-US" sz="1400" b="1" dirty="0" smtClean="0">
                <a:solidFill>
                  <a:srgbClr val="000000"/>
                </a:solidFill>
                <a:latin typeface="Century Gothic" charset="0"/>
                <a:cs typeface="Century Gothic" charset="0"/>
              </a:rPr>
              <a:t>            migration of birds </a:t>
            </a:r>
          </a:p>
          <a:p>
            <a:pPr eaLnBrk="1" hangingPunct="1"/>
            <a:r>
              <a:rPr lang="en-US" sz="1400" b="1" dirty="0" smtClean="0">
                <a:solidFill>
                  <a:srgbClr val="000000"/>
                </a:solidFill>
                <a:latin typeface="Century Gothic" charset="0"/>
                <a:cs typeface="Century Gothic" charset="0"/>
              </a:rPr>
              <a:t>                flying south</a:t>
            </a:r>
            <a:endParaRPr lang="en-US" sz="1400" b="1" dirty="0">
              <a:solidFill>
                <a:srgbClr val="000000"/>
              </a:solidFill>
              <a:latin typeface="Century Gothic" charset="0"/>
              <a:cs typeface="Century Gothic" charset="0"/>
            </a:endParaRPr>
          </a:p>
        </p:txBody>
      </p:sp>
      <p:sp>
        <p:nvSpPr>
          <p:cNvPr id="93189" name="TextBox 7"/>
          <p:cNvSpPr txBox="1">
            <a:spLocks noChangeArrowheads="1"/>
          </p:cNvSpPr>
          <p:nvPr/>
        </p:nvSpPr>
        <p:spPr bwMode="auto">
          <a:xfrm>
            <a:off x="5283200" y="3848100"/>
            <a:ext cx="16637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000000"/>
                </a:solidFill>
                <a:latin typeface="Century Gothic" charset="0"/>
                <a:cs typeface="Century Gothic" charset="0"/>
              </a:rPr>
              <a:t>m</a:t>
            </a:r>
            <a:r>
              <a:rPr lang="en-US" sz="1800" b="1" dirty="0" smtClean="0">
                <a:solidFill>
                  <a:srgbClr val="000000"/>
                </a:solidFill>
                <a:latin typeface="Century Gothic" charset="0"/>
                <a:cs typeface="Century Gothic" charset="0"/>
              </a:rPr>
              <a:t>ovement</a:t>
            </a:r>
          </a:p>
          <a:p>
            <a:pPr eaLnBrk="1" hangingPunct="1"/>
            <a:endParaRPr lang="en-US" sz="1800" b="1" dirty="0">
              <a:solidFill>
                <a:srgbClr val="000000"/>
              </a:solidFill>
              <a:latin typeface="Century Gothic" charset="0"/>
              <a:cs typeface="Century Gothic" charset="0"/>
            </a:endParaRPr>
          </a:p>
          <a:p>
            <a:pPr eaLnBrk="1" hangingPunct="1"/>
            <a:r>
              <a:rPr lang="en-US" sz="1800" b="1" dirty="0">
                <a:solidFill>
                  <a:srgbClr val="000000"/>
                </a:solidFill>
                <a:latin typeface="Century Gothic" charset="0"/>
                <a:cs typeface="Century Gothic" charset="0"/>
              </a:rPr>
              <a:t>j</a:t>
            </a:r>
            <a:r>
              <a:rPr lang="en-US" sz="1800" b="1" dirty="0" smtClean="0">
                <a:solidFill>
                  <a:srgbClr val="000000"/>
                </a:solidFill>
                <a:latin typeface="Century Gothic" charset="0"/>
                <a:cs typeface="Century Gothic" charset="0"/>
              </a:rPr>
              <a:t>ourney</a:t>
            </a:r>
          </a:p>
          <a:p>
            <a:pPr eaLnBrk="1" hangingPunct="1"/>
            <a:endParaRPr lang="en-US" sz="1800" b="1" dirty="0">
              <a:solidFill>
                <a:srgbClr val="000000"/>
              </a:solidFill>
              <a:latin typeface="Century Gothic" charset="0"/>
              <a:cs typeface="Century Gothic" charset="0"/>
            </a:endParaRPr>
          </a:p>
          <a:p>
            <a:pPr eaLnBrk="1" hangingPunct="1"/>
            <a:r>
              <a:rPr lang="en-US" sz="1800" b="1" dirty="0" smtClean="0">
                <a:solidFill>
                  <a:srgbClr val="000000"/>
                </a:solidFill>
                <a:latin typeface="Century Gothic" charset="0"/>
                <a:cs typeface="Century Gothic" charset="0"/>
              </a:rPr>
              <a:t>voyage</a:t>
            </a:r>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p:txBody>
      </p:sp>
      <p:sp>
        <p:nvSpPr>
          <p:cNvPr id="93190" name="TextBox 8"/>
          <p:cNvSpPr txBox="1">
            <a:spLocks noChangeArrowheads="1"/>
          </p:cNvSpPr>
          <p:nvPr/>
        </p:nvSpPr>
        <p:spPr bwMode="auto">
          <a:xfrm>
            <a:off x="5346704" y="1638300"/>
            <a:ext cx="5461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0" dirty="0"/>
              <a:t>{</a:t>
            </a:r>
          </a:p>
        </p:txBody>
      </p:sp>
      <p:cxnSp>
        <p:nvCxnSpPr>
          <p:cNvPr id="10" name="Straight Connector 9"/>
          <p:cNvCxnSpPr/>
          <p:nvPr/>
        </p:nvCxnSpPr>
        <p:spPr>
          <a:xfrm>
            <a:off x="5981700" y="21209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5988050" y="24765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6007100" y="2808288"/>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4610100" y="2425700"/>
            <a:ext cx="996950" cy="7938"/>
          </a:xfrm>
          <a:prstGeom prst="line">
            <a:avLst/>
          </a:prstGeom>
        </p:spPr>
        <p:style>
          <a:lnRef idx="2">
            <a:schemeClr val="dk1"/>
          </a:lnRef>
          <a:fillRef idx="0">
            <a:schemeClr val="dk1"/>
          </a:fillRef>
          <a:effectRef idx="1">
            <a:schemeClr val="dk1"/>
          </a:effectRef>
          <a:fontRef idx="minor">
            <a:schemeClr val="tx1"/>
          </a:fontRef>
        </p:style>
      </p:cxnSp>
      <p:sp>
        <p:nvSpPr>
          <p:cNvPr id="93195" name="TextBox 28"/>
          <p:cNvSpPr txBox="1">
            <a:spLocks noChangeArrowheads="1"/>
          </p:cNvSpPr>
          <p:nvPr/>
        </p:nvSpPr>
        <p:spPr bwMode="auto">
          <a:xfrm>
            <a:off x="4492096" y="2095500"/>
            <a:ext cx="16160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000000"/>
                </a:solidFill>
                <a:latin typeface="Century Gothic" charset="0"/>
                <a:cs typeface="Century Gothic" charset="0"/>
              </a:rPr>
              <a:t>migration</a:t>
            </a:r>
            <a:endParaRPr lang="en-US" sz="1600" b="1" dirty="0">
              <a:solidFill>
                <a:srgbClr val="000000"/>
              </a:solidFill>
              <a:latin typeface="Century Gothic" charset="0"/>
              <a:cs typeface="Century Gothic" charset="0"/>
            </a:endParaRPr>
          </a:p>
        </p:txBody>
      </p:sp>
      <p:sp>
        <p:nvSpPr>
          <p:cNvPr id="93196" name="TextBox 31"/>
          <p:cNvSpPr txBox="1">
            <a:spLocks noChangeArrowheads="1"/>
          </p:cNvSpPr>
          <p:nvPr/>
        </p:nvSpPr>
        <p:spPr bwMode="auto">
          <a:xfrm>
            <a:off x="5640916" y="1795463"/>
            <a:ext cx="1104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migrare</a:t>
            </a:r>
            <a:endParaRPr lang="en-US" sz="1600" b="1" dirty="0">
              <a:solidFill>
                <a:srgbClr val="000000"/>
              </a:solidFill>
              <a:latin typeface="Century Gothic" charset="0"/>
              <a:cs typeface="Century Gothic" charset="0"/>
            </a:endParaRPr>
          </a:p>
        </p:txBody>
      </p:sp>
      <p:sp>
        <p:nvSpPr>
          <p:cNvPr id="93197" name="TextBox 32"/>
          <p:cNvSpPr txBox="1">
            <a:spLocks noChangeArrowheads="1"/>
          </p:cNvSpPr>
          <p:nvPr/>
        </p:nvSpPr>
        <p:spPr bwMode="auto">
          <a:xfrm>
            <a:off x="5884332" y="2189163"/>
            <a:ext cx="8191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tion</a:t>
            </a:r>
            <a:endParaRPr lang="en-US" sz="1600" b="1" dirty="0">
              <a:solidFill>
                <a:srgbClr val="000000"/>
              </a:solidFill>
              <a:latin typeface="Century Gothic" charset="0"/>
              <a:cs typeface="Century Gothic" charset="0"/>
            </a:endParaRPr>
          </a:p>
        </p:txBody>
      </p:sp>
      <p:sp>
        <p:nvSpPr>
          <p:cNvPr id="35" name="Donut 34"/>
          <p:cNvSpPr/>
          <p:nvPr/>
        </p:nvSpPr>
        <p:spPr>
          <a:xfrm>
            <a:off x="7134225" y="977900"/>
            <a:ext cx="282575" cy="314325"/>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36" name="Donut 35"/>
          <p:cNvSpPr/>
          <p:nvPr/>
        </p:nvSpPr>
        <p:spPr>
          <a:xfrm>
            <a:off x="7832725" y="974725"/>
            <a:ext cx="282575" cy="312738"/>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93201" name="TextBox 36"/>
          <p:cNvSpPr txBox="1">
            <a:spLocks noChangeArrowheads="1"/>
          </p:cNvSpPr>
          <p:nvPr/>
        </p:nvSpPr>
        <p:spPr bwMode="auto">
          <a:xfrm>
            <a:off x="6635750" y="5048250"/>
            <a:ext cx="141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Synonyms</a:t>
            </a:r>
          </a:p>
        </p:txBody>
      </p:sp>
      <p:sp>
        <p:nvSpPr>
          <p:cNvPr id="93202" name="TextBox 38"/>
          <p:cNvSpPr txBox="1">
            <a:spLocks noChangeArrowheads="1"/>
          </p:cNvSpPr>
          <p:nvPr/>
        </p:nvSpPr>
        <p:spPr bwMode="auto">
          <a:xfrm>
            <a:off x="6711950" y="1763713"/>
            <a:ext cx="1416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Graphic</a:t>
            </a:r>
          </a:p>
        </p:txBody>
      </p:sp>
      <p:sp>
        <p:nvSpPr>
          <p:cNvPr id="93203" name="TextBox 39"/>
          <p:cNvSpPr txBox="1">
            <a:spLocks noChangeArrowheads="1"/>
          </p:cNvSpPr>
          <p:nvPr/>
        </p:nvSpPr>
        <p:spPr bwMode="auto">
          <a:xfrm>
            <a:off x="927100" y="1784350"/>
            <a:ext cx="14160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Illustration</a:t>
            </a:r>
          </a:p>
          <a:p>
            <a:pPr algn="ctr" eaLnBrk="1" hangingPunct="1"/>
            <a:r>
              <a:rPr lang="en-US" sz="1800" b="1">
                <a:solidFill>
                  <a:srgbClr val="FF0000"/>
                </a:solidFill>
                <a:latin typeface="Century Gothic" charset="0"/>
                <a:cs typeface="Century Gothic" charset="0"/>
              </a:rPr>
              <a:t>or</a:t>
            </a:r>
          </a:p>
          <a:p>
            <a:pPr algn="ctr" eaLnBrk="1" hangingPunct="1"/>
            <a:r>
              <a:rPr lang="en-US" sz="1800" b="1">
                <a:solidFill>
                  <a:srgbClr val="FF0000"/>
                </a:solidFill>
                <a:latin typeface="Century Gothic" charset="0"/>
                <a:cs typeface="Century Gothic" charset="0"/>
              </a:rPr>
              <a:t>Symbol</a:t>
            </a:r>
          </a:p>
        </p:txBody>
      </p:sp>
      <p:sp>
        <p:nvSpPr>
          <p:cNvPr id="93204" name="TextBox 40"/>
          <p:cNvSpPr txBox="1">
            <a:spLocks noChangeArrowheads="1"/>
          </p:cNvSpPr>
          <p:nvPr/>
        </p:nvSpPr>
        <p:spPr bwMode="auto">
          <a:xfrm>
            <a:off x="968375" y="4956175"/>
            <a:ext cx="15684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latin typeface="Century Gothic" charset="0"/>
                <a:cs typeface="Century Gothic" charset="0"/>
              </a:rPr>
              <a:t>Explanation, Description or Example</a:t>
            </a:r>
          </a:p>
        </p:txBody>
      </p:sp>
      <p:sp>
        <p:nvSpPr>
          <p:cNvPr id="22" name="Oval 21"/>
          <p:cNvSpPr/>
          <p:nvPr/>
        </p:nvSpPr>
        <p:spPr>
          <a:xfrm>
            <a:off x="3680885" y="2640543"/>
            <a:ext cx="1750484" cy="1762124"/>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b="1" dirty="0" smtClean="0">
                <a:solidFill>
                  <a:srgbClr val="262626"/>
                </a:solidFill>
                <a:latin typeface="Century Gothic"/>
                <a:cs typeface="Century Gothic"/>
              </a:rPr>
              <a:t>Migration</a:t>
            </a:r>
            <a:endParaRPr lang="en-US" sz="1800" b="1" dirty="0">
              <a:solidFill>
                <a:srgbClr val="262626"/>
              </a:solidFill>
              <a:latin typeface="Century Gothic"/>
              <a:cs typeface="Century Gothic"/>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25699" y="1526113"/>
            <a:ext cx="1824566" cy="1368424"/>
          </a:xfrm>
          <a:prstGeom prst="rect">
            <a:avLst/>
          </a:prstGeom>
        </p:spPr>
      </p:pic>
    </p:spTree>
    <p:extLst>
      <p:ext uri="{BB962C8B-B14F-4D97-AF65-F5344CB8AC3E}">
        <p14:creationId xmlns:p14="http://schemas.microsoft.com/office/powerpoint/2010/main" val="53722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Screen Shot 2014-06-10 at 2.19.4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100" y="914400"/>
            <a:ext cx="72771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TextBox 5"/>
          <p:cNvSpPr txBox="1">
            <a:spLocks noChangeArrowheads="1"/>
          </p:cNvSpPr>
          <p:nvPr/>
        </p:nvSpPr>
        <p:spPr bwMode="auto">
          <a:xfrm>
            <a:off x="2032000" y="3457575"/>
            <a:ext cx="2416175"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smtClean="0">
                <a:solidFill>
                  <a:srgbClr val="008000"/>
                </a:solidFill>
                <a:latin typeface="Century Gothic" charset="0"/>
                <a:cs typeface="Century Gothic" charset="0"/>
              </a:rPr>
              <a:t>            A </a:t>
            </a:r>
          </a:p>
          <a:p>
            <a:pPr eaLnBrk="1" hangingPunct="1"/>
            <a:r>
              <a:rPr lang="en-US" sz="1400" dirty="0" smtClean="0">
                <a:solidFill>
                  <a:srgbClr val="008000"/>
                </a:solidFill>
                <a:latin typeface="Century Gothic" charset="0"/>
                <a:cs typeface="Century Gothic" charset="0"/>
              </a:rPr>
              <a:t> two- dimensional</a:t>
            </a:r>
          </a:p>
          <a:p>
            <a:pPr eaLnBrk="1" hangingPunct="1"/>
            <a:r>
              <a:rPr lang="en-US" sz="1400" dirty="0" smtClean="0">
                <a:solidFill>
                  <a:srgbClr val="008000"/>
                </a:solidFill>
                <a:latin typeface="Century Gothic" charset="0"/>
                <a:cs typeface="Century Gothic" charset="0"/>
              </a:rPr>
              <a:t>   plane shape with </a:t>
            </a:r>
          </a:p>
          <a:p>
            <a:pPr eaLnBrk="1" hangingPunct="1"/>
            <a:r>
              <a:rPr lang="en-US" sz="1400" dirty="0" smtClean="0">
                <a:solidFill>
                  <a:srgbClr val="008000"/>
                </a:solidFill>
                <a:latin typeface="Century Gothic" charset="0"/>
                <a:cs typeface="Century Gothic" charset="0"/>
              </a:rPr>
              <a:t>   straight sides</a:t>
            </a:r>
          </a:p>
          <a:p>
            <a:pPr eaLnBrk="1" hangingPunct="1"/>
            <a:endParaRPr lang="en-US" sz="1400" dirty="0">
              <a:solidFill>
                <a:srgbClr val="008000"/>
              </a:solidFill>
              <a:latin typeface="Century Gothic" charset="0"/>
              <a:cs typeface="Century Gothic" charset="0"/>
            </a:endParaRPr>
          </a:p>
          <a:p>
            <a:pPr eaLnBrk="1" hangingPunct="1"/>
            <a:r>
              <a:rPr lang="en-US" sz="1400" dirty="0" smtClean="0">
                <a:solidFill>
                  <a:srgbClr val="008000"/>
                </a:solidFill>
                <a:latin typeface="Century Gothic" charset="0"/>
                <a:cs typeface="Century Gothic" charset="0"/>
              </a:rPr>
              <a:t>         All of the traffic signs  </a:t>
            </a:r>
          </a:p>
          <a:p>
            <a:pPr eaLnBrk="1" hangingPunct="1"/>
            <a:r>
              <a:rPr lang="en-US" sz="1400" dirty="0">
                <a:solidFill>
                  <a:srgbClr val="008000"/>
                </a:solidFill>
                <a:latin typeface="Century Gothic" charset="0"/>
                <a:cs typeface="Century Gothic" charset="0"/>
              </a:rPr>
              <a:t> </a:t>
            </a:r>
            <a:r>
              <a:rPr lang="en-US" sz="1400" dirty="0" smtClean="0">
                <a:solidFill>
                  <a:srgbClr val="008000"/>
                </a:solidFill>
                <a:latin typeface="Century Gothic" charset="0"/>
                <a:cs typeface="Century Gothic" charset="0"/>
              </a:rPr>
              <a:t>          on the side of the      </a:t>
            </a:r>
          </a:p>
          <a:p>
            <a:pPr eaLnBrk="1" hangingPunct="1"/>
            <a:r>
              <a:rPr lang="en-US" sz="1400" dirty="0">
                <a:solidFill>
                  <a:srgbClr val="008000"/>
                </a:solidFill>
                <a:latin typeface="Century Gothic" charset="0"/>
                <a:cs typeface="Century Gothic" charset="0"/>
              </a:rPr>
              <a:t> </a:t>
            </a:r>
            <a:r>
              <a:rPr lang="en-US" sz="1400" dirty="0" smtClean="0">
                <a:solidFill>
                  <a:srgbClr val="008000"/>
                </a:solidFill>
                <a:latin typeface="Century Gothic" charset="0"/>
                <a:cs typeface="Century Gothic" charset="0"/>
              </a:rPr>
              <a:t>            road  are </a:t>
            </a:r>
          </a:p>
          <a:p>
            <a:pPr eaLnBrk="1" hangingPunct="1"/>
            <a:r>
              <a:rPr lang="en-US" sz="1400" dirty="0">
                <a:solidFill>
                  <a:srgbClr val="008000"/>
                </a:solidFill>
                <a:latin typeface="Century Gothic" charset="0"/>
                <a:cs typeface="Century Gothic" charset="0"/>
              </a:rPr>
              <a:t> </a:t>
            </a:r>
            <a:r>
              <a:rPr lang="en-US" sz="1400" dirty="0" smtClean="0">
                <a:solidFill>
                  <a:srgbClr val="008000"/>
                </a:solidFill>
                <a:latin typeface="Century Gothic" charset="0"/>
                <a:cs typeface="Century Gothic" charset="0"/>
              </a:rPr>
              <a:t>                  polygons</a:t>
            </a:r>
            <a:endParaRPr lang="en-US" sz="1400" dirty="0">
              <a:solidFill>
                <a:srgbClr val="008000"/>
              </a:solidFill>
              <a:latin typeface="Century Gothic" charset="0"/>
              <a:cs typeface="Century Gothic" charset="0"/>
            </a:endParaRPr>
          </a:p>
        </p:txBody>
      </p:sp>
      <p:sp>
        <p:nvSpPr>
          <p:cNvPr id="93189" name="TextBox 7"/>
          <p:cNvSpPr txBox="1">
            <a:spLocks noChangeArrowheads="1"/>
          </p:cNvSpPr>
          <p:nvPr/>
        </p:nvSpPr>
        <p:spPr bwMode="auto">
          <a:xfrm>
            <a:off x="5283200" y="3848100"/>
            <a:ext cx="1663700" cy="2862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FF0000"/>
                </a:solidFill>
                <a:latin typeface="Century Gothic" charset="0"/>
                <a:cs typeface="Century Gothic" charset="0"/>
              </a:rPr>
              <a:t>s</a:t>
            </a:r>
            <a:r>
              <a:rPr lang="en-US" sz="1800" dirty="0" smtClean="0">
                <a:solidFill>
                  <a:srgbClr val="FF0000"/>
                </a:solidFill>
                <a:latin typeface="Century Gothic" charset="0"/>
                <a:cs typeface="Century Gothic" charset="0"/>
              </a:rPr>
              <a:t>hape</a:t>
            </a:r>
          </a:p>
          <a:p>
            <a:pPr eaLnBrk="1" hangingPunct="1"/>
            <a:endParaRPr lang="en-US" sz="1800" dirty="0">
              <a:solidFill>
                <a:srgbClr val="FF0000"/>
              </a:solidFill>
              <a:latin typeface="Century Gothic" charset="0"/>
              <a:cs typeface="Century Gothic" charset="0"/>
            </a:endParaRPr>
          </a:p>
          <a:p>
            <a:pPr eaLnBrk="1" hangingPunct="1"/>
            <a:r>
              <a:rPr lang="en-US" sz="1800" dirty="0" smtClean="0">
                <a:solidFill>
                  <a:srgbClr val="FF0000"/>
                </a:solidFill>
                <a:latin typeface="Century Gothic" charset="0"/>
                <a:cs typeface="Century Gothic" charset="0"/>
              </a:rPr>
              <a:t>Form</a:t>
            </a:r>
          </a:p>
          <a:p>
            <a:pPr eaLnBrk="1" hangingPunct="1"/>
            <a:endParaRPr lang="en-US" sz="1800" dirty="0">
              <a:solidFill>
                <a:srgbClr val="FF0000"/>
              </a:solidFill>
              <a:latin typeface="Century Gothic" charset="0"/>
              <a:cs typeface="Century Gothic" charset="0"/>
            </a:endParaRPr>
          </a:p>
          <a:p>
            <a:pPr eaLnBrk="1" hangingPunct="1"/>
            <a:r>
              <a:rPr lang="en-US" sz="1800" dirty="0" smtClean="0">
                <a:solidFill>
                  <a:srgbClr val="FF0000"/>
                </a:solidFill>
                <a:latin typeface="Century Gothic" charset="0"/>
                <a:cs typeface="Century Gothic" charset="0"/>
              </a:rPr>
              <a:t>plane</a:t>
            </a:r>
          </a:p>
          <a:p>
            <a:pPr eaLnBrk="1" hangingPunct="1"/>
            <a:r>
              <a:rPr lang="en-US" sz="1800" dirty="0" smtClean="0">
                <a:solidFill>
                  <a:srgbClr val="FF0000"/>
                </a:solidFill>
                <a:latin typeface="Century Gothic" charset="0"/>
                <a:cs typeface="Century Gothic" charset="0"/>
              </a:rPr>
              <a:t>figure</a:t>
            </a:r>
          </a:p>
          <a:p>
            <a:pPr eaLnBrk="1" hangingPunct="1"/>
            <a:endParaRPr lang="en-US" sz="1800" dirty="0">
              <a:solidFill>
                <a:srgbClr val="FF0000"/>
              </a:solidFill>
              <a:latin typeface="Century Gothic" charset="0"/>
              <a:cs typeface="Century Gothic" charset="0"/>
            </a:endParaRPr>
          </a:p>
          <a:p>
            <a:pPr eaLnBrk="1" hangingPunct="1"/>
            <a:endParaRPr lang="en-US" sz="1800" dirty="0">
              <a:solidFill>
                <a:srgbClr val="FF0000"/>
              </a:solidFill>
              <a:latin typeface="Century Gothic" charset="0"/>
              <a:cs typeface="Century Gothic" charset="0"/>
            </a:endParaRPr>
          </a:p>
          <a:p>
            <a:pPr eaLnBrk="1" hangingPunct="1"/>
            <a:endParaRPr lang="en-US" sz="1800" dirty="0">
              <a:solidFill>
                <a:srgbClr val="FF0000"/>
              </a:solidFill>
              <a:latin typeface="Century Gothic" charset="0"/>
              <a:cs typeface="Century Gothic" charset="0"/>
            </a:endParaRPr>
          </a:p>
          <a:p>
            <a:pPr eaLnBrk="1" hangingPunct="1"/>
            <a:endParaRPr lang="en-US" sz="1800" dirty="0">
              <a:solidFill>
                <a:srgbClr val="FF0000"/>
              </a:solidFill>
              <a:latin typeface="Century Gothic" charset="0"/>
              <a:cs typeface="Century Gothic" charset="0"/>
            </a:endParaRPr>
          </a:p>
        </p:txBody>
      </p:sp>
      <p:sp>
        <p:nvSpPr>
          <p:cNvPr id="93190" name="TextBox 8"/>
          <p:cNvSpPr txBox="1">
            <a:spLocks noChangeArrowheads="1"/>
          </p:cNvSpPr>
          <p:nvPr/>
        </p:nvSpPr>
        <p:spPr bwMode="auto">
          <a:xfrm>
            <a:off x="5535896" y="1685598"/>
            <a:ext cx="5461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0" dirty="0"/>
              <a:t>{</a:t>
            </a:r>
          </a:p>
        </p:txBody>
      </p:sp>
      <p:cxnSp>
        <p:nvCxnSpPr>
          <p:cNvPr id="10" name="Straight Connector 9"/>
          <p:cNvCxnSpPr/>
          <p:nvPr/>
        </p:nvCxnSpPr>
        <p:spPr>
          <a:xfrm>
            <a:off x="6028998" y="2152432"/>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6035348" y="2807586"/>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4610100" y="2425700"/>
            <a:ext cx="996950" cy="7938"/>
          </a:xfrm>
          <a:prstGeom prst="line">
            <a:avLst/>
          </a:prstGeom>
        </p:spPr>
        <p:style>
          <a:lnRef idx="2">
            <a:schemeClr val="dk1"/>
          </a:lnRef>
          <a:fillRef idx="0">
            <a:schemeClr val="dk1"/>
          </a:fillRef>
          <a:effectRef idx="1">
            <a:schemeClr val="dk1"/>
          </a:effectRef>
          <a:fontRef idx="minor">
            <a:schemeClr val="tx1"/>
          </a:fontRef>
        </p:style>
      </p:cxnSp>
      <p:sp>
        <p:nvSpPr>
          <p:cNvPr id="93195" name="TextBox 28"/>
          <p:cNvSpPr txBox="1">
            <a:spLocks noChangeArrowheads="1"/>
          </p:cNvSpPr>
          <p:nvPr/>
        </p:nvSpPr>
        <p:spPr bwMode="auto">
          <a:xfrm>
            <a:off x="4570926" y="2095500"/>
            <a:ext cx="16160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800080"/>
                </a:solidFill>
                <a:latin typeface="Century Gothic" charset="0"/>
                <a:cs typeface="Century Gothic" charset="0"/>
              </a:rPr>
              <a:t>polygon</a:t>
            </a:r>
            <a:endParaRPr lang="en-US" sz="1600" b="1" dirty="0">
              <a:solidFill>
                <a:srgbClr val="800080"/>
              </a:solidFill>
              <a:latin typeface="Century Gothic" charset="0"/>
              <a:cs typeface="Century Gothic" charset="0"/>
            </a:endParaRPr>
          </a:p>
        </p:txBody>
      </p:sp>
      <p:sp>
        <p:nvSpPr>
          <p:cNvPr id="93196" name="TextBox 31"/>
          <p:cNvSpPr txBox="1">
            <a:spLocks noChangeArrowheads="1"/>
          </p:cNvSpPr>
          <p:nvPr/>
        </p:nvSpPr>
        <p:spPr bwMode="auto">
          <a:xfrm>
            <a:off x="5933748" y="1815875"/>
            <a:ext cx="1104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800080"/>
                </a:solidFill>
                <a:latin typeface="Century Gothic" charset="0"/>
                <a:cs typeface="Century Gothic" charset="0"/>
              </a:rPr>
              <a:t>poly</a:t>
            </a:r>
            <a:endParaRPr lang="en-US" sz="1600" b="1" dirty="0">
              <a:solidFill>
                <a:srgbClr val="800080"/>
              </a:solidFill>
              <a:latin typeface="Century Gothic" charset="0"/>
              <a:cs typeface="Century Gothic" charset="0"/>
            </a:endParaRPr>
          </a:p>
        </p:txBody>
      </p:sp>
      <p:sp>
        <p:nvSpPr>
          <p:cNvPr id="93197" name="TextBox 32"/>
          <p:cNvSpPr txBox="1">
            <a:spLocks noChangeArrowheads="1"/>
          </p:cNvSpPr>
          <p:nvPr/>
        </p:nvSpPr>
        <p:spPr bwMode="auto">
          <a:xfrm>
            <a:off x="5947396" y="2425653"/>
            <a:ext cx="8191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800080"/>
                </a:solidFill>
                <a:latin typeface="Century Gothic" charset="0"/>
                <a:cs typeface="Century Gothic" charset="0"/>
              </a:rPr>
              <a:t>gon</a:t>
            </a:r>
            <a:endParaRPr lang="en-US" sz="1600" b="1" dirty="0">
              <a:solidFill>
                <a:srgbClr val="800080"/>
              </a:solidFill>
              <a:latin typeface="Century Gothic" charset="0"/>
              <a:cs typeface="Century Gothic" charset="0"/>
            </a:endParaRPr>
          </a:p>
        </p:txBody>
      </p:sp>
      <p:sp>
        <p:nvSpPr>
          <p:cNvPr id="35" name="Donut 34"/>
          <p:cNvSpPr/>
          <p:nvPr/>
        </p:nvSpPr>
        <p:spPr>
          <a:xfrm>
            <a:off x="7134225" y="977900"/>
            <a:ext cx="282575" cy="314325"/>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36" name="Donut 35"/>
          <p:cNvSpPr/>
          <p:nvPr/>
        </p:nvSpPr>
        <p:spPr>
          <a:xfrm>
            <a:off x="7832725" y="974725"/>
            <a:ext cx="282575" cy="312738"/>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93201" name="TextBox 36"/>
          <p:cNvSpPr txBox="1">
            <a:spLocks noChangeArrowheads="1"/>
          </p:cNvSpPr>
          <p:nvPr/>
        </p:nvSpPr>
        <p:spPr bwMode="auto">
          <a:xfrm>
            <a:off x="6635750" y="5048250"/>
            <a:ext cx="141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Synonyms</a:t>
            </a:r>
          </a:p>
        </p:txBody>
      </p:sp>
      <p:sp>
        <p:nvSpPr>
          <p:cNvPr id="93202" name="TextBox 38"/>
          <p:cNvSpPr txBox="1">
            <a:spLocks noChangeArrowheads="1"/>
          </p:cNvSpPr>
          <p:nvPr/>
        </p:nvSpPr>
        <p:spPr bwMode="auto">
          <a:xfrm>
            <a:off x="6711950" y="1763713"/>
            <a:ext cx="1416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Graphic</a:t>
            </a:r>
          </a:p>
        </p:txBody>
      </p:sp>
      <p:sp>
        <p:nvSpPr>
          <p:cNvPr id="93203" name="TextBox 39"/>
          <p:cNvSpPr txBox="1">
            <a:spLocks noChangeArrowheads="1"/>
          </p:cNvSpPr>
          <p:nvPr/>
        </p:nvSpPr>
        <p:spPr bwMode="auto">
          <a:xfrm>
            <a:off x="927100" y="1784350"/>
            <a:ext cx="14160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Illustration</a:t>
            </a:r>
          </a:p>
          <a:p>
            <a:pPr algn="ctr" eaLnBrk="1" hangingPunct="1"/>
            <a:r>
              <a:rPr lang="en-US" sz="1800" b="1">
                <a:solidFill>
                  <a:srgbClr val="FF0000"/>
                </a:solidFill>
                <a:latin typeface="Century Gothic" charset="0"/>
                <a:cs typeface="Century Gothic" charset="0"/>
              </a:rPr>
              <a:t>or</a:t>
            </a:r>
          </a:p>
          <a:p>
            <a:pPr algn="ctr" eaLnBrk="1" hangingPunct="1"/>
            <a:r>
              <a:rPr lang="en-US" sz="1800" b="1">
                <a:solidFill>
                  <a:srgbClr val="FF0000"/>
                </a:solidFill>
                <a:latin typeface="Century Gothic" charset="0"/>
                <a:cs typeface="Century Gothic" charset="0"/>
              </a:rPr>
              <a:t>Symbol</a:t>
            </a:r>
          </a:p>
        </p:txBody>
      </p:sp>
      <p:sp>
        <p:nvSpPr>
          <p:cNvPr id="93204" name="TextBox 40"/>
          <p:cNvSpPr txBox="1">
            <a:spLocks noChangeArrowheads="1"/>
          </p:cNvSpPr>
          <p:nvPr/>
        </p:nvSpPr>
        <p:spPr bwMode="auto">
          <a:xfrm>
            <a:off x="968375" y="4956175"/>
            <a:ext cx="15684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FF0000"/>
                </a:solidFill>
                <a:latin typeface="Century Gothic" charset="0"/>
                <a:cs typeface="Century Gothic" charset="0"/>
              </a:rPr>
              <a:t>Explanation, Description or Example</a:t>
            </a:r>
          </a:p>
        </p:txBody>
      </p:sp>
      <p:sp>
        <p:nvSpPr>
          <p:cNvPr id="22" name="Oval 21"/>
          <p:cNvSpPr/>
          <p:nvPr/>
        </p:nvSpPr>
        <p:spPr>
          <a:xfrm>
            <a:off x="3680885" y="2640543"/>
            <a:ext cx="1750484" cy="1762124"/>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b="1" dirty="0" smtClean="0">
                <a:solidFill>
                  <a:srgbClr val="262626"/>
                </a:solidFill>
                <a:latin typeface="Century Gothic"/>
                <a:cs typeface="Century Gothic"/>
              </a:rPr>
              <a:t>Polygon</a:t>
            </a:r>
            <a:endParaRPr lang="en-US" sz="1800" b="1" dirty="0">
              <a:solidFill>
                <a:srgbClr val="262626"/>
              </a:solidFill>
              <a:latin typeface="Century Gothic"/>
              <a:cs typeface="Century Gothic"/>
            </a:endParaRPr>
          </a:p>
        </p:txBody>
      </p:sp>
      <p:pic>
        <p:nvPicPr>
          <p:cNvPr id="3" name="Picture 2"/>
          <p:cNvPicPr>
            <a:picLocks noChangeAspect="1"/>
          </p:cNvPicPr>
          <p:nvPr/>
        </p:nvPicPr>
        <p:blipFill>
          <a:blip r:embed="rId4"/>
          <a:stretch>
            <a:fillRect/>
          </a:stretch>
        </p:blipFill>
        <p:spPr>
          <a:xfrm>
            <a:off x="2751666" y="1765299"/>
            <a:ext cx="1244600" cy="1115991"/>
          </a:xfrm>
          <a:prstGeom prst="rect">
            <a:avLst/>
          </a:prstGeom>
        </p:spPr>
      </p:pic>
    </p:spTree>
    <p:extLst>
      <p:ext uri="{BB962C8B-B14F-4D97-AF65-F5344CB8AC3E}">
        <p14:creationId xmlns:p14="http://schemas.microsoft.com/office/powerpoint/2010/main" val="2759224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5"/>
          <p:cNvSpPr txBox="1">
            <a:spLocks/>
          </p:cNvSpPr>
          <p:nvPr/>
        </p:nvSpPr>
        <p:spPr bwMode="auto">
          <a:xfrm>
            <a:off x="0" y="0"/>
            <a:ext cx="9144000" cy="1419225"/>
          </a:xfrm>
          <a:prstGeom prst="rect">
            <a:avLst/>
          </a:prstGeom>
          <a:solidFill>
            <a:srgbClr val="980099"/>
          </a:solidFill>
          <a:ln>
            <a:noFill/>
          </a:ln>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b="1" dirty="0">
                <a:solidFill>
                  <a:srgbClr val="F04C00"/>
                </a:solidFill>
                <a:latin typeface="Century Gothic" charset="0"/>
                <a:cs typeface="Century Gothic" charset="0"/>
              </a:rPr>
              <a:t> </a:t>
            </a:r>
            <a:r>
              <a:rPr lang="en-US" sz="4400" b="1" dirty="0" smtClean="0">
                <a:solidFill>
                  <a:srgbClr val="F04C00"/>
                </a:solidFill>
                <a:latin typeface="Century Gothic" charset="0"/>
                <a:cs typeface="Century Gothic" charset="0"/>
              </a:rPr>
              <a:t> </a:t>
            </a:r>
            <a:r>
              <a:rPr lang="en-US" sz="4400" b="1" dirty="0" err="1" smtClean="0">
                <a:solidFill>
                  <a:srgbClr val="FFFFFF"/>
                </a:solidFill>
                <a:latin typeface="Century Gothic" charset="0"/>
                <a:cs typeface="Century Gothic" charset="0"/>
              </a:rPr>
              <a:t>Marzano’s</a:t>
            </a:r>
            <a:r>
              <a:rPr lang="en-US" sz="4400" b="1" dirty="0" smtClean="0">
                <a:solidFill>
                  <a:srgbClr val="FFFFFF"/>
                </a:solidFill>
                <a:latin typeface="Century Gothic" charset="0"/>
                <a:cs typeface="Century Gothic" charset="0"/>
              </a:rPr>
              <a:t> </a:t>
            </a:r>
            <a:r>
              <a:rPr lang="en-US" sz="4400" b="1" dirty="0">
                <a:solidFill>
                  <a:srgbClr val="FFFFFF"/>
                </a:solidFill>
                <a:latin typeface="Century Gothic" charset="0"/>
                <a:cs typeface="Century Gothic" charset="0"/>
              </a:rPr>
              <a:t>Six Step Process</a:t>
            </a:r>
          </a:p>
        </p:txBody>
      </p:sp>
      <p:sp>
        <p:nvSpPr>
          <p:cNvPr id="48" name="Rounded Rectangle 47"/>
          <p:cNvSpPr/>
          <p:nvPr/>
        </p:nvSpPr>
        <p:spPr>
          <a:xfrm>
            <a:off x="233812" y="2692400"/>
            <a:ext cx="2806700" cy="3657600"/>
          </a:xfrm>
          <a:prstGeom prst="roundRect">
            <a:avLst>
              <a:gd name="adj" fmla="val 13281"/>
            </a:avLst>
          </a:prstGeom>
          <a:solidFill>
            <a:schemeClr val="accent4">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algn="ctr">
              <a:buClr>
                <a:schemeClr val="bg1"/>
              </a:buClr>
              <a:defRPr/>
            </a:pPr>
            <a:r>
              <a:rPr lang="en-US" sz="4000" b="1" dirty="0">
                <a:solidFill>
                  <a:srgbClr val="FFFFFF"/>
                </a:solidFill>
                <a:effectLst>
                  <a:outerShdw blurRad="50800" dist="38100" dir="2700000" algn="tl" rotWithShape="0">
                    <a:srgbClr val="000000">
                      <a:alpha val="43000"/>
                    </a:srgbClr>
                  </a:outerShdw>
                </a:effectLst>
                <a:latin typeface="Century Gothic"/>
                <a:cs typeface="Century Gothic"/>
              </a:rPr>
              <a:t>Step 4</a:t>
            </a:r>
          </a:p>
          <a:p>
            <a:pPr>
              <a:buClr>
                <a:schemeClr val="bg1"/>
              </a:buClr>
              <a:defRPr/>
            </a:pPr>
            <a:endParaRPr lang="en-US" sz="2200" b="1" dirty="0">
              <a:effectLst>
                <a:outerShdw blurRad="50800" dist="38100" dir="2700000" algn="tl" rotWithShape="0">
                  <a:srgbClr val="000000">
                    <a:alpha val="43000"/>
                  </a:srgbClr>
                </a:outerShdw>
              </a:effectLst>
              <a:latin typeface="Century Gothic"/>
              <a:cs typeface="Century Gothic"/>
            </a:endParaRPr>
          </a:p>
          <a:p>
            <a:pPr>
              <a:buClr>
                <a:schemeClr val="bg1"/>
              </a:buClr>
              <a:defRPr/>
            </a:pPr>
            <a:r>
              <a:rPr lang="en-US" sz="2200" b="1" dirty="0">
                <a:solidFill>
                  <a:srgbClr val="000000"/>
                </a:solidFill>
                <a:latin typeface="Century Gothic"/>
                <a:cs typeface="Century Gothic"/>
              </a:rPr>
              <a:t>Engage students </a:t>
            </a:r>
            <a:r>
              <a:rPr lang="en-US" sz="2200" b="1" dirty="0">
                <a:solidFill>
                  <a:schemeClr val="bg1"/>
                </a:solidFill>
                <a:latin typeface="Century Gothic"/>
                <a:cs typeface="Century Gothic"/>
              </a:rPr>
              <a:t>periodically</a:t>
            </a:r>
            <a:r>
              <a:rPr lang="en-US" sz="2200" b="1" dirty="0">
                <a:solidFill>
                  <a:srgbClr val="000000"/>
                </a:solidFill>
                <a:latin typeface="Century Gothic"/>
                <a:cs typeface="Century Gothic"/>
              </a:rPr>
              <a:t> in activities that help them </a:t>
            </a:r>
            <a:r>
              <a:rPr lang="en-US" sz="2200" b="1" dirty="0">
                <a:solidFill>
                  <a:srgbClr val="FFFFFF"/>
                </a:solidFill>
                <a:latin typeface="Century Gothic"/>
                <a:cs typeface="Century Gothic"/>
              </a:rPr>
              <a:t>add</a:t>
            </a:r>
            <a:r>
              <a:rPr lang="en-US" sz="2200" b="1" dirty="0">
                <a:solidFill>
                  <a:srgbClr val="000000"/>
                </a:solidFill>
                <a:latin typeface="Century Gothic"/>
                <a:cs typeface="Century Gothic"/>
              </a:rPr>
              <a:t> to their knowledge of the terms in their </a:t>
            </a:r>
            <a:r>
              <a:rPr lang="en-US" sz="2200" b="1" dirty="0">
                <a:solidFill>
                  <a:schemeClr val="bg1"/>
                </a:solidFill>
                <a:latin typeface="Century Gothic"/>
                <a:cs typeface="Century Gothic"/>
              </a:rPr>
              <a:t>notebooks</a:t>
            </a:r>
            <a:r>
              <a:rPr lang="en-US" sz="2200" b="1" dirty="0">
                <a:solidFill>
                  <a:srgbClr val="000000"/>
                </a:solidFill>
                <a:latin typeface="Century Gothic"/>
                <a:cs typeface="Century Gothic"/>
              </a:rPr>
              <a:t>.</a:t>
            </a: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solidFill>
                <a:srgbClr val="FFFFFF"/>
              </a:solidFill>
              <a:effectLst>
                <a:outerShdw blurRad="50800" dist="38100" dir="2700000" algn="tl" rotWithShape="0">
                  <a:srgbClr val="000000">
                    <a:alpha val="43000"/>
                  </a:srgbClr>
                </a:outerShdw>
              </a:effectLst>
              <a:latin typeface="Century Gothic"/>
              <a:cs typeface="Century Gothic"/>
            </a:endParaRPr>
          </a:p>
        </p:txBody>
      </p:sp>
      <p:sp>
        <p:nvSpPr>
          <p:cNvPr id="46" name="Rounded Rectangle 45"/>
          <p:cNvSpPr/>
          <p:nvPr/>
        </p:nvSpPr>
        <p:spPr>
          <a:xfrm>
            <a:off x="3157088" y="2692400"/>
            <a:ext cx="2806700" cy="3657600"/>
          </a:xfrm>
          <a:prstGeom prst="roundRect">
            <a:avLst/>
          </a:prstGeom>
          <a:solidFill>
            <a:schemeClr val="tx2">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defRPr/>
            </a:pPr>
            <a:endParaRPr lang="en-US" dirty="0"/>
          </a:p>
          <a:p>
            <a:pPr>
              <a:defRPr/>
            </a:pPr>
            <a:endParaRPr lang="en-US" dirty="0"/>
          </a:p>
          <a:p>
            <a:pPr>
              <a:defRPr/>
            </a:pPr>
            <a:endParaRPr lang="en-US" sz="2200" b="1" dirty="0">
              <a:effectLst>
                <a:outerShdw blurRad="50800" dist="38100" dir="2700000" algn="tl" rotWithShape="0">
                  <a:srgbClr val="000000">
                    <a:alpha val="43000"/>
                  </a:srgbClr>
                </a:outerShdw>
              </a:effectLst>
              <a:latin typeface="Century Gothic"/>
              <a:cs typeface="Century Gothic"/>
            </a:endParaRPr>
          </a:p>
          <a:p>
            <a:pPr>
              <a:defRPr/>
            </a:pPr>
            <a:r>
              <a:rPr lang="en-US" sz="2200" b="1" dirty="0">
                <a:solidFill>
                  <a:srgbClr val="FFFFFF"/>
                </a:solidFill>
                <a:latin typeface="Century Gothic"/>
                <a:cs typeface="Century Gothic"/>
              </a:rPr>
              <a:t>Periodically</a:t>
            </a:r>
            <a:r>
              <a:rPr lang="en-US" sz="2200" b="1" dirty="0">
                <a:solidFill>
                  <a:schemeClr val="tx1"/>
                </a:solidFill>
                <a:latin typeface="Century Gothic"/>
                <a:cs typeface="Century Gothic"/>
              </a:rPr>
              <a:t> ask students to </a:t>
            </a:r>
            <a:r>
              <a:rPr lang="en-US" sz="2200" b="1" dirty="0">
                <a:solidFill>
                  <a:srgbClr val="FFFFFF"/>
                </a:solidFill>
                <a:latin typeface="Century Gothic"/>
                <a:cs typeface="Century Gothic"/>
              </a:rPr>
              <a:t>discuss</a:t>
            </a:r>
            <a:r>
              <a:rPr lang="en-US" sz="2200" b="1" dirty="0">
                <a:solidFill>
                  <a:schemeClr val="tx1"/>
                </a:solidFill>
                <a:latin typeface="Century Gothic"/>
                <a:cs typeface="Century Gothic"/>
              </a:rPr>
              <a:t> the terms with one another.</a:t>
            </a:r>
            <a:endParaRPr lang="en-US" dirty="0">
              <a:solidFill>
                <a:schemeClr val="tx1"/>
              </a:solidFill>
            </a:endParaRPr>
          </a:p>
        </p:txBody>
      </p:sp>
      <p:sp>
        <p:nvSpPr>
          <p:cNvPr id="44" name="Rounded Rectangle 43"/>
          <p:cNvSpPr/>
          <p:nvPr/>
        </p:nvSpPr>
        <p:spPr>
          <a:xfrm>
            <a:off x="6102317" y="2692400"/>
            <a:ext cx="2806700" cy="3657600"/>
          </a:xfrm>
          <a:prstGeom prst="roundRect">
            <a:avLst/>
          </a:prstGeom>
          <a:solidFill>
            <a:schemeClr val="accent4">
              <a:lumMod val="40000"/>
              <a:lumOff val="6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3654403"/>
              <a:satOff val="56603"/>
              <a:lumOff val="18824"/>
              <a:alphaOff val="0"/>
            </a:schemeClr>
          </a:fillRef>
          <a:effectRef idx="2">
            <a:schemeClr val="accent3">
              <a:hueOff val="-3654403"/>
              <a:satOff val="56603"/>
              <a:lumOff val="18824"/>
              <a:alphaOff val="0"/>
            </a:schemeClr>
          </a:effectRef>
          <a:fontRef idx="minor">
            <a:schemeClr val="lt1"/>
          </a:fontRef>
        </p:style>
        <p:txBody>
          <a:bodyPr/>
          <a:lstStyle/>
          <a:p>
            <a:pPr>
              <a:defRPr/>
            </a:pPr>
            <a:endParaRPr lang="en-US" dirty="0"/>
          </a:p>
          <a:p>
            <a:pPr>
              <a:defRPr/>
            </a:pPr>
            <a:endParaRPr lang="en-US" dirty="0"/>
          </a:p>
          <a:p>
            <a:pPr>
              <a:defRPr/>
            </a:pPr>
            <a:endParaRPr lang="en-US" dirty="0"/>
          </a:p>
          <a:p>
            <a:pPr>
              <a:defRPr/>
            </a:pPr>
            <a:r>
              <a:rPr lang="en-US" sz="2200" b="1" dirty="0">
                <a:solidFill>
                  <a:schemeClr val="tx1"/>
                </a:solidFill>
                <a:latin typeface="Century Gothic"/>
                <a:cs typeface="Century Gothic"/>
              </a:rPr>
              <a:t>Involve students </a:t>
            </a:r>
            <a:r>
              <a:rPr lang="en-US" sz="2200" b="1" dirty="0">
                <a:solidFill>
                  <a:srgbClr val="FFFFFF"/>
                </a:solidFill>
                <a:latin typeface="Century Gothic"/>
                <a:cs typeface="Century Gothic"/>
              </a:rPr>
              <a:t>periodically</a:t>
            </a:r>
            <a:r>
              <a:rPr lang="en-US" sz="2200" b="1" dirty="0">
                <a:solidFill>
                  <a:schemeClr val="tx1"/>
                </a:solidFill>
                <a:latin typeface="Century Gothic"/>
                <a:cs typeface="Century Gothic"/>
              </a:rPr>
              <a:t> in </a:t>
            </a:r>
            <a:r>
              <a:rPr lang="en-US" sz="2200" b="1" dirty="0">
                <a:solidFill>
                  <a:srgbClr val="FFFFFF"/>
                </a:solidFill>
                <a:latin typeface="Century Gothic"/>
                <a:cs typeface="Century Gothic"/>
              </a:rPr>
              <a:t>games</a:t>
            </a:r>
            <a:r>
              <a:rPr lang="en-US" sz="2200" b="1" dirty="0">
                <a:solidFill>
                  <a:schemeClr val="tx1"/>
                </a:solidFill>
                <a:latin typeface="Century Gothic"/>
                <a:cs typeface="Century Gothic"/>
              </a:rPr>
              <a:t> that allow them to play with terms. </a:t>
            </a:r>
            <a:endParaRPr lang="en-US" sz="2200" dirty="0"/>
          </a:p>
        </p:txBody>
      </p:sp>
      <p:sp>
        <p:nvSpPr>
          <p:cNvPr id="64" name="Extract 63"/>
          <p:cNvSpPr/>
          <p:nvPr/>
        </p:nvSpPr>
        <p:spPr>
          <a:xfrm rot="5400000">
            <a:off x="2936081" y="5406232"/>
            <a:ext cx="466725" cy="404812"/>
          </a:xfrm>
          <a:prstGeom prst="flowChartExtract">
            <a:avLst/>
          </a:prstGeom>
          <a:solidFill>
            <a:srgbClr val="000000"/>
          </a:solidFill>
          <a:ln>
            <a:solidFill>
              <a:schemeClr val="bg1">
                <a:lumMod val="50000"/>
              </a:schemeClr>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5" name="Extract 64"/>
          <p:cNvSpPr/>
          <p:nvPr/>
        </p:nvSpPr>
        <p:spPr>
          <a:xfrm rot="5400000">
            <a:off x="5865019" y="5406231"/>
            <a:ext cx="466725" cy="404813"/>
          </a:xfrm>
          <a:prstGeom prst="flowChartExtract">
            <a:avLst/>
          </a:prstGeom>
          <a:solidFill>
            <a:srgbClr val="000000"/>
          </a:solidFill>
          <a:ln>
            <a:solidFill>
              <a:schemeClr val="bg1">
                <a:lumMod val="50000"/>
              </a:schemeClr>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5776" name="Rectangle 75775"/>
          <p:cNvSpPr/>
          <p:nvPr/>
        </p:nvSpPr>
        <p:spPr>
          <a:xfrm>
            <a:off x="3371850" y="2824163"/>
            <a:ext cx="2355850" cy="708025"/>
          </a:xfrm>
          <a:prstGeom prst="rect">
            <a:avLst/>
          </a:prstGeom>
        </p:spPr>
        <p:txBody>
          <a:bodyPr>
            <a:spAutoFit/>
          </a:bodyPr>
          <a:lstStyle/>
          <a:p>
            <a:pPr algn="ctr">
              <a:buClr>
                <a:schemeClr val="bg1"/>
              </a:buClr>
              <a:defRPr/>
            </a:pPr>
            <a:r>
              <a:rPr lang="en-US" sz="4000" b="1" dirty="0">
                <a:solidFill>
                  <a:srgbClr val="FFFFFF"/>
                </a:solidFill>
                <a:effectLst>
                  <a:outerShdw blurRad="50800" dist="38100" dir="2700000" algn="tl" rotWithShape="0">
                    <a:srgbClr val="000000">
                      <a:alpha val="43000"/>
                    </a:srgbClr>
                  </a:outerShdw>
                </a:effectLst>
                <a:latin typeface="Century Gothic"/>
                <a:cs typeface="Century Gothic"/>
              </a:rPr>
              <a:t>Step 5</a:t>
            </a:r>
          </a:p>
        </p:txBody>
      </p:sp>
      <p:sp>
        <p:nvSpPr>
          <p:cNvPr id="75777" name="Rectangle 75776"/>
          <p:cNvSpPr/>
          <p:nvPr/>
        </p:nvSpPr>
        <p:spPr>
          <a:xfrm>
            <a:off x="6692900" y="2824163"/>
            <a:ext cx="1701800" cy="708025"/>
          </a:xfrm>
          <a:prstGeom prst="rect">
            <a:avLst/>
          </a:prstGeom>
        </p:spPr>
        <p:txBody>
          <a:bodyPr wrap="none">
            <a:spAutoFit/>
          </a:bodyPr>
          <a:lstStyle/>
          <a:p>
            <a:pPr algn="ctr">
              <a:buClr>
                <a:schemeClr val="bg1"/>
              </a:buClr>
              <a:defRPr/>
            </a:pPr>
            <a:r>
              <a:rPr lang="en-US" sz="4000" b="1" dirty="0">
                <a:solidFill>
                  <a:schemeClr val="bg1"/>
                </a:solidFill>
                <a:effectLst>
                  <a:outerShdw blurRad="50800" dist="38100" dir="2700000" algn="tl" rotWithShape="0">
                    <a:srgbClr val="000000">
                      <a:alpha val="43000"/>
                    </a:srgbClr>
                  </a:outerShdw>
                </a:effectLst>
                <a:latin typeface="Century Gothic"/>
                <a:cs typeface="Century Gothic"/>
              </a:rPr>
              <a:t>Step 6</a:t>
            </a:r>
          </a:p>
        </p:txBody>
      </p:sp>
      <p:sp>
        <p:nvSpPr>
          <p:cNvPr id="20" name="Content Placeholder 5"/>
          <p:cNvSpPr>
            <a:spLocks noGrp="1"/>
          </p:cNvSpPr>
          <p:nvPr>
            <p:ph idx="1"/>
          </p:nvPr>
        </p:nvSpPr>
        <p:spPr>
          <a:xfrm>
            <a:off x="547688" y="1460500"/>
            <a:ext cx="7967662" cy="1139825"/>
          </a:xfrm>
        </p:spPr>
        <p:txBody>
          <a:bodyPr rtlCol="0">
            <a:normAutofit/>
          </a:bodyPr>
          <a:lstStyle/>
          <a:p>
            <a:pPr marL="0" indent="0" eaLnBrk="1" fontAlgn="auto" hangingPunct="1">
              <a:spcAft>
                <a:spcPts val="0"/>
              </a:spcAft>
              <a:buFont typeface="Arial"/>
              <a:buNone/>
              <a:defRPr/>
            </a:pPr>
            <a:r>
              <a:rPr lang="en-US" dirty="0">
                <a:solidFill>
                  <a:srgbClr val="000000"/>
                </a:solidFill>
                <a:latin typeface="Calibri"/>
                <a:ea typeface="+mn-ea"/>
                <a:cs typeface="Calibri"/>
              </a:rPr>
              <a:t>The </a:t>
            </a:r>
            <a:r>
              <a:rPr lang="en-US" dirty="0" smtClean="0">
                <a:solidFill>
                  <a:srgbClr val="000000"/>
                </a:solidFill>
                <a:latin typeface="Calibri"/>
                <a:ea typeface="+mn-ea"/>
                <a:cs typeface="Calibri"/>
              </a:rPr>
              <a:t>second </a:t>
            </a:r>
            <a:r>
              <a:rPr lang="en-US" dirty="0">
                <a:solidFill>
                  <a:srgbClr val="000000"/>
                </a:solidFill>
                <a:latin typeface="Calibri"/>
                <a:ea typeface="+mn-ea"/>
                <a:cs typeface="Calibri"/>
              </a:rPr>
              <a:t>three steps are </a:t>
            </a:r>
            <a:r>
              <a:rPr lang="en-US" dirty="0" smtClean="0">
                <a:solidFill>
                  <a:srgbClr val="000000"/>
                </a:solidFill>
                <a:latin typeface="Calibri"/>
                <a:ea typeface="+mn-ea"/>
                <a:cs typeface="Calibri"/>
              </a:rPr>
              <a:t>for </a:t>
            </a:r>
            <a:r>
              <a:rPr lang="en-US" b="1" i="1" dirty="0" smtClean="0">
                <a:solidFill>
                  <a:srgbClr val="000000"/>
                </a:solidFill>
                <a:latin typeface="Calibri"/>
                <a:ea typeface="+mn-ea"/>
                <a:cs typeface="Calibri"/>
              </a:rPr>
              <a:t>reinforcing the word</a:t>
            </a:r>
            <a:r>
              <a:rPr lang="en-US" dirty="0" smtClean="0">
                <a:solidFill>
                  <a:srgbClr val="000000"/>
                </a:solidFill>
                <a:latin typeface="Calibri"/>
                <a:ea typeface="+mn-ea"/>
                <a:cs typeface="Calibri"/>
              </a:rPr>
              <a:t>.</a:t>
            </a:r>
            <a:endParaRPr lang="en-US" i="1" dirty="0" smtClean="0">
              <a:solidFill>
                <a:srgbClr val="000000"/>
              </a:solidFill>
              <a:latin typeface="Calibri"/>
              <a:ea typeface="+mn-ea"/>
              <a:cs typeface="Calibri"/>
            </a:endParaRPr>
          </a:p>
        </p:txBody>
      </p:sp>
    </p:spTree>
    <p:extLst>
      <p:ext uri="{BB962C8B-B14F-4D97-AF65-F5344CB8AC3E}">
        <p14:creationId xmlns:p14="http://schemas.microsoft.com/office/powerpoint/2010/main" val="7760445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76"/>
                                        </p:tgtEl>
                                        <p:attrNameLst>
                                          <p:attrName>style.visibility</p:attrName>
                                        </p:attrNameLst>
                                      </p:cBhvr>
                                      <p:to>
                                        <p:strVal val="visible"/>
                                      </p:to>
                                    </p:set>
                                    <p:animEffect transition="in" filter="fade">
                                      <p:cBhvr>
                                        <p:cTn id="12" dur="500"/>
                                        <p:tgtEl>
                                          <p:spTgt spid="75776"/>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777"/>
                                        </p:tgtEl>
                                        <p:attrNameLst>
                                          <p:attrName>style.visibility</p:attrName>
                                        </p:attrNameLst>
                                      </p:cBhvr>
                                      <p:to>
                                        <p:strVal val="visible"/>
                                      </p:to>
                                    </p:set>
                                    <p:animEffect transition="in" filter="fade">
                                      <p:cBhvr>
                                        <p:cTn id="23" dur="500"/>
                                        <p:tgtEl>
                                          <p:spTgt spid="75777"/>
                                        </p:tgtEl>
                                      </p:cBhvr>
                                    </p:animEffect>
                                  </p:childTnLst>
                                </p:cTn>
                              </p:par>
                              <p:par>
                                <p:cTn id="24" presetID="10"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 grpId="0"/>
      <p:bldP spid="7577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solidFill>
                  <a:srgbClr val="FFFFFF"/>
                </a:solidFill>
              </a:rPr>
              <a:t>Alike or Different</a:t>
            </a:r>
            <a:endParaRPr lang="en-US" b="1" dirty="0">
              <a:solidFill>
                <a:srgbClr val="FFFFFF"/>
              </a:solidFill>
            </a:endParaRPr>
          </a:p>
        </p:txBody>
      </p:sp>
      <p:sp>
        <p:nvSpPr>
          <p:cNvPr id="3" name="Content Placeholder 2"/>
          <p:cNvSpPr>
            <a:spLocks noGrp="1"/>
          </p:cNvSpPr>
          <p:nvPr>
            <p:ph idx="1"/>
          </p:nvPr>
        </p:nvSpPr>
        <p:spPr/>
        <p:txBody>
          <a:bodyPr/>
          <a:lstStyle/>
          <a:p>
            <a:pPr marL="0" indent="0" algn="ctr">
              <a:buNone/>
            </a:pPr>
            <a:endParaRPr lang="en-US" sz="4000" b="1" dirty="0" smtClean="0"/>
          </a:p>
          <a:p>
            <a:pPr marL="0" indent="0" algn="ctr">
              <a:buNone/>
            </a:pPr>
            <a:r>
              <a:rPr lang="en-US" sz="4400" b="1" dirty="0" smtClean="0"/>
              <a:t>Nefarious</a:t>
            </a:r>
          </a:p>
          <a:p>
            <a:pPr marL="0" indent="0" algn="ctr">
              <a:buNone/>
            </a:pPr>
            <a:endParaRPr lang="en-US" sz="4400" b="1" dirty="0" smtClean="0"/>
          </a:p>
          <a:p>
            <a:pPr marL="0" indent="0" algn="ctr">
              <a:buNone/>
            </a:pPr>
            <a:r>
              <a:rPr lang="en-US" sz="4400" b="1" dirty="0" smtClean="0"/>
              <a:t>Unethical</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8648" y="4255008"/>
            <a:ext cx="3173902" cy="233172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3937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t>Alike or Different</a:t>
            </a:r>
            <a:endParaRPr lang="en-US" b="1" dirty="0"/>
          </a:p>
        </p:txBody>
      </p:sp>
      <p:sp>
        <p:nvSpPr>
          <p:cNvPr id="3" name="Content Placeholder 2"/>
          <p:cNvSpPr>
            <a:spLocks noGrp="1"/>
          </p:cNvSpPr>
          <p:nvPr>
            <p:ph idx="1"/>
          </p:nvPr>
        </p:nvSpPr>
        <p:spPr/>
        <p:txBody>
          <a:bodyPr/>
          <a:lstStyle/>
          <a:p>
            <a:pPr marL="0" indent="0" algn="ctr">
              <a:buNone/>
            </a:pPr>
            <a:endParaRPr lang="en-US" sz="4000" b="1" dirty="0" smtClean="0"/>
          </a:p>
          <a:p>
            <a:pPr marL="0" indent="0" algn="ctr">
              <a:buNone/>
            </a:pPr>
            <a:r>
              <a:rPr lang="en-US" sz="4400" b="1" dirty="0" smtClean="0"/>
              <a:t>Migration</a:t>
            </a:r>
          </a:p>
          <a:p>
            <a:pPr marL="0" indent="0" algn="ctr">
              <a:buNone/>
            </a:pPr>
            <a:endParaRPr lang="en-US" sz="4400" b="1" dirty="0" smtClean="0"/>
          </a:p>
          <a:p>
            <a:pPr marL="0" indent="0" algn="ctr">
              <a:buNone/>
            </a:pPr>
            <a:r>
              <a:rPr lang="en-US" sz="4400" b="1" dirty="0"/>
              <a:t>I</a:t>
            </a:r>
            <a:r>
              <a:rPr lang="en-US" sz="4400" b="1" dirty="0" smtClean="0"/>
              <a:t>mmigration</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8648" y="4255008"/>
            <a:ext cx="3173902" cy="233172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715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t>Alike or Different</a:t>
            </a:r>
            <a:endParaRPr lang="en-US" b="1" dirty="0"/>
          </a:p>
        </p:txBody>
      </p:sp>
      <p:sp>
        <p:nvSpPr>
          <p:cNvPr id="3" name="Content Placeholder 2"/>
          <p:cNvSpPr>
            <a:spLocks noGrp="1"/>
          </p:cNvSpPr>
          <p:nvPr>
            <p:ph idx="1"/>
          </p:nvPr>
        </p:nvSpPr>
        <p:spPr/>
        <p:txBody>
          <a:bodyPr/>
          <a:lstStyle/>
          <a:p>
            <a:pPr marL="0" indent="0" algn="ctr">
              <a:buNone/>
            </a:pPr>
            <a:endParaRPr lang="en-US" sz="4000" b="1" dirty="0" smtClean="0"/>
          </a:p>
          <a:p>
            <a:pPr marL="0" indent="0" algn="ctr">
              <a:buNone/>
            </a:pPr>
            <a:r>
              <a:rPr lang="en-US" sz="4400" b="1" dirty="0" smtClean="0"/>
              <a:t>Nefarious</a:t>
            </a:r>
          </a:p>
          <a:p>
            <a:pPr marL="0" indent="0" algn="ctr">
              <a:buNone/>
            </a:pPr>
            <a:endParaRPr lang="en-US" sz="4400" b="1" dirty="0" smtClean="0"/>
          </a:p>
          <a:p>
            <a:pPr marL="0" indent="0" algn="ctr">
              <a:buNone/>
            </a:pPr>
            <a:r>
              <a:rPr lang="en-US" sz="4400" b="1" dirty="0" smtClean="0"/>
              <a:t>Virtuous</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8648" y="4255008"/>
            <a:ext cx="3173902" cy="233172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7245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rtlCol="0">
            <a:normAutofit fontScale="90000"/>
          </a:bodyPr>
          <a:lstStyle/>
          <a:p>
            <a:r>
              <a:rPr lang="en-US" sz="4000" i="1" dirty="0">
                <a:ea typeface="+mj-ea"/>
                <a:cs typeface="+mj-cs"/>
              </a:rPr>
              <a:t/>
            </a:r>
            <a:br>
              <a:rPr lang="en-US" sz="4000" i="1" dirty="0">
                <a:ea typeface="+mj-ea"/>
                <a:cs typeface="+mj-cs"/>
              </a:rPr>
            </a:br>
            <a:r>
              <a:rPr lang="en-US" sz="5300" b="1" i="1" dirty="0" smtClean="0">
                <a:solidFill>
                  <a:srgbClr val="FFFFFF"/>
                </a:solidFill>
                <a:ea typeface="+mj-ea"/>
                <a:cs typeface="+mj-cs"/>
              </a:rPr>
              <a:t>What is Responsive Vocabulary?</a:t>
            </a:r>
            <a:endParaRPr lang="en-US" sz="5300" b="1" dirty="0" smtClean="0">
              <a:solidFill>
                <a:srgbClr val="FFFFFF"/>
              </a:solidFill>
              <a:ea typeface="+mj-ea"/>
              <a:cs typeface="+mj-cs"/>
            </a:endParaRPr>
          </a:p>
        </p:txBody>
      </p:sp>
      <p:sp>
        <p:nvSpPr>
          <p:cNvPr id="4" name="Content Placeholder 3"/>
          <p:cNvSpPr>
            <a:spLocks noGrp="1"/>
          </p:cNvSpPr>
          <p:nvPr>
            <p:ph idx="1"/>
          </p:nvPr>
        </p:nvSpPr>
        <p:spPr>
          <a:xfrm>
            <a:off x="451104" y="1517904"/>
            <a:ext cx="8229600" cy="4525963"/>
          </a:xfrm>
        </p:spPr>
        <p:txBody>
          <a:bodyPr/>
          <a:lstStyle/>
          <a:p>
            <a:pPr marL="0" indent="0">
              <a:buNone/>
            </a:pPr>
            <a:r>
              <a:rPr lang="en-US" sz="4800" dirty="0" smtClean="0"/>
              <a:t>“</a:t>
            </a:r>
            <a:r>
              <a:rPr lang="en-US" sz="3600" dirty="0" smtClean="0"/>
              <a:t>Responsive vocabulary teaching </a:t>
            </a:r>
            <a:r>
              <a:rPr lang="en-US" sz="3600" b="1" dirty="0" smtClean="0"/>
              <a:t>acknowledges</a:t>
            </a:r>
            <a:r>
              <a:rPr lang="en-US" sz="3600" dirty="0" smtClean="0"/>
              <a:t> that </a:t>
            </a:r>
            <a:r>
              <a:rPr lang="en-US" sz="3600" b="1" dirty="0" smtClean="0"/>
              <a:t>students have a comprehensive conceptual knowledge </a:t>
            </a:r>
            <a:r>
              <a:rPr lang="en-US" sz="3600" dirty="0" smtClean="0"/>
              <a:t>base </a:t>
            </a:r>
            <a:r>
              <a:rPr lang="en-US" sz="3600" b="1" dirty="0" smtClean="0"/>
              <a:t>rooted in their culture</a:t>
            </a:r>
            <a:r>
              <a:rPr lang="en-US" sz="3600" dirty="0" smtClean="0"/>
              <a:t>, </a:t>
            </a:r>
            <a:r>
              <a:rPr lang="en-US" sz="3600" b="1" dirty="0" smtClean="0"/>
              <a:t>community, and life experiences</a:t>
            </a:r>
            <a:r>
              <a:rPr lang="en-US" sz="3600" dirty="0" smtClean="0"/>
              <a:t> that can be used to build academic vocabulary.”</a:t>
            </a:r>
          </a:p>
          <a:p>
            <a:pPr marL="0" indent="0">
              <a:buNone/>
            </a:pPr>
            <a:endParaRPr lang="en-US" sz="2000" dirty="0" smtClean="0"/>
          </a:p>
          <a:p>
            <a:pPr marL="0" indent="0">
              <a:buNone/>
            </a:pPr>
            <a:r>
              <a:rPr lang="en-US" sz="2000" dirty="0" smtClean="0"/>
              <a:t>Dr. </a:t>
            </a:r>
            <a:r>
              <a:rPr lang="en-US" sz="2000" dirty="0" err="1" smtClean="0"/>
              <a:t>Sharokie</a:t>
            </a:r>
            <a:r>
              <a:rPr lang="en-US" sz="2000" dirty="0" smtClean="0"/>
              <a:t> Hollie</a:t>
            </a:r>
          </a:p>
          <a:p>
            <a:pPr marL="0" indent="0">
              <a:buNone/>
            </a:pPr>
            <a:r>
              <a:rPr lang="en-US" sz="2000" i="1" smtClean="0"/>
              <a:t>Culturally </a:t>
            </a:r>
            <a:r>
              <a:rPr lang="en-US" sz="2000" i="1" dirty="0" smtClean="0"/>
              <a:t>and Linguistically Responsive </a:t>
            </a:r>
            <a:r>
              <a:rPr lang="en-US" sz="2000" i="1" dirty="0"/>
              <a:t>T</a:t>
            </a:r>
            <a:r>
              <a:rPr lang="en-US" sz="2000" i="1" dirty="0" smtClean="0"/>
              <a:t>eaching and Learning: </a:t>
            </a:r>
          </a:p>
          <a:p>
            <a:pPr marL="0" indent="0">
              <a:buNone/>
            </a:pPr>
            <a:r>
              <a:rPr lang="en-US" sz="2000" i="1" dirty="0" smtClean="0"/>
              <a:t>Classroom Practices for Student Success</a:t>
            </a:r>
            <a:endParaRPr lang="en-US" sz="2000" i="1" dirty="0"/>
          </a:p>
        </p:txBody>
      </p:sp>
      <p:pic>
        <p:nvPicPr>
          <p:cNvPr id="3" name="Picture 2" descr="Education &amp; Teaching - Overstock Shopping - The Best Prices Online - Mozilla Firefox"/>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48525" y="4867275"/>
            <a:ext cx="1228725" cy="1575435"/>
          </a:xfrm>
          <a:prstGeom prst="rect">
            <a:avLst/>
          </a:prstGeom>
        </p:spPr>
      </p:pic>
    </p:spTree>
    <p:extLst>
      <p:ext uri="{BB962C8B-B14F-4D97-AF65-F5344CB8AC3E}">
        <p14:creationId xmlns:p14="http://schemas.microsoft.com/office/powerpoint/2010/main" val="9828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4">
                                            <p:txEl>
                                              <p:pRg st="0" end="0"/>
                                            </p:txEl>
                                          </p:spTgt>
                                        </p:tgtEl>
                                        <p:attrNameLst>
                                          <p:attrName>style.color</p:attrName>
                                        </p:attrNameLst>
                                      </p:cBhvr>
                                      <p:by>
                                        <p:hsl h="0" s="-12549" l="-25098"/>
                                      </p:by>
                                    </p:animClr>
                                    <p:animClr clrSpc="hsl" dir="cw">
                                      <p:cBhvr>
                                        <p:cTn id="7" dur="500" fill="hold"/>
                                        <p:tgtEl>
                                          <p:spTgt spid="4">
                                            <p:txEl>
                                              <p:pRg st="0" end="0"/>
                                            </p:txEl>
                                          </p:spTgt>
                                        </p:tgtEl>
                                        <p:attrNameLst>
                                          <p:attrName>fillcolor</p:attrName>
                                        </p:attrNameLst>
                                      </p:cBhvr>
                                      <p:by>
                                        <p:hsl h="0" s="-12549" l="-25098"/>
                                      </p:by>
                                    </p:animClr>
                                    <p:animClr clrSpc="hsl" dir="cw">
                                      <p:cBhvr>
                                        <p:cTn id="8" dur="500" fill="hold"/>
                                        <p:tgtEl>
                                          <p:spTgt spid="4">
                                            <p:txEl>
                                              <p:pRg st="0" end="0"/>
                                            </p:txEl>
                                          </p:spTgt>
                                        </p:tgtEl>
                                        <p:attrNameLst>
                                          <p:attrName>stroke.color</p:attrName>
                                        </p:attrNameLst>
                                      </p:cBhvr>
                                      <p:by>
                                        <p:hsl h="0" s="-12549" l="-25098"/>
                                      </p:by>
                                    </p:animClr>
                                    <p:set>
                                      <p:cBhvr>
                                        <p:cTn id="9"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t>Alike or Different</a:t>
            </a:r>
            <a:endParaRPr lang="en-US" b="1" dirty="0"/>
          </a:p>
        </p:txBody>
      </p:sp>
      <p:sp>
        <p:nvSpPr>
          <p:cNvPr id="3" name="Content Placeholder 2"/>
          <p:cNvSpPr>
            <a:spLocks noGrp="1"/>
          </p:cNvSpPr>
          <p:nvPr>
            <p:ph idx="1"/>
          </p:nvPr>
        </p:nvSpPr>
        <p:spPr/>
        <p:txBody>
          <a:bodyPr/>
          <a:lstStyle/>
          <a:p>
            <a:pPr marL="0" indent="0" algn="ctr">
              <a:buNone/>
            </a:pPr>
            <a:endParaRPr lang="en-US" sz="4000" b="1" dirty="0" smtClean="0"/>
          </a:p>
          <a:p>
            <a:pPr marL="0" indent="0" algn="ctr">
              <a:buNone/>
            </a:pPr>
            <a:r>
              <a:rPr lang="en-US" sz="4400" b="1" dirty="0" smtClean="0"/>
              <a:t>Migration</a:t>
            </a:r>
          </a:p>
          <a:p>
            <a:pPr marL="0" indent="0" algn="ctr">
              <a:buNone/>
            </a:pPr>
            <a:endParaRPr lang="en-US" sz="4400" b="1" dirty="0" smtClean="0"/>
          </a:p>
          <a:p>
            <a:pPr marL="0" indent="0" algn="ctr">
              <a:buNone/>
            </a:pPr>
            <a:r>
              <a:rPr lang="en-US" sz="4400" b="1" dirty="0" smtClean="0"/>
              <a:t>Relocation</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8648" y="4255008"/>
            <a:ext cx="3173902" cy="233172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8404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t>Shout the Word!</a:t>
            </a:r>
            <a:endParaRPr lang="en-US" b="1" dirty="0"/>
          </a:p>
        </p:txBody>
      </p:sp>
      <p:sp>
        <p:nvSpPr>
          <p:cNvPr id="3" name="Content Placeholder 2"/>
          <p:cNvSpPr>
            <a:spLocks noGrp="1"/>
          </p:cNvSpPr>
          <p:nvPr>
            <p:ph idx="1"/>
          </p:nvPr>
        </p:nvSpPr>
        <p:spPr>
          <a:xfrm>
            <a:off x="1391194" y="1109403"/>
            <a:ext cx="6871063" cy="2845740"/>
          </a:xfrm>
        </p:spPr>
        <p:txBody>
          <a:bodyPr/>
          <a:lstStyle/>
          <a:p>
            <a:pPr marL="0" indent="0" algn="ctr">
              <a:buNone/>
            </a:pPr>
            <a:endParaRPr lang="en-US" sz="4000" b="1" dirty="0" smtClean="0"/>
          </a:p>
          <a:p>
            <a:pPr marL="0" indent="0" algn="ctr">
              <a:buNone/>
            </a:pPr>
            <a:r>
              <a:rPr lang="en-US" sz="4400" b="1" dirty="0" smtClean="0"/>
              <a:t>Migration</a:t>
            </a:r>
          </a:p>
          <a:p>
            <a:pPr marL="0" indent="0" algn="ctr">
              <a:buNone/>
            </a:pPr>
            <a:endParaRPr lang="en-US" sz="4400" b="1" dirty="0" smtClean="0"/>
          </a:p>
          <a:p>
            <a:pPr marL="0" indent="0" algn="ctr">
              <a:buNone/>
            </a:pPr>
            <a:r>
              <a:rPr lang="en-US" sz="4400" b="1" dirty="0" smtClean="0"/>
              <a:t>Relocation</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20485390">
            <a:off x="139743" y="285725"/>
            <a:ext cx="2038726" cy="1497758"/>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6320" t="8946" r="3200" b="7261"/>
          <a:stretch/>
        </p:blipFill>
        <p:spPr>
          <a:xfrm>
            <a:off x="2285999" y="4366834"/>
            <a:ext cx="4441371" cy="2125405"/>
          </a:xfrm>
          <a:prstGeom prst="rect">
            <a:avLst/>
          </a:prstGeom>
        </p:spPr>
      </p:pic>
    </p:spTree>
    <p:extLst>
      <p:ext uri="{BB962C8B-B14F-4D97-AF65-F5344CB8AC3E}">
        <p14:creationId xmlns:p14="http://schemas.microsoft.com/office/powerpoint/2010/main" val="3196112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247" y="4441280"/>
            <a:ext cx="2691369" cy="2216472"/>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39" y="1945076"/>
            <a:ext cx="2985028" cy="2226569"/>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0" y="4441280"/>
            <a:ext cx="3007665" cy="2248102"/>
          </a:xfrm>
          <a:prstGeom prst="rect">
            <a:avLst/>
          </a:prstGeom>
        </p:spPr>
      </p:pic>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5248" y="1945076"/>
            <a:ext cx="2691369" cy="2216472"/>
          </a:xfrm>
          <a:prstGeom prst="rect">
            <a:avLst/>
          </a:prstGeom>
        </p:spPr>
      </p:pic>
      <p:sp>
        <p:nvSpPr>
          <p:cNvPr id="2" name="Title 1"/>
          <p:cNvSpPr>
            <a:spLocks noGrp="1"/>
          </p:cNvSpPr>
          <p:nvPr>
            <p:ph type="title"/>
          </p:nvPr>
        </p:nvSpPr>
        <p:spPr>
          <a:xfrm>
            <a:off x="0" y="0"/>
            <a:ext cx="9144000" cy="1417638"/>
          </a:xfrm>
          <a:solidFill>
            <a:srgbClr val="980099"/>
          </a:solidFill>
        </p:spPr>
        <p:txBody>
          <a:bodyPr/>
          <a:lstStyle/>
          <a:p>
            <a:r>
              <a:rPr lang="en-US" b="1" dirty="0" smtClean="0"/>
              <a:t>Shout the Word!</a:t>
            </a:r>
            <a:endParaRPr lang="en-US" b="1" dirty="0"/>
          </a:p>
        </p:txBody>
      </p:sp>
      <p:sp>
        <p:nvSpPr>
          <p:cNvPr id="3" name="Content Placeholder 2"/>
          <p:cNvSpPr>
            <a:spLocks noGrp="1"/>
          </p:cNvSpPr>
          <p:nvPr>
            <p:ph idx="1"/>
          </p:nvPr>
        </p:nvSpPr>
        <p:spPr>
          <a:xfrm>
            <a:off x="1436914" y="1945076"/>
            <a:ext cx="6871063" cy="2845740"/>
          </a:xfrm>
        </p:spPr>
        <p:txBody>
          <a:bodyPr/>
          <a:lstStyle/>
          <a:p>
            <a:pPr marL="0" indent="0" algn="ctr">
              <a:buNone/>
            </a:pPr>
            <a:endParaRPr lang="en-US" sz="4000" b="1" dirty="0" smtClean="0"/>
          </a:p>
          <a:p>
            <a:pPr marL="0" indent="0" algn="ctr">
              <a:buNone/>
            </a:pPr>
            <a:r>
              <a:rPr lang="en-US" sz="4400" b="1" dirty="0" smtClean="0"/>
              <a:t>Migration</a:t>
            </a:r>
          </a:p>
          <a:p>
            <a:pPr marL="0" indent="0" algn="ctr">
              <a:buNone/>
            </a:pPr>
            <a:endParaRPr lang="en-US" sz="4400" b="1" dirty="0" smtClean="0"/>
          </a:p>
          <a:p>
            <a:pPr marL="0" indent="0" algn="ctr">
              <a:buNone/>
            </a:pPr>
            <a:r>
              <a:rPr lang="en-US" sz="4400" b="1" dirty="0" smtClean="0"/>
              <a:t>Relocation</a:t>
            </a:r>
            <a:endParaRPr lang="en-US" sz="4400" b="1" dirty="0"/>
          </a:p>
        </p:txBody>
      </p:sp>
      <p:pic>
        <p:nvPicPr>
          <p:cNvPr id="4" name="Picture 3" descr="shout-out.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rot="20485390">
            <a:off x="185463" y="285724"/>
            <a:ext cx="2038726" cy="1497758"/>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1288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solidFill>
                  <a:srgbClr val="FFFFFF"/>
                </a:solidFill>
              </a:rPr>
              <a:t>Shout the Word!</a:t>
            </a:r>
            <a:endParaRPr lang="en-US" b="1" dirty="0">
              <a:solidFill>
                <a:srgbClr val="FFFFFF"/>
              </a:solidFill>
            </a:endParaRPr>
          </a:p>
        </p:txBody>
      </p:sp>
      <p:sp>
        <p:nvSpPr>
          <p:cNvPr id="3" name="Content Placeholder 2"/>
          <p:cNvSpPr>
            <a:spLocks noGrp="1"/>
          </p:cNvSpPr>
          <p:nvPr>
            <p:ph idx="1"/>
          </p:nvPr>
        </p:nvSpPr>
        <p:spPr>
          <a:xfrm>
            <a:off x="1436914" y="1945076"/>
            <a:ext cx="6871063" cy="2845740"/>
          </a:xfrm>
        </p:spPr>
        <p:txBody>
          <a:bodyPr/>
          <a:lstStyle/>
          <a:p>
            <a:pPr marL="0" indent="0" algn="ctr">
              <a:buNone/>
            </a:pPr>
            <a:endParaRPr lang="en-US" sz="4000" b="1" dirty="0" smtClean="0"/>
          </a:p>
          <a:p>
            <a:pPr marL="0" indent="0" algn="ctr">
              <a:buNone/>
            </a:pPr>
            <a:r>
              <a:rPr lang="en-US" sz="4400" b="1" dirty="0" smtClean="0"/>
              <a:t>Nefarious</a:t>
            </a:r>
          </a:p>
          <a:p>
            <a:pPr marL="0" indent="0" algn="ctr">
              <a:buNone/>
            </a:pPr>
            <a:endParaRPr lang="en-US" sz="4400" b="1" dirty="0" smtClean="0"/>
          </a:p>
          <a:p>
            <a:pPr marL="0" indent="0" algn="ctr">
              <a:buNone/>
            </a:pPr>
            <a:r>
              <a:rPr lang="en-US" sz="4400" b="1" dirty="0" smtClean="0"/>
              <a:t>Virtuous</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20485390">
            <a:off x="185463" y="285724"/>
            <a:ext cx="2038726" cy="1497758"/>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Screen Shot 2016-02-01 at 3.43.51 PM.png"/>
          <p:cNvPicPr>
            <a:picLocks noChangeAspect="1"/>
          </p:cNvPicPr>
          <p:nvPr/>
        </p:nvPicPr>
        <p:blipFill rotWithShape="1">
          <a:blip r:embed="rId4">
            <a:extLst>
              <a:ext uri="{28A0092B-C50C-407E-A947-70E740481C1C}">
                <a14:useLocalDpi xmlns:a14="http://schemas.microsoft.com/office/drawing/2010/main" val="0"/>
              </a:ext>
            </a:extLst>
          </a:blip>
          <a:srcRect r="19016"/>
          <a:stretch/>
        </p:blipFill>
        <p:spPr>
          <a:xfrm>
            <a:off x="346720" y="1748549"/>
            <a:ext cx="3007665" cy="2298699"/>
          </a:xfrm>
          <a:prstGeom prst="rect">
            <a:avLst/>
          </a:prstGeom>
        </p:spPr>
      </p:pic>
      <p:pic>
        <p:nvPicPr>
          <p:cNvPr id="6" name="Picture 5" descr="Screen Shot 2016-02-01 at 3.45.2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400" y="4193709"/>
            <a:ext cx="2082800" cy="2575390"/>
          </a:xfrm>
          <a:prstGeom prst="rect">
            <a:avLst/>
          </a:prstGeom>
        </p:spPr>
      </p:pic>
      <p:pic>
        <p:nvPicPr>
          <p:cNvPr id="10" name="Picture 9" descr="Screen Shot 2016-02-01 at 3.47.0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9500" y="4328133"/>
            <a:ext cx="2608216" cy="2440965"/>
          </a:xfrm>
          <a:prstGeom prst="rect">
            <a:avLst/>
          </a:prstGeom>
        </p:spPr>
      </p:pic>
      <p:pic>
        <p:nvPicPr>
          <p:cNvPr id="12" name="Picture 11" descr="Screen Shot 2016-02-01 at 3.50.00 PM.png"/>
          <p:cNvPicPr>
            <a:picLocks noChangeAspect="1"/>
          </p:cNvPicPr>
          <p:nvPr/>
        </p:nvPicPr>
        <p:blipFill rotWithShape="1">
          <a:blip r:embed="rId7">
            <a:extLst>
              <a:ext uri="{28A0092B-C50C-407E-A947-70E740481C1C}">
                <a14:useLocalDpi xmlns:a14="http://schemas.microsoft.com/office/drawing/2010/main" val="0"/>
              </a:ext>
            </a:extLst>
          </a:blip>
          <a:srcRect l="1726"/>
          <a:stretch/>
        </p:blipFill>
        <p:spPr>
          <a:xfrm>
            <a:off x="6204520" y="1616231"/>
            <a:ext cx="2563195" cy="2513087"/>
          </a:xfrm>
          <a:prstGeom prst="rect">
            <a:avLst/>
          </a:prstGeom>
        </p:spPr>
      </p:pic>
    </p:spTree>
    <p:extLst>
      <p:ext uri="{BB962C8B-B14F-4D97-AF65-F5344CB8AC3E}">
        <p14:creationId xmlns:p14="http://schemas.microsoft.com/office/powerpoint/2010/main" val="246270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14" name="Rectangle 69"/>
          <p:cNvSpPr>
            <a:spLocks noChangeArrowheads="1"/>
          </p:cNvSpPr>
          <p:nvPr/>
        </p:nvSpPr>
        <p:spPr bwMode="auto">
          <a:xfrm>
            <a:off x="0" y="0"/>
            <a:ext cx="9144000" cy="1220847"/>
          </a:xfrm>
          <a:prstGeom prst="rect">
            <a:avLst/>
          </a:prstGeom>
          <a:solidFill>
            <a:srgbClr val="980099"/>
          </a:solidFill>
          <a:ln>
            <a:noFill/>
          </a:ln>
          <a:extLst/>
        </p:spPr>
        <p:txBody>
          <a:bodyPr>
            <a:spAutoFit/>
          </a:bodyPr>
          <a:lstStyle/>
          <a:p>
            <a:pPr algn="ctr"/>
            <a:r>
              <a:rPr lang="en-US" sz="4400" b="1" dirty="0" smtClean="0">
                <a:solidFill>
                  <a:srgbClr val="FFFFFF"/>
                </a:solidFill>
                <a:latin typeface="Century Gothic" charset="0"/>
                <a:cs typeface="Century Gothic" charset="0"/>
              </a:rPr>
              <a:t>Your Turn!</a:t>
            </a:r>
          </a:p>
          <a:p>
            <a:pPr algn="ctr"/>
            <a:endParaRPr lang="en-US" sz="4400" b="1" baseline="30000" dirty="0">
              <a:solidFill>
                <a:srgbClr val="F04C00"/>
              </a:solidFill>
              <a:latin typeface="Century Gothic" charset="0"/>
              <a:cs typeface="Century Gothic" charset="0"/>
            </a:endParaRPr>
          </a:p>
        </p:txBody>
      </p:sp>
      <p:pic>
        <p:nvPicPr>
          <p:cNvPr id="3" name="Picture 2" descr="Screen Shot 2016-01-25 at 1.26.25 PM.png"/>
          <p:cNvPicPr>
            <a:picLocks noChangeAspect="1"/>
          </p:cNvPicPr>
          <p:nvPr/>
        </p:nvPicPr>
        <p:blipFill>
          <a:blip r:embed="rId3">
            <a:alphaModFix amt="98000"/>
            <a:extLst>
              <a:ext uri="{28A0092B-C50C-407E-A947-70E740481C1C}">
                <a14:useLocalDpi xmlns:a14="http://schemas.microsoft.com/office/drawing/2010/main" val="0"/>
              </a:ext>
            </a:extLst>
          </a:blip>
          <a:stretch>
            <a:fillRect/>
          </a:stretch>
        </p:blipFill>
        <p:spPr>
          <a:xfrm>
            <a:off x="4461304" y="1437192"/>
            <a:ext cx="4361048" cy="4863060"/>
          </a:xfrm>
          <a:prstGeom prst="rect">
            <a:avLst/>
          </a:prstGeom>
          <a:ln>
            <a:solidFill>
              <a:srgbClr val="000000"/>
            </a:solidFill>
          </a:ln>
        </p:spPr>
      </p:pic>
      <p:sp>
        <p:nvSpPr>
          <p:cNvPr id="5" name="TextBox 4"/>
          <p:cNvSpPr txBox="1"/>
          <p:nvPr/>
        </p:nvSpPr>
        <p:spPr>
          <a:xfrm>
            <a:off x="150383" y="2445333"/>
            <a:ext cx="4310921" cy="2585323"/>
          </a:xfrm>
          <a:prstGeom prst="rect">
            <a:avLst/>
          </a:prstGeom>
          <a:noFill/>
          <a:ln w="38100" cmpd="sng">
            <a:noFill/>
          </a:ln>
        </p:spPr>
        <p:txBody>
          <a:bodyPr wrap="square" rtlCol="0">
            <a:spAutoFit/>
          </a:bodyPr>
          <a:lstStyle/>
          <a:p>
            <a:r>
              <a:rPr lang="en-US" sz="3600" u="sng" dirty="0" smtClean="0"/>
              <a:t>Triads</a:t>
            </a:r>
          </a:p>
          <a:p>
            <a:pPr marL="285750" indent="-285750">
              <a:buFont typeface="Arial"/>
              <a:buChar char="•"/>
            </a:pPr>
            <a:r>
              <a:rPr lang="en-US" sz="3600" dirty="0" smtClean="0"/>
              <a:t>Select a word from the vocabulary list</a:t>
            </a:r>
          </a:p>
          <a:p>
            <a:pPr marL="285750" indent="-285750">
              <a:buFont typeface="Arial"/>
              <a:buChar char="•"/>
            </a:pPr>
            <a:r>
              <a:rPr lang="en-US" sz="3600" dirty="0" smtClean="0"/>
              <a:t>Create a circle map</a:t>
            </a:r>
          </a:p>
          <a:p>
            <a:endParaRPr lang="en-US" dirty="0"/>
          </a:p>
        </p:txBody>
      </p:sp>
      <p:pic>
        <p:nvPicPr>
          <p:cNvPr id="7" name="Picture 6" descr="IMG_3839-102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116" y="1220847"/>
            <a:ext cx="1904827" cy="1224486"/>
          </a:xfrm>
          <a:prstGeom prst="rect">
            <a:avLst/>
          </a:prstGeom>
        </p:spPr>
      </p:pic>
      <p:pic>
        <p:nvPicPr>
          <p:cNvPr id="4" name="Picture 3" descr="Screen Shot 2016-02-11 at 11.17.3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81" y="4740720"/>
            <a:ext cx="2954239" cy="2117280"/>
          </a:xfrm>
          <a:prstGeom prst="rect">
            <a:avLst/>
          </a:prstGeom>
          <a:ln>
            <a:solidFill>
              <a:schemeClr val="tx1"/>
            </a:solidFill>
          </a:ln>
        </p:spPr>
      </p:pic>
    </p:spTree>
    <p:extLst>
      <p:ext uri="{BB962C8B-B14F-4D97-AF65-F5344CB8AC3E}">
        <p14:creationId xmlns:p14="http://schemas.microsoft.com/office/powerpoint/2010/main" val="1254522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84"/>
          <p:cNvSpPr txBox="1">
            <a:spLocks noGrp="1"/>
          </p:cNvSpPr>
          <p:nvPr>
            <p:ph type="title"/>
          </p:nvPr>
        </p:nvSpPr>
        <p:spPr>
          <a:xfrm>
            <a:off x="0" y="1"/>
            <a:ext cx="9143999" cy="1128722"/>
          </a:xfrm>
          <a:prstGeom prst="rect">
            <a:avLst/>
          </a:prstGeom>
          <a:solidFill>
            <a:srgbClr val="980099"/>
          </a:solidFill>
          <a:ln>
            <a:noFill/>
          </a:ln>
        </p:spPr>
        <p:txBody>
          <a:bodyPr lIns="91425" tIns="91425" rIns="91425" bIns="91425" anchor="ctr" anchorCtr="0">
            <a:noAutofit/>
          </a:bodyPr>
          <a:lstStyle/>
          <a:p>
            <a:pPr marL="0" marR="0" lvl="0" indent="0" rtl="0">
              <a:lnSpc>
                <a:spcPct val="100000"/>
              </a:lnSpc>
              <a:spcBef>
                <a:spcPts val="0"/>
              </a:spcBef>
              <a:spcAft>
                <a:spcPts val="0"/>
              </a:spcAft>
              <a:buClr>
                <a:schemeClr val="dk1"/>
              </a:buClr>
              <a:buSzPct val="25000"/>
              <a:buFont typeface="Calibri"/>
              <a:buNone/>
            </a:pPr>
            <a:r>
              <a:rPr lang="en-US" sz="4000" b="1" dirty="0" smtClean="0">
                <a:solidFill>
                  <a:schemeClr val="dk1"/>
                </a:solidFill>
                <a:latin typeface="+mn-lt"/>
                <a:ea typeface="Calibri"/>
                <a:cs typeface="Goudy Old Style"/>
                <a:sym typeface="Calibri"/>
              </a:rPr>
              <a:t>Kahoot.it</a:t>
            </a:r>
            <a:endParaRPr lang="en" sz="4000" i="0" u="none" strike="noStrike" cap="none" baseline="0" dirty="0">
              <a:solidFill>
                <a:schemeClr val="dk1"/>
              </a:solidFill>
              <a:latin typeface="+mn-lt"/>
              <a:ea typeface="Calibri"/>
              <a:cs typeface="Goudy Old Style"/>
              <a:sym typeface="Calibri"/>
            </a:endParaRPr>
          </a:p>
        </p:txBody>
      </p:sp>
      <p:pic>
        <p:nvPicPr>
          <p:cNvPr id="4" name="Picture 3" descr="Screen Shot 2015-12-30 at 7.02.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67" y="2255668"/>
            <a:ext cx="5545667" cy="3659053"/>
          </a:xfrm>
          <a:prstGeom prst="rect">
            <a:avLst/>
          </a:prstGeom>
        </p:spPr>
      </p:pic>
      <p:pic>
        <p:nvPicPr>
          <p:cNvPr id="5" name="Picture 4" descr="Screen Shot 2015-12-30 at 7.04.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954" y="1557167"/>
            <a:ext cx="2854563" cy="4708165"/>
          </a:xfrm>
          <a:prstGeom prst="rect">
            <a:avLst/>
          </a:prstGeom>
        </p:spPr>
      </p:pic>
      <p:sp>
        <p:nvSpPr>
          <p:cNvPr id="2" name="Rounded Rectangle 1"/>
          <p:cNvSpPr/>
          <p:nvPr/>
        </p:nvSpPr>
        <p:spPr>
          <a:xfrm>
            <a:off x="1219200" y="2171701"/>
            <a:ext cx="3514725" cy="361950"/>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Today is…</a:t>
            </a:r>
            <a:endParaRPr lang="en-US" sz="2000" b="1" dirty="0">
              <a:solidFill>
                <a:schemeClr val="tx1"/>
              </a:solidFill>
            </a:endParaRPr>
          </a:p>
        </p:txBody>
      </p:sp>
      <p:sp>
        <p:nvSpPr>
          <p:cNvPr id="6" name="Rounded Rectangle 5"/>
          <p:cNvSpPr/>
          <p:nvPr/>
        </p:nvSpPr>
        <p:spPr>
          <a:xfrm>
            <a:off x="704850" y="4762501"/>
            <a:ext cx="1990725" cy="361950"/>
          </a:xfrm>
          <a:prstGeom prst="roundRect">
            <a:avLst/>
          </a:prstGeom>
          <a:solidFill>
            <a:srgbClr val="CC0000">
              <a:alpha val="9098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Saturday</a:t>
            </a:r>
            <a:endParaRPr lang="en-US" sz="2000" b="1" dirty="0">
              <a:solidFill>
                <a:schemeClr val="tx1"/>
              </a:solidFill>
            </a:endParaRPr>
          </a:p>
        </p:txBody>
      </p:sp>
      <p:sp>
        <p:nvSpPr>
          <p:cNvPr id="7" name="Rounded Rectangle 6"/>
          <p:cNvSpPr/>
          <p:nvPr/>
        </p:nvSpPr>
        <p:spPr>
          <a:xfrm>
            <a:off x="704850" y="5410201"/>
            <a:ext cx="1990725" cy="361950"/>
          </a:xfrm>
          <a:prstGeom prst="roundRect">
            <a:avLst/>
          </a:prstGeom>
          <a:solidFill>
            <a:srgbClr val="DAA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Sunday</a:t>
            </a:r>
            <a:endParaRPr lang="en-US" sz="2000" b="1" dirty="0">
              <a:solidFill>
                <a:schemeClr val="tx1"/>
              </a:solidFill>
            </a:endParaRPr>
          </a:p>
        </p:txBody>
      </p:sp>
      <p:sp>
        <p:nvSpPr>
          <p:cNvPr id="8" name="Rounded Rectangle 7"/>
          <p:cNvSpPr/>
          <p:nvPr/>
        </p:nvSpPr>
        <p:spPr>
          <a:xfrm>
            <a:off x="3476625" y="4762501"/>
            <a:ext cx="1990725" cy="361950"/>
          </a:xfrm>
          <a:prstGeom prst="round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Friday</a:t>
            </a:r>
            <a:endParaRPr lang="en-US" sz="2000" b="1" dirty="0">
              <a:solidFill>
                <a:schemeClr val="tx1"/>
              </a:solidFill>
            </a:endParaRPr>
          </a:p>
        </p:txBody>
      </p:sp>
      <p:sp>
        <p:nvSpPr>
          <p:cNvPr id="9" name="Rounded Rectangle 8"/>
          <p:cNvSpPr/>
          <p:nvPr/>
        </p:nvSpPr>
        <p:spPr>
          <a:xfrm>
            <a:off x="3476625" y="5410201"/>
            <a:ext cx="1990725" cy="361950"/>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Monday</a:t>
            </a:r>
            <a:endParaRPr lang="en-US" sz="2000" b="1" dirty="0">
              <a:solidFill>
                <a:schemeClr val="tx1"/>
              </a:solidFill>
            </a:endParaRPr>
          </a:p>
        </p:txBody>
      </p:sp>
    </p:spTree>
    <p:extLst>
      <p:ext uri="{BB962C8B-B14F-4D97-AF65-F5344CB8AC3E}">
        <p14:creationId xmlns:p14="http://schemas.microsoft.com/office/powerpoint/2010/main" val="563966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641143" y="2967335"/>
            <a:ext cx="7533435" cy="2339102"/>
          </a:xfrm>
          <a:prstGeom prst="rect">
            <a:avLst/>
          </a:prstGeom>
        </p:spPr>
        <p:txBody>
          <a:bodyPr wrap="square">
            <a:spAutoFit/>
          </a:bodyPr>
          <a:lstStyle/>
          <a:p>
            <a:r>
              <a:rPr lang="en-US" sz="3200" dirty="0">
                <a:hlinkClick r:id="rId3"/>
              </a:rPr>
              <a:t>https://play.kahoot.it/#/?quizId=34e483d3-1ec5-4100-84bd-</a:t>
            </a:r>
            <a:r>
              <a:rPr lang="en-US" sz="3200" dirty="0" smtClean="0">
                <a:hlinkClick r:id="rId3"/>
              </a:rPr>
              <a:t>a345528be6df</a:t>
            </a:r>
            <a:endParaRPr lang="en-US" sz="3200" dirty="0" smtClean="0"/>
          </a:p>
          <a:p>
            <a:endParaRPr lang="en-US" sz="3200" dirty="0" smtClean="0"/>
          </a:p>
          <a:p>
            <a:endParaRPr lang="en-US" dirty="0"/>
          </a:p>
        </p:txBody>
      </p:sp>
      <p:sp>
        <p:nvSpPr>
          <p:cNvPr id="4" name="TextBox 3"/>
          <p:cNvSpPr txBox="1"/>
          <p:nvPr/>
        </p:nvSpPr>
        <p:spPr>
          <a:xfrm>
            <a:off x="641143" y="2182231"/>
            <a:ext cx="5610005" cy="369332"/>
          </a:xfrm>
          <a:prstGeom prst="rect">
            <a:avLst/>
          </a:prstGeom>
          <a:noFill/>
        </p:spPr>
        <p:txBody>
          <a:bodyPr wrap="square" rtlCol="0">
            <a:spAutoFit/>
          </a:bodyPr>
          <a:lstStyle/>
          <a:p>
            <a:r>
              <a:rPr lang="en-US" dirty="0"/>
              <a:t>C</a:t>
            </a:r>
            <a:r>
              <a:rPr lang="en-US" dirty="0" smtClean="0"/>
              <a:t>lick on the link below to begin the game</a:t>
            </a:r>
            <a:endParaRPr lang="en-US" dirty="0"/>
          </a:p>
        </p:txBody>
      </p:sp>
    </p:spTree>
    <p:extLst>
      <p:ext uri="{BB962C8B-B14F-4D97-AF65-F5344CB8AC3E}">
        <p14:creationId xmlns:p14="http://schemas.microsoft.com/office/powerpoint/2010/main" val="17984361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5600" y="1615301"/>
            <a:ext cx="8323500" cy="5016758"/>
          </a:xfrm>
          <a:prstGeom prst="rect">
            <a:avLst/>
          </a:prstGeom>
          <a:noFill/>
          <a:ln w="57150" cmpd="sng">
            <a:solidFill>
              <a:schemeClr val="tx1"/>
            </a:solidFill>
          </a:ln>
        </p:spPr>
        <p:txBody>
          <a:bodyPr wrap="square" rtlCol="0">
            <a:spAutoFit/>
          </a:bodyPr>
          <a:lstStyle/>
          <a:p>
            <a:r>
              <a:rPr lang="en-US" sz="3200" b="1" dirty="0" smtClean="0"/>
              <a:t>Discuss</a:t>
            </a:r>
          </a:p>
          <a:p>
            <a:pPr marL="457200" indent="-457200">
              <a:buFont typeface="Arial" panose="020B0604020202020204" pitchFamily="34" charset="0"/>
              <a:buChar char="•"/>
            </a:pPr>
            <a:r>
              <a:rPr lang="en-US" sz="3200" dirty="0" smtClean="0"/>
              <a:t> How will you use Responsive Vocabulary Strategies?</a:t>
            </a:r>
          </a:p>
          <a:p>
            <a:pPr marL="457200" indent="-457200">
              <a:buFont typeface="Arial" panose="020B0604020202020204" pitchFamily="34" charset="0"/>
              <a:buChar char="•"/>
            </a:pPr>
            <a:endParaRPr lang="en-US" sz="3200" dirty="0" smtClean="0"/>
          </a:p>
          <a:p>
            <a:pPr marL="457200" indent="-457200">
              <a:buFont typeface="Arial"/>
              <a:buChar char="•"/>
            </a:pPr>
            <a:r>
              <a:rPr lang="en-US" sz="3200" dirty="0" smtClean="0"/>
              <a:t>Each person has 1 minute to share.</a:t>
            </a:r>
          </a:p>
          <a:p>
            <a:pPr marL="457200" indent="-457200">
              <a:buFont typeface="Arial"/>
              <a:buChar char="•"/>
            </a:pPr>
            <a:endParaRPr lang="en-US" sz="3200" dirty="0"/>
          </a:p>
          <a:p>
            <a:endParaRPr lang="en-US" sz="3200" dirty="0" smtClean="0"/>
          </a:p>
          <a:p>
            <a:endParaRPr lang="en-US" sz="2400" dirty="0"/>
          </a:p>
          <a:p>
            <a:endParaRPr lang="en-US" sz="2400" dirty="0" smtClean="0"/>
          </a:p>
          <a:p>
            <a:endParaRPr lang="en-US" sz="2400" dirty="0" smtClean="0"/>
          </a:p>
          <a:p>
            <a:endParaRPr lang="en-US" sz="2400" dirty="0"/>
          </a:p>
        </p:txBody>
      </p:sp>
      <p:pic>
        <p:nvPicPr>
          <p:cNvPr id="5" name="Picture 4" descr="talk-bubbles-background_M1l102w_ - Windows Photo Viewer"/>
          <p:cNvPicPr>
            <a:picLocks noChangeAspect="1"/>
          </p:cNvPicPr>
          <p:nvPr/>
        </p:nvPicPr>
        <p:blipFill rotWithShape="1">
          <a:blip r:embed="rId5">
            <a:extLst>
              <a:ext uri="{28A0092B-C50C-407E-A947-70E740481C1C}">
                <a14:useLocalDpi xmlns:a14="http://schemas.microsoft.com/office/drawing/2010/main" val="0"/>
              </a:ext>
            </a:extLst>
          </a:blip>
          <a:srcRect l="6912" t="16572" r="5841" b="19238"/>
          <a:stretch/>
        </p:blipFill>
        <p:spPr>
          <a:xfrm>
            <a:off x="6753497" y="3291179"/>
            <a:ext cx="1372264" cy="1093757"/>
          </a:xfrm>
          <a:prstGeom prst="rect">
            <a:avLst/>
          </a:prstGeom>
        </p:spPr>
      </p:pic>
      <p:sp>
        <p:nvSpPr>
          <p:cNvPr id="2" name="Title 1"/>
          <p:cNvSpPr>
            <a:spLocks noGrp="1"/>
          </p:cNvSpPr>
          <p:nvPr>
            <p:ph type="title"/>
          </p:nvPr>
        </p:nvSpPr>
        <p:spPr>
          <a:xfrm>
            <a:off x="0" y="0"/>
            <a:ext cx="9144000" cy="1417638"/>
          </a:xfrm>
          <a:solidFill>
            <a:srgbClr val="980099"/>
          </a:solidFill>
        </p:spPr>
        <p:txBody>
          <a:bodyPr/>
          <a:lstStyle/>
          <a:p>
            <a:r>
              <a:rPr lang="en-US" b="1" dirty="0" smtClean="0"/>
              <a:t>Musical Shares Rally!</a:t>
            </a:r>
            <a:endParaRPr lang="en-US" b="1" dirty="0"/>
          </a:p>
        </p:txBody>
      </p:sp>
      <p:pic>
        <p:nvPicPr>
          <p:cNvPr id="15" name="Picture 14" descr="music_with_random_notes_lines_pc_400_clr_153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301" y="342900"/>
            <a:ext cx="1603022" cy="901700"/>
          </a:xfrm>
          <a:prstGeom prst="rect">
            <a:avLst/>
          </a:prstGeom>
        </p:spPr>
      </p:pic>
      <p:pic>
        <p:nvPicPr>
          <p:cNvPr id="16" name="Picture 15" descr="music_with_random_notes_lines_pc_400_clr_153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601" y="342900"/>
            <a:ext cx="1603022" cy="901700"/>
          </a:xfrm>
          <a:prstGeom prst="rect">
            <a:avLst/>
          </a:prstGeom>
        </p:spPr>
      </p:pic>
      <p:pic>
        <p:nvPicPr>
          <p:cNvPr id="4" name="01 Rocki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5600" y="38100"/>
            <a:ext cx="609600" cy="609600"/>
          </a:xfrm>
          <a:prstGeom prst="rect">
            <a:avLst/>
          </a:prstGeom>
        </p:spPr>
      </p:pic>
      <p:pic>
        <p:nvPicPr>
          <p:cNvPr id="7" name="Picture 6" descr="IMG_7405-14 - Windows Photo Viewer"/>
          <p:cNvPicPr>
            <a:picLocks noChangeAspect="1"/>
          </p:cNvPicPr>
          <p:nvPr/>
        </p:nvPicPr>
        <p:blipFill rotWithShape="1">
          <a:blip r:embed="rId8">
            <a:extLst>
              <a:ext uri="{28A0092B-C50C-407E-A947-70E740481C1C}">
                <a14:useLocalDpi xmlns:a14="http://schemas.microsoft.com/office/drawing/2010/main" val="0"/>
              </a:ext>
            </a:extLst>
          </a:blip>
          <a:srcRect l="26889" t="23554" r="34937" b="43619"/>
          <a:stretch/>
        </p:blipFill>
        <p:spPr>
          <a:xfrm>
            <a:off x="2195223" y="4280434"/>
            <a:ext cx="4127863" cy="2251304"/>
          </a:xfrm>
          <a:prstGeom prst="rect">
            <a:avLst/>
          </a:prstGeom>
        </p:spPr>
      </p:pic>
    </p:spTree>
    <p:extLst>
      <p:ext uri="{BB962C8B-B14F-4D97-AF65-F5344CB8AC3E}">
        <p14:creationId xmlns:p14="http://schemas.microsoft.com/office/powerpoint/2010/main" val="101785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16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28167" fill="hold"/>
                                        <p:tgtEl>
                                          <p:spTgt spid="4"/>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57346" name="Picture 2" descr="Screen Shot 2015-09-30 at 11.53.05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0081" y="1746170"/>
            <a:ext cx="1581807" cy="1947396"/>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7347" name="Picture 3" descr="Screen Shot 2015-09-30 at 11.54.01 A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3969" y="4225158"/>
            <a:ext cx="1350031" cy="193231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7348" name="Picture 4" descr="Screen Shot 2015-09-30 at 11.55.55 A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009030" y="1699551"/>
            <a:ext cx="1525151" cy="1994015"/>
          </a:xfrm>
          <a:prstGeom prst="rect">
            <a:avLst/>
          </a:prstGeom>
          <a:noFill/>
          <a:ln w="9525">
            <a:solidFill>
              <a:srgbClr val="2C04FF"/>
            </a:solidFill>
            <a:miter lim="800000"/>
            <a:headEnd/>
            <a:tailEnd/>
          </a:ln>
          <a:extLst>
            <a:ext uri="{909E8E84-426E-40dd-AFC4-6F175D3DCCD1}">
              <a14:hiddenFill xmlns:a14="http://schemas.microsoft.com/office/drawing/2010/main" xmlns="">
                <a:solidFill>
                  <a:srgbClr val="FFFFFF"/>
                </a:solidFill>
              </a14:hiddenFill>
            </a:ext>
          </a:extLst>
        </p:spPr>
      </p:pic>
      <p:pic>
        <p:nvPicPr>
          <p:cNvPr id="57349" name="Picture 5" descr="Screen Shot 2015-09-30 at 11.58.22 A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527745" y="3919536"/>
            <a:ext cx="2022202" cy="2237938"/>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57350" name="Picture 6" descr="Screen Shot 2015-09-30 at 12.10.27 PM.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340099" y="1746170"/>
            <a:ext cx="2017466" cy="23241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7351" name="Picture 8"/>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915400" y="4225159"/>
            <a:ext cx="1424699" cy="1932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2" name="Picture 3"/>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985666" y="4298951"/>
            <a:ext cx="1318254" cy="182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166648"/>
          </a:xfrm>
          <a:solidFill>
            <a:srgbClr val="980099"/>
          </a:solidFill>
        </p:spPr>
        <p:txBody>
          <a:bodyPr/>
          <a:lstStyle/>
          <a:p>
            <a:r>
              <a:rPr lang="en-US" dirty="0" smtClean="0"/>
              <a:t/>
            </a:r>
            <a:br>
              <a:rPr lang="en-US" dirty="0" smtClean="0"/>
            </a:br>
            <a:r>
              <a:rPr lang="en-US" dirty="0" smtClean="0"/>
              <a:t/>
            </a:r>
            <a:br>
              <a:rPr lang="en-US" dirty="0" smtClean="0"/>
            </a:br>
            <a:r>
              <a:rPr lang="en-US" b="1" dirty="0" smtClean="0"/>
              <a:t>Resources</a:t>
            </a:r>
            <a:r>
              <a:rPr lang="en-US" dirty="0" smtClean="0">
                <a:solidFill>
                  <a:schemeClr val="bg1"/>
                </a:solidFill>
              </a:rPr>
              <a:t> </a:t>
            </a:r>
            <a:r>
              <a:rPr lang="en-US" dirty="0"/>
              <a:t/>
            </a:r>
            <a:br>
              <a:rPr lang="en-US" dirty="0"/>
            </a:br>
            <a:r>
              <a:rPr lang="en-US" sz="4800" dirty="0">
                <a:solidFill>
                  <a:srgbClr val="FF0000"/>
                </a:solidFill>
              </a:rPr>
              <a:t/>
            </a:r>
            <a:br>
              <a:rPr lang="en-US" sz="4800" dirty="0">
                <a:solidFill>
                  <a:srgbClr val="FF0000"/>
                </a:solidFill>
              </a:rPr>
            </a:b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Screen Shot 2015-09-30 at 11.12.52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1099" y="1214438"/>
            <a:ext cx="5969451" cy="445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0" name="TextBox 1"/>
          <p:cNvSpPr txBox="1">
            <a:spLocks noChangeArrowheads="1"/>
          </p:cNvSpPr>
          <p:nvPr/>
        </p:nvSpPr>
        <p:spPr bwMode="auto">
          <a:xfrm>
            <a:off x="2822575" y="682625"/>
            <a:ext cx="28336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400" dirty="0"/>
              <a:t>Thank </a:t>
            </a:r>
            <a:r>
              <a:rPr lang="en-US" sz="4800" dirty="0"/>
              <a:t>you!</a:t>
            </a:r>
          </a:p>
        </p:txBody>
      </p:sp>
      <p:sp>
        <p:nvSpPr>
          <p:cNvPr id="2" name="TextBox 1"/>
          <p:cNvSpPr txBox="1"/>
          <p:nvPr/>
        </p:nvSpPr>
        <p:spPr>
          <a:xfrm rot="1717263">
            <a:off x="6071102" y="891273"/>
            <a:ext cx="2723146" cy="646331"/>
          </a:xfrm>
          <a:prstGeom prst="rect">
            <a:avLst/>
          </a:prstGeom>
          <a:noFill/>
        </p:spPr>
        <p:txBody>
          <a:bodyPr wrap="none" rtlCol="0">
            <a:spAutoFit/>
          </a:bodyPr>
          <a:lstStyle/>
          <a:p>
            <a:r>
              <a:rPr lang="en-US" sz="3600" b="1" dirty="0" smtClean="0">
                <a:latin typeface="Arial Black"/>
                <a:cs typeface="Arial Black"/>
              </a:rPr>
              <a:t>Gratitude!</a:t>
            </a:r>
            <a:endParaRPr lang="en-US" sz="3600" b="1" dirty="0">
              <a:latin typeface="Arial Black"/>
              <a:cs typeface="Arial Black"/>
            </a:endParaRPr>
          </a:p>
        </p:txBody>
      </p:sp>
      <p:sp>
        <p:nvSpPr>
          <p:cNvPr id="4" name="Rectangle 3"/>
          <p:cNvSpPr/>
          <p:nvPr/>
        </p:nvSpPr>
        <p:spPr>
          <a:xfrm>
            <a:off x="548483" y="12413"/>
            <a:ext cx="2195509" cy="584776"/>
          </a:xfrm>
          <a:prstGeom prst="rect">
            <a:avLst/>
          </a:prstGeom>
        </p:spPr>
        <p:txBody>
          <a:bodyPr wrap="none">
            <a:spAutoFit/>
          </a:bodyPr>
          <a:lstStyle/>
          <a:p>
            <a:pPr lvl="0"/>
            <a:r>
              <a:rPr lang="en-US" sz="3200" dirty="0">
                <a:solidFill>
                  <a:prstClr val="black"/>
                </a:solidFill>
                <a:latin typeface="Apple Chancery"/>
                <a:cs typeface="Apple Chancery"/>
              </a:rPr>
              <a:t>Shout- out!</a:t>
            </a:r>
          </a:p>
        </p:txBody>
      </p:sp>
      <p:sp>
        <p:nvSpPr>
          <p:cNvPr id="5" name="TextBox 4"/>
          <p:cNvSpPr txBox="1"/>
          <p:nvPr/>
        </p:nvSpPr>
        <p:spPr>
          <a:xfrm>
            <a:off x="6118037" y="2969144"/>
            <a:ext cx="3147015" cy="646331"/>
          </a:xfrm>
          <a:prstGeom prst="rect">
            <a:avLst/>
          </a:prstGeom>
          <a:noFill/>
        </p:spPr>
        <p:txBody>
          <a:bodyPr wrap="none" rtlCol="0">
            <a:spAutoFit/>
          </a:bodyPr>
          <a:lstStyle/>
          <a:p>
            <a:r>
              <a:rPr lang="en-US" sz="3600" b="1" dirty="0" smtClean="0">
                <a:latin typeface="Baskerville"/>
                <a:cs typeface="Baskerville"/>
              </a:rPr>
              <a:t>Much obliged</a:t>
            </a:r>
            <a:endParaRPr lang="en-US" sz="3600" b="1" dirty="0">
              <a:latin typeface="Baskerville"/>
              <a:cs typeface="Baskerville"/>
            </a:endParaRPr>
          </a:p>
        </p:txBody>
      </p:sp>
      <p:sp>
        <p:nvSpPr>
          <p:cNvPr id="6" name="TextBox 5"/>
          <p:cNvSpPr txBox="1"/>
          <p:nvPr/>
        </p:nvSpPr>
        <p:spPr>
          <a:xfrm rot="20707217">
            <a:off x="-19315" y="2969144"/>
            <a:ext cx="2608406" cy="646331"/>
          </a:xfrm>
          <a:prstGeom prst="rect">
            <a:avLst/>
          </a:prstGeom>
          <a:noFill/>
        </p:spPr>
        <p:txBody>
          <a:bodyPr wrap="none" rtlCol="0">
            <a:spAutoFit/>
          </a:bodyPr>
          <a:lstStyle/>
          <a:p>
            <a:r>
              <a:rPr lang="en-US" sz="3600" dirty="0" smtClean="0">
                <a:latin typeface="Chalkduster"/>
                <a:cs typeface="Chalkduster"/>
              </a:rPr>
              <a:t>Bless you</a:t>
            </a:r>
            <a:endParaRPr lang="en-US" sz="3600" dirty="0">
              <a:latin typeface="Chalkduster"/>
              <a:cs typeface="Chalkduster"/>
            </a:endParaRPr>
          </a:p>
        </p:txBody>
      </p:sp>
      <p:sp>
        <p:nvSpPr>
          <p:cNvPr id="10" name="TextBox 9"/>
          <p:cNvSpPr txBox="1"/>
          <p:nvPr/>
        </p:nvSpPr>
        <p:spPr>
          <a:xfrm rot="20707217">
            <a:off x="537119" y="4716984"/>
            <a:ext cx="1763250" cy="646331"/>
          </a:xfrm>
          <a:prstGeom prst="rect">
            <a:avLst/>
          </a:prstGeom>
          <a:noFill/>
        </p:spPr>
        <p:txBody>
          <a:bodyPr wrap="none" rtlCol="0">
            <a:spAutoFit/>
          </a:bodyPr>
          <a:lstStyle/>
          <a:p>
            <a:r>
              <a:rPr lang="en-US" sz="3600" dirty="0" smtClean="0">
                <a:latin typeface="Brush Script MT Italic"/>
                <a:cs typeface="Brush Script MT Italic"/>
              </a:rPr>
              <a:t>Gracias</a:t>
            </a:r>
            <a:endParaRPr lang="en-US" sz="3600" dirty="0">
              <a:latin typeface="Brush Script MT Italic"/>
              <a:cs typeface="Brush Script MT Italic"/>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a:xfrm>
            <a:off x="0" y="0"/>
            <a:ext cx="9144000" cy="1417638"/>
          </a:xfrm>
          <a:solidFill>
            <a:srgbClr val="980099"/>
          </a:solidFill>
        </p:spPr>
        <p:txBody>
          <a:bodyPr/>
          <a:lstStyle/>
          <a:p>
            <a:r>
              <a:rPr lang="en-US" b="1" dirty="0" smtClean="0">
                <a:solidFill>
                  <a:srgbClr val="FFFFFF"/>
                </a:solidFill>
              </a:rPr>
              <a:t>What words do I teach?</a:t>
            </a:r>
            <a:endParaRPr lang="en-US" b="1" dirty="0">
              <a:solidFill>
                <a:srgbClr val="FFFFFF"/>
              </a:solidFill>
            </a:endParaRPr>
          </a:p>
        </p:txBody>
      </p:sp>
      <p:sp>
        <p:nvSpPr>
          <p:cNvPr id="8" name="Rounded Rectangle 7"/>
          <p:cNvSpPr/>
          <p:nvPr/>
        </p:nvSpPr>
        <p:spPr>
          <a:xfrm>
            <a:off x="601523" y="4214408"/>
            <a:ext cx="2105334" cy="919136"/>
          </a:xfrm>
          <a:prstGeom prst="roundRect">
            <a:avLst/>
          </a:prstGeom>
          <a:solidFill>
            <a:schemeClr val="tx1">
              <a:lumMod val="75000"/>
              <a:lumOff val="25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Science</a:t>
            </a:r>
            <a:endParaRPr lang="en-US" sz="3200" dirty="0"/>
          </a:p>
        </p:txBody>
      </p:sp>
      <p:sp>
        <p:nvSpPr>
          <p:cNvPr id="9" name="Rounded Rectangle 8"/>
          <p:cNvSpPr/>
          <p:nvPr/>
        </p:nvSpPr>
        <p:spPr>
          <a:xfrm>
            <a:off x="634941" y="1984571"/>
            <a:ext cx="1988371" cy="839680"/>
          </a:xfrm>
          <a:prstGeom prst="roundRect">
            <a:avLst/>
          </a:prstGeom>
          <a:solidFill>
            <a:schemeClr val="tx1">
              <a:lumMod val="95000"/>
              <a:lumOff val="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ELA</a:t>
            </a:r>
            <a:endParaRPr lang="en-US" sz="3200" dirty="0"/>
          </a:p>
        </p:txBody>
      </p:sp>
      <p:sp>
        <p:nvSpPr>
          <p:cNvPr id="10" name="Rounded Rectangle 9"/>
          <p:cNvSpPr/>
          <p:nvPr/>
        </p:nvSpPr>
        <p:spPr>
          <a:xfrm>
            <a:off x="601523" y="3039382"/>
            <a:ext cx="2021789" cy="836990"/>
          </a:xfrm>
          <a:prstGeom prst="round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Math</a:t>
            </a:r>
            <a:endParaRPr lang="en-US" sz="3200" dirty="0"/>
          </a:p>
        </p:txBody>
      </p:sp>
      <p:sp>
        <p:nvSpPr>
          <p:cNvPr id="11" name="Rounded Rectangle 10"/>
          <p:cNvSpPr/>
          <p:nvPr/>
        </p:nvSpPr>
        <p:spPr>
          <a:xfrm>
            <a:off x="334180" y="5390615"/>
            <a:ext cx="2990910" cy="1043627"/>
          </a:xfrm>
          <a:prstGeom prst="roundRect">
            <a:avLst/>
          </a:prstGeom>
          <a:solidFill>
            <a:schemeClr val="tx1">
              <a:lumMod val="65000"/>
              <a:lumOff val="3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Social Studies/History</a:t>
            </a:r>
            <a:endParaRPr lang="en-US" sz="3200" dirty="0"/>
          </a:p>
        </p:txBody>
      </p:sp>
      <p:pic>
        <p:nvPicPr>
          <p:cNvPr id="12" name="Picture 11" descr="IMG_6766-25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090" y="1857500"/>
            <a:ext cx="5547387" cy="5000500"/>
          </a:xfrm>
          <a:prstGeom prst="rect">
            <a:avLst/>
          </a:prstGeom>
        </p:spPr>
      </p:pic>
    </p:spTree>
    <p:extLst>
      <p:ext uri="{BB962C8B-B14F-4D97-AF65-F5344CB8AC3E}">
        <p14:creationId xmlns:p14="http://schemas.microsoft.com/office/powerpoint/2010/main" val="368962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solidFill>
                  <a:srgbClr val="FFFFFF"/>
                </a:solidFill>
              </a:rPr>
              <a:t>Let’s get </a:t>
            </a:r>
            <a:r>
              <a:rPr lang="en-US" b="1" dirty="0" err="1" smtClean="0">
                <a:solidFill>
                  <a:srgbClr val="FFFFFF"/>
                </a:solidFill>
              </a:rPr>
              <a:t>Jiggy</a:t>
            </a:r>
            <a:r>
              <a:rPr lang="en-US" b="1" dirty="0" smtClean="0">
                <a:solidFill>
                  <a:srgbClr val="FFFFFF"/>
                </a:solidFill>
              </a:rPr>
              <a:t> with it!</a:t>
            </a:r>
            <a:endParaRPr lang="en-US" b="1" dirty="0">
              <a:solidFill>
                <a:srgbClr val="FFFFFF"/>
              </a:solidFill>
            </a:endParaRPr>
          </a:p>
        </p:txBody>
      </p:sp>
      <p:sp>
        <p:nvSpPr>
          <p:cNvPr id="3" name="Content Placeholder 2"/>
          <p:cNvSpPr>
            <a:spLocks noGrp="1"/>
          </p:cNvSpPr>
          <p:nvPr>
            <p:ph sz="half" idx="1"/>
          </p:nvPr>
        </p:nvSpPr>
        <p:spPr>
          <a:xfrm>
            <a:off x="321732" y="1417638"/>
            <a:ext cx="4707468" cy="4525963"/>
          </a:xfrm>
        </p:spPr>
        <p:txBody>
          <a:bodyPr/>
          <a:lstStyle/>
          <a:p>
            <a:pPr marL="0" indent="0">
              <a:buNone/>
            </a:pPr>
            <a:r>
              <a:rPr lang="en-US" b="1" u="sng" dirty="0" smtClean="0"/>
              <a:t>Jigsaw</a:t>
            </a:r>
          </a:p>
          <a:p>
            <a:r>
              <a:rPr lang="en-US" dirty="0"/>
              <a:t>F</a:t>
            </a:r>
            <a:r>
              <a:rPr lang="en-US" dirty="0" smtClean="0"/>
              <a:t>orm triads</a:t>
            </a:r>
          </a:p>
          <a:p>
            <a:pPr marL="0" indent="0">
              <a:buNone/>
            </a:pPr>
            <a:endParaRPr lang="en-US" dirty="0" smtClean="0"/>
          </a:p>
          <a:p>
            <a:r>
              <a:rPr lang="en-US" dirty="0" smtClean="0"/>
              <a:t>Read your assigned section</a:t>
            </a:r>
          </a:p>
          <a:p>
            <a:pPr marL="0" indent="0">
              <a:buNone/>
            </a:pPr>
            <a:endParaRPr lang="en-US" dirty="0" smtClean="0"/>
          </a:p>
          <a:p>
            <a:pPr marL="0" indent="0">
              <a:buNone/>
            </a:pPr>
            <a:endParaRPr lang="en-US" dirty="0" smtClean="0"/>
          </a:p>
          <a:p>
            <a:r>
              <a:rPr lang="en-US" dirty="0" smtClean="0"/>
              <a:t>Debrief the members of your group on the salient points of your section</a:t>
            </a:r>
            <a:endParaRPr lang="en-US" dirty="0"/>
          </a:p>
        </p:txBody>
      </p:sp>
      <p:pic>
        <p:nvPicPr>
          <p:cNvPr id="5" name="Picture 1"/>
          <p:cNvPicPr>
            <a:picLocks noGrp="1" noChangeAspect="1"/>
          </p:cNvPicPr>
          <p:nvPr>
            <p:ph sz="half" idx="2"/>
          </p:nvPr>
        </p:nvPicPr>
        <p:blipFill>
          <a:blip r:embed="rId5">
            <a:extLst>
              <a:ext uri="{28A0092B-C50C-407E-A947-70E740481C1C}">
                <a14:useLocalDpi xmlns:a14="http://schemas.microsoft.com/office/drawing/2010/main"/>
              </a:ext>
            </a:extLst>
          </a:blip>
          <a:srcRect/>
          <a:stretch>
            <a:fillRect/>
          </a:stretch>
        </p:blipFill>
        <p:spPr bwMode="auto">
          <a:xfrm>
            <a:off x="5029200" y="1530747"/>
            <a:ext cx="3765883" cy="4954274"/>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78379" y="235567"/>
            <a:ext cx="1416704" cy="1055154"/>
          </a:xfrm>
          <a:prstGeom prst="rect">
            <a:avLst/>
          </a:prstGeom>
        </p:spPr>
      </p:pic>
      <p:pic>
        <p:nvPicPr>
          <p:cNvPr id="10" name="09 Gettin' Jiggy Wit I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477921"/>
            <a:ext cx="812800" cy="812800"/>
          </a:xfrm>
          <a:prstGeom prst="rect">
            <a:avLst/>
          </a:prstGeom>
        </p:spPr>
      </p:pic>
    </p:spTree>
    <p:extLst>
      <p:ext uri="{BB962C8B-B14F-4D97-AF65-F5344CB8AC3E}">
        <p14:creationId xmlns:p14="http://schemas.microsoft.com/office/powerpoint/2010/main" val="42850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7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solidFill>
                  <a:srgbClr val="FFFFFF"/>
                </a:solidFill>
              </a:rPr>
              <a:t>Jigsaw</a:t>
            </a:r>
            <a:endParaRPr lang="en-US" b="1" dirty="0">
              <a:solidFill>
                <a:srgbClr val="FFFFFF"/>
              </a:solidFill>
            </a:endParaRPr>
          </a:p>
        </p:txBody>
      </p:sp>
      <p:sp>
        <p:nvSpPr>
          <p:cNvPr id="3" name="Content Placeholder 2"/>
          <p:cNvSpPr>
            <a:spLocks noGrp="1"/>
          </p:cNvSpPr>
          <p:nvPr>
            <p:ph sz="half" idx="1"/>
          </p:nvPr>
        </p:nvSpPr>
        <p:spPr/>
        <p:txBody>
          <a:bodyPr/>
          <a:lstStyle/>
          <a:p>
            <a:endParaRPr lang="en-US" dirty="0"/>
          </a:p>
        </p:txBody>
      </p:sp>
      <p:pic>
        <p:nvPicPr>
          <p:cNvPr id="5" name="Picture 1"/>
          <p:cNvPicPr>
            <a:picLocks noGrp="1" noChangeAspect="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57200" y="1536700"/>
            <a:ext cx="4054641" cy="4954274"/>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9" descr="Screen Shot 2015-10-22 at 10.44.24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4400" y="1536700"/>
            <a:ext cx="4279900" cy="4954274"/>
          </a:xfrm>
          <a:prstGeom prst="rect">
            <a:avLst/>
          </a:prstGeom>
          <a:ln w="57150" cmpd="sng">
            <a:solidFill>
              <a:srgbClr val="000000"/>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76558" y="212478"/>
            <a:ext cx="1617442" cy="1508265"/>
          </a:xfrm>
          <a:prstGeom prst="rect">
            <a:avLst/>
          </a:prstGeom>
        </p:spPr>
      </p:pic>
      <p:sp>
        <p:nvSpPr>
          <p:cNvPr id="4" name="TextBox 3"/>
          <p:cNvSpPr txBox="1"/>
          <p:nvPr/>
        </p:nvSpPr>
        <p:spPr>
          <a:xfrm>
            <a:off x="1407556" y="3117353"/>
            <a:ext cx="2170386" cy="707886"/>
          </a:xfrm>
          <a:prstGeom prst="rect">
            <a:avLst/>
          </a:prstGeom>
          <a:noFill/>
        </p:spPr>
        <p:txBody>
          <a:bodyPr wrap="none" rtlCol="0">
            <a:spAutoFit/>
          </a:bodyPr>
          <a:lstStyle/>
          <a:p>
            <a:r>
              <a:rPr lang="en-US" sz="4000" b="1" dirty="0" smtClean="0"/>
              <a:t>Everyone</a:t>
            </a:r>
            <a:endParaRPr lang="en-US" sz="4000" b="1" dirty="0"/>
          </a:p>
        </p:txBody>
      </p:sp>
      <p:sp>
        <p:nvSpPr>
          <p:cNvPr id="14" name="TextBox 13"/>
          <p:cNvSpPr txBox="1"/>
          <p:nvPr/>
        </p:nvSpPr>
        <p:spPr>
          <a:xfrm>
            <a:off x="2349347" y="5139735"/>
            <a:ext cx="444653" cy="707886"/>
          </a:xfrm>
          <a:prstGeom prst="rect">
            <a:avLst/>
          </a:prstGeom>
          <a:noFill/>
        </p:spPr>
        <p:txBody>
          <a:bodyPr wrap="none" rtlCol="0">
            <a:spAutoFit/>
          </a:bodyPr>
          <a:lstStyle/>
          <a:p>
            <a:r>
              <a:rPr lang="en-US" sz="4000" b="1" dirty="0" smtClean="0"/>
              <a:t>1 </a:t>
            </a:r>
            <a:endParaRPr lang="en-US" sz="4000" b="1" dirty="0"/>
          </a:p>
        </p:txBody>
      </p:sp>
      <p:sp>
        <p:nvSpPr>
          <p:cNvPr id="16" name="TextBox 15"/>
          <p:cNvSpPr txBox="1"/>
          <p:nvPr/>
        </p:nvSpPr>
        <p:spPr>
          <a:xfrm>
            <a:off x="6593907" y="5139734"/>
            <a:ext cx="444653" cy="707886"/>
          </a:xfrm>
          <a:prstGeom prst="rect">
            <a:avLst/>
          </a:prstGeom>
          <a:noFill/>
        </p:spPr>
        <p:txBody>
          <a:bodyPr wrap="none" rtlCol="0">
            <a:spAutoFit/>
          </a:bodyPr>
          <a:lstStyle/>
          <a:p>
            <a:r>
              <a:rPr lang="en-US" sz="4000" b="1" dirty="0"/>
              <a:t>3</a:t>
            </a:r>
          </a:p>
        </p:txBody>
      </p:sp>
      <p:sp>
        <p:nvSpPr>
          <p:cNvPr id="18" name="TextBox 17"/>
          <p:cNvSpPr txBox="1"/>
          <p:nvPr/>
        </p:nvSpPr>
        <p:spPr>
          <a:xfrm>
            <a:off x="6487242" y="3345857"/>
            <a:ext cx="213329" cy="707886"/>
          </a:xfrm>
          <a:prstGeom prst="rect">
            <a:avLst/>
          </a:prstGeom>
          <a:noFill/>
        </p:spPr>
        <p:txBody>
          <a:bodyPr wrap="square" rtlCol="0">
            <a:spAutoFit/>
          </a:bodyPr>
          <a:lstStyle/>
          <a:p>
            <a:r>
              <a:rPr lang="en-US" sz="4000" b="1" dirty="0"/>
              <a:t>2</a:t>
            </a:r>
          </a:p>
        </p:txBody>
      </p:sp>
      <p:sp>
        <p:nvSpPr>
          <p:cNvPr id="19" name="Rounded Rectangle 18"/>
          <p:cNvSpPr/>
          <p:nvPr/>
        </p:nvSpPr>
        <p:spPr>
          <a:xfrm>
            <a:off x="658461" y="2446066"/>
            <a:ext cx="3621541" cy="2571505"/>
          </a:xfrm>
          <a:prstGeom prst="roundRect">
            <a:avLst/>
          </a:prstGeom>
          <a:noFill/>
          <a:ln w="57150" cmpd="sng">
            <a:solidFill>
              <a:srgbClr val="98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36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edge">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b="26144"/>
          <a:stretch/>
        </p:blipFill>
        <p:spPr>
          <a:xfrm>
            <a:off x="5396050" y="3084731"/>
            <a:ext cx="2344373" cy="2545017"/>
          </a:xfrm>
          <a:prstGeom prst="rect">
            <a:avLst/>
          </a:prstGeom>
        </p:spPr>
      </p:pic>
      <p:pic>
        <p:nvPicPr>
          <p:cNvPr id="5" name="Picture 4" descr="IMG_3013-625 - Windows Photo Viewer"/>
          <p:cNvPicPr>
            <a:picLocks noChangeAspect="1"/>
          </p:cNvPicPr>
          <p:nvPr/>
        </p:nvPicPr>
        <p:blipFill rotWithShape="1">
          <a:blip r:embed="rId4">
            <a:extLst>
              <a:ext uri="{28A0092B-C50C-407E-A947-70E740481C1C}">
                <a14:useLocalDpi xmlns:a14="http://schemas.microsoft.com/office/drawing/2010/main" val="0"/>
              </a:ext>
            </a:extLst>
          </a:blip>
          <a:srcRect l="25256" t="15890" r="33577" b="14007"/>
          <a:stretch/>
        </p:blipFill>
        <p:spPr>
          <a:xfrm>
            <a:off x="1493652" y="3207044"/>
            <a:ext cx="1832237" cy="2729414"/>
          </a:xfrm>
          <a:prstGeom prst="rect">
            <a:avLst/>
          </a:prstGeom>
        </p:spPr>
      </p:pic>
      <p:sp>
        <p:nvSpPr>
          <p:cNvPr id="3" name="Rounded Rectangle 2"/>
          <p:cNvSpPr/>
          <p:nvPr/>
        </p:nvSpPr>
        <p:spPr>
          <a:xfrm>
            <a:off x="1076327" y="5583086"/>
            <a:ext cx="2763557" cy="628650"/>
          </a:xfrm>
          <a:prstGeom prst="roundRect">
            <a:avLst/>
          </a:prstGeom>
          <a:solidFill>
            <a:srgbClr val="F9BA2D"/>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800" b="1" dirty="0">
                <a:solidFill>
                  <a:srgbClr val="000000"/>
                </a:solidFill>
                <a:latin typeface="Century Gothic"/>
                <a:cs typeface="Century Gothic"/>
              </a:rPr>
              <a:t>Basic</a:t>
            </a:r>
          </a:p>
        </p:txBody>
      </p:sp>
      <p:grpSp>
        <p:nvGrpSpPr>
          <p:cNvPr id="18" name="Group 22"/>
          <p:cNvGrpSpPr>
            <a:grpSpLocks noChangeAspect="1"/>
          </p:cNvGrpSpPr>
          <p:nvPr/>
        </p:nvGrpSpPr>
        <p:grpSpPr bwMode="auto">
          <a:xfrm flipH="1">
            <a:off x="2319338" y="1544638"/>
            <a:ext cx="2005012" cy="1527175"/>
            <a:chOff x="1667" y="497"/>
            <a:chExt cx="2615" cy="2120"/>
          </a:xfrm>
        </p:grpSpPr>
        <p:sp>
          <p:nvSpPr>
            <p:cNvPr id="27717"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8"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9"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9"/>
                <a:gd name="T124" fmla="*/ 0 h 850"/>
                <a:gd name="T125" fmla="*/ 1059 w 1059"/>
                <a:gd name="T126" fmla="*/ 850 h 8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dirty="0">
                <a:latin typeface="Century Gothic" charset="0"/>
                <a:cs typeface="Century Gothic" charset="0"/>
              </a:endParaRPr>
            </a:p>
            <a:p>
              <a:r>
                <a:rPr lang="en-US" sz="2800" b="1" dirty="0">
                  <a:latin typeface="Century Gothic" charset="0"/>
                  <a:cs typeface="Century Gothic" charset="0"/>
                </a:rPr>
                <a:t> </a:t>
              </a:r>
              <a:r>
                <a:rPr lang="en-US" sz="2200" b="1" dirty="0" smtClean="0">
                  <a:solidFill>
                    <a:srgbClr val="000000"/>
                  </a:solidFill>
                  <a:latin typeface="Century Gothic" charset="0"/>
                  <a:cs typeface="Century Gothic" charset="0"/>
                </a:rPr>
                <a:t>I’m hungry!</a:t>
              </a:r>
              <a:endParaRPr lang="en-US" sz="2200" b="1" dirty="0">
                <a:solidFill>
                  <a:srgbClr val="000000"/>
                </a:solidFill>
                <a:latin typeface="Century Gothic" charset="0"/>
                <a:cs typeface="Century Gothic" charset="0"/>
              </a:endParaRPr>
            </a:p>
          </p:txBody>
        </p:sp>
        <p:sp>
          <p:nvSpPr>
            <p:cNvPr id="27720"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1"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2"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3"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4"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5"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38" name="Group 22"/>
          <p:cNvGrpSpPr>
            <a:grpSpLocks noChangeAspect="1"/>
          </p:cNvGrpSpPr>
          <p:nvPr/>
        </p:nvGrpSpPr>
        <p:grpSpPr bwMode="auto">
          <a:xfrm>
            <a:off x="120650" y="1727200"/>
            <a:ext cx="1774825" cy="1490663"/>
            <a:chOff x="1667" y="497"/>
            <a:chExt cx="2615" cy="2120"/>
          </a:xfrm>
        </p:grpSpPr>
        <p:sp>
          <p:nvSpPr>
            <p:cNvPr id="27708"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9"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0"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1"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2"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3"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4"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5"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6"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8685" name="Rectangle 47"/>
          <p:cNvSpPr>
            <a:spLocks noChangeArrowheads="1"/>
          </p:cNvSpPr>
          <p:nvPr/>
        </p:nvSpPr>
        <p:spPr bwMode="auto">
          <a:xfrm>
            <a:off x="363538" y="2254250"/>
            <a:ext cx="1200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latin typeface="Century Gothic" charset="0"/>
                <a:cs typeface="Century Gothic" charset="0"/>
              </a:rPr>
              <a:t> </a:t>
            </a:r>
            <a:r>
              <a:rPr lang="en-US" b="1">
                <a:solidFill>
                  <a:srgbClr val="000000"/>
                </a:solidFill>
                <a:latin typeface="Century Gothic" charset="0"/>
                <a:cs typeface="Century Gothic" charset="0"/>
              </a:rPr>
              <a:t>pencil</a:t>
            </a:r>
          </a:p>
        </p:txBody>
      </p:sp>
      <p:grpSp>
        <p:nvGrpSpPr>
          <p:cNvPr id="49" name="Cloud3"/>
          <p:cNvGrpSpPr>
            <a:grpSpLocks/>
          </p:cNvGrpSpPr>
          <p:nvPr/>
        </p:nvGrpSpPr>
        <p:grpSpPr bwMode="auto">
          <a:xfrm rot="-805656">
            <a:off x="42863" y="2894013"/>
            <a:ext cx="1665287" cy="1547812"/>
            <a:chOff x="1711125" y="2332809"/>
            <a:chExt cx="2325644" cy="1844442"/>
          </a:xfrm>
        </p:grpSpPr>
        <p:grpSp>
          <p:nvGrpSpPr>
            <p:cNvPr id="27697" name="Group 22"/>
            <p:cNvGrpSpPr>
              <a:grpSpLocks noChangeAspect="1"/>
            </p:cNvGrpSpPr>
            <p:nvPr/>
          </p:nvGrpSpPr>
          <p:grpSpPr bwMode="auto">
            <a:xfrm rot="-2016233">
              <a:off x="1711125" y="2332809"/>
              <a:ext cx="2325644" cy="1810830"/>
              <a:chOff x="1667" y="497"/>
              <a:chExt cx="2687" cy="2143"/>
            </a:xfrm>
          </p:grpSpPr>
          <p:sp>
            <p:nvSpPr>
              <p:cNvPr id="27699"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0"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1" name="Freeform 32"/>
              <p:cNvSpPr>
                <a:spLocks/>
              </p:cNvSpPr>
              <p:nvPr/>
            </p:nvSpPr>
            <p:spPr bwMode="auto">
              <a:xfrm>
                <a:off x="1739" y="576"/>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2" name="Freeform 33"/>
              <p:cNvSpPr>
                <a:spLocks/>
              </p:cNvSpPr>
              <p:nvPr/>
            </p:nvSpPr>
            <p:spPr bwMode="auto">
              <a:xfrm>
                <a:off x="3556" y="1917"/>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3" name="Freeform 34"/>
              <p:cNvSpPr>
                <a:spLocks/>
              </p:cNvSpPr>
              <p:nvPr/>
            </p:nvSpPr>
            <p:spPr bwMode="auto">
              <a:xfrm>
                <a:off x="3473" y="1934"/>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4"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5"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6"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7"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7698" name="Content Placeholder 241"/>
            <p:cNvSpPr txBox="1">
              <a:spLocks/>
            </p:cNvSpPr>
            <p:nvPr/>
          </p:nvSpPr>
          <p:spPr bwMode="auto">
            <a:xfrm>
              <a:off x="1965358" y="2834430"/>
              <a:ext cx="1861611" cy="1342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20000"/>
                </a:spcBef>
                <a:buFont typeface="Arial" charset="0"/>
                <a:buNone/>
              </a:pPr>
              <a:r>
                <a:rPr lang="en-US" sz="2800" b="1">
                  <a:solidFill>
                    <a:srgbClr val="000000"/>
                  </a:solidFill>
                  <a:latin typeface="Century Gothic" charset="0"/>
                  <a:cs typeface="Century Gothic" charset="0"/>
                </a:rPr>
                <a:t>cat</a:t>
              </a:r>
              <a:endParaRPr lang="en-US" sz="2800">
                <a:solidFill>
                  <a:srgbClr val="000000"/>
                </a:solidFill>
                <a:latin typeface="Century Gothic" charset="0"/>
                <a:cs typeface="Century Gothic" charset="0"/>
              </a:endParaRPr>
            </a:p>
          </p:txBody>
        </p:sp>
      </p:grpSp>
      <p:sp>
        <p:nvSpPr>
          <p:cNvPr id="27661" name="TextBox 16"/>
          <p:cNvSpPr txBox="1">
            <a:spLocks noChangeArrowheads="1"/>
          </p:cNvSpPr>
          <p:nvPr/>
        </p:nvSpPr>
        <p:spPr bwMode="auto">
          <a:xfrm>
            <a:off x="1635125" y="6211888"/>
            <a:ext cx="1646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a:solidFill>
                  <a:srgbClr val="0000FF"/>
                </a:solidFill>
                <a:latin typeface="Century Gothic" charset="0"/>
                <a:cs typeface="Century Gothic" charset="0"/>
              </a:rPr>
              <a:t>Tier 1 Words</a:t>
            </a:r>
          </a:p>
        </p:txBody>
      </p:sp>
      <p:grpSp>
        <p:nvGrpSpPr>
          <p:cNvPr id="96" name="Group 22"/>
          <p:cNvGrpSpPr>
            <a:grpSpLocks noChangeAspect="1"/>
          </p:cNvGrpSpPr>
          <p:nvPr/>
        </p:nvGrpSpPr>
        <p:grpSpPr bwMode="auto">
          <a:xfrm rot="-1009018">
            <a:off x="4805689" y="1700279"/>
            <a:ext cx="2181301" cy="1449388"/>
            <a:chOff x="1667" y="497"/>
            <a:chExt cx="2615" cy="2120"/>
          </a:xfrm>
        </p:grpSpPr>
        <p:sp>
          <p:nvSpPr>
            <p:cNvPr id="27688"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9"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0"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9"/>
                <a:gd name="T124" fmla="*/ 0 h 850"/>
                <a:gd name="T125" fmla="*/ 1059 w 1059"/>
                <a:gd name="T126" fmla="*/ 850 h 8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dirty="0">
                <a:latin typeface="Century Gothic" charset="0"/>
                <a:cs typeface="Century Gothic" charset="0"/>
              </a:endParaRPr>
            </a:p>
            <a:p>
              <a:r>
                <a:rPr lang="en-US" sz="2800" b="1" dirty="0">
                  <a:solidFill>
                    <a:srgbClr val="000000"/>
                  </a:solidFill>
                  <a:latin typeface="Century Gothic" charset="0"/>
                  <a:cs typeface="Century Gothic" charset="0"/>
                </a:rPr>
                <a:t> </a:t>
              </a:r>
              <a:r>
                <a:rPr lang="en-US" sz="2800" b="1" dirty="0" smtClean="0">
                  <a:solidFill>
                    <a:srgbClr val="000000"/>
                  </a:solidFill>
                  <a:latin typeface="Century Gothic" charset="0"/>
                  <a:cs typeface="Century Gothic" charset="0"/>
                </a:rPr>
                <a:t> </a:t>
              </a:r>
              <a:r>
                <a:rPr lang="en-US" sz="1800" b="1" dirty="0" smtClean="0">
                  <a:solidFill>
                    <a:srgbClr val="000000"/>
                  </a:solidFill>
                  <a:latin typeface="Century Gothic" charset="0"/>
                  <a:cs typeface="Century Gothic" charset="0"/>
                </a:rPr>
                <a:t>I’m famished!</a:t>
              </a:r>
              <a:endParaRPr lang="en-US" sz="1800" b="1" dirty="0">
                <a:solidFill>
                  <a:srgbClr val="000000"/>
                </a:solidFill>
                <a:latin typeface="Century Gothic" charset="0"/>
                <a:cs typeface="Century Gothic" charset="0"/>
              </a:endParaRPr>
            </a:p>
          </p:txBody>
        </p:sp>
        <p:sp>
          <p:nvSpPr>
            <p:cNvPr id="27691"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2"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3"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4"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5"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6"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06" name="Group 22"/>
          <p:cNvGrpSpPr>
            <a:grpSpLocks noChangeAspect="1"/>
          </p:cNvGrpSpPr>
          <p:nvPr/>
        </p:nvGrpSpPr>
        <p:grpSpPr bwMode="auto">
          <a:xfrm rot="369539" flipH="1">
            <a:off x="7026872" y="1310935"/>
            <a:ext cx="2081213" cy="1489075"/>
            <a:chOff x="1667" y="497"/>
            <a:chExt cx="2615" cy="2120"/>
          </a:xfrm>
        </p:grpSpPr>
        <p:sp>
          <p:nvSpPr>
            <p:cNvPr id="27679"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0"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1" name="Freeform 32"/>
            <p:cNvSpPr>
              <a:spLocks/>
            </p:cNvSpPr>
            <p:nvPr/>
          </p:nvSpPr>
          <p:spPr bwMode="auto">
            <a:xfrm>
              <a:off x="1728" y="602"/>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2"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3"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4"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5"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6"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7"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28" name="Cloud3"/>
          <p:cNvGrpSpPr>
            <a:grpSpLocks/>
          </p:cNvGrpSpPr>
          <p:nvPr/>
        </p:nvGrpSpPr>
        <p:grpSpPr bwMode="auto">
          <a:xfrm rot="1220478" flipH="1">
            <a:off x="7149259" y="2711634"/>
            <a:ext cx="1829481" cy="1549559"/>
            <a:chOff x="1709631" y="2330725"/>
            <a:chExt cx="2326510" cy="1846525"/>
          </a:xfrm>
        </p:grpSpPr>
        <p:grpSp>
          <p:nvGrpSpPr>
            <p:cNvPr id="27668" name="Group 22"/>
            <p:cNvGrpSpPr>
              <a:grpSpLocks noChangeAspect="1"/>
            </p:cNvGrpSpPr>
            <p:nvPr/>
          </p:nvGrpSpPr>
          <p:grpSpPr bwMode="auto">
            <a:xfrm rot="-2016233">
              <a:off x="1709631" y="2330725"/>
              <a:ext cx="2326510" cy="1813365"/>
              <a:chOff x="1666" y="494"/>
              <a:chExt cx="2688" cy="2146"/>
            </a:xfrm>
          </p:grpSpPr>
          <p:sp>
            <p:nvSpPr>
              <p:cNvPr id="27670"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1" name="Freeform 31"/>
              <p:cNvSpPr>
                <a:spLocks/>
              </p:cNvSpPr>
              <p:nvPr/>
            </p:nvSpPr>
            <p:spPr bwMode="auto">
              <a:xfrm>
                <a:off x="1666" y="494"/>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2" name="Freeform 32"/>
              <p:cNvSpPr>
                <a:spLocks/>
              </p:cNvSpPr>
              <p:nvPr/>
            </p:nvSpPr>
            <p:spPr bwMode="auto">
              <a:xfrm>
                <a:off x="1741" y="573"/>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3" name="Freeform 33"/>
              <p:cNvSpPr>
                <a:spLocks/>
              </p:cNvSpPr>
              <p:nvPr/>
            </p:nvSpPr>
            <p:spPr bwMode="auto">
              <a:xfrm>
                <a:off x="3556" y="1917"/>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4" name="Freeform 34"/>
              <p:cNvSpPr>
                <a:spLocks/>
              </p:cNvSpPr>
              <p:nvPr/>
            </p:nvSpPr>
            <p:spPr bwMode="auto">
              <a:xfrm>
                <a:off x="3473" y="1934"/>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5"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6"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7"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8"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7669" name="Content Placeholder 241"/>
            <p:cNvSpPr txBox="1">
              <a:spLocks/>
            </p:cNvSpPr>
            <p:nvPr/>
          </p:nvSpPr>
          <p:spPr bwMode="auto">
            <a:xfrm>
              <a:off x="1965356" y="2834429"/>
              <a:ext cx="1861611" cy="1342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20000"/>
                </a:spcBef>
                <a:buFont typeface="Arial" charset="0"/>
                <a:buNone/>
              </a:pPr>
              <a:r>
                <a:rPr lang="en-US" sz="2800" b="1" dirty="0">
                  <a:solidFill>
                    <a:srgbClr val="000000"/>
                  </a:solidFill>
                  <a:latin typeface="Century Gothic" charset="0"/>
                  <a:cs typeface="Century Gothic" charset="0"/>
                </a:rPr>
                <a:t>feline</a:t>
              </a:r>
              <a:endParaRPr lang="en-US" sz="2800" dirty="0">
                <a:solidFill>
                  <a:srgbClr val="000000"/>
                </a:solidFill>
                <a:latin typeface="Century Gothic" charset="0"/>
                <a:cs typeface="Century Gothic" charset="0"/>
              </a:endParaRPr>
            </a:p>
          </p:txBody>
        </p:sp>
      </p:grpSp>
      <p:sp>
        <p:nvSpPr>
          <p:cNvPr id="28692" name="Rectangle 140"/>
          <p:cNvSpPr>
            <a:spLocks noChangeArrowheads="1"/>
          </p:cNvSpPr>
          <p:nvPr/>
        </p:nvSpPr>
        <p:spPr bwMode="auto">
          <a:xfrm rot="1651886">
            <a:off x="7226360" y="2043071"/>
            <a:ext cx="1519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b="1" dirty="0">
                <a:solidFill>
                  <a:srgbClr val="000000"/>
                </a:solidFill>
                <a:latin typeface="Century Gothic" charset="0"/>
                <a:cs typeface="Century Gothic" charset="0"/>
              </a:rPr>
              <a:t>implement</a:t>
            </a:r>
            <a:endParaRPr lang="en-US" sz="2000" dirty="0">
              <a:solidFill>
                <a:srgbClr val="000000"/>
              </a:solidFill>
              <a:latin typeface="Century Gothic" charset="0"/>
              <a:cs typeface="Century Gothic" charset="0"/>
            </a:endParaRPr>
          </a:p>
        </p:txBody>
      </p:sp>
      <p:sp>
        <p:nvSpPr>
          <p:cNvPr id="27666" name="TextBox 16"/>
          <p:cNvSpPr txBox="1">
            <a:spLocks noChangeArrowheads="1"/>
          </p:cNvSpPr>
          <p:nvPr/>
        </p:nvSpPr>
        <p:spPr bwMode="auto">
          <a:xfrm>
            <a:off x="5959475" y="6211888"/>
            <a:ext cx="1646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a:solidFill>
                  <a:srgbClr val="0000FF"/>
                </a:solidFill>
                <a:latin typeface="Century Gothic" charset="0"/>
                <a:cs typeface="Century Gothic" charset="0"/>
              </a:rPr>
              <a:t>Tier 2 Words</a:t>
            </a:r>
          </a:p>
        </p:txBody>
      </p:sp>
      <p:sp>
        <p:nvSpPr>
          <p:cNvPr id="27667" name="Rectangle 4"/>
          <p:cNvSpPr>
            <a:spLocks noChangeArrowheads="1"/>
          </p:cNvSpPr>
          <p:nvPr/>
        </p:nvSpPr>
        <p:spPr bwMode="auto">
          <a:xfrm>
            <a:off x="0" y="0"/>
            <a:ext cx="9144000" cy="1323439"/>
          </a:xfrm>
          <a:prstGeom prst="rect">
            <a:avLst/>
          </a:prstGeom>
          <a:solidFill>
            <a:srgbClr val="980099"/>
          </a:solidFill>
          <a:ln>
            <a:noFill/>
          </a:ln>
          <a:extLst/>
        </p:spPr>
        <p:txBody>
          <a:bodyPr wrap="square">
            <a:spAutoFit/>
          </a:bodyPr>
          <a:lstStyle/>
          <a:p>
            <a:pPr algn="ctr"/>
            <a:r>
              <a:rPr lang="en-US" sz="4000" b="1" dirty="0">
                <a:solidFill>
                  <a:srgbClr val="000000"/>
                </a:solidFill>
                <a:latin typeface="Century Gothic" charset="0"/>
                <a:cs typeface="Century Gothic" charset="0"/>
              </a:rPr>
              <a:t>English Proficiency </a:t>
            </a:r>
            <a:r>
              <a:rPr lang="en-US" sz="4000" b="1" dirty="0" smtClean="0">
                <a:solidFill>
                  <a:srgbClr val="000000"/>
                </a:solidFill>
                <a:latin typeface="Century Gothic" charset="0"/>
                <a:cs typeface="Century Gothic" charset="0"/>
              </a:rPr>
              <a:t>Vocabulary</a:t>
            </a:r>
          </a:p>
          <a:p>
            <a:endParaRPr lang="en-US" sz="4000" b="1" dirty="0">
              <a:solidFill>
                <a:schemeClr val="bg1"/>
              </a:solidFill>
              <a:latin typeface="Century Gothic" charset="0"/>
              <a:cs typeface="Century Gothic" charset="0"/>
            </a:endParaRPr>
          </a:p>
        </p:txBody>
      </p:sp>
      <p:sp>
        <p:nvSpPr>
          <p:cNvPr id="4" name="Rounded Rectangle 3"/>
          <p:cNvSpPr/>
          <p:nvPr/>
        </p:nvSpPr>
        <p:spPr>
          <a:xfrm>
            <a:off x="5485421" y="5583086"/>
            <a:ext cx="2770632" cy="628650"/>
          </a:xfrm>
          <a:prstGeom prst="roundRect">
            <a:avLst/>
          </a:prstGeom>
          <a:solidFill>
            <a:srgbClr val="F9BA2D"/>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800" b="1" dirty="0">
                <a:solidFill>
                  <a:srgbClr val="000000"/>
                </a:solidFill>
                <a:latin typeface="Century Gothic"/>
                <a:cs typeface="Century Gothic"/>
              </a:rPr>
              <a:t>Advance</a:t>
            </a:r>
          </a:p>
        </p:txBody>
      </p:sp>
    </p:spTree>
    <p:extLst>
      <p:ext uri="{BB962C8B-B14F-4D97-AF65-F5344CB8AC3E}">
        <p14:creationId xmlns:p14="http://schemas.microsoft.com/office/powerpoint/2010/main" val="2985755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85"/>
                                        </p:tgtEl>
                                        <p:attrNameLst>
                                          <p:attrName>style.visibility</p:attrName>
                                        </p:attrNameLst>
                                      </p:cBhvr>
                                      <p:to>
                                        <p:strVal val="visible"/>
                                      </p:to>
                                    </p:set>
                                    <p:animEffect transition="in" filter="fade">
                                      <p:cBhvr>
                                        <p:cTn id="10" dur="500"/>
                                        <p:tgtEl>
                                          <p:spTgt spid="28685"/>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500"/>
                                        <p:tgtEl>
                                          <p:spTgt spid="9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692"/>
                                        </p:tgtEl>
                                        <p:attrNameLst>
                                          <p:attrName>style.visibility</p:attrName>
                                        </p:attrNameLst>
                                      </p:cBhvr>
                                      <p:to>
                                        <p:strVal val="visible"/>
                                      </p:to>
                                    </p:set>
                                    <p:animEffect transition="in" filter="fade">
                                      <p:cBhvr>
                                        <p:cTn id="24" dur="500"/>
                                        <p:tgtEl>
                                          <p:spTgt spid="28692"/>
                                        </p:tgtEl>
                                      </p:cBhvr>
                                    </p:animEffect>
                                  </p:childTnLst>
                                </p:cTn>
                              </p:par>
                              <p:par>
                                <p:cTn id="25" presetID="10" presetClass="entr" presetSubtype="0"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500"/>
                                        <p:tgtEl>
                                          <p:spTgt spid="106"/>
                                        </p:tgtEl>
                                      </p:cBhvr>
                                    </p:animEffect>
                                  </p:childTnLst>
                                </p:cTn>
                              </p:par>
                              <p:par>
                                <p:cTn id="28" presetID="10" presetClass="entr" presetSubtype="0" fill="hold" nodeType="with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fade">
                                      <p:cBhvr>
                                        <p:cTn id="30"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p:bldP spid="2869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o1a3772-12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375" y="3005539"/>
            <a:ext cx="2441913" cy="2633198"/>
          </a:xfrm>
          <a:prstGeom prst="rect">
            <a:avLst/>
          </a:prstGeom>
        </p:spPr>
      </p:pic>
      <p:pic>
        <p:nvPicPr>
          <p:cNvPr id="2" name="Picture 1" descr="800-8185-1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989" y="2948110"/>
            <a:ext cx="1758993" cy="2634976"/>
          </a:xfrm>
          <a:prstGeom prst="rect">
            <a:avLst/>
          </a:prstGeom>
        </p:spPr>
      </p:pic>
      <p:sp>
        <p:nvSpPr>
          <p:cNvPr id="3" name="Rounded Rectangle 2"/>
          <p:cNvSpPr/>
          <p:nvPr/>
        </p:nvSpPr>
        <p:spPr>
          <a:xfrm>
            <a:off x="1076327" y="5583086"/>
            <a:ext cx="2763557" cy="628650"/>
          </a:xfrm>
          <a:prstGeom prst="roundRect">
            <a:avLst/>
          </a:prstGeom>
          <a:solidFill>
            <a:srgbClr val="F9BA2D"/>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800" b="1" dirty="0">
                <a:solidFill>
                  <a:srgbClr val="000000"/>
                </a:solidFill>
                <a:latin typeface="Century Gothic"/>
                <a:cs typeface="Century Gothic"/>
              </a:rPr>
              <a:t>Basic</a:t>
            </a:r>
          </a:p>
        </p:txBody>
      </p:sp>
      <p:grpSp>
        <p:nvGrpSpPr>
          <p:cNvPr id="18" name="Group 22"/>
          <p:cNvGrpSpPr>
            <a:grpSpLocks noChangeAspect="1"/>
          </p:cNvGrpSpPr>
          <p:nvPr/>
        </p:nvGrpSpPr>
        <p:grpSpPr bwMode="auto">
          <a:xfrm flipH="1">
            <a:off x="2319338" y="1544638"/>
            <a:ext cx="2005012" cy="1527175"/>
            <a:chOff x="1667" y="497"/>
            <a:chExt cx="2615" cy="2120"/>
          </a:xfrm>
        </p:grpSpPr>
        <p:sp>
          <p:nvSpPr>
            <p:cNvPr id="27717"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8"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9"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9"/>
                <a:gd name="T124" fmla="*/ 0 h 850"/>
                <a:gd name="T125" fmla="*/ 1059 w 1059"/>
                <a:gd name="T126" fmla="*/ 850 h 8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dirty="0">
                <a:latin typeface="Century Gothic" charset="0"/>
                <a:cs typeface="Century Gothic" charset="0"/>
              </a:endParaRPr>
            </a:p>
            <a:p>
              <a:r>
                <a:rPr lang="en-US" sz="2800" b="1" dirty="0">
                  <a:latin typeface="Century Gothic" charset="0"/>
                  <a:cs typeface="Century Gothic" charset="0"/>
                </a:rPr>
                <a:t> </a:t>
              </a:r>
              <a:r>
                <a:rPr lang="en-US" sz="2200" b="1" dirty="0" smtClean="0">
                  <a:solidFill>
                    <a:srgbClr val="000000"/>
                  </a:solidFill>
                  <a:latin typeface="Century Gothic" charset="0"/>
                  <a:cs typeface="Century Gothic" charset="0"/>
                </a:rPr>
                <a:t>I’m hungry!</a:t>
              </a:r>
              <a:endParaRPr lang="en-US" sz="2200" b="1" dirty="0">
                <a:solidFill>
                  <a:srgbClr val="000000"/>
                </a:solidFill>
                <a:latin typeface="Century Gothic" charset="0"/>
                <a:cs typeface="Century Gothic" charset="0"/>
              </a:endParaRPr>
            </a:p>
          </p:txBody>
        </p:sp>
        <p:sp>
          <p:nvSpPr>
            <p:cNvPr id="27720"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1"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2"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3"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4"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5"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38" name="Group 22"/>
          <p:cNvGrpSpPr>
            <a:grpSpLocks noChangeAspect="1"/>
          </p:cNvGrpSpPr>
          <p:nvPr/>
        </p:nvGrpSpPr>
        <p:grpSpPr bwMode="auto">
          <a:xfrm>
            <a:off x="120650" y="1712103"/>
            <a:ext cx="1774825" cy="1490663"/>
            <a:chOff x="1667" y="497"/>
            <a:chExt cx="2615" cy="2120"/>
          </a:xfrm>
        </p:grpSpPr>
        <p:sp>
          <p:nvSpPr>
            <p:cNvPr id="27708"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9"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0"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1"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2"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3"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4"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5"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6"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8685" name="Rectangle 47"/>
          <p:cNvSpPr>
            <a:spLocks noChangeArrowheads="1"/>
          </p:cNvSpPr>
          <p:nvPr/>
        </p:nvSpPr>
        <p:spPr bwMode="auto">
          <a:xfrm>
            <a:off x="500309" y="2123203"/>
            <a:ext cx="118182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dirty="0">
                <a:latin typeface="Century Gothic" charset="0"/>
                <a:cs typeface="Century Gothic" charset="0"/>
              </a:rPr>
              <a:t> </a:t>
            </a:r>
            <a:r>
              <a:rPr lang="en-US" b="1" dirty="0" smtClean="0">
                <a:latin typeface="Century Gothic" charset="0"/>
                <a:cs typeface="Century Gothic" charset="0"/>
              </a:rPr>
              <a:t>I need a</a:t>
            </a:r>
          </a:p>
          <a:p>
            <a:r>
              <a:rPr lang="en-US" b="1" dirty="0" smtClean="0">
                <a:solidFill>
                  <a:srgbClr val="000000"/>
                </a:solidFill>
                <a:latin typeface="Century Gothic" charset="0"/>
                <a:cs typeface="Century Gothic" charset="0"/>
              </a:rPr>
              <a:t>pencil.</a:t>
            </a:r>
          </a:p>
        </p:txBody>
      </p:sp>
      <p:grpSp>
        <p:nvGrpSpPr>
          <p:cNvPr id="49" name="Cloud3"/>
          <p:cNvGrpSpPr>
            <a:grpSpLocks/>
          </p:cNvGrpSpPr>
          <p:nvPr/>
        </p:nvGrpSpPr>
        <p:grpSpPr bwMode="auto">
          <a:xfrm rot="-805656">
            <a:off x="42863" y="2894013"/>
            <a:ext cx="1665287" cy="1547812"/>
            <a:chOff x="1711125" y="2332809"/>
            <a:chExt cx="2325644" cy="1844442"/>
          </a:xfrm>
        </p:grpSpPr>
        <p:grpSp>
          <p:nvGrpSpPr>
            <p:cNvPr id="27697" name="Group 22"/>
            <p:cNvGrpSpPr>
              <a:grpSpLocks noChangeAspect="1"/>
            </p:cNvGrpSpPr>
            <p:nvPr/>
          </p:nvGrpSpPr>
          <p:grpSpPr bwMode="auto">
            <a:xfrm rot="-2016233">
              <a:off x="1711125" y="2332809"/>
              <a:ext cx="2325644" cy="1810830"/>
              <a:chOff x="1667" y="497"/>
              <a:chExt cx="2687" cy="2143"/>
            </a:xfrm>
          </p:grpSpPr>
          <p:sp>
            <p:nvSpPr>
              <p:cNvPr id="27699"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0"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1" name="Freeform 32"/>
              <p:cNvSpPr>
                <a:spLocks/>
              </p:cNvSpPr>
              <p:nvPr/>
            </p:nvSpPr>
            <p:spPr bwMode="auto">
              <a:xfrm>
                <a:off x="1739" y="576"/>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2" name="Freeform 33"/>
              <p:cNvSpPr>
                <a:spLocks/>
              </p:cNvSpPr>
              <p:nvPr/>
            </p:nvSpPr>
            <p:spPr bwMode="auto">
              <a:xfrm>
                <a:off x="3556" y="1917"/>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3" name="Freeform 34"/>
              <p:cNvSpPr>
                <a:spLocks/>
              </p:cNvSpPr>
              <p:nvPr/>
            </p:nvSpPr>
            <p:spPr bwMode="auto">
              <a:xfrm>
                <a:off x="3473" y="1934"/>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4"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5"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6"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7"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7698" name="Content Placeholder 241"/>
            <p:cNvSpPr txBox="1">
              <a:spLocks/>
            </p:cNvSpPr>
            <p:nvPr/>
          </p:nvSpPr>
          <p:spPr bwMode="auto">
            <a:xfrm>
              <a:off x="1965358" y="2834430"/>
              <a:ext cx="1861611" cy="1342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20000"/>
                </a:spcBef>
                <a:buFont typeface="Arial" charset="0"/>
                <a:buNone/>
              </a:pPr>
              <a:r>
                <a:rPr lang="en-US" sz="2000" b="1" dirty="0" smtClean="0">
                  <a:solidFill>
                    <a:srgbClr val="000000"/>
                  </a:solidFill>
                  <a:latin typeface="Century Gothic" charset="0"/>
                  <a:cs typeface="Century Gothic" charset="0"/>
                </a:rPr>
                <a:t>Cats are good pets.</a:t>
              </a:r>
              <a:endParaRPr lang="en-US" sz="2000" dirty="0">
                <a:solidFill>
                  <a:srgbClr val="000000"/>
                </a:solidFill>
                <a:latin typeface="Century Gothic" charset="0"/>
                <a:cs typeface="Century Gothic" charset="0"/>
              </a:endParaRPr>
            </a:p>
          </p:txBody>
        </p:sp>
      </p:grpSp>
      <p:sp>
        <p:nvSpPr>
          <p:cNvPr id="27661" name="TextBox 16"/>
          <p:cNvSpPr txBox="1">
            <a:spLocks noChangeArrowheads="1"/>
          </p:cNvSpPr>
          <p:nvPr/>
        </p:nvSpPr>
        <p:spPr bwMode="auto">
          <a:xfrm>
            <a:off x="1635125" y="6211888"/>
            <a:ext cx="1646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a:solidFill>
                  <a:srgbClr val="0000FF"/>
                </a:solidFill>
                <a:latin typeface="Century Gothic" charset="0"/>
                <a:cs typeface="Century Gothic" charset="0"/>
              </a:rPr>
              <a:t>Tier 1 Words</a:t>
            </a:r>
          </a:p>
        </p:txBody>
      </p:sp>
      <p:grpSp>
        <p:nvGrpSpPr>
          <p:cNvPr id="96" name="Group 22"/>
          <p:cNvGrpSpPr>
            <a:grpSpLocks noChangeAspect="1"/>
          </p:cNvGrpSpPr>
          <p:nvPr/>
        </p:nvGrpSpPr>
        <p:grpSpPr bwMode="auto">
          <a:xfrm rot="-1009018">
            <a:off x="4805689" y="1700279"/>
            <a:ext cx="2181301" cy="1449388"/>
            <a:chOff x="1667" y="497"/>
            <a:chExt cx="2615" cy="2120"/>
          </a:xfrm>
        </p:grpSpPr>
        <p:sp>
          <p:nvSpPr>
            <p:cNvPr id="27688"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9"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0"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9"/>
                <a:gd name="T124" fmla="*/ 0 h 850"/>
                <a:gd name="T125" fmla="*/ 1059 w 1059"/>
                <a:gd name="T126" fmla="*/ 850 h 8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dirty="0">
                <a:latin typeface="Century Gothic" charset="0"/>
                <a:cs typeface="Century Gothic" charset="0"/>
              </a:endParaRPr>
            </a:p>
            <a:p>
              <a:r>
                <a:rPr lang="en-US" sz="2800" b="1" dirty="0">
                  <a:solidFill>
                    <a:srgbClr val="000000"/>
                  </a:solidFill>
                  <a:latin typeface="Century Gothic" charset="0"/>
                  <a:cs typeface="Century Gothic" charset="0"/>
                </a:rPr>
                <a:t> </a:t>
              </a:r>
              <a:r>
                <a:rPr lang="en-US" sz="2800" b="1" dirty="0" smtClean="0">
                  <a:solidFill>
                    <a:srgbClr val="000000"/>
                  </a:solidFill>
                  <a:latin typeface="Century Gothic" charset="0"/>
                  <a:cs typeface="Century Gothic" charset="0"/>
                </a:rPr>
                <a:t> </a:t>
              </a:r>
              <a:r>
                <a:rPr lang="en-US" sz="1800" b="1" dirty="0" smtClean="0">
                  <a:solidFill>
                    <a:srgbClr val="000000"/>
                  </a:solidFill>
                  <a:latin typeface="Century Gothic" charset="0"/>
                  <a:cs typeface="Century Gothic" charset="0"/>
                </a:rPr>
                <a:t>I’m famished!</a:t>
              </a:r>
              <a:endParaRPr lang="en-US" sz="1800" b="1" dirty="0">
                <a:solidFill>
                  <a:srgbClr val="000000"/>
                </a:solidFill>
                <a:latin typeface="Century Gothic" charset="0"/>
                <a:cs typeface="Century Gothic" charset="0"/>
              </a:endParaRPr>
            </a:p>
          </p:txBody>
        </p:sp>
        <p:sp>
          <p:nvSpPr>
            <p:cNvPr id="27691"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2"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3"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4"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5"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6"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06" name="Group 22"/>
          <p:cNvGrpSpPr>
            <a:grpSpLocks noChangeAspect="1"/>
          </p:cNvGrpSpPr>
          <p:nvPr/>
        </p:nvGrpSpPr>
        <p:grpSpPr bwMode="auto">
          <a:xfrm rot="369539" flipH="1">
            <a:off x="7026872" y="1310935"/>
            <a:ext cx="2081213" cy="1489075"/>
            <a:chOff x="1667" y="497"/>
            <a:chExt cx="2615" cy="2120"/>
          </a:xfrm>
        </p:grpSpPr>
        <p:sp>
          <p:nvSpPr>
            <p:cNvPr id="27679"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0"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1" name="Freeform 32"/>
            <p:cNvSpPr>
              <a:spLocks/>
            </p:cNvSpPr>
            <p:nvPr/>
          </p:nvSpPr>
          <p:spPr bwMode="auto">
            <a:xfrm>
              <a:off x="1728" y="602"/>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2"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3"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4"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5"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6"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7"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28" name="Cloud3"/>
          <p:cNvGrpSpPr>
            <a:grpSpLocks/>
          </p:cNvGrpSpPr>
          <p:nvPr/>
        </p:nvGrpSpPr>
        <p:grpSpPr bwMode="auto">
          <a:xfrm rot="1220478" flipH="1">
            <a:off x="7154095" y="2712502"/>
            <a:ext cx="1829481" cy="1521732"/>
            <a:chOff x="1709631" y="2330725"/>
            <a:chExt cx="2326510" cy="1813365"/>
          </a:xfrm>
        </p:grpSpPr>
        <p:grpSp>
          <p:nvGrpSpPr>
            <p:cNvPr id="27668" name="Group 22"/>
            <p:cNvGrpSpPr>
              <a:grpSpLocks noChangeAspect="1"/>
            </p:cNvGrpSpPr>
            <p:nvPr/>
          </p:nvGrpSpPr>
          <p:grpSpPr bwMode="auto">
            <a:xfrm rot="-2016233">
              <a:off x="1709631" y="2330725"/>
              <a:ext cx="2326510" cy="1813365"/>
              <a:chOff x="1666" y="494"/>
              <a:chExt cx="2688" cy="2146"/>
            </a:xfrm>
          </p:grpSpPr>
          <p:sp>
            <p:nvSpPr>
              <p:cNvPr id="27670"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1" name="Freeform 31"/>
              <p:cNvSpPr>
                <a:spLocks/>
              </p:cNvSpPr>
              <p:nvPr/>
            </p:nvSpPr>
            <p:spPr bwMode="auto">
              <a:xfrm>
                <a:off x="1666" y="494"/>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2" name="Freeform 32"/>
              <p:cNvSpPr>
                <a:spLocks/>
              </p:cNvSpPr>
              <p:nvPr/>
            </p:nvSpPr>
            <p:spPr bwMode="auto">
              <a:xfrm>
                <a:off x="1741" y="573"/>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3" name="Freeform 33"/>
              <p:cNvSpPr>
                <a:spLocks/>
              </p:cNvSpPr>
              <p:nvPr/>
            </p:nvSpPr>
            <p:spPr bwMode="auto">
              <a:xfrm>
                <a:off x="3556" y="1917"/>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4" name="Freeform 34"/>
              <p:cNvSpPr>
                <a:spLocks/>
              </p:cNvSpPr>
              <p:nvPr/>
            </p:nvSpPr>
            <p:spPr bwMode="auto">
              <a:xfrm>
                <a:off x="3473" y="1934"/>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5"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6"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7"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8"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7669" name="Content Placeholder 241"/>
            <p:cNvSpPr txBox="1">
              <a:spLocks/>
            </p:cNvSpPr>
            <p:nvPr/>
          </p:nvSpPr>
          <p:spPr bwMode="auto">
            <a:xfrm>
              <a:off x="1990096" y="2599580"/>
              <a:ext cx="1861611" cy="1342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20000"/>
                </a:spcBef>
                <a:buFont typeface="Arial" charset="0"/>
                <a:buNone/>
              </a:pPr>
              <a:r>
                <a:rPr lang="en-US" sz="1800" b="1" dirty="0" smtClean="0">
                  <a:solidFill>
                    <a:srgbClr val="000000"/>
                  </a:solidFill>
                  <a:latin typeface="Century Gothic" charset="0"/>
                  <a:cs typeface="Century Gothic" charset="0"/>
                </a:rPr>
                <a:t>Felines make</a:t>
              </a:r>
            </a:p>
            <a:p>
              <a:pPr algn="ctr" defTabSz="914400" eaLnBrk="1" hangingPunct="1">
                <a:spcBef>
                  <a:spcPct val="20000"/>
                </a:spcBef>
                <a:buFont typeface="Arial" charset="0"/>
                <a:buNone/>
              </a:pPr>
              <a:r>
                <a:rPr lang="en-US" sz="1800" b="1" dirty="0" smtClean="0">
                  <a:solidFill>
                    <a:srgbClr val="000000"/>
                  </a:solidFill>
                  <a:latin typeface="Century Gothic" charset="0"/>
                  <a:cs typeface="Century Gothic" charset="0"/>
                </a:rPr>
                <a:t>fabulous pets.</a:t>
              </a:r>
              <a:endParaRPr lang="en-US" sz="1800" dirty="0">
                <a:solidFill>
                  <a:srgbClr val="000000"/>
                </a:solidFill>
                <a:latin typeface="Century Gothic" charset="0"/>
                <a:cs typeface="Century Gothic" charset="0"/>
              </a:endParaRPr>
            </a:p>
          </p:txBody>
        </p:sp>
      </p:grpSp>
      <p:sp>
        <p:nvSpPr>
          <p:cNvPr id="28692" name="Rectangle 140"/>
          <p:cNvSpPr>
            <a:spLocks noChangeArrowheads="1"/>
          </p:cNvSpPr>
          <p:nvPr/>
        </p:nvSpPr>
        <p:spPr bwMode="auto">
          <a:xfrm rot="1651886">
            <a:off x="7250919" y="1807082"/>
            <a:ext cx="169409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dirty="0" smtClean="0">
                <a:solidFill>
                  <a:srgbClr val="000000"/>
                </a:solidFill>
                <a:latin typeface="Century Gothic" charset="0"/>
                <a:cs typeface="Century Gothic" charset="0"/>
              </a:rPr>
              <a:t>I need writing</a:t>
            </a:r>
          </a:p>
          <a:p>
            <a:r>
              <a:rPr lang="en-US" b="1" dirty="0" smtClean="0">
                <a:solidFill>
                  <a:srgbClr val="000000"/>
                </a:solidFill>
                <a:latin typeface="Century Gothic" charset="0"/>
                <a:cs typeface="Century Gothic" charset="0"/>
              </a:rPr>
              <a:t>Implements.</a:t>
            </a:r>
            <a:endParaRPr lang="en-US" dirty="0">
              <a:solidFill>
                <a:srgbClr val="000000"/>
              </a:solidFill>
              <a:latin typeface="Century Gothic" charset="0"/>
              <a:cs typeface="Century Gothic" charset="0"/>
            </a:endParaRPr>
          </a:p>
        </p:txBody>
      </p:sp>
      <p:sp>
        <p:nvSpPr>
          <p:cNvPr id="27666" name="TextBox 16"/>
          <p:cNvSpPr txBox="1">
            <a:spLocks noChangeArrowheads="1"/>
          </p:cNvSpPr>
          <p:nvPr/>
        </p:nvSpPr>
        <p:spPr bwMode="auto">
          <a:xfrm>
            <a:off x="5959475" y="6211888"/>
            <a:ext cx="1646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a:solidFill>
                  <a:srgbClr val="0000FF"/>
                </a:solidFill>
                <a:latin typeface="Century Gothic" charset="0"/>
                <a:cs typeface="Century Gothic" charset="0"/>
              </a:rPr>
              <a:t>Tier 2 Words</a:t>
            </a:r>
          </a:p>
        </p:txBody>
      </p:sp>
      <p:sp>
        <p:nvSpPr>
          <p:cNvPr id="27667" name="Rectangle 4"/>
          <p:cNvSpPr>
            <a:spLocks noChangeArrowheads="1"/>
          </p:cNvSpPr>
          <p:nvPr/>
        </p:nvSpPr>
        <p:spPr bwMode="auto">
          <a:xfrm>
            <a:off x="0" y="0"/>
            <a:ext cx="9144000" cy="1323439"/>
          </a:xfrm>
          <a:prstGeom prst="rect">
            <a:avLst/>
          </a:prstGeom>
          <a:solidFill>
            <a:srgbClr val="980099"/>
          </a:solidFill>
          <a:ln>
            <a:noFill/>
          </a:ln>
          <a:extLst/>
        </p:spPr>
        <p:txBody>
          <a:bodyPr wrap="square">
            <a:spAutoFit/>
          </a:bodyPr>
          <a:lstStyle/>
          <a:p>
            <a:pPr algn="ctr"/>
            <a:r>
              <a:rPr lang="en-US" sz="4000" b="1" dirty="0">
                <a:solidFill>
                  <a:srgbClr val="FFFFFF"/>
                </a:solidFill>
                <a:latin typeface="Century Gothic" charset="0"/>
                <a:cs typeface="Century Gothic" charset="0"/>
              </a:rPr>
              <a:t>English Proficiency </a:t>
            </a:r>
            <a:r>
              <a:rPr lang="en-US" sz="4000" b="1" dirty="0" smtClean="0">
                <a:solidFill>
                  <a:srgbClr val="FFFFFF"/>
                </a:solidFill>
                <a:latin typeface="Century Gothic" charset="0"/>
                <a:cs typeface="Century Gothic" charset="0"/>
              </a:rPr>
              <a:t>Vocabulary</a:t>
            </a:r>
          </a:p>
          <a:p>
            <a:endParaRPr lang="en-US" sz="4000" b="1" dirty="0">
              <a:solidFill>
                <a:schemeClr val="bg1"/>
              </a:solidFill>
              <a:latin typeface="Century Gothic" charset="0"/>
              <a:cs typeface="Century Gothic" charset="0"/>
            </a:endParaRPr>
          </a:p>
        </p:txBody>
      </p:sp>
      <p:sp>
        <p:nvSpPr>
          <p:cNvPr id="4" name="Rounded Rectangle 3"/>
          <p:cNvSpPr/>
          <p:nvPr/>
        </p:nvSpPr>
        <p:spPr>
          <a:xfrm>
            <a:off x="5485421" y="5583086"/>
            <a:ext cx="2770632" cy="628650"/>
          </a:xfrm>
          <a:prstGeom prst="roundRect">
            <a:avLst/>
          </a:prstGeom>
          <a:solidFill>
            <a:srgbClr val="F9BA2D"/>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800" b="1" dirty="0">
                <a:solidFill>
                  <a:srgbClr val="000000"/>
                </a:solidFill>
                <a:latin typeface="Century Gothic"/>
                <a:cs typeface="Century Gothic"/>
              </a:rPr>
              <a:t>Advance</a:t>
            </a:r>
          </a:p>
        </p:txBody>
      </p:sp>
    </p:spTree>
    <p:extLst>
      <p:ext uri="{BB962C8B-B14F-4D97-AF65-F5344CB8AC3E}">
        <p14:creationId xmlns:p14="http://schemas.microsoft.com/office/powerpoint/2010/main" val="19037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85"/>
                                        </p:tgtEl>
                                        <p:attrNameLst>
                                          <p:attrName>style.visibility</p:attrName>
                                        </p:attrNameLst>
                                      </p:cBhvr>
                                      <p:to>
                                        <p:strVal val="visible"/>
                                      </p:to>
                                    </p:set>
                                    <p:animEffect transition="in" filter="fade">
                                      <p:cBhvr>
                                        <p:cTn id="10" dur="500"/>
                                        <p:tgtEl>
                                          <p:spTgt spid="28685"/>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500"/>
                                        <p:tgtEl>
                                          <p:spTgt spid="9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692"/>
                                        </p:tgtEl>
                                        <p:attrNameLst>
                                          <p:attrName>style.visibility</p:attrName>
                                        </p:attrNameLst>
                                      </p:cBhvr>
                                      <p:to>
                                        <p:strVal val="visible"/>
                                      </p:to>
                                    </p:set>
                                    <p:animEffect transition="in" filter="fade">
                                      <p:cBhvr>
                                        <p:cTn id="24" dur="500"/>
                                        <p:tgtEl>
                                          <p:spTgt spid="28692"/>
                                        </p:tgtEl>
                                      </p:cBhvr>
                                    </p:animEffect>
                                  </p:childTnLst>
                                </p:cTn>
                              </p:par>
                              <p:par>
                                <p:cTn id="25" presetID="10" presetClass="entr" presetSubtype="0"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500"/>
                                        <p:tgtEl>
                                          <p:spTgt spid="106"/>
                                        </p:tgtEl>
                                      </p:cBhvr>
                                    </p:animEffect>
                                  </p:childTnLst>
                                </p:cTn>
                              </p:par>
                              <p:par>
                                <p:cTn id="28" presetID="10" presetClass="entr" presetSubtype="0" fill="hold" nodeType="with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fade">
                                      <p:cBhvr>
                                        <p:cTn id="30"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p:bldP spid="2869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vocab equal access</Template>
  <TotalTime>4818</TotalTime>
  <Words>3529</Words>
  <Application>Microsoft Macintosh PowerPoint</Application>
  <PresentationFormat>On-screen Show (4:3)</PresentationFormat>
  <Paragraphs>723</Paragraphs>
  <Slides>49</Slides>
  <Notes>49</Notes>
  <HiddenSlides>8</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49</vt:i4>
      </vt:variant>
    </vt:vector>
  </HeadingPairs>
  <TitlesOfParts>
    <vt:vector size="66" baseType="lpstr">
      <vt:lpstr>Apple Chancery</vt:lpstr>
      <vt:lpstr>Arial</vt:lpstr>
      <vt:lpstr>Arial Black</vt:lpstr>
      <vt:lpstr>Avenir Black</vt:lpstr>
      <vt:lpstr>Baskerville</vt:lpstr>
      <vt:lpstr>Brush Script MT Italic</vt:lpstr>
      <vt:lpstr>Calibri</vt:lpstr>
      <vt:lpstr>Century Gothic</vt:lpstr>
      <vt:lpstr>Chalkduster</vt:lpstr>
      <vt:lpstr>Goudy Old Style</vt:lpstr>
      <vt:lpstr>MS PGothic</vt:lpstr>
      <vt:lpstr>ＭＳ Ｐゴシック</vt:lpstr>
      <vt:lpstr>Questrial</vt:lpstr>
      <vt:lpstr>Tw Cen MT</vt:lpstr>
      <vt:lpstr>Webdings</vt:lpstr>
      <vt:lpstr>Wingdings</vt:lpstr>
      <vt:lpstr>Office Theme</vt:lpstr>
      <vt:lpstr> Culturally Responsive Vocabulary </vt:lpstr>
      <vt:lpstr>Learning Outcomes</vt:lpstr>
      <vt:lpstr>Five CLR Pedagogical Areas When looking at instruction from the what and the how perspective, there are five general areas that we have identified where CLR can have immediate impact, by increasing student motivation and engagement.</vt:lpstr>
      <vt:lpstr> What is Responsive Vocabulary?</vt:lpstr>
      <vt:lpstr>What words do I teach?</vt:lpstr>
      <vt:lpstr>Let’s get Jiggy with it!</vt:lpstr>
      <vt:lpstr>Jigsaw</vt:lpstr>
      <vt:lpstr>PowerPoint Presentation</vt:lpstr>
      <vt:lpstr>PowerPoint Presentation</vt:lpstr>
      <vt:lpstr>Thermometer  Words</vt:lpstr>
      <vt:lpstr>Personal Thesaurus</vt:lpstr>
      <vt:lpstr> Personal Thesaurus  </vt:lpstr>
      <vt:lpstr>Using the Personal Thesaurus in Context </vt:lpstr>
      <vt:lpstr> Personal Thesaurus  </vt:lpstr>
      <vt:lpstr>Using the Personal Thesaurus in Context </vt:lpstr>
      <vt:lpstr>PowerPoint Presentation</vt:lpstr>
      <vt:lpstr>PowerPoint Presentation</vt:lpstr>
      <vt:lpstr>PowerPoint Presentation</vt:lpstr>
      <vt:lpstr>PowerPoint Presentation</vt:lpstr>
      <vt:lpstr>PowerPoint Presentation</vt:lpstr>
      <vt:lpstr>PowerPoint Presentation</vt:lpstr>
      <vt:lpstr> Think – Pair – Share</vt:lpstr>
      <vt:lpstr> Think – Pair – Share</vt:lpstr>
      <vt:lpstr>PowerPoint Presentation</vt:lpstr>
      <vt:lpstr>PowerPoint Presentation</vt:lpstr>
      <vt:lpstr>PowerPoint Presentation</vt:lpstr>
      <vt:lpstr>PowerPoint Presentation</vt:lpstr>
      <vt:lpstr>PowerPoint Presentation</vt:lpstr>
      <vt:lpstr>Brace Map</vt:lpstr>
      <vt:lpstr>PowerPoint Presentation</vt:lpstr>
      <vt:lpstr>Brace Map</vt:lpstr>
      <vt:lpstr>PowerPoint Presentation</vt:lpstr>
      <vt:lpstr>PowerPoint Presentation</vt:lpstr>
      <vt:lpstr>PowerPoint Presentation</vt:lpstr>
      <vt:lpstr>PowerPoint Presentation</vt:lpstr>
      <vt:lpstr>PowerPoint Presentation</vt:lpstr>
      <vt:lpstr>Alike or Different</vt:lpstr>
      <vt:lpstr>Alike or Different</vt:lpstr>
      <vt:lpstr>Alike or Different</vt:lpstr>
      <vt:lpstr>Alike or Different</vt:lpstr>
      <vt:lpstr>Shout the Word!</vt:lpstr>
      <vt:lpstr>Shout the Word!</vt:lpstr>
      <vt:lpstr>Shout the Word!</vt:lpstr>
      <vt:lpstr>PowerPoint Presentation</vt:lpstr>
      <vt:lpstr>Kahoot.it</vt:lpstr>
      <vt:lpstr>PowerPoint Presentation</vt:lpstr>
      <vt:lpstr>Musical Shares Rally!</vt:lpstr>
      <vt:lpstr>  Resources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Culturally Responsive Vocabulary</dc:title>
  <dc:creator>Roman, Silvia</dc:creator>
  <cp:lastModifiedBy>mam0887@lausd.net</cp:lastModifiedBy>
  <cp:revision>287</cp:revision>
  <cp:lastPrinted>2016-01-30T00:38:42Z</cp:lastPrinted>
  <dcterms:created xsi:type="dcterms:W3CDTF">2015-10-16T04:36:47Z</dcterms:created>
  <dcterms:modified xsi:type="dcterms:W3CDTF">2016-02-11T22:41:32Z</dcterms:modified>
</cp:coreProperties>
</file>