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handoutMasterIdLst>
    <p:handoutMasterId r:id="rId34"/>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3500" type="screen16x9"/>
  <p:notesSz cx="7010400" cy="9296400"/>
  <p:embeddedFontLst>
    <p:embeddedFont>
      <p:font typeface="Roboto Slab" panose="020B0604020202020204" charset="0"/>
      <p:regular r:id="rId35"/>
      <p:bold r:id="rId36"/>
    </p:embeddedFont>
    <p:embeddedFont>
      <p:font typeface="Amatic SC" panose="020B0604020202020204" charset="-79"/>
      <p:bold r:id="rId37"/>
    </p:embeddedFont>
    <p:embeddedFont>
      <p:font typeface="Roboto Thin" panose="020B0604020202020204" charset="0"/>
      <p:regular r:id="rId38"/>
      <p:bold r:id="rId39"/>
      <p:italic r:id="rId40"/>
      <p:boldItalic r:id="rId41"/>
    </p:embeddedFont>
    <p:embeddedFont>
      <p:font typeface="Roboto Medium"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90"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95968B-5BD0-4262-8045-8DFED761C1C8}" type="datetimeFigureOut">
              <a:rPr lang="en-US" smtClean="0"/>
              <a:t>5/11/2018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00D225-0404-42CF-9E97-97CB03C86608}" type="slidenum">
              <a:rPr lang="en-US" smtClean="0"/>
              <a:t>‹#›</a:t>
            </a:fld>
            <a:endParaRPr lang="en-US"/>
          </a:p>
        </p:txBody>
      </p:sp>
    </p:spTree>
    <p:extLst>
      <p:ext uri="{BB962C8B-B14F-4D97-AF65-F5344CB8AC3E}">
        <p14:creationId xmlns:p14="http://schemas.microsoft.com/office/powerpoint/2010/main" val="750067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49065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Shape 155"/>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Explain to participants that according to Karen L. Mapp, in most schools there exists a hierarchy between school staff and families, which often reflects historical racial, class, and educational hierarchies and divisions. School staff must be willing to reach out and break through existing barriers. </a:t>
            </a:r>
            <a:endParaRPr/>
          </a:p>
          <a:p>
            <a:pPr marL="0" indent="0">
              <a:buNone/>
            </a:pPr>
            <a:r>
              <a:rPr lang="en"/>
              <a:t>Ensure teachers understand that they have to be persistant. Families will not just greet you with open arms and pile into your classroom just because you made one call  or sent home a nice letter (though such welcoming invitations are important). It may take repeated tries with some families before they understand that you authentically care about their children. Building trust takes time and persistence.</a:t>
            </a:r>
            <a:endParaRPr/>
          </a:p>
          <a:p>
            <a:pPr marL="0" indent="0">
              <a:buNone/>
            </a:pPr>
            <a:r>
              <a:rPr lang="en"/>
              <a:t>Interest and motivation alone would not facilitate positive working relationships with families. We need to be patient and persistent.</a:t>
            </a:r>
            <a:endParaRPr/>
          </a:p>
          <a:p>
            <a:pPr marL="0" indent="0">
              <a:buNone/>
            </a:pPr>
            <a:r>
              <a:rPr lang="en"/>
              <a:t>When students and parents experience trauma and violence, it should not come as a surprise that the effort to engage them requires patience, understanding, and the development of trust. When parents are not responsive, it is not because they do not care, but because, “We have not yet proven that we can be trusted.”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Shape 16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Reflection:</a:t>
            </a:r>
            <a:endParaRPr/>
          </a:p>
          <a:p>
            <a:pPr marL="0" indent="0">
              <a:buNone/>
            </a:pPr>
            <a:r>
              <a:rPr lang="en"/>
              <a:t>Have participants TPS to reflect by asking them the following questions: </a:t>
            </a:r>
            <a:endParaRPr/>
          </a:p>
          <a:p>
            <a:pPr marL="0" indent="0">
              <a:buNone/>
            </a:pPr>
            <a:r>
              <a:rPr lang="en"/>
              <a:t>Which of the core beliefs might you embrace more closely?</a:t>
            </a:r>
            <a:endParaRPr/>
          </a:p>
          <a:p>
            <a:pPr marL="0" indent="0">
              <a:buNone/>
            </a:pPr>
            <a:r>
              <a:rPr lang="en"/>
              <a:t>What is your experience with building partnerships with families across race and class lines?</a:t>
            </a:r>
            <a:endParaRPr/>
          </a:p>
          <a:p>
            <a:pPr marL="0" indent="0">
              <a:buNone/>
            </a:pPr>
            <a:r>
              <a:rPr lang="en"/>
              <a:t>Say: Your core beliefs are the foundation of your ability to partner with families and meaningfully engage in this work. If you approach the work with families with a strength-based mindset, you will succeed in your efforts to build positive, meaningful relationships with parents.</a:t>
            </a:r>
            <a:endParaRPr/>
          </a:p>
          <a:p>
            <a:pPr marL="0" indent="0">
              <a:buNone/>
            </a:pPr>
            <a:r>
              <a:rPr lang="en"/>
              <a:t>We hope we also raised the issue of the importance of taking time </a:t>
            </a:r>
            <a:r>
              <a:rPr lang="en">
                <a:solidFill>
                  <a:srgbClr val="FF0000"/>
                </a:solidFill>
              </a:rPr>
              <a:t>to analyze some of </a:t>
            </a:r>
            <a:r>
              <a:rPr lang="en"/>
              <a:t>your stereotypes and prejudices. This is particularly important if you come from a racial, ethnic, socioeconomic, or religious background that is different from that of your families.</a:t>
            </a:r>
            <a:endParaRPr/>
          </a:p>
          <a:p>
            <a:pPr marL="0" indent="0">
              <a:buNone/>
            </a:pPr>
            <a:r>
              <a:rPr lang="en"/>
              <a:t>According to Karen, we all have prejudices, not because we want them, but simply because we are so continually exposed to misinformation about others. For additional information, see pages 33 and 34.</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Dr. Soo Hung, Associate Professor of Education at Wellesley College, describes what she learned from her research on cultivating authentic teacher-parent relationships. </a:t>
            </a:r>
            <a:endParaRPr/>
          </a:p>
          <a:p>
            <a:pPr marL="0" indent="0">
              <a:buNone/>
            </a:pPr>
            <a:r>
              <a:rPr lang="en"/>
              <a:t>Teachers often work in schools where traditional power dynamics - teachers are experts and families are passive recipients of information - are pervasive. The parent-teacher conference, bake sales, the fall open house.These practices are ingrained in the life and culture of every school and often perpetuate these unexamined, traditional relationships. In schools that serve marginalized communities the unbalance of power can be even more severe when educators’ beliefs are framed by deficit views.</a:t>
            </a:r>
            <a:endParaRPr/>
          </a:p>
          <a:p>
            <a:pPr marL="0" indent="0">
              <a:buNone/>
            </a:pPr>
            <a:r>
              <a:rPr lang="en"/>
              <a:t>If time permits, have participants read and talk about other teachers’ experiences and how these experiences contributed to changing their mindset about engaging families, pages 32-33.</a:t>
            </a:r>
            <a:endParaRPr/>
          </a:p>
          <a:p>
            <a:pPr marL="0" indent="0">
              <a:buNone/>
            </a:pPr>
            <a:endParaRPr/>
          </a:p>
          <a:p>
            <a:pPr marL="0" indent="0">
              <a:buNone/>
            </a:pP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As teachers we put our energy into working with students, so they can be successful. We may feel that we do not have time to work with parents and we may believe the returns are not worth it. But  be aware that some families have had terrible experiences with schools, and for them, this is going to be a new starting point. We need to train ourselves to be respectful to a parent, even under the most difficult circumstances.This will help us to connect with parents and to work together for the rest of the year and transform their child.</a:t>
            </a:r>
            <a:endParaRPr/>
          </a:p>
          <a:p>
            <a:pPr marL="0" indent="0">
              <a:buNone/>
            </a:pPr>
            <a:r>
              <a:rPr lang="en"/>
              <a:t>We need to organize opportunities for family members to be able to show their support, to stand up and be counted. </a:t>
            </a:r>
            <a:r>
              <a:rPr lang="en" sz="1800">
                <a:latin typeface="Comfortaa"/>
                <a:ea typeface="Comfortaa"/>
                <a:cs typeface="Comfortaa"/>
                <a:sym typeface="Comfortaa"/>
              </a:rPr>
              <a:t>You might not change your belief until you experience what happens when you reach parents with respect.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We all know that engaging families is easiest with the backing and support of the school administration. </a:t>
            </a:r>
            <a:r>
              <a:rPr lang="en"/>
              <a:t>Y</a:t>
            </a:r>
            <a:r>
              <a:rPr lang="en"/>
              <a:t>our outreach to families may serve as an important building block to greater family engagement in your whole school. As your colleagues begin to see your success in building meaningful partnerships with families, others may want to join 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Shape 20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a:p>
            <a:pPr marL="0" indent="0">
              <a:buNone/>
            </a:pPr>
            <a:endParaRPr/>
          </a:p>
          <a:p>
            <a:pPr marL="0" indent="0">
              <a:buNone/>
            </a:pPr>
            <a:r>
              <a:rPr lang="en"/>
              <a:t>Explain to participants that as educators, we all know that education is a team sport, and the more in sync the team, the better the results. .</a:t>
            </a:r>
            <a:endParaRPr/>
          </a:p>
          <a:p>
            <a:pPr marL="0" indent="0">
              <a:buNone/>
            </a:pPr>
            <a:endParaRPr/>
          </a:p>
          <a:p>
            <a:pPr marL="0" indent="0">
              <a:buNone/>
            </a:pPr>
            <a:r>
              <a:rPr lang="en"/>
              <a:t>Engage participants in a  “Quick Thought Experiment” and have them write their thoughts down.  Say: “Think about someone in your work or at home with whom you enjoy collaborating. This could be your husband, colleague, a friend, or even a sibling. What makes it a productive relationship? How might you collaborate or share different task? How might your strengths and weaknesses complement one another?”</a:t>
            </a:r>
            <a:endParaRPr/>
          </a:p>
          <a:p>
            <a:pPr marL="0" indent="0">
              <a:buNone/>
            </a:pPr>
            <a:endParaRPr/>
          </a:p>
          <a:p>
            <a:pPr marL="0" indent="0">
              <a:buNone/>
            </a:pPr>
            <a:r>
              <a:rPr lang="en"/>
              <a:t>Now look at your list - share with us one of your lists- and the qualities you identified- are the same traits that you can use to help foster effective partnerships with parents, creating working relationships that complement and build on each other as equals. </a:t>
            </a:r>
            <a:endParaRPr/>
          </a:p>
          <a:p>
            <a:pPr marL="0" indent="0">
              <a:buNone/>
            </a:pPr>
            <a:endParaRPr/>
          </a:p>
          <a:p>
            <a:pPr marL="0" indent="0">
              <a:buNone/>
            </a:pPr>
            <a:r>
              <a:rPr lang="en"/>
              <a:t>Ask them;</a:t>
            </a:r>
            <a:endParaRPr/>
          </a:p>
          <a:p>
            <a:pPr marL="0" indent="0">
              <a:buNone/>
            </a:pPr>
            <a:r>
              <a:rPr lang="en"/>
              <a:t>How do we create these partnerships? </a:t>
            </a:r>
            <a:endParaRPr/>
          </a:p>
          <a:p>
            <a:pPr marL="0" indent="0">
              <a:buNone/>
            </a:pPr>
            <a:r>
              <a:rPr lang="en"/>
              <a:t>What do they look like in practice?</a:t>
            </a:r>
            <a:endParaRPr/>
          </a:p>
          <a:p>
            <a:pPr marL="0" indent="0">
              <a:buNone/>
            </a:pPr>
            <a:r>
              <a:rPr lang="en"/>
              <a:t> And what skills and capacities will we need?</a:t>
            </a:r>
            <a:endParaRPr/>
          </a:p>
          <a:p>
            <a:pPr marL="0" indent="0">
              <a:buNone/>
            </a:pPr>
            <a:endParaRPr/>
          </a:p>
          <a:p>
            <a:pPr marL="0" indent="0">
              <a:buNone/>
            </a:pPr>
            <a:r>
              <a:rPr lang="en"/>
              <a:t>After they finished sharing their lists, explain to participants that when  Karen L. Mapp and Ann Herderson were discussing the materials for their book </a:t>
            </a:r>
            <a:r>
              <a:rPr lang="en" i="1"/>
              <a:t>Beyond the Bake Sale (2007)</a:t>
            </a:r>
            <a:r>
              <a:rPr lang="en"/>
              <a:t>, they created a tool/rubric the describe what one would see, hear, and experience in a school at various partnership levels. This rubric is outlined in Chapter Two of Beyond the Bake Sale: The Essential Guide to Family-School Partnerships describes the four categories of schools to help us understand how welcoming  and active they are in partnering with families. </a:t>
            </a:r>
            <a:endParaRPr/>
          </a:p>
          <a:p>
            <a:pPr marL="0" indent="0">
              <a:buNone/>
            </a:pPr>
            <a:endParaRPr/>
          </a:p>
          <a:p>
            <a:pPr marL="0" indent="0">
              <a:buNone/>
            </a:pPr>
            <a:r>
              <a:rPr lang="en"/>
              <a:t>Display the posters describing the Four Types of Partnerships:</a:t>
            </a:r>
            <a:endParaRPr/>
          </a:p>
          <a:p>
            <a:pPr marL="0" indent="0">
              <a:buNone/>
            </a:pPr>
            <a:endParaRPr/>
          </a:p>
          <a:p>
            <a:pPr marL="465887" indent="-323533"/>
            <a:r>
              <a:rPr lang="en"/>
              <a:t>Partnership School</a:t>
            </a:r>
            <a:endParaRPr/>
          </a:p>
          <a:p>
            <a:pPr marL="465887" indent="-323533"/>
            <a:r>
              <a:rPr lang="en"/>
              <a:t>Open Door School</a:t>
            </a:r>
            <a:endParaRPr/>
          </a:p>
          <a:p>
            <a:pPr marL="465887" indent="-323533"/>
            <a:r>
              <a:rPr lang="en"/>
              <a:t>Come If We Call School</a:t>
            </a:r>
            <a:endParaRPr/>
          </a:p>
          <a:p>
            <a:pPr marL="465887" indent="-323533"/>
            <a:r>
              <a:rPr lang="en"/>
              <a:t>Fortress School </a:t>
            </a:r>
            <a:endParaRPr/>
          </a:p>
          <a:p>
            <a:pPr marL="0" indent="0">
              <a:buNone/>
            </a:pPr>
            <a:endParaRPr/>
          </a:p>
          <a:p>
            <a:pPr marL="0" indent="0">
              <a:buNone/>
            </a:pPr>
            <a:r>
              <a:rPr lang="en"/>
              <a:t>Have a participant read the content of each poster aloud.</a:t>
            </a:r>
            <a:endParaRPr/>
          </a:p>
          <a:p>
            <a:pPr marL="0" indent="0">
              <a:buNone/>
            </a:pPr>
            <a:r>
              <a:rPr lang="en"/>
              <a:t>Then have them:</a:t>
            </a:r>
            <a:endParaRPr/>
          </a:p>
          <a:p>
            <a:pPr marL="0" indent="0">
              <a:buNone/>
            </a:pPr>
            <a:r>
              <a:rPr lang="en"/>
              <a:t> </a:t>
            </a:r>
            <a:endParaRPr sz="1400">
              <a:solidFill>
                <a:schemeClr val="dk1"/>
              </a:solidFill>
              <a:latin typeface="Roboto"/>
              <a:ea typeface="Roboto"/>
              <a:cs typeface="Roboto"/>
              <a:sym typeface="Roboto"/>
            </a:endParaRPr>
          </a:p>
          <a:p>
            <a:pPr marL="465887" indent="-323533">
              <a:buClr>
                <a:schemeClr val="dk1"/>
              </a:buClr>
              <a:buFont typeface="Roboto"/>
              <a:buAutoNum type="arabicPeriod"/>
            </a:pPr>
            <a:r>
              <a:rPr lang="en" sz="1400">
                <a:solidFill>
                  <a:schemeClr val="dk1"/>
                </a:solidFill>
                <a:latin typeface="Roboto"/>
                <a:ea typeface="Roboto"/>
                <a:cs typeface="Roboto"/>
                <a:sym typeface="Roboto"/>
              </a:rPr>
              <a:t>Walk around the classroom and focus your attention on the  four posters  displayed on the walls: Fortress School, Come If We Call You, Open Door to Door School,  and Partnership School.</a:t>
            </a:r>
            <a:endParaRPr sz="1400">
              <a:solidFill>
                <a:schemeClr val="dk1"/>
              </a:solidFill>
              <a:latin typeface="Roboto"/>
              <a:ea typeface="Roboto"/>
              <a:cs typeface="Roboto"/>
              <a:sym typeface="Roboto"/>
            </a:endParaRPr>
          </a:p>
          <a:p>
            <a:pPr marL="465887" indent="-323533">
              <a:lnSpc>
                <a:spcPct val="115000"/>
              </a:lnSpc>
              <a:buClr>
                <a:schemeClr val="dk1"/>
              </a:buClr>
              <a:buFont typeface="Roboto"/>
              <a:buAutoNum type="arabicPeriod"/>
            </a:pPr>
            <a:r>
              <a:rPr lang="en" sz="1400">
                <a:solidFill>
                  <a:schemeClr val="dk1"/>
                </a:solidFill>
                <a:latin typeface="Roboto"/>
                <a:ea typeface="Roboto"/>
                <a:cs typeface="Roboto"/>
                <a:sym typeface="Roboto"/>
              </a:rPr>
              <a:t>Stop by the poster that best describes where you and your school are on the path to effective family school partnerships.</a:t>
            </a:r>
            <a:endParaRPr sz="1400">
              <a:solidFill>
                <a:schemeClr val="dk1"/>
              </a:solidFill>
              <a:latin typeface="Roboto"/>
              <a:ea typeface="Roboto"/>
              <a:cs typeface="Roboto"/>
              <a:sym typeface="Roboto"/>
            </a:endParaRPr>
          </a:p>
          <a:p>
            <a:pPr marL="465887" indent="-323533">
              <a:lnSpc>
                <a:spcPct val="115000"/>
              </a:lnSpc>
              <a:buClr>
                <a:schemeClr val="dk1"/>
              </a:buClr>
              <a:buFont typeface="Roboto"/>
              <a:buAutoNum type="arabicPeriod"/>
            </a:pPr>
            <a:r>
              <a:rPr lang="en" sz="1400">
                <a:solidFill>
                  <a:schemeClr val="dk1"/>
                </a:solidFill>
                <a:latin typeface="Roboto"/>
                <a:ea typeface="Roboto"/>
                <a:cs typeface="Roboto"/>
                <a:sym typeface="Roboto"/>
              </a:rPr>
              <a:t>Have a discussion with the others and describe why you believe your school is at the level.</a:t>
            </a:r>
            <a:endParaRPr sz="1400">
              <a:solidFill>
                <a:schemeClr val="dk1"/>
              </a:solidFill>
              <a:latin typeface="Roboto"/>
              <a:ea typeface="Roboto"/>
              <a:cs typeface="Roboto"/>
              <a:sym typeface="Roboto"/>
            </a:endParaRPr>
          </a:p>
          <a:p>
            <a:pPr marL="465887" indent="-323533">
              <a:lnSpc>
                <a:spcPct val="115000"/>
              </a:lnSpc>
              <a:buClr>
                <a:schemeClr val="dk1"/>
              </a:buClr>
              <a:buFont typeface="Roboto"/>
              <a:buAutoNum type="arabicPeriod"/>
            </a:pPr>
            <a:r>
              <a:rPr lang="en" sz="1400">
                <a:solidFill>
                  <a:schemeClr val="dk1"/>
                </a:solidFill>
                <a:latin typeface="Roboto"/>
                <a:ea typeface="Roboto"/>
                <a:cs typeface="Roboto"/>
                <a:sym typeface="Roboto"/>
              </a:rPr>
              <a:t>Use the Fortress through Partnership School description to support your discussion (Powerful Partnerships-Chapter 2.)</a:t>
            </a:r>
            <a:endParaRPr sz="1400">
              <a:solidFill>
                <a:schemeClr val="dk1"/>
              </a:solidFill>
              <a:latin typeface="Roboto"/>
              <a:ea typeface="Roboto"/>
              <a:cs typeface="Roboto"/>
              <a:sym typeface="Roboto"/>
            </a:endParaRPr>
          </a:p>
          <a:p>
            <a:pPr marL="465887" indent="-323533">
              <a:lnSpc>
                <a:spcPct val="115000"/>
              </a:lnSpc>
              <a:buClr>
                <a:schemeClr val="dk1"/>
              </a:buClr>
              <a:buFont typeface="Roboto"/>
              <a:buAutoNum type="arabicPeriod"/>
            </a:pPr>
            <a:r>
              <a:rPr lang="en" sz="1400">
                <a:solidFill>
                  <a:schemeClr val="dk1"/>
                </a:solidFill>
                <a:latin typeface="Roboto"/>
                <a:ea typeface="Roboto"/>
                <a:cs typeface="Roboto"/>
                <a:sym typeface="Roboto"/>
              </a:rPr>
              <a:t>Be ready to share your thoughts with the whole group.</a:t>
            </a:r>
            <a:endParaRPr sz="1400">
              <a:solidFill>
                <a:schemeClr val="dk1"/>
              </a:solidFill>
              <a:latin typeface="Roboto"/>
              <a:ea typeface="Roboto"/>
              <a:cs typeface="Roboto"/>
              <a:sym typeface="Roboto"/>
            </a:endParaRPr>
          </a:p>
          <a:p>
            <a:pPr marL="0" indent="0">
              <a:buNone/>
            </a:pPr>
            <a:endParaRPr/>
          </a:p>
          <a:p>
            <a:pPr marL="0" indent="0">
              <a:buNone/>
            </a:pPr>
            <a:endParaRPr/>
          </a:p>
          <a:p>
            <a:pPr marL="0" indent="0">
              <a:buNone/>
            </a:pPr>
            <a:r>
              <a:rPr lang="en" b="1"/>
              <a:t>It is recommended to have the participants read chapter two: </a:t>
            </a:r>
            <a:r>
              <a:rPr lang="en" b="1" i="1"/>
              <a:t>Harness the Power of Partnerships</a:t>
            </a:r>
            <a:r>
              <a:rPr lang="en" b="1"/>
              <a:t> before they attend the professional development </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Say: You might be feeling unprepared to build stronger partnerships with families. You may have never received extensive training in how to engage families. You may even think that it is very challenging. You are not alone. In a U.S.-based 2009 survey (Markow and Pieters, 2009), teachers and principals identified family engagement as the most challenging component of their responsibilities. Families, too, may feel unprepared to be powerful partners. They might face cultural and structural barriers that make it hard to connect with teachers and schools. They might find it challenging or intimidating to navigate our complex educational system, or they may feel unwelcome or not trusted in our school halls and classrooms.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Shape 25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a:p>
            <a:pPr marL="0" indent="0">
              <a:buNone/>
            </a:pPr>
            <a:r>
              <a:rPr lang="en"/>
              <a:t>Introduce the researched-based dual capacity Framework, which identifies five process conditions that align with the practices at Partnership Schools.</a:t>
            </a:r>
            <a:endParaRPr/>
          </a:p>
          <a:p>
            <a:pPr marL="0" indent="0">
              <a:buNone/>
            </a:pPr>
            <a:r>
              <a:rPr lang="en"/>
              <a:t>These conditions articulate what we know about the steps we need to build into our planning of a family engagement event, program, or initiative to ensure success.</a:t>
            </a:r>
            <a:endParaRPr/>
          </a:p>
          <a:p>
            <a:pPr marL="0" indent="0">
              <a:buNone/>
            </a:pPr>
            <a:endParaRPr/>
          </a:p>
          <a:p>
            <a:pPr marL="0" indent="0">
              <a:buNone/>
            </a:pPr>
            <a:r>
              <a:rPr lang="en" b="1"/>
              <a:t>Five Process Conditions:</a:t>
            </a:r>
            <a:endParaRPr b="1"/>
          </a:p>
          <a:p>
            <a:pPr marL="0" indent="0">
              <a:buNone/>
            </a:pPr>
            <a:endParaRPr b="1"/>
          </a:p>
          <a:p>
            <a:pPr marL="0" indent="0">
              <a:buNone/>
            </a:pPr>
            <a:r>
              <a:rPr lang="en" b="1"/>
              <a:t>Linked to learning</a:t>
            </a:r>
            <a:endParaRPr/>
          </a:p>
          <a:p>
            <a:pPr marL="0" indent="0">
              <a:buNone/>
            </a:pPr>
            <a:r>
              <a:rPr lang="en"/>
              <a:t>Whatever we plan must be aligned with the learning and developmental goals for the students. Ask yourself the following questions: “Do my families leave the events at our school or in my classroom knowing more about what children should know and be able to do?  Did we provide opportunities for our families to learn and master a new skill in support of a particular learning goal? If you answer “no” to any of these questions, you are not alone. Many schools events are out of alignment with the teaching and learning goals of the schools.</a:t>
            </a:r>
            <a:endParaRPr/>
          </a:p>
          <a:p>
            <a:pPr marL="0" indent="0">
              <a:buNone/>
            </a:pPr>
            <a:endParaRPr/>
          </a:p>
          <a:p>
            <a:pPr marL="0" indent="0">
              <a:buNone/>
            </a:pPr>
            <a:r>
              <a:rPr lang="en" b="1"/>
              <a:t>Rational</a:t>
            </a:r>
            <a:endParaRPr b="1"/>
          </a:p>
          <a:p>
            <a:pPr marL="0" indent="0">
              <a:buNone/>
            </a:pPr>
            <a:r>
              <a:rPr lang="en"/>
              <a:t>Our effort must be intentional about building relationships of trust and respect with families. Families and school have to be given the opportunity to share stories and build partnerships that are built on respect in order to create strong partnerships.</a:t>
            </a:r>
            <a:endParaRPr/>
          </a:p>
          <a:p>
            <a:pPr marL="0" indent="0">
              <a:buNone/>
            </a:pPr>
            <a:endParaRPr/>
          </a:p>
          <a:p>
            <a:pPr marL="0" indent="0">
              <a:buNone/>
            </a:pPr>
            <a:r>
              <a:rPr lang="en" b="1"/>
              <a:t>Developmental</a:t>
            </a:r>
            <a:endParaRPr/>
          </a:p>
          <a:p>
            <a:pPr marL="0" indent="0">
              <a:buNone/>
            </a:pPr>
            <a:r>
              <a:rPr lang="en"/>
              <a:t>Assume families already have strengths,skills and knowledge that can help us to develop and grow as practitioners.</a:t>
            </a:r>
            <a:endParaRPr/>
          </a:p>
          <a:p>
            <a:pPr marL="0" indent="0">
              <a:buNone/>
            </a:pPr>
            <a:endParaRPr/>
          </a:p>
          <a:p>
            <a:pPr marL="0" indent="0">
              <a:buNone/>
            </a:pPr>
            <a:r>
              <a:rPr lang="en" b="1"/>
              <a:t>Collaborative</a:t>
            </a:r>
            <a:endParaRPr b="1"/>
          </a:p>
          <a:p>
            <a:pPr marL="0" indent="0">
              <a:buNone/>
            </a:pPr>
            <a:r>
              <a:rPr lang="en"/>
              <a:t>The relationships between families and schools are reciprocal and builds on the strengths on both parties. Everyone is viewed through the asset-based lens. Under the collaborative process conditions, everyone is listened to , contributes, and is empowered.</a:t>
            </a:r>
            <a:endParaRPr/>
          </a:p>
          <a:p>
            <a:pPr marL="0" indent="0">
              <a:buNone/>
            </a:pPr>
            <a:endParaRPr/>
          </a:p>
          <a:p>
            <a:pPr marL="0" indent="0">
              <a:buNone/>
            </a:pPr>
            <a:r>
              <a:rPr lang="en"/>
              <a:t>These five guiding principles have help other teachers to transform traditional approaches  into approaches that are grounded in the belief that parents are equal partners rather than observers.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78" name="Shape 2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Shape 6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smtClean="0"/>
              <a:t>Designed for teachers and focused more on approach than listing ideas, this book hopes to redefine the idea of successful engagement. </a:t>
            </a:r>
          </a:p>
          <a:p>
            <a:pPr marL="0" indent="0">
              <a:buNone/>
            </a:pPr>
            <a:r>
              <a:rPr lang="en-US" dirty="0" smtClean="0"/>
              <a:t>Data clearly shows that a meaningfully engaged family provides the support necessary to develop a student who is successful academically, developmentally, and socially.</a:t>
            </a:r>
          </a:p>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Shape 285"/>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It is recommended to have the attendants read this chapter before attending the professional development. If they have not read chapter 3, you need to give them time to read it during the PD. </a:t>
            </a:r>
            <a:endParaRPr/>
          </a:p>
          <a:p>
            <a:pPr marL="0" indent="0">
              <a:buNone/>
            </a:pPr>
            <a:endParaRPr/>
          </a:p>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Shape 29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When school staff welcomes parent participation in their children’s education, honors families’ unique contributions and engagement styles, and connects families to their children, families feel empowered to be engaged with their children and excited about building partnerships with school staff. These components make up the joining process, which provides you with an outline of the strategies you can employ to get off to a great start with your families.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Shape 32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Shape 33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sz="1200">
                <a:solidFill>
                  <a:schemeClr val="dk1"/>
                </a:solidFill>
                <a:latin typeface="Roboto"/>
                <a:ea typeface="Roboto"/>
                <a:cs typeface="Roboto"/>
                <a:sym typeface="Roboto"/>
              </a:rPr>
              <a:t>Before engaging participants in the First Turn-Last Turn protocol, ask them the following questions:</a:t>
            </a:r>
            <a:endParaRPr sz="1200">
              <a:solidFill>
                <a:schemeClr val="dk1"/>
              </a:solidFill>
              <a:latin typeface="Roboto"/>
              <a:ea typeface="Roboto"/>
              <a:cs typeface="Roboto"/>
              <a:sym typeface="Roboto"/>
            </a:endParaRPr>
          </a:p>
          <a:p>
            <a:pPr marL="465887" indent="-310591">
              <a:lnSpc>
                <a:spcPct val="115000"/>
              </a:lnSpc>
              <a:buClr>
                <a:schemeClr val="dk1"/>
              </a:buClr>
              <a:buSzPts val="1200"/>
              <a:buFont typeface="Roboto"/>
              <a:buChar char="●"/>
            </a:pPr>
            <a:r>
              <a:rPr lang="en" sz="1200">
                <a:solidFill>
                  <a:schemeClr val="dk1"/>
                </a:solidFill>
                <a:latin typeface="Roboto"/>
                <a:ea typeface="Roboto"/>
                <a:cs typeface="Roboto"/>
                <a:sym typeface="Roboto"/>
              </a:rPr>
              <a:t>Why do we implement Parent-Teacher Conferences and/or IEP Meetings? </a:t>
            </a:r>
            <a:endParaRPr sz="1200">
              <a:solidFill>
                <a:schemeClr val="dk1"/>
              </a:solidFill>
              <a:latin typeface="Roboto"/>
              <a:ea typeface="Roboto"/>
              <a:cs typeface="Roboto"/>
              <a:sym typeface="Roboto"/>
            </a:endParaRPr>
          </a:p>
          <a:p>
            <a:pPr marL="465887" indent="-310591">
              <a:lnSpc>
                <a:spcPct val="115000"/>
              </a:lnSpc>
              <a:buClr>
                <a:schemeClr val="dk1"/>
              </a:buClr>
              <a:buSzPts val="1200"/>
              <a:buFont typeface="Roboto"/>
              <a:buChar char="●"/>
            </a:pPr>
            <a:r>
              <a:rPr lang="en" sz="1200">
                <a:solidFill>
                  <a:schemeClr val="dk1"/>
                </a:solidFill>
                <a:latin typeface="Roboto"/>
                <a:ea typeface="Roboto"/>
                <a:cs typeface="Roboto"/>
                <a:sym typeface="Roboto"/>
              </a:rPr>
              <a:t>Do they expand understanding and skills?</a:t>
            </a:r>
            <a:endParaRPr sz="1200">
              <a:solidFill>
                <a:schemeClr val="dk1"/>
              </a:solidFill>
              <a:latin typeface="Roboto"/>
              <a:ea typeface="Roboto"/>
              <a:cs typeface="Roboto"/>
              <a:sym typeface="Roboto"/>
            </a:endParaRPr>
          </a:p>
          <a:p>
            <a:pPr marL="465887" indent="-310591">
              <a:lnSpc>
                <a:spcPct val="115000"/>
              </a:lnSpc>
              <a:buClr>
                <a:schemeClr val="dk1"/>
              </a:buClr>
              <a:buSzPts val="1200"/>
              <a:buFont typeface="Roboto"/>
              <a:buChar char="●"/>
            </a:pPr>
            <a:r>
              <a:rPr lang="en" sz="1200">
                <a:solidFill>
                  <a:schemeClr val="dk1"/>
                </a:solidFill>
                <a:latin typeface="Roboto"/>
                <a:ea typeface="Roboto"/>
                <a:cs typeface="Roboto"/>
                <a:sym typeface="Roboto"/>
              </a:rPr>
              <a:t>What would happen if we no longer required Parent Conferences or IEP Meetings?</a:t>
            </a:r>
            <a:endParaRPr sz="1200">
              <a:solidFill>
                <a:schemeClr val="dk1"/>
              </a:solidFill>
              <a:latin typeface="Roboto"/>
              <a:ea typeface="Roboto"/>
              <a:cs typeface="Roboto"/>
              <a:sym typeface="Roboto"/>
            </a:endParaRPr>
          </a:p>
          <a:p>
            <a:pPr marL="465887" indent="-310591">
              <a:lnSpc>
                <a:spcPct val="115000"/>
              </a:lnSpc>
              <a:buClr>
                <a:schemeClr val="dk1"/>
              </a:buClr>
              <a:buSzPts val="1200"/>
              <a:buFont typeface="Roboto"/>
              <a:buChar char="●"/>
            </a:pPr>
            <a:r>
              <a:rPr lang="en" sz="1200">
                <a:solidFill>
                  <a:schemeClr val="dk1"/>
                </a:solidFill>
                <a:latin typeface="Roboto"/>
                <a:ea typeface="Roboto"/>
                <a:cs typeface="Roboto"/>
                <a:sym typeface="Roboto"/>
              </a:rPr>
              <a:t>Who benefits from Parent-Teacher Conferences and IEP Meetings?</a:t>
            </a:r>
            <a:endParaRPr sz="1200">
              <a:solidFill>
                <a:schemeClr val="dk1"/>
              </a:solidFill>
              <a:latin typeface="Roboto"/>
              <a:ea typeface="Roboto"/>
              <a:cs typeface="Roboto"/>
              <a:sym typeface="Roboto"/>
            </a:endParaRPr>
          </a:p>
          <a:p>
            <a:pPr marL="465887" indent="-310591">
              <a:lnSpc>
                <a:spcPct val="115000"/>
              </a:lnSpc>
              <a:buClr>
                <a:schemeClr val="dk1"/>
              </a:buClr>
              <a:buSzPts val="1200"/>
              <a:buFont typeface="Roboto"/>
              <a:buChar char="●"/>
            </a:pPr>
            <a:r>
              <a:rPr lang="en" sz="1200">
                <a:solidFill>
                  <a:schemeClr val="dk1"/>
                </a:solidFill>
                <a:latin typeface="Roboto"/>
                <a:ea typeface="Roboto"/>
                <a:cs typeface="Roboto"/>
                <a:sym typeface="Roboto"/>
              </a:rPr>
              <a:t>Who does not?</a:t>
            </a:r>
            <a:endParaRPr sz="1200">
              <a:solidFill>
                <a:schemeClr val="dk1"/>
              </a:solidFill>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Shape 33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sz="1200">
                <a:solidFill>
                  <a:schemeClr val="dk1"/>
                </a:solidFill>
                <a:latin typeface="Roboto"/>
                <a:ea typeface="Roboto"/>
                <a:cs typeface="Roboto"/>
                <a:sym typeface="Roboto"/>
              </a:rPr>
              <a:t>Ask participants: </a:t>
            </a:r>
            <a:endParaRPr sz="1200">
              <a:solidFill>
                <a:schemeClr val="dk1"/>
              </a:solidFill>
              <a:latin typeface="Roboto"/>
              <a:ea typeface="Roboto"/>
              <a:cs typeface="Roboto"/>
              <a:sym typeface="Roboto"/>
            </a:endParaRPr>
          </a:p>
          <a:p>
            <a:pPr marL="465887" indent="-310591">
              <a:buClr>
                <a:schemeClr val="dk1"/>
              </a:buClr>
              <a:buSzPts val="1200"/>
              <a:buFont typeface="Roboto"/>
              <a:buChar char="●"/>
            </a:pPr>
            <a:r>
              <a:rPr lang="en" sz="1200">
                <a:solidFill>
                  <a:schemeClr val="dk1"/>
                </a:solidFill>
                <a:latin typeface="Roboto"/>
                <a:ea typeface="Roboto"/>
                <a:cs typeface="Roboto"/>
                <a:sym typeface="Roboto"/>
              </a:rPr>
              <a:t>How Can You Transform Your Parent Teacher Conferences and IEP Meeting</a:t>
            </a:r>
            <a:endParaRPr sz="1200">
              <a:solidFill>
                <a:schemeClr val="dk1"/>
              </a:solidFill>
              <a:latin typeface="Roboto"/>
              <a:ea typeface="Roboto"/>
              <a:cs typeface="Roboto"/>
              <a:sym typeface="Roboto"/>
            </a:endParaRPr>
          </a:p>
          <a:p>
            <a:pPr marL="465887" indent="-310591">
              <a:buClr>
                <a:schemeClr val="dk1"/>
              </a:buClr>
              <a:buSzPts val="1200"/>
              <a:buFont typeface="Roboto"/>
              <a:buChar char="●"/>
            </a:pPr>
            <a:r>
              <a:rPr lang="en" sz="1200">
                <a:solidFill>
                  <a:schemeClr val="dk1"/>
                </a:solidFill>
                <a:latin typeface="Roboto"/>
                <a:ea typeface="Roboto"/>
                <a:cs typeface="Roboto"/>
                <a:sym typeface="Roboto"/>
              </a:rPr>
              <a:t>What is your desired goal?</a:t>
            </a:r>
            <a:endParaRPr sz="1200">
              <a:solidFill>
                <a:schemeClr val="dk1"/>
              </a:solidFill>
              <a:latin typeface="Roboto"/>
              <a:ea typeface="Roboto"/>
              <a:cs typeface="Roboto"/>
              <a:sym typeface="Roboto"/>
            </a:endParaRPr>
          </a:p>
          <a:p>
            <a:pPr marL="0" indent="0">
              <a:buNone/>
            </a:pPr>
            <a:r>
              <a:rPr lang="en" sz="1200">
                <a:solidFill>
                  <a:schemeClr val="dk1"/>
                </a:solidFill>
                <a:latin typeface="Roboto"/>
                <a:ea typeface="Roboto"/>
                <a:cs typeface="Roboto"/>
                <a:sym typeface="Roboto"/>
              </a:rPr>
              <a:t>Say: We are seeing a movement away from parent conferences to parent-student-conferences or student-led conferences. Such conferences can take many forms and often involve students reflecting on their work, progress, and struggles in the weeks leading up to the conferences, and then presenting this materials and analysis to both their family members and their teacher.</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a:p>
            <a:pPr marL="0" indent="0">
              <a:buNone/>
            </a:pPr>
            <a:r>
              <a:rPr lang="en" sz="1200">
                <a:solidFill>
                  <a:schemeClr val="dk1"/>
                </a:solidFill>
                <a:latin typeface="Roboto"/>
                <a:ea typeface="Roboto"/>
                <a:cs typeface="Roboto"/>
                <a:sym typeface="Roboto"/>
              </a:rPr>
              <a:t>Although student conferences are big improvements over the traditional parent-teacher conferences, we would like to provide a model that we feel really builds on the fundamental knowledge of all stakeholders. It is the Family Conference Model.</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a:p>
            <a:pPr marL="0" indent="0">
              <a:buNone/>
            </a:pPr>
            <a:r>
              <a:rPr lang="en" sz="1200">
                <a:solidFill>
                  <a:schemeClr val="dk1"/>
                </a:solidFill>
                <a:latin typeface="Roboto"/>
                <a:ea typeface="Roboto"/>
                <a:cs typeface="Roboto"/>
                <a:sym typeface="Roboto"/>
              </a:rPr>
              <a:t>The family conferences model is more inclusive; it includes the student but also may include any of the people who are more important in the child’s life, for example, a grandfather, an aunt, or uncle, a godfather, or a cousin at the conference. By calling them</a:t>
            </a:r>
            <a:r>
              <a:rPr lang="en" sz="1200" i="1">
                <a:solidFill>
                  <a:schemeClr val="dk1"/>
                </a:solidFill>
                <a:latin typeface="Roboto"/>
                <a:ea typeface="Roboto"/>
                <a:cs typeface="Roboto"/>
                <a:sym typeface="Roboto"/>
              </a:rPr>
              <a:t> family conference, </a:t>
            </a:r>
            <a:r>
              <a:rPr lang="en" sz="1200">
                <a:solidFill>
                  <a:schemeClr val="dk1"/>
                </a:solidFill>
                <a:latin typeface="Roboto"/>
                <a:ea typeface="Roboto"/>
                <a:cs typeface="Roboto"/>
                <a:sym typeface="Roboto"/>
              </a:rPr>
              <a:t>we signal to families that we want to include whichever members of the child’s  whole support network that the family wants present. We see the purpose of these conferences as creating space for collaboration.</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a:p>
            <a:pPr marL="0" indent="0">
              <a:buNone/>
            </a:pPr>
            <a:r>
              <a:rPr lang="en" sz="1200">
                <a:solidFill>
                  <a:schemeClr val="dk1"/>
                </a:solidFill>
                <a:latin typeface="Roboto"/>
                <a:ea typeface="Roboto"/>
                <a:cs typeface="Roboto"/>
                <a:sym typeface="Roboto"/>
              </a:rPr>
              <a:t>Family conferences also provide opportunities for students to reflect on their learning. In this way, the student presentation helps builds strong relationships between school and home and creates an extended learning family.</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a:p>
            <a:pPr marL="0" indent="0">
              <a:buNone/>
            </a:pPr>
            <a:r>
              <a:rPr lang="en" sz="1200">
                <a:solidFill>
                  <a:schemeClr val="dk1"/>
                </a:solidFill>
                <a:latin typeface="Roboto"/>
                <a:ea typeface="Roboto"/>
                <a:cs typeface="Roboto"/>
                <a:sym typeface="Roboto"/>
              </a:rPr>
              <a:t>In preparing for these meetings, we suggest you gather examples of your students’ work so you have enough on hand to review with families.</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a:p>
            <a:pPr marL="0" indent="0">
              <a:buNone/>
            </a:pPr>
            <a:r>
              <a:rPr lang="en" sz="1200">
                <a:solidFill>
                  <a:schemeClr val="dk1"/>
                </a:solidFill>
                <a:latin typeface="Roboto"/>
                <a:ea typeface="Roboto"/>
                <a:cs typeface="Roboto"/>
                <a:sym typeface="Roboto"/>
              </a:rPr>
              <a:t>Have the participants review the Structure of the Family Conference in page 79.</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a:p>
            <a:pPr marL="465887" indent="-310591">
              <a:buClr>
                <a:schemeClr val="dk1"/>
              </a:buClr>
              <a:buSzPts val="1200"/>
              <a:buFont typeface="Roboto"/>
              <a:buChar char="●"/>
            </a:pPr>
            <a:r>
              <a:rPr lang="en" sz="1200">
                <a:solidFill>
                  <a:schemeClr val="dk1"/>
                </a:solidFill>
                <a:latin typeface="Roboto"/>
                <a:ea typeface="Roboto"/>
                <a:cs typeface="Roboto"/>
                <a:sym typeface="Roboto"/>
              </a:rPr>
              <a:t>Beginning</a:t>
            </a:r>
            <a:endParaRPr sz="1200">
              <a:solidFill>
                <a:schemeClr val="dk1"/>
              </a:solidFill>
              <a:latin typeface="Roboto"/>
              <a:ea typeface="Roboto"/>
              <a:cs typeface="Roboto"/>
              <a:sym typeface="Roboto"/>
            </a:endParaRPr>
          </a:p>
          <a:p>
            <a:pPr marL="465887" indent="-310591">
              <a:buClr>
                <a:schemeClr val="dk1"/>
              </a:buClr>
              <a:buSzPts val="1200"/>
              <a:buFont typeface="Roboto"/>
              <a:buChar char="●"/>
            </a:pPr>
            <a:r>
              <a:rPr lang="en" sz="1200">
                <a:solidFill>
                  <a:schemeClr val="dk1"/>
                </a:solidFill>
                <a:latin typeface="Roboto"/>
                <a:ea typeface="Roboto"/>
                <a:cs typeface="Roboto"/>
                <a:sym typeface="Roboto"/>
              </a:rPr>
              <a:t>Middle</a:t>
            </a:r>
            <a:endParaRPr sz="1200">
              <a:solidFill>
                <a:schemeClr val="dk1"/>
              </a:solidFill>
              <a:latin typeface="Roboto"/>
              <a:ea typeface="Roboto"/>
              <a:cs typeface="Roboto"/>
              <a:sym typeface="Roboto"/>
            </a:endParaRPr>
          </a:p>
          <a:p>
            <a:pPr marL="465887" indent="-310591">
              <a:buClr>
                <a:schemeClr val="dk1"/>
              </a:buClr>
              <a:buSzPts val="1200"/>
              <a:buFont typeface="Roboto"/>
              <a:buChar char="●"/>
            </a:pPr>
            <a:r>
              <a:rPr lang="en" sz="1200">
                <a:solidFill>
                  <a:schemeClr val="dk1"/>
                </a:solidFill>
                <a:latin typeface="Roboto"/>
                <a:ea typeface="Roboto"/>
                <a:cs typeface="Roboto"/>
                <a:sym typeface="Roboto"/>
              </a:rPr>
              <a:t>Ending</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a:p>
            <a:pPr marL="0" indent="0">
              <a:buNone/>
            </a:pPr>
            <a:r>
              <a:rPr lang="en" sz="1200">
                <a:solidFill>
                  <a:schemeClr val="dk1"/>
                </a:solidFill>
                <a:latin typeface="Roboto"/>
                <a:ea typeface="Roboto"/>
                <a:cs typeface="Roboto"/>
                <a:sym typeface="Roboto"/>
              </a:rPr>
              <a:t>Give participants time to develop a plan.  Even if their school does not provide time, we need to encourage participants to try to set up a meeting with every family they can.</a:t>
            </a:r>
            <a:endParaRPr sz="1200">
              <a:solidFill>
                <a:schemeClr val="dk1"/>
              </a:solidFill>
              <a:latin typeface="Roboto"/>
              <a:ea typeface="Roboto"/>
              <a:cs typeface="Roboto"/>
              <a:sym typeface="Roboto"/>
            </a:endParaRPr>
          </a:p>
          <a:p>
            <a:pPr marL="0" indent="0">
              <a:buNone/>
            </a:pPr>
            <a:endParaRPr sz="1200">
              <a:solidFill>
                <a:schemeClr val="dk1"/>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Shape 34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100"/>
              <a:buNone/>
            </a:pPr>
            <a:endParaRPr sz="1200">
              <a:solidFill>
                <a:schemeClr val="dk1"/>
              </a:solidFill>
              <a:latin typeface="Roboto"/>
              <a:ea typeface="Roboto"/>
              <a:cs typeface="Roboto"/>
              <a:sym typeface="Roboto"/>
            </a:endParaRPr>
          </a:p>
          <a:p>
            <a:pPr marL="0" indent="0">
              <a:buSzPts val="1100"/>
              <a:buNone/>
            </a:pPr>
            <a:endParaRPr sz="1200">
              <a:solidFill>
                <a:schemeClr val="dk1"/>
              </a:solidFill>
              <a:latin typeface="Roboto"/>
              <a:ea typeface="Roboto"/>
              <a:cs typeface="Roboto"/>
              <a:sym typeface="Roboto"/>
            </a:endParaRPr>
          </a:p>
          <a:p>
            <a:pPr marL="0" indent="0">
              <a:buSzPts val="1100"/>
              <a:buNone/>
            </a:pPr>
            <a:endParaRPr sz="1200">
              <a:solidFill>
                <a:schemeClr val="dk1"/>
              </a:solidFill>
              <a:latin typeface="Roboto"/>
              <a:ea typeface="Roboto"/>
              <a:cs typeface="Roboto"/>
              <a:sym typeface="Roboto"/>
            </a:endParaRPr>
          </a:p>
          <a:p>
            <a:pPr marL="0" indent="0">
              <a:buSzPts val="1100"/>
              <a:buNone/>
            </a:pPr>
            <a:endParaRPr sz="1200">
              <a:solidFill>
                <a:schemeClr val="dk1"/>
              </a:solidFill>
              <a:latin typeface="Roboto"/>
              <a:ea typeface="Roboto"/>
              <a:cs typeface="Roboto"/>
              <a:sym typeface="Roboto"/>
            </a:endParaRPr>
          </a:p>
          <a:p>
            <a:pPr marL="0" indent="0">
              <a:buSzPts val="1100"/>
              <a:buNone/>
            </a:pPr>
            <a:r>
              <a:rPr lang="en" sz="1200">
                <a:solidFill>
                  <a:schemeClr val="dk1"/>
                </a:solidFill>
                <a:latin typeface="Roboto"/>
                <a:ea typeface="Roboto"/>
                <a:cs typeface="Roboto"/>
                <a:sym typeface="Roboto"/>
              </a:rPr>
              <a:t>Stress the importance of starting a relationships with their students’ families early and on the right foot. Remind them if you take the time to build these partnerships early in the school year. Parents are willing to participate in events later in the semester, like family conferences, if you take the time to build relationships early  in the school year.  If you find the attendance at these events is low, ask yourself if you have started to build relationships of trust and respect with your families.</a:t>
            </a:r>
            <a:endParaRPr sz="1200">
              <a:solidFill>
                <a:schemeClr val="dk1"/>
              </a:solidFill>
              <a:latin typeface="Roboto"/>
              <a:ea typeface="Roboto"/>
              <a:cs typeface="Roboto"/>
              <a:sym typeface="Roboto"/>
            </a:endParaRPr>
          </a:p>
          <a:p>
            <a:pPr marL="0" indent="0">
              <a:buSzPts val="1100"/>
              <a:buNone/>
            </a:pPr>
            <a:endParaRPr sz="1200">
              <a:solidFill>
                <a:schemeClr val="dk1"/>
              </a:solidFill>
              <a:latin typeface="Roboto"/>
              <a:ea typeface="Roboto"/>
              <a:cs typeface="Roboto"/>
              <a:sym typeface="Roboto"/>
            </a:endParaRPr>
          </a:p>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Shape 36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Give participants time to work on their desired practices during the IEP meetings.</a:t>
            </a:r>
            <a:endParaRPr/>
          </a:p>
          <a:p>
            <a:pPr marL="0" indent="0">
              <a:buNone/>
            </a:pPr>
            <a:r>
              <a:rPr lang="en"/>
              <a:t>Say: Teachers can and must reject the traditional power hierarchy in the IEP process, and commit to partnering with families to make the process inclusive and reflective of the expertise that both families and professional staff possess.</a:t>
            </a:r>
            <a:endParaRPr/>
          </a:p>
          <a:p>
            <a:pPr marL="0" indent="0">
              <a:buNone/>
            </a:pPr>
            <a:endParaRPr/>
          </a:p>
          <a:p>
            <a:pPr marL="0" indent="0">
              <a:buNone/>
            </a:pPr>
            <a:r>
              <a:rPr lang="en"/>
              <a:t>Have participants read this section silently. Say: The simple yet powerful strategies that you will read about in this section center around two essential ideas:</a:t>
            </a:r>
            <a:endParaRPr/>
          </a:p>
          <a:p>
            <a:pPr marL="0" indent="0">
              <a:buNone/>
            </a:pPr>
            <a:r>
              <a:rPr lang="en" b="1"/>
              <a:t>Mindset</a:t>
            </a:r>
            <a:r>
              <a:rPr lang="en"/>
              <a:t>: Believing that families must be partners in supporting students with disabilities.</a:t>
            </a:r>
            <a:endParaRPr/>
          </a:p>
          <a:p>
            <a:pPr marL="0" indent="0">
              <a:buNone/>
            </a:pPr>
            <a:r>
              <a:rPr lang="en" b="1"/>
              <a:t>Communication</a:t>
            </a:r>
            <a:r>
              <a:rPr lang="en"/>
              <a:t>: Thinking intentionally about how best to ensure students’ and families’ legal rights; how to ensure fluid and regular two-way communication; and how to consistently create opportunities for increased collaboration.</a:t>
            </a:r>
            <a:endParaRPr/>
          </a:p>
          <a:p>
            <a:pPr marL="0" indent="0">
              <a:buNone/>
            </a:pPr>
            <a:endParaRPr/>
          </a:p>
          <a:p>
            <a:pPr marL="0" indent="0">
              <a:buNone/>
            </a:pPr>
            <a:r>
              <a:rPr lang="en" b="1"/>
              <a:t>Using the IEP Process to Collaborate</a:t>
            </a:r>
            <a:endParaRPr b="1"/>
          </a:p>
          <a:p>
            <a:pPr marL="0" indent="0">
              <a:buNone/>
            </a:pPr>
            <a:r>
              <a:rPr lang="en"/>
              <a:t>Remind them that it makes a big difference if a teacher or member of the special education team reaches out to the family in advance and talks to them about what questions and concerns they have.</a:t>
            </a:r>
            <a:endParaRPr/>
          </a:p>
          <a:p>
            <a:pPr marL="0" indent="0">
              <a:buNone/>
            </a:pPr>
            <a:r>
              <a:rPr lang="en"/>
              <a:t>Help families to understand the language of special education and work hard to keep out the jargon.</a:t>
            </a:r>
            <a:endParaRPr/>
          </a:p>
          <a:p>
            <a:pPr marL="0" indent="0">
              <a:buNone/>
            </a:pPr>
            <a:r>
              <a:rPr lang="en"/>
              <a:t>It is also important to include a lot of stories and examples of student work so that everyone can access and contribute to the picture that is being created.</a:t>
            </a:r>
            <a:endParaRPr/>
          </a:p>
          <a:p>
            <a:pPr marL="0" indent="0">
              <a:buNone/>
            </a:pPr>
            <a:r>
              <a:rPr lang="en"/>
              <a:t>When parents are asked to address how they see their child now and in the future, teachers and other staff should listen attentively. IEP meetings should be as much about listening as talking and sharing information.</a:t>
            </a:r>
            <a:endParaRPr/>
          </a:p>
          <a:p>
            <a:pPr marL="0" indent="0">
              <a:buNone/>
            </a:pPr>
            <a:r>
              <a:rPr lang="en"/>
              <a:t>Family and professional staff</a:t>
            </a:r>
            <a:endParaRPr/>
          </a:p>
          <a:p>
            <a:pPr marL="0" indent="0">
              <a:buNone/>
            </a:pPr>
            <a:endParaRPr/>
          </a:p>
          <a:p>
            <a:pPr marL="0" indent="0">
              <a:buNone/>
            </a:pPr>
            <a:endParaRPr/>
          </a:p>
          <a:p>
            <a:pPr marL="0" indent="0">
              <a:buNone/>
            </a:pPr>
            <a:endParaRPr/>
          </a:p>
          <a:p>
            <a:pPr marL="0" indent="0">
              <a:buNone/>
            </a:pPr>
            <a:endParaRPr/>
          </a:p>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Shape 38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Shape 38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sz="1200">
                <a:solidFill>
                  <a:schemeClr val="dk1"/>
                </a:solidFill>
                <a:latin typeface="Roboto Slab"/>
                <a:ea typeface="Roboto Slab"/>
                <a:cs typeface="Roboto Slab"/>
                <a:sym typeface="Roboto Slab"/>
              </a:rPr>
              <a:t>Say: As you think about maintaining strong family ties during the school year, this chapter presents you with four examples of strategies from teachers working in elementary, middle, and high schools:</a:t>
            </a:r>
            <a:endParaRPr sz="1200">
              <a:solidFill>
                <a:schemeClr val="dk1"/>
              </a:solidFill>
              <a:latin typeface="Roboto Slab"/>
              <a:ea typeface="Roboto Slab"/>
              <a:cs typeface="Roboto Slab"/>
              <a:sym typeface="Roboto Slab"/>
            </a:endParaRPr>
          </a:p>
          <a:p>
            <a:pPr marL="465887" indent="-310591">
              <a:buClr>
                <a:schemeClr val="dk1"/>
              </a:buClr>
              <a:buSzPts val="1200"/>
              <a:buFont typeface="Roboto Slab"/>
              <a:buAutoNum type="arabicPeriod"/>
            </a:pPr>
            <a:r>
              <a:rPr lang="en" sz="1200">
                <a:solidFill>
                  <a:schemeClr val="dk1"/>
                </a:solidFill>
                <a:latin typeface="Roboto Slab"/>
                <a:ea typeface="Roboto Slab"/>
                <a:cs typeface="Roboto Slab"/>
                <a:sym typeface="Roboto Slab"/>
              </a:rPr>
              <a:t>We Are All History Makers: The Family Story Project</a:t>
            </a:r>
            <a:endParaRPr sz="1200">
              <a:solidFill>
                <a:schemeClr val="dk1"/>
              </a:solidFill>
              <a:latin typeface="Roboto Slab"/>
              <a:ea typeface="Roboto Slab"/>
              <a:cs typeface="Roboto Slab"/>
              <a:sym typeface="Roboto Slab"/>
            </a:endParaRPr>
          </a:p>
          <a:p>
            <a:pPr marL="465887" indent="-310591">
              <a:buClr>
                <a:schemeClr val="dk1"/>
              </a:buClr>
              <a:buSzPts val="1200"/>
              <a:buFont typeface="Roboto Slab"/>
              <a:buAutoNum type="arabicPeriod"/>
            </a:pPr>
            <a:r>
              <a:rPr lang="en" sz="1200">
                <a:solidFill>
                  <a:schemeClr val="dk1"/>
                </a:solidFill>
                <a:latin typeface="Roboto Slab"/>
                <a:ea typeface="Roboto Slab"/>
                <a:cs typeface="Roboto Slab"/>
                <a:sym typeface="Roboto Slab"/>
              </a:rPr>
              <a:t>Breaking Bread: A Case for Family Potlucks</a:t>
            </a:r>
            <a:endParaRPr sz="1200">
              <a:solidFill>
                <a:schemeClr val="dk1"/>
              </a:solidFill>
              <a:latin typeface="Roboto Slab"/>
              <a:ea typeface="Roboto Slab"/>
              <a:cs typeface="Roboto Slab"/>
              <a:sym typeface="Roboto Slab"/>
            </a:endParaRPr>
          </a:p>
          <a:p>
            <a:pPr marL="465887" indent="-310591">
              <a:buClr>
                <a:schemeClr val="dk1"/>
              </a:buClr>
              <a:buSzPts val="1200"/>
              <a:buFont typeface="Roboto Slab"/>
              <a:buAutoNum type="arabicPeriod"/>
            </a:pPr>
            <a:r>
              <a:rPr lang="en" sz="1200">
                <a:solidFill>
                  <a:schemeClr val="dk1"/>
                </a:solidFill>
                <a:latin typeface="Roboto Slab"/>
                <a:ea typeface="Roboto Slab"/>
                <a:cs typeface="Roboto Slab"/>
                <a:sym typeface="Roboto Slab"/>
              </a:rPr>
              <a:t>Global Connection: Building Partnerships With Immigrant Parents Through Text Messaging</a:t>
            </a:r>
            <a:endParaRPr sz="1200">
              <a:solidFill>
                <a:schemeClr val="dk1"/>
              </a:solidFill>
              <a:latin typeface="Roboto Slab"/>
              <a:ea typeface="Roboto Slab"/>
              <a:cs typeface="Roboto Slab"/>
              <a:sym typeface="Roboto Slab"/>
            </a:endParaRPr>
          </a:p>
          <a:p>
            <a:pPr marL="465887" indent="-310591">
              <a:buClr>
                <a:schemeClr val="dk1"/>
              </a:buClr>
              <a:buSzPts val="1200"/>
              <a:buFont typeface="Roboto Slab"/>
              <a:buAutoNum type="arabicPeriod"/>
            </a:pPr>
            <a:r>
              <a:rPr lang="en" sz="1200">
                <a:solidFill>
                  <a:schemeClr val="dk1"/>
                </a:solidFill>
                <a:latin typeface="Roboto Slab"/>
                <a:ea typeface="Roboto Slab"/>
                <a:cs typeface="Roboto Slab"/>
                <a:sym typeface="Roboto Slab"/>
              </a:rPr>
              <a:t>Middle School Passage Presentation</a:t>
            </a:r>
            <a:endParaRPr sz="1200">
              <a:solidFill>
                <a:schemeClr val="dk1"/>
              </a:solidFill>
              <a:latin typeface="Roboto Slab"/>
              <a:ea typeface="Roboto Slab"/>
              <a:cs typeface="Roboto Slab"/>
              <a:sym typeface="Roboto Slab"/>
            </a:endParaRPr>
          </a:p>
          <a:p>
            <a:pPr marL="0" indent="0">
              <a:buNone/>
            </a:pPr>
            <a:r>
              <a:rPr lang="en" sz="1200">
                <a:solidFill>
                  <a:schemeClr val="dk1"/>
                </a:solidFill>
                <a:latin typeface="Roboto Slab"/>
                <a:ea typeface="Roboto Slab"/>
                <a:cs typeface="Roboto Slab"/>
                <a:sym typeface="Roboto Slab"/>
              </a:rPr>
              <a:t>Say: As you read these teachers’ ideas, we suggest that you make a mental list of ideas, strategies, and approaches that you might wish to replicate.</a:t>
            </a:r>
            <a:endParaRPr sz="1200">
              <a:solidFill>
                <a:schemeClr val="dk1"/>
              </a:solidFill>
              <a:latin typeface="Roboto"/>
              <a:ea typeface="Roboto"/>
              <a:cs typeface="Roboto"/>
              <a:sym typeface="Roboto"/>
            </a:endParaRPr>
          </a:p>
          <a:p>
            <a:pPr marL="0" indent="0">
              <a:lnSpc>
                <a:spcPct val="115000"/>
              </a:lnSpc>
              <a:spcBef>
                <a:spcPts val="1630"/>
              </a:spcBef>
              <a:buNone/>
            </a:pPr>
            <a:r>
              <a:rPr lang="en" sz="1200">
                <a:solidFill>
                  <a:schemeClr val="dk1"/>
                </a:solidFill>
                <a:latin typeface="Roboto"/>
                <a:ea typeface="Roboto"/>
                <a:cs typeface="Roboto"/>
                <a:sym typeface="Roboto"/>
              </a:rPr>
              <a:t>What two or three ideas will you take from these teachers’ strategies to add to your own practice?</a:t>
            </a:r>
            <a:endParaRPr sz="1200">
              <a:solidFill>
                <a:schemeClr val="dk1"/>
              </a:solidFill>
              <a:latin typeface="Roboto Slab"/>
              <a:ea typeface="Roboto Slab"/>
              <a:cs typeface="Roboto Slab"/>
              <a:sym typeface="Roboto Slab"/>
            </a:endParaRPr>
          </a:p>
          <a:p>
            <a:pPr marL="0" indent="0" algn="ctr">
              <a:spcBef>
                <a:spcPts val="1630"/>
              </a:spcBef>
              <a:buNone/>
            </a:pPr>
            <a:endParaRPr sz="1200">
              <a:solidFill>
                <a:schemeClr val="dk1"/>
              </a:solidFill>
              <a:latin typeface="Roboto Slab"/>
              <a:ea typeface="Roboto Slab"/>
              <a:cs typeface="Roboto Slab"/>
              <a:sym typeface="Roboto Slab"/>
            </a:endParaRPr>
          </a:p>
          <a:p>
            <a:pPr marL="0" indent="0">
              <a:buNone/>
            </a:pPr>
            <a:endParaRPr sz="1200">
              <a:solidFill>
                <a:schemeClr val="dk1"/>
              </a:solidFill>
              <a:latin typeface="Roboto Slab"/>
              <a:ea typeface="Roboto Slab"/>
              <a:cs typeface="Roboto Slab"/>
              <a:sym typeface="Roboto Slab"/>
            </a:endParaRPr>
          </a:p>
          <a:p>
            <a:pPr marL="2329434" indent="465887">
              <a:buNone/>
            </a:pPr>
            <a:endParaRPr sz="1200">
              <a:solidFill>
                <a:schemeClr val="dk1"/>
              </a:solidFill>
              <a:latin typeface="Roboto Slab"/>
              <a:ea typeface="Roboto Slab"/>
              <a:cs typeface="Roboto Slab"/>
              <a:sym typeface="Roboto Slab"/>
            </a:endParaRPr>
          </a:p>
          <a:p>
            <a:pPr marL="0" indent="0">
              <a:buNone/>
            </a:pPr>
            <a:endParaRPr sz="1200">
              <a:solidFill>
                <a:schemeClr val="dk1"/>
              </a:solidFill>
              <a:latin typeface="Roboto Slab"/>
              <a:ea typeface="Roboto Slab"/>
              <a:cs typeface="Roboto Slab"/>
              <a:sym typeface="Roboto Slab"/>
            </a:endParaRPr>
          </a:p>
          <a:p>
            <a:pPr marL="0" indent="0" algn="ctr">
              <a:buNone/>
            </a:pPr>
            <a:endParaRPr sz="1200">
              <a:solidFill>
                <a:schemeClr val="dk1"/>
              </a:solidFill>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Shape 395"/>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sz="1200">
                <a:solidFill>
                  <a:schemeClr val="dk1"/>
                </a:solidFill>
                <a:latin typeface="Roboto Slab"/>
                <a:ea typeface="Roboto Slab"/>
                <a:cs typeface="Roboto Slab"/>
                <a:sym typeface="Roboto Slab"/>
              </a:rPr>
              <a:t>Say: Engaging families is not done in isolation. It is about building relationships,</a:t>
            </a:r>
            <a:r>
              <a:rPr lang="en" sz="2400">
                <a:solidFill>
                  <a:schemeClr val="dk1"/>
                </a:solidFill>
                <a:latin typeface="Roboto Slab"/>
                <a:ea typeface="Roboto Slab"/>
                <a:cs typeface="Roboto Slab"/>
                <a:sym typeface="Roboto Slab"/>
              </a:rPr>
              <a:t> </a:t>
            </a:r>
            <a:r>
              <a:rPr lang="en" sz="1200">
                <a:solidFill>
                  <a:schemeClr val="dk1"/>
                </a:solidFill>
                <a:latin typeface="Roboto Slab"/>
                <a:ea typeface="Roboto Slab"/>
                <a:cs typeface="Roboto Slab"/>
                <a:sym typeface="Roboto Slab"/>
              </a:rPr>
              <a:t>which means there should be a variety of opportunities to connect built into the school year.</a:t>
            </a:r>
            <a:endParaRPr sz="1200">
              <a:solidFill>
                <a:schemeClr val="dk1"/>
              </a:solidFill>
              <a:latin typeface="Roboto Slab"/>
              <a:ea typeface="Roboto Slab"/>
              <a:cs typeface="Roboto Slab"/>
              <a:sym typeface="Roboto Slab"/>
            </a:endParaRPr>
          </a:p>
          <a:p>
            <a:pPr marL="0" indent="0">
              <a:buNone/>
            </a:pPr>
            <a:r>
              <a:rPr lang="en" sz="1200">
                <a:solidFill>
                  <a:schemeClr val="dk1"/>
                </a:solidFill>
                <a:latin typeface="Roboto Slab"/>
                <a:ea typeface="Roboto Slab"/>
                <a:cs typeface="Roboto Slab"/>
                <a:sym typeface="Roboto Slab"/>
              </a:rPr>
              <a:t>Give them time to reflect by asking the following questions:</a:t>
            </a:r>
            <a:endParaRPr sz="1200">
              <a:solidFill>
                <a:schemeClr val="dk1"/>
              </a:solidFill>
              <a:latin typeface="Roboto Slab"/>
              <a:ea typeface="Roboto Slab"/>
              <a:cs typeface="Roboto Slab"/>
              <a:sym typeface="Roboto Slab"/>
            </a:endParaRPr>
          </a:p>
          <a:p>
            <a:pPr marL="465887" indent="-310591">
              <a:lnSpc>
                <a:spcPct val="115000"/>
              </a:lnSpc>
              <a:buClr>
                <a:schemeClr val="dk1"/>
              </a:buClr>
              <a:buSzPts val="1200"/>
              <a:buFont typeface="Roboto"/>
              <a:buChar char="●"/>
            </a:pPr>
            <a:r>
              <a:rPr lang="en" sz="1200">
                <a:solidFill>
                  <a:schemeClr val="dk1"/>
                </a:solidFill>
                <a:latin typeface="Roboto"/>
                <a:ea typeface="Roboto"/>
                <a:cs typeface="Roboto"/>
                <a:sym typeface="Roboto"/>
              </a:rPr>
              <a:t>How do your current family engagement activities integrate the culture and stories of the children’s families?</a:t>
            </a:r>
            <a:endParaRPr sz="1200">
              <a:solidFill>
                <a:schemeClr val="dk1"/>
              </a:solidFill>
              <a:latin typeface="Roboto"/>
              <a:ea typeface="Roboto"/>
              <a:cs typeface="Roboto"/>
              <a:sym typeface="Roboto"/>
            </a:endParaRPr>
          </a:p>
          <a:p>
            <a:pPr marL="465887" indent="-310591">
              <a:buClr>
                <a:schemeClr val="dk1"/>
              </a:buClr>
              <a:buSzPts val="1200"/>
              <a:buFont typeface="Roboto Slab"/>
              <a:buChar char="●"/>
            </a:pPr>
            <a:r>
              <a:rPr lang="en" sz="1200">
                <a:solidFill>
                  <a:schemeClr val="dk1"/>
                </a:solidFill>
                <a:latin typeface="Roboto Slab"/>
                <a:ea typeface="Roboto Slab"/>
                <a:cs typeface="Roboto Slab"/>
                <a:sym typeface="Roboto Slab"/>
              </a:rPr>
              <a:t>Do your family engagement events create opportunities for families to engage with each other?</a:t>
            </a:r>
            <a:endParaRPr sz="1200">
              <a:solidFill>
                <a:schemeClr val="dk1"/>
              </a:solidFill>
              <a:latin typeface="Roboto Slab"/>
              <a:ea typeface="Roboto Slab"/>
              <a:cs typeface="Roboto Slab"/>
              <a:sym typeface="Roboto Slab"/>
            </a:endParaRPr>
          </a:p>
          <a:p>
            <a:pPr marL="465887" indent="-310591">
              <a:buClr>
                <a:schemeClr val="dk1"/>
              </a:buClr>
              <a:buSzPts val="1200"/>
              <a:buFont typeface="Roboto Slab"/>
              <a:buChar char="●"/>
            </a:pPr>
            <a:r>
              <a:rPr lang="en" sz="1200">
                <a:solidFill>
                  <a:schemeClr val="dk1"/>
                </a:solidFill>
                <a:latin typeface="Roboto Slab"/>
                <a:ea typeface="Roboto Slab"/>
                <a:cs typeface="Roboto Slab"/>
                <a:sym typeface="Roboto Slab"/>
              </a:rPr>
              <a:t>How often do your students get to see you interact with their families in the way described in the strategy: Breaking Bread?</a:t>
            </a:r>
            <a:endParaRPr sz="1200">
              <a:solidFill>
                <a:schemeClr val="dk1"/>
              </a:solidFill>
              <a:latin typeface="Roboto Slab"/>
              <a:ea typeface="Roboto Slab"/>
              <a:cs typeface="Roboto Slab"/>
              <a:sym typeface="Roboto Slab"/>
            </a:endParaRPr>
          </a:p>
          <a:p>
            <a:pPr marL="465887" indent="-310591">
              <a:buClr>
                <a:schemeClr val="dk1"/>
              </a:buClr>
              <a:buSzPts val="1200"/>
              <a:buFont typeface="Roboto Slab"/>
              <a:buChar char="●"/>
            </a:pPr>
            <a:r>
              <a:rPr lang="en" sz="1200">
                <a:solidFill>
                  <a:schemeClr val="dk1"/>
                </a:solidFill>
                <a:latin typeface="Roboto Slab"/>
                <a:ea typeface="Roboto Slab"/>
                <a:cs typeface="Roboto Slab"/>
                <a:sym typeface="Roboto Slab"/>
              </a:rPr>
              <a:t>What two or three ideas will you take from this book to add to your own practice?</a:t>
            </a:r>
            <a:endParaRPr sz="1200">
              <a:solidFill>
                <a:schemeClr val="dk1"/>
              </a:solidFill>
              <a:latin typeface="Roboto Slab"/>
              <a:ea typeface="Roboto Slab"/>
              <a:cs typeface="Roboto Slab"/>
              <a:sym typeface="Roboto Slab"/>
            </a:endParaRPr>
          </a:p>
          <a:p>
            <a:pPr marL="465887" indent="-310591">
              <a:buClr>
                <a:schemeClr val="dk1"/>
              </a:buClr>
              <a:buSzPts val="1200"/>
              <a:buFont typeface="Roboto Slab"/>
              <a:buChar char="●"/>
            </a:pPr>
            <a:r>
              <a:rPr lang="en" sz="1200">
                <a:solidFill>
                  <a:schemeClr val="dk1"/>
                </a:solidFill>
                <a:latin typeface="Roboto Slab"/>
                <a:ea typeface="Roboto Slab"/>
                <a:cs typeface="Roboto Slab"/>
                <a:sym typeface="Roboto Slab"/>
              </a:rPr>
              <a:t>What is your Vision for Parent Engagement?</a:t>
            </a:r>
            <a:endParaRPr sz="1200">
              <a:solidFill>
                <a:schemeClr val="dk1"/>
              </a:solidFill>
              <a:latin typeface="Roboto Slab"/>
              <a:ea typeface="Roboto Slab"/>
              <a:cs typeface="Roboto Slab"/>
              <a:sym typeface="Roboto Slab"/>
            </a:endParaRPr>
          </a:p>
          <a:p>
            <a:pPr marL="0" indent="0">
              <a:buNone/>
            </a:pPr>
            <a:endParaRPr sz="1200">
              <a:solidFill>
                <a:schemeClr val="dk1"/>
              </a:solidFill>
              <a:latin typeface="Roboto Slab"/>
              <a:ea typeface="Roboto Slab"/>
              <a:cs typeface="Roboto Slab"/>
              <a:sym typeface="Roboto Slab"/>
            </a:endParaRPr>
          </a:p>
          <a:p>
            <a:pPr marL="0" indent="0">
              <a:buNone/>
            </a:pPr>
            <a:endParaRPr sz="1200">
              <a:solidFill>
                <a:schemeClr val="dk1"/>
              </a:solidFill>
              <a:latin typeface="Roboto Slab"/>
              <a:ea typeface="Roboto Slab"/>
              <a:cs typeface="Roboto Slab"/>
              <a:sym typeface="Roboto Slab"/>
            </a:endParaRPr>
          </a:p>
          <a:p>
            <a:pPr marL="0" indent="0">
              <a:buNone/>
            </a:pPr>
            <a:endParaRPr sz="1200">
              <a:solidFill>
                <a:schemeClr val="dk1"/>
              </a:solidFill>
              <a:latin typeface="Roboto Slab"/>
              <a:ea typeface="Roboto Slab"/>
              <a:cs typeface="Roboto Slab"/>
              <a:sym typeface="Roboto Slab"/>
            </a:endParaRPr>
          </a:p>
          <a:p>
            <a:pPr marL="0" indent="0">
              <a:buNone/>
            </a:pPr>
            <a:endParaRPr sz="1200">
              <a:solidFill>
                <a:schemeClr val="dk1"/>
              </a:solidFill>
              <a:latin typeface="Roboto Slab"/>
              <a:ea typeface="Roboto Slab"/>
              <a:cs typeface="Roboto Slab"/>
              <a:sym typeface="Roboto Slab"/>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Shape 7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Shape 40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Shape 409"/>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lang="en-US" dirty="0"/>
          </a:p>
        </p:txBody>
      </p:sp>
      <p:sp>
        <p:nvSpPr>
          <p:cNvPr id="89" name="Shape 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Shape 9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The most important component for building successful partnerships  with families is YOU. </a:t>
            </a:r>
            <a:endParaRPr/>
          </a:p>
          <a:p>
            <a:pPr marL="0" indent="0">
              <a:buNone/>
            </a:pPr>
            <a:r>
              <a:rPr lang="en"/>
              <a:t>The best place to begin this work is with self-examination. Much of what we do as practitioners is shaped by our beliefs and values. Your decisions about how to engage with families will be anchored by your beliefs about them and their communities.</a:t>
            </a:r>
            <a:endParaRPr/>
          </a:p>
          <a:p>
            <a:pPr marL="0" indent="0">
              <a:buNone/>
            </a:pPr>
            <a:r>
              <a:rPr lang="en"/>
              <a:t>While we might not always recognize it, many past experiences, both positive and negative shape, our interaction with families. </a:t>
            </a:r>
            <a:r>
              <a:rPr lang="en">
                <a:solidFill>
                  <a:schemeClr val="dk1"/>
                </a:solidFill>
              </a:rPr>
              <a:t> </a:t>
            </a:r>
            <a:endParaRPr>
              <a:solidFill>
                <a:schemeClr val="dk1"/>
              </a:solidFill>
            </a:endParaRPr>
          </a:p>
          <a:p>
            <a:pPr marL="0" indent="0">
              <a:buNone/>
            </a:pPr>
            <a:r>
              <a:rPr lang="en" sz="1800">
                <a:solidFill>
                  <a:schemeClr val="dk1"/>
                </a:solidFill>
              </a:rPr>
              <a:t>Let's examine our biases and assumptions that we may have about the families of our children because if we left them unexamined, they can hamper our ability to create effective partnerships with them.</a:t>
            </a:r>
            <a:endParaRPr>
              <a:solidFill>
                <a:schemeClr val="dk1"/>
              </a:solidFill>
            </a:endParaRPr>
          </a:p>
          <a:p>
            <a:pPr marL="0" indent="0">
              <a:buNone/>
            </a:pPr>
            <a:r>
              <a:rPr lang="en">
                <a:solidFill>
                  <a:schemeClr val="dk1"/>
                </a:solidFill>
              </a:rPr>
              <a:t> </a:t>
            </a:r>
            <a:r>
              <a:rPr lang="en"/>
              <a:t>Your own family’s experiences with your elementary school teacher, your memories of how welcoming your school was to you as a child; your previous conversations  with parents of your students, strained or relaxed, all subtly affect how you will approach this work.</a:t>
            </a:r>
            <a:endParaRPr/>
          </a:p>
          <a:p>
            <a:pPr marL="0" indent="0">
              <a:buNone/>
            </a:pPr>
            <a:r>
              <a:rPr lang="en" sz="1800">
                <a:solidFill>
                  <a:schemeClr val="dk1"/>
                </a:solidFill>
              </a:rPr>
              <a:t>Think back to your own childhood and own school experience. How was your family connected or not connected to your school and educational experiences?</a:t>
            </a:r>
            <a:endParaRPr>
              <a:solidFill>
                <a:schemeClr val="dk1"/>
              </a:solidFill>
            </a:endParaRPr>
          </a:p>
          <a:p>
            <a:pPr marL="0" indent="0">
              <a:buNone/>
            </a:pPr>
            <a:r>
              <a:rPr lang="en" sz="1800">
                <a:solidFill>
                  <a:schemeClr val="dk1"/>
                </a:solidFill>
              </a:rPr>
              <a:t>Have the participants examine their biases and assumptions by engaging them in answering the following questions:</a:t>
            </a:r>
            <a:endParaRPr sz="1800">
              <a:solidFill>
                <a:schemeClr val="dk1"/>
              </a:solidFill>
            </a:endParaRPr>
          </a:p>
          <a:p>
            <a:pPr marL="349415" indent="-349415">
              <a:buFont typeface="Arial"/>
              <a:buAutoNum type="arabicPeriod"/>
            </a:pPr>
            <a:r>
              <a:rPr lang="en" sz="1800">
                <a:solidFill>
                  <a:schemeClr val="dk1"/>
                </a:solidFill>
              </a:rPr>
              <a:t>How might these past experiences, positive or negative, shape your beliefs as a teacher about family engagement?</a:t>
            </a:r>
            <a:endParaRPr/>
          </a:p>
          <a:p>
            <a:pPr marL="349415" indent="-349415">
              <a:buFont typeface="Arial"/>
              <a:buAutoNum type="arabicPeriod"/>
            </a:pPr>
            <a:r>
              <a:rPr lang="en" sz="1800">
                <a:solidFill>
                  <a:schemeClr val="dk1"/>
                </a:solidFill>
              </a:rPr>
              <a:t>What fears, hesitations, or apprehensions do you have about this work?</a:t>
            </a:r>
            <a:endParaRPr/>
          </a:p>
          <a:p>
            <a:pPr marL="349415" indent="-349415">
              <a:buFont typeface="Arial"/>
              <a:buAutoNum type="arabicPeriod"/>
            </a:pPr>
            <a:r>
              <a:rPr lang="en" sz="1800">
                <a:solidFill>
                  <a:schemeClr val="dk1"/>
                </a:solidFill>
              </a:rPr>
              <a:t>What barriers will you have to overcome? </a:t>
            </a:r>
            <a:endParaRPr/>
          </a:p>
          <a:p>
            <a:pPr marL="349415" indent="-349415">
              <a:buFont typeface="Arial"/>
              <a:buAutoNum type="arabicPeriod"/>
            </a:pPr>
            <a:r>
              <a:rPr lang="en" sz="1800">
                <a:solidFill>
                  <a:schemeClr val="dk1"/>
                </a:solidFill>
              </a:rPr>
              <a:t>What passions, beliefs, and commitments do you bring that will help you do this work?</a:t>
            </a:r>
            <a:endParaRPr sz="1800">
              <a:solidFill>
                <a:schemeClr val="dk1"/>
              </a:solidFill>
            </a:endParaRPr>
          </a:p>
          <a:p>
            <a:pPr marL="0" indent="0">
              <a:buNone/>
            </a:pPr>
            <a:r>
              <a:rPr lang="en" sz="1800">
                <a:solidFill>
                  <a:schemeClr val="dk1"/>
                </a:solidFill>
              </a:rPr>
              <a:t> Encourage them to be as honest and detailed as they can be. Affirm them that no one else is going to read this.</a:t>
            </a:r>
            <a:endParaRPr/>
          </a:p>
          <a:p>
            <a:pPr marL="0" indent="0">
              <a:buNone/>
            </a:pPr>
            <a:r>
              <a:rPr lang="en"/>
              <a:t> As a teacher you have to believe that no matter your families’ race, ethnicity, socioeconomic background and circumstances, home language, and education background, that they can, especially with your willing, support, enhance their already existing ability to encourage and foster their children’s learning.</a:t>
            </a:r>
            <a:endParaRPr/>
          </a:p>
          <a:p>
            <a:pPr marL="0" indent="0">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sz="1800">
                <a:solidFill>
                  <a:schemeClr val="dk1"/>
                </a:solidFill>
              </a:rPr>
              <a:t>Have a participant read the Four Essential Core Beliefs aloud from the slide. </a:t>
            </a:r>
            <a:r>
              <a:rPr lang="en" sz="1800">
                <a:solidFill>
                  <a:schemeClr val="dk1"/>
                </a:solidFill>
                <a:latin typeface="Roboto"/>
                <a:ea typeface="Roboto"/>
                <a:cs typeface="Roboto"/>
                <a:sym typeface="Roboto"/>
              </a:rPr>
              <a:t>Tell participants that </a:t>
            </a:r>
            <a:r>
              <a:rPr lang="en" sz="1800">
                <a:solidFill>
                  <a:schemeClr val="dk1"/>
                </a:solidFill>
              </a:rPr>
              <a:t>Karen L. Mapp stated that school leaders and teachers who were exemplary family engagement practitioners have a set of beliefs that guided their work with families. </a:t>
            </a:r>
            <a:endParaRPr sz="1800">
              <a:solidFill>
                <a:schemeClr val="dk1"/>
              </a:solidFill>
              <a:latin typeface="Roboto"/>
              <a:ea typeface="Roboto"/>
              <a:cs typeface="Roboto"/>
              <a:sym typeface="Roboto"/>
            </a:endParaRPr>
          </a:p>
          <a:p>
            <a:pPr marL="0" indent="0">
              <a:buNone/>
            </a:pPr>
            <a:endParaRPr sz="1800">
              <a:solidFill>
                <a:schemeClr val="dk1"/>
              </a:solidFill>
              <a:latin typeface="Roboto"/>
              <a:ea typeface="Roboto"/>
              <a:cs typeface="Roboto"/>
              <a:sym typeface="Roboto"/>
            </a:endParaRPr>
          </a:p>
          <a:p>
            <a:pPr marL="0" indent="0">
              <a:buNone/>
            </a:pPr>
            <a:r>
              <a:rPr lang="en" sz="1800">
                <a:solidFill>
                  <a:schemeClr val="dk1"/>
                </a:solidFill>
                <a:latin typeface="Roboto"/>
                <a:ea typeface="Roboto"/>
                <a:cs typeface="Roboto"/>
                <a:sym typeface="Roboto"/>
              </a:rPr>
              <a:t>Ask them the following question:</a:t>
            </a:r>
            <a:endParaRPr sz="1800">
              <a:solidFill>
                <a:schemeClr val="dk1"/>
              </a:solidFill>
              <a:latin typeface="Roboto"/>
              <a:ea typeface="Roboto"/>
              <a:cs typeface="Roboto"/>
              <a:sym typeface="Roboto"/>
            </a:endParaRPr>
          </a:p>
          <a:p>
            <a:pPr marL="0" indent="0">
              <a:lnSpc>
                <a:spcPct val="115000"/>
              </a:lnSpc>
              <a:spcBef>
                <a:spcPts val="1630"/>
              </a:spcBef>
              <a:buNone/>
            </a:pPr>
            <a:r>
              <a:rPr lang="en" sz="1800">
                <a:solidFill>
                  <a:schemeClr val="dk1"/>
                </a:solidFill>
                <a:latin typeface="Roboto"/>
                <a:ea typeface="Roboto"/>
                <a:cs typeface="Roboto"/>
                <a:sym typeface="Roboto"/>
              </a:rPr>
              <a:t>Which of the Four Core Beliefs is most reflected in the work your school does with families? </a:t>
            </a:r>
            <a:endParaRPr sz="1800">
              <a:solidFill>
                <a:schemeClr val="dk1"/>
              </a:solidFill>
              <a:latin typeface="Roboto"/>
              <a:ea typeface="Roboto"/>
              <a:cs typeface="Roboto"/>
              <a:sym typeface="Roboto"/>
            </a:endParaRPr>
          </a:p>
          <a:p>
            <a:pPr marL="0" indent="0">
              <a:spcBef>
                <a:spcPts val="1630"/>
              </a:spcBef>
              <a:buNone/>
            </a:pPr>
            <a:r>
              <a:rPr lang="en" sz="1800">
                <a:solidFill>
                  <a:schemeClr val="dk1"/>
                </a:solidFill>
              </a:rPr>
              <a:t>Throughout this book, we aim to enhance your skills, knowledge and mindset to do this work well. Let’s focus on these dispositions and beliefs to partner effectively with families.</a:t>
            </a:r>
            <a:endParaRPr sz="1800">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sz="1200"/>
              <a:t>Too often, teachers are skeptical because they know parents who do not show up for Parent Night or who do not return our phone calls. Too often, they assume that they “just don’t care.” Such conclusions are too often made about parents of color, parents who come from poor neighborhoods, or parents who have come her from other countries. </a:t>
            </a:r>
            <a:endParaRPr sz="1200"/>
          </a:p>
          <a:p>
            <a:pPr marL="0" indent="0">
              <a:buNone/>
            </a:pPr>
            <a:r>
              <a:rPr lang="en" sz="1800"/>
              <a:t>We need to acknowledge that these families are facing challenges that may prevent them from taking more active roles in their children’s education, as well as the past and current disrespectful and discriminatory interactions they may have experienced in schools.</a:t>
            </a:r>
            <a:endParaRPr sz="1800"/>
          </a:p>
          <a:p>
            <a:pPr marL="0" indent="0">
              <a:buNone/>
            </a:pPr>
            <a:r>
              <a:rPr lang="en" sz="1200"/>
              <a:t>Families have  different priorities, but all have dreams for their children and want them to succeed. They have high expectations for their educational achievement, which is important to acknowledge and validate. Poverty, mental health issues, housing, and other systemic and structural factors impact families’ engagement in their children’s education, but we have seen time and time again in our work with families that they DO care and want the best for their children.</a:t>
            </a:r>
            <a:endParaRPr sz="1200"/>
          </a:p>
          <a:p>
            <a:pPr marL="0" indent="0">
              <a:buNone/>
            </a:pPr>
            <a:r>
              <a:rPr lang="en" sz="1200"/>
              <a:t>Believing that parents are not invested in their children’s future because they do not seem to engage with the school couldn’t be further from the truth.</a:t>
            </a:r>
            <a:endParaRPr sz="1800"/>
          </a:p>
          <a:p>
            <a:pPr marL="0" indent="0">
              <a:buNone/>
            </a:pPr>
            <a:endParaRPr sz="1800"/>
          </a:p>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Engage the attendants in the following exercise as a way of examining the implicit biases and assumptions they may have about families at their schools. </a:t>
            </a:r>
            <a:endParaRPr/>
          </a:p>
          <a:p>
            <a:pPr marL="0" indent="0">
              <a:buNone/>
            </a:pPr>
            <a:r>
              <a:rPr lang="en"/>
              <a:t>Explain that according to Karen L. Mapp, schools often use a deficit-based lens versus a strength-based lens as it relates to families and community. </a:t>
            </a:r>
            <a:endParaRPr/>
          </a:p>
          <a:p>
            <a:pPr marL="0" indent="0">
              <a:buNone/>
            </a:pPr>
            <a:r>
              <a:rPr lang="en"/>
              <a:t>Have the following categories written on a paper. Participants will make a list of the strengths and different types of knowledge and abilities that their families have for each of the categories. Have participants focus on the positive characteristics that describe their families.</a:t>
            </a:r>
            <a:endParaRPr/>
          </a:p>
          <a:p>
            <a:pPr marL="465887" indent="-323533">
              <a:buFont typeface="Arial"/>
              <a:buAutoNum type="arabicPeriod"/>
            </a:pPr>
            <a:r>
              <a:rPr lang="en"/>
              <a:t>Race and ethnic diversity</a:t>
            </a:r>
            <a:endParaRPr/>
          </a:p>
          <a:p>
            <a:pPr marL="465887" indent="-323533">
              <a:buFont typeface="Arial"/>
              <a:buAutoNum type="arabicPeriod"/>
            </a:pPr>
            <a:r>
              <a:rPr lang="en"/>
              <a:t>Socioeconomic diversity</a:t>
            </a:r>
            <a:endParaRPr/>
          </a:p>
          <a:p>
            <a:pPr marL="465887" indent="-323533">
              <a:buFont typeface="Arial"/>
              <a:buAutoNum type="arabicPeriod"/>
            </a:pPr>
            <a:r>
              <a:rPr lang="en"/>
              <a:t>Occupational diversity </a:t>
            </a:r>
            <a:endParaRPr/>
          </a:p>
          <a:p>
            <a:pPr marL="465887" indent="-323533">
              <a:buFont typeface="Arial"/>
              <a:buAutoNum type="arabicPeriod"/>
            </a:pPr>
            <a:r>
              <a:rPr lang="en"/>
              <a:t>Educational diversity</a:t>
            </a:r>
            <a:endParaRPr/>
          </a:p>
          <a:p>
            <a:pPr marL="465887" indent="-323533">
              <a:buFont typeface="Arial"/>
              <a:buAutoNum type="arabicPeriod"/>
            </a:pPr>
            <a:r>
              <a:rPr lang="en"/>
              <a:t>Religious diversity</a:t>
            </a:r>
            <a:endParaRPr/>
          </a:p>
          <a:p>
            <a:pPr marL="465887" indent="-323533">
              <a:buFont typeface="Arial"/>
              <a:buAutoNum type="arabicPeriod"/>
            </a:pPr>
            <a:r>
              <a:rPr lang="en"/>
              <a:t>Political diversity</a:t>
            </a:r>
            <a:endParaRPr/>
          </a:p>
          <a:p>
            <a:pPr marL="465887" indent="-323533">
              <a:buFont typeface="Arial"/>
              <a:buAutoNum type="arabicPeriod"/>
            </a:pPr>
            <a:r>
              <a:rPr lang="en"/>
              <a:t>Talents</a:t>
            </a:r>
            <a:endParaRPr/>
          </a:p>
          <a:p>
            <a:pPr marL="465887" indent="-323533">
              <a:buFont typeface="Arial"/>
              <a:buAutoNum type="arabicPeriod"/>
            </a:pPr>
            <a:r>
              <a:rPr lang="en"/>
              <a:t>Other</a:t>
            </a:r>
            <a:endParaRPr/>
          </a:p>
          <a:p>
            <a:pPr marL="0" indent="0">
              <a:buNone/>
            </a:pPr>
            <a:r>
              <a:rPr lang="en"/>
              <a:t>After they finish creating the lists, have them answer the following questions:</a:t>
            </a:r>
            <a:endParaRPr/>
          </a:p>
          <a:p>
            <a:pPr marL="0" indent="0">
              <a:buSzPts val="1100"/>
              <a:buNone/>
            </a:pPr>
            <a:r>
              <a:rPr lang="en"/>
              <a:t>Did you utilize all the strengths and assets your families have to offer?</a:t>
            </a:r>
            <a:endParaRPr/>
          </a:p>
          <a:p>
            <a:pPr marL="0" indent="0">
              <a:buNone/>
            </a:pPr>
            <a:r>
              <a:rPr lang="en"/>
              <a:t>How might you gather information from families to expand this list?</a:t>
            </a:r>
            <a:endParaRPr/>
          </a:p>
          <a:p>
            <a:pPr marL="0" indent="0">
              <a:buNone/>
            </a:pPr>
            <a:r>
              <a:rPr lang="en"/>
              <a:t>What are the risk of Deficit-Based Thinking? </a:t>
            </a:r>
            <a:endParaRPr/>
          </a:p>
          <a:p>
            <a:pPr marL="0" indent="0">
              <a:buNone/>
            </a:pPr>
            <a:r>
              <a:rPr lang="en"/>
              <a:t>When we use negative lens or “deficit-based thinking,” we primarily see problems. We don’t believe that our families have the skills and capacities they need to help their children; rather we see their lack of education or English skills as impossible barriers to overcome and prohibitive of any attempts to cultivate and maintain effective home-school partnerships.</a:t>
            </a:r>
            <a:endParaRPr/>
          </a:p>
          <a:p>
            <a:pPr marL="0" indent="0">
              <a:buNone/>
            </a:pPr>
            <a:r>
              <a:rPr lang="en"/>
              <a:t>Seeing our families through this deficit-lens may also make us think that it is our job to “rescue” or “save” our students from what we regard as awful circumstances, neighborhoods, and families. Resisting the savior mentality - the feeling that we need to rescue our students and their families from themselves - can be difficult. But believing that our students need to be saved from their culture, their communities, or their families runs counter to building relationships with families and respecting the valuable knowledge that they bring to the learning in the classroom.</a:t>
            </a:r>
            <a:endParaRPr/>
          </a:p>
          <a:p>
            <a:pPr marL="0" indent="0">
              <a:buNone/>
            </a:pPr>
            <a:r>
              <a:rPr lang="en"/>
              <a:t>The second of the two lenses, Strength-Based Thinking,” allows us to see the strengths of our families. Parents have tremendous capacity and knowledge that can contribute to their children’s learning and growth. They have a tremendous treasure trove of skills that schools all too often don’t acknowledge, respect, or tap. Families are a trove of information about their children - their learning habits, their interests, the subjects that they enjoy, and even the things that set them off and the things that they don’t like -and all this information is valuable to you.</a:t>
            </a:r>
            <a:endParaRPr/>
          </a:p>
          <a:p>
            <a:pPr marL="0" indent="0">
              <a:buNone/>
            </a:pPr>
            <a:r>
              <a:rPr lang="en"/>
              <a:t>We offer you the analogy of a tool kit- everyone has a tool kit, but our tools are different. By sharing our tools, we cultivate a wonderful system of support for the children. Seeing the value of everyone’s tools - their skills and knowledge - is what it means to have a strength- or asset-based mindset.</a:t>
            </a:r>
            <a:endParaRPr/>
          </a:p>
          <a:p>
            <a:pPr marL="0" indent="0">
              <a:buNone/>
            </a:pPr>
            <a:endParaRPr/>
          </a:p>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
              <a:t>Explain to participants that to create the best experiences for students, we need the knowledge that only families can provide. Embracing equal partnership as a core belief means that you know that your families have skills, ideas, and knowledge about the their children and community that are of value to you. Karen L. Mapp uses the metaphor of an American-style football team when she talks about about parents as “equal partners.” She says:</a:t>
            </a:r>
            <a:endParaRPr/>
          </a:p>
          <a:p>
            <a:pPr marL="0" indent="0">
              <a:buNone/>
            </a:pPr>
            <a:r>
              <a:rPr lang="en"/>
              <a:t>“Even if you are not into football, you might know that the team consists of two parts, the offense and defense. The offensive part of the team moves the football down the field and scores the touchdowns (the points). The defensive part of the team has the job of stopping the opponent’s offense from scoring points. Imagine if the two parts of the same team didn’t respect each other and the skills each brought to the task at hand. Imagine if the offensive team said: “Hey, we do all of the work to score the points! Those guys on the defensive part of the team aren’t half as important as we are. NO way is their importance equal to ours!</a:t>
            </a:r>
            <a:endParaRPr/>
          </a:p>
          <a:p>
            <a:pPr marL="0" indent="0">
              <a:buNone/>
            </a:pPr>
            <a:r>
              <a:rPr lang="en"/>
              <a:t>Is the team going to be successful? Probably not, because the two parts of the same team - a team that has specific goals to meet - don’t see themselves as equal partners in the work. Each player on the team, whether he or she is on the offensive or defensive side has to value the skills and knowledge of every single one of his or her teammates. Even though each member has different roles to play, all are important to a successful outcome.</a:t>
            </a:r>
            <a:endParaRPr/>
          </a:p>
          <a:p>
            <a:pPr marL="0" indent="0">
              <a:buNone/>
            </a:pPr>
            <a:r>
              <a:rPr lang="en"/>
              <a:t>When families see that you value them as members of “the same team” of student achievement and development, they will also value your skills and knowledge as their children’s first teacher.</a:t>
            </a:r>
            <a:endParaRPr/>
          </a:p>
          <a:p>
            <a:pPr marL="0" indent="0">
              <a:buNone/>
            </a:pPr>
            <a:r>
              <a:rPr lang="en"/>
              <a:t>Have teachers read silently A TEACHER’S STORY: Shifting My Core beliefs on page 27. Then have participants share their reactions/thinking about this teacher’s story.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Shape 1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1pPr>
            <a:lvl2pPr marR="0" lvl="1"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2pPr>
            <a:lvl3pPr marR="0" lvl="2"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3pPr>
            <a:lvl4pPr marR="0" lvl="3"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4pPr>
            <a:lvl5pPr marR="0" lvl="4"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5pPr>
            <a:lvl6pPr marR="0" lvl="5"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6pPr>
            <a:lvl7pPr marR="0" lvl="6"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7pPr>
            <a:lvl8pPr marR="0" lvl="7"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8pPr>
            <a:lvl9pPr marR="0" lvl="8" algn="ctr" rtl="0">
              <a:lnSpc>
                <a:spcPct val="100000"/>
              </a:lnSpc>
              <a:spcBef>
                <a:spcPts val="0"/>
              </a:spcBef>
              <a:spcAft>
                <a:spcPts val="0"/>
              </a:spcAft>
              <a:buClr>
                <a:schemeClr val="dk1"/>
              </a:buClr>
              <a:buSzPts val="4000"/>
              <a:buFont typeface="Roboto Slab"/>
              <a:buNone/>
              <a:defRPr sz="4000" b="0" i="0" u="none" strike="noStrike" cap="none">
                <a:solidFill>
                  <a:schemeClr val="dk1"/>
                </a:solidFill>
                <a:latin typeface="Roboto Slab"/>
                <a:ea typeface="Roboto Slab"/>
                <a:cs typeface="Roboto Slab"/>
                <a:sym typeface="Roboto Slab"/>
              </a:defRPr>
            </a:lvl9pPr>
          </a:lstStyle>
          <a:p>
            <a:endParaRPr/>
          </a:p>
        </p:txBody>
      </p:sp>
      <p:sp>
        <p:nvSpPr>
          <p:cNvPr id="14" name="Shape 1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1pPr>
            <a:lvl2pPr marR="0" lvl="1"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2pPr>
            <a:lvl3pPr marR="0" lvl="2"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3pPr>
            <a:lvl4pPr marR="0" lvl="3"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4pPr>
            <a:lvl5pPr marR="0" lvl="4"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5pPr>
            <a:lvl6pPr marR="0" lvl="5"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6pPr>
            <a:lvl7pPr marR="0" lvl="6"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7pPr>
            <a:lvl8pPr marR="0" lvl="7"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8pPr>
            <a:lvl9pPr marR="0" lvl="8" algn="ctr" rtl="0">
              <a:lnSpc>
                <a:spcPct val="100000"/>
              </a:lnSpc>
              <a:spcBef>
                <a:spcPts val="0"/>
              </a:spcBef>
              <a:spcAft>
                <a:spcPts val="0"/>
              </a:spcAft>
              <a:buClr>
                <a:schemeClr val="accent5"/>
              </a:buClr>
              <a:buSzPts val="2400"/>
              <a:buFont typeface="Roboto Slab"/>
              <a:buNone/>
              <a:defRPr sz="2400" b="0" i="0" u="none" strike="noStrike" cap="none">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
        <p:cNvGrpSpPr/>
        <p:nvPr/>
      </p:nvGrpSpPr>
      <p:grpSpPr>
        <a:xfrm>
          <a:off x="0" y="0"/>
          <a:ext cx="0" cy="0"/>
          <a:chOff x="0" y="0"/>
          <a:chExt cx="0" cy="0"/>
        </a:xfrm>
      </p:grpSpPr>
      <p:cxnSp>
        <p:nvCxnSpPr>
          <p:cNvPr id="53" name="Shape 53"/>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54" name="Shape 54"/>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2400"/>
              <a:buFont typeface="Roboto Slab"/>
              <a:buNone/>
              <a:defRPr sz="2400" b="0" i="0" u="none" strike="noStrike" cap="none">
                <a:solidFill>
                  <a:schemeClr val="dk1"/>
                </a:solidFill>
                <a:latin typeface="Roboto Slab"/>
                <a:ea typeface="Roboto Slab"/>
                <a:cs typeface="Roboto Slab"/>
                <a:sym typeface="Roboto Slab"/>
              </a:defRPr>
            </a:lvl9pPr>
          </a:lstStyle>
          <a:p>
            <a:endParaRPr/>
          </a:p>
        </p:txBody>
      </p:sp>
      <p:sp>
        <p:nvSpPr>
          <p:cNvPr id="55" name="Shape 55"/>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1"/>
              </a:buClr>
              <a:buSzPts val="1200"/>
              <a:buFont typeface="Roboto"/>
              <a:buChar char="■"/>
              <a:defRPr sz="1200" b="0" i="0" u="none" strike="noStrike" cap="none">
                <a:solidFill>
                  <a:schemeClr val="dk1"/>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cxnSp>
        <p:nvCxnSpPr>
          <p:cNvPr id="17" name="Shape 17"/>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Shape 1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19" name="Shape 19"/>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1"/>
              </a:buClr>
              <a:buSzPts val="1200"/>
              <a:buFont typeface="Roboto"/>
              <a:buChar char="■"/>
              <a:defRPr sz="1200" b="0" i="0" u="none" strike="noStrike" cap="none">
                <a:solidFill>
                  <a:schemeClr val="dk1"/>
                </a:solidFill>
                <a:latin typeface="Roboto"/>
                <a:ea typeface="Roboto"/>
                <a:cs typeface="Roboto"/>
                <a:sym typeface="Roboto"/>
              </a:defRPr>
            </a:lvl9pPr>
          </a:lstStyle>
          <a:p>
            <a:endParaRPr/>
          </a:p>
        </p:txBody>
      </p:sp>
      <p:sp>
        <p:nvSpPr>
          <p:cNvPr id="20" name="Shape 20"/>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1"/>
              </a:buClr>
              <a:buSzPts val="1200"/>
              <a:buFont typeface="Roboto"/>
              <a:buChar char="■"/>
              <a:defRPr sz="1200" b="0" i="0" u="none" strike="noStrike" cap="none">
                <a:solidFill>
                  <a:schemeClr val="dk1"/>
                </a:solidFill>
                <a:latin typeface="Roboto"/>
                <a:ea typeface="Roboto"/>
                <a:cs typeface="Roboto"/>
                <a:sym typeface="Roboto"/>
              </a:defRPr>
            </a:lvl9pPr>
          </a:lstStyle>
          <a:p>
            <a:endParaRPr/>
          </a:p>
        </p:txBody>
      </p:sp>
      <p:sp>
        <p:nvSpPr>
          <p:cNvPr id="21" name="Shape 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cxnSp>
        <p:nvCxnSpPr>
          <p:cNvPr id="23" name="Shape 23"/>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4" name="Shape 2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25" name="Shape 25"/>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26" name="Shape 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Shape 28"/>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 name="Shape 2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30" name="Shape 30"/>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1pPr>
            <a:lvl2pPr marR="0" lvl="1"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2pPr>
            <a:lvl3pPr marR="0" lvl="2"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3pPr>
            <a:lvl4pPr marR="0" lvl="3"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4pPr>
            <a:lvl5pPr marR="0" lvl="4"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5pPr>
            <a:lvl6pPr marR="0" lvl="5"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6pPr>
            <a:lvl7pPr marR="0" lvl="6"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7pPr>
            <a:lvl8pPr marR="0" lvl="7"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8pPr>
            <a:lvl9pPr marR="0" lvl="8" algn="ctr" rtl="0">
              <a:lnSpc>
                <a:spcPct val="100000"/>
              </a:lnSpc>
              <a:spcBef>
                <a:spcPts val="0"/>
              </a:spcBef>
              <a:spcAft>
                <a:spcPts val="0"/>
              </a:spcAft>
              <a:buClr>
                <a:schemeClr val="dk1"/>
              </a:buClr>
              <a:buSzPts val="3800"/>
              <a:buFont typeface="Roboto Slab"/>
              <a:buNone/>
              <a:defRPr sz="3800" b="0" i="0" u="none" strike="noStrike" cap="none">
                <a:solidFill>
                  <a:schemeClr val="dk1"/>
                </a:solidFill>
                <a:latin typeface="Roboto Slab"/>
                <a:ea typeface="Roboto Slab"/>
                <a:cs typeface="Roboto Slab"/>
                <a:sym typeface="Roboto Slab"/>
              </a:defRPr>
            </a:lvl9pPr>
          </a:lstStyle>
          <a:p>
            <a:endParaRPr/>
          </a:p>
        </p:txBody>
      </p:sp>
      <p:sp>
        <p:nvSpPr>
          <p:cNvPr id="31" name="Shape 31"/>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1pPr>
            <a:lvl2pPr marR="0" lvl="1"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2pPr>
            <a:lvl3pPr marR="0" lvl="2"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3pPr>
            <a:lvl4pPr marR="0" lvl="3"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4pPr>
            <a:lvl5pPr marR="0" lvl="4"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5pPr>
            <a:lvl6pPr marR="0" lvl="5"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6pPr>
            <a:lvl7pPr marR="0" lvl="6"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7pPr>
            <a:lvl8pPr marR="0" lvl="7"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8pPr>
            <a:lvl9pPr marR="0" lvl="8" algn="ctr" rtl="0">
              <a:lnSpc>
                <a:spcPct val="100000"/>
              </a:lnSpc>
              <a:spcBef>
                <a:spcPts val="0"/>
              </a:spcBef>
              <a:spcAft>
                <a:spcPts val="0"/>
              </a:spcAft>
              <a:buClr>
                <a:schemeClr val="accent5"/>
              </a:buClr>
              <a:buSzPts val="2100"/>
              <a:buFont typeface="Roboto"/>
              <a:buNone/>
              <a:defRPr sz="2100" b="0" i="0" u="none" strike="noStrike" cap="none">
                <a:solidFill>
                  <a:schemeClr val="accent5"/>
                </a:solidFill>
                <a:latin typeface="Roboto"/>
                <a:ea typeface="Roboto"/>
                <a:cs typeface="Roboto"/>
                <a:sym typeface="Roboto"/>
              </a:defRPr>
            </a:lvl9pPr>
          </a:lstStyle>
          <a:p>
            <a:endParaRPr/>
          </a:p>
        </p:txBody>
      </p:sp>
      <p:sp>
        <p:nvSpPr>
          <p:cNvPr id="32" name="Shape 3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33" name="Shape 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Roboto Slab"/>
              <a:buNone/>
              <a:defRPr sz="1800" b="0" i="0" u="none" strike="noStrike" cap="none">
                <a:solidFill>
                  <a:schemeClr val="dk1"/>
                </a:solidFill>
                <a:latin typeface="Roboto Slab"/>
                <a:ea typeface="Roboto Slab"/>
                <a:cs typeface="Roboto Slab"/>
                <a:sym typeface="Roboto Slab"/>
              </a:defRPr>
            </a:lvl1pPr>
          </a:lstStyle>
          <a:p>
            <a:endParaRPr/>
          </a:p>
        </p:txBody>
      </p:sp>
      <p:sp>
        <p:nvSpPr>
          <p:cNvPr id="36" name="Shape 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9pPr>
          </a:lstStyle>
          <a:p>
            <a:endParaRPr/>
          </a:p>
        </p:txBody>
      </p:sp>
      <p:sp>
        <p:nvSpPr>
          <p:cNvPr id="39" name="Shape 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Shape 4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txBox="1">
            <a:spLocks noGrp="1"/>
          </p:cNvSpPr>
          <p:nvPr>
            <p:ph type="title"/>
          </p:nvPr>
        </p:nvSpPr>
        <p:spPr>
          <a:xfrm>
            <a:off x="387900" y="1152450"/>
            <a:ext cx="8368200" cy="1538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1pPr>
            <a:lvl2pPr marR="0" lvl="1"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2pPr>
            <a:lvl3pPr marR="0" lvl="2"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3pPr>
            <a:lvl4pPr marR="0" lvl="3"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4pPr>
            <a:lvl5pPr marR="0" lvl="4"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5pPr>
            <a:lvl6pPr marR="0" lvl="5"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6pPr>
            <a:lvl7pPr marR="0" lvl="6"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7pPr>
            <a:lvl8pPr marR="0" lvl="7"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8pPr>
            <a:lvl9pPr marR="0" lvl="8" algn="ctr" rtl="0">
              <a:lnSpc>
                <a:spcPct val="100000"/>
              </a:lnSpc>
              <a:spcBef>
                <a:spcPts val="0"/>
              </a:spcBef>
              <a:spcAft>
                <a:spcPts val="0"/>
              </a:spcAft>
              <a:buClr>
                <a:schemeClr val="accent5"/>
              </a:buClr>
              <a:buSzPts val="13000"/>
              <a:buFont typeface="Roboto Slab"/>
              <a:buNone/>
              <a:defRPr sz="13000" b="0" i="0" u="none" strike="noStrike" cap="none">
                <a:solidFill>
                  <a:schemeClr val="accent5"/>
                </a:solidFill>
                <a:latin typeface="Roboto Slab"/>
                <a:ea typeface="Roboto Slab"/>
                <a:cs typeface="Roboto Slab"/>
                <a:sym typeface="Roboto Slab"/>
              </a:defRPr>
            </a:lvl9pPr>
          </a:lstStyle>
          <a:p>
            <a:endParaRPr/>
          </a:p>
        </p:txBody>
      </p:sp>
      <p:sp>
        <p:nvSpPr>
          <p:cNvPr id="43" name="Shape 43"/>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ctr"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44" name="Shape 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cxnSp>
        <p:nvCxnSpPr>
          <p:cNvPr id="46" name="Shape 46"/>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47" name="Shape 4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1pPr>
            <a:lvl2pPr marR="0" lvl="1"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2pPr>
            <a:lvl3pPr marR="0" lvl="2"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3pPr>
            <a:lvl4pPr marR="0" lvl="3"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4pPr>
            <a:lvl5pPr marR="0" lvl="4"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5pPr>
            <a:lvl6pPr marR="0" lvl="5"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6pPr>
            <a:lvl7pPr marR="0" lvl="6"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7pPr>
            <a:lvl8pPr marR="0" lvl="7"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8pPr>
            <a:lvl9pPr marR="0" lvl="8"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9pPr>
          </a:lstStyle>
          <a:p>
            <a:endParaRPr/>
          </a:p>
        </p:txBody>
      </p:sp>
      <p:sp>
        <p:nvSpPr>
          <p:cNvPr id="48" name="Shape 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51" name="Shape 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3">
            <a:alphaModFix/>
          </a:blip>
          <a:srcRect/>
          <a:stretch/>
        </p:blipFill>
        <p:spPr>
          <a:xfrm>
            <a:off x="1642825" y="764575"/>
            <a:ext cx="5858350" cy="3585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265500" y="147300"/>
            <a:ext cx="4045200" cy="1497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1" i="0" u="none" strike="noStrike" cap="none">
                <a:solidFill>
                  <a:schemeClr val="dk1"/>
                </a:solidFill>
              </a:rPr>
              <a:t>Core Belief 4:</a:t>
            </a:r>
            <a:endParaRPr sz="3800" b="1" i="0" u="none" strike="noStrike" cap="none">
              <a:solidFill>
                <a:schemeClr val="dk1"/>
              </a:solidFill>
            </a:endParaRPr>
          </a:p>
        </p:txBody>
      </p:sp>
      <p:sp>
        <p:nvSpPr>
          <p:cNvPr id="158" name="Shape 158"/>
          <p:cNvSpPr txBox="1">
            <a:spLocks noGrp="1"/>
          </p:cNvSpPr>
          <p:nvPr>
            <p:ph type="subTitle" idx="1"/>
          </p:nvPr>
        </p:nvSpPr>
        <p:spPr>
          <a:xfrm>
            <a:off x="265500" y="1964099"/>
            <a:ext cx="4045200" cy="215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0" i="0" u="none" strike="noStrike" cap="none">
                <a:solidFill>
                  <a:srgbClr val="FFFFFF"/>
                </a:solidFill>
                <a:latin typeface="Roboto"/>
                <a:ea typeface="Roboto"/>
                <a:cs typeface="Roboto"/>
                <a:sym typeface="Roboto"/>
              </a:rPr>
              <a:t>The responsibility for cultivating and sustaining partnerships among school, home, and community rests primarily with school staff, especially </a:t>
            </a:r>
            <a:r>
              <a:rPr lang="en" sz="2100" b="1" i="0" u="none" strike="noStrike" cap="none">
                <a:solidFill>
                  <a:srgbClr val="FFFFFF"/>
                </a:solidFill>
                <a:latin typeface="Roboto"/>
                <a:ea typeface="Roboto"/>
                <a:cs typeface="Roboto"/>
                <a:sym typeface="Roboto"/>
              </a:rPr>
              <a:t>school leaders.</a:t>
            </a:r>
            <a:endParaRPr sz="2100" b="1" i="0" u="none" strike="noStrike" cap="none">
              <a:solidFill>
                <a:srgbClr val="FFFFFF"/>
              </a:solidFill>
              <a:latin typeface="Roboto"/>
              <a:ea typeface="Roboto"/>
              <a:cs typeface="Roboto"/>
              <a:sym typeface="Roboto"/>
            </a:endParaRPr>
          </a:p>
        </p:txBody>
      </p:sp>
      <p:sp>
        <p:nvSpPr>
          <p:cNvPr id="159" name="Shape 159"/>
          <p:cNvSpPr txBox="1">
            <a:spLocks noGrp="1"/>
          </p:cNvSpPr>
          <p:nvPr>
            <p:ph type="body" idx="2"/>
          </p:nvPr>
        </p:nvSpPr>
        <p:spPr>
          <a:xfrm>
            <a:off x="4939500" y="-342600"/>
            <a:ext cx="3837000" cy="3546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Roboto"/>
              <a:buNone/>
            </a:pPr>
            <a:r>
              <a:rPr lang="en" sz="3000" b="0" i="0" u="none" strike="noStrike" cap="none">
                <a:solidFill>
                  <a:srgbClr val="FFFFFF"/>
                </a:solidFill>
                <a:latin typeface="Roboto"/>
                <a:ea typeface="Roboto"/>
                <a:cs typeface="Roboto"/>
                <a:sym typeface="Roboto"/>
              </a:rPr>
              <a:t>Building trust </a:t>
            </a:r>
            <a:endParaRPr sz="3000" b="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1800"/>
              <a:buFont typeface="Roboto"/>
              <a:buNone/>
            </a:pPr>
            <a:r>
              <a:rPr lang="en" sz="3000" b="0" i="0" u="none" strike="noStrike" cap="none">
                <a:solidFill>
                  <a:srgbClr val="FFFFFF"/>
                </a:solidFill>
                <a:latin typeface="Roboto"/>
                <a:ea typeface="Roboto"/>
                <a:cs typeface="Roboto"/>
                <a:sym typeface="Roboto"/>
              </a:rPr>
              <a:t>takes time and persistence.</a:t>
            </a:r>
            <a:endParaRPr sz="3000" b="0" i="0" u="none" strike="noStrike" cap="none">
              <a:solidFill>
                <a:srgbClr val="FFFFFF"/>
              </a:solidFill>
              <a:latin typeface="Roboto"/>
              <a:ea typeface="Roboto"/>
              <a:cs typeface="Roboto"/>
              <a:sym typeface="Roboto"/>
            </a:endParaRPr>
          </a:p>
        </p:txBody>
      </p:sp>
      <p:pic>
        <p:nvPicPr>
          <p:cNvPr id="160" name="Shape 160"/>
          <p:cNvPicPr preferRelativeResize="0"/>
          <p:nvPr/>
        </p:nvPicPr>
        <p:blipFill rotWithShape="1">
          <a:blip r:embed="rId3">
            <a:alphaModFix/>
          </a:blip>
          <a:srcRect/>
          <a:stretch/>
        </p:blipFill>
        <p:spPr>
          <a:xfrm>
            <a:off x="5105287" y="2241193"/>
            <a:ext cx="3505425" cy="27913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subTitle" idx="1"/>
          </p:nvPr>
        </p:nvSpPr>
        <p:spPr>
          <a:xfrm>
            <a:off x="265500" y="383375"/>
            <a:ext cx="4045200" cy="78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3000" b="1" i="0" u="none" strike="noStrike" cap="none">
                <a:solidFill>
                  <a:schemeClr val="accent5"/>
                </a:solidFill>
                <a:latin typeface="Roboto"/>
                <a:ea typeface="Roboto"/>
                <a:cs typeface="Roboto"/>
                <a:sym typeface="Roboto"/>
              </a:rPr>
              <a:t>Reflection</a:t>
            </a:r>
            <a:endParaRPr sz="3000" b="1" i="0" u="none" strike="noStrike" cap="none">
              <a:solidFill>
                <a:schemeClr val="accent5"/>
              </a:solidFill>
              <a:latin typeface="Roboto"/>
              <a:ea typeface="Roboto"/>
              <a:cs typeface="Roboto"/>
              <a:sym typeface="Roboto"/>
            </a:endParaRPr>
          </a:p>
        </p:txBody>
      </p:sp>
      <p:sp>
        <p:nvSpPr>
          <p:cNvPr id="166" name="Shape 166"/>
          <p:cNvSpPr txBox="1">
            <a:spLocks noGrp="1"/>
          </p:cNvSpPr>
          <p:nvPr>
            <p:ph type="body" idx="2"/>
          </p:nvPr>
        </p:nvSpPr>
        <p:spPr>
          <a:xfrm>
            <a:off x="4805675" y="870150"/>
            <a:ext cx="3970800" cy="34542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800"/>
              <a:buFont typeface="Roboto"/>
              <a:buNone/>
            </a:pPr>
            <a:endParaRPr sz="3000" b="1" i="0" u="none" strike="noStrike" cap="none">
              <a:solidFill>
                <a:srgbClr val="FFFF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r>
              <a:rPr lang="en" sz="3000" b="1" i="0" u="none" strike="noStrike" cap="none">
                <a:solidFill>
                  <a:srgbClr val="FFFFFF"/>
                </a:solidFill>
                <a:latin typeface="Roboto"/>
                <a:ea typeface="Roboto"/>
                <a:cs typeface="Roboto"/>
                <a:sym typeface="Roboto"/>
              </a:rPr>
              <a:t>Which of the Core Beliefs might you embrace more closely?</a:t>
            </a:r>
            <a:endParaRPr sz="3000" b="1" i="0" u="none" strike="noStrike" cap="none">
              <a:solidFill>
                <a:srgbClr val="FFFFFF"/>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pic>
        <p:nvPicPr>
          <p:cNvPr id="167" name="Shape 167"/>
          <p:cNvPicPr preferRelativeResize="0"/>
          <p:nvPr/>
        </p:nvPicPr>
        <p:blipFill rotWithShape="1">
          <a:blip r:embed="rId3">
            <a:alphaModFix/>
          </a:blip>
          <a:srcRect/>
          <a:stretch/>
        </p:blipFill>
        <p:spPr>
          <a:xfrm>
            <a:off x="397225" y="1166080"/>
            <a:ext cx="4045200" cy="1078720"/>
          </a:xfrm>
          <a:prstGeom prst="rect">
            <a:avLst/>
          </a:prstGeom>
          <a:noFill/>
          <a:ln>
            <a:noFill/>
          </a:ln>
        </p:spPr>
      </p:pic>
      <p:pic>
        <p:nvPicPr>
          <p:cNvPr id="168" name="Shape 168"/>
          <p:cNvPicPr preferRelativeResize="0"/>
          <p:nvPr/>
        </p:nvPicPr>
        <p:blipFill rotWithShape="1">
          <a:blip r:embed="rId4">
            <a:alphaModFix/>
          </a:blip>
          <a:srcRect/>
          <a:stretch/>
        </p:blipFill>
        <p:spPr>
          <a:xfrm>
            <a:off x="1110138" y="2764575"/>
            <a:ext cx="2619375" cy="1695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4026425" y="2491950"/>
            <a:ext cx="1178400" cy="22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 name="Shape 174"/>
          <p:cNvGrpSpPr/>
          <p:nvPr/>
        </p:nvGrpSpPr>
        <p:grpSpPr>
          <a:xfrm>
            <a:off x="1235617" y="1908357"/>
            <a:ext cx="3336466" cy="2399700"/>
            <a:chOff x="2744034" y="1146343"/>
            <a:chExt cx="1827900" cy="2399700"/>
          </a:xfrm>
        </p:grpSpPr>
        <p:sp>
          <p:nvSpPr>
            <p:cNvPr id="175" name="Shape 175"/>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Shape 176"/>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Shape 177"/>
            <p:cNvSpPr txBox="1"/>
            <p:nvPr/>
          </p:nvSpPr>
          <p:spPr>
            <a:xfrm>
              <a:off x="2966450"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FFFF"/>
                  </a:solidFill>
                  <a:latin typeface="Roboto"/>
                  <a:ea typeface="Roboto"/>
                  <a:cs typeface="Roboto"/>
                  <a:sym typeface="Roboto"/>
                </a:rPr>
                <a:t>Authentic Teacher-Parent Relationships</a:t>
              </a:r>
              <a:endParaRPr sz="1400" b="1"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“We need to prove that we can be trusted.”</a:t>
              </a:r>
              <a:endParaRPr sz="1400" b="0"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endParaRPr sz="800" b="0"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1600"/>
                </a:spcAft>
                <a:buClr>
                  <a:srgbClr val="000000"/>
                </a:buClr>
                <a:buSzPts val="800"/>
                <a:buFont typeface="Arial"/>
                <a:buNone/>
              </a:pPr>
              <a:endParaRPr sz="800" b="0" i="0" u="none" strike="noStrike" cap="none">
                <a:solidFill>
                  <a:srgbClr val="FFFFFF"/>
                </a:solidFill>
                <a:latin typeface="Arial"/>
                <a:ea typeface="Arial"/>
                <a:cs typeface="Arial"/>
                <a:sym typeface="Arial"/>
              </a:endParaRPr>
            </a:p>
          </p:txBody>
        </p:sp>
      </p:grpSp>
      <p:grpSp>
        <p:nvGrpSpPr>
          <p:cNvPr id="178" name="Shape 178"/>
          <p:cNvGrpSpPr/>
          <p:nvPr/>
        </p:nvGrpSpPr>
        <p:grpSpPr>
          <a:xfrm>
            <a:off x="4571876" y="1597475"/>
            <a:ext cx="2840922" cy="2399700"/>
            <a:chOff x="4572084" y="1597469"/>
            <a:chExt cx="1827900" cy="2399700"/>
          </a:xfrm>
        </p:grpSpPr>
        <p:sp>
          <p:nvSpPr>
            <p:cNvPr id="179" name="Shape 179"/>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840D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p:nvPr/>
          </p:nvSpPr>
          <p:spPr>
            <a:xfrm rot="10800000" flipH="1">
              <a:off x="4662018" y="1687411"/>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4794425" y="1795520"/>
              <a:ext cx="1383000" cy="14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1" i="0" u="none" strike="noStrike" cap="none">
                  <a:solidFill>
                    <a:srgbClr val="FFFFFF"/>
                  </a:solidFill>
                  <a:latin typeface="Roboto"/>
                  <a:ea typeface="Roboto"/>
                  <a:cs typeface="Roboto"/>
                  <a:sym typeface="Roboto"/>
                </a:rPr>
                <a:t>Traditional Power Dynamics</a:t>
              </a:r>
              <a:endParaRPr sz="1400" b="1" i="0" u="none" strike="noStrike" cap="none">
                <a:solidFill>
                  <a:srgbClr val="FFFFFF"/>
                </a:solidFill>
                <a:latin typeface="Roboto"/>
                <a:ea typeface="Roboto"/>
                <a:cs typeface="Roboto"/>
                <a:sym typeface="Roboto"/>
              </a:endParaRPr>
            </a:p>
            <a:p>
              <a:pPr marL="0" marR="0" lvl="0" indent="0" algn="ctr" rtl="0">
                <a:lnSpc>
                  <a:spcPct val="115000"/>
                </a:lnSpc>
                <a:spcBef>
                  <a:spcPts val="0"/>
                </a:spcBef>
                <a:spcAft>
                  <a:spcPts val="160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Teachers as experts and families as passive recipients</a:t>
              </a:r>
              <a:endParaRPr sz="1400" b="0" i="0" u="none" strike="noStrike" cap="none">
                <a:solidFill>
                  <a:srgbClr val="FFFFFF"/>
                </a:solidFill>
                <a:latin typeface="Arial"/>
                <a:ea typeface="Arial"/>
                <a:cs typeface="Arial"/>
                <a:sym typeface="Arial"/>
              </a:endParaRPr>
            </a:p>
          </p:txBody>
        </p:sp>
      </p:grpSp>
      <p:sp>
        <p:nvSpPr>
          <p:cNvPr id="182" name="Shape 182"/>
          <p:cNvSpPr txBox="1"/>
          <p:nvPr/>
        </p:nvSpPr>
        <p:spPr>
          <a:xfrm>
            <a:off x="4477550" y="3871800"/>
            <a:ext cx="3086100" cy="10431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Arial"/>
                <a:ea typeface="Arial"/>
                <a:cs typeface="Arial"/>
                <a:sym typeface="Arial"/>
              </a:rPr>
              <a:t>Parent-Teacher Conference</a:t>
            </a:r>
            <a:endParaRPr sz="1400" b="0" i="0" u="none" strike="noStrike" cap="none">
              <a:solidFill>
                <a:srgbClr val="FFFFFF"/>
              </a:solidFill>
              <a:latin typeface="Arial"/>
              <a:ea typeface="Arial"/>
              <a:cs typeface="Arial"/>
              <a:sym typeface="Arial"/>
            </a:endParaRPr>
          </a:p>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Arial"/>
                <a:ea typeface="Arial"/>
                <a:cs typeface="Arial"/>
                <a:sym typeface="Arial"/>
              </a:rPr>
              <a:t>Bake Sales </a:t>
            </a:r>
            <a:endParaRPr sz="1400" b="0" i="0" u="none" strike="noStrike" cap="none">
              <a:solidFill>
                <a:srgbClr val="FFFFFF"/>
              </a:solidFill>
              <a:latin typeface="Arial"/>
              <a:ea typeface="Arial"/>
              <a:cs typeface="Arial"/>
              <a:sym typeface="Arial"/>
            </a:endParaRPr>
          </a:p>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Arial"/>
                <a:ea typeface="Arial"/>
                <a:cs typeface="Arial"/>
                <a:sym typeface="Arial"/>
              </a:rPr>
              <a:t>Open House</a:t>
            </a:r>
            <a:endParaRPr sz="1400" b="0" i="0" u="none" strike="noStrike" cap="none">
              <a:solidFill>
                <a:srgbClr val="FFFFFF"/>
              </a:solidFill>
              <a:latin typeface="Arial"/>
              <a:ea typeface="Arial"/>
              <a:cs typeface="Arial"/>
              <a:sym typeface="Arial"/>
            </a:endParaRPr>
          </a:p>
        </p:txBody>
      </p:sp>
      <p:sp>
        <p:nvSpPr>
          <p:cNvPr id="183" name="Shape 183"/>
          <p:cNvSpPr txBox="1"/>
          <p:nvPr/>
        </p:nvSpPr>
        <p:spPr>
          <a:xfrm>
            <a:off x="1128075" y="3548275"/>
            <a:ext cx="3444000" cy="172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Shape 184"/>
          <p:cNvSpPr txBox="1">
            <a:spLocks noGrp="1"/>
          </p:cNvSpPr>
          <p:nvPr>
            <p:ph type="body" idx="1"/>
          </p:nvPr>
        </p:nvSpPr>
        <p:spPr>
          <a:xfrm>
            <a:off x="-51225" y="4544700"/>
            <a:ext cx="9144000" cy="59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Roboto Slab"/>
              <a:buNone/>
            </a:pPr>
            <a:r>
              <a:rPr lang="en" sz="2400" b="0" i="0" u="none" strike="noStrike" cap="none">
                <a:solidFill>
                  <a:schemeClr val="dk1"/>
                </a:solidFill>
                <a:latin typeface="Roboto Slab"/>
                <a:ea typeface="Roboto Slab"/>
                <a:cs typeface="Roboto Slab"/>
                <a:sym typeface="Roboto Slab"/>
              </a:rPr>
              <a:t>Cultivating Authentic Teacher-Parent Relationships</a:t>
            </a:r>
            <a:endParaRPr sz="1800" b="0" i="0" u="none" strike="noStrike" cap="none">
              <a:solidFill>
                <a:schemeClr val="dk1"/>
              </a:solidFill>
              <a:latin typeface="Roboto Slab"/>
              <a:ea typeface="Roboto Slab"/>
              <a:cs typeface="Roboto Slab"/>
              <a:sym typeface="Roboto Slab"/>
            </a:endParaRPr>
          </a:p>
        </p:txBody>
      </p:sp>
      <p:sp>
        <p:nvSpPr>
          <p:cNvPr id="185" name="Shape 185"/>
          <p:cNvSpPr txBox="1"/>
          <p:nvPr/>
        </p:nvSpPr>
        <p:spPr>
          <a:xfrm>
            <a:off x="1066800" y="-381000"/>
            <a:ext cx="3000000" cy="3000000"/>
          </a:xfrm>
          <a:prstGeom prst="rect">
            <a:avLst/>
          </a:prstGeom>
          <a:noFill/>
          <a:ln>
            <a:noFill/>
          </a:ln>
        </p:spPr>
        <p:txBody>
          <a:bodyPr spcFirstLastPara="1" wrap="square" lIns="91425" tIns="91425" rIns="91425" bIns="91425" anchor="ctr" anchorCtr="0">
            <a:noAutofit/>
          </a:bodyPr>
          <a:lstStyle/>
          <a:p>
            <a:pPr marL="457200" marR="0" lvl="0" indent="-304800" algn="l" rtl="0">
              <a:lnSpc>
                <a:spcPct val="100000"/>
              </a:lnSpc>
              <a:spcBef>
                <a:spcPts val="0"/>
              </a:spcBef>
              <a:spcAft>
                <a:spcPts val="0"/>
              </a:spcAft>
              <a:buClr>
                <a:srgbClr val="FFFFFF"/>
              </a:buClr>
              <a:buSzPts val="1200"/>
              <a:buFont typeface="Arial"/>
              <a:buChar char="●"/>
            </a:pPr>
            <a:r>
              <a:rPr lang="en" sz="1200" dirty="0">
                <a:solidFill>
                  <a:srgbClr val="FFFFFF"/>
                </a:solidFill>
              </a:rPr>
              <a:t>Learning Walks</a:t>
            </a:r>
            <a:endParaRPr sz="1200" dirty="0">
              <a:solidFill>
                <a:srgbClr val="FFFFFF"/>
              </a:solidFill>
            </a:endParaRPr>
          </a:p>
          <a:p>
            <a:pPr marL="457200" marR="0" lvl="0" indent="-304800" algn="l" rtl="0">
              <a:lnSpc>
                <a:spcPct val="100000"/>
              </a:lnSpc>
              <a:spcBef>
                <a:spcPts val="0"/>
              </a:spcBef>
              <a:spcAft>
                <a:spcPts val="0"/>
              </a:spcAft>
              <a:buClr>
                <a:srgbClr val="FFFFFF"/>
              </a:buClr>
              <a:buSzPts val="1200"/>
              <a:buFont typeface="Arial"/>
              <a:buChar char="●"/>
            </a:pPr>
            <a:r>
              <a:rPr lang="en" sz="1200" b="0" i="0" u="none" strike="noStrike" cap="none" dirty="0" smtClean="0">
                <a:solidFill>
                  <a:srgbClr val="FFFFFF"/>
                </a:solidFill>
                <a:latin typeface="Arial"/>
                <a:ea typeface="Arial"/>
                <a:cs typeface="Arial"/>
                <a:sym typeface="Arial"/>
              </a:rPr>
              <a:t>Student </a:t>
            </a:r>
            <a:r>
              <a:rPr lang="en" sz="1200" b="0" i="0" u="none" strike="noStrike" cap="none" dirty="0">
                <a:solidFill>
                  <a:srgbClr val="FFFFFF"/>
                </a:solidFill>
                <a:latin typeface="Arial"/>
                <a:ea typeface="Arial"/>
                <a:cs typeface="Arial"/>
                <a:sym typeface="Arial"/>
              </a:rPr>
              <a:t>Led Conferences </a:t>
            </a:r>
            <a:endParaRPr sz="1200" b="0" i="0" u="none" strike="noStrike" cap="none" dirty="0">
              <a:solidFill>
                <a:srgbClr val="FFFFFF"/>
              </a:solidFill>
              <a:latin typeface="Arial"/>
              <a:ea typeface="Arial"/>
              <a:cs typeface="Arial"/>
              <a:sym typeface="Arial"/>
            </a:endParaRPr>
          </a:p>
          <a:p>
            <a:pPr marL="457200" marR="0" lvl="0" indent="-3048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Arial"/>
                <a:ea typeface="Arial"/>
                <a:cs typeface="Arial"/>
                <a:sym typeface="Arial"/>
              </a:rPr>
              <a:t>Engage in </a:t>
            </a:r>
            <a:r>
              <a:rPr lang="en" sz="1200" b="0" i="0" u="none" strike="noStrike" cap="none" dirty="0" smtClean="0">
                <a:solidFill>
                  <a:srgbClr val="FFFFFF"/>
                </a:solidFill>
                <a:latin typeface="Arial"/>
                <a:ea typeface="Arial"/>
                <a:cs typeface="Arial"/>
                <a:sym typeface="Arial"/>
              </a:rPr>
              <a:t>authentic </a:t>
            </a:r>
            <a:r>
              <a:rPr lang="en" sz="1200" dirty="0">
                <a:solidFill>
                  <a:srgbClr val="FFFFFF"/>
                </a:solidFill>
              </a:rPr>
              <a:t>c</a:t>
            </a:r>
            <a:r>
              <a:rPr lang="en" sz="1200" b="0" i="0" u="none" strike="noStrike" cap="none" dirty="0" smtClean="0">
                <a:solidFill>
                  <a:srgbClr val="FFFFFF"/>
                </a:solidFill>
                <a:latin typeface="Arial"/>
                <a:ea typeface="Arial"/>
                <a:cs typeface="Arial"/>
                <a:sym typeface="Arial"/>
              </a:rPr>
              <a:t>onversations </a:t>
            </a:r>
            <a:r>
              <a:rPr lang="en" sz="1200" b="0" i="0" u="none" strike="noStrike" cap="none" dirty="0">
                <a:solidFill>
                  <a:srgbClr val="FFFFFF"/>
                </a:solidFill>
                <a:latin typeface="Arial"/>
                <a:ea typeface="Arial"/>
                <a:cs typeface="Arial"/>
                <a:sym typeface="Arial"/>
              </a:rPr>
              <a:t>with </a:t>
            </a:r>
            <a:r>
              <a:rPr lang="en" sz="1200" b="0" i="0" u="none" strike="noStrike" cap="none" dirty="0" smtClean="0">
                <a:solidFill>
                  <a:srgbClr val="FFFFFF"/>
                </a:solidFill>
                <a:latin typeface="Arial"/>
                <a:ea typeface="Arial"/>
                <a:cs typeface="Arial"/>
                <a:sym typeface="Arial"/>
              </a:rPr>
              <a:t>families </a:t>
            </a:r>
            <a:r>
              <a:rPr lang="en" sz="1200" b="0" i="0" u="none" strike="noStrike" cap="none" dirty="0">
                <a:solidFill>
                  <a:srgbClr val="FFFFFF"/>
                </a:solidFill>
                <a:latin typeface="Arial"/>
                <a:ea typeface="Arial"/>
                <a:cs typeface="Arial"/>
                <a:sym typeface="Arial"/>
              </a:rPr>
              <a:t>(e.g., D</a:t>
            </a:r>
            <a:r>
              <a:rPr lang="en" sz="1200" dirty="0">
                <a:solidFill>
                  <a:srgbClr val="FFFFFF"/>
                </a:solidFill>
              </a:rPr>
              <a:t>onuts with Dad, Muffins with Moms, Coffee with the Principal </a:t>
            </a:r>
            <a:r>
              <a:rPr lang="en" sz="1200" dirty="0" smtClean="0">
                <a:solidFill>
                  <a:srgbClr val="FFFFFF"/>
                </a:solidFill>
              </a:rPr>
              <a:t>etc.)</a:t>
            </a:r>
            <a:endParaRPr sz="1200" b="0" i="0" u="none" strike="noStrike" cap="none" dirty="0">
              <a:solidFill>
                <a:srgbClr val="FFFFFF"/>
              </a:solidFill>
              <a:latin typeface="Arial"/>
              <a:ea typeface="Arial"/>
              <a:cs typeface="Arial"/>
              <a:sym typeface="Arial"/>
            </a:endParaRPr>
          </a:p>
          <a:p>
            <a:pPr marL="457200" marR="0" lvl="0" indent="-3048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Arial"/>
                <a:ea typeface="Arial"/>
                <a:cs typeface="Arial"/>
                <a:sym typeface="Arial"/>
              </a:rPr>
              <a:t>Make </a:t>
            </a:r>
            <a:r>
              <a:rPr lang="en" sz="1200" dirty="0">
                <a:solidFill>
                  <a:srgbClr val="FFFFFF"/>
                </a:solidFill>
              </a:rPr>
              <a:t>p</a:t>
            </a:r>
            <a:r>
              <a:rPr lang="en" sz="1200" b="0" i="0" u="none" strike="noStrike" cap="none" dirty="0" smtClean="0">
                <a:solidFill>
                  <a:srgbClr val="FFFFFF"/>
                </a:solidFill>
                <a:latin typeface="Arial"/>
                <a:ea typeface="Arial"/>
                <a:cs typeface="Arial"/>
                <a:sym typeface="Arial"/>
              </a:rPr>
              <a:t>ersonal </a:t>
            </a:r>
            <a:r>
              <a:rPr lang="en" sz="1200" dirty="0">
                <a:solidFill>
                  <a:srgbClr val="FFFFFF"/>
                </a:solidFill>
              </a:rPr>
              <a:t>i</a:t>
            </a:r>
            <a:r>
              <a:rPr lang="en" sz="1200" b="0" i="0" u="none" strike="noStrike" cap="none" dirty="0" smtClean="0">
                <a:solidFill>
                  <a:srgbClr val="FFFFFF"/>
                </a:solidFill>
                <a:latin typeface="Arial"/>
                <a:ea typeface="Arial"/>
                <a:cs typeface="Arial"/>
                <a:sym typeface="Arial"/>
              </a:rPr>
              <a:t>nvitations </a:t>
            </a:r>
            <a:r>
              <a:rPr lang="en" sz="1200" b="0" i="0" u="none" strike="noStrike" cap="none" dirty="0">
                <a:solidFill>
                  <a:srgbClr val="FFFFFF"/>
                </a:solidFill>
                <a:latin typeface="Arial"/>
                <a:ea typeface="Arial"/>
                <a:cs typeface="Arial"/>
                <a:sym typeface="Arial"/>
              </a:rPr>
              <a:t>and </a:t>
            </a:r>
            <a:r>
              <a:rPr lang="en" sz="1200" dirty="0">
                <a:solidFill>
                  <a:srgbClr val="FFFFFF"/>
                </a:solidFill>
              </a:rPr>
              <a:t>p</a:t>
            </a:r>
            <a:r>
              <a:rPr lang="en" sz="1200" b="0" i="0" u="none" strike="noStrike" cap="none" dirty="0" smtClean="0">
                <a:solidFill>
                  <a:srgbClr val="FFFFFF"/>
                </a:solidFill>
                <a:latin typeface="Arial"/>
                <a:ea typeface="Arial"/>
                <a:cs typeface="Arial"/>
                <a:sym typeface="Arial"/>
              </a:rPr>
              <a:t>hone </a:t>
            </a:r>
            <a:r>
              <a:rPr lang="en" sz="1200" b="0" i="0" u="none" strike="noStrike" cap="none" dirty="0">
                <a:solidFill>
                  <a:srgbClr val="FFFFFF"/>
                </a:solidFill>
                <a:latin typeface="Arial"/>
                <a:ea typeface="Arial"/>
                <a:cs typeface="Arial"/>
                <a:sym typeface="Arial"/>
              </a:rPr>
              <a:t>calls</a:t>
            </a:r>
            <a:endParaRPr sz="1200" b="0" i="0" u="none" strike="noStrike" cap="none" dirty="0">
              <a:solidFill>
                <a:srgbClr val="FFFFFF"/>
              </a:solidFill>
              <a:latin typeface="Arial"/>
              <a:ea typeface="Arial"/>
              <a:cs typeface="Arial"/>
              <a:sym typeface="Arial"/>
            </a:endParaRPr>
          </a:p>
          <a:p>
            <a:pPr marL="457200" marR="0" lvl="0" indent="-304800" algn="l" rtl="0">
              <a:lnSpc>
                <a:spcPct val="100000"/>
              </a:lnSpc>
              <a:spcBef>
                <a:spcPts val="0"/>
              </a:spcBef>
              <a:spcAft>
                <a:spcPts val="0"/>
              </a:spcAft>
              <a:buClr>
                <a:srgbClr val="FFFFFF"/>
              </a:buClr>
              <a:buSzPts val="1200"/>
              <a:buFont typeface="Arial"/>
              <a:buChar char="●"/>
            </a:pPr>
            <a:r>
              <a:rPr lang="en" sz="1200" b="0" i="0" u="none" strike="noStrike" cap="none" dirty="0">
                <a:solidFill>
                  <a:srgbClr val="FFFFFF"/>
                </a:solidFill>
                <a:latin typeface="Arial"/>
                <a:ea typeface="Arial"/>
                <a:cs typeface="Arial"/>
                <a:sym typeface="Arial"/>
              </a:rPr>
              <a:t>FACE-TO-FACE INTERACTIONS</a:t>
            </a:r>
            <a:endParaRPr sz="12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1" i="0" u="none" strike="noStrike" cap="none">
                <a:solidFill>
                  <a:schemeClr val="dk1"/>
                </a:solidFill>
              </a:rPr>
              <a:t>Family Engagement Is Worth It!</a:t>
            </a:r>
            <a:endParaRPr sz="3800" b="1" i="0" u="none" strike="noStrike" cap="none">
              <a:solidFill>
                <a:schemeClr val="dk1"/>
              </a:solidFill>
            </a:endParaRPr>
          </a:p>
        </p:txBody>
      </p:sp>
      <p:sp>
        <p:nvSpPr>
          <p:cNvPr id="191" name="Shape 191"/>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0" i="0" u="none" strike="noStrike" cap="none">
                <a:solidFill>
                  <a:srgbClr val="FFFFFF"/>
                </a:solidFill>
                <a:latin typeface="Roboto"/>
                <a:ea typeface="Roboto"/>
                <a:cs typeface="Roboto"/>
                <a:sym typeface="Roboto"/>
              </a:rPr>
              <a:t>Try it out, feel successful, and that will make you want to continue.</a:t>
            </a:r>
            <a:endParaRPr sz="2100" b="0" i="0" u="none" strike="noStrike" cap="none">
              <a:solidFill>
                <a:srgbClr val="FFFFFF"/>
              </a:solidFill>
              <a:latin typeface="Roboto"/>
              <a:ea typeface="Roboto"/>
              <a:cs typeface="Roboto"/>
              <a:sym typeface="Roboto"/>
            </a:endParaRPr>
          </a:p>
        </p:txBody>
      </p:sp>
      <p:sp>
        <p:nvSpPr>
          <p:cNvPr id="192" name="Shape 192"/>
          <p:cNvSpPr txBox="1">
            <a:spLocks noGrp="1"/>
          </p:cNvSpPr>
          <p:nvPr>
            <p:ph type="body" idx="2"/>
          </p:nvPr>
        </p:nvSpPr>
        <p:spPr>
          <a:xfrm>
            <a:off x="4939500" y="724200"/>
            <a:ext cx="3837000" cy="15063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chemeClr val="dk1"/>
              </a:buClr>
              <a:buSzPts val="1800"/>
              <a:buFont typeface="Roboto"/>
              <a:buNone/>
            </a:pPr>
            <a:r>
              <a:rPr lang="en" sz="1800" b="0" i="0" u="none" strike="noStrike" cap="none">
                <a:solidFill>
                  <a:schemeClr val="dk1"/>
                </a:solidFill>
                <a:latin typeface="Roboto"/>
                <a:ea typeface="Roboto"/>
                <a:cs typeface="Roboto"/>
                <a:sym typeface="Roboto"/>
              </a:rPr>
              <a:t>l</a:t>
            </a:r>
            <a:endParaRPr sz="1800" b="0" i="0" u="none" strike="noStrike" cap="none">
              <a:solidFill>
                <a:schemeClr val="dk1"/>
              </a:solidFill>
              <a:latin typeface="Roboto"/>
              <a:ea typeface="Roboto"/>
              <a:cs typeface="Roboto"/>
              <a:sym typeface="Roboto"/>
            </a:endParaRPr>
          </a:p>
        </p:txBody>
      </p:sp>
      <p:pic>
        <p:nvPicPr>
          <p:cNvPr id="193" name="Shape 193"/>
          <p:cNvPicPr preferRelativeResize="0"/>
          <p:nvPr/>
        </p:nvPicPr>
        <p:blipFill rotWithShape="1">
          <a:blip r:embed="rId3">
            <a:alphaModFix/>
          </a:blip>
          <a:srcRect/>
          <a:stretch/>
        </p:blipFill>
        <p:spPr>
          <a:xfrm>
            <a:off x="4616025" y="1128100"/>
            <a:ext cx="4483949" cy="3209652"/>
          </a:xfrm>
          <a:prstGeom prst="rect">
            <a:avLst/>
          </a:prstGeom>
          <a:noFill/>
          <a:ln>
            <a:noFill/>
          </a:ln>
        </p:spPr>
      </p:pic>
      <p:sp>
        <p:nvSpPr>
          <p:cNvPr id="194" name="Shape 194"/>
          <p:cNvSpPr txBox="1"/>
          <p:nvPr/>
        </p:nvSpPr>
        <p:spPr>
          <a:xfrm>
            <a:off x="4898850" y="3088800"/>
            <a:ext cx="4045200" cy="175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65500" y="240825"/>
            <a:ext cx="4045200" cy="178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0" i="0" u="none" strike="noStrike" cap="none">
                <a:solidFill>
                  <a:schemeClr val="dk1"/>
                </a:solidFill>
                <a:latin typeface="Roboto Slab"/>
                <a:ea typeface="Roboto Slab"/>
                <a:cs typeface="Roboto Slab"/>
                <a:sym typeface="Roboto Slab"/>
              </a:rPr>
              <a:t>Building Meaningful Partnerships</a:t>
            </a:r>
            <a:endParaRPr sz="3800" b="0" i="0" u="none" strike="noStrike" cap="none">
              <a:solidFill>
                <a:schemeClr val="dk1"/>
              </a:solidFill>
              <a:latin typeface="Roboto Slab"/>
              <a:ea typeface="Roboto Slab"/>
              <a:cs typeface="Roboto Slab"/>
              <a:sym typeface="Roboto Slab"/>
            </a:endParaRPr>
          </a:p>
        </p:txBody>
      </p:sp>
      <p:sp>
        <p:nvSpPr>
          <p:cNvPr id="200" name="Shape 200"/>
          <p:cNvSpPr txBox="1">
            <a:spLocks noGrp="1"/>
          </p:cNvSpPr>
          <p:nvPr>
            <p:ph type="subTitle" idx="1"/>
          </p:nvPr>
        </p:nvSpPr>
        <p:spPr>
          <a:xfrm>
            <a:off x="265500" y="2159401"/>
            <a:ext cx="40452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0" i="0" u="none" strike="noStrike" cap="none">
                <a:solidFill>
                  <a:srgbClr val="FFFFFF"/>
                </a:solidFill>
                <a:latin typeface="Roboto"/>
                <a:ea typeface="Roboto"/>
                <a:cs typeface="Roboto"/>
                <a:sym typeface="Roboto"/>
              </a:rPr>
              <a:t>You serve as an important building block to greater family engagement in your school.</a:t>
            </a:r>
            <a:endParaRPr sz="2100" b="0" i="0" u="none" strike="noStrike" cap="none">
              <a:solidFill>
                <a:srgbClr val="FFFFFF"/>
              </a:solidFill>
              <a:latin typeface="Roboto"/>
              <a:ea typeface="Roboto"/>
              <a:cs typeface="Roboto"/>
              <a:sym typeface="Roboto"/>
            </a:endParaRPr>
          </a:p>
        </p:txBody>
      </p:sp>
      <p:pic>
        <p:nvPicPr>
          <p:cNvPr id="201" name="Shape 201"/>
          <p:cNvPicPr preferRelativeResize="0"/>
          <p:nvPr/>
        </p:nvPicPr>
        <p:blipFill rotWithShape="1">
          <a:blip r:embed="rId3">
            <a:alphaModFix/>
          </a:blip>
          <a:srcRect/>
          <a:stretch/>
        </p:blipFill>
        <p:spPr>
          <a:xfrm>
            <a:off x="1436974" y="3504899"/>
            <a:ext cx="1991725" cy="1453425"/>
          </a:xfrm>
          <a:prstGeom prst="rect">
            <a:avLst/>
          </a:prstGeom>
          <a:noFill/>
          <a:ln>
            <a:noFill/>
          </a:ln>
        </p:spPr>
      </p:pic>
      <p:pic>
        <p:nvPicPr>
          <p:cNvPr id="202" name="Shape 202"/>
          <p:cNvPicPr preferRelativeResize="0"/>
          <p:nvPr/>
        </p:nvPicPr>
        <p:blipFill rotWithShape="1">
          <a:blip r:embed="rId4">
            <a:alphaModFix/>
          </a:blip>
          <a:srcRect/>
          <a:stretch/>
        </p:blipFill>
        <p:spPr>
          <a:xfrm>
            <a:off x="4652275" y="738627"/>
            <a:ext cx="4370850" cy="3257525"/>
          </a:xfrm>
          <a:prstGeom prst="rect">
            <a:avLst/>
          </a:prstGeom>
          <a:noFill/>
          <a:ln>
            <a:noFill/>
          </a:ln>
        </p:spPr>
      </p:pic>
      <p:sp>
        <p:nvSpPr>
          <p:cNvPr id="203" name="Shape 203"/>
          <p:cNvSpPr txBox="1"/>
          <p:nvPr/>
        </p:nvSpPr>
        <p:spPr>
          <a:xfrm>
            <a:off x="4652225" y="4109425"/>
            <a:ext cx="4587300" cy="98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Arial"/>
                <a:ea typeface="Arial"/>
                <a:cs typeface="Arial"/>
                <a:sym typeface="Arial"/>
              </a:rPr>
              <a:t>Your success will </a:t>
            </a:r>
            <a:r>
              <a:rPr lang="en" sz="1800" b="1">
                <a:solidFill>
                  <a:srgbClr val="FFFFFF"/>
                </a:solidFill>
              </a:rPr>
              <a:t>i</a:t>
            </a:r>
            <a:r>
              <a:rPr lang="en" sz="1800" b="1" i="0" u="none" strike="noStrike" cap="none">
                <a:solidFill>
                  <a:srgbClr val="FFFFFF"/>
                </a:solidFill>
                <a:latin typeface="Arial"/>
                <a:ea typeface="Arial"/>
                <a:cs typeface="Arial"/>
                <a:sym typeface="Arial"/>
              </a:rPr>
              <a:t>nspire </a:t>
            </a:r>
            <a:r>
              <a:rPr lang="en" sz="1800" b="1">
                <a:solidFill>
                  <a:srgbClr val="FFFFFF"/>
                </a:solidFill>
              </a:rPr>
              <a:t>o</a:t>
            </a:r>
            <a:r>
              <a:rPr lang="en" sz="1800" b="1" i="0" u="none" strike="noStrike" cap="none">
                <a:solidFill>
                  <a:srgbClr val="FFFFFF"/>
                </a:solidFill>
                <a:latin typeface="Arial"/>
                <a:ea typeface="Arial"/>
                <a:cs typeface="Arial"/>
                <a:sym typeface="Arial"/>
              </a:rPr>
              <a:t>thers.</a:t>
            </a:r>
            <a:r>
              <a:rPr lang="en" sz="1800" b="1" i="0" u="none" strike="noStrike" cap="none">
                <a:solidFill>
                  <a:srgbClr val="FFFF00"/>
                </a:solidFill>
                <a:latin typeface="Arial"/>
                <a:ea typeface="Arial"/>
                <a:cs typeface="Arial"/>
                <a:sym typeface="Arial"/>
              </a:rPr>
              <a:t> </a:t>
            </a:r>
            <a:endParaRPr sz="1800" b="1" i="0" u="none" strike="noStrike" cap="none">
              <a:solidFill>
                <a:srgbClr val="FFFF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Chapter 2 Summary </a:t>
            </a:r>
            <a:endParaRPr sz="3000" b="0" i="0" u="none"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Harness the Power of Partnerships</a:t>
            </a:r>
            <a:endParaRPr sz="3000" b="0" i="0" u="none" strike="noStrike" cap="none">
              <a:solidFill>
                <a:schemeClr val="dk1"/>
              </a:solidFill>
              <a:latin typeface="Roboto Slab"/>
              <a:ea typeface="Roboto Slab"/>
              <a:cs typeface="Roboto Slab"/>
              <a:sym typeface="Roboto Slab"/>
            </a:endParaRPr>
          </a:p>
        </p:txBody>
      </p:sp>
      <p:sp>
        <p:nvSpPr>
          <p:cNvPr id="209" name="Shape 209"/>
          <p:cNvSpPr txBox="1">
            <a:spLocks noGrp="1"/>
          </p:cNvSpPr>
          <p:nvPr>
            <p:ph type="body" idx="1"/>
          </p:nvPr>
        </p:nvSpPr>
        <p:spPr>
          <a:xfrm>
            <a:off x="387900" y="1185025"/>
            <a:ext cx="8368200" cy="37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Roboto"/>
              <a:buNone/>
            </a:pPr>
            <a:r>
              <a:rPr lang="en" sz="2400" b="0" i="0" u="none" strike="noStrike" cap="none">
                <a:solidFill>
                  <a:srgbClr val="FFFFFF"/>
                </a:solidFill>
                <a:latin typeface="Arial"/>
                <a:ea typeface="Arial"/>
                <a:cs typeface="Arial"/>
                <a:sym typeface="Arial"/>
              </a:rPr>
              <a:t>This chapter builds our understanding of what great partnerships look and feel like. Powerful partnerships are the foundation of successful family engagement in your classroom and your school. While we have already examined the mindset you need to engage successfully with families, it is also important to understand that education is a team sport, and the more in sync the team, the better the results</a:t>
            </a:r>
            <a:r>
              <a:rPr lang="en" sz="3000" b="0" i="0" u="none" strike="noStrike" cap="none">
                <a:solidFill>
                  <a:srgbClr val="FFFFFF"/>
                </a:solidFill>
                <a:latin typeface="Arial"/>
                <a:ea typeface="Arial"/>
                <a:cs typeface="Arial"/>
                <a:sym typeface="Arial"/>
              </a:rPr>
              <a:t>. </a:t>
            </a:r>
            <a:endParaRPr sz="3000" b="0" i="0" u="none" strike="noStrike" cap="none">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65500" y="438150"/>
            <a:ext cx="4045200" cy="2590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0" i="0" u="none" strike="noStrike" cap="none">
                <a:solidFill>
                  <a:schemeClr val="dk1"/>
                </a:solidFill>
                <a:latin typeface="Roboto Slab"/>
                <a:ea typeface="Roboto Slab"/>
                <a:cs typeface="Roboto Slab"/>
                <a:sym typeface="Roboto Slab"/>
              </a:rPr>
              <a:t/>
            </a:r>
            <a:br>
              <a:rPr lang="en" sz="3800" b="0" i="0" u="none" strike="noStrike" cap="none">
                <a:solidFill>
                  <a:schemeClr val="dk1"/>
                </a:solidFill>
                <a:latin typeface="Roboto Slab"/>
                <a:ea typeface="Roboto Slab"/>
                <a:cs typeface="Roboto Slab"/>
                <a:sym typeface="Roboto Slab"/>
              </a:rPr>
            </a:br>
            <a:r>
              <a:rPr lang="en" sz="3800" b="0" i="0" u="none" strike="noStrike" cap="none">
                <a:solidFill>
                  <a:schemeClr val="dk1"/>
                </a:solidFill>
                <a:latin typeface="Roboto Slab"/>
                <a:ea typeface="Roboto Slab"/>
                <a:cs typeface="Roboto Slab"/>
                <a:sym typeface="Roboto Slab"/>
              </a:rPr>
              <a:t/>
            </a:r>
            <a:br>
              <a:rPr lang="en" sz="3800" b="0" i="0" u="none" strike="noStrike" cap="none">
                <a:solidFill>
                  <a:schemeClr val="dk1"/>
                </a:solidFill>
                <a:latin typeface="Roboto Slab"/>
                <a:ea typeface="Roboto Slab"/>
                <a:cs typeface="Roboto Slab"/>
                <a:sym typeface="Roboto Slab"/>
              </a:rPr>
            </a:br>
            <a:r>
              <a:rPr lang="en" sz="3800" b="0" i="0" u="none" strike="noStrike" cap="none">
                <a:solidFill>
                  <a:schemeClr val="dk1"/>
                </a:solidFill>
                <a:latin typeface="Roboto Slab"/>
                <a:ea typeface="Roboto Slab"/>
                <a:cs typeface="Roboto Slab"/>
                <a:sym typeface="Roboto Slab"/>
              </a:rPr>
              <a:t>A Quick Thought </a:t>
            </a:r>
            <a:endParaRPr sz="3800" b="0" i="0" u="none" strike="noStrike" cap="none">
              <a:solidFill>
                <a:schemeClr val="dk1"/>
              </a:solidFill>
              <a:latin typeface="Roboto Slab"/>
              <a:ea typeface="Roboto Slab"/>
              <a:cs typeface="Roboto Slab"/>
              <a:sym typeface="Roboto Slab"/>
            </a:endParaRPr>
          </a:p>
        </p:txBody>
      </p:sp>
      <p:sp>
        <p:nvSpPr>
          <p:cNvPr id="215" name="Shape 215"/>
          <p:cNvSpPr txBox="1">
            <a:spLocks noGrp="1"/>
          </p:cNvSpPr>
          <p:nvPr>
            <p:ph type="body" idx="2"/>
          </p:nvPr>
        </p:nvSpPr>
        <p:spPr>
          <a:xfrm>
            <a:off x="4633175" y="349174"/>
            <a:ext cx="4143300" cy="4660975"/>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457200" marR="0" lvl="0" indent="-317500" algn="l" rtl="0">
              <a:lnSpc>
                <a:spcPct val="115000"/>
              </a:lnSpc>
              <a:spcBef>
                <a:spcPts val="1600"/>
              </a:spcBef>
              <a:spcAft>
                <a:spcPts val="0"/>
              </a:spcAft>
              <a:buClr>
                <a:schemeClr val="dk1"/>
              </a:buClr>
              <a:buSzPts val="1400"/>
              <a:buFont typeface="Roboto"/>
              <a:buAutoNum type="arabicPeriod"/>
            </a:pPr>
            <a:r>
              <a:rPr lang="en" sz="1400" b="0" i="0" u="none" strike="noStrike" cap="none">
                <a:solidFill>
                  <a:schemeClr val="dk1"/>
                </a:solidFill>
                <a:latin typeface="Roboto"/>
                <a:ea typeface="Roboto"/>
                <a:cs typeface="Roboto"/>
                <a:sym typeface="Roboto"/>
              </a:rPr>
              <a:t>Walk around the classroom and focus your attention on the  four posters  displayed on the walls.</a:t>
            </a:r>
            <a:endParaRPr sz="1400" b="0" i="0" u="none" strike="noStrike" cap="none">
              <a:solidFill>
                <a:schemeClr val="dk1"/>
              </a:solidFill>
              <a:latin typeface="Roboto"/>
              <a:ea typeface="Roboto"/>
              <a:cs typeface="Roboto"/>
              <a:sym typeface="Roboto"/>
            </a:endParaRPr>
          </a:p>
          <a:p>
            <a:pPr marL="457200" marR="0" lvl="0" indent="-317500" algn="l" rtl="0">
              <a:lnSpc>
                <a:spcPct val="115000"/>
              </a:lnSpc>
              <a:spcBef>
                <a:spcPts val="0"/>
              </a:spcBef>
              <a:spcAft>
                <a:spcPts val="0"/>
              </a:spcAft>
              <a:buClr>
                <a:schemeClr val="dk1"/>
              </a:buClr>
              <a:buSzPts val="1400"/>
              <a:buFont typeface="Roboto"/>
              <a:buAutoNum type="arabicPeriod"/>
            </a:pPr>
            <a:r>
              <a:rPr lang="en" sz="1400" b="0" i="0" u="none" strike="noStrike" cap="none">
                <a:solidFill>
                  <a:schemeClr val="dk1"/>
                </a:solidFill>
                <a:latin typeface="Roboto"/>
                <a:ea typeface="Roboto"/>
                <a:cs typeface="Roboto"/>
                <a:sym typeface="Roboto"/>
              </a:rPr>
              <a:t>Stop by the poster that best describes where you and your school are on the path to effective family-school partnerships.</a:t>
            </a:r>
            <a:endParaRPr sz="1400" b="0" i="0" u="none" strike="noStrike" cap="none">
              <a:solidFill>
                <a:schemeClr val="dk1"/>
              </a:solidFill>
              <a:latin typeface="Roboto"/>
              <a:ea typeface="Roboto"/>
              <a:cs typeface="Roboto"/>
              <a:sym typeface="Roboto"/>
            </a:endParaRPr>
          </a:p>
          <a:p>
            <a:pPr marL="457200" marR="0" lvl="0" indent="-317500" algn="l" rtl="0">
              <a:lnSpc>
                <a:spcPct val="115000"/>
              </a:lnSpc>
              <a:spcBef>
                <a:spcPts val="0"/>
              </a:spcBef>
              <a:spcAft>
                <a:spcPts val="0"/>
              </a:spcAft>
              <a:buClr>
                <a:schemeClr val="dk1"/>
              </a:buClr>
              <a:buSzPts val="1400"/>
              <a:buFont typeface="Roboto"/>
              <a:buAutoNum type="arabicPeriod"/>
            </a:pPr>
            <a:r>
              <a:rPr lang="en" sz="1400" b="0" i="0" u="none" strike="noStrike" cap="none">
                <a:solidFill>
                  <a:schemeClr val="dk1"/>
                </a:solidFill>
                <a:latin typeface="Roboto"/>
                <a:ea typeface="Roboto"/>
                <a:cs typeface="Roboto"/>
                <a:sym typeface="Roboto"/>
              </a:rPr>
              <a:t>Have a discussion with the others and describe why you believe your school is at this level.</a:t>
            </a:r>
            <a:endParaRPr sz="1400" b="0" i="0" u="none" strike="noStrike" cap="none">
              <a:solidFill>
                <a:schemeClr val="dk1"/>
              </a:solidFill>
              <a:latin typeface="Roboto"/>
              <a:ea typeface="Roboto"/>
              <a:cs typeface="Roboto"/>
              <a:sym typeface="Roboto"/>
            </a:endParaRPr>
          </a:p>
          <a:p>
            <a:pPr marL="457200" marR="0" lvl="0" indent="-317500" algn="l" rtl="0">
              <a:lnSpc>
                <a:spcPct val="115000"/>
              </a:lnSpc>
              <a:spcBef>
                <a:spcPts val="0"/>
              </a:spcBef>
              <a:spcAft>
                <a:spcPts val="0"/>
              </a:spcAft>
              <a:buClr>
                <a:schemeClr val="dk1"/>
              </a:buClr>
              <a:buSzPts val="1400"/>
              <a:buFont typeface="Roboto"/>
              <a:buAutoNum type="arabicPeriod"/>
            </a:pPr>
            <a:r>
              <a:rPr lang="en" sz="1400" b="0" i="0" u="none" strike="noStrike" cap="none">
                <a:solidFill>
                  <a:schemeClr val="dk1"/>
                </a:solidFill>
                <a:latin typeface="Roboto"/>
                <a:ea typeface="Roboto"/>
                <a:cs typeface="Roboto"/>
                <a:sym typeface="Roboto"/>
              </a:rPr>
              <a:t>Use the Fortress through Partnership School description to support your discussion (Powerful Partnerships-Chapter 2).</a:t>
            </a:r>
            <a:endParaRPr sz="1400" b="0" i="0" u="none" strike="noStrike" cap="none">
              <a:solidFill>
                <a:schemeClr val="dk1"/>
              </a:solidFill>
              <a:latin typeface="Roboto"/>
              <a:ea typeface="Roboto"/>
              <a:cs typeface="Roboto"/>
              <a:sym typeface="Roboto"/>
            </a:endParaRPr>
          </a:p>
          <a:p>
            <a:pPr marL="457200" marR="0" lvl="0" indent="-317500" algn="l" rtl="0">
              <a:lnSpc>
                <a:spcPct val="115000"/>
              </a:lnSpc>
              <a:spcBef>
                <a:spcPts val="0"/>
              </a:spcBef>
              <a:spcAft>
                <a:spcPts val="0"/>
              </a:spcAft>
              <a:buClr>
                <a:schemeClr val="dk1"/>
              </a:buClr>
              <a:buSzPts val="1400"/>
              <a:buFont typeface="Roboto"/>
              <a:buAutoNum type="arabicPeriod"/>
            </a:pPr>
            <a:r>
              <a:rPr lang="en" sz="1400" b="0" i="0" u="none" strike="noStrike" cap="none">
                <a:solidFill>
                  <a:schemeClr val="dk1"/>
                </a:solidFill>
                <a:latin typeface="Roboto"/>
                <a:ea typeface="Roboto"/>
                <a:cs typeface="Roboto"/>
                <a:sym typeface="Roboto"/>
              </a:rPr>
              <a:t>Be ready to share your thoughts with the whole group.</a:t>
            </a: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sp>
        <p:nvSpPr>
          <p:cNvPr id="216" name="Shape 216"/>
          <p:cNvSpPr txBox="1">
            <a:spLocks noGrp="1"/>
          </p:cNvSpPr>
          <p:nvPr>
            <p:ph type="subTitle" idx="1"/>
          </p:nvPr>
        </p:nvSpPr>
        <p:spPr>
          <a:xfrm>
            <a:off x="265500" y="3131250"/>
            <a:ext cx="40452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1" i="0" u="none" strike="noStrike" cap="none">
                <a:solidFill>
                  <a:srgbClr val="FFFFFF"/>
                </a:solidFill>
              </a:rPr>
              <a:t>Where are you and your school  on the path to effective family partnerships?</a:t>
            </a:r>
            <a:endParaRPr sz="2100" b="1" i="0" u="none" strike="noStrike" cap="none">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87900" y="77025"/>
            <a:ext cx="8368200" cy="686100"/>
          </a:xfrm>
          <a:prstGeom prst="rect">
            <a:avLst/>
          </a:prstGeom>
          <a:noFill/>
          <a:ln>
            <a:noFill/>
          </a:ln>
        </p:spPr>
        <p:txBody>
          <a:bodyPr spcFirstLastPara="1" wrap="square" lIns="91425" tIns="91425" rIns="91425" bIns="91425" anchor="b" anchorCtr="0">
            <a:noAutofit/>
          </a:bodyPr>
          <a:lstStyle/>
          <a:p>
            <a:pPr marL="914400" marR="0" lvl="0" indent="0" algn="l"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Which  Kind of School Is Yours?</a:t>
            </a:r>
            <a:endParaRPr sz="3000" b="0" i="0" u="none" strike="noStrike" cap="none">
              <a:solidFill>
                <a:schemeClr val="dk1"/>
              </a:solidFill>
              <a:latin typeface="Roboto Slab"/>
              <a:ea typeface="Roboto Slab"/>
              <a:cs typeface="Roboto Slab"/>
              <a:sym typeface="Roboto Slab"/>
            </a:endParaRPr>
          </a:p>
        </p:txBody>
      </p:sp>
      <p:grpSp>
        <p:nvGrpSpPr>
          <p:cNvPr id="222" name="Shape 222"/>
          <p:cNvGrpSpPr/>
          <p:nvPr/>
        </p:nvGrpSpPr>
        <p:grpSpPr>
          <a:xfrm>
            <a:off x="2530992" y="804280"/>
            <a:ext cx="2117208" cy="4375697"/>
            <a:chOff x="1099533" y="269872"/>
            <a:chExt cx="2049175" cy="4076400"/>
          </a:xfrm>
        </p:grpSpPr>
        <p:sp>
          <p:nvSpPr>
            <p:cNvPr id="223" name="Shape 223"/>
            <p:cNvSpPr/>
            <p:nvPr/>
          </p:nvSpPr>
          <p:spPr>
            <a:xfrm>
              <a:off x="1118220" y="269872"/>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Pp                                                                                                                                                                          </a:t>
              </a:r>
              <a:endParaRPr sz="1400" b="0" i="0" u="none" strike="noStrike" cap="none">
                <a:solidFill>
                  <a:srgbClr val="000000"/>
                </a:solidFill>
                <a:latin typeface="Arial"/>
                <a:ea typeface="Arial"/>
                <a:cs typeface="Arial"/>
                <a:sym typeface="Arial"/>
              </a:endParaRPr>
            </a:p>
          </p:txBody>
        </p:sp>
        <p:sp>
          <p:nvSpPr>
            <p:cNvPr id="224" name="Shape 224"/>
            <p:cNvSpPr/>
            <p:nvPr/>
          </p:nvSpPr>
          <p:spPr>
            <a:xfrm>
              <a:off x="1099533" y="335283"/>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Shape 22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1D7E74"/>
                  </a:solidFill>
                  <a:latin typeface="Roboto Medium"/>
                  <a:ea typeface="Roboto Medium"/>
                  <a:cs typeface="Roboto Medium"/>
                  <a:sym typeface="Roboto Medium"/>
                </a:rPr>
                <a:t>Come-If-We-Call You School</a:t>
              </a:r>
              <a:endParaRPr sz="1200" b="0" i="0" u="none" strike="noStrike" cap="none">
                <a:solidFill>
                  <a:srgbClr val="1D7E74"/>
                </a:solidFill>
                <a:latin typeface="Roboto Medium"/>
                <a:ea typeface="Roboto Medium"/>
                <a:cs typeface="Roboto Medium"/>
                <a:sym typeface="Roboto Medium"/>
              </a:endParaRPr>
            </a:p>
          </p:txBody>
        </p:sp>
        <p:sp>
          <p:nvSpPr>
            <p:cNvPr id="226" name="Shape 226"/>
            <p:cNvSpPr/>
            <p:nvPr/>
          </p:nvSpPr>
          <p:spPr>
            <a:xfrm>
              <a:off x="1233933" y="1833154"/>
              <a:ext cx="1815000" cy="8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1D7E74"/>
                  </a:solidFill>
                  <a:latin typeface="Roboto"/>
                  <a:ea typeface="Roboto"/>
                  <a:cs typeface="Roboto"/>
                  <a:sym typeface="Roboto"/>
                </a:rPr>
                <a:t>Don’t Call Us, We’ll Call You Culture</a:t>
              </a:r>
              <a:endParaRPr sz="800" b="0" i="0" u="none" strike="noStrike" cap="none">
                <a:solidFill>
                  <a:srgbClr val="1D7E74"/>
                </a:solidFill>
                <a:latin typeface="Roboto"/>
                <a:ea typeface="Roboto"/>
                <a:cs typeface="Roboto"/>
                <a:sym typeface="Roboto"/>
              </a:endParaRPr>
            </a:p>
          </p:txBody>
        </p:sp>
        <p:sp>
          <p:nvSpPr>
            <p:cNvPr id="227" name="Shape 227"/>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1D7E74"/>
                  </a:solidFill>
                  <a:latin typeface="Roboto"/>
                  <a:ea typeface="Roboto"/>
                  <a:cs typeface="Roboto"/>
                  <a:sym typeface="Roboto"/>
                </a:rPr>
                <a:t> BASIC</a:t>
              </a:r>
              <a:endParaRPr sz="2400" b="0" i="0" u="none" strike="noStrike" cap="none">
                <a:solidFill>
                  <a:srgbClr val="1D7E74"/>
                </a:solidFill>
                <a:latin typeface="Roboto Thin"/>
                <a:ea typeface="Roboto Thin"/>
                <a:cs typeface="Roboto Thin"/>
                <a:sym typeface="Roboto Thin"/>
              </a:endParaRPr>
            </a:p>
          </p:txBody>
        </p:sp>
        <p:sp>
          <p:nvSpPr>
            <p:cNvPr id="228" name="Shape 228"/>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Shape 229"/>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15000"/>
                </a:lnSpc>
                <a:spcBef>
                  <a:spcPts val="0"/>
                </a:spcBef>
                <a:spcAft>
                  <a:spcPts val="0"/>
                </a:spcAft>
                <a:buClr>
                  <a:srgbClr val="FFFFFF"/>
                </a:buClr>
                <a:buSzPts val="800"/>
                <a:buFont typeface="Roboto"/>
                <a:buNone/>
              </a:pPr>
              <a:endParaRPr sz="800" b="0" i="0" u="none" strike="noStrike" cap="none">
                <a:solidFill>
                  <a:srgbClr val="FF0000"/>
                </a:solidFill>
                <a:latin typeface="Roboto"/>
                <a:ea typeface="Roboto"/>
                <a:cs typeface="Roboto"/>
                <a:sym typeface="Roboto"/>
              </a:endParaRPr>
            </a:p>
          </p:txBody>
        </p:sp>
      </p:grpSp>
      <p:grpSp>
        <p:nvGrpSpPr>
          <p:cNvPr id="230" name="Shape 230"/>
          <p:cNvGrpSpPr/>
          <p:nvPr/>
        </p:nvGrpSpPr>
        <p:grpSpPr>
          <a:xfrm>
            <a:off x="4694776" y="792555"/>
            <a:ext cx="2087024" cy="4371813"/>
            <a:chOff x="1101041" y="258927"/>
            <a:chExt cx="2123335" cy="4076400"/>
          </a:xfrm>
        </p:grpSpPr>
        <p:sp>
          <p:nvSpPr>
            <p:cNvPr id="231" name="Shape 231"/>
            <p:cNvSpPr/>
            <p:nvPr/>
          </p:nvSpPr>
          <p:spPr>
            <a:xfrm>
              <a:off x="1178650" y="258927"/>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Shape 232"/>
            <p:cNvSpPr/>
            <p:nvPr/>
          </p:nvSpPr>
          <p:spPr>
            <a:xfrm>
              <a:off x="1178650" y="310709"/>
              <a:ext cx="2045726" cy="2521641"/>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Shape 233"/>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1D7E74"/>
                  </a:solidFill>
                  <a:latin typeface="Roboto Medium"/>
                  <a:ea typeface="Roboto Medium"/>
                  <a:cs typeface="Roboto Medium"/>
                  <a:sym typeface="Roboto Medium"/>
                </a:rPr>
                <a:t>Open-Door School</a:t>
              </a:r>
              <a:endParaRPr sz="1200" b="0" i="0" u="none" strike="noStrike" cap="none">
                <a:solidFill>
                  <a:srgbClr val="1D7E74"/>
                </a:solidFill>
                <a:latin typeface="Roboto Medium"/>
                <a:ea typeface="Roboto Medium"/>
                <a:cs typeface="Roboto Medium"/>
                <a:sym typeface="Roboto Medium"/>
              </a:endParaRPr>
            </a:p>
          </p:txBody>
        </p:sp>
        <p:sp>
          <p:nvSpPr>
            <p:cNvPr id="234" name="Shape 234"/>
            <p:cNvSpPr/>
            <p:nvPr/>
          </p:nvSpPr>
          <p:spPr>
            <a:xfrm>
              <a:off x="1233927" y="1662233"/>
              <a:ext cx="1815000" cy="1014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1D7E74"/>
                  </a:solidFill>
                  <a:latin typeface="Roboto"/>
                  <a:ea typeface="Roboto"/>
                  <a:cs typeface="Roboto"/>
                  <a:sym typeface="Roboto"/>
                </a:rPr>
                <a:t>Family Engagement Is a Priority</a:t>
              </a:r>
              <a:endParaRPr sz="1800" b="0" i="0" u="none" strike="noStrike" cap="none">
                <a:solidFill>
                  <a:srgbClr val="1D7E74"/>
                </a:solidFill>
                <a:latin typeface="Roboto"/>
                <a:ea typeface="Roboto"/>
                <a:cs typeface="Roboto"/>
                <a:sym typeface="Roboto"/>
              </a:endParaRPr>
            </a:p>
          </p:txBody>
        </p:sp>
        <p:sp>
          <p:nvSpPr>
            <p:cNvPr id="235" name="Shape 235"/>
            <p:cNvSpPr/>
            <p:nvPr/>
          </p:nvSpPr>
          <p:spPr>
            <a:xfrm>
              <a:off x="1101041" y="513140"/>
              <a:ext cx="20304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1D7E74"/>
                  </a:solidFill>
                  <a:latin typeface="Roboto"/>
                  <a:ea typeface="Roboto"/>
                  <a:cs typeface="Roboto"/>
                  <a:sym typeface="Roboto"/>
                </a:rPr>
                <a:t>PROFICIENT</a:t>
              </a:r>
              <a:endParaRPr sz="2400" b="0" i="0" u="none" strike="noStrike" cap="none">
                <a:solidFill>
                  <a:srgbClr val="1D7E74"/>
                </a:solidFill>
                <a:latin typeface="Roboto Thin"/>
                <a:ea typeface="Roboto Thin"/>
                <a:cs typeface="Roboto Thin"/>
                <a:sym typeface="Roboto Thin"/>
              </a:endParaRPr>
            </a:p>
          </p:txBody>
        </p:sp>
        <p:sp>
          <p:nvSpPr>
            <p:cNvPr id="236" name="Shape 23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p:nvPr/>
          </p:nvSpPr>
          <p:spPr>
            <a:xfrm>
              <a:off x="1101041" y="2832359"/>
              <a:ext cx="2123334" cy="1425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15000"/>
                </a:lnSpc>
                <a:spcBef>
                  <a:spcPts val="0"/>
                </a:spcBef>
                <a:spcAft>
                  <a:spcPts val="0"/>
                </a:spcAft>
                <a:buClr>
                  <a:srgbClr val="FFFFFF"/>
                </a:buClr>
                <a:buSzPts val="1200"/>
                <a:buFont typeface="Roboto"/>
                <a:buNone/>
              </a:pPr>
              <a:endParaRPr sz="1050" b="0" i="0" u="none" strike="noStrike" cap="none">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 sz="1050" b="0" i="0" u="none" strike="noStrike" cap="none">
                  <a:solidFill>
                    <a:srgbClr val="FFFFFF"/>
                  </a:solidFill>
                  <a:latin typeface="Roboto"/>
                  <a:ea typeface="Roboto"/>
                  <a:cs typeface="Roboto"/>
                  <a:sym typeface="Roboto"/>
                </a:rPr>
                <a:t>High  priority on engaging families</a:t>
              </a:r>
              <a:endParaRPr sz="1050" b="0" i="0" u="none" strike="noStrike" cap="none">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 sz="1050" b="0" i="0" u="none" strike="noStrike" cap="none">
                  <a:solidFill>
                    <a:srgbClr val="FFFFFF"/>
                  </a:solidFill>
                  <a:latin typeface="Roboto"/>
                  <a:ea typeface="Roboto"/>
                  <a:cs typeface="Roboto"/>
                  <a:sym typeface="Roboto"/>
                </a:rPr>
                <a:t>Recognizes its role in student success</a:t>
              </a:r>
              <a:endParaRPr sz="1050" b="0" i="0" u="none" strike="noStrike" cap="none">
                <a:solidFill>
                  <a:srgbClr val="FFFFFF"/>
                </a:solidFill>
                <a:latin typeface="Roboto"/>
                <a:ea typeface="Roboto"/>
                <a:cs typeface="Roboto"/>
                <a:sym typeface="Roboto"/>
              </a:endParaRPr>
            </a:p>
            <a:p>
              <a:pPr marL="457200" marR="0" lvl="0" indent="-304800" algn="l" rtl="0">
                <a:lnSpc>
                  <a:spcPct val="115000"/>
                </a:lnSpc>
                <a:spcBef>
                  <a:spcPts val="0"/>
                </a:spcBef>
                <a:spcAft>
                  <a:spcPts val="0"/>
                </a:spcAft>
                <a:buClr>
                  <a:srgbClr val="FFFFFF"/>
                </a:buClr>
                <a:buSzPts val="1200"/>
                <a:buFont typeface="Roboto"/>
                <a:buChar char="●"/>
              </a:pPr>
              <a:r>
                <a:rPr lang="en" sz="1050" b="0" i="0" u="none" strike="noStrike" cap="none">
                  <a:solidFill>
                    <a:srgbClr val="FFFFFF"/>
                  </a:solidFill>
                  <a:latin typeface="Roboto"/>
                  <a:ea typeface="Roboto"/>
                  <a:cs typeface="Roboto"/>
                  <a:sym typeface="Roboto"/>
                </a:rPr>
                <a:t>Parents are welcome to visit the school</a:t>
              </a:r>
              <a:endParaRPr sz="1050" b="0" i="0" u="none" strike="noStrike" cap="none">
                <a:solidFill>
                  <a:srgbClr val="FFFFFF"/>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Roboto"/>
                <a:ea typeface="Roboto"/>
                <a:cs typeface="Roboto"/>
                <a:sym typeface="Roboto"/>
              </a:endParaRPr>
            </a:p>
          </p:txBody>
        </p:sp>
      </p:grpSp>
      <p:grpSp>
        <p:nvGrpSpPr>
          <p:cNvPr id="238" name="Shape 238"/>
          <p:cNvGrpSpPr/>
          <p:nvPr/>
        </p:nvGrpSpPr>
        <p:grpSpPr>
          <a:xfrm>
            <a:off x="6866125" y="768046"/>
            <a:ext cx="2106430" cy="4314815"/>
            <a:chOff x="1118301" y="283725"/>
            <a:chExt cx="2090749" cy="4076400"/>
          </a:xfrm>
        </p:grpSpPr>
        <p:sp>
          <p:nvSpPr>
            <p:cNvPr id="239" name="Shape 239"/>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Shape 240"/>
            <p:cNvSpPr/>
            <p:nvPr/>
          </p:nvSpPr>
          <p:spPr>
            <a:xfrm>
              <a:off x="1178650" y="317957"/>
              <a:ext cx="2009861" cy="2514392"/>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Shape 241"/>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1D7E74"/>
                  </a:solidFill>
                  <a:latin typeface="Roboto Medium"/>
                  <a:ea typeface="Roboto Medium"/>
                  <a:cs typeface="Roboto Medium"/>
                  <a:sym typeface="Roboto Medium"/>
                </a:rPr>
                <a:t>Partnership School</a:t>
              </a:r>
              <a:endParaRPr sz="1200" b="0" i="0" u="none" strike="noStrike" cap="none">
                <a:solidFill>
                  <a:srgbClr val="1D7E74"/>
                </a:solidFill>
                <a:latin typeface="Roboto Medium"/>
                <a:ea typeface="Roboto Medium"/>
                <a:cs typeface="Roboto Medium"/>
                <a:sym typeface="Roboto Medium"/>
              </a:endParaRPr>
            </a:p>
          </p:txBody>
        </p:sp>
        <p:sp>
          <p:nvSpPr>
            <p:cNvPr id="242" name="Shape 242"/>
            <p:cNvSpPr/>
            <p:nvPr/>
          </p:nvSpPr>
          <p:spPr>
            <a:xfrm>
              <a:off x="1233914" y="1683050"/>
              <a:ext cx="1815000" cy="99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1D7E74"/>
                  </a:solidFill>
                  <a:latin typeface="Roboto"/>
                  <a:ea typeface="Roboto"/>
                  <a:cs typeface="Roboto"/>
                  <a:sym typeface="Roboto"/>
                </a:rPr>
                <a:t>Family Engagement Is a Commitment</a:t>
              </a:r>
              <a:endParaRPr sz="1800" b="0" i="0" u="none" strike="noStrike" cap="none">
                <a:solidFill>
                  <a:srgbClr val="1D7E74"/>
                </a:solidFill>
                <a:latin typeface="Roboto"/>
                <a:ea typeface="Roboto"/>
                <a:cs typeface="Roboto"/>
                <a:sym typeface="Roboto"/>
              </a:endParaRPr>
            </a:p>
          </p:txBody>
        </p:sp>
        <p:sp>
          <p:nvSpPr>
            <p:cNvPr id="243" name="Shape 243"/>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1D7E74"/>
                  </a:solidFill>
                  <a:latin typeface="Roboto"/>
                  <a:ea typeface="Roboto"/>
                  <a:cs typeface="Roboto"/>
                  <a:sym typeface="Roboto"/>
                </a:rPr>
                <a:t>ADVANCED</a:t>
              </a:r>
              <a:endParaRPr sz="2400" b="0" i="0" u="none" strike="noStrike" cap="none">
                <a:solidFill>
                  <a:srgbClr val="1D7E74"/>
                </a:solidFill>
                <a:latin typeface="Roboto Thin"/>
                <a:ea typeface="Roboto Thin"/>
                <a:cs typeface="Roboto Thin"/>
                <a:sym typeface="Roboto Thin"/>
              </a:endParaRPr>
            </a:p>
          </p:txBody>
        </p:sp>
        <p:sp>
          <p:nvSpPr>
            <p:cNvPr id="244" name="Shape 244"/>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Shape 245"/>
            <p:cNvSpPr/>
            <p:nvPr/>
          </p:nvSpPr>
          <p:spPr>
            <a:xfrm>
              <a:off x="1118301" y="2866132"/>
              <a:ext cx="2030400" cy="1425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15000"/>
                </a:lnSpc>
                <a:spcBef>
                  <a:spcPts val="0"/>
                </a:spcBef>
                <a:spcAft>
                  <a:spcPts val="0"/>
                </a:spcAft>
                <a:buClr>
                  <a:srgbClr val="FFFFFF"/>
                </a:buClr>
                <a:buSzPts val="1100"/>
                <a:buFont typeface="Roboto"/>
                <a:buNone/>
              </a:pPr>
              <a:endParaRPr sz="10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rgbClr val="FFFFFF"/>
                </a:buClr>
                <a:buSzPts val="1100"/>
                <a:buFont typeface="Roboto"/>
                <a:buChar char="●"/>
              </a:pPr>
              <a:r>
                <a:rPr lang="en" sz="1000" b="0" i="0" u="none" strike="noStrike" cap="none">
                  <a:solidFill>
                    <a:schemeClr val="dk1"/>
                  </a:solidFill>
                  <a:latin typeface="Roboto"/>
                  <a:ea typeface="Roboto"/>
                  <a:cs typeface="Roboto"/>
                  <a:sym typeface="Roboto"/>
                </a:rPr>
                <a:t>Family Engagement is  at a high level. Teachers and Parents are working in partnership</a:t>
              </a:r>
              <a:r>
                <a:rPr lang="en" sz="1000" b="0" i="0" u="none" strike="noStrike" cap="none">
                  <a:solidFill>
                    <a:srgbClr val="FF0000"/>
                  </a:solidFill>
                  <a:latin typeface="Roboto"/>
                  <a:ea typeface="Roboto"/>
                  <a:cs typeface="Roboto"/>
                  <a:sym typeface="Roboto"/>
                </a:rPr>
                <a:t>.</a:t>
              </a:r>
              <a:endParaRPr sz="1000" b="0" i="0" u="none" strike="noStrike" cap="none">
                <a:solidFill>
                  <a:srgbClr val="FF0000"/>
                </a:solidFill>
                <a:latin typeface="Roboto"/>
                <a:ea typeface="Roboto"/>
                <a:cs typeface="Roboto"/>
                <a:sym typeface="Roboto"/>
              </a:endParaRPr>
            </a:p>
            <a:p>
              <a:pPr marL="457200" marR="0" lvl="0" indent="-298450" algn="l" rtl="0">
                <a:lnSpc>
                  <a:spcPct val="115000"/>
                </a:lnSpc>
                <a:spcBef>
                  <a:spcPts val="0"/>
                </a:spcBef>
                <a:spcAft>
                  <a:spcPts val="0"/>
                </a:spcAft>
                <a:buClr>
                  <a:srgbClr val="FFFFFF"/>
                </a:buClr>
                <a:buSzPts val="1100"/>
                <a:buFont typeface="Roboto"/>
                <a:buChar char="●"/>
              </a:pPr>
              <a:r>
                <a:rPr lang="en" sz="1000" b="0" i="0" u="none" strike="noStrike" cap="none">
                  <a:solidFill>
                    <a:srgbClr val="FFFFFF"/>
                  </a:solidFill>
                  <a:latin typeface="Roboto"/>
                  <a:ea typeface="Roboto"/>
                  <a:cs typeface="Roboto"/>
                  <a:sym typeface="Roboto"/>
                </a:rPr>
                <a:t>Families are actively engaged in decisions of school improvement</a:t>
              </a:r>
              <a:endParaRPr sz="1000" b="0" i="0" u="none" strike="noStrike" cap="none">
                <a:solidFill>
                  <a:srgbClr val="FFFFFF"/>
                </a:solidFill>
                <a:latin typeface="Roboto"/>
                <a:ea typeface="Roboto"/>
                <a:cs typeface="Roboto"/>
                <a:sym typeface="Roboto"/>
              </a:endParaRPr>
            </a:p>
          </p:txBody>
        </p:sp>
      </p:grpSp>
      <p:grpSp>
        <p:nvGrpSpPr>
          <p:cNvPr id="246" name="Shape 246"/>
          <p:cNvGrpSpPr/>
          <p:nvPr/>
        </p:nvGrpSpPr>
        <p:grpSpPr>
          <a:xfrm>
            <a:off x="282078" y="819146"/>
            <a:ext cx="2190888" cy="4297749"/>
            <a:chOff x="1118308" y="283725"/>
            <a:chExt cx="2192862" cy="4076400"/>
          </a:xfrm>
        </p:grpSpPr>
        <p:sp>
          <p:nvSpPr>
            <p:cNvPr id="247" name="Shape 247"/>
            <p:cNvSpPr/>
            <p:nvPr/>
          </p:nvSpPr>
          <p:spPr>
            <a:xfrm>
              <a:off x="1178650" y="283725"/>
              <a:ext cx="213252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Shape 248"/>
            <p:cNvSpPr/>
            <p:nvPr/>
          </p:nvSpPr>
          <p:spPr>
            <a:xfrm>
              <a:off x="1178649" y="310420"/>
              <a:ext cx="2132521"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9" name="Shape 249"/>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1D7E74"/>
                  </a:solidFill>
                  <a:latin typeface="Roboto Medium"/>
                  <a:ea typeface="Roboto Medium"/>
                  <a:cs typeface="Roboto Medium"/>
                  <a:sym typeface="Roboto Medium"/>
                </a:rPr>
                <a:t>Fortress School</a:t>
              </a:r>
              <a:endParaRPr sz="1200" b="0" i="0" u="none" strike="noStrike" cap="none">
                <a:solidFill>
                  <a:srgbClr val="1D7E74"/>
                </a:solidFill>
                <a:latin typeface="Roboto Medium"/>
                <a:ea typeface="Roboto Medium"/>
                <a:cs typeface="Roboto Medium"/>
                <a:sym typeface="Roboto Medium"/>
              </a:endParaRPr>
            </a:p>
          </p:txBody>
        </p:sp>
        <p:sp>
          <p:nvSpPr>
            <p:cNvPr id="250" name="Shape 250"/>
            <p:cNvSpPr/>
            <p:nvPr/>
          </p:nvSpPr>
          <p:spPr>
            <a:xfrm>
              <a:off x="1233927" y="1846627"/>
              <a:ext cx="1815000" cy="88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1D7E74"/>
                  </a:solidFill>
                  <a:latin typeface="Roboto"/>
                  <a:ea typeface="Roboto"/>
                  <a:cs typeface="Roboto"/>
                  <a:sym typeface="Roboto"/>
                </a:rPr>
                <a:t>Family Engagement Is a Low Priority</a:t>
              </a:r>
              <a:endParaRPr sz="1800" b="0" i="0" u="none" strike="noStrike" cap="none">
                <a:solidFill>
                  <a:srgbClr val="1D7E74"/>
                </a:solidFill>
                <a:latin typeface="Roboto"/>
                <a:ea typeface="Roboto"/>
                <a:cs typeface="Roboto"/>
                <a:sym typeface="Roboto"/>
              </a:endParaRPr>
            </a:p>
          </p:txBody>
        </p:sp>
        <p:sp>
          <p:nvSpPr>
            <p:cNvPr id="251" name="Shape 25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1D7E74"/>
                  </a:solidFill>
                  <a:latin typeface="Roboto"/>
                  <a:ea typeface="Roboto"/>
                  <a:cs typeface="Roboto"/>
                  <a:sym typeface="Roboto"/>
                </a:rPr>
                <a:t>BELOW BASIC</a:t>
              </a:r>
              <a:endParaRPr sz="1800" b="0" i="0" u="none" strike="noStrike" cap="none">
                <a:solidFill>
                  <a:srgbClr val="1D7E74"/>
                </a:solidFill>
                <a:latin typeface="Roboto Thin"/>
                <a:ea typeface="Roboto Thin"/>
                <a:cs typeface="Roboto Thin"/>
                <a:sym typeface="Roboto Thin"/>
              </a:endParaRPr>
            </a:p>
          </p:txBody>
        </p:sp>
        <p:sp>
          <p:nvSpPr>
            <p:cNvPr id="252" name="Shape 252"/>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Shape 253"/>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Roboto"/>
                <a:buChar char="●"/>
              </a:pPr>
              <a:r>
                <a:rPr lang="en" sz="1000" b="0" i="0" u="none" strike="noStrike" cap="none">
                  <a:solidFill>
                    <a:srgbClr val="FFFFFF"/>
                  </a:solidFill>
                  <a:latin typeface="Roboto"/>
                  <a:ea typeface="Roboto"/>
                  <a:cs typeface="Roboto"/>
                  <a:sym typeface="Roboto"/>
                </a:rPr>
                <a:t>Low priority on engaging families</a:t>
              </a:r>
              <a:endParaRPr sz="1000" b="0" i="0" u="none" strike="noStrike" cap="none">
                <a:solidFill>
                  <a:srgbClr val="FFFFFF"/>
                </a:solidFill>
                <a:latin typeface="Roboto"/>
                <a:ea typeface="Roboto"/>
                <a:cs typeface="Roboto"/>
                <a:sym typeface="Roboto"/>
              </a:endParaRPr>
            </a:p>
            <a:p>
              <a:pPr marL="457200" marR="0" lvl="0" indent="-279400" algn="l" rtl="0">
                <a:lnSpc>
                  <a:spcPct val="115000"/>
                </a:lnSpc>
                <a:spcBef>
                  <a:spcPts val="0"/>
                </a:spcBef>
                <a:spcAft>
                  <a:spcPts val="0"/>
                </a:spcAft>
                <a:buClr>
                  <a:srgbClr val="FFFFFF"/>
                </a:buClr>
                <a:buSzPts val="800"/>
                <a:buFont typeface="Roboto"/>
                <a:buChar char="●"/>
              </a:pPr>
              <a:r>
                <a:rPr lang="en" sz="1000" b="0" i="0" u="none" strike="noStrike" cap="none">
                  <a:solidFill>
                    <a:srgbClr val="FFFFFF"/>
                  </a:solidFill>
                  <a:latin typeface="Roboto"/>
                  <a:ea typeface="Roboto"/>
                  <a:cs typeface="Roboto"/>
                  <a:sym typeface="Roboto"/>
                </a:rPr>
                <a:t>Most basic effort, mainly compliance events</a:t>
              </a:r>
              <a:endParaRPr sz="1000" b="0" i="0" u="none" strike="noStrike" cap="none">
                <a:solidFill>
                  <a:srgbClr val="FFFFFF"/>
                </a:solidFill>
                <a:latin typeface="Roboto"/>
                <a:ea typeface="Roboto"/>
                <a:cs typeface="Roboto"/>
                <a:sym typeface="Roboto"/>
              </a:endParaRPr>
            </a:p>
          </p:txBody>
        </p:sp>
      </p:grpSp>
      <p:sp>
        <p:nvSpPr>
          <p:cNvPr id="254" name="Shape 254"/>
          <p:cNvSpPr txBox="1"/>
          <p:nvPr/>
        </p:nvSpPr>
        <p:spPr>
          <a:xfrm>
            <a:off x="2472987" y="4019550"/>
            <a:ext cx="1994636" cy="6309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chemeClr val="dk1"/>
                </a:solidFill>
                <a:latin typeface="Arial"/>
                <a:ea typeface="Arial"/>
                <a:cs typeface="Arial"/>
                <a:sym typeface="Arial"/>
              </a:rPr>
              <a:t>Positive about engaging families, but the schools sets the terms of engaging</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000"/>
              <a:buFont typeface="Roboto Slab"/>
              <a:buNone/>
            </a:pPr>
            <a:r>
              <a:rPr lang="en" sz="2400" b="0" i="0" u="none" strike="noStrike" cap="none">
                <a:solidFill>
                  <a:schemeClr val="dk1"/>
                </a:solidFill>
                <a:latin typeface="Roboto Slab"/>
                <a:ea typeface="Roboto Slab"/>
                <a:cs typeface="Roboto Slab"/>
                <a:sym typeface="Roboto Slab"/>
              </a:rPr>
              <a:t>The Five Process Conditions for Parent Engagement</a:t>
            </a:r>
            <a:endParaRPr sz="2400" b="0" i="0" u="none" strike="noStrike" cap="none">
              <a:solidFill>
                <a:schemeClr val="dk1"/>
              </a:solidFill>
              <a:latin typeface="Roboto Slab"/>
              <a:ea typeface="Roboto Slab"/>
              <a:cs typeface="Roboto Slab"/>
              <a:sym typeface="Roboto Slab"/>
            </a:endParaRPr>
          </a:p>
        </p:txBody>
      </p:sp>
      <p:sp>
        <p:nvSpPr>
          <p:cNvPr id="260" name="Shape 260"/>
          <p:cNvSpPr txBox="1">
            <a:spLocks noGrp="1"/>
          </p:cNvSpPr>
          <p:nvPr>
            <p:ph type="body" idx="1"/>
          </p:nvPr>
        </p:nvSpPr>
        <p:spPr>
          <a:xfrm>
            <a:off x="204300" y="1524274"/>
            <a:ext cx="8551800" cy="304444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grpSp>
        <p:nvGrpSpPr>
          <p:cNvPr id="261" name="Shape 261"/>
          <p:cNvGrpSpPr/>
          <p:nvPr/>
        </p:nvGrpSpPr>
        <p:grpSpPr>
          <a:xfrm>
            <a:off x="204300" y="1189989"/>
            <a:ext cx="2010300" cy="3217636"/>
            <a:chOff x="204300" y="1189989"/>
            <a:chExt cx="2010300" cy="3217636"/>
          </a:xfrm>
        </p:grpSpPr>
        <p:sp>
          <p:nvSpPr>
            <p:cNvPr id="262" name="Shape 262"/>
            <p:cNvSpPr/>
            <p:nvPr/>
          </p:nvSpPr>
          <p:spPr>
            <a:xfrm>
              <a:off x="204300" y="1189989"/>
              <a:ext cx="20103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Roboto"/>
                  <a:ea typeface="Roboto"/>
                  <a:cs typeface="Roboto"/>
                  <a:sym typeface="Roboto"/>
                </a:rPr>
                <a:t>Link to Learning</a:t>
              </a:r>
              <a:endParaRPr sz="1800" b="0" i="0" u="none" strike="noStrike" cap="none">
                <a:solidFill>
                  <a:srgbClr val="FFFFFF"/>
                </a:solidFill>
                <a:latin typeface="Roboto"/>
                <a:ea typeface="Roboto"/>
                <a:cs typeface="Roboto"/>
                <a:sym typeface="Roboto"/>
              </a:endParaRPr>
            </a:p>
          </p:txBody>
        </p:sp>
        <p:sp>
          <p:nvSpPr>
            <p:cNvPr id="263" name="Shape 263"/>
            <p:cNvSpPr txBox="1"/>
            <p:nvPr/>
          </p:nvSpPr>
          <p:spPr>
            <a:xfrm>
              <a:off x="204300" y="2057125"/>
              <a:ext cx="1624500" cy="235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Align all events to  the learning and developmental goals for the students.</a:t>
              </a:r>
              <a:endParaRPr sz="1400" b="0" i="0" u="none" strike="noStrike" cap="none">
                <a:solidFill>
                  <a:srgbClr val="FFFFFF"/>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grpSp>
      <p:grpSp>
        <p:nvGrpSpPr>
          <p:cNvPr id="264" name="Shape 264"/>
          <p:cNvGrpSpPr/>
          <p:nvPr/>
        </p:nvGrpSpPr>
        <p:grpSpPr>
          <a:xfrm>
            <a:off x="1838325" y="1189775"/>
            <a:ext cx="2064000" cy="3217850"/>
            <a:chOff x="1838325" y="1189775"/>
            <a:chExt cx="2064000" cy="3217850"/>
          </a:xfrm>
        </p:grpSpPr>
        <p:sp>
          <p:nvSpPr>
            <p:cNvPr id="265" name="Shape 265"/>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Roboto"/>
                  <a:ea typeface="Roboto"/>
                  <a:cs typeface="Roboto"/>
                  <a:sym typeface="Roboto"/>
                </a:rPr>
                <a:t>Relational</a:t>
              </a:r>
              <a:endParaRPr sz="1800" b="0" i="0" u="none" strike="noStrike" cap="none">
                <a:solidFill>
                  <a:srgbClr val="FFFFFF"/>
                </a:solidFill>
                <a:latin typeface="Roboto"/>
                <a:ea typeface="Roboto"/>
                <a:cs typeface="Roboto"/>
                <a:sym typeface="Roboto"/>
              </a:endParaRPr>
            </a:p>
          </p:txBody>
        </p:sp>
        <p:sp>
          <p:nvSpPr>
            <p:cNvPr id="266" name="Shape 266"/>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Strive to bulid and develop relationships between teachers and parents, and between parents.</a:t>
              </a:r>
              <a:endParaRPr sz="1400" b="0" i="0" u="none" strike="noStrike" cap="none">
                <a:solidFill>
                  <a:srgbClr val="FFFFFF"/>
                </a:solidFill>
                <a:latin typeface="Roboto"/>
                <a:ea typeface="Roboto"/>
                <a:cs typeface="Roboto"/>
                <a:sym typeface="Roboto"/>
              </a:endParaRPr>
            </a:p>
          </p:txBody>
        </p:sp>
      </p:grpSp>
      <p:grpSp>
        <p:nvGrpSpPr>
          <p:cNvPr id="267" name="Shape 267"/>
          <p:cNvGrpSpPr/>
          <p:nvPr/>
        </p:nvGrpSpPr>
        <p:grpSpPr>
          <a:xfrm>
            <a:off x="3516750" y="1189775"/>
            <a:ext cx="2064000" cy="3217850"/>
            <a:chOff x="3516750" y="1189775"/>
            <a:chExt cx="2064000" cy="3217850"/>
          </a:xfrm>
        </p:grpSpPr>
        <p:sp>
          <p:nvSpPr>
            <p:cNvPr id="268" name="Shape 268"/>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Developmental</a:t>
              </a:r>
              <a:endParaRPr sz="1400" b="0" i="0" u="none" strike="noStrike" cap="none">
                <a:solidFill>
                  <a:srgbClr val="FFFFFF"/>
                </a:solidFill>
                <a:latin typeface="Roboto"/>
                <a:ea typeface="Roboto"/>
                <a:cs typeface="Roboto"/>
                <a:sym typeface="Roboto"/>
              </a:endParaRPr>
            </a:p>
          </p:txBody>
        </p:sp>
        <p:sp>
          <p:nvSpPr>
            <p:cNvPr id="269" name="Shape 269"/>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Assume families already have strengths and knowledge.</a:t>
              </a:r>
              <a:endParaRPr sz="1400" b="0" i="0" u="none" strike="noStrike" cap="none">
                <a:solidFill>
                  <a:srgbClr val="FFFFFF"/>
                </a:solidFill>
                <a:latin typeface="Roboto"/>
                <a:ea typeface="Roboto"/>
                <a:cs typeface="Roboto"/>
                <a:sym typeface="Roboto"/>
              </a:endParaRPr>
            </a:p>
          </p:txBody>
        </p:sp>
      </p:grpSp>
      <p:grpSp>
        <p:nvGrpSpPr>
          <p:cNvPr id="270" name="Shape 270"/>
          <p:cNvGrpSpPr/>
          <p:nvPr/>
        </p:nvGrpSpPr>
        <p:grpSpPr>
          <a:xfrm>
            <a:off x="6874025" y="1189775"/>
            <a:ext cx="2064000" cy="3217850"/>
            <a:chOff x="6874025" y="1189775"/>
            <a:chExt cx="2064000" cy="3217850"/>
          </a:xfrm>
        </p:grpSpPr>
        <p:sp>
          <p:nvSpPr>
            <p:cNvPr id="271" name="Shape 271"/>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FFFFFF"/>
                  </a:solidFill>
                  <a:latin typeface="Roboto"/>
                  <a:ea typeface="Roboto"/>
                  <a:cs typeface="Roboto"/>
                  <a:sym typeface="Roboto"/>
                </a:rPr>
                <a:t>Interactive</a:t>
              </a:r>
              <a:endParaRPr sz="1800" b="0" i="0" u="none" strike="noStrike" cap="none">
                <a:solidFill>
                  <a:srgbClr val="FFFFFF"/>
                </a:solidFill>
                <a:latin typeface="Roboto"/>
                <a:ea typeface="Roboto"/>
                <a:cs typeface="Roboto"/>
                <a:sym typeface="Roboto"/>
              </a:endParaRPr>
            </a:p>
          </p:txBody>
        </p:sp>
        <p:sp>
          <p:nvSpPr>
            <p:cNvPr id="272" name="Shape 272"/>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Strive to be interactive, providing many and varied opportunities to practice and learn together.</a:t>
              </a:r>
              <a:endParaRPr sz="1400" b="0" i="0" u="none" strike="noStrike" cap="none">
                <a:solidFill>
                  <a:srgbClr val="FFFFFF"/>
                </a:solidFill>
                <a:latin typeface="Roboto"/>
                <a:ea typeface="Roboto"/>
                <a:cs typeface="Roboto"/>
                <a:sym typeface="Roboto"/>
              </a:endParaRPr>
            </a:p>
          </p:txBody>
        </p:sp>
      </p:grpSp>
      <p:grpSp>
        <p:nvGrpSpPr>
          <p:cNvPr id="273" name="Shape 273"/>
          <p:cNvGrpSpPr/>
          <p:nvPr/>
        </p:nvGrpSpPr>
        <p:grpSpPr>
          <a:xfrm>
            <a:off x="5195350" y="1189775"/>
            <a:ext cx="2064000" cy="3217850"/>
            <a:chOff x="5195350" y="1189775"/>
            <a:chExt cx="2064000" cy="3217850"/>
          </a:xfrm>
        </p:grpSpPr>
        <p:sp>
          <p:nvSpPr>
            <p:cNvPr id="274" name="Shape 274"/>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Collaborative</a:t>
              </a:r>
              <a:endParaRPr sz="1400" b="0" i="0" u="none" strike="noStrike" cap="none">
                <a:solidFill>
                  <a:srgbClr val="FFFFFF"/>
                </a:solidFill>
                <a:latin typeface="Roboto"/>
                <a:ea typeface="Roboto"/>
                <a:cs typeface="Roboto"/>
                <a:sym typeface="Roboto"/>
              </a:endParaRPr>
            </a:p>
          </p:txBody>
        </p:sp>
        <p:sp>
          <p:nvSpPr>
            <p:cNvPr id="275" name="Shape 275"/>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Honor families’ home languages, cultures, and experiences. Relationships between families and teachers are reciprocal. </a:t>
              </a:r>
              <a:endParaRPr sz="1400" b="0" i="0" u="none" strike="noStrike" cap="none">
                <a:solidFill>
                  <a:srgbClr val="FFFFFF"/>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87900" y="341775"/>
            <a:ext cx="8368200" cy="1010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 </a:t>
            </a:r>
            <a:endParaRPr sz="3000" b="0" i="0" u="none" strike="noStrike" cap="none">
              <a:solidFill>
                <a:schemeClr val="dk1"/>
              </a:solidFill>
              <a:latin typeface="Roboto Slab"/>
              <a:ea typeface="Roboto Slab"/>
              <a:cs typeface="Roboto Slab"/>
              <a:sym typeface="Roboto Slab"/>
            </a:endParaRPr>
          </a:p>
        </p:txBody>
      </p:sp>
      <p:sp>
        <p:nvSpPr>
          <p:cNvPr id="281" name="Shape 281"/>
          <p:cNvSpPr txBox="1">
            <a:spLocks noGrp="1"/>
          </p:cNvSpPr>
          <p:nvPr>
            <p:ph type="body" idx="1"/>
          </p:nvPr>
        </p:nvSpPr>
        <p:spPr>
          <a:xfrm>
            <a:off x="387900" y="1794624"/>
            <a:ext cx="8368200" cy="307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3000" b="0" i="0" u="none" strike="noStrike" cap="none">
                <a:solidFill>
                  <a:srgbClr val="FFFFFF"/>
                </a:solidFill>
                <a:latin typeface="Arial"/>
                <a:ea typeface="Arial"/>
                <a:cs typeface="Arial"/>
                <a:sym typeface="Arial"/>
              </a:rPr>
              <a:t>This chapter will guide your thinking and practices as you build powerful partnerships. It will provide you with an outline of the strategies you can employ to get off to a great start with your families</a:t>
            </a:r>
            <a:r>
              <a:rPr lang="en" sz="3600" b="0" i="0" u="none" strike="noStrike" cap="none">
                <a:solidFill>
                  <a:srgbClr val="FFFFFF"/>
                </a:solidFill>
                <a:latin typeface="Arial"/>
                <a:ea typeface="Arial"/>
                <a:cs typeface="Arial"/>
                <a:sym typeface="Arial"/>
              </a:rPr>
              <a:t>. </a:t>
            </a:r>
            <a:endParaRPr sz="3600" b="0" i="0" u="none" strike="noStrike" cap="none">
              <a:solidFill>
                <a:srgbClr val="FFFFFF"/>
              </a:solidFill>
              <a:latin typeface="Roboto"/>
              <a:ea typeface="Roboto"/>
              <a:cs typeface="Roboto"/>
              <a:sym typeface="Roboto"/>
            </a:endParaRPr>
          </a:p>
        </p:txBody>
      </p:sp>
      <p:sp>
        <p:nvSpPr>
          <p:cNvPr id="282" name="Shape 282"/>
          <p:cNvSpPr txBox="1"/>
          <p:nvPr/>
        </p:nvSpPr>
        <p:spPr>
          <a:xfrm>
            <a:off x="149925" y="463450"/>
            <a:ext cx="8704200" cy="115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F3F3F3"/>
                </a:solidFill>
                <a:latin typeface="Arial"/>
                <a:ea typeface="Arial"/>
                <a:cs typeface="Arial"/>
                <a:sym typeface="Arial"/>
              </a:rPr>
              <a:t>Chapter 3 Summary</a:t>
            </a:r>
            <a:endParaRPr sz="3600" b="0" i="0" u="none" strike="noStrike" cap="none">
              <a:solidFill>
                <a:srgbClr val="F3F3F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3F3F3"/>
                </a:solidFill>
                <a:latin typeface="Arial"/>
                <a:ea typeface="Arial"/>
                <a:cs typeface="Arial"/>
                <a:sym typeface="Arial"/>
              </a:rPr>
              <a:t>Welcome, Honor, and Connect With Our Families</a:t>
            </a:r>
            <a:endParaRPr sz="3000" b="0" i="0" u="none" strike="noStrike" cap="none">
              <a:solidFill>
                <a:srgbClr val="F3F3F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Roboto Slab"/>
              <a:buNone/>
            </a:pPr>
            <a:r>
              <a:rPr lang="en" sz="3000" b="1" i="0" u="none" strike="noStrike" cap="none">
                <a:solidFill>
                  <a:schemeClr val="dk1"/>
                </a:solidFill>
              </a:rPr>
              <a:t>Outcomes</a:t>
            </a:r>
            <a:endParaRPr sz="3000" b="1" i="0" u="none" strike="noStrike" cap="none">
              <a:solidFill>
                <a:schemeClr val="dk1"/>
              </a:solidFill>
            </a:endParaRPr>
          </a:p>
        </p:txBody>
      </p:sp>
      <p:sp>
        <p:nvSpPr>
          <p:cNvPr id="69" name="Shape 69"/>
          <p:cNvSpPr txBox="1">
            <a:spLocks noGrp="1"/>
          </p:cNvSpPr>
          <p:nvPr>
            <p:ph type="body" idx="1"/>
          </p:nvPr>
        </p:nvSpPr>
        <p:spPr>
          <a:xfrm>
            <a:off x="295700" y="1328575"/>
            <a:ext cx="4460400" cy="367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Roboto"/>
              <a:buNone/>
            </a:pPr>
            <a:r>
              <a:rPr lang="en" sz="1400" b="0" i="0" u="none" strike="noStrike" cap="none" dirty="0">
                <a:solidFill>
                  <a:schemeClr val="dk1"/>
                </a:solidFill>
                <a:latin typeface="Roboto"/>
                <a:ea typeface="Roboto"/>
                <a:cs typeface="Roboto"/>
                <a:sym typeface="Roboto"/>
              </a:rPr>
              <a:t>Educators will:</a:t>
            </a:r>
            <a:endParaRPr sz="1400" b="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400"/>
              <a:buFont typeface="Roboto"/>
              <a:buNone/>
            </a:pPr>
            <a:r>
              <a:rPr lang="en" sz="1400" b="0" i="0" u="none" strike="noStrike" cap="none" dirty="0">
                <a:solidFill>
                  <a:schemeClr val="dk1"/>
                </a:solidFill>
                <a:latin typeface="Roboto"/>
                <a:ea typeface="Roboto"/>
                <a:cs typeface="Roboto"/>
                <a:sym typeface="Roboto"/>
              </a:rPr>
              <a:t>Develop community.</a:t>
            </a:r>
            <a:endParaRPr sz="1400" b="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400"/>
              <a:buFont typeface="Roboto"/>
              <a:buNone/>
            </a:pPr>
            <a:r>
              <a:rPr lang="en" sz="1400" b="0" i="0" u="none" strike="noStrike" cap="none" dirty="0">
                <a:solidFill>
                  <a:schemeClr val="dk1"/>
                </a:solidFill>
                <a:latin typeface="Roboto"/>
                <a:ea typeface="Roboto"/>
                <a:cs typeface="Roboto"/>
                <a:sym typeface="Roboto"/>
              </a:rPr>
              <a:t>Identify  beliefs, values, and assumptions educators have toward their students and their students’ families.</a:t>
            </a:r>
            <a:endParaRPr sz="1400" b="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400"/>
              <a:buFont typeface="Roboto"/>
              <a:buNone/>
            </a:pPr>
            <a:r>
              <a:rPr lang="en" sz="1400" b="0" i="0" u="none" strike="noStrike" cap="none" dirty="0">
                <a:solidFill>
                  <a:schemeClr val="dk1"/>
                </a:solidFill>
                <a:latin typeface="Roboto"/>
                <a:ea typeface="Roboto"/>
                <a:cs typeface="Roboto"/>
                <a:sym typeface="Roboto"/>
              </a:rPr>
              <a:t>Develop an understanding of what culturally responsive parent involvement is.</a:t>
            </a:r>
            <a:endParaRPr sz="1400" b="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400"/>
              <a:buFont typeface="Roboto"/>
              <a:buNone/>
            </a:pPr>
            <a:r>
              <a:rPr lang="en" sz="1400" b="0" i="0" u="none" strike="noStrike" cap="none" dirty="0">
                <a:solidFill>
                  <a:schemeClr val="dk1"/>
                </a:solidFill>
                <a:latin typeface="Roboto"/>
                <a:ea typeface="Roboto"/>
                <a:cs typeface="Roboto"/>
                <a:sym typeface="Roboto"/>
              </a:rPr>
              <a:t>Develop structures that </a:t>
            </a:r>
            <a:r>
              <a:rPr lang="en" sz="1400" b="0" i="0" u="none" strike="noStrike" cap="none" dirty="0" smtClean="0">
                <a:solidFill>
                  <a:schemeClr val="dk1"/>
                </a:solidFill>
                <a:latin typeface="Roboto"/>
                <a:ea typeface="Roboto"/>
                <a:cs typeface="Roboto"/>
                <a:sym typeface="Roboto"/>
              </a:rPr>
              <a:t>build </a:t>
            </a:r>
            <a:r>
              <a:rPr lang="en" sz="1400" b="0" i="0" u="none" strike="noStrike" cap="none" dirty="0">
                <a:solidFill>
                  <a:schemeClr val="dk1"/>
                </a:solidFill>
                <a:latin typeface="Roboto"/>
                <a:ea typeface="Roboto"/>
                <a:cs typeface="Roboto"/>
                <a:sym typeface="Roboto"/>
              </a:rPr>
              <a:t>powerful partnerships with parents</a:t>
            </a:r>
            <a:r>
              <a:rPr lang="en" sz="1800" b="0" i="0" u="none" strike="noStrike" cap="none" dirty="0">
                <a:solidFill>
                  <a:schemeClr val="dk1"/>
                </a:solidFill>
                <a:latin typeface="Roboto"/>
                <a:ea typeface="Roboto"/>
                <a:cs typeface="Roboto"/>
                <a:sym typeface="Roboto"/>
              </a:rPr>
              <a:t>.</a:t>
            </a:r>
            <a:endParaRPr sz="1800" b="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400"/>
              <a:buFont typeface="Roboto"/>
              <a:buNone/>
            </a:pPr>
            <a:endParaRPr sz="1400" b="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400"/>
              <a:buFont typeface="Roboto"/>
              <a:buNone/>
            </a:pPr>
            <a:endParaRPr sz="1400" b="0" i="0" u="none" strike="noStrike" cap="none" dirty="0">
              <a:solidFill>
                <a:schemeClr val="dk1"/>
              </a:solidFill>
              <a:latin typeface="Roboto"/>
              <a:ea typeface="Roboto"/>
              <a:cs typeface="Roboto"/>
              <a:sym typeface="Roboto"/>
            </a:endParaRPr>
          </a:p>
        </p:txBody>
      </p:sp>
      <p:sp>
        <p:nvSpPr>
          <p:cNvPr id="70" name="Shape 70"/>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Roboto"/>
              <a:buNone/>
            </a:pPr>
            <a:endParaRPr sz="1400" b="0" i="0" u="none" strike="noStrike" cap="none">
              <a:solidFill>
                <a:schemeClr val="dk1"/>
              </a:solidFill>
              <a:latin typeface="Roboto"/>
              <a:ea typeface="Roboto"/>
              <a:cs typeface="Roboto"/>
              <a:sym typeface="Roboto"/>
            </a:endParaRPr>
          </a:p>
        </p:txBody>
      </p:sp>
      <p:pic>
        <p:nvPicPr>
          <p:cNvPr id="71" name="Shape 71"/>
          <p:cNvPicPr preferRelativeResize="0"/>
          <p:nvPr/>
        </p:nvPicPr>
        <p:blipFill rotWithShape="1">
          <a:blip r:embed="rId3">
            <a:alphaModFix/>
          </a:blip>
          <a:srcRect/>
          <a:stretch/>
        </p:blipFill>
        <p:spPr>
          <a:xfrm>
            <a:off x="4756200" y="1474050"/>
            <a:ext cx="3999900" cy="3078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265500" y="2665650"/>
            <a:ext cx="4045200" cy="1506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endParaRPr sz="2400" b="1" i="0" u="none" strike="noStrike" cap="none">
              <a:solidFill>
                <a:srgbClr val="FFFFFF"/>
              </a:solidFill>
            </a:endParaRPr>
          </a:p>
          <a:p>
            <a:pPr marL="0" marR="0" lvl="0" indent="0" algn="ctr" rtl="0">
              <a:lnSpc>
                <a:spcPct val="100000"/>
              </a:lnSpc>
              <a:spcBef>
                <a:spcPts val="0"/>
              </a:spcBef>
              <a:spcAft>
                <a:spcPts val="0"/>
              </a:spcAft>
              <a:buClr>
                <a:schemeClr val="dk1"/>
              </a:buClr>
              <a:buSzPts val="3800"/>
              <a:buFont typeface="Roboto Slab"/>
              <a:buNone/>
            </a:pPr>
            <a:r>
              <a:rPr lang="en" sz="2400" b="1" i="0" u="none" strike="noStrike" cap="none">
                <a:solidFill>
                  <a:srgbClr val="FFFFFF"/>
                </a:solidFill>
                <a:latin typeface="Roboto"/>
                <a:ea typeface="Roboto"/>
                <a:cs typeface="Roboto"/>
                <a:sym typeface="Roboto"/>
              </a:rPr>
              <a:t>Rethinking Parent Engagement</a:t>
            </a:r>
            <a:endParaRPr sz="2400" b="1"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800"/>
              <a:buFont typeface="Roboto Slab"/>
              <a:buNone/>
            </a:pPr>
            <a:endParaRPr sz="2400" b="0" i="0" u="none" strike="noStrike" cap="none">
              <a:solidFill>
                <a:srgbClr val="FFFFFF"/>
              </a:solidFill>
              <a:latin typeface="Roboto Slab"/>
              <a:ea typeface="Roboto Slab"/>
              <a:cs typeface="Roboto Slab"/>
              <a:sym typeface="Roboto Slab"/>
            </a:endParaRPr>
          </a:p>
        </p:txBody>
      </p:sp>
      <p:sp>
        <p:nvSpPr>
          <p:cNvPr id="288" name="Shape 28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chemeClr val="dk1"/>
              </a:buClr>
              <a:buSzPts val="1800"/>
              <a:buFont typeface="Roboto"/>
              <a:buNone/>
            </a:pPr>
            <a:r>
              <a:rPr lang="en" sz="1800" b="0" i="0" u="none" strike="noStrike" cap="none">
                <a:solidFill>
                  <a:schemeClr val="dk1"/>
                </a:solidFill>
                <a:latin typeface="Roboto"/>
                <a:ea typeface="Roboto"/>
                <a:cs typeface="Roboto"/>
                <a:sym typeface="Roboto"/>
              </a:rPr>
              <a:t> </a:t>
            </a:r>
            <a:endParaRPr sz="1800" b="0" i="0" u="none" strike="noStrike" cap="none">
              <a:solidFill>
                <a:schemeClr val="dk1"/>
              </a:solidFill>
              <a:latin typeface="Roboto"/>
              <a:ea typeface="Roboto"/>
              <a:cs typeface="Roboto"/>
              <a:sym typeface="Roboto"/>
            </a:endParaRPr>
          </a:p>
        </p:txBody>
      </p:sp>
      <p:sp>
        <p:nvSpPr>
          <p:cNvPr id="289" name="Shape 289"/>
          <p:cNvSpPr txBox="1">
            <a:spLocks noGrp="1"/>
          </p:cNvSpPr>
          <p:nvPr>
            <p:ph type="subTitle" idx="1"/>
          </p:nvPr>
        </p:nvSpPr>
        <p:spPr>
          <a:xfrm>
            <a:off x="265500" y="3740850"/>
            <a:ext cx="42324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0" i="0" u="none" strike="noStrike" cap="none">
                <a:solidFill>
                  <a:srgbClr val="FFFFFF"/>
                </a:solidFill>
                <a:latin typeface="Roboto"/>
                <a:ea typeface="Roboto"/>
                <a:cs typeface="Roboto"/>
                <a:sym typeface="Roboto"/>
              </a:rPr>
              <a:t>What parts of the text do you want to </a:t>
            </a:r>
            <a:r>
              <a:rPr lang="en" sz="3000" b="0" i="0" u="none" strike="noStrike" cap="none">
                <a:solidFill>
                  <a:srgbClr val="FFFF00"/>
                </a:solidFill>
                <a:latin typeface="Roboto"/>
                <a:ea typeface="Roboto"/>
                <a:cs typeface="Roboto"/>
                <a:sym typeface="Roboto"/>
              </a:rPr>
              <a:t>A</a:t>
            </a:r>
            <a:r>
              <a:rPr lang="en" sz="2100" b="0" i="0" u="none" strike="noStrike" cap="none">
                <a:solidFill>
                  <a:srgbClr val="FFFFFF"/>
                </a:solidFill>
                <a:latin typeface="Roboto"/>
                <a:ea typeface="Roboto"/>
                <a:cs typeface="Roboto"/>
                <a:sym typeface="Roboto"/>
              </a:rPr>
              <a:t>spire to (or, Act upon)?</a:t>
            </a:r>
            <a:endParaRPr sz="2100" b="0" i="0" u="none" strike="noStrike" cap="none">
              <a:solidFill>
                <a:srgbClr val="FFFFFF"/>
              </a:solidFill>
              <a:latin typeface="Roboto"/>
              <a:ea typeface="Roboto"/>
              <a:cs typeface="Roboto"/>
              <a:sym typeface="Roboto"/>
            </a:endParaRPr>
          </a:p>
        </p:txBody>
      </p:sp>
      <p:pic>
        <p:nvPicPr>
          <p:cNvPr id="290" name="Shape 290"/>
          <p:cNvPicPr preferRelativeResize="0"/>
          <p:nvPr/>
        </p:nvPicPr>
        <p:blipFill rotWithShape="1">
          <a:blip r:embed="rId3">
            <a:alphaModFix/>
          </a:blip>
          <a:srcRect l="57283" b="54830"/>
          <a:stretch/>
        </p:blipFill>
        <p:spPr>
          <a:xfrm>
            <a:off x="1541588" y="497325"/>
            <a:ext cx="1680224" cy="2326401"/>
          </a:xfrm>
          <a:prstGeom prst="rect">
            <a:avLst/>
          </a:prstGeom>
          <a:noFill/>
          <a:ln>
            <a:noFill/>
          </a:ln>
        </p:spPr>
      </p:pic>
      <p:sp>
        <p:nvSpPr>
          <p:cNvPr id="291" name="Shape 291"/>
          <p:cNvSpPr txBox="1"/>
          <p:nvPr/>
        </p:nvSpPr>
        <p:spPr>
          <a:xfrm>
            <a:off x="4633175" y="94000"/>
            <a:ext cx="4431900" cy="49554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00"/>
                </a:solidFill>
                <a:latin typeface="Arial"/>
                <a:ea typeface="Arial"/>
                <a:cs typeface="Arial"/>
                <a:sym typeface="Arial"/>
              </a:rPr>
              <a:t>The Four </a:t>
            </a:r>
            <a:r>
              <a:rPr lang="en" sz="2400" b="1" i="0" u="none" strike="noStrike" cap="none">
                <a:solidFill>
                  <a:srgbClr val="FFFF00"/>
                </a:solidFill>
                <a:latin typeface="Arial"/>
                <a:ea typeface="Arial"/>
                <a:cs typeface="Arial"/>
                <a:sym typeface="Arial"/>
              </a:rPr>
              <a:t>A </a:t>
            </a:r>
            <a:r>
              <a:rPr lang="en" sz="1800" b="1" i="0" u="none" strike="noStrike" cap="none">
                <a:solidFill>
                  <a:srgbClr val="FFFF00"/>
                </a:solidFill>
                <a:latin typeface="Arial"/>
                <a:ea typeface="Arial"/>
                <a:cs typeface="Arial"/>
                <a:sym typeface="Arial"/>
              </a:rPr>
              <a:t>Protocols </a:t>
            </a:r>
            <a:endParaRPr sz="1800" b="1" i="0" u="none" strike="noStrike" cap="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
            </a:r>
            <a:br>
              <a:rPr lang="en" sz="1400" b="0" i="0" u="none" strike="noStrike" cap="none">
                <a:solidFill>
                  <a:srgbClr val="FFFFFF"/>
                </a:solidFill>
                <a:latin typeface="Arial"/>
                <a:ea typeface="Arial"/>
                <a:cs typeface="Arial"/>
                <a:sym typeface="Arial"/>
              </a:rPr>
            </a:br>
            <a:r>
              <a:rPr lang="en" sz="1800" b="0" i="0" u="none" strike="noStrike" cap="none">
                <a:solidFill>
                  <a:srgbClr val="FFFFFF"/>
                </a:solidFill>
                <a:latin typeface="Roboto"/>
                <a:ea typeface="Roboto"/>
                <a:cs typeface="Roboto"/>
                <a:sym typeface="Roboto"/>
              </a:rPr>
              <a:t>Directions:</a:t>
            </a:r>
            <a:r>
              <a:rPr lang="en" sz="1400" b="0" i="0" u="none" strike="noStrike" cap="none">
                <a:solidFill>
                  <a:srgbClr val="FFFFFF"/>
                </a:solidFill>
                <a:latin typeface="Roboto"/>
                <a:ea typeface="Roboto"/>
                <a:cs typeface="Roboto"/>
                <a:sym typeface="Roboto"/>
              </a:rPr>
              <a:t> </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Sit in a circle.</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Read Chapter 3 silently.</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Highlight the text and write notes in the margins or on “Post-it” notes in response to the following questions:</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Roboto"/>
                <a:ea typeface="Roboto"/>
                <a:cs typeface="Roboto"/>
                <a:sym typeface="Roboto"/>
              </a:rPr>
              <a:t>What </a:t>
            </a:r>
            <a:r>
              <a:rPr lang="en" sz="1800" b="0" i="0" u="sng" strike="noStrike" cap="none">
                <a:solidFill>
                  <a:srgbClr val="FFFFFF"/>
                </a:solidFill>
                <a:latin typeface="Roboto"/>
                <a:ea typeface="Roboto"/>
                <a:cs typeface="Roboto"/>
                <a:sym typeface="Roboto"/>
              </a:rPr>
              <a:t> </a:t>
            </a:r>
            <a:r>
              <a:rPr lang="en" sz="1800" b="1" i="0" u="sng" strike="noStrike" cap="none">
                <a:solidFill>
                  <a:srgbClr val="FFFF00"/>
                </a:solidFill>
                <a:latin typeface="Roboto"/>
                <a:ea typeface="Roboto"/>
                <a:cs typeface="Roboto"/>
                <a:sym typeface="Roboto"/>
              </a:rPr>
              <a:t>A</a:t>
            </a:r>
            <a:r>
              <a:rPr lang="en" sz="1400" b="0" i="0" u="none" strike="noStrike" cap="none">
                <a:solidFill>
                  <a:srgbClr val="FFFFFF"/>
                </a:solidFill>
                <a:latin typeface="Roboto"/>
                <a:ea typeface="Roboto"/>
                <a:cs typeface="Roboto"/>
                <a:sym typeface="Roboto"/>
              </a:rPr>
              <a:t>ssumptions does the author hold?</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Roboto"/>
                <a:ea typeface="Roboto"/>
                <a:cs typeface="Roboto"/>
                <a:sym typeface="Roboto"/>
              </a:rPr>
              <a:t>What do you </a:t>
            </a:r>
            <a:r>
              <a:rPr lang="en" sz="1800" b="1" i="0" u="sng" strike="noStrike" cap="none">
                <a:solidFill>
                  <a:srgbClr val="FFFF00"/>
                </a:solidFill>
                <a:latin typeface="Roboto"/>
                <a:ea typeface="Roboto"/>
                <a:cs typeface="Roboto"/>
                <a:sym typeface="Roboto"/>
              </a:rPr>
              <a:t>A</a:t>
            </a:r>
            <a:r>
              <a:rPr lang="en" sz="1400" b="0" i="0" u="none" strike="noStrike" cap="none">
                <a:solidFill>
                  <a:srgbClr val="FFFFFF"/>
                </a:solidFill>
                <a:latin typeface="Roboto"/>
                <a:ea typeface="Roboto"/>
                <a:cs typeface="Roboto"/>
                <a:sym typeface="Roboto"/>
              </a:rPr>
              <a:t>gree with in this chapter?</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Roboto"/>
                <a:ea typeface="Roboto"/>
                <a:cs typeface="Roboto"/>
                <a:sym typeface="Roboto"/>
              </a:rPr>
              <a:t>What do you want to </a:t>
            </a:r>
            <a:r>
              <a:rPr lang="en" sz="1800" b="1" i="0" u="sng" strike="noStrike" cap="none">
                <a:solidFill>
                  <a:srgbClr val="FFFF00"/>
                </a:solidFill>
                <a:latin typeface="Roboto"/>
                <a:ea typeface="Roboto"/>
                <a:cs typeface="Roboto"/>
                <a:sym typeface="Roboto"/>
              </a:rPr>
              <a:t>A</a:t>
            </a:r>
            <a:r>
              <a:rPr lang="en" sz="1400" b="0" i="0" u="none" strike="noStrike" cap="none">
                <a:solidFill>
                  <a:srgbClr val="FFFFFF"/>
                </a:solidFill>
                <a:latin typeface="Roboto"/>
                <a:ea typeface="Roboto"/>
                <a:cs typeface="Roboto"/>
                <a:sym typeface="Roboto"/>
              </a:rPr>
              <a:t>rgue with in this chapter?</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Roboto"/>
                <a:ea typeface="Roboto"/>
                <a:cs typeface="Roboto"/>
                <a:sym typeface="Roboto"/>
              </a:rPr>
              <a:t>What do you want to </a:t>
            </a:r>
            <a:r>
              <a:rPr lang="en" sz="1800" b="1" i="0" u="sng" strike="noStrike" cap="none">
                <a:solidFill>
                  <a:srgbClr val="FFFF00"/>
                </a:solidFill>
                <a:latin typeface="Roboto"/>
                <a:ea typeface="Roboto"/>
                <a:cs typeface="Roboto"/>
                <a:sym typeface="Roboto"/>
              </a:rPr>
              <a:t>A</a:t>
            </a:r>
            <a:r>
              <a:rPr lang="en" sz="1400" b="0" i="0" u="none" strike="noStrike" cap="none">
                <a:solidFill>
                  <a:srgbClr val="FFFFFF"/>
                </a:solidFill>
                <a:latin typeface="Roboto"/>
                <a:ea typeface="Roboto"/>
                <a:cs typeface="Roboto"/>
                <a:sym typeface="Roboto"/>
              </a:rPr>
              <a:t>sk the author?</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a:p>
            <a:pPr marL="457200" marR="0" lvl="0" indent="-317500" algn="l" rtl="0">
              <a:lnSpc>
                <a:spcPct val="100000"/>
              </a:lnSpc>
              <a:spcBef>
                <a:spcPts val="0"/>
              </a:spcBef>
              <a:spcAft>
                <a:spcPts val="0"/>
              </a:spcAft>
              <a:buClr>
                <a:srgbClr val="FFFFFF"/>
              </a:buClr>
              <a:buSzPts val="1400"/>
              <a:buFont typeface="Arial"/>
              <a:buChar char="●"/>
            </a:pPr>
            <a:r>
              <a:rPr lang="en" sz="1400" b="0" i="0" u="none" strike="noStrike" cap="none">
                <a:solidFill>
                  <a:srgbClr val="FFFFFF"/>
                </a:solidFill>
                <a:latin typeface="Roboto"/>
                <a:ea typeface="Roboto"/>
                <a:cs typeface="Roboto"/>
                <a:sym typeface="Roboto"/>
              </a:rPr>
              <a:t>What parts of the text do you want to </a:t>
            </a:r>
            <a:r>
              <a:rPr lang="en" sz="1400" b="0" i="0" u="sng" strike="noStrike" cap="none">
                <a:solidFill>
                  <a:srgbClr val="FFFFFF"/>
                </a:solidFill>
                <a:latin typeface="Roboto"/>
                <a:ea typeface="Roboto"/>
                <a:cs typeface="Roboto"/>
                <a:sym typeface="Roboto"/>
              </a:rPr>
              <a:t>A</a:t>
            </a:r>
            <a:r>
              <a:rPr lang="en" sz="1400" b="0" i="0" u="none" strike="noStrike" cap="none">
                <a:solidFill>
                  <a:srgbClr val="FFFFFF"/>
                </a:solidFill>
                <a:latin typeface="Roboto"/>
                <a:ea typeface="Roboto"/>
                <a:cs typeface="Roboto"/>
                <a:sym typeface="Roboto"/>
              </a:rPr>
              <a:t>spire to (or </a:t>
            </a:r>
            <a:r>
              <a:rPr lang="en" sz="1800" b="1" i="0" u="sng" strike="noStrike" cap="none">
                <a:solidFill>
                  <a:srgbClr val="FFFF00"/>
                </a:solidFill>
                <a:latin typeface="Roboto"/>
                <a:ea typeface="Roboto"/>
                <a:cs typeface="Roboto"/>
                <a:sym typeface="Roboto"/>
              </a:rPr>
              <a:t>A</a:t>
            </a:r>
            <a:r>
              <a:rPr lang="en" sz="1400" b="0" i="0" u="none" strike="noStrike" cap="none">
                <a:solidFill>
                  <a:srgbClr val="FFFFFF"/>
                </a:solidFill>
                <a:latin typeface="Roboto"/>
                <a:ea typeface="Roboto"/>
                <a:cs typeface="Roboto"/>
                <a:sym typeface="Roboto"/>
              </a:rPr>
              <a:t>ct upon)?</a:t>
            </a:r>
            <a:endParaRPr sz="1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87900" y="229425"/>
            <a:ext cx="8368200" cy="686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Getting Started: The Joining Process</a:t>
            </a:r>
            <a:endParaRPr sz="3000" b="0" i="0" u="none" strike="noStrike" cap="none">
              <a:solidFill>
                <a:schemeClr val="dk1"/>
              </a:solidFill>
              <a:latin typeface="Roboto Slab"/>
              <a:ea typeface="Roboto Slab"/>
              <a:cs typeface="Roboto Slab"/>
              <a:sym typeface="Roboto Slab"/>
            </a:endParaRPr>
          </a:p>
        </p:txBody>
      </p:sp>
      <p:sp>
        <p:nvSpPr>
          <p:cNvPr id="297" name="Shape 29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800"/>
              <a:buFont typeface="Roboto"/>
              <a:buNone/>
            </a:pPr>
            <a:r>
              <a:rPr lang="en" sz="1800" b="0" i="0" u="none" strike="noStrike" cap="none">
                <a:solidFill>
                  <a:schemeClr val="dk1"/>
                </a:solidFill>
                <a:latin typeface="Roboto"/>
                <a:ea typeface="Roboto"/>
                <a:cs typeface="Roboto"/>
                <a:sym typeface="Roboto"/>
              </a:rPr>
              <a:t> </a:t>
            </a:r>
            <a:endParaRPr sz="1800" b="0" i="0" u="none" strike="noStrike" cap="none">
              <a:solidFill>
                <a:schemeClr val="dk1"/>
              </a:solidFill>
              <a:latin typeface="Roboto"/>
              <a:ea typeface="Roboto"/>
              <a:cs typeface="Roboto"/>
              <a:sym typeface="Roboto"/>
            </a:endParaRPr>
          </a:p>
        </p:txBody>
      </p:sp>
      <p:grpSp>
        <p:nvGrpSpPr>
          <p:cNvPr id="298" name="Shape 298"/>
          <p:cNvGrpSpPr/>
          <p:nvPr/>
        </p:nvGrpSpPr>
        <p:grpSpPr>
          <a:xfrm>
            <a:off x="273189" y="2204750"/>
            <a:ext cx="8237657" cy="1278763"/>
            <a:chOff x="134339" y="2322567"/>
            <a:chExt cx="7416636" cy="643501"/>
          </a:xfrm>
        </p:grpSpPr>
        <p:sp>
          <p:nvSpPr>
            <p:cNvPr id="299" name="Shape 29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Shape 300"/>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Shape 301"/>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Shape 30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FFFFFF"/>
                  </a:solidFill>
                  <a:latin typeface="Roboto Medium"/>
                  <a:ea typeface="Roboto Medium"/>
                  <a:cs typeface="Roboto Medium"/>
                  <a:sym typeface="Roboto Medium"/>
                </a:rPr>
                <a:t>Value their knowledge of their children</a:t>
              </a:r>
              <a:endParaRPr sz="1200" b="0" i="0" u="none" strike="noStrike" cap="none">
                <a:solidFill>
                  <a:srgbClr val="FFFFFF"/>
                </a:solidFill>
                <a:latin typeface="Roboto"/>
                <a:ea typeface="Roboto"/>
                <a:cs typeface="Roboto"/>
                <a:sym typeface="Roboto"/>
              </a:endParaRPr>
            </a:p>
          </p:txBody>
        </p:sp>
        <p:sp>
          <p:nvSpPr>
            <p:cNvPr id="303" name="Shape 303"/>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Shape 304"/>
            <p:cNvSpPr/>
            <p:nvPr/>
          </p:nvSpPr>
          <p:spPr>
            <a:xfrm>
              <a:off x="134339" y="2322582"/>
              <a:ext cx="2148600" cy="642600"/>
            </a:xfrm>
            <a:prstGeom prst="rect">
              <a:avLst/>
            </a:prstGeom>
            <a:solidFill>
              <a:srgbClr val="BE2F2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FFFF00"/>
                  </a:solidFill>
                  <a:latin typeface="Roboto"/>
                  <a:ea typeface="Roboto"/>
                  <a:cs typeface="Roboto"/>
                  <a:sym typeface="Roboto"/>
                </a:rPr>
                <a:t>Honor</a:t>
              </a:r>
              <a:endParaRPr sz="2600" b="1" i="0" u="none" strike="noStrike" cap="none">
                <a:solidFill>
                  <a:srgbClr val="FFFF00"/>
                </a:solidFill>
                <a:latin typeface="Roboto"/>
                <a:ea typeface="Roboto"/>
                <a:cs typeface="Roboto"/>
                <a:sym typeface="Roboto"/>
              </a:endParaRPr>
            </a:p>
          </p:txBody>
        </p:sp>
        <p:sp>
          <p:nvSpPr>
            <p:cNvPr id="305" name="Shape 30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Acknowledge their varied backgrounds, beliefs, and values</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Have them give you information about their children’s needs and capabilities</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Discard negative and inaccurate assumptions</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Make a strong commitment to working with parents</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Assume parents have their children’s best interest in mind</a:t>
              </a:r>
              <a:endParaRPr sz="800" b="0" i="0" u="none" strike="noStrike" cap="none">
                <a:solidFill>
                  <a:srgbClr val="A72A1E"/>
                </a:solidFill>
                <a:latin typeface="Roboto"/>
                <a:ea typeface="Roboto"/>
                <a:cs typeface="Roboto"/>
                <a:sym typeface="Roboto"/>
              </a:endParaRPr>
            </a:p>
          </p:txBody>
        </p:sp>
      </p:grpSp>
      <p:grpSp>
        <p:nvGrpSpPr>
          <p:cNvPr id="306" name="Shape 306"/>
          <p:cNvGrpSpPr/>
          <p:nvPr/>
        </p:nvGrpSpPr>
        <p:grpSpPr>
          <a:xfrm>
            <a:off x="277336" y="3470751"/>
            <a:ext cx="8250239" cy="1397433"/>
            <a:chOff x="134363" y="2322564"/>
            <a:chExt cx="7416612" cy="643504"/>
          </a:xfrm>
        </p:grpSpPr>
        <p:sp>
          <p:nvSpPr>
            <p:cNvPr id="307" name="Shape 30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Shape 308"/>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Shape 30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Shape 310"/>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Shape 311"/>
            <p:cNvSpPr/>
            <p:nvPr/>
          </p:nvSpPr>
          <p:spPr>
            <a:xfrm>
              <a:off x="134363" y="2322564"/>
              <a:ext cx="2148600" cy="642600"/>
            </a:xfrm>
            <a:prstGeom prst="rect">
              <a:avLst/>
            </a:prstGeom>
            <a:solidFill>
              <a:srgbClr val="BE2F2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FFFF00"/>
                  </a:solidFill>
                  <a:latin typeface="Roboto"/>
                  <a:ea typeface="Roboto"/>
                  <a:cs typeface="Roboto"/>
                  <a:sym typeface="Roboto"/>
                </a:rPr>
                <a:t>Connect</a:t>
              </a:r>
              <a:endParaRPr sz="2600" b="1" i="0" u="none" strike="noStrike" cap="none">
                <a:solidFill>
                  <a:srgbClr val="FFFF00"/>
                </a:solidFill>
                <a:latin typeface="Roboto"/>
                <a:ea typeface="Roboto"/>
                <a:cs typeface="Roboto"/>
                <a:sym typeface="Roboto"/>
              </a:endParaRPr>
            </a:p>
          </p:txBody>
        </p:sp>
        <p:sp>
          <p:nvSpPr>
            <p:cNvPr id="312" name="Shape 312"/>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HS teachers: Start with your advisory students or homeroom students</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Welcome phone calls/Good news phone calls/</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Conduct home visits in pairs  </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Reach out to families before the event (e.g., Back to School Night or Open House)</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Have parents write a  “Hopes and Dreams” Letter for their children</a:t>
              </a:r>
              <a:endParaRPr sz="800" b="0" i="0" u="none" strike="noStrike" cap="none">
                <a:solidFill>
                  <a:srgbClr val="A72A1E"/>
                </a:solidFill>
                <a:latin typeface="Roboto"/>
                <a:ea typeface="Roboto"/>
                <a:cs typeface="Roboto"/>
                <a:sym typeface="Roboto"/>
              </a:endParaRPr>
            </a:p>
          </p:txBody>
        </p:sp>
        <p:sp>
          <p:nvSpPr>
            <p:cNvPr id="313" name="Shape 313"/>
            <p:cNvSpPr/>
            <p:nvPr/>
          </p:nvSpPr>
          <p:spPr>
            <a:xfrm>
              <a:off x="2342614" y="2361282"/>
              <a:ext cx="1940700" cy="534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FFFFFF"/>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FFFFFF"/>
                  </a:solidFill>
                  <a:latin typeface="Roboto Medium"/>
                  <a:ea typeface="Roboto Medium"/>
                  <a:cs typeface="Roboto Medium"/>
                  <a:sym typeface="Roboto Medium"/>
                </a:rPr>
                <a:t>First contact: Welcome phone calls</a:t>
              </a:r>
              <a:endParaRPr sz="1000" b="0" i="0" u="none" strike="noStrike" cap="none">
                <a:solidFill>
                  <a:srgbClr val="FFFFFF"/>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FFFFFF"/>
                  </a:solidFill>
                  <a:latin typeface="Roboto Medium"/>
                  <a:ea typeface="Roboto Medium"/>
                  <a:cs typeface="Roboto Medium"/>
                  <a:sym typeface="Roboto Medium"/>
                </a:rPr>
                <a:t>Provide opportunities for face-to-face interactions</a:t>
              </a:r>
              <a:endParaRPr sz="1000" b="0" i="0" u="none" strike="noStrike" cap="none">
                <a:solidFill>
                  <a:srgbClr val="FFFFFF"/>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FFFFFF"/>
                  </a:solidFill>
                  <a:latin typeface="Roboto Medium"/>
                  <a:ea typeface="Roboto Medium"/>
                  <a:cs typeface="Roboto Medium"/>
                  <a:sym typeface="Roboto Medium"/>
                </a:rPr>
                <a:t>Schedule home visits</a:t>
              </a:r>
              <a:endParaRPr sz="1000" b="0" i="0" u="none" strike="noStrike" cap="none">
                <a:solidFill>
                  <a:srgbClr val="FFFFFF"/>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FFFFFF"/>
                  </a:solidFill>
                  <a:latin typeface="Roboto Medium"/>
                  <a:ea typeface="Roboto Medium"/>
                  <a:cs typeface="Roboto Medium"/>
                  <a:sym typeface="Roboto Medium"/>
                </a:rPr>
                <a:t>Invite them into the classroom</a:t>
              </a:r>
              <a:endParaRPr sz="1000" b="0" i="0" u="none" strike="noStrike" cap="none">
                <a:solidFill>
                  <a:srgbClr val="FFFFFF"/>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FFFFFF"/>
                </a:solidFill>
                <a:latin typeface="Roboto Medium"/>
                <a:ea typeface="Roboto Medium"/>
                <a:cs typeface="Roboto Medium"/>
                <a:sym typeface="Roboto Medium"/>
              </a:endParaRPr>
            </a:p>
          </p:txBody>
        </p:sp>
      </p:grpSp>
      <p:grpSp>
        <p:nvGrpSpPr>
          <p:cNvPr id="314" name="Shape 314"/>
          <p:cNvGrpSpPr/>
          <p:nvPr/>
        </p:nvGrpSpPr>
        <p:grpSpPr>
          <a:xfrm>
            <a:off x="260596" y="1042681"/>
            <a:ext cx="8242135" cy="1160874"/>
            <a:chOff x="134314" y="2322567"/>
            <a:chExt cx="7416661" cy="643501"/>
          </a:xfrm>
        </p:grpSpPr>
        <p:sp>
          <p:nvSpPr>
            <p:cNvPr id="315" name="Shape 3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Shape 316"/>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Shape 317"/>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Shape 3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FFFFFF"/>
                  </a:solidFill>
                  <a:latin typeface="Roboto Medium"/>
                  <a:ea typeface="Roboto Medium"/>
                  <a:cs typeface="Roboto Medium"/>
                  <a:sym typeface="Roboto Medium"/>
                </a:rPr>
                <a:t>Embrace and invite their engagement</a:t>
              </a:r>
              <a:endParaRPr sz="1200" b="0" i="0" u="none" strike="noStrike" cap="none">
                <a:solidFill>
                  <a:srgbClr val="FFFFFF"/>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FFFFFF"/>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FFFFFF"/>
                </a:solidFill>
                <a:latin typeface="Roboto Medium"/>
                <a:ea typeface="Roboto Medium"/>
                <a:cs typeface="Roboto Medium"/>
                <a:sym typeface="Roboto Medium"/>
              </a:endParaRPr>
            </a:p>
          </p:txBody>
        </p:sp>
        <p:sp>
          <p:nvSpPr>
            <p:cNvPr id="319" name="Shape 31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Shape 320"/>
            <p:cNvSpPr/>
            <p:nvPr/>
          </p:nvSpPr>
          <p:spPr>
            <a:xfrm>
              <a:off x="134314" y="2322584"/>
              <a:ext cx="2148600" cy="642600"/>
            </a:xfrm>
            <a:prstGeom prst="rect">
              <a:avLst/>
            </a:prstGeom>
            <a:solidFill>
              <a:srgbClr val="BE2F2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FFFF00"/>
                  </a:solidFill>
                  <a:latin typeface="Roboto"/>
                  <a:ea typeface="Roboto"/>
                  <a:cs typeface="Roboto"/>
                  <a:sym typeface="Roboto"/>
                </a:rPr>
                <a:t>Welcome</a:t>
              </a:r>
              <a:endParaRPr sz="2600" b="1" i="0" u="none" strike="noStrike" cap="none">
                <a:solidFill>
                  <a:srgbClr val="FFFF00"/>
                </a:solidFill>
                <a:latin typeface="Roboto"/>
                <a:ea typeface="Roboto"/>
                <a:cs typeface="Roboto"/>
                <a:sym typeface="Roboto"/>
              </a:endParaRPr>
            </a:p>
          </p:txBody>
        </p:sp>
        <p:sp>
          <p:nvSpPr>
            <p:cNvPr id="321" name="Shape 321"/>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Provide a list of  school calendar reminders</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Provide tips for the first week of school</a:t>
              </a:r>
              <a:endParaRPr sz="800" b="0" i="0" u="none" strike="noStrike" cap="none">
                <a:solidFill>
                  <a:srgbClr val="A72A1E"/>
                </a:solidFill>
                <a:latin typeface="Roboto"/>
                <a:ea typeface="Roboto"/>
                <a:cs typeface="Roboto"/>
                <a:sym typeface="Roboto"/>
              </a:endParaRPr>
            </a:p>
            <a:p>
              <a:pPr marL="457200" marR="0" lvl="0" indent="-279400" algn="l" rtl="0">
                <a:lnSpc>
                  <a:spcPct val="115000"/>
                </a:lnSpc>
                <a:spcBef>
                  <a:spcPts val="0"/>
                </a:spcBef>
                <a:spcAft>
                  <a:spcPts val="0"/>
                </a:spcAft>
                <a:buClr>
                  <a:srgbClr val="A72A1E"/>
                </a:buClr>
                <a:buSzPts val="800"/>
                <a:buFont typeface="Roboto"/>
                <a:buChar char="●"/>
              </a:pPr>
              <a:r>
                <a:rPr lang="en" sz="800" b="0" i="0" u="none" strike="noStrike" cap="none">
                  <a:solidFill>
                    <a:srgbClr val="A72A1E"/>
                  </a:solidFill>
                  <a:latin typeface="Roboto"/>
                  <a:ea typeface="Roboto"/>
                  <a:cs typeface="Roboto"/>
                  <a:sym typeface="Roboto"/>
                </a:rPr>
                <a:t>Make a good first impression</a:t>
              </a:r>
              <a:endParaRPr sz="800" b="0" i="0" u="none" strike="noStrike" cap="none">
                <a:solidFill>
                  <a:srgbClr val="A72A1E"/>
                </a:solidFill>
                <a:latin typeface="Roboto"/>
                <a:ea typeface="Roboto"/>
                <a:cs typeface="Roboto"/>
                <a:sym typeface="Roboto"/>
              </a:endParaRPr>
            </a:p>
            <a:p>
              <a:pPr marL="457200" marR="0" lvl="0" indent="-228600" algn="l" rtl="0">
                <a:lnSpc>
                  <a:spcPct val="115000"/>
                </a:lnSpc>
                <a:spcBef>
                  <a:spcPts val="0"/>
                </a:spcBef>
                <a:spcAft>
                  <a:spcPts val="0"/>
                </a:spcAft>
                <a:buClr>
                  <a:srgbClr val="A72A1E"/>
                </a:buClr>
                <a:buSzPts val="800"/>
                <a:buFont typeface="Roboto"/>
                <a:buNone/>
              </a:pPr>
              <a:endParaRPr sz="800" b="0" i="0" u="none" strike="noStrike" cap="none">
                <a:solidFill>
                  <a:srgbClr val="A72A1E"/>
                </a:solidFill>
                <a:latin typeface="Roboto"/>
                <a:ea typeface="Roboto"/>
                <a:cs typeface="Roboto"/>
                <a:sym typeface="Robo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90250" y="1556775"/>
            <a:ext cx="8306100" cy="306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4800"/>
              <a:buFont typeface="Roboto Slab"/>
              <a:buNone/>
            </a:pPr>
            <a:endParaRPr sz="2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2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2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2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2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r>
              <a:rPr lang="en" sz="2400" b="0" i="0" u="none" strike="noStrike" cap="none">
                <a:solidFill>
                  <a:srgbClr val="FFFFFF"/>
                </a:solidFill>
                <a:latin typeface="Roboto"/>
                <a:ea typeface="Roboto"/>
                <a:cs typeface="Roboto"/>
                <a:sym typeface="Roboto"/>
              </a:rPr>
              <a:t>In this chapter, we focus on two essential and more formal educator/family meetings - Family Conference and Individualized Education Plan (IEP) meetings. Families’ voices and opinions have not always been valued in these meetings, and we want to stress here that they must be in order to help you transform these meetings into meaningful opportunities to partner with families.</a:t>
            </a:r>
            <a:endParaRPr sz="24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4800"/>
              <a:buFont typeface="Roboto Slab"/>
              <a:buNone/>
            </a:pPr>
            <a:endParaRPr sz="1400" b="1" i="0" u="none" strike="noStrike" cap="none">
              <a:solidFill>
                <a:srgbClr val="FFFFFF"/>
              </a:solidFill>
              <a:latin typeface="Roboto Slab"/>
              <a:ea typeface="Roboto Slab"/>
              <a:cs typeface="Roboto Slab"/>
              <a:sym typeface="Roboto Slab"/>
            </a:endParaRPr>
          </a:p>
          <a:p>
            <a:pPr marL="0" marR="0" lvl="0" indent="0" algn="ctr" rtl="0">
              <a:lnSpc>
                <a:spcPct val="100000"/>
              </a:lnSpc>
              <a:spcBef>
                <a:spcPts val="0"/>
              </a:spcBef>
              <a:spcAft>
                <a:spcPts val="0"/>
              </a:spcAft>
              <a:buClr>
                <a:schemeClr val="dk1"/>
              </a:buClr>
              <a:buSzPts val="4800"/>
              <a:buFont typeface="Roboto Slab"/>
              <a:buNone/>
            </a:pPr>
            <a:endParaRPr sz="1700" b="1" i="0" u="none" strike="noStrike" cap="none">
              <a:solidFill>
                <a:srgbClr val="FFFFFF"/>
              </a:solidFill>
              <a:latin typeface="Roboto Slab"/>
              <a:ea typeface="Roboto Slab"/>
              <a:cs typeface="Roboto Slab"/>
              <a:sym typeface="Roboto Slab"/>
            </a:endParaRPr>
          </a:p>
        </p:txBody>
      </p:sp>
      <p:pic>
        <p:nvPicPr>
          <p:cNvPr id="327" name="Shape 327"/>
          <p:cNvPicPr preferRelativeResize="0"/>
          <p:nvPr/>
        </p:nvPicPr>
        <p:blipFill rotWithShape="1">
          <a:blip r:embed="rId3">
            <a:alphaModFix/>
          </a:blip>
          <a:srcRect/>
          <a:stretch/>
        </p:blipFill>
        <p:spPr>
          <a:xfrm>
            <a:off x="7757652" y="4145618"/>
            <a:ext cx="1038700" cy="997875"/>
          </a:xfrm>
          <a:prstGeom prst="rect">
            <a:avLst/>
          </a:prstGeom>
          <a:noFill/>
          <a:ln>
            <a:noFill/>
          </a:ln>
        </p:spPr>
      </p:pic>
      <p:sp>
        <p:nvSpPr>
          <p:cNvPr id="328" name="Shape 328"/>
          <p:cNvSpPr txBox="1"/>
          <p:nvPr/>
        </p:nvSpPr>
        <p:spPr>
          <a:xfrm>
            <a:off x="222875" y="369475"/>
            <a:ext cx="8921100" cy="99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dk1"/>
                </a:solidFill>
                <a:latin typeface="Roboto"/>
                <a:ea typeface="Roboto"/>
                <a:cs typeface="Roboto"/>
                <a:sym typeface="Roboto"/>
              </a:rPr>
              <a:t>Chapter 4 Summary</a:t>
            </a:r>
            <a:endParaRPr sz="360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Roboto"/>
                <a:ea typeface="Roboto"/>
                <a:cs typeface="Roboto"/>
                <a:sym typeface="Roboto"/>
              </a:rPr>
              <a:t>Transform Your Family Conferences and IEP Meetings</a:t>
            </a:r>
            <a:endParaRPr sz="2400" b="1" i="0" u="none" strike="noStrike" cap="none">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rot="-564" flipH="1">
            <a:off x="0" y="751"/>
            <a:ext cx="9144000" cy="975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Roboto Slab"/>
              <a:buNone/>
            </a:pPr>
            <a:r>
              <a:rPr lang="en" sz="3000" b="1" i="0" u="none" strike="noStrike" cap="none">
                <a:solidFill>
                  <a:srgbClr val="FFFFFF"/>
                </a:solidFill>
                <a:latin typeface="Roboto Slab"/>
                <a:ea typeface="Roboto Slab"/>
                <a:cs typeface="Roboto Slab"/>
                <a:sym typeface="Roboto Slab"/>
              </a:rPr>
              <a:t>First Turn-Last Turn</a:t>
            </a:r>
            <a:endParaRPr sz="3000" b="1" i="0" u="none" strike="noStrike" cap="none">
              <a:solidFill>
                <a:srgbClr val="FFFFFF"/>
              </a:solidFill>
              <a:latin typeface="Roboto Slab"/>
              <a:ea typeface="Roboto Slab"/>
              <a:cs typeface="Roboto Slab"/>
              <a:sym typeface="Roboto Slab"/>
            </a:endParaRPr>
          </a:p>
        </p:txBody>
      </p:sp>
      <p:sp>
        <p:nvSpPr>
          <p:cNvPr id="334" name="Shape 334"/>
          <p:cNvSpPr txBox="1">
            <a:spLocks noGrp="1"/>
          </p:cNvSpPr>
          <p:nvPr>
            <p:ph type="body" idx="1"/>
          </p:nvPr>
        </p:nvSpPr>
        <p:spPr>
          <a:xfrm>
            <a:off x="9656050" y="4179950"/>
            <a:ext cx="5083800" cy="1123200"/>
          </a:xfrm>
          <a:prstGeom prst="rect">
            <a:avLst/>
          </a:prstGeom>
          <a:solidFill>
            <a:srgbClr val="FFD966"/>
          </a:solid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chemeClr val="dk1"/>
              </a:buClr>
              <a:buSzPts val="1800"/>
              <a:buFont typeface="Roboto"/>
              <a:buNone/>
            </a:pPr>
            <a:endParaRPr sz="14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sp>
        <p:nvSpPr>
          <p:cNvPr id="335" name="Shape 335"/>
          <p:cNvSpPr txBox="1"/>
          <p:nvPr/>
        </p:nvSpPr>
        <p:spPr>
          <a:xfrm>
            <a:off x="0" y="1111000"/>
            <a:ext cx="9073200" cy="38589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Form groups of four of eight </a:t>
            </a:r>
            <a:r>
              <a:rPr lang="en">
                <a:solidFill>
                  <a:srgbClr val="FFFFFF"/>
                </a:solidFill>
                <a:latin typeface="Roboto"/>
                <a:ea typeface="Roboto"/>
                <a:cs typeface="Roboto"/>
                <a:sym typeface="Roboto"/>
              </a:rPr>
              <a:t>individuals</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Assign some groups to silently read pages 74 to 83 (Parent Conferences). Other groups will read  pages 83 to 100 (IEP Meetings). </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Have each group select a facilitator.</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Have members highlight three or four ideas that may help them transform their parent conferences or IEP meetings.</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Ask facilitators to call on a person to start sharing ideas.  </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In turn, members share their ideas but without commenting on them. They simply name them.</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In round-robin fashion, group members comment without cross-talk.</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The initial person called on now shares his or her thinking about the item and therefore gets the last turn.</a:t>
            </a:r>
            <a:endParaRPr sz="1400" b="0" i="0" u="none" strike="noStrike" cap="none">
              <a:solidFill>
                <a:srgbClr val="FFFFFF"/>
              </a:solidFill>
              <a:latin typeface="Roboto"/>
              <a:ea typeface="Roboto"/>
              <a:cs typeface="Roboto"/>
              <a:sym typeface="Roboto"/>
            </a:endParaRPr>
          </a:p>
          <a:p>
            <a:pPr marL="457200" marR="0" lvl="0" indent="-317500" algn="l" rtl="0">
              <a:lnSpc>
                <a:spcPct val="115000"/>
              </a:lnSpc>
              <a:spcBef>
                <a:spcPts val="0"/>
              </a:spcBef>
              <a:spcAft>
                <a:spcPts val="0"/>
              </a:spcAft>
              <a:buClr>
                <a:srgbClr val="FFFFFF"/>
              </a:buClr>
              <a:buSzPts val="1400"/>
              <a:buFont typeface="Roboto"/>
              <a:buAutoNum type="arabicPeriod"/>
            </a:pPr>
            <a:r>
              <a:rPr lang="en" sz="1400" b="0" i="0" u="none" strike="noStrike" cap="none">
                <a:solidFill>
                  <a:srgbClr val="FFFFFF"/>
                </a:solidFill>
                <a:latin typeface="Roboto"/>
                <a:ea typeface="Roboto"/>
                <a:cs typeface="Roboto"/>
                <a:sym typeface="Roboto"/>
              </a:rPr>
              <a:t>Repeat the pattern around the table.</a:t>
            </a:r>
            <a:endParaRPr sz="1400" b="0" i="0" u="none" strike="noStrike" cap="none">
              <a:solidFill>
                <a:srgbClr val="FFFFFF"/>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SUGGESTION: Have members read the text before coming to the meeting.</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87900" y="535125"/>
            <a:ext cx="8368200" cy="686100"/>
          </a:xfrm>
          <a:prstGeom prst="rect">
            <a:avLst/>
          </a:prstGeom>
          <a:noFill/>
          <a:ln>
            <a:noFill/>
          </a:ln>
        </p:spPr>
        <p:txBody>
          <a:bodyPr spcFirstLastPara="1" wrap="square" lIns="91425" tIns="91425" rIns="91425" bIns="91425" anchor="b" anchorCtr="0">
            <a:noAutofit/>
          </a:bodyPr>
          <a:lstStyle/>
          <a:p>
            <a:pPr marL="457200" marR="0" lvl="0" indent="0" algn="l" rtl="0">
              <a:lnSpc>
                <a:spcPct val="100000"/>
              </a:lnSpc>
              <a:spcBef>
                <a:spcPts val="0"/>
              </a:spcBef>
              <a:spcAft>
                <a:spcPts val="0"/>
              </a:spcAft>
              <a:buClr>
                <a:schemeClr val="dk1"/>
              </a:buClr>
              <a:buSzPts val="3000"/>
              <a:buFont typeface="Roboto Slab"/>
              <a:buNone/>
            </a:pPr>
            <a:r>
              <a:rPr lang="en" sz="3000" b="0" i="0" u="none" strike="noStrike" cap="none">
                <a:solidFill>
                  <a:srgbClr val="FFFFFF"/>
                </a:solidFill>
                <a:latin typeface="Roboto Slab"/>
                <a:ea typeface="Roboto Slab"/>
                <a:cs typeface="Roboto Slab"/>
                <a:sym typeface="Roboto Slab"/>
              </a:rPr>
              <a:t>Existing State - Desired State Map</a:t>
            </a:r>
            <a:endParaRPr sz="3000" b="0" i="0" u="none" strike="noStrike" cap="none">
              <a:solidFill>
                <a:srgbClr val="FFFFFF"/>
              </a:solidFill>
              <a:latin typeface="Roboto Slab"/>
              <a:ea typeface="Roboto Slab"/>
              <a:cs typeface="Roboto Slab"/>
              <a:sym typeface="Roboto Slab"/>
            </a:endParaRPr>
          </a:p>
        </p:txBody>
      </p:sp>
      <p:sp>
        <p:nvSpPr>
          <p:cNvPr id="341" name="Shape 341"/>
          <p:cNvSpPr txBox="1"/>
          <p:nvPr/>
        </p:nvSpPr>
        <p:spPr>
          <a:xfrm>
            <a:off x="805775" y="1163100"/>
            <a:ext cx="7338000" cy="3777000"/>
          </a:xfrm>
          <a:prstGeom prst="rect">
            <a:avLst/>
          </a:prstGeom>
          <a:noFill/>
          <a:ln>
            <a:noFill/>
          </a:ln>
        </p:spPr>
        <p:txBody>
          <a:bodyPr spcFirstLastPara="1" wrap="square" lIns="91425" tIns="91425" rIns="91425" bIns="91425" anchor="t" anchorCtr="0">
            <a:noAutofit/>
          </a:bodyPr>
          <a:lstStyle/>
          <a:p>
            <a:pPr marL="400050" marR="0" lvl="0" indent="-285750" algn="l" rtl="0">
              <a:lnSpc>
                <a:spcPct val="100000"/>
              </a:lnSpc>
              <a:spcBef>
                <a:spcPts val="0"/>
              </a:spcBef>
              <a:spcAft>
                <a:spcPts val="0"/>
              </a:spcAft>
              <a:buClr>
                <a:srgbClr val="FFFFFF"/>
              </a:buClr>
              <a:buSzPts val="1800"/>
              <a:buFont typeface="Arial"/>
              <a:buChar char="•"/>
            </a:pPr>
            <a:r>
              <a:rPr lang="en" sz="1800" b="0" i="0" u="none" strike="noStrike" cap="none">
                <a:solidFill>
                  <a:srgbClr val="FFFFFF"/>
                </a:solidFill>
                <a:latin typeface="Arial"/>
                <a:ea typeface="Arial"/>
                <a:cs typeface="Arial"/>
                <a:sym typeface="Arial"/>
              </a:rPr>
              <a:t>In your groups (table), create a desired-state map for your selected topic (Family Conferences or IEP Meetings).</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400050" marR="0" lvl="0" indent="-285750" algn="l" rtl="0">
              <a:lnSpc>
                <a:spcPct val="100000"/>
              </a:lnSpc>
              <a:spcBef>
                <a:spcPts val="0"/>
              </a:spcBef>
              <a:spcAft>
                <a:spcPts val="0"/>
              </a:spcAft>
              <a:buClr>
                <a:srgbClr val="FFFFFF"/>
              </a:buClr>
              <a:buSzPts val="1800"/>
              <a:buFont typeface="Arial"/>
              <a:buChar char="•"/>
            </a:pPr>
            <a:r>
              <a:rPr lang="en" sz="1800" b="0" i="0" u="none" strike="noStrike" cap="none">
                <a:solidFill>
                  <a:srgbClr val="FFFFFF"/>
                </a:solidFill>
                <a:latin typeface="Arial"/>
                <a:ea typeface="Arial"/>
                <a:cs typeface="Arial"/>
                <a:sym typeface="Arial"/>
              </a:rPr>
              <a:t>What is your desired goal?</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400050" marR="0" lvl="0" indent="-285750" algn="l" rtl="0">
              <a:lnSpc>
                <a:spcPct val="100000"/>
              </a:lnSpc>
              <a:spcBef>
                <a:spcPts val="0"/>
              </a:spcBef>
              <a:spcAft>
                <a:spcPts val="0"/>
              </a:spcAft>
              <a:buClr>
                <a:srgbClr val="FFFFFF"/>
              </a:buClr>
              <a:buSzPts val="1800"/>
              <a:buFont typeface="Arial"/>
              <a:buChar char="•"/>
            </a:pPr>
            <a:r>
              <a:rPr lang="en" sz="1800" b="0" i="0" u="none" strike="noStrike" cap="none">
                <a:solidFill>
                  <a:srgbClr val="FFFFFF"/>
                </a:solidFill>
                <a:latin typeface="Arial"/>
                <a:ea typeface="Arial"/>
                <a:cs typeface="Arial"/>
                <a:sym typeface="Arial"/>
              </a:rPr>
              <a:t>What would one see and hear when the desired goal is achieved?</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400050" marR="0" lvl="0" indent="-285750" algn="l" rtl="0">
              <a:lnSpc>
                <a:spcPct val="100000"/>
              </a:lnSpc>
              <a:spcBef>
                <a:spcPts val="0"/>
              </a:spcBef>
              <a:spcAft>
                <a:spcPts val="0"/>
              </a:spcAft>
              <a:buClr>
                <a:srgbClr val="FFFFFF"/>
              </a:buClr>
              <a:buSzPts val="1800"/>
              <a:buFont typeface="Arial"/>
              <a:buChar char="•"/>
            </a:pPr>
            <a:r>
              <a:rPr lang="en" sz="1800" b="0" i="0" u="none" strike="noStrike" cap="none">
                <a:solidFill>
                  <a:srgbClr val="FFFFFF"/>
                </a:solidFill>
                <a:latin typeface="Arial"/>
                <a:ea typeface="Arial"/>
                <a:cs typeface="Arial"/>
                <a:sym typeface="Arial"/>
              </a:rPr>
              <a:t>Identify the resources required to achieve the desired result. Consider skills, knowledge, and assumptions about families, core values, and behavior.</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400050" marR="0" lvl="0" indent="-285750" algn="l" rtl="0">
              <a:lnSpc>
                <a:spcPct val="100000"/>
              </a:lnSpc>
              <a:spcBef>
                <a:spcPts val="0"/>
              </a:spcBef>
              <a:spcAft>
                <a:spcPts val="0"/>
              </a:spcAft>
              <a:buClr>
                <a:srgbClr val="FFFFFF"/>
              </a:buClr>
              <a:buSzPts val="1800"/>
              <a:buFont typeface="Arial"/>
              <a:buChar char="•"/>
            </a:pPr>
            <a:r>
              <a:rPr lang="en" sz="1800" b="0" i="0" u="none" strike="noStrike" cap="none">
                <a:solidFill>
                  <a:srgbClr val="FFFFFF"/>
                </a:solidFill>
                <a:latin typeface="Arial"/>
                <a:ea typeface="Arial"/>
                <a:cs typeface="Arial"/>
                <a:sym typeface="Arial"/>
              </a:rPr>
              <a:t>Identify  the structure of a Family Conference/IEP, list the resources, and develop a plan for creating them. </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87900" y="458025"/>
            <a:ext cx="8368200" cy="686100"/>
          </a:xfrm>
          <a:prstGeom prst="rect">
            <a:avLst/>
          </a:prstGeom>
          <a:solidFill>
            <a:srgbClr val="FFE599"/>
          </a:solidFill>
          <a:ln>
            <a:noFill/>
          </a:ln>
        </p:spPr>
        <p:txBody>
          <a:bodyPr spcFirstLastPara="1" wrap="square" lIns="91425" tIns="91425" rIns="91425" bIns="91425" anchor="b" anchorCtr="0">
            <a:noAutofit/>
          </a:bodyPr>
          <a:lstStyle/>
          <a:p>
            <a:pPr marL="457200" marR="0" lvl="0" indent="0" algn="l" rtl="0">
              <a:lnSpc>
                <a:spcPct val="100000"/>
              </a:lnSpc>
              <a:spcBef>
                <a:spcPts val="0"/>
              </a:spcBef>
              <a:spcAft>
                <a:spcPts val="0"/>
              </a:spcAft>
              <a:buClr>
                <a:schemeClr val="dk1"/>
              </a:buClr>
              <a:buSzPts val="3000"/>
              <a:buFont typeface="Roboto Slab"/>
              <a:buNone/>
            </a:pPr>
            <a:r>
              <a:rPr lang="en" sz="3000" b="0" i="0" u="none" strike="noStrike" cap="none">
                <a:solidFill>
                  <a:srgbClr val="000000"/>
                </a:solidFill>
                <a:latin typeface="Roboto Slab"/>
                <a:ea typeface="Roboto Slab"/>
                <a:cs typeface="Roboto Slab"/>
                <a:sym typeface="Roboto Slab"/>
              </a:rPr>
              <a:t>Existing Practices - Desired Practices</a:t>
            </a:r>
            <a:endParaRPr sz="3000" b="0" i="0" u="none" strike="noStrike" cap="none">
              <a:solidFill>
                <a:srgbClr val="000000"/>
              </a:solidFill>
              <a:latin typeface="Roboto Slab"/>
              <a:ea typeface="Roboto Slab"/>
              <a:cs typeface="Roboto Slab"/>
              <a:sym typeface="Roboto Slab"/>
            </a:endParaRPr>
          </a:p>
        </p:txBody>
      </p:sp>
      <p:sp>
        <p:nvSpPr>
          <p:cNvPr id="347" name="Shape 347"/>
          <p:cNvSpPr txBox="1">
            <a:spLocks noGrp="1"/>
          </p:cNvSpPr>
          <p:nvPr>
            <p:ph type="body" idx="1"/>
          </p:nvPr>
        </p:nvSpPr>
        <p:spPr>
          <a:xfrm>
            <a:off x="-12900" y="1469750"/>
            <a:ext cx="8981100" cy="3559800"/>
          </a:xfrm>
          <a:prstGeom prst="rect">
            <a:avLst/>
          </a:prstGeom>
          <a:solidFill>
            <a:srgbClr val="FFD966"/>
          </a:solidFill>
          <a:ln>
            <a:noFill/>
          </a:ln>
        </p:spPr>
        <p:txBody>
          <a:bodyPr spcFirstLastPara="1" wrap="square" lIns="91425" tIns="91425" rIns="91425" bIns="91425" anchor="t" anchorCtr="0">
            <a:noAutofit/>
          </a:bodyPr>
          <a:lstStyle/>
          <a:p>
            <a:pPr marL="3200400" marR="0" lvl="0" indent="0" algn="l" rtl="0">
              <a:lnSpc>
                <a:spcPct val="115000"/>
              </a:lnSpc>
              <a:spcBef>
                <a:spcPts val="0"/>
              </a:spcBef>
              <a:spcAft>
                <a:spcPts val="1600"/>
              </a:spcAft>
              <a:buClr>
                <a:schemeClr val="dk1"/>
              </a:buClr>
              <a:buSzPts val="1800"/>
              <a:buFont typeface="Roboto"/>
              <a:buNone/>
            </a:pPr>
            <a:r>
              <a:rPr lang="en" sz="1800" b="0" i="0" u="none" strike="noStrike" cap="none">
                <a:solidFill>
                  <a:srgbClr val="000000"/>
                </a:solidFill>
                <a:latin typeface="Roboto"/>
                <a:ea typeface="Roboto"/>
                <a:cs typeface="Roboto"/>
                <a:sym typeface="Roboto"/>
              </a:rPr>
              <a:t>Desired-Practices</a:t>
            </a:r>
            <a:endParaRPr sz="1800" b="0" i="0" u="none" strike="noStrike" cap="none">
              <a:solidFill>
                <a:srgbClr val="000000"/>
              </a:solidFill>
              <a:latin typeface="Roboto"/>
              <a:ea typeface="Roboto"/>
              <a:cs typeface="Roboto"/>
              <a:sym typeface="Roboto"/>
            </a:endParaRPr>
          </a:p>
        </p:txBody>
      </p:sp>
      <p:grpSp>
        <p:nvGrpSpPr>
          <p:cNvPr id="348" name="Shape 348"/>
          <p:cNvGrpSpPr/>
          <p:nvPr/>
        </p:nvGrpSpPr>
        <p:grpSpPr>
          <a:xfrm>
            <a:off x="79823" y="2101811"/>
            <a:ext cx="3274630" cy="2829361"/>
            <a:chOff x="3071457" y="2013875"/>
            <a:chExt cx="1944670" cy="1569600"/>
          </a:xfrm>
        </p:grpSpPr>
        <p:sp>
          <p:nvSpPr>
            <p:cNvPr id="349" name="Shape 349"/>
            <p:cNvSpPr/>
            <p:nvPr/>
          </p:nvSpPr>
          <p:spPr>
            <a:xfrm rot="10800000" flipH="1">
              <a:off x="3071457" y="2013875"/>
              <a:ext cx="1944600" cy="1569600"/>
            </a:xfrm>
            <a:prstGeom prst="round2DiagRect">
              <a:avLst>
                <a:gd name="adj1" fmla="val 0"/>
                <a:gd name="adj2" fmla="val 17764"/>
              </a:avLst>
            </a:prstGeom>
            <a:solidFill>
              <a:srgbClr val="F9C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Shape 350"/>
            <p:cNvSpPr txBox="1"/>
            <p:nvPr/>
          </p:nvSpPr>
          <p:spPr>
            <a:xfrm>
              <a:off x="3151627" y="2124378"/>
              <a:ext cx="1864500" cy="59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Parent-Teacher Conferences</a:t>
              </a:r>
              <a:endParaRPr sz="2400" b="0" i="0" u="none" strike="noStrike" cap="none">
                <a:solidFill>
                  <a:srgbClr val="000000"/>
                </a:solidFill>
                <a:latin typeface="Roboto"/>
                <a:ea typeface="Roboto"/>
                <a:cs typeface="Roboto"/>
                <a:sym typeface="Roboto"/>
              </a:endParaRPr>
            </a:p>
          </p:txBody>
        </p:sp>
        <p:sp>
          <p:nvSpPr>
            <p:cNvPr id="351" name="Shape 351"/>
            <p:cNvSpPr txBox="1"/>
            <p:nvPr/>
          </p:nvSpPr>
          <p:spPr>
            <a:xfrm>
              <a:off x="3316100" y="2716352"/>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r>
                <a:rPr lang="en" sz="1800" b="0" i="0" u="none" strike="noStrike" cap="none">
                  <a:solidFill>
                    <a:srgbClr val="000000"/>
                  </a:solidFill>
                  <a:latin typeface="Roboto"/>
                  <a:ea typeface="Roboto"/>
                  <a:cs typeface="Roboto"/>
                  <a:sym typeface="Roboto"/>
                </a:rPr>
                <a:t>Waiting in line to meet any teacher in the school for 20-30 minutes.</a:t>
              </a:r>
              <a:endParaRPr sz="1800" b="0" i="0" u="none" strike="noStrike" cap="none">
                <a:solidFill>
                  <a:srgbClr val="000000"/>
                </a:solidFill>
                <a:latin typeface="Roboto"/>
                <a:ea typeface="Roboto"/>
                <a:cs typeface="Roboto"/>
                <a:sym typeface="Roboto"/>
              </a:endParaRPr>
            </a:p>
          </p:txBody>
        </p:sp>
      </p:grpSp>
      <p:grpSp>
        <p:nvGrpSpPr>
          <p:cNvPr id="352" name="Shape 352"/>
          <p:cNvGrpSpPr/>
          <p:nvPr/>
        </p:nvGrpSpPr>
        <p:grpSpPr>
          <a:xfrm>
            <a:off x="5130463" y="2066361"/>
            <a:ext cx="3761643" cy="2860125"/>
            <a:chOff x="5015938" y="2013875"/>
            <a:chExt cx="3011482" cy="1569600"/>
          </a:xfrm>
        </p:grpSpPr>
        <p:sp>
          <p:nvSpPr>
            <p:cNvPr id="353" name="Shape 353"/>
            <p:cNvSpPr/>
            <p:nvPr/>
          </p:nvSpPr>
          <p:spPr>
            <a:xfrm>
              <a:off x="5015938" y="2013875"/>
              <a:ext cx="3001200" cy="1569600"/>
            </a:xfrm>
            <a:prstGeom prst="round2DiagRect">
              <a:avLst>
                <a:gd name="adj1" fmla="val 0"/>
                <a:gd name="adj2" fmla="val 17764"/>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Shape 354"/>
            <p:cNvSpPr txBox="1"/>
            <p:nvPr/>
          </p:nvSpPr>
          <p:spPr>
            <a:xfrm>
              <a:off x="5026220" y="2053642"/>
              <a:ext cx="3001200" cy="662700"/>
            </a:xfrm>
            <a:prstGeom prst="rect">
              <a:avLst/>
            </a:prstGeom>
            <a:solidFill>
              <a:srgbClr val="93C47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Family Conferences</a:t>
              </a:r>
              <a:endParaRPr sz="2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Student-Led Conferences</a:t>
              </a:r>
              <a:r>
                <a:rPr lang="en" sz="2400" b="1" i="0" u="none" strike="noStrike" cap="none">
                  <a:solidFill>
                    <a:srgbClr val="FFFFFF"/>
                  </a:solidFill>
                  <a:latin typeface="Roboto"/>
                  <a:ea typeface="Roboto"/>
                  <a:cs typeface="Roboto"/>
                  <a:sym typeface="Roboto"/>
                </a:rPr>
                <a:t> </a:t>
              </a:r>
              <a:endParaRPr sz="2400" b="0" i="0" u="none" strike="noStrike" cap="none">
                <a:solidFill>
                  <a:srgbClr val="FFFFFF"/>
                </a:solidFill>
                <a:latin typeface="Roboto"/>
                <a:ea typeface="Roboto"/>
                <a:cs typeface="Roboto"/>
                <a:sym typeface="Roboto"/>
              </a:endParaRPr>
            </a:p>
          </p:txBody>
        </p:sp>
        <p:sp>
          <p:nvSpPr>
            <p:cNvPr id="355" name="Shape 355"/>
            <p:cNvSpPr txBox="1"/>
            <p:nvPr/>
          </p:nvSpPr>
          <p:spPr>
            <a:xfrm>
              <a:off x="5360225" y="2716353"/>
              <a:ext cx="2417100" cy="512400"/>
            </a:xfrm>
            <a:prstGeom prst="rect">
              <a:avLst/>
            </a:prstGeom>
            <a:solidFill>
              <a:srgbClr val="93C47D"/>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r>
                <a:rPr lang="en" sz="1800" b="0" i="0" u="none" strike="noStrike" cap="none">
                  <a:solidFill>
                    <a:srgbClr val="000000"/>
                  </a:solidFill>
                  <a:latin typeface="Roboto"/>
                  <a:ea typeface="Roboto"/>
                  <a:cs typeface="Roboto"/>
                  <a:sym typeface="Roboto"/>
                </a:rPr>
                <a:t>Collaborative  discussion about their children’s strengths and areas of growth</a:t>
              </a:r>
              <a:r>
                <a:rPr lang="en" sz="1800" b="0" i="0" u="none" strike="noStrike" cap="none">
                  <a:solidFill>
                    <a:srgbClr val="FFFFFF"/>
                  </a:solidFill>
                  <a:latin typeface="Roboto"/>
                  <a:ea typeface="Roboto"/>
                  <a:cs typeface="Roboto"/>
                  <a:sym typeface="Roboto"/>
                </a:rPr>
                <a:t>.</a:t>
              </a:r>
              <a:endParaRPr sz="1800" b="0" i="0" u="none" strike="noStrike" cap="none">
                <a:solidFill>
                  <a:srgbClr val="FFFFFF"/>
                </a:solidFill>
                <a:latin typeface="Roboto"/>
                <a:ea typeface="Roboto"/>
                <a:cs typeface="Roboto"/>
                <a:sym typeface="Roboto"/>
              </a:endParaRPr>
            </a:p>
          </p:txBody>
        </p:sp>
      </p:grpSp>
      <p:grpSp>
        <p:nvGrpSpPr>
          <p:cNvPr id="356" name="Shape 356"/>
          <p:cNvGrpSpPr/>
          <p:nvPr/>
        </p:nvGrpSpPr>
        <p:grpSpPr>
          <a:xfrm>
            <a:off x="3661521" y="2794506"/>
            <a:ext cx="1366727" cy="1207584"/>
            <a:chOff x="4858106" y="2631368"/>
            <a:chExt cx="316445" cy="315000"/>
          </a:xfrm>
        </p:grpSpPr>
        <p:sp>
          <p:nvSpPr>
            <p:cNvPr id="357" name="Shape 357"/>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Shape 358"/>
            <p:cNvSpPr/>
            <p:nvPr/>
          </p:nvSpPr>
          <p:spPr>
            <a:xfrm>
              <a:off x="4858106" y="2739300"/>
              <a:ext cx="3150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grpSp>
      <p:sp>
        <p:nvSpPr>
          <p:cNvPr id="359" name="Shape 359"/>
          <p:cNvSpPr txBox="1"/>
          <p:nvPr/>
        </p:nvSpPr>
        <p:spPr>
          <a:xfrm>
            <a:off x="3628375" y="1921450"/>
            <a:ext cx="1584600" cy="8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Resources</a:t>
            </a:r>
            <a:endParaRPr sz="1400" b="0" i="0" u="none" strike="noStrike" cap="none">
              <a:solidFill>
                <a:srgbClr val="000000"/>
              </a:solidFill>
              <a:latin typeface="Arial"/>
              <a:ea typeface="Arial"/>
              <a:cs typeface="Arial"/>
              <a:sym typeface="Arial"/>
            </a:endParaRPr>
          </a:p>
        </p:txBody>
      </p:sp>
      <p:pic>
        <p:nvPicPr>
          <p:cNvPr id="360" name="Shape 360"/>
          <p:cNvPicPr preferRelativeResize="0"/>
          <p:nvPr/>
        </p:nvPicPr>
        <p:blipFill rotWithShape="1">
          <a:blip r:embed="rId3">
            <a:alphaModFix/>
          </a:blip>
          <a:srcRect/>
          <a:stretch/>
        </p:blipFill>
        <p:spPr>
          <a:xfrm>
            <a:off x="4172889" y="4202250"/>
            <a:ext cx="621511" cy="686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87900" y="458025"/>
            <a:ext cx="8368200" cy="686100"/>
          </a:xfrm>
          <a:prstGeom prst="rect">
            <a:avLst/>
          </a:prstGeom>
          <a:solidFill>
            <a:srgbClr val="FFD966"/>
          </a:solidFill>
          <a:ln>
            <a:noFill/>
          </a:ln>
        </p:spPr>
        <p:txBody>
          <a:bodyPr spcFirstLastPara="1" wrap="square" lIns="91425" tIns="91425" rIns="91425" bIns="91425" anchor="b" anchorCtr="0">
            <a:noAutofit/>
          </a:bodyPr>
          <a:lstStyle/>
          <a:p>
            <a:pPr marL="457200" marR="0" lvl="0" indent="0" algn="l" rtl="0">
              <a:lnSpc>
                <a:spcPct val="100000"/>
              </a:lnSpc>
              <a:spcBef>
                <a:spcPts val="0"/>
              </a:spcBef>
              <a:spcAft>
                <a:spcPts val="0"/>
              </a:spcAft>
              <a:buClr>
                <a:schemeClr val="dk1"/>
              </a:buClr>
              <a:buSzPts val="3000"/>
              <a:buFont typeface="Roboto Slab"/>
              <a:buNone/>
            </a:pPr>
            <a:r>
              <a:rPr lang="en" sz="3000" b="0" i="0" u="none" strike="noStrike" cap="none">
                <a:solidFill>
                  <a:srgbClr val="000000"/>
                </a:solidFill>
                <a:latin typeface="Roboto Slab"/>
                <a:ea typeface="Roboto Slab"/>
                <a:cs typeface="Roboto Slab"/>
                <a:sym typeface="Roboto Slab"/>
              </a:rPr>
              <a:t>Existing Practices - Desired Practices</a:t>
            </a:r>
            <a:endParaRPr sz="3000" b="0" i="0" u="none" strike="noStrike" cap="none">
              <a:solidFill>
                <a:srgbClr val="000000"/>
              </a:solidFill>
              <a:latin typeface="Roboto Slab"/>
              <a:ea typeface="Roboto Slab"/>
              <a:cs typeface="Roboto Slab"/>
              <a:sym typeface="Roboto Slab"/>
            </a:endParaRPr>
          </a:p>
        </p:txBody>
      </p:sp>
      <p:sp>
        <p:nvSpPr>
          <p:cNvPr id="366" name="Shape 366"/>
          <p:cNvSpPr txBox="1">
            <a:spLocks noGrp="1"/>
          </p:cNvSpPr>
          <p:nvPr>
            <p:ph type="body" idx="1"/>
          </p:nvPr>
        </p:nvSpPr>
        <p:spPr>
          <a:xfrm>
            <a:off x="79850" y="1489825"/>
            <a:ext cx="8993100" cy="3559800"/>
          </a:xfrm>
          <a:prstGeom prst="rect">
            <a:avLst/>
          </a:prstGeom>
          <a:solidFill>
            <a:srgbClr val="FFD966"/>
          </a:solidFill>
          <a:ln>
            <a:noFill/>
          </a:ln>
        </p:spPr>
        <p:txBody>
          <a:bodyPr spcFirstLastPara="1" wrap="square" lIns="91425" tIns="91425" rIns="91425" bIns="91425" anchor="t" anchorCtr="0">
            <a:noAutofit/>
          </a:bodyPr>
          <a:lstStyle/>
          <a:p>
            <a:pPr marL="3200400" marR="0" lvl="0" indent="0" algn="l" rtl="0">
              <a:lnSpc>
                <a:spcPct val="115000"/>
              </a:lnSpc>
              <a:spcBef>
                <a:spcPts val="0"/>
              </a:spcBef>
              <a:spcAft>
                <a:spcPts val="1600"/>
              </a:spcAft>
              <a:buClr>
                <a:schemeClr val="dk1"/>
              </a:buClr>
              <a:buSzPts val="1800"/>
              <a:buFont typeface="Roboto"/>
              <a:buNone/>
            </a:pPr>
            <a:r>
              <a:rPr lang="en" sz="1800" b="0" i="0" u="none" strike="noStrike" cap="none">
                <a:solidFill>
                  <a:srgbClr val="000000"/>
                </a:solidFill>
                <a:latin typeface="Roboto"/>
                <a:ea typeface="Roboto"/>
                <a:cs typeface="Roboto"/>
                <a:sym typeface="Roboto"/>
              </a:rPr>
              <a:t>Desired Practices</a:t>
            </a:r>
            <a:endParaRPr sz="1800" b="0" i="0" u="none" strike="noStrike" cap="none">
              <a:solidFill>
                <a:srgbClr val="000000"/>
              </a:solidFill>
              <a:latin typeface="Roboto"/>
              <a:ea typeface="Roboto"/>
              <a:cs typeface="Roboto"/>
              <a:sym typeface="Roboto"/>
            </a:endParaRPr>
          </a:p>
        </p:txBody>
      </p:sp>
      <p:grpSp>
        <p:nvGrpSpPr>
          <p:cNvPr id="367" name="Shape 367"/>
          <p:cNvGrpSpPr/>
          <p:nvPr/>
        </p:nvGrpSpPr>
        <p:grpSpPr>
          <a:xfrm>
            <a:off x="79850" y="1733550"/>
            <a:ext cx="3274630" cy="2926526"/>
            <a:chOff x="3071457" y="1787949"/>
            <a:chExt cx="1944670" cy="1795526"/>
          </a:xfrm>
        </p:grpSpPr>
        <p:sp>
          <p:nvSpPr>
            <p:cNvPr id="368" name="Shape 368"/>
            <p:cNvSpPr/>
            <p:nvPr/>
          </p:nvSpPr>
          <p:spPr>
            <a:xfrm rot="10800000" flipH="1">
              <a:off x="3071457" y="2013875"/>
              <a:ext cx="1944600" cy="1569600"/>
            </a:xfrm>
            <a:prstGeom prst="round2DiagRect">
              <a:avLst>
                <a:gd name="adj1" fmla="val 0"/>
                <a:gd name="adj2" fmla="val 17764"/>
              </a:avLst>
            </a:prstGeom>
            <a:solidFill>
              <a:srgbClr val="F9C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Shape 369"/>
            <p:cNvSpPr txBox="1"/>
            <p:nvPr/>
          </p:nvSpPr>
          <p:spPr>
            <a:xfrm>
              <a:off x="3151627" y="1787949"/>
              <a:ext cx="1864500" cy="59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      </a:t>
              </a:r>
              <a:endParaRPr sz="2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     IEP Meetings</a:t>
              </a:r>
              <a:endParaRPr sz="2400" b="0" i="0" u="none" strike="noStrike" cap="none">
                <a:solidFill>
                  <a:srgbClr val="000000"/>
                </a:solidFill>
                <a:latin typeface="Roboto"/>
                <a:ea typeface="Roboto"/>
                <a:cs typeface="Roboto"/>
                <a:sym typeface="Roboto"/>
              </a:endParaRPr>
            </a:p>
          </p:txBody>
        </p:sp>
        <p:sp>
          <p:nvSpPr>
            <p:cNvPr id="370" name="Shape 370"/>
            <p:cNvSpPr txBox="1"/>
            <p:nvPr/>
          </p:nvSpPr>
          <p:spPr>
            <a:xfrm>
              <a:off x="3316100" y="2716352"/>
              <a:ext cx="1451700" cy="512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grpSp>
      <p:grpSp>
        <p:nvGrpSpPr>
          <p:cNvPr id="371" name="Shape 371"/>
          <p:cNvGrpSpPr/>
          <p:nvPr/>
        </p:nvGrpSpPr>
        <p:grpSpPr>
          <a:xfrm>
            <a:off x="5486883" y="1809751"/>
            <a:ext cx="3393172" cy="2583199"/>
            <a:chOff x="5015938" y="1942932"/>
            <a:chExt cx="3001214" cy="1640543"/>
          </a:xfrm>
        </p:grpSpPr>
        <p:sp>
          <p:nvSpPr>
            <p:cNvPr id="372" name="Shape 372"/>
            <p:cNvSpPr/>
            <p:nvPr/>
          </p:nvSpPr>
          <p:spPr>
            <a:xfrm>
              <a:off x="5015938" y="2013875"/>
              <a:ext cx="3001200" cy="1569600"/>
            </a:xfrm>
            <a:prstGeom prst="round2DiagRect">
              <a:avLst>
                <a:gd name="adj1" fmla="val 0"/>
                <a:gd name="adj2" fmla="val 17764"/>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txBox="1"/>
            <p:nvPr/>
          </p:nvSpPr>
          <p:spPr>
            <a:xfrm>
              <a:off x="5015952" y="1942932"/>
              <a:ext cx="3001200" cy="509700"/>
            </a:xfrm>
            <a:prstGeom prst="rect">
              <a:avLst/>
            </a:prstGeom>
            <a:solidFill>
              <a:srgbClr val="93C47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Using the IEP Process to Collaborate</a:t>
              </a:r>
              <a:endParaRPr sz="2400" b="0" i="0" u="none" strike="noStrike" cap="none">
                <a:solidFill>
                  <a:srgbClr val="FFFFFF"/>
                </a:solidFill>
                <a:latin typeface="Roboto"/>
                <a:ea typeface="Roboto"/>
                <a:cs typeface="Roboto"/>
                <a:sym typeface="Roboto"/>
              </a:endParaRPr>
            </a:p>
          </p:txBody>
        </p:sp>
        <p:sp>
          <p:nvSpPr>
            <p:cNvPr id="374" name="Shape 374"/>
            <p:cNvSpPr txBox="1"/>
            <p:nvPr/>
          </p:nvSpPr>
          <p:spPr>
            <a:xfrm>
              <a:off x="5360216" y="3059215"/>
              <a:ext cx="2417100" cy="459900"/>
            </a:xfrm>
            <a:prstGeom prst="rect">
              <a:avLst/>
            </a:prstGeom>
            <a:solidFill>
              <a:srgbClr val="93C47D"/>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grpSp>
      <p:grpSp>
        <p:nvGrpSpPr>
          <p:cNvPr id="375" name="Shape 375"/>
          <p:cNvGrpSpPr/>
          <p:nvPr/>
        </p:nvGrpSpPr>
        <p:grpSpPr>
          <a:xfrm>
            <a:off x="3661521" y="2794506"/>
            <a:ext cx="1366727" cy="1207584"/>
            <a:chOff x="4858106" y="2631368"/>
            <a:chExt cx="316445" cy="315000"/>
          </a:xfrm>
        </p:grpSpPr>
        <p:sp>
          <p:nvSpPr>
            <p:cNvPr id="376" name="Shape 376"/>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Shape 377"/>
            <p:cNvSpPr/>
            <p:nvPr/>
          </p:nvSpPr>
          <p:spPr>
            <a:xfrm>
              <a:off x="4858106" y="2739300"/>
              <a:ext cx="3150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grpSp>
      <p:sp>
        <p:nvSpPr>
          <p:cNvPr id="378" name="Shape 378"/>
          <p:cNvSpPr txBox="1"/>
          <p:nvPr/>
        </p:nvSpPr>
        <p:spPr>
          <a:xfrm>
            <a:off x="3628375" y="1921450"/>
            <a:ext cx="1584600" cy="8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Chapter 5 Summary</a:t>
            </a:r>
            <a:endParaRPr sz="3000" b="0" i="0" u="none" strike="noStrike" cap="none">
              <a:solidFill>
                <a:schemeClr val="dk1"/>
              </a:solidFill>
              <a:latin typeface="Roboto Slab"/>
              <a:ea typeface="Roboto Slab"/>
              <a:cs typeface="Roboto Slab"/>
              <a:sym typeface="Roboto Slab"/>
            </a:endParaRPr>
          </a:p>
          <a:p>
            <a:pPr marL="0" marR="0" lvl="0" indent="0" algn="ctr" rtl="0">
              <a:lnSpc>
                <a:spcPct val="100000"/>
              </a:lnSpc>
              <a:spcBef>
                <a:spcPts val="0"/>
              </a:spcBef>
              <a:spcAft>
                <a:spcPts val="0"/>
              </a:spcAft>
              <a:buClr>
                <a:schemeClr val="dk1"/>
              </a:buClr>
              <a:buSzPts val="3000"/>
              <a:buFont typeface="Roboto Slab"/>
              <a:buNone/>
            </a:pPr>
            <a:r>
              <a:rPr lang="en" sz="2400" b="0" i="0" u="none" strike="noStrike" cap="none">
                <a:solidFill>
                  <a:schemeClr val="dk1"/>
                </a:solidFill>
                <a:latin typeface="Roboto Slab"/>
                <a:ea typeface="Roboto Slab"/>
                <a:cs typeface="Roboto Slab"/>
                <a:sym typeface="Roboto Slab"/>
              </a:rPr>
              <a:t>Maintaining Strong Family Ties Throughout the Year</a:t>
            </a:r>
            <a:endParaRPr sz="2400" b="0" i="0" u="none" strike="noStrike" cap="none">
              <a:solidFill>
                <a:schemeClr val="dk1"/>
              </a:solidFill>
              <a:latin typeface="Roboto Slab"/>
              <a:ea typeface="Roboto Slab"/>
              <a:cs typeface="Roboto Slab"/>
              <a:sym typeface="Roboto Slab"/>
            </a:endParaRPr>
          </a:p>
        </p:txBody>
      </p:sp>
      <p:sp>
        <p:nvSpPr>
          <p:cNvPr id="384" name="Shape 38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400" b="0" i="0" u="none" strike="noStrike" cap="none">
                <a:solidFill>
                  <a:schemeClr val="dk1"/>
                </a:solidFill>
                <a:latin typeface="Roboto Slab"/>
                <a:ea typeface="Roboto Slab"/>
                <a:cs typeface="Roboto Slab"/>
                <a:sym typeface="Roboto Slab"/>
              </a:rPr>
              <a:t>This chapter presents four examples of strategies from teachers working in elementary, middle, and high schools. These strategies are aligned with the five process conditions of the framework we laid out and discussed in chapter 2. The goal is to inspire you to create or reshape strategies and events that you can use to maintain strong family ties during the school year.</a:t>
            </a:r>
            <a:endParaRPr sz="2400" b="0" i="0" u="none" strike="noStrike" cap="none">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0" i="0" u="none" strike="noStrike" cap="none">
                <a:solidFill>
                  <a:schemeClr val="dk1"/>
                </a:solidFill>
                <a:latin typeface="Roboto Slab"/>
                <a:ea typeface="Roboto Slab"/>
                <a:cs typeface="Roboto Slab"/>
                <a:sym typeface="Roboto Slab"/>
              </a:rPr>
              <a:t>Strategy Harvest</a:t>
            </a:r>
            <a:endParaRPr sz="3800" b="0" i="0" u="none" strike="noStrike" cap="none">
              <a:solidFill>
                <a:schemeClr val="dk1"/>
              </a:solidFill>
              <a:latin typeface="Roboto Slab"/>
              <a:ea typeface="Roboto Slab"/>
              <a:cs typeface="Roboto Slab"/>
              <a:sym typeface="Roboto Slab"/>
            </a:endParaRPr>
          </a:p>
        </p:txBody>
      </p:sp>
      <p:sp>
        <p:nvSpPr>
          <p:cNvPr id="390" name="Shape 390"/>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0" i="0" u="none" strike="noStrike" cap="none">
                <a:solidFill>
                  <a:schemeClr val="accent5"/>
                </a:solidFill>
                <a:latin typeface="Roboto"/>
                <a:ea typeface="Roboto"/>
                <a:cs typeface="Roboto"/>
                <a:sym typeface="Roboto"/>
              </a:rPr>
              <a:t>Re-imagining Traditional Strategies</a:t>
            </a:r>
            <a:endParaRPr sz="2100" b="0" i="0" u="none" strike="noStrike" cap="none">
              <a:solidFill>
                <a:schemeClr val="accent5"/>
              </a:solidFill>
              <a:latin typeface="Roboto"/>
              <a:ea typeface="Roboto"/>
              <a:cs typeface="Roboto"/>
              <a:sym typeface="Roboto"/>
            </a:endParaRPr>
          </a:p>
        </p:txBody>
      </p:sp>
      <p:sp>
        <p:nvSpPr>
          <p:cNvPr id="391" name="Shape 391"/>
          <p:cNvSpPr txBox="1">
            <a:spLocks noGrp="1"/>
          </p:cNvSpPr>
          <p:nvPr>
            <p:ph type="body" idx="2"/>
          </p:nvPr>
        </p:nvSpPr>
        <p:spPr>
          <a:xfrm>
            <a:off x="4939500" y="402875"/>
            <a:ext cx="3837000" cy="4579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Roboto"/>
              <a:buNone/>
            </a:pPr>
            <a:r>
              <a:rPr lang="en" sz="1800" b="0" i="0" u="none" strike="noStrike" cap="none">
                <a:solidFill>
                  <a:schemeClr val="dk1"/>
                </a:solidFill>
                <a:latin typeface="Roboto"/>
                <a:ea typeface="Roboto"/>
                <a:cs typeface="Roboto"/>
                <a:sym typeface="Roboto"/>
              </a:rPr>
              <a:t>PROCESS </a:t>
            </a: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r>
              <a:rPr lang="en" sz="1800" b="0" i="0" u="none" strike="noStrike" cap="none">
                <a:solidFill>
                  <a:schemeClr val="dk1"/>
                </a:solidFill>
                <a:latin typeface="Roboto"/>
                <a:ea typeface="Roboto"/>
                <a:cs typeface="Roboto"/>
                <a:sym typeface="Roboto"/>
              </a:rPr>
              <a:t>With a partner, review and clarify the list of strategies given in chapter 5.</a:t>
            </a: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r>
              <a:rPr lang="en" sz="1800" b="0" i="0" u="none" strike="noStrike" cap="none">
                <a:solidFill>
                  <a:schemeClr val="dk1"/>
                </a:solidFill>
                <a:latin typeface="Roboto"/>
                <a:ea typeface="Roboto"/>
                <a:cs typeface="Roboto"/>
                <a:sym typeface="Roboto"/>
              </a:rPr>
              <a:t>Select two or three strategies and develop an application for your work.</a:t>
            </a: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r>
              <a:rPr lang="en" sz="1800" b="0" i="0" u="none" strike="noStrike" cap="none">
                <a:solidFill>
                  <a:schemeClr val="dk1"/>
                </a:solidFill>
                <a:latin typeface="Roboto"/>
                <a:ea typeface="Roboto"/>
                <a:cs typeface="Roboto"/>
                <a:sym typeface="Roboto"/>
              </a:rPr>
              <a:t>Record your strategies on flip charts.</a:t>
            </a: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800"/>
              <a:buFont typeface="Roboto"/>
              <a:buNone/>
            </a:pPr>
            <a:r>
              <a:rPr lang="en" sz="1800" b="0" i="0" u="none" strike="noStrike" cap="none">
                <a:solidFill>
                  <a:schemeClr val="dk1"/>
                </a:solidFill>
                <a:latin typeface="Roboto"/>
                <a:ea typeface="Roboto"/>
                <a:cs typeface="Roboto"/>
                <a:sym typeface="Roboto"/>
              </a:rPr>
              <a:t>Be ready to present and explain how these strategies will help you  build strong families ties throughout the year.</a:t>
            </a:r>
            <a:endParaRPr sz="1800" b="0" i="0" u="none" strike="noStrike" cap="none">
              <a:solidFill>
                <a:schemeClr val="dk1"/>
              </a:solidFill>
              <a:latin typeface="Roboto"/>
              <a:ea typeface="Roboto"/>
              <a:cs typeface="Roboto"/>
              <a:sym typeface="Roboto"/>
            </a:endParaRPr>
          </a:p>
        </p:txBody>
      </p:sp>
      <p:sp>
        <p:nvSpPr>
          <p:cNvPr id="392" name="Shape 392"/>
          <p:cNvSpPr txBox="1"/>
          <p:nvPr/>
        </p:nvSpPr>
        <p:spPr>
          <a:xfrm>
            <a:off x="838200" y="666750"/>
            <a:ext cx="266700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Roboto"/>
                <a:ea typeface="Roboto"/>
                <a:cs typeface="Roboto"/>
                <a:sym typeface="Roboto"/>
              </a:rPr>
              <a:t>CHAPTER 5</a:t>
            </a:r>
            <a:endParaRPr sz="3200" b="1" i="0" u="none" strike="noStrike" cap="none">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265500" y="161150"/>
            <a:ext cx="4318800" cy="470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800"/>
              <a:buFont typeface="Roboto Slab"/>
              <a:buNone/>
            </a:pPr>
            <a:r>
              <a:rPr lang="en" sz="2400" b="0" i="0" u="none" strike="noStrike" cap="none">
                <a:solidFill>
                  <a:schemeClr val="dk1"/>
                </a:solidFill>
                <a:latin typeface="Roboto Slab"/>
                <a:ea typeface="Roboto Slab"/>
                <a:cs typeface="Roboto Slab"/>
                <a:sym typeface="Roboto Slab"/>
              </a:rPr>
              <a:t>What is your Vision for Parent Engagement?</a:t>
            </a:r>
            <a:endParaRPr sz="24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3800"/>
              <a:buFont typeface="Roboto Slab"/>
              <a:buNone/>
            </a:pPr>
            <a:endParaRPr sz="24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3800"/>
              <a:buFont typeface="Roboto Slab"/>
              <a:buNone/>
            </a:pPr>
            <a:endParaRPr sz="24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3800"/>
              <a:buFont typeface="Roboto Slab"/>
              <a:buNone/>
            </a:pPr>
            <a:endParaRPr sz="24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3800"/>
              <a:buFont typeface="Roboto Slab"/>
              <a:buNone/>
            </a:pPr>
            <a:endParaRPr sz="2400" b="0" i="0" u="none" strike="noStrike" cap="none">
              <a:solidFill>
                <a:schemeClr val="dk1"/>
              </a:solidFill>
              <a:latin typeface="Roboto Slab"/>
              <a:ea typeface="Roboto Slab"/>
              <a:cs typeface="Roboto Slab"/>
              <a:sym typeface="Roboto Slab"/>
            </a:endParaRPr>
          </a:p>
          <a:p>
            <a:pPr marL="0" marR="0" lvl="0" indent="0" algn="l" rtl="0">
              <a:lnSpc>
                <a:spcPct val="100000"/>
              </a:lnSpc>
              <a:spcBef>
                <a:spcPts val="0"/>
              </a:spcBef>
              <a:spcAft>
                <a:spcPts val="0"/>
              </a:spcAft>
              <a:buClr>
                <a:schemeClr val="dk1"/>
              </a:buClr>
              <a:buSzPts val="3800"/>
              <a:buFont typeface="Roboto Slab"/>
              <a:buNone/>
            </a:pPr>
            <a:r>
              <a:rPr lang="en" sz="2400" b="0" i="0" u="none" strike="noStrike" cap="none">
                <a:solidFill>
                  <a:schemeClr val="dk1"/>
                </a:solidFill>
                <a:latin typeface="Roboto Slab"/>
                <a:ea typeface="Roboto Slab"/>
                <a:cs typeface="Roboto Slab"/>
                <a:sym typeface="Roboto Slab"/>
              </a:rPr>
              <a:t>What strategies would you implement to initiate  and maintain strong family ties during the school year?</a:t>
            </a:r>
            <a:endParaRPr sz="2400" b="0" i="0" u="none" strike="noStrike" cap="none">
              <a:solidFill>
                <a:schemeClr val="dk1"/>
              </a:solidFill>
              <a:latin typeface="Roboto Slab"/>
              <a:ea typeface="Roboto Slab"/>
              <a:cs typeface="Roboto Slab"/>
              <a:sym typeface="Roboto Slab"/>
            </a:endParaRPr>
          </a:p>
        </p:txBody>
      </p:sp>
      <p:sp>
        <p:nvSpPr>
          <p:cNvPr id="398" name="Shape 39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chemeClr val="dk1"/>
              </a:buClr>
              <a:buSzPts val="1800"/>
              <a:buFont typeface="Roboto"/>
              <a:buNone/>
            </a:pPr>
            <a:endParaRPr sz="2800" b="0" i="0" u="none" strike="noStrike" cap="none">
              <a:solidFill>
                <a:schemeClr val="dk1"/>
              </a:solidFill>
              <a:latin typeface="Roboto"/>
              <a:ea typeface="Roboto"/>
              <a:cs typeface="Roboto"/>
              <a:sym typeface="Roboto"/>
            </a:endParaRPr>
          </a:p>
        </p:txBody>
      </p:sp>
      <p:pic>
        <p:nvPicPr>
          <p:cNvPr id="399" name="Shape 399"/>
          <p:cNvPicPr preferRelativeResize="0"/>
          <p:nvPr/>
        </p:nvPicPr>
        <p:blipFill rotWithShape="1">
          <a:blip r:embed="rId3">
            <a:alphaModFix/>
          </a:blip>
          <a:srcRect/>
          <a:stretch/>
        </p:blipFill>
        <p:spPr>
          <a:xfrm>
            <a:off x="4815050" y="724200"/>
            <a:ext cx="3961450" cy="3961450"/>
          </a:xfrm>
          <a:prstGeom prst="rect">
            <a:avLst/>
          </a:prstGeom>
          <a:noFill/>
          <a:ln>
            <a:noFill/>
          </a:ln>
        </p:spPr>
      </p:pic>
      <p:pic>
        <p:nvPicPr>
          <p:cNvPr id="400" name="Shape 400"/>
          <p:cNvPicPr preferRelativeResize="0"/>
          <p:nvPr/>
        </p:nvPicPr>
        <p:blipFill rotWithShape="1">
          <a:blip r:embed="rId4">
            <a:alphaModFix/>
          </a:blip>
          <a:srcRect/>
          <a:stretch/>
        </p:blipFill>
        <p:spPr>
          <a:xfrm>
            <a:off x="993775" y="1655500"/>
            <a:ext cx="2139075" cy="1046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72650" y="414800"/>
            <a:ext cx="8368200" cy="686100"/>
          </a:xfrm>
          <a:prstGeom prst="rect">
            <a:avLst/>
          </a:prstGeom>
          <a:noFill/>
          <a:ln>
            <a:noFill/>
          </a:ln>
        </p:spPr>
        <p:txBody>
          <a:bodyPr spcFirstLastPara="1" wrap="square" lIns="91425" tIns="91425" rIns="91425" bIns="91425" anchor="b" anchorCtr="0">
            <a:noAutofit/>
          </a:bodyPr>
          <a:lstStyle/>
          <a:p>
            <a:pPr marL="1828800" marR="0" lvl="0" indent="0" algn="l" rtl="0">
              <a:lnSpc>
                <a:spcPct val="100000"/>
              </a:lnSpc>
              <a:spcBef>
                <a:spcPts val="0"/>
              </a:spcBef>
              <a:spcAft>
                <a:spcPts val="0"/>
              </a:spcAft>
              <a:buClr>
                <a:schemeClr val="dk1"/>
              </a:buClr>
              <a:buSzPts val="3000"/>
              <a:buFont typeface="Roboto Slab"/>
              <a:buNone/>
            </a:pPr>
            <a:r>
              <a:rPr lang="en" sz="3000" b="1" i="0" u="none" strike="noStrike" cap="none">
                <a:solidFill>
                  <a:schemeClr val="dk1"/>
                </a:solidFill>
              </a:rPr>
              <a:t>Norms of Collaboration</a:t>
            </a:r>
            <a:endParaRPr sz="3000" b="1" i="0" u="none" strike="noStrike" cap="none">
              <a:solidFill>
                <a:schemeClr val="dk1"/>
              </a:solidFill>
            </a:endParaRPr>
          </a:p>
        </p:txBody>
      </p:sp>
      <p:sp>
        <p:nvSpPr>
          <p:cNvPr id="77" name="Shape 77"/>
          <p:cNvSpPr txBox="1">
            <a:spLocks noGrp="1"/>
          </p:cNvSpPr>
          <p:nvPr>
            <p:ph type="body" idx="1"/>
          </p:nvPr>
        </p:nvSpPr>
        <p:spPr>
          <a:xfrm>
            <a:off x="387900" y="920175"/>
            <a:ext cx="3999900" cy="403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Roboto"/>
              <a:buNone/>
            </a:pPr>
            <a:endParaRPr sz="2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400"/>
              <a:buFont typeface="Roboto"/>
              <a:buNone/>
            </a:pPr>
            <a:r>
              <a:rPr lang="en" sz="1800" b="0" i="0" u="none" strike="noStrike" cap="none">
                <a:solidFill>
                  <a:schemeClr val="dk1"/>
                </a:solidFill>
                <a:latin typeface="Roboto"/>
                <a:ea typeface="Roboto"/>
                <a:cs typeface="Roboto"/>
                <a:sym typeface="Roboto"/>
              </a:rPr>
              <a:t>To develop and sustain productive group interaction.</a:t>
            </a: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400"/>
              <a:buFont typeface="Roboto"/>
              <a:buNone/>
            </a:pPr>
            <a:r>
              <a:rPr lang="en" sz="1800" b="0" i="0" u="none" strike="noStrike" cap="none">
                <a:solidFill>
                  <a:schemeClr val="dk1"/>
                </a:solidFill>
                <a:latin typeface="Roboto"/>
                <a:ea typeface="Roboto"/>
                <a:cs typeface="Roboto"/>
                <a:sym typeface="Roboto"/>
              </a:rPr>
              <a:t>To enhance the quality and productivity of all forms of conversation in any group.</a:t>
            </a:r>
            <a:endParaRPr sz="1800" b="0" i="0" u="none" strike="noStrike" cap="none">
              <a:solidFill>
                <a:schemeClr val="dk1"/>
              </a:solidFill>
              <a:latin typeface="Roboto"/>
              <a:ea typeface="Roboto"/>
              <a:cs typeface="Roboto"/>
              <a:sym typeface="Roboto"/>
            </a:endParaRPr>
          </a:p>
        </p:txBody>
      </p:sp>
      <p:sp>
        <p:nvSpPr>
          <p:cNvPr id="78" name="Shape 78"/>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Roboto"/>
              <a:buNone/>
            </a:pPr>
            <a:endParaRPr sz="1400" b="0" i="0" u="none" strike="noStrike" cap="none">
              <a:solidFill>
                <a:schemeClr val="dk1"/>
              </a:solidFill>
              <a:latin typeface="Roboto"/>
              <a:ea typeface="Roboto"/>
              <a:cs typeface="Roboto"/>
              <a:sym typeface="Roboto"/>
            </a:endParaRPr>
          </a:p>
        </p:txBody>
      </p:sp>
      <p:pic>
        <p:nvPicPr>
          <p:cNvPr id="79" name="Shape 79"/>
          <p:cNvPicPr preferRelativeResize="0"/>
          <p:nvPr/>
        </p:nvPicPr>
        <p:blipFill rotWithShape="1">
          <a:blip r:embed="rId3">
            <a:alphaModFix/>
          </a:blip>
          <a:srcRect/>
          <a:stretch/>
        </p:blipFill>
        <p:spPr>
          <a:xfrm>
            <a:off x="4756200" y="1250475"/>
            <a:ext cx="4130176" cy="3704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387900" y="1152450"/>
            <a:ext cx="8368200" cy="15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5"/>
              </a:buClr>
              <a:buSzPts val="13000"/>
              <a:buFont typeface="Roboto Slab"/>
              <a:buNone/>
            </a:pPr>
            <a:r>
              <a:rPr lang="en" sz="3600" b="0" i="0" u="none" strike="noStrike" cap="none">
                <a:solidFill>
                  <a:srgbClr val="FFFFFF"/>
                </a:solidFill>
                <a:latin typeface="Roboto Slab"/>
                <a:ea typeface="Roboto Slab"/>
                <a:cs typeface="Roboto Slab"/>
                <a:sym typeface="Roboto Slab"/>
              </a:rPr>
              <a:t>Powerful Family Engagement tends to have a ripple effect across a school community, transforming mindsets and approaches</a:t>
            </a:r>
            <a:endParaRPr sz="3600" b="0" i="0" u="none" strike="noStrike" cap="none">
              <a:solidFill>
                <a:srgbClr val="FFFFFF"/>
              </a:solidFill>
              <a:latin typeface="Roboto Slab"/>
              <a:ea typeface="Roboto Slab"/>
              <a:cs typeface="Roboto Slab"/>
              <a:sym typeface="Roboto Slab"/>
            </a:endParaRPr>
          </a:p>
        </p:txBody>
      </p:sp>
      <p:sp>
        <p:nvSpPr>
          <p:cNvPr id="406" name="Shape 406"/>
          <p:cNvSpPr txBox="1">
            <a:spLocks noGrp="1"/>
          </p:cNvSpPr>
          <p:nvPr>
            <p:ph type="body" idx="1"/>
          </p:nvPr>
        </p:nvSpPr>
        <p:spPr>
          <a:xfrm>
            <a:off x="387900" y="3249950"/>
            <a:ext cx="8368200" cy="1538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800"/>
              <a:buFont typeface="Roboto"/>
              <a:buNone/>
            </a:pPr>
            <a:r>
              <a:rPr lang="en" sz="1800" b="0" i="0" u="none" strike="noStrike" cap="none">
                <a:solidFill>
                  <a:schemeClr val="dk1"/>
                </a:solidFill>
                <a:latin typeface="Roboto"/>
                <a:ea typeface="Roboto"/>
                <a:cs typeface="Roboto"/>
                <a:sym typeface="Roboto"/>
              </a:rPr>
              <a:t>REMEMBER</a:t>
            </a:r>
            <a:endParaRPr sz="1800" b="0" i="0" u="none" strike="noStrike" cap="none">
              <a:solidFill>
                <a:schemeClr val="dk1"/>
              </a:solidFill>
              <a:latin typeface="Roboto"/>
              <a:ea typeface="Roboto"/>
              <a:cs typeface="Roboto"/>
              <a:sym typeface="Roboto"/>
            </a:endParaRPr>
          </a:p>
          <a:p>
            <a:pPr marL="0" marR="0" lvl="0" indent="0" algn="ctr" rtl="0">
              <a:lnSpc>
                <a:spcPct val="115000"/>
              </a:lnSpc>
              <a:spcBef>
                <a:spcPts val="1600"/>
              </a:spcBef>
              <a:spcAft>
                <a:spcPts val="1600"/>
              </a:spcAft>
              <a:buClr>
                <a:schemeClr val="dk1"/>
              </a:buClr>
              <a:buSzPts val="1800"/>
              <a:buFont typeface="Roboto"/>
              <a:buNone/>
            </a:pPr>
            <a:r>
              <a:rPr lang="en" sz="1800" b="0" i="0" u="none" strike="noStrike" cap="none">
                <a:solidFill>
                  <a:schemeClr val="dk1"/>
                </a:solidFill>
                <a:latin typeface="Roboto"/>
                <a:ea typeface="Roboto"/>
                <a:cs typeface="Roboto"/>
                <a:sym typeface="Roboto"/>
              </a:rPr>
              <a:t>The work you do can have an enormous and positive long-term impact on helping to change the culture of your entire school.</a:t>
            </a:r>
            <a:endParaRPr sz="1800" b="0" i="0" u="none" strike="noStrike" cap="none">
              <a:solidFill>
                <a:schemeClr val="dk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0" i="0" u="none" strike="noStrike" cap="none">
                <a:solidFill>
                  <a:schemeClr val="dk1"/>
                </a:solidFill>
                <a:latin typeface="Roboto Slab"/>
                <a:ea typeface="Roboto Slab"/>
                <a:cs typeface="Roboto Slab"/>
                <a:sym typeface="Roboto Slab"/>
              </a:rPr>
              <a:t>Thank you</a:t>
            </a:r>
            <a:endParaRPr sz="3800" b="0" i="0" u="none" strike="noStrike" cap="none">
              <a:solidFill>
                <a:schemeClr val="dk1"/>
              </a:solidFill>
              <a:latin typeface="Roboto Slab"/>
              <a:ea typeface="Roboto Slab"/>
              <a:cs typeface="Roboto Slab"/>
              <a:sym typeface="Roboto Slab"/>
            </a:endParaRPr>
          </a:p>
        </p:txBody>
      </p:sp>
      <p:sp>
        <p:nvSpPr>
          <p:cNvPr id="412" name="Shape 412"/>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p:txBody>
      </p:sp>
      <p:sp>
        <p:nvSpPr>
          <p:cNvPr id="413" name="Shape 41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pic>
        <p:nvPicPr>
          <p:cNvPr id="414" name="Shape 414"/>
          <p:cNvPicPr preferRelativeResize="0"/>
          <p:nvPr/>
        </p:nvPicPr>
        <p:blipFill rotWithShape="1">
          <a:blip r:embed="rId3">
            <a:alphaModFix/>
          </a:blip>
          <a:srcRect/>
          <a:stretch/>
        </p:blipFill>
        <p:spPr>
          <a:xfrm>
            <a:off x="4876800" y="235950"/>
            <a:ext cx="3962400" cy="4530050"/>
          </a:xfrm>
          <a:prstGeom prst="rect">
            <a:avLst/>
          </a:prstGeom>
          <a:noFill/>
          <a:ln>
            <a:noFill/>
          </a:ln>
        </p:spPr>
      </p:pic>
      <p:pic>
        <p:nvPicPr>
          <p:cNvPr id="415" name="Shape 415"/>
          <p:cNvPicPr preferRelativeResize="0"/>
          <p:nvPr/>
        </p:nvPicPr>
        <p:blipFill rotWithShape="1">
          <a:blip r:embed="rId4">
            <a:alphaModFix/>
          </a:blip>
          <a:srcRect/>
          <a:stretch/>
        </p:blipFill>
        <p:spPr>
          <a:xfrm>
            <a:off x="261300" y="1209087"/>
            <a:ext cx="4082100" cy="29341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87900" y="341775"/>
            <a:ext cx="8368200" cy="1010775"/>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 </a:t>
            </a:r>
            <a:endParaRPr sz="3000" b="0" i="0" u="none" strike="noStrike" cap="none">
              <a:solidFill>
                <a:schemeClr val="dk1"/>
              </a:solidFill>
              <a:latin typeface="Roboto Slab"/>
              <a:ea typeface="Roboto Slab"/>
              <a:cs typeface="Roboto Slab"/>
              <a:sym typeface="Roboto Slab"/>
            </a:endParaRPr>
          </a:p>
        </p:txBody>
      </p:sp>
      <p:sp>
        <p:nvSpPr>
          <p:cNvPr id="92" name="Shape 92"/>
          <p:cNvSpPr txBox="1">
            <a:spLocks noGrp="1"/>
          </p:cNvSpPr>
          <p:nvPr>
            <p:ph type="body" idx="1"/>
          </p:nvPr>
        </p:nvSpPr>
        <p:spPr>
          <a:xfrm>
            <a:off x="387900" y="1489825"/>
            <a:ext cx="8368200" cy="3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2400" dirty="0">
              <a:solidFill>
                <a:srgbClr val="FFFFFF"/>
              </a:solidFill>
            </a:endParaRPr>
          </a:p>
          <a:p>
            <a:pPr marL="0" marR="0" lvl="0" indent="0" algn="l" rtl="0">
              <a:lnSpc>
                <a:spcPct val="100000"/>
              </a:lnSpc>
              <a:spcBef>
                <a:spcPts val="0"/>
              </a:spcBef>
              <a:spcAft>
                <a:spcPts val="0"/>
              </a:spcAft>
              <a:buClr>
                <a:srgbClr val="000000"/>
              </a:buClr>
              <a:buSzPts val="1800"/>
              <a:buFont typeface="Arial"/>
              <a:buNone/>
            </a:pPr>
            <a:r>
              <a:rPr lang="en" sz="2400" b="0" i="0" u="none" strike="noStrike" cap="none" dirty="0">
                <a:solidFill>
                  <a:srgbClr val="FFFFFF"/>
                </a:solidFill>
                <a:latin typeface="Roboto"/>
                <a:ea typeface="Roboto"/>
                <a:cs typeface="Roboto"/>
                <a:sym typeface="Roboto"/>
              </a:rPr>
              <a:t>Chapter 1 engages you in conversation about  your core beliefs and the roles of families in the education of the students in your </a:t>
            </a:r>
            <a:r>
              <a:rPr lang="en" sz="2400" b="0" i="0" u="none" strike="noStrike" cap="none" dirty="0" smtClean="0">
                <a:solidFill>
                  <a:srgbClr val="FFFFFF"/>
                </a:solidFill>
                <a:latin typeface="Roboto"/>
                <a:ea typeface="Roboto"/>
                <a:cs typeface="Roboto"/>
                <a:sym typeface="Roboto"/>
              </a:rPr>
              <a:t>classroom. Becoming </a:t>
            </a:r>
            <a:r>
              <a:rPr lang="en" sz="2400" b="0" i="0" u="none" strike="noStrike" cap="none" dirty="0">
                <a:solidFill>
                  <a:srgbClr val="FFFFFF"/>
                </a:solidFill>
                <a:latin typeface="Roboto"/>
                <a:ea typeface="Roboto"/>
                <a:cs typeface="Roboto"/>
                <a:sym typeface="Roboto"/>
              </a:rPr>
              <a:t>a skilled practitioner in family partnerships does not start with in-depth knowledge of the research on family partnerships, it starts with YOU! </a:t>
            </a:r>
            <a:endParaRPr sz="2400" b="0" i="0" u="none" strike="noStrike" cap="none" dirty="0">
              <a:solidFill>
                <a:srgbClr val="FFFFFF"/>
              </a:solidFill>
              <a:latin typeface="Roboto"/>
              <a:ea typeface="Roboto"/>
              <a:cs typeface="Roboto"/>
              <a:sym typeface="Roboto"/>
            </a:endParaRPr>
          </a:p>
        </p:txBody>
      </p:sp>
      <p:sp>
        <p:nvSpPr>
          <p:cNvPr id="93" name="Shape 93"/>
          <p:cNvSpPr txBox="1"/>
          <p:nvPr/>
        </p:nvSpPr>
        <p:spPr>
          <a:xfrm>
            <a:off x="716350" y="341775"/>
            <a:ext cx="7346700" cy="136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Roboto"/>
                <a:ea typeface="Roboto"/>
                <a:cs typeface="Roboto"/>
                <a:sym typeface="Roboto"/>
              </a:rPr>
              <a:t>Chapter 1 Summary</a:t>
            </a:r>
            <a:endParaRPr sz="3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Roboto"/>
                <a:ea typeface="Roboto"/>
                <a:cs typeface="Roboto"/>
                <a:sym typeface="Roboto"/>
              </a:rPr>
              <a:t>Examine Your Core Beliefs</a:t>
            </a:r>
            <a:endParaRPr sz="3000" b="1" i="0" u="none" strike="noStrike" cap="none">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2526625" y="1249475"/>
            <a:ext cx="3565200" cy="365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Shape 99"/>
          <p:cNvPicPr preferRelativeResize="0"/>
          <p:nvPr/>
        </p:nvPicPr>
        <p:blipFill rotWithShape="1">
          <a:blip r:embed="rId3">
            <a:alphaModFix/>
          </a:blip>
          <a:srcRect r="12869" b="26465"/>
          <a:stretch/>
        </p:blipFill>
        <p:spPr>
          <a:xfrm>
            <a:off x="3175100" y="2445112"/>
            <a:ext cx="2408700" cy="1938076"/>
          </a:xfrm>
          <a:prstGeom prst="rect">
            <a:avLst/>
          </a:prstGeom>
          <a:noFill/>
          <a:ln>
            <a:noFill/>
          </a:ln>
        </p:spPr>
      </p:pic>
      <p:cxnSp>
        <p:nvCxnSpPr>
          <p:cNvPr id="100" name="Shape 100"/>
          <p:cNvCxnSpPr/>
          <p:nvPr/>
        </p:nvCxnSpPr>
        <p:spPr>
          <a:xfrm rot="10800000">
            <a:off x="960025" y="611675"/>
            <a:ext cx="1566600" cy="1004400"/>
          </a:xfrm>
          <a:prstGeom prst="straightConnector1">
            <a:avLst/>
          </a:prstGeom>
          <a:noFill/>
          <a:ln w="9525" cap="flat" cmpd="sng">
            <a:solidFill>
              <a:srgbClr val="000000"/>
            </a:solidFill>
            <a:prstDash val="solid"/>
            <a:round/>
            <a:headEnd type="none" w="sm" len="sm"/>
            <a:tailEnd type="none" w="sm" len="sm"/>
          </a:ln>
        </p:spPr>
      </p:cxnSp>
      <p:sp>
        <p:nvSpPr>
          <p:cNvPr id="101" name="Shape 101"/>
          <p:cNvSpPr txBox="1"/>
          <p:nvPr/>
        </p:nvSpPr>
        <p:spPr>
          <a:xfrm>
            <a:off x="123050" y="392675"/>
            <a:ext cx="4356000" cy="67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What do you know about students’ lives?</a:t>
            </a:r>
            <a:endParaRPr sz="1800" b="0" i="0" u="none" strike="noStrike" cap="none">
              <a:solidFill>
                <a:schemeClr val="dk1"/>
              </a:solidFill>
              <a:latin typeface="Roboto"/>
              <a:ea typeface="Roboto"/>
              <a:cs typeface="Roboto"/>
              <a:sym typeface="Roboto"/>
            </a:endParaRPr>
          </a:p>
        </p:txBody>
      </p:sp>
      <p:cxnSp>
        <p:nvCxnSpPr>
          <p:cNvPr id="102" name="Shape 102"/>
          <p:cNvCxnSpPr/>
          <p:nvPr/>
        </p:nvCxnSpPr>
        <p:spPr>
          <a:xfrm rot="10800000" flipH="1">
            <a:off x="5251350" y="881800"/>
            <a:ext cx="1035300" cy="1051800"/>
          </a:xfrm>
          <a:prstGeom prst="straightConnector1">
            <a:avLst/>
          </a:prstGeom>
          <a:noFill/>
          <a:ln w="9525" cap="flat" cmpd="sng">
            <a:solidFill>
              <a:srgbClr val="000000"/>
            </a:solidFill>
            <a:prstDash val="solid"/>
            <a:round/>
            <a:headEnd type="none" w="sm" len="sm"/>
            <a:tailEnd type="none" w="sm" len="sm"/>
          </a:ln>
        </p:spPr>
      </p:cxnSp>
      <p:sp>
        <p:nvSpPr>
          <p:cNvPr id="103" name="Shape 103"/>
          <p:cNvSpPr txBox="1"/>
          <p:nvPr/>
        </p:nvSpPr>
        <p:spPr>
          <a:xfrm>
            <a:off x="4717225" y="392675"/>
            <a:ext cx="4774500" cy="8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W</a:t>
            </a:r>
            <a:r>
              <a:rPr lang="en" sz="1800" b="0" i="0" u="none" strike="noStrike" cap="none">
                <a:solidFill>
                  <a:schemeClr val="dk1"/>
                </a:solidFill>
                <a:latin typeface="Roboto"/>
                <a:ea typeface="Roboto"/>
                <a:cs typeface="Roboto"/>
                <a:sym typeface="Roboto"/>
              </a:rPr>
              <a:t>hat do you know about their families?</a:t>
            </a:r>
            <a:endParaRPr sz="1800" b="0" i="0" u="none" strike="noStrike" cap="none">
              <a:solidFill>
                <a:schemeClr val="dk1"/>
              </a:solidFill>
              <a:latin typeface="Roboto"/>
              <a:ea typeface="Roboto"/>
              <a:cs typeface="Roboto"/>
              <a:sym typeface="Roboto"/>
            </a:endParaRPr>
          </a:p>
        </p:txBody>
      </p:sp>
      <p:cxnSp>
        <p:nvCxnSpPr>
          <p:cNvPr id="104" name="Shape 104"/>
          <p:cNvCxnSpPr>
            <a:stCxn id="98" idx="6"/>
            <a:endCxn id="105" idx="1"/>
          </p:cNvCxnSpPr>
          <p:nvPr/>
        </p:nvCxnSpPr>
        <p:spPr>
          <a:xfrm rot="10800000" flipH="1">
            <a:off x="6091825" y="2825975"/>
            <a:ext cx="803100" cy="250500"/>
          </a:xfrm>
          <a:prstGeom prst="bentConnector3">
            <a:avLst>
              <a:gd name="adj1" fmla="val 49994"/>
            </a:avLst>
          </a:prstGeom>
          <a:noFill/>
          <a:ln w="9525" cap="flat" cmpd="sng">
            <a:solidFill>
              <a:srgbClr val="000000"/>
            </a:solidFill>
            <a:prstDash val="solid"/>
            <a:round/>
            <a:headEnd type="none" w="sm" len="sm"/>
            <a:tailEnd type="none" w="sm" len="sm"/>
          </a:ln>
        </p:spPr>
      </p:cxnSp>
      <p:sp>
        <p:nvSpPr>
          <p:cNvPr id="105" name="Shape 105"/>
          <p:cNvSpPr txBox="1"/>
          <p:nvPr/>
        </p:nvSpPr>
        <p:spPr>
          <a:xfrm>
            <a:off x="6894825" y="2295650"/>
            <a:ext cx="2249100" cy="106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Your assumptions </a:t>
            </a:r>
            <a:endParaRPr sz="18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about your students’ homes</a:t>
            </a:r>
            <a:endParaRPr sz="1800" b="0" i="0" u="none" strike="noStrike" cap="none">
              <a:solidFill>
                <a:schemeClr val="dk1"/>
              </a:solidFill>
              <a:latin typeface="Roboto"/>
              <a:ea typeface="Roboto"/>
              <a:cs typeface="Roboto"/>
              <a:sym typeface="Roboto"/>
            </a:endParaRPr>
          </a:p>
        </p:txBody>
      </p:sp>
      <p:sp>
        <p:nvSpPr>
          <p:cNvPr id="106" name="Shape 106"/>
          <p:cNvSpPr txBox="1"/>
          <p:nvPr/>
        </p:nvSpPr>
        <p:spPr>
          <a:xfrm>
            <a:off x="2819475" y="1463675"/>
            <a:ext cx="2787600" cy="67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         Examine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  Your Core Beliefs</a:t>
            </a:r>
            <a:endParaRPr sz="2400" b="0" i="0" u="none" strike="noStrike" cap="none">
              <a:solidFill>
                <a:srgbClr val="000000"/>
              </a:solidFill>
              <a:latin typeface="Arial"/>
              <a:ea typeface="Arial"/>
              <a:cs typeface="Arial"/>
              <a:sym typeface="Arial"/>
            </a:endParaRPr>
          </a:p>
        </p:txBody>
      </p:sp>
      <p:sp>
        <p:nvSpPr>
          <p:cNvPr id="107" name="Shape 107"/>
          <p:cNvSpPr txBox="1"/>
          <p:nvPr/>
        </p:nvSpPr>
        <p:spPr>
          <a:xfrm>
            <a:off x="76200" y="2035200"/>
            <a:ext cx="2757000" cy="5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Your assumptions about your students’ educational values</a:t>
            </a:r>
            <a:endParaRPr sz="1800" b="0" i="0" u="none" strike="noStrike" cap="none">
              <a:solidFill>
                <a:schemeClr val="dk1"/>
              </a:solidFill>
              <a:latin typeface="Roboto"/>
              <a:ea typeface="Roboto"/>
              <a:cs typeface="Roboto"/>
              <a:sym typeface="Roboto"/>
            </a:endParaRPr>
          </a:p>
        </p:txBody>
      </p:sp>
      <p:cxnSp>
        <p:nvCxnSpPr>
          <p:cNvPr id="108" name="Shape 108"/>
          <p:cNvCxnSpPr/>
          <p:nvPr/>
        </p:nvCxnSpPr>
        <p:spPr>
          <a:xfrm rot="10800000">
            <a:off x="820475" y="4323300"/>
            <a:ext cx="2566200" cy="453300"/>
          </a:xfrm>
          <a:prstGeom prst="bentConnector3">
            <a:avLst>
              <a:gd name="adj1" fmla="val 50000"/>
            </a:avLst>
          </a:prstGeom>
          <a:noFill/>
          <a:ln w="9525" cap="flat" cmpd="sng">
            <a:solidFill>
              <a:srgbClr val="000000"/>
            </a:solidFill>
            <a:prstDash val="solid"/>
            <a:round/>
            <a:headEnd type="none" w="sm" len="sm"/>
            <a:tailEnd type="none" w="sm" len="sm"/>
          </a:ln>
        </p:spPr>
      </p:cxnSp>
      <p:pic>
        <p:nvPicPr>
          <p:cNvPr id="109" name="Shape 109"/>
          <p:cNvPicPr preferRelativeResize="0"/>
          <p:nvPr/>
        </p:nvPicPr>
        <p:blipFill rotWithShape="1">
          <a:blip r:embed="rId4">
            <a:alphaModFix/>
          </a:blip>
          <a:srcRect/>
          <a:stretch/>
        </p:blipFill>
        <p:spPr>
          <a:xfrm>
            <a:off x="401800" y="3051625"/>
            <a:ext cx="1891975" cy="1060500"/>
          </a:xfrm>
          <a:prstGeom prst="rect">
            <a:avLst/>
          </a:prstGeom>
          <a:noFill/>
          <a:ln>
            <a:noFill/>
          </a:ln>
        </p:spPr>
      </p:pic>
      <p:pic>
        <p:nvPicPr>
          <p:cNvPr id="110" name="Shape 110"/>
          <p:cNvPicPr preferRelativeResize="0"/>
          <p:nvPr/>
        </p:nvPicPr>
        <p:blipFill rotWithShape="1">
          <a:blip r:embed="rId5">
            <a:alphaModFix/>
          </a:blip>
          <a:srcRect/>
          <a:stretch/>
        </p:blipFill>
        <p:spPr>
          <a:xfrm>
            <a:off x="7112075" y="3356150"/>
            <a:ext cx="1482550" cy="1482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000"/>
              <a:buFont typeface="Roboto Slab"/>
              <a:buNone/>
            </a:pPr>
            <a:r>
              <a:rPr lang="en" sz="3000" b="0" i="0" u="none" strike="noStrike" cap="none">
                <a:solidFill>
                  <a:schemeClr val="dk1"/>
                </a:solidFill>
                <a:latin typeface="Roboto Slab"/>
                <a:ea typeface="Roboto Slab"/>
                <a:cs typeface="Roboto Slab"/>
                <a:sym typeface="Roboto Slab"/>
              </a:rPr>
              <a:t>           </a:t>
            </a:r>
            <a:r>
              <a:rPr lang="en" sz="3000" b="1" i="0" u="none" strike="noStrike" cap="none">
                <a:solidFill>
                  <a:schemeClr val="dk1"/>
                </a:solidFill>
              </a:rPr>
              <a:t>     Essential Core Values </a:t>
            </a:r>
            <a:endParaRPr sz="3000" b="1" i="0" u="none" strike="noStrike" cap="none">
              <a:solidFill>
                <a:schemeClr val="dk1"/>
              </a:solidFill>
            </a:endParaRPr>
          </a:p>
          <a:p>
            <a:pPr marL="0" marR="0" lvl="0" indent="0" algn="l" rtl="0">
              <a:lnSpc>
                <a:spcPct val="100000"/>
              </a:lnSpc>
              <a:spcBef>
                <a:spcPts val="0"/>
              </a:spcBef>
              <a:spcAft>
                <a:spcPts val="0"/>
              </a:spcAft>
              <a:buClr>
                <a:schemeClr val="dk1"/>
              </a:buClr>
              <a:buSzPts val="3000"/>
              <a:buFont typeface="Roboto Slab"/>
              <a:buNone/>
            </a:pPr>
            <a:r>
              <a:rPr lang="en" sz="3000" b="1" i="0" u="none" strike="noStrike" cap="none">
                <a:solidFill>
                  <a:schemeClr val="dk1"/>
                </a:solidFill>
              </a:rPr>
              <a:t>to Build Vibrant Partnerships with Families</a:t>
            </a:r>
            <a:endParaRPr sz="3000" b="1" i="0" u="none" strike="noStrike" cap="none">
              <a:solidFill>
                <a:schemeClr val="dk1"/>
              </a:solidFill>
            </a:endParaRPr>
          </a:p>
        </p:txBody>
      </p:sp>
      <p:sp>
        <p:nvSpPr>
          <p:cNvPr id="116" name="Shape 116"/>
          <p:cNvSpPr txBox="1">
            <a:spLocks noGrp="1"/>
          </p:cNvSpPr>
          <p:nvPr>
            <p:ph type="body" idx="1"/>
          </p:nvPr>
        </p:nvSpPr>
        <p:spPr>
          <a:xfrm>
            <a:off x="387900" y="1516050"/>
            <a:ext cx="3999900" cy="3265500"/>
          </a:xfrm>
          <a:prstGeom prst="rect">
            <a:avLst/>
          </a:prstGeom>
          <a:noFill/>
          <a:ln>
            <a:noFill/>
          </a:ln>
        </p:spPr>
        <p:txBody>
          <a:bodyPr spcFirstLastPara="1" wrap="square" lIns="91425" tIns="91425" rIns="91425" bIns="91425" anchor="t" anchorCtr="0">
            <a:noAutofit/>
          </a:bodyPr>
          <a:lstStyle/>
          <a:p>
            <a:pPr marL="400050" marR="0" lvl="0" indent="-285750" algn="l" rtl="0">
              <a:lnSpc>
                <a:spcPct val="115000"/>
              </a:lnSpc>
              <a:spcBef>
                <a:spcPts val="0"/>
              </a:spcBef>
              <a:spcAft>
                <a:spcPts val="0"/>
              </a:spcAft>
              <a:buClr>
                <a:schemeClr val="dk1"/>
              </a:buClr>
              <a:buSzPts val="1800"/>
              <a:buFont typeface="Arial"/>
              <a:buChar char="•"/>
            </a:pPr>
            <a:r>
              <a:rPr lang="en" sz="1400" b="0" i="0" u="none" strike="noStrike" cap="none">
                <a:solidFill>
                  <a:schemeClr val="dk1"/>
                </a:solidFill>
                <a:latin typeface="Roboto"/>
                <a:ea typeface="Roboto"/>
                <a:cs typeface="Roboto"/>
                <a:sym typeface="Roboto"/>
              </a:rPr>
              <a:t>All families have dreams for their children.</a:t>
            </a:r>
            <a:endParaRPr sz="1400" b="0" i="0" u="none" strike="noStrike" cap="none">
              <a:solidFill>
                <a:schemeClr val="dk1"/>
              </a:solidFill>
              <a:latin typeface="Roboto"/>
              <a:ea typeface="Roboto"/>
              <a:cs typeface="Roboto"/>
              <a:sym typeface="Roboto"/>
            </a:endParaRPr>
          </a:p>
          <a:p>
            <a:pPr marL="457200" marR="0" lvl="0" indent="-228600" algn="l" rtl="0">
              <a:lnSpc>
                <a:spcPct val="115000"/>
              </a:lnSpc>
              <a:spcBef>
                <a:spcPts val="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400050" marR="0" lvl="0" indent="-285750" algn="l" rtl="0">
              <a:lnSpc>
                <a:spcPct val="115000"/>
              </a:lnSpc>
              <a:spcBef>
                <a:spcPts val="0"/>
              </a:spcBef>
              <a:spcAft>
                <a:spcPts val="0"/>
              </a:spcAft>
              <a:buClr>
                <a:schemeClr val="dk1"/>
              </a:buClr>
              <a:buSzPts val="1800"/>
              <a:buFont typeface="Arial"/>
              <a:buChar char="•"/>
            </a:pPr>
            <a:r>
              <a:rPr lang="en" sz="1400" b="0" i="0" u="none" strike="noStrike" cap="none">
                <a:solidFill>
                  <a:schemeClr val="dk1"/>
                </a:solidFill>
                <a:latin typeface="Roboto"/>
                <a:ea typeface="Roboto"/>
                <a:cs typeface="Roboto"/>
                <a:sym typeface="Roboto"/>
              </a:rPr>
              <a:t>All families have the capacity to support their children's learning.</a:t>
            </a:r>
            <a:endParaRPr sz="1400" b="0" i="0" u="none" strike="noStrike" cap="none">
              <a:solidFill>
                <a:schemeClr val="dk1"/>
              </a:solidFill>
              <a:latin typeface="Roboto"/>
              <a:ea typeface="Roboto"/>
              <a:cs typeface="Roboto"/>
              <a:sym typeface="Roboto"/>
            </a:endParaRPr>
          </a:p>
          <a:p>
            <a:pPr marL="457200" marR="0" lvl="0" indent="-228600" algn="l" rtl="0">
              <a:lnSpc>
                <a:spcPct val="115000"/>
              </a:lnSpc>
              <a:spcBef>
                <a:spcPts val="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400050" marR="0" lvl="0" indent="-285750" algn="l" rtl="0">
              <a:lnSpc>
                <a:spcPct val="115000"/>
              </a:lnSpc>
              <a:spcBef>
                <a:spcPts val="0"/>
              </a:spcBef>
              <a:spcAft>
                <a:spcPts val="0"/>
              </a:spcAft>
              <a:buClr>
                <a:schemeClr val="dk1"/>
              </a:buClr>
              <a:buSzPts val="1800"/>
              <a:buFont typeface="Arial"/>
              <a:buChar char="•"/>
            </a:pPr>
            <a:r>
              <a:rPr lang="en" sz="1400" b="0" i="0" u="none" strike="noStrike" cap="none">
                <a:solidFill>
                  <a:schemeClr val="dk1"/>
                </a:solidFill>
                <a:latin typeface="Roboto"/>
                <a:ea typeface="Roboto"/>
                <a:cs typeface="Roboto"/>
                <a:sym typeface="Roboto"/>
              </a:rPr>
              <a:t>Families and staff are equal partners.</a:t>
            </a: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endParaRPr/>
          </a:p>
          <a:p>
            <a:pPr marL="400050" marR="0" lvl="0" indent="-285750" algn="l" rtl="0">
              <a:lnSpc>
                <a:spcPct val="115000"/>
              </a:lnSpc>
              <a:spcBef>
                <a:spcPts val="0"/>
              </a:spcBef>
              <a:spcAft>
                <a:spcPts val="0"/>
              </a:spcAft>
              <a:buClr>
                <a:schemeClr val="dk1"/>
              </a:buClr>
              <a:buSzPts val="1800"/>
              <a:buFont typeface="Arial"/>
              <a:buChar char="•"/>
            </a:pPr>
            <a:r>
              <a:rPr lang="en" sz="1400" b="0" i="0" u="none" strike="noStrike" cap="none">
                <a:solidFill>
                  <a:schemeClr val="dk1"/>
                </a:solidFill>
                <a:latin typeface="Roboto"/>
                <a:ea typeface="Roboto"/>
                <a:cs typeface="Roboto"/>
                <a:sym typeface="Roboto"/>
              </a:rPr>
              <a:t>The responsibility for cultivating and sustaining partnerships among school, home, and community rest primarily with the school staff, especially school leaders.</a:t>
            </a:r>
            <a:endParaRPr sz="1400" b="0" i="0" u="none" strike="noStrike" cap="none">
              <a:solidFill>
                <a:schemeClr val="dk1"/>
              </a:solidFill>
              <a:latin typeface="Roboto"/>
              <a:ea typeface="Roboto"/>
              <a:cs typeface="Roboto"/>
              <a:sym typeface="Roboto"/>
            </a:endParaRPr>
          </a:p>
        </p:txBody>
      </p:sp>
      <p:pic>
        <p:nvPicPr>
          <p:cNvPr id="117" name="Shape 117"/>
          <p:cNvPicPr preferRelativeResize="0"/>
          <p:nvPr/>
        </p:nvPicPr>
        <p:blipFill rotWithShape="1">
          <a:blip r:embed="rId3">
            <a:alphaModFix/>
          </a:blip>
          <a:srcRect/>
          <a:stretch/>
        </p:blipFill>
        <p:spPr>
          <a:xfrm>
            <a:off x="5566825" y="1926300"/>
            <a:ext cx="3090349" cy="2205950"/>
          </a:xfrm>
          <a:prstGeom prst="rect">
            <a:avLst/>
          </a:prstGeom>
          <a:noFill/>
          <a:ln>
            <a:noFill/>
          </a:ln>
        </p:spPr>
      </p:pic>
      <p:sp>
        <p:nvSpPr>
          <p:cNvPr id="118" name="Shape 118"/>
          <p:cNvSpPr txBox="1">
            <a:spLocks noGrp="1"/>
          </p:cNvSpPr>
          <p:nvPr>
            <p:ph type="body" idx="2"/>
          </p:nvPr>
        </p:nvSpPr>
        <p:spPr>
          <a:xfrm>
            <a:off x="4756200" y="1489825"/>
            <a:ext cx="4218600" cy="307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400"/>
              <a:buFont typeface="Roboto"/>
              <a:buNone/>
            </a:pPr>
            <a:endParaRPr sz="1400" b="0" i="0" u="none" strike="noStrike" cap="none">
              <a:solidFill>
                <a:schemeClr val="dk1"/>
              </a:solidFill>
              <a:latin typeface="Roboto"/>
              <a:ea typeface="Roboto"/>
              <a:cs typeface="Roboto"/>
              <a:sym typeface="Roboto"/>
            </a:endParaRPr>
          </a:p>
        </p:txBody>
      </p:sp>
      <p:pic>
        <p:nvPicPr>
          <p:cNvPr id="119" name="Shape 119"/>
          <p:cNvPicPr preferRelativeResize="0"/>
          <p:nvPr/>
        </p:nvPicPr>
        <p:blipFill rotWithShape="1">
          <a:blip r:embed="rId3">
            <a:alphaModFix/>
          </a:blip>
          <a:srcRect/>
          <a:stretch/>
        </p:blipFill>
        <p:spPr>
          <a:xfrm>
            <a:off x="4756200" y="1489825"/>
            <a:ext cx="4218602" cy="326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65500" y="-86325"/>
            <a:ext cx="4264200" cy="1506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000" b="1" i="0" u="none" strike="noStrike" cap="none">
                <a:solidFill>
                  <a:schemeClr val="dk1"/>
                </a:solidFill>
              </a:rPr>
              <a:t>Core Belief 1:</a:t>
            </a:r>
            <a:r>
              <a:rPr lang="en" sz="2400" b="1" i="0" u="none" strike="noStrike" cap="none">
                <a:solidFill>
                  <a:schemeClr val="dk1"/>
                </a:solidFill>
              </a:rPr>
              <a:t> </a:t>
            </a:r>
            <a:endParaRPr sz="2400" b="1" i="0" u="none" strike="noStrike" cap="none">
              <a:solidFill>
                <a:schemeClr val="dk1"/>
              </a:solidFill>
            </a:endParaRPr>
          </a:p>
        </p:txBody>
      </p:sp>
      <p:sp>
        <p:nvSpPr>
          <p:cNvPr id="125" name="Shape 125"/>
          <p:cNvSpPr txBox="1">
            <a:spLocks noGrp="1"/>
          </p:cNvSpPr>
          <p:nvPr>
            <p:ph type="subTitle" idx="1"/>
          </p:nvPr>
        </p:nvSpPr>
        <p:spPr>
          <a:xfrm>
            <a:off x="265500" y="1626001"/>
            <a:ext cx="4045200" cy="134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5"/>
              </a:buClr>
              <a:buSzPts val="2100"/>
              <a:buFont typeface="Roboto"/>
              <a:buNone/>
            </a:pPr>
            <a:r>
              <a:rPr lang="en" sz="2400" b="1" i="0" u="none" strike="noStrike" cap="none">
                <a:solidFill>
                  <a:srgbClr val="FFFFFF"/>
                </a:solidFill>
                <a:latin typeface="Roboto"/>
                <a:ea typeface="Roboto"/>
                <a:cs typeface="Roboto"/>
                <a:sym typeface="Roboto"/>
              </a:rPr>
              <a:t>All families have dreams for their children and want the best for them.</a:t>
            </a:r>
            <a:endParaRPr sz="2400" b="1" i="0" u="none" strike="noStrike" cap="none">
              <a:solidFill>
                <a:srgbClr val="FFFFFF"/>
              </a:solidFill>
              <a:latin typeface="Roboto"/>
              <a:ea typeface="Roboto"/>
              <a:cs typeface="Roboto"/>
              <a:sym typeface="Roboto"/>
            </a:endParaRPr>
          </a:p>
        </p:txBody>
      </p:sp>
      <p:sp>
        <p:nvSpPr>
          <p:cNvPr id="126" name="Shape 126"/>
          <p:cNvSpPr txBox="1">
            <a:spLocks noGrp="1"/>
          </p:cNvSpPr>
          <p:nvPr>
            <p:ph type="body" idx="2"/>
          </p:nvPr>
        </p:nvSpPr>
        <p:spPr>
          <a:xfrm>
            <a:off x="4628450" y="0"/>
            <a:ext cx="4515600" cy="5028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800"/>
              <a:buFont typeface="Roboto"/>
              <a:buNone/>
            </a:pPr>
            <a:endParaRPr sz="2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2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2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pic>
        <p:nvPicPr>
          <p:cNvPr id="127" name="Shape 127"/>
          <p:cNvPicPr preferRelativeResize="0"/>
          <p:nvPr/>
        </p:nvPicPr>
        <p:blipFill rotWithShape="1">
          <a:blip r:embed="rId3">
            <a:alphaModFix/>
          </a:blip>
          <a:srcRect/>
          <a:stretch/>
        </p:blipFill>
        <p:spPr>
          <a:xfrm>
            <a:off x="637442" y="3462819"/>
            <a:ext cx="3471324" cy="1551525"/>
          </a:xfrm>
          <a:prstGeom prst="rect">
            <a:avLst/>
          </a:prstGeom>
          <a:noFill/>
          <a:ln>
            <a:noFill/>
          </a:ln>
        </p:spPr>
      </p:pic>
      <p:pic>
        <p:nvPicPr>
          <p:cNvPr id="128" name="Shape 128"/>
          <p:cNvPicPr preferRelativeResize="0"/>
          <p:nvPr/>
        </p:nvPicPr>
        <p:blipFill rotWithShape="1">
          <a:blip r:embed="rId4">
            <a:alphaModFix/>
          </a:blip>
          <a:srcRect l="-2596" t="69657" r="30875" b="17000"/>
          <a:stretch/>
        </p:blipFill>
        <p:spPr>
          <a:xfrm>
            <a:off x="4477838" y="1012188"/>
            <a:ext cx="2751674" cy="613825"/>
          </a:xfrm>
          <a:prstGeom prst="rect">
            <a:avLst/>
          </a:prstGeom>
          <a:noFill/>
          <a:ln>
            <a:noFill/>
          </a:ln>
        </p:spPr>
      </p:pic>
      <p:pic>
        <p:nvPicPr>
          <p:cNvPr id="129" name="Shape 129"/>
          <p:cNvPicPr preferRelativeResize="0"/>
          <p:nvPr/>
        </p:nvPicPr>
        <p:blipFill rotWithShape="1">
          <a:blip r:embed="rId5">
            <a:alphaModFix/>
          </a:blip>
          <a:srcRect/>
          <a:stretch/>
        </p:blipFill>
        <p:spPr>
          <a:xfrm>
            <a:off x="5150588" y="3352200"/>
            <a:ext cx="3471325" cy="1676400"/>
          </a:xfrm>
          <a:prstGeom prst="rect">
            <a:avLst/>
          </a:prstGeom>
          <a:noFill/>
          <a:ln>
            <a:noFill/>
          </a:ln>
        </p:spPr>
      </p:pic>
      <p:sp>
        <p:nvSpPr>
          <p:cNvPr id="130" name="Shape 130"/>
          <p:cNvSpPr txBox="1"/>
          <p:nvPr/>
        </p:nvSpPr>
        <p:spPr>
          <a:xfrm>
            <a:off x="7274150" y="729625"/>
            <a:ext cx="1968600" cy="257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matic SC"/>
                <a:ea typeface="Amatic SC"/>
                <a:cs typeface="Amatic SC"/>
                <a:sym typeface="Amatic SC"/>
              </a:rPr>
              <a:t>Past and current disrespectful and discriminatory interaction parents may have experienced at school</a:t>
            </a:r>
            <a:endParaRPr sz="2400" b="1" i="0" u="none" strike="noStrike" cap="none">
              <a:solidFill>
                <a:srgbClr val="FFFFFF"/>
              </a:solidFill>
              <a:latin typeface="Amatic SC"/>
              <a:ea typeface="Amatic SC"/>
              <a:cs typeface="Amatic SC"/>
              <a:sym typeface="Amatic SC"/>
            </a:endParaRPr>
          </a:p>
        </p:txBody>
      </p:sp>
      <p:sp>
        <p:nvSpPr>
          <p:cNvPr id="131" name="Shape 131"/>
          <p:cNvSpPr txBox="1"/>
          <p:nvPr/>
        </p:nvSpPr>
        <p:spPr>
          <a:xfrm>
            <a:off x="4628400" y="-94550"/>
            <a:ext cx="4515600" cy="878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2400"/>
              <a:buFont typeface="Arial"/>
              <a:buNone/>
            </a:pPr>
            <a:r>
              <a:rPr lang="en" sz="2400" b="0" i="0" u="none" strike="noStrike" cap="none">
                <a:solidFill>
                  <a:schemeClr val="dk1"/>
                </a:solidFill>
                <a:latin typeface="Roboto"/>
                <a:ea typeface="Roboto"/>
                <a:cs typeface="Roboto"/>
                <a:sym typeface="Roboto"/>
              </a:rPr>
              <a:t>What prevents parents from getting involved?</a:t>
            </a:r>
            <a:endParaRPr sz="1400" b="0" i="0" u="none" strike="noStrike" cap="none">
              <a:solidFill>
                <a:srgbClr val="000000"/>
              </a:solidFill>
              <a:latin typeface="Arial"/>
              <a:ea typeface="Arial"/>
              <a:cs typeface="Arial"/>
              <a:sym typeface="Arial"/>
            </a:endParaRPr>
          </a:p>
        </p:txBody>
      </p:sp>
      <p:sp>
        <p:nvSpPr>
          <p:cNvPr id="132" name="Shape 132"/>
          <p:cNvSpPr txBox="1"/>
          <p:nvPr/>
        </p:nvSpPr>
        <p:spPr>
          <a:xfrm>
            <a:off x="4869375" y="1863900"/>
            <a:ext cx="1471800" cy="11076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00FF"/>
                </a:solidFill>
                <a:latin typeface="Oswald"/>
                <a:ea typeface="Oswald"/>
                <a:cs typeface="Oswald"/>
                <a:sym typeface="Oswald"/>
              </a:rPr>
              <a:t>A family goes</a:t>
            </a:r>
            <a:endParaRPr sz="1800" b="1" i="0" u="none" strike="noStrike" cap="none">
              <a:solidFill>
                <a:srgbClr val="FF00F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FF00FF"/>
                </a:solidFill>
                <a:latin typeface="Oswald"/>
                <a:ea typeface="Oswald"/>
                <a:cs typeface="Oswald"/>
                <a:sym typeface="Oswald"/>
              </a:rPr>
              <a:t> bankrupt.</a:t>
            </a:r>
            <a:endParaRPr sz="1800" b="1" i="0" u="none" strike="noStrike" cap="none">
              <a:solidFill>
                <a:srgbClr val="FF00FF"/>
              </a:solidFill>
              <a:latin typeface="Oswald"/>
              <a:ea typeface="Oswald"/>
              <a:cs typeface="Oswald"/>
              <a:sym typeface="Oswald"/>
            </a:endParaRPr>
          </a:p>
        </p:txBody>
      </p:sp>
      <p:sp>
        <p:nvSpPr>
          <p:cNvPr id="133" name="Shape 133"/>
          <p:cNvSpPr txBox="1"/>
          <p:nvPr/>
        </p:nvSpPr>
        <p:spPr>
          <a:xfrm>
            <a:off x="-834887" y="258417"/>
            <a:ext cx="18473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265500" y="-467325"/>
            <a:ext cx="4045200" cy="1506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1" i="0" u="none" strike="noStrike" cap="none">
                <a:solidFill>
                  <a:schemeClr val="dk1"/>
                </a:solidFill>
              </a:rPr>
              <a:t>Core Belief 2:</a:t>
            </a:r>
            <a:endParaRPr sz="3800" b="1" i="0" u="none" strike="noStrike" cap="none">
              <a:solidFill>
                <a:schemeClr val="dk1"/>
              </a:solidFill>
            </a:endParaRPr>
          </a:p>
        </p:txBody>
      </p:sp>
      <p:sp>
        <p:nvSpPr>
          <p:cNvPr id="139" name="Shape 139"/>
          <p:cNvSpPr txBox="1">
            <a:spLocks noGrp="1"/>
          </p:cNvSpPr>
          <p:nvPr>
            <p:ph type="subTitle" idx="1"/>
          </p:nvPr>
        </p:nvSpPr>
        <p:spPr>
          <a:xfrm>
            <a:off x="265500" y="1016401"/>
            <a:ext cx="40452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1" i="0" u="none" strike="noStrike" cap="none">
                <a:solidFill>
                  <a:srgbClr val="FFFFFF"/>
                </a:solidFill>
              </a:rPr>
              <a:t>All families have the capacity to support their children’s education.</a:t>
            </a:r>
            <a:endParaRPr sz="2100" b="1" i="0" u="none" strike="noStrike" cap="none">
              <a:solidFill>
                <a:srgbClr val="FFFFFF"/>
              </a:solidFill>
            </a:endParaRPr>
          </a:p>
        </p:txBody>
      </p:sp>
      <p:sp>
        <p:nvSpPr>
          <p:cNvPr id="140" name="Shape 140"/>
          <p:cNvSpPr txBox="1">
            <a:spLocks noGrp="1"/>
          </p:cNvSpPr>
          <p:nvPr>
            <p:ph type="body" idx="2"/>
          </p:nvPr>
        </p:nvSpPr>
        <p:spPr>
          <a:xfrm>
            <a:off x="4517450" y="-150775"/>
            <a:ext cx="4512900" cy="5294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800"/>
              <a:buFont typeface="Roboto"/>
              <a:buNone/>
            </a:pPr>
            <a:r>
              <a:rPr lang="en" sz="1400" b="0" i="0" u="none" strike="noStrike" cap="none">
                <a:solidFill>
                  <a:schemeClr val="dk1"/>
                </a:solidFill>
                <a:latin typeface="Roboto Slab"/>
                <a:ea typeface="Roboto Slab"/>
                <a:cs typeface="Roboto Slab"/>
                <a:sym typeface="Roboto Slab"/>
              </a:rPr>
              <a:t>    Deficit-Based Lens vs Strength-Based Lens</a:t>
            </a:r>
            <a:endParaRPr sz="1400" b="0" i="0" u="none" strike="noStrike" cap="none">
              <a:solidFill>
                <a:schemeClr val="dk1"/>
              </a:solidFill>
              <a:latin typeface="Roboto Slab"/>
              <a:ea typeface="Roboto Slab"/>
              <a:cs typeface="Roboto Slab"/>
              <a:sym typeface="Roboto Slab"/>
            </a:endParaRPr>
          </a:p>
          <a:p>
            <a:pPr marL="0" marR="0" lvl="0" indent="0" algn="l" rtl="0">
              <a:lnSpc>
                <a:spcPct val="115000"/>
              </a:lnSpc>
              <a:spcBef>
                <a:spcPts val="160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r>
              <a:rPr lang="en" sz="1400" b="0" i="0" u="none" strike="noStrike" cap="none">
                <a:solidFill>
                  <a:schemeClr val="dk1"/>
                </a:solidFill>
                <a:latin typeface="Roboto"/>
                <a:ea typeface="Roboto"/>
                <a:cs typeface="Roboto"/>
                <a:sym typeface="Roboto"/>
              </a:rPr>
              <a:t>Did you utilize all the strengths and assets your families have to offer?</a:t>
            </a: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r>
              <a:rPr lang="en" sz="1400" b="0" i="0" u="none" strike="noStrike" cap="none">
                <a:solidFill>
                  <a:schemeClr val="dk1"/>
                </a:solidFill>
                <a:latin typeface="Roboto"/>
                <a:ea typeface="Roboto"/>
                <a:cs typeface="Roboto"/>
                <a:sym typeface="Roboto"/>
              </a:rPr>
              <a:t>How might you gather information from families to expand this list?</a:t>
            </a:r>
            <a:endParaRPr sz="1400" b="0" i="0" u="none" strike="noStrike" cap="none">
              <a:solidFill>
                <a:schemeClr val="dk1"/>
              </a:solidFill>
              <a:latin typeface="Roboto Slab"/>
              <a:ea typeface="Roboto Slab"/>
              <a:cs typeface="Roboto Slab"/>
              <a:sym typeface="Roboto Slab"/>
            </a:endParaRPr>
          </a:p>
          <a:p>
            <a:pPr marL="0" marR="0" lvl="0" indent="0" algn="l" rtl="0">
              <a:lnSpc>
                <a:spcPct val="115000"/>
              </a:lnSpc>
              <a:spcBef>
                <a:spcPts val="1600"/>
              </a:spcBef>
              <a:spcAft>
                <a:spcPts val="0"/>
              </a:spcAft>
              <a:buClr>
                <a:schemeClr val="dk1"/>
              </a:buClr>
              <a:buSzPts val="1800"/>
              <a:buFont typeface="Roboto"/>
              <a:buNone/>
            </a:pPr>
            <a:r>
              <a:rPr lang="en" sz="1400" b="0" i="0" u="none" strike="noStrike" cap="none">
                <a:solidFill>
                  <a:schemeClr val="dk1"/>
                </a:solidFill>
                <a:latin typeface="Roboto Slab"/>
                <a:ea typeface="Roboto Slab"/>
                <a:cs typeface="Roboto Slab"/>
                <a:sym typeface="Roboto Slab"/>
              </a:rPr>
              <a:t>                </a:t>
            </a:r>
            <a:r>
              <a:rPr lang="en" sz="1800" b="0" i="0" u="none" strike="noStrike" cap="none">
                <a:solidFill>
                  <a:schemeClr val="dk1"/>
                </a:solidFill>
                <a:latin typeface="Roboto Slab"/>
                <a:ea typeface="Roboto Slab"/>
                <a:cs typeface="Roboto Slab"/>
                <a:sym typeface="Roboto Slab"/>
              </a:rPr>
              <a:t>      Everyone Has a Tool Kit</a:t>
            </a:r>
            <a:endParaRPr sz="1800" b="0" i="0" u="none" strike="noStrike" cap="none">
              <a:solidFill>
                <a:schemeClr val="dk1"/>
              </a:solidFill>
              <a:latin typeface="Roboto Slab"/>
              <a:ea typeface="Roboto Slab"/>
              <a:cs typeface="Roboto Slab"/>
              <a:sym typeface="Roboto Slab"/>
            </a:endParaRPr>
          </a:p>
          <a:p>
            <a:pPr marL="0" marR="0" lvl="0" indent="0" algn="l" rtl="0">
              <a:lnSpc>
                <a:spcPct val="115000"/>
              </a:lnSpc>
              <a:spcBef>
                <a:spcPts val="160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sp>
        <p:nvSpPr>
          <p:cNvPr id="141" name="Shape 141"/>
          <p:cNvSpPr txBox="1"/>
          <p:nvPr/>
        </p:nvSpPr>
        <p:spPr>
          <a:xfrm>
            <a:off x="385350" y="2264400"/>
            <a:ext cx="3925200" cy="1206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ACTIVITY </a:t>
            </a:r>
            <a:endParaRPr sz="1800" b="0" i="0" u="none" strike="noStrike" cap="none">
              <a:solidFill>
                <a:schemeClr val="dk1"/>
              </a:solidFill>
              <a:latin typeface="Roboto"/>
              <a:ea typeface="Roboto"/>
              <a:cs typeface="Roboto"/>
              <a:sym typeface="Roboto"/>
            </a:endParaRPr>
          </a:p>
          <a:p>
            <a:pPr marL="0" marR="0" lvl="0" indent="0" algn="ctr" rtl="0">
              <a:lnSpc>
                <a:spcPct val="115000"/>
              </a:lnSpc>
              <a:spcBef>
                <a:spcPts val="160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Make a list of the positive characteristics that describe your school famil</a:t>
            </a:r>
            <a:r>
              <a:rPr lang="en" sz="1800">
                <a:solidFill>
                  <a:schemeClr val="dk1"/>
                </a:solidFill>
                <a:latin typeface="Roboto"/>
                <a:ea typeface="Roboto"/>
                <a:cs typeface="Roboto"/>
                <a:sym typeface="Roboto"/>
              </a:rPr>
              <a:t>ies</a:t>
            </a:r>
            <a:endParaRPr sz="1800" b="0" i="0" u="none" strike="noStrike" cap="none">
              <a:solidFill>
                <a:schemeClr val="dk1"/>
              </a:solidFill>
              <a:latin typeface="Roboto"/>
              <a:ea typeface="Roboto"/>
              <a:cs typeface="Roboto"/>
              <a:sym typeface="Roboto"/>
            </a:endParaRPr>
          </a:p>
          <a:p>
            <a:pPr marL="0" marR="0" lvl="0" indent="0" algn="ctr" rtl="0">
              <a:lnSpc>
                <a:spcPct val="115000"/>
              </a:lnSpc>
              <a:spcBef>
                <a:spcPts val="160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a:p>
            <a:pPr marL="457200" marR="0" lvl="0" indent="0" algn="l" rtl="0">
              <a:lnSpc>
                <a:spcPct val="115000"/>
              </a:lnSpc>
              <a:spcBef>
                <a:spcPts val="1600"/>
              </a:spcBef>
              <a:spcAft>
                <a:spcPts val="0"/>
              </a:spcAft>
              <a:buClr>
                <a:srgbClr val="000000"/>
              </a:buClr>
              <a:buSzPts val="1800"/>
              <a:buFont typeface="Arial"/>
              <a:buNone/>
            </a:pPr>
            <a:r>
              <a:rPr lang="en" sz="1800" b="0" i="0" u="none" strike="noStrike" cap="none">
                <a:solidFill>
                  <a:schemeClr val="dk1"/>
                </a:solidFill>
                <a:latin typeface="Roboto"/>
                <a:ea typeface="Roboto"/>
                <a:cs typeface="Roboto"/>
                <a:sym typeface="Roboto"/>
              </a:rPr>
              <a:t> Use Asset-Based Language</a:t>
            </a:r>
            <a:endParaRPr sz="1800" b="0" i="0" u="none" strike="noStrike" cap="none">
              <a:solidFill>
                <a:schemeClr val="dk1"/>
              </a:solidFill>
              <a:latin typeface="Roboto"/>
              <a:ea typeface="Roboto"/>
              <a:cs typeface="Roboto"/>
              <a:sym typeface="Roboto"/>
            </a:endParaRPr>
          </a:p>
          <a:p>
            <a:pPr marL="0" marR="0" lvl="0" indent="0" algn="ctr" rtl="0">
              <a:lnSpc>
                <a:spcPct val="115000"/>
              </a:lnSpc>
              <a:spcBef>
                <a:spcPts val="160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a:p>
            <a:pPr marL="0" marR="0" lvl="0" indent="0" algn="ctr" rtl="0">
              <a:lnSpc>
                <a:spcPct val="115000"/>
              </a:lnSpc>
              <a:spcBef>
                <a:spcPts val="1600"/>
              </a:spcBef>
              <a:spcAft>
                <a:spcPts val="160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pic>
        <p:nvPicPr>
          <p:cNvPr id="142" name="Shape 142"/>
          <p:cNvPicPr preferRelativeResize="0"/>
          <p:nvPr/>
        </p:nvPicPr>
        <p:blipFill rotWithShape="1">
          <a:blip r:embed="rId3">
            <a:alphaModFix/>
          </a:blip>
          <a:srcRect/>
          <a:stretch/>
        </p:blipFill>
        <p:spPr>
          <a:xfrm>
            <a:off x="1906056" y="3802750"/>
            <a:ext cx="883794" cy="745975"/>
          </a:xfrm>
          <a:prstGeom prst="rect">
            <a:avLst/>
          </a:prstGeom>
          <a:noFill/>
          <a:ln>
            <a:noFill/>
          </a:ln>
        </p:spPr>
      </p:pic>
      <p:pic>
        <p:nvPicPr>
          <p:cNvPr id="143" name="Shape 143"/>
          <p:cNvPicPr preferRelativeResize="0"/>
          <p:nvPr/>
        </p:nvPicPr>
        <p:blipFill rotWithShape="1">
          <a:blip r:embed="rId4">
            <a:alphaModFix/>
          </a:blip>
          <a:srcRect/>
          <a:stretch/>
        </p:blipFill>
        <p:spPr>
          <a:xfrm>
            <a:off x="5951625" y="426292"/>
            <a:ext cx="883800" cy="1103658"/>
          </a:xfrm>
          <a:prstGeom prst="rect">
            <a:avLst/>
          </a:prstGeom>
          <a:noFill/>
          <a:ln>
            <a:noFill/>
          </a:ln>
        </p:spPr>
      </p:pic>
      <p:pic>
        <p:nvPicPr>
          <p:cNvPr id="144" name="Shape 144"/>
          <p:cNvPicPr preferRelativeResize="0"/>
          <p:nvPr/>
        </p:nvPicPr>
        <p:blipFill rotWithShape="1">
          <a:blip r:embed="rId5">
            <a:alphaModFix/>
          </a:blip>
          <a:srcRect/>
          <a:stretch/>
        </p:blipFill>
        <p:spPr>
          <a:xfrm>
            <a:off x="4851900" y="3265325"/>
            <a:ext cx="3925200" cy="179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65500" y="-314925"/>
            <a:ext cx="4045200" cy="15063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800"/>
              <a:buFont typeface="Roboto Slab"/>
              <a:buNone/>
            </a:pPr>
            <a:r>
              <a:rPr lang="en" sz="3800" b="1" i="0" u="none" strike="noStrike" cap="none">
                <a:solidFill>
                  <a:schemeClr val="dk1"/>
                </a:solidFill>
              </a:rPr>
              <a:t>Core Belief 3: </a:t>
            </a:r>
            <a:endParaRPr sz="3800" b="1" i="0" u="none" strike="noStrike" cap="none">
              <a:solidFill>
                <a:schemeClr val="dk1"/>
              </a:solidFill>
            </a:endParaRPr>
          </a:p>
        </p:txBody>
      </p:sp>
      <p:sp>
        <p:nvSpPr>
          <p:cNvPr id="150" name="Shape 150"/>
          <p:cNvSpPr txBox="1">
            <a:spLocks noGrp="1"/>
          </p:cNvSpPr>
          <p:nvPr>
            <p:ph type="subTitle" idx="1"/>
          </p:nvPr>
        </p:nvSpPr>
        <p:spPr>
          <a:xfrm>
            <a:off x="412825" y="2140650"/>
            <a:ext cx="4045200" cy="134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5"/>
              </a:buClr>
              <a:buSzPts val="2100"/>
              <a:buFont typeface="Roboto"/>
              <a:buNone/>
            </a:pPr>
            <a:r>
              <a:rPr lang="en" sz="2100" b="0" i="0" u="none" strike="noStrike" cap="none">
                <a:solidFill>
                  <a:srgbClr val="FFFFFF"/>
                </a:solidFill>
                <a:latin typeface="Roboto"/>
                <a:ea typeface="Roboto"/>
                <a:cs typeface="Roboto"/>
                <a:sym typeface="Roboto"/>
              </a:rPr>
              <a:t>Families and school staff are equal partners.</a:t>
            </a:r>
            <a:endParaRPr sz="2100" b="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chemeClr val="accent5"/>
              </a:buClr>
              <a:buSzPts val="2100"/>
              <a:buFont typeface="Roboto"/>
              <a:buNone/>
            </a:pPr>
            <a:endParaRPr sz="2100" b="0" i="0" u="none" strike="noStrike" cap="none">
              <a:solidFill>
                <a:schemeClr val="accent5"/>
              </a:solidFill>
              <a:latin typeface="Roboto"/>
              <a:ea typeface="Roboto"/>
              <a:cs typeface="Roboto"/>
              <a:sym typeface="Roboto"/>
            </a:endParaRPr>
          </a:p>
        </p:txBody>
      </p:sp>
      <p:sp>
        <p:nvSpPr>
          <p:cNvPr id="151" name="Shape 151"/>
          <p:cNvSpPr txBox="1">
            <a:spLocks noGrp="1"/>
          </p:cNvSpPr>
          <p:nvPr>
            <p:ph type="body" idx="2"/>
          </p:nvPr>
        </p:nvSpPr>
        <p:spPr>
          <a:xfrm>
            <a:off x="4883375" y="356000"/>
            <a:ext cx="4045200" cy="4370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800"/>
              <a:buFont typeface="Roboto"/>
              <a:buNone/>
            </a:pPr>
            <a:r>
              <a:rPr lang="en" sz="1800" b="0" i="0" u="none" strike="noStrike" cap="none">
                <a:solidFill>
                  <a:srgbClr val="FFFFFF"/>
                </a:solidFill>
                <a:latin typeface="Roboto Slab"/>
                <a:ea typeface="Roboto Slab"/>
                <a:cs typeface="Roboto Slab"/>
                <a:sym typeface="Roboto Slab"/>
              </a:rPr>
              <a:t>    </a:t>
            </a:r>
            <a:r>
              <a:rPr lang="en" sz="2100" b="0" i="0" u="none" strike="noStrike" cap="none">
                <a:solidFill>
                  <a:srgbClr val="FFFFFF"/>
                </a:solidFill>
                <a:latin typeface="Roboto"/>
                <a:ea typeface="Roboto"/>
                <a:cs typeface="Roboto"/>
                <a:sym typeface="Roboto"/>
              </a:rPr>
              <a:t>Parents Are  “Equal Partners”</a:t>
            </a:r>
            <a:endParaRPr sz="2100" b="0" i="0" u="none" strike="noStrike" cap="none">
              <a:solidFill>
                <a:srgbClr val="FFFFFF"/>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r>
              <a:rPr lang="en" sz="2100" b="0" i="0" u="none" strike="noStrike" cap="none">
                <a:solidFill>
                  <a:srgbClr val="FFFFFF"/>
                </a:solidFill>
                <a:latin typeface="Roboto"/>
                <a:ea typeface="Roboto"/>
                <a:cs typeface="Roboto"/>
                <a:sym typeface="Roboto"/>
              </a:rPr>
              <a:t>American Style Football Team</a:t>
            </a:r>
            <a:endParaRPr sz="2100" b="0" i="0" u="none" strike="noStrike" cap="none">
              <a:solidFill>
                <a:srgbClr val="FFFFFF"/>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600"/>
              </a:spcBef>
              <a:spcAft>
                <a:spcPts val="1600"/>
              </a:spcAft>
              <a:buClr>
                <a:schemeClr val="dk1"/>
              </a:buClr>
              <a:buSzPts val="1800"/>
              <a:buFont typeface="Roboto"/>
              <a:buNone/>
            </a:pPr>
            <a:endParaRPr sz="1800" b="0" i="0" u="none" strike="noStrike" cap="none">
              <a:solidFill>
                <a:schemeClr val="dk1"/>
              </a:solidFill>
              <a:latin typeface="Roboto"/>
              <a:ea typeface="Roboto"/>
              <a:cs typeface="Roboto"/>
              <a:sym typeface="Roboto"/>
            </a:endParaRPr>
          </a:p>
        </p:txBody>
      </p:sp>
      <p:pic>
        <p:nvPicPr>
          <p:cNvPr id="152" name="Shape 152"/>
          <p:cNvPicPr preferRelativeResize="0"/>
          <p:nvPr/>
        </p:nvPicPr>
        <p:blipFill rotWithShape="1">
          <a:blip r:embed="rId3">
            <a:alphaModFix/>
          </a:blip>
          <a:srcRect/>
          <a:stretch/>
        </p:blipFill>
        <p:spPr>
          <a:xfrm>
            <a:off x="4996200" y="2101585"/>
            <a:ext cx="3682701" cy="2771841"/>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5685</TotalTime>
  <Words>6004</Words>
  <Application>Microsoft Office PowerPoint</Application>
  <PresentationFormat>On-screen Show (16:9)</PresentationFormat>
  <Paragraphs>465</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Roboto Slab</vt:lpstr>
      <vt:lpstr>Amatic SC</vt:lpstr>
      <vt:lpstr>Oswald</vt:lpstr>
      <vt:lpstr>Roboto Thin</vt:lpstr>
      <vt:lpstr>Roboto Medium</vt:lpstr>
      <vt:lpstr>Comfortaa</vt:lpstr>
      <vt:lpstr>Roboto</vt:lpstr>
      <vt:lpstr>Marina</vt:lpstr>
      <vt:lpstr>PowerPoint Presentation</vt:lpstr>
      <vt:lpstr>Outcomes</vt:lpstr>
      <vt:lpstr>Norms of Collaboration</vt:lpstr>
      <vt:lpstr> </vt:lpstr>
      <vt:lpstr>PowerPoint Presentation</vt:lpstr>
      <vt:lpstr>                Essential Core Values  to Build Vibrant Partnerships with Families</vt:lpstr>
      <vt:lpstr>Core Belief 1: </vt:lpstr>
      <vt:lpstr>Core Belief 2:</vt:lpstr>
      <vt:lpstr>Core Belief 3: </vt:lpstr>
      <vt:lpstr>Core Belief 4:</vt:lpstr>
      <vt:lpstr>PowerPoint Presentation</vt:lpstr>
      <vt:lpstr>PowerPoint Presentation</vt:lpstr>
      <vt:lpstr>Family Engagement Is Worth It!</vt:lpstr>
      <vt:lpstr>Building Meaningful Partnerships</vt:lpstr>
      <vt:lpstr>Chapter 2 Summary  Harness the Power of Partnerships</vt:lpstr>
      <vt:lpstr>  A Quick Thought </vt:lpstr>
      <vt:lpstr>Which  Kind of School Is Yours?</vt:lpstr>
      <vt:lpstr>The Five Process Conditions for Parent Engagement</vt:lpstr>
      <vt:lpstr> </vt:lpstr>
      <vt:lpstr> Rethinking Parent Engagement </vt:lpstr>
      <vt:lpstr>Getting Started: The Joining Process</vt:lpstr>
      <vt:lpstr>     In this chapter, we focus on two essential and more formal educator/family meetings - Family Conference and Individualized Education Plan (IEP) meetings. Families’ voices and opinions have not always been valued in these meetings, and we want to stress here that they must be in order to help you transform these meetings into meaningful opportunities to partner with families.         </vt:lpstr>
      <vt:lpstr>First Turn-Last Turn</vt:lpstr>
      <vt:lpstr>Existing State - Desired State Map</vt:lpstr>
      <vt:lpstr>Existing Practices - Desired Practices</vt:lpstr>
      <vt:lpstr>Existing Practices - Desired Practices</vt:lpstr>
      <vt:lpstr>Chapter 5 Summary Maintaining Strong Family Ties Throughout the Year</vt:lpstr>
      <vt:lpstr>Strategy Harvest</vt:lpstr>
      <vt:lpstr>What is your Vision for Parent Engagement?     What strategies would you implement to initiate  and maintain strong family ties during the school year?</vt:lpstr>
      <vt:lpstr>Powerful Family Engagement tends to have a ripple effect across a school community, transforming mindsets and approaches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lausd_user</dc:creator>
  <cp:lastModifiedBy>lausd_user</cp:lastModifiedBy>
  <cp:revision>3</cp:revision>
  <cp:lastPrinted>2018-05-11T18:58:44Z</cp:lastPrinted>
  <dcterms:modified xsi:type="dcterms:W3CDTF">2018-05-15T15:57:10Z</dcterms:modified>
</cp:coreProperties>
</file>