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69" r:id="rId3"/>
    <p:sldId id="270" r:id="rId4"/>
    <p:sldId id="271" r:id="rId5"/>
    <p:sldId id="272" r:id="rId6"/>
    <p:sldId id="263" r:id="rId7"/>
    <p:sldId id="274" r:id="rId8"/>
    <p:sldId id="275" r:id="rId9"/>
    <p:sldId id="276" r:id="rId10"/>
    <p:sldId id="264" r:id="rId11"/>
    <p:sldId id="277" r:id="rId12"/>
    <p:sldId id="257" r:id="rId13"/>
    <p:sldId id="278" r:id="rId14"/>
    <p:sldId id="258" r:id="rId15"/>
    <p:sldId id="268" r:id="rId1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2255" autoAdjust="0"/>
  </p:normalViewPr>
  <p:slideViewPr>
    <p:cSldViewPr>
      <p:cViewPr varScale="1">
        <p:scale>
          <a:sx n="41" d="100"/>
          <a:sy n="41" d="100"/>
        </p:scale>
        <p:origin x="14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554C2206-89A2-49EE-A192-5AD9C6CCAEC9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C0D8F83-28FD-4EAA-AD43-A6D902090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70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92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38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64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79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69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486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8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https://www.youtube.com/watch?v=urU-a_FsS5Y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5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59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96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22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81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90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24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D8F83-28FD-4EAA-AD43-A6D902090F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63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E61887-5499-4F04-AD8E-A546E5395A2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FD52A81-EF9C-4143-A695-8540A8299C7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koning@scholastic.co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anthony@scholastic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ycjPRqfuj4&amp;t=153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Engaging Families in Secondary Literacy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158999"/>
          </a:xfrm>
        </p:spPr>
        <p:txBody>
          <a:bodyPr>
            <a:normAutofit/>
          </a:bodyPr>
          <a:lstStyle/>
          <a:p>
            <a:r>
              <a:rPr lang="en-US" dirty="0" smtClean="0"/>
              <a:t>Erin Koning</a:t>
            </a:r>
          </a:p>
          <a:p>
            <a:r>
              <a:rPr lang="en-US" dirty="0" smtClean="0"/>
              <a:t>Director of Literacy</a:t>
            </a:r>
          </a:p>
          <a:p>
            <a:r>
              <a:rPr lang="en-US" dirty="0" smtClean="0"/>
              <a:t>National Literacy Initiatives</a:t>
            </a:r>
          </a:p>
          <a:p>
            <a:r>
              <a:rPr lang="en-US" dirty="0" smtClean="0"/>
              <a:t>Scholastic Education</a:t>
            </a:r>
          </a:p>
          <a:p>
            <a:r>
              <a:rPr lang="en-US" dirty="0" smtClean="0"/>
              <a:t>ekoning@scholastic.com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828800"/>
            <a:ext cx="807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Partner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One person be the family member, one person be the kid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Listen to the </a:t>
            </a:r>
            <a:r>
              <a:rPr lang="en-US" sz="3200" dirty="0" err="1" smtClean="0"/>
              <a:t>TedTalk</a:t>
            </a:r>
            <a:r>
              <a:rPr lang="en-US" sz="3200" dirty="0" smtClean="0"/>
              <a:t> together, and ask a big question and some little questions.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4340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Questions</a:t>
            </a:r>
            <a:br>
              <a:rPr lang="en-US" dirty="0" smtClean="0"/>
            </a:br>
            <a:r>
              <a:rPr lang="en-US" dirty="0" smtClean="0"/>
              <a:t>&amp; Little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8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422" y="887839"/>
            <a:ext cx="2857500" cy="285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46" y="2921337"/>
            <a:ext cx="1986698" cy="19866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2599590" cy="25995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636" y="4249013"/>
            <a:ext cx="3956851" cy="24473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88602"/>
            <a:ext cx="4978400" cy="28003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732" y="2316589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Reflect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133600"/>
            <a:ext cx="8458200" cy="4343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Did you…</a:t>
            </a:r>
          </a:p>
          <a:p>
            <a:r>
              <a:rPr lang="en-US" sz="4400" dirty="0" smtClean="0"/>
              <a:t>Learn a new strategy?</a:t>
            </a:r>
          </a:p>
          <a:p>
            <a:r>
              <a:rPr lang="en-US" sz="4400" dirty="0" smtClean="0"/>
              <a:t>Practice it? </a:t>
            </a:r>
          </a:p>
          <a:p>
            <a:r>
              <a:rPr lang="en-US" sz="4400" dirty="0" smtClean="0"/>
              <a:t>Feel your particular knowledge as a family member was valued?</a:t>
            </a:r>
          </a:p>
          <a:p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30901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ACTION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1608" cy="6858000"/>
          </a:xfrm>
        </p:spPr>
      </p:pic>
    </p:spTree>
    <p:extLst>
      <p:ext uri="{BB962C8B-B14F-4D97-AF65-F5344CB8AC3E}">
        <p14:creationId xmlns:p14="http://schemas.microsoft.com/office/powerpoint/2010/main" val="363723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73045" y="914400"/>
            <a:ext cx="5410200" cy="1981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smtClean="0"/>
              <a:t>Erin </a:t>
            </a:r>
            <a:r>
              <a:rPr lang="en-US" sz="3600" dirty="0"/>
              <a:t>Koning</a:t>
            </a:r>
            <a:br>
              <a:rPr lang="en-US" sz="3600" dirty="0"/>
            </a:br>
            <a:r>
              <a:rPr lang="en-US" sz="3600" dirty="0"/>
              <a:t>310-433-8805</a:t>
            </a:r>
            <a:br>
              <a:rPr lang="en-US" sz="3600" dirty="0"/>
            </a:br>
            <a:r>
              <a:rPr lang="en-US" sz="3600" dirty="0" smtClean="0">
                <a:hlinkClick r:id="rId3"/>
              </a:rPr>
              <a:t>ekoning@scholastic.com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Twitter: @</a:t>
            </a:r>
            <a:r>
              <a:rPr lang="en-US" sz="3600" dirty="0" err="1" smtClean="0"/>
              <a:t>Erin_Koning</a:t>
            </a:r>
            <a:endParaRPr lang="en-US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1873045" y="4267200"/>
            <a:ext cx="5715000" cy="198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en-US" sz="3600" dirty="0" smtClean="0"/>
              <a:t>Andrea Anthony</a:t>
            </a:r>
            <a:br>
              <a:rPr lang="en-US" sz="3600" dirty="0" smtClean="0"/>
            </a:br>
            <a:r>
              <a:rPr lang="en-US" sz="3600" dirty="0" smtClean="0"/>
              <a:t>562-480-2945</a:t>
            </a:r>
            <a:br>
              <a:rPr lang="en-US" sz="3600" dirty="0" smtClean="0"/>
            </a:br>
            <a:r>
              <a:rPr lang="en-US" sz="3600" dirty="0" smtClean="0">
                <a:hlinkClick r:id="rId4"/>
              </a:rPr>
              <a:t>aanthony@scholastic.com</a:t>
            </a:r>
            <a:endParaRPr lang="en-US" sz="3600" dirty="0" smtClean="0"/>
          </a:p>
          <a:p>
            <a:pPr marL="0" indent="0" algn="ctr">
              <a:buFont typeface="Symbol" pitchFamily="18" charset="2"/>
              <a:buNone/>
            </a:pPr>
            <a:endParaRPr lang="en-US" sz="3600" dirty="0" smtClean="0"/>
          </a:p>
          <a:p>
            <a:pPr marL="0" indent="0" algn="ctr">
              <a:buFont typeface="Symbol" pitchFamily="18" charset="2"/>
              <a:buNone/>
            </a:pPr>
            <a:endParaRPr lang="en-US" sz="3600" dirty="0" smtClean="0"/>
          </a:p>
          <a:p>
            <a:pPr marL="0" indent="0" algn="ctr">
              <a:buFont typeface="Symbol" pitchFamily="18" charset="2"/>
              <a:buNone/>
            </a:pPr>
            <a:endParaRPr lang="en-US" sz="3600" dirty="0" smtClean="0"/>
          </a:p>
          <a:p>
            <a:pPr marL="0" indent="0" algn="ctr">
              <a:buFont typeface="Symbol" pitchFamily="18" charset="2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69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2362200"/>
            <a:ext cx="7086599" cy="417736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Adult Capacity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27564"/>
            <a:ext cx="3429000" cy="19288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39281"/>
            <a:ext cx="4386262" cy="25184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03096"/>
            <a:ext cx="4423826" cy="290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2743"/>
            <a:ext cx="9144000" cy="55626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Families learn a new tip, tool or </a:t>
            </a:r>
            <a:r>
              <a:rPr lang="en-US" sz="4800" dirty="0" smtClean="0">
                <a:solidFill>
                  <a:schemeClr val="tx1"/>
                </a:solidFill>
              </a:rPr>
              <a:t>strategy.</a:t>
            </a:r>
            <a:endParaRPr lang="en-US" sz="4800" dirty="0">
              <a:solidFill>
                <a:schemeClr val="tx1"/>
              </a:solidFill>
            </a:endParaRPr>
          </a:p>
          <a:p>
            <a:r>
              <a:rPr lang="en-US" sz="4800" dirty="0" smtClean="0">
                <a:solidFill>
                  <a:schemeClr val="tx1"/>
                </a:solidFill>
              </a:rPr>
              <a:t>They practice it.</a:t>
            </a:r>
            <a:endParaRPr lang="en-US" sz="4800" dirty="0" smtClean="0">
              <a:solidFill>
                <a:schemeClr val="tx1"/>
              </a:solidFill>
            </a:endParaRPr>
          </a:p>
          <a:p>
            <a:r>
              <a:rPr lang="en-US" sz="4800" dirty="0" smtClean="0">
                <a:solidFill>
                  <a:schemeClr val="tx1"/>
                </a:solidFill>
              </a:rPr>
              <a:t>They share what </a:t>
            </a:r>
            <a:r>
              <a:rPr lang="en-US" sz="4800" dirty="0" smtClean="0">
                <a:solidFill>
                  <a:schemeClr val="tx1"/>
                </a:solidFill>
              </a:rPr>
              <a:t>works best </a:t>
            </a:r>
            <a:r>
              <a:rPr lang="en-US" sz="4800" dirty="0" smtClean="0">
                <a:solidFill>
                  <a:schemeClr val="tx1"/>
                </a:solidFill>
              </a:rPr>
              <a:t>when engaging their child at home or their ideas/strategies.</a:t>
            </a:r>
            <a:r>
              <a:rPr lang="en-US" sz="4800" dirty="0" smtClean="0">
                <a:solidFill>
                  <a:schemeClr val="tx1"/>
                </a:solidFill>
              </a:rPr>
              <a:t> 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7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09800"/>
            <a:ext cx="8686799" cy="4343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You are all family members attending a family literacy event at your child’s school.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I am your child’s teacher</a:t>
            </a:r>
            <a:r>
              <a:rPr lang="en-US" sz="36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I am leading an activity in which my goal is to </a:t>
            </a:r>
            <a:r>
              <a:rPr lang="en-US" sz="3600" dirty="0" smtClean="0"/>
              <a:t>deepen </a:t>
            </a:r>
            <a:r>
              <a:rPr lang="en-US" sz="3600" dirty="0" smtClean="0"/>
              <a:t>your capacity </a:t>
            </a:r>
            <a:r>
              <a:rPr lang="en-US" sz="3600" dirty="0" smtClean="0"/>
              <a:t>to engage in acts of literacy with your high schooler.</a:t>
            </a:r>
            <a:endParaRPr lang="en-US" sz="36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Imagine that…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6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 is Everywhere</a:t>
            </a:r>
            <a:endParaRPr lang="en-US" dirty="0"/>
          </a:p>
        </p:txBody>
      </p:sp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19400"/>
            <a:ext cx="60960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2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Questions</a:t>
            </a:r>
            <a:br>
              <a:rPr lang="en-US" dirty="0" smtClean="0"/>
            </a:br>
            <a:r>
              <a:rPr lang="en-US" dirty="0" smtClean="0"/>
              <a:t>&amp; Little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981200"/>
            <a:ext cx="4270247" cy="464820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Can he win the competition?</a:t>
            </a:r>
          </a:p>
          <a:p>
            <a:pPr lvl="1"/>
            <a:r>
              <a:rPr lang="en-US" dirty="0" smtClean="0"/>
              <a:t>Why? </a:t>
            </a:r>
          </a:p>
          <a:p>
            <a:pPr lvl="1"/>
            <a:r>
              <a:rPr lang="en-US" dirty="0" smtClean="0"/>
              <a:t>How do you know? </a:t>
            </a:r>
          </a:p>
          <a:p>
            <a:pPr marL="301943" lvl="1" indent="0">
              <a:buNone/>
            </a:pPr>
            <a:endParaRPr lang="en-US" dirty="0" smtClean="0"/>
          </a:p>
          <a:p>
            <a:r>
              <a:rPr lang="en-US" dirty="0" smtClean="0"/>
              <a:t>Do you think he has talent? 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How do you know?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81200"/>
            <a:ext cx="4194048" cy="46482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“…cite specific textual evidence when writing or speaking to support conclusions drawn from the text.”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Questions</a:t>
            </a:r>
            <a:br>
              <a:rPr lang="en-US" dirty="0" smtClean="0"/>
            </a:br>
            <a:r>
              <a:rPr lang="en-US" dirty="0" smtClean="0"/>
              <a:t>&amp; Little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981200"/>
            <a:ext cx="4270247" cy="464820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Can he win the competition?</a:t>
            </a:r>
          </a:p>
          <a:p>
            <a:pPr lvl="1"/>
            <a:r>
              <a:rPr lang="en-US" dirty="0" smtClean="0"/>
              <a:t>Why? </a:t>
            </a:r>
          </a:p>
          <a:p>
            <a:pPr lvl="1"/>
            <a:r>
              <a:rPr lang="en-US" dirty="0" smtClean="0"/>
              <a:t>How do you know? </a:t>
            </a:r>
          </a:p>
          <a:p>
            <a:pPr marL="301943" lvl="1" indent="0">
              <a:buNone/>
            </a:pPr>
            <a:endParaRPr lang="en-US" dirty="0" smtClean="0"/>
          </a:p>
          <a:p>
            <a:r>
              <a:rPr lang="en-US" dirty="0" smtClean="0"/>
              <a:t>Do you think he has talent? 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How do you know?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81200"/>
            <a:ext cx="4194048" cy="46482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“Integrate and evaluate content presented in diverse media &amp; formats, including visually and quantitatively, as well as in words.”</a:t>
            </a:r>
          </a:p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8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Questions</a:t>
            </a:r>
            <a:br>
              <a:rPr lang="en-US" dirty="0" smtClean="0"/>
            </a:br>
            <a:r>
              <a:rPr lang="en-US" dirty="0" smtClean="0"/>
              <a:t>&amp; Little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981200"/>
            <a:ext cx="4270247" cy="464820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Can he win the competition?</a:t>
            </a:r>
          </a:p>
          <a:p>
            <a:pPr lvl="1"/>
            <a:r>
              <a:rPr lang="en-US" dirty="0" smtClean="0"/>
              <a:t>Why? </a:t>
            </a:r>
          </a:p>
          <a:p>
            <a:pPr lvl="1"/>
            <a:r>
              <a:rPr lang="en-US" dirty="0" smtClean="0"/>
              <a:t>How do you know? </a:t>
            </a:r>
          </a:p>
          <a:p>
            <a:pPr marL="301943" lvl="1" indent="0">
              <a:buNone/>
            </a:pPr>
            <a:endParaRPr lang="en-US" dirty="0" smtClean="0"/>
          </a:p>
          <a:p>
            <a:r>
              <a:rPr lang="en-US" dirty="0" smtClean="0"/>
              <a:t>Do you think he has talent? 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How do you know?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81200"/>
            <a:ext cx="4194048" cy="46482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“Present information, findings, and supporting evidence such that listeners can follow the line of reasoning and the organization, development and style are appropriate to task, purpose and audience.”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77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4350</TotalTime>
  <Words>340</Words>
  <Application>Microsoft Office PowerPoint</Application>
  <PresentationFormat>On-screen Show (4:3)</PresentationFormat>
  <Paragraphs>78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Candara</vt:lpstr>
      <vt:lpstr>Symbol</vt:lpstr>
      <vt:lpstr>Waveform</vt:lpstr>
      <vt:lpstr>Engaging Families in Secondary Literacy</vt:lpstr>
      <vt:lpstr>PowerPoint Presentation</vt:lpstr>
      <vt:lpstr>Build Adult Capacity</vt:lpstr>
      <vt:lpstr>PowerPoint Presentation</vt:lpstr>
      <vt:lpstr>Imagine that…</vt:lpstr>
      <vt:lpstr>Literacy is Everywhere</vt:lpstr>
      <vt:lpstr>Big Questions &amp; Little Questions</vt:lpstr>
      <vt:lpstr>Big Questions &amp; Little Questions</vt:lpstr>
      <vt:lpstr>Big Questions &amp; Little Questions</vt:lpstr>
      <vt:lpstr>PowerPoint Presentation</vt:lpstr>
      <vt:lpstr>Big Questions &amp; Little Questions</vt:lpstr>
      <vt:lpstr>PowerPoint Presentation</vt:lpstr>
      <vt:lpstr>Reflect</vt:lpstr>
      <vt:lpstr>TAKE ACTION</vt:lpstr>
      <vt:lpstr>PowerPoint Presentation</vt:lpstr>
    </vt:vector>
  </TitlesOfParts>
  <Company>Scholastic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an Interactive Read Aloud with Your Child</dc:title>
  <dc:creator>Scholastic User</dc:creator>
  <cp:lastModifiedBy>Koning, Erin</cp:lastModifiedBy>
  <cp:revision>97</cp:revision>
  <cp:lastPrinted>2018-01-27T14:32:45Z</cp:lastPrinted>
  <dcterms:created xsi:type="dcterms:W3CDTF">2017-05-13T00:43:21Z</dcterms:created>
  <dcterms:modified xsi:type="dcterms:W3CDTF">2018-05-15T00:35:08Z</dcterms:modified>
</cp:coreProperties>
</file>