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3" r:id="rId6"/>
    <p:sldMasterId id="214748366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y="6858000" cx="9144000"/>
  <p:notesSz cx="7010400" cy="9296400"/>
  <p:embeddedFontLst>
    <p:embeddedFont>
      <p:font typeface="Libre Franklin"/>
      <p:regular r:id="rId35"/>
      <p:bold r:id="rId36"/>
      <p:italic r:id="rId37"/>
      <p:boldItalic r:id="rId38"/>
    </p:embeddedFont>
    <p:embeddedFont>
      <p:font typeface="Poppins"/>
      <p:regular r:id="rId39"/>
      <p:bold r:id="rId40"/>
      <p:italic r:id="rId41"/>
      <p:boldItalic r:id="rId42"/>
    </p:embeddedFont>
    <p:embeddedFont>
      <p:font typeface="Courgette"/>
      <p:regular r:id="rId43"/>
    </p:embeddedFont>
    <p:embeddedFont>
      <p:font typeface="Century Gothic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  <p:ext uri="GoogleSlidesCustomDataVersion2">
      <go:slidesCustomData xmlns:go="http://customooxmlschemas.google.com/" r:id="rId48" roundtripDataSignature="AMtx7mjcprYCteuPUo1c8ZaELEyH/sZq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9DE200-6A49-4343-BA2C-EE5079497EAD}">
  <a:tblStyle styleId="{AC9DE200-6A49-4343-BA2C-EE5079497EAD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7"/>
          </a:solidFill>
        </a:fill>
      </a:tcStyle>
    </a:wholeTbl>
    <a:band1H>
      <a:tcTxStyle b="off" i="off"/>
      <a:tcStyle>
        <a:fill>
          <a:solidFill>
            <a:srgbClr val="FEDFC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EDFCB"/>
          </a:solidFill>
        </a:fill>
      </a:tcStyle>
    </a:band1V>
    <a:band2V>
      <a:tcTxStyle b="off" i="off"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bold.fntdata"/><Relationship Id="rId20" Type="http://schemas.openxmlformats.org/officeDocument/2006/relationships/slide" Target="slides/slide12.xml"/><Relationship Id="rId42" Type="http://schemas.openxmlformats.org/officeDocument/2006/relationships/font" Target="fonts/Poppins-boldItalic.fntdata"/><Relationship Id="rId41" Type="http://schemas.openxmlformats.org/officeDocument/2006/relationships/font" Target="fonts/Poppins-italic.fntdata"/><Relationship Id="rId22" Type="http://schemas.openxmlformats.org/officeDocument/2006/relationships/slide" Target="slides/slide14.xml"/><Relationship Id="rId44" Type="http://schemas.openxmlformats.org/officeDocument/2006/relationships/font" Target="fonts/CenturyGothic-regular.fntdata"/><Relationship Id="rId21" Type="http://schemas.openxmlformats.org/officeDocument/2006/relationships/slide" Target="slides/slide13.xml"/><Relationship Id="rId43" Type="http://schemas.openxmlformats.org/officeDocument/2006/relationships/font" Target="fonts/Courgette-regular.fntdata"/><Relationship Id="rId24" Type="http://schemas.openxmlformats.org/officeDocument/2006/relationships/slide" Target="slides/slide16.xml"/><Relationship Id="rId46" Type="http://schemas.openxmlformats.org/officeDocument/2006/relationships/font" Target="fonts/CenturyGothic-italic.fntdata"/><Relationship Id="rId23" Type="http://schemas.openxmlformats.org/officeDocument/2006/relationships/slide" Target="slides/slide15.xml"/><Relationship Id="rId45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8" Type="http://customschemas.google.com/relationships/presentationmetadata" Target="metadata"/><Relationship Id="rId25" Type="http://schemas.openxmlformats.org/officeDocument/2006/relationships/slide" Target="slides/slide17.xml"/><Relationship Id="rId47" Type="http://schemas.openxmlformats.org/officeDocument/2006/relationships/font" Target="fonts/CenturyGothic-boldItalic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font" Target="fonts/LibreFranklin-regular.fntdata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font" Target="fonts/LibreFranklin-italic.fntdata"/><Relationship Id="rId14" Type="http://schemas.openxmlformats.org/officeDocument/2006/relationships/slide" Target="slides/slide6.xml"/><Relationship Id="rId36" Type="http://schemas.openxmlformats.org/officeDocument/2006/relationships/font" Target="fonts/LibreFranklin-bold.fntdata"/><Relationship Id="rId17" Type="http://schemas.openxmlformats.org/officeDocument/2006/relationships/slide" Target="slides/slide9.xml"/><Relationship Id="rId39" Type="http://schemas.openxmlformats.org/officeDocument/2006/relationships/font" Target="fonts/Poppins-regular.fntdata"/><Relationship Id="rId16" Type="http://schemas.openxmlformats.org/officeDocument/2006/relationships/slide" Target="slides/slide8.xml"/><Relationship Id="rId38" Type="http://schemas.openxmlformats.org/officeDocument/2006/relationships/font" Target="fonts/LibreFranklin-bold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0" type="dt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8e8a7698f1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7" name="Google Shape;237;g38e8a7698f1_0_1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6:notes"/>
          <p:cNvSpPr txBox="1"/>
          <p:nvPr>
            <p:ph idx="1" type="body"/>
          </p:nvPr>
        </p:nvSpPr>
        <p:spPr>
          <a:xfrm>
            <a:off x="435226" y="354886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1" name="Google Shape;311;p6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7:notes"/>
          <p:cNvSpPr txBox="1"/>
          <p:nvPr>
            <p:ph idx="1" type="body"/>
          </p:nvPr>
        </p:nvSpPr>
        <p:spPr>
          <a:xfrm>
            <a:off x="435226" y="3584041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Summer 2006</a:t>
            </a:r>
            <a:r>
              <a:rPr lang="en-US"/>
              <a:t>: Belmont Zone of Choice is created to provide students with quality, theme-based public school options.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January 10, 2012</a:t>
            </a:r>
            <a:r>
              <a:rPr lang="en-US"/>
              <a:t>: The School Board passes the </a:t>
            </a:r>
            <a:r>
              <a:rPr i="1" lang="en-US"/>
              <a:t>Resolution on Expanding Enrollment and Equal Access through LAUSD Choice</a:t>
            </a:r>
            <a:r>
              <a:rPr lang="en-US"/>
              <a:t> (Expands overall district enrollment at least 5% over three years.)</a:t>
            </a: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January 17, 2012</a:t>
            </a:r>
            <a:r>
              <a:rPr lang="en-US"/>
              <a:t>: The School Board passes the </a:t>
            </a:r>
            <a:r>
              <a:rPr i="1" lang="en-US"/>
              <a:t>Resolution to Examine Increasing Choice and Removing Boundaries for Neighborhood Schools</a:t>
            </a:r>
            <a:r>
              <a:rPr lang="en-US"/>
              <a:t>. (Examines the potential impact on equity and quality of schools by transitioning to a full choice school system.)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    Future</a:t>
            </a:r>
            <a:r>
              <a:rPr lang="en-US"/>
              <a:t>: I</a:t>
            </a:r>
            <a:r>
              <a:rPr lang="en-US" sz="1200"/>
              <a:t>n the future ZOC will expand to include more middle school Zones of Choice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Resolutions??????</a:t>
            </a:r>
            <a:endParaRPr/>
          </a:p>
        </p:txBody>
      </p:sp>
      <p:sp>
        <p:nvSpPr>
          <p:cNvPr id="318" name="Google Shape;318;p7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8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p10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If time allows, demonstrate the application site.</a:t>
            </a:r>
            <a:endParaRPr/>
          </a:p>
        </p:txBody>
      </p:sp>
      <p:sp>
        <p:nvSpPr>
          <p:cNvPr id="337" name="Google Shape;337;p11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8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18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0:notes"/>
          <p:cNvSpPr txBox="1"/>
          <p:nvPr>
            <p:ph idx="1" type="body"/>
          </p:nvPr>
        </p:nvSpPr>
        <p:spPr>
          <a:xfrm>
            <a:off x="616688" y="3552144"/>
            <a:ext cx="6071190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What is the theme or focus of your school?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¿Cuál es el tema o enfoque de su escuela?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What partnerships does your school have?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¿Qué asociaciones tiene su escuela?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How do you help 9</a:t>
            </a:r>
            <a:r>
              <a:rPr b="1" baseline="30000" lang="en-US"/>
              <a:t>th</a:t>
            </a:r>
            <a:r>
              <a:rPr b="1" lang="en-US"/>
              <a:t> graders adjust to high school life?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¿Cómo le ayudan a los estudiantes del 9º grado con la transición a la escuela preparatoria?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How many teachers do you have? How many are new?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¿Cuántos maestros tienen?  ¿Cuántos son nuevos?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What AP courses are offered?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¿Qué clases avanzadas ofrecen?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What is your graduation rate?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¿Cuál es su índice de graduación?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What colleges/universities do your graduating seniors attend?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¿A cuales colegios/universidades asisten sus alumnos al graduarse?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How many of your 9</a:t>
            </a:r>
            <a:r>
              <a:rPr b="1" baseline="30000" lang="en-US"/>
              <a:t>th</a:t>
            </a:r>
            <a:r>
              <a:rPr b="1" lang="en-US"/>
              <a:t> grade students become 10</a:t>
            </a:r>
            <a:r>
              <a:rPr b="1" baseline="30000" lang="en-US"/>
              <a:t>th</a:t>
            </a:r>
            <a:r>
              <a:rPr b="1" lang="en-US"/>
              <a:t> graders?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¿Cuántos de sus alumnos en el grado 9 son promovidos al grado 10?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What extra-curricular activities or sports are offered?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¿Qué actividades extracurriculares o deportes ofrecen?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How do you engage and communicate with parents?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¿Cómo se comunican y desarrollan relaciones con los padres de familia?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20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21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p21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5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45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Demonstration of ZOC website</a:t>
            </a:r>
            <a:endParaRPr/>
          </a:p>
        </p:txBody>
      </p:sp>
      <p:sp>
        <p:nvSpPr>
          <p:cNvPr id="365" name="Google Shape;365;p45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46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Demonstration of ZOC website</a:t>
            </a:r>
            <a:endParaRPr/>
          </a:p>
        </p:txBody>
      </p:sp>
      <p:sp>
        <p:nvSpPr>
          <p:cNvPr id="377" name="Google Shape;377;p46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8e8a7698f1_0_1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38e8a7698f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8f0e03b3bb_0_0:notes"/>
          <p:cNvSpPr txBox="1"/>
          <p:nvPr>
            <p:ph idx="1" type="body"/>
          </p:nvPr>
        </p:nvSpPr>
        <p:spPr>
          <a:xfrm>
            <a:off x="435226" y="3437596"/>
            <a:ext cx="6252600" cy="5281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38f0e03b3bb_0_0:notes"/>
          <p:cNvSpPr/>
          <p:nvPr>
            <p:ph idx="2" type="sldImg"/>
          </p:nvPr>
        </p:nvSpPr>
        <p:spPr>
          <a:xfrm>
            <a:off x="1733550" y="465138"/>
            <a:ext cx="3817800" cy="28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2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22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p22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24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p24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3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23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9" name="Google Shape;409;p23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8e8cb85a44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6" name="Google Shape;416;g38e8cb85a44_1_1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8e8cb85a44_1_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38e8cb85a44_1_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g38e8cb85a44_1_0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8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28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p28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8e8a7698f1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0" name="Google Shape;250;g38e8a7698f1_0_3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8e8a7698f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38e8a7698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8e8a7698f1_0_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8e8a7698f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8e8a7698f1_0_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38e8a7698f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3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3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5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5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9449a2b512_1_0:notes"/>
          <p:cNvSpPr/>
          <p:nvPr>
            <p:ph idx="2" type="sldImg"/>
          </p:nvPr>
        </p:nvSpPr>
        <p:spPr>
          <a:xfrm>
            <a:off x="1733550" y="465138"/>
            <a:ext cx="3817800" cy="28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39449a2b512_1_0:notes"/>
          <p:cNvSpPr txBox="1"/>
          <p:nvPr>
            <p:ph idx="1" type="body"/>
          </p:nvPr>
        </p:nvSpPr>
        <p:spPr>
          <a:xfrm>
            <a:off x="435226" y="3437596"/>
            <a:ext cx="6252600" cy="5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View in full screen; increase volume</a:t>
            </a:r>
            <a:endParaRPr b="1" sz="2800" u="sng">
              <a:solidFill>
                <a:srgbClr val="FF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3" name="Google Shape;303;g39449a2b512_1_0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0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15" name="Google Shape;15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16" name="Google Shape;16;p30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17" name="Google Shape;17;p30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" name="Google Shape;18;p30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" name="Google Shape;19;p30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" name="Google Shape;20;p30"/>
          <p:cNvSpPr txBox="1"/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900111" y="2147888"/>
            <a:ext cx="3566160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" name="Google Shape;22;p30"/>
          <p:cNvSpPr txBox="1"/>
          <p:nvPr>
            <p:ph idx="2" type="body"/>
          </p:nvPr>
        </p:nvSpPr>
        <p:spPr>
          <a:xfrm>
            <a:off x="4648199" y="2147888"/>
            <a:ext cx="3566160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" name="Google Shape;23;p30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, Picture, and Caption">
  <p:cSld name="Content, Picture, and Captio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39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119" name="Google Shape;119;p39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descr="PaperPanel-Base.jpg" id="120" name="Google Shape;120;p3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1000" rotWithShape="0" algn="ctr" sy="101000">
                  <a:srgbClr val="000000">
                    <a:alpha val="40000"/>
                  </a:srgbClr>
                </a:outerShdw>
              </a:effectLst>
            </p:spPr>
          </p:pic>
          <p:grpSp>
            <p:nvGrpSpPr>
              <p:cNvPr id="121" name="Google Shape;121;p39"/>
              <p:cNvGrpSpPr/>
              <p:nvPr/>
            </p:nvGrpSpPr>
            <p:grpSpPr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22" name="Google Shape;122;p39"/>
                <p:cNvSpPr/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ACC8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23" name="Google Shape;123;p39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rgbClr val="ACC8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24" name="Google Shape;124;p39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rgbClr val="B0BBDB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39"/>
          <p:cNvSpPr/>
          <p:nvPr/>
        </p:nvSpPr>
        <p:spPr>
          <a:xfrm rot="10800000">
            <a:off x="258763" y="1593850"/>
            <a:ext cx="3575050" cy="65088"/>
          </a:xfrm>
          <a:prstGeom prst="rect">
            <a:avLst/>
          </a:prstGeom>
          <a:solidFill>
            <a:srgbClr val="B0BBDB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9"/>
          <p:cNvSpPr/>
          <p:nvPr/>
        </p:nvSpPr>
        <p:spPr>
          <a:xfrm rot="10800000">
            <a:off x="258763" y="1593850"/>
            <a:ext cx="3575050" cy="65088"/>
          </a:xfrm>
          <a:prstGeom prst="rect">
            <a:avLst/>
          </a:prstGeom>
          <a:solidFill>
            <a:srgbClr val="B0BBDB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9"/>
          <p:cNvSpPr txBox="1"/>
          <p:nvPr>
            <p:ph type="title"/>
          </p:nvPr>
        </p:nvSpPr>
        <p:spPr>
          <a:xfrm>
            <a:off x="530225" y="1694329"/>
            <a:ext cx="3008313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9"/>
          <p:cNvSpPr txBox="1"/>
          <p:nvPr>
            <p:ph idx="1" type="body"/>
          </p:nvPr>
        </p:nvSpPr>
        <p:spPr>
          <a:xfrm>
            <a:off x="4328319" y="609600"/>
            <a:ext cx="4114800" cy="546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9" name="Google Shape;129;p39"/>
          <p:cNvSpPr txBox="1"/>
          <p:nvPr>
            <p:ph idx="2" type="body"/>
          </p:nvPr>
        </p:nvSpPr>
        <p:spPr>
          <a:xfrm>
            <a:off x="530225" y="2672323"/>
            <a:ext cx="3008313" cy="340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0" name="Google Shape;130;p39"/>
          <p:cNvSpPr/>
          <p:nvPr>
            <p:ph idx="3" type="pic"/>
          </p:nvPr>
        </p:nvSpPr>
        <p:spPr>
          <a:xfrm>
            <a:off x="352892" y="310123"/>
            <a:ext cx="3398837" cy="1204912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39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9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9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0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136" name="Google Shape;136;p40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descr="PaperPanel-Base.jpg" id="137" name="Google Shape;137;p40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1000" rotWithShape="0" algn="ctr" sy="101000">
                  <a:srgbClr val="000000">
                    <a:alpha val="40000"/>
                  </a:srgbClr>
                </a:outerShdw>
              </a:effectLst>
            </p:spPr>
          </p:pic>
          <p:grpSp>
            <p:nvGrpSpPr>
              <p:cNvPr id="138" name="Google Shape;138;p40"/>
              <p:cNvGrpSpPr/>
              <p:nvPr/>
            </p:nvGrpSpPr>
            <p:grpSpPr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39" name="Google Shape;139;p40"/>
                <p:cNvSpPr/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ACC8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40" name="Google Shape;140;p4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rgbClr val="ACC8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41" name="Google Shape;141;p40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rgbClr val="B0BBDB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40"/>
          <p:cNvSpPr txBox="1"/>
          <p:nvPr>
            <p:ph type="title"/>
          </p:nvPr>
        </p:nvSpPr>
        <p:spPr>
          <a:xfrm>
            <a:off x="530352" y="1691640"/>
            <a:ext cx="3008376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0"/>
          <p:cNvSpPr/>
          <p:nvPr>
            <p:ph idx="2" type="pic"/>
          </p:nvPr>
        </p:nvSpPr>
        <p:spPr>
          <a:xfrm>
            <a:off x="4338559" y="612775"/>
            <a:ext cx="4114800" cy="5468112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40"/>
          <p:cNvSpPr txBox="1"/>
          <p:nvPr>
            <p:ph idx="1" type="body"/>
          </p:nvPr>
        </p:nvSpPr>
        <p:spPr>
          <a:xfrm>
            <a:off x="530352" y="2670048"/>
            <a:ext cx="3008376" cy="3401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5" name="Google Shape;145;p40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0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0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>
  <p:cSld name="Picture above Ca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41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150" name="Google Shape;150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151" name="Google Shape;151;p41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152" name="Google Shape;152;p41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3" name="Google Shape;153;p41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54" name="Google Shape;154;p41"/>
          <p:cNvSpPr/>
          <p:nvPr/>
        </p:nvSpPr>
        <p:spPr>
          <a:xfrm>
            <a:off x="255588" y="4203700"/>
            <a:ext cx="8623300" cy="63500"/>
          </a:xfrm>
          <a:prstGeom prst="rect">
            <a:avLst/>
          </a:prstGeom>
          <a:solidFill>
            <a:srgbClr val="B0BBDB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1"/>
          <p:cNvSpPr/>
          <p:nvPr/>
        </p:nvSpPr>
        <p:spPr>
          <a:xfrm>
            <a:off x="255588" y="4203700"/>
            <a:ext cx="8623300" cy="63500"/>
          </a:xfrm>
          <a:prstGeom prst="rect">
            <a:avLst/>
          </a:prstGeom>
          <a:solidFill>
            <a:srgbClr val="B0BBDB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1"/>
          <p:cNvSpPr txBox="1"/>
          <p:nvPr>
            <p:ph type="title"/>
          </p:nvPr>
        </p:nvSpPr>
        <p:spPr>
          <a:xfrm>
            <a:off x="530351" y="4287819"/>
            <a:ext cx="8021977" cy="9161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1"/>
          <p:cNvSpPr/>
          <p:nvPr>
            <p:ph idx="2" type="pic"/>
          </p:nvPr>
        </p:nvSpPr>
        <p:spPr>
          <a:xfrm>
            <a:off x="356347" y="331694"/>
            <a:ext cx="8421624" cy="3783106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41"/>
          <p:cNvSpPr txBox="1"/>
          <p:nvPr>
            <p:ph idx="1" type="body"/>
          </p:nvPr>
        </p:nvSpPr>
        <p:spPr>
          <a:xfrm>
            <a:off x="530351" y="5271247"/>
            <a:ext cx="8021977" cy="1013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9" name="Google Shape;159;p41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1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1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42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164" name="Google Shape;164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165" name="Google Shape;165;p42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166" name="Google Shape;166;p42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7" name="Google Shape;167;p42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8" name="Google Shape;168;p42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9" name="Google Shape;169;p42"/>
          <p:cNvSpPr txBox="1"/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2"/>
          <p:cNvSpPr txBox="1"/>
          <p:nvPr>
            <p:ph idx="1" type="body"/>
          </p:nvPr>
        </p:nvSpPr>
        <p:spPr>
          <a:xfrm rot="5400000">
            <a:off x="2606675" y="427038"/>
            <a:ext cx="3932238" cy="734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42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2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2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43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176" name="Google Shape;176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177" name="Google Shape;177;p43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178" name="Google Shape;178;p43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79" name="Google Shape;179;p4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80" name="Google Shape;180;p43"/>
          <p:cNvSpPr/>
          <p:nvPr/>
        </p:nvSpPr>
        <p:spPr>
          <a:xfrm rot="5400000">
            <a:off x="4242594" y="3274219"/>
            <a:ext cx="6135688" cy="63500"/>
          </a:xfrm>
          <a:prstGeom prst="rect">
            <a:avLst/>
          </a:prstGeom>
          <a:solidFill>
            <a:srgbClr val="B0BBDB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3"/>
          <p:cNvSpPr/>
          <p:nvPr/>
        </p:nvSpPr>
        <p:spPr>
          <a:xfrm rot="5400000">
            <a:off x="4242594" y="3274219"/>
            <a:ext cx="6135688" cy="63500"/>
          </a:xfrm>
          <a:prstGeom prst="rect">
            <a:avLst/>
          </a:prstGeom>
          <a:solidFill>
            <a:srgbClr val="B0BBDB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3"/>
          <p:cNvSpPr txBox="1"/>
          <p:nvPr>
            <p:ph type="title"/>
          </p:nvPr>
        </p:nvSpPr>
        <p:spPr>
          <a:xfrm rot="5400000">
            <a:off x="5341329" y="2659670"/>
            <a:ext cx="5516563" cy="1416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3"/>
          <p:cNvSpPr txBox="1"/>
          <p:nvPr>
            <p:ph idx="1" type="body"/>
          </p:nvPr>
        </p:nvSpPr>
        <p:spPr>
          <a:xfrm rot="5400000">
            <a:off x="959829" y="227993"/>
            <a:ext cx="5516563" cy="6279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43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3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3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 showMasterSp="0">
  <p:cSld name="1_Custom Layou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e8a7698f1_0_3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E6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195" name="Google Shape;195;g38e8a7698f1_0_3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284" y="293206"/>
            <a:ext cx="1452506" cy="581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96" name="Google Shape;196;g38e8a7698f1_0_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044" y="233175"/>
            <a:ext cx="508377" cy="677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8e8a7698f1_0_3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E6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199" name="Google Shape;199;g38e8a7698f1_0_3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01114" y="6209310"/>
            <a:ext cx="1452506" cy="492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00" name="Google Shape;200;g38e8a7698f1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3825" y="6209311"/>
            <a:ext cx="508377" cy="4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8e8a7698f1_0_350"/>
          <p:cNvSpPr txBox="1"/>
          <p:nvPr>
            <p:ph idx="10" type="dt"/>
          </p:nvPr>
        </p:nvSpPr>
        <p:spPr>
          <a:xfrm>
            <a:off x="6172200" y="6191250"/>
            <a:ext cx="24765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g38e8a7698f1_0_350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g38e8a7698f1_0_35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8e8a7698f1_0_354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Google Shape;207;g38e8a7698f1_0_354"/>
          <p:cNvSpPr txBox="1"/>
          <p:nvPr>
            <p:ph idx="10" type="dt"/>
          </p:nvPr>
        </p:nvSpPr>
        <p:spPr>
          <a:xfrm>
            <a:off x="6172200" y="6191250"/>
            <a:ext cx="24765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g38e8a7698f1_0_354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g38e8a7698f1_0_35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g38e8a7698f1_0_354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8e8cb85a44_1_17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E6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219" name="Google Shape;219;g38e8cb85a44_1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01114" y="6209310"/>
            <a:ext cx="1452506" cy="492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20" name="Google Shape;220;g38e8cb85a44_1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3825" y="6209311"/>
            <a:ext cx="508377" cy="4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1"/>
          <p:cNvGrpSpPr/>
          <p:nvPr/>
        </p:nvGrpSpPr>
        <p:grpSpPr>
          <a:xfrm>
            <a:off x="487363" y="411163"/>
            <a:ext cx="8169275" cy="6035675"/>
            <a:chOff x="486873" y="411480"/>
            <a:chExt cx="8170255" cy="6035040"/>
          </a:xfrm>
        </p:grpSpPr>
        <p:pic>
          <p:nvPicPr>
            <p:cNvPr descr="PaperPanel-Title.jpg" id="28" name="Google Shape;28;p31"/>
            <p:cNvPicPr preferRelativeResize="0"/>
            <p:nvPr/>
          </p:nvPicPr>
          <p:blipFill rotWithShape="1">
            <a:blip r:embed="rId2">
              <a:alphaModFix/>
            </a:blip>
            <a:srcRect b="0" l="0" r="2128" t="0"/>
            <a:stretch/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sp>
          <p:nvSpPr>
            <p:cNvPr id="29" name="Google Shape;29;p31"/>
            <p:cNvSpPr/>
            <p:nvPr/>
          </p:nvSpPr>
          <p:spPr>
            <a:xfrm>
              <a:off x="563082" y="474973"/>
              <a:ext cx="7982908" cy="5889005"/>
            </a:xfrm>
            <a:prstGeom prst="rect">
              <a:avLst/>
            </a:prstGeom>
            <a:noFill/>
            <a:ln cap="flat" cmpd="sng" w="12700">
              <a:solidFill>
                <a:srgbClr val="ACC8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" name="Google Shape;30;p31"/>
            <p:cNvCxnSpPr/>
            <p:nvPr/>
          </p:nvCxnSpPr>
          <p:spPr>
            <a:xfrm>
              <a:off x="563082" y="6133815"/>
              <a:ext cx="7982908" cy="1588"/>
            </a:xfrm>
            <a:prstGeom prst="straightConnector1">
              <a:avLst/>
            </a:prstGeom>
            <a:noFill/>
            <a:ln cap="flat" cmpd="sng" w="12700">
              <a:solidFill>
                <a:srgbClr val="ACC8D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" name="Google Shape;31;p31"/>
            <p:cNvSpPr/>
            <p:nvPr/>
          </p:nvSpPr>
          <p:spPr>
            <a:xfrm>
              <a:off x="563082" y="457512"/>
              <a:ext cx="7982908" cy="2577829"/>
            </a:xfrm>
            <a:prstGeom prst="rect">
              <a:avLst/>
            </a:prstGeom>
            <a:solidFill>
              <a:srgbClr val="B0BBDB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31"/>
          <p:cNvSpPr txBox="1"/>
          <p:nvPr>
            <p:ph type="ctrTitle"/>
          </p:nvPr>
        </p:nvSpPr>
        <p:spPr>
          <a:xfrm>
            <a:off x="914400" y="1123950"/>
            <a:ext cx="7342188" cy="1924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" type="subTitle"/>
          </p:nvPr>
        </p:nvSpPr>
        <p:spPr>
          <a:xfrm>
            <a:off x="914400" y="3429000"/>
            <a:ext cx="734218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sz="20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31"/>
          <p:cNvSpPr txBox="1"/>
          <p:nvPr>
            <p:ph idx="10" type="dt"/>
          </p:nvPr>
        </p:nvSpPr>
        <p:spPr>
          <a:xfrm>
            <a:off x="573088" y="6122988"/>
            <a:ext cx="2133600" cy="258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1" type="ftr"/>
          </p:nvPr>
        </p:nvSpPr>
        <p:spPr>
          <a:xfrm>
            <a:off x="5638800" y="6122988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2" type="sldNum"/>
          </p:nvPr>
        </p:nvSpPr>
        <p:spPr>
          <a:xfrm>
            <a:off x="4191000" y="6122988"/>
            <a:ext cx="762000" cy="271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 showMasterSp="0">
  <p:cSld name="1_Custom Layou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8e8cb85a44_1_17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E6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223" name="Google Shape;223;g38e8cb85a44_1_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284" y="293206"/>
            <a:ext cx="1452506" cy="581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24" name="Google Shape;224;g38e8cb85a44_1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044" y="233175"/>
            <a:ext cx="508377" cy="677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e8cb85a44_1_182"/>
          <p:cNvSpPr txBox="1"/>
          <p:nvPr>
            <p:ph idx="10" type="dt"/>
          </p:nvPr>
        </p:nvSpPr>
        <p:spPr>
          <a:xfrm>
            <a:off x="6172200" y="6191250"/>
            <a:ext cx="24765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g38e8cb85a44_1_18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g38e8cb85a44_1_18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e8cb85a44_1_186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g38e8cb85a44_1_186"/>
          <p:cNvSpPr txBox="1"/>
          <p:nvPr>
            <p:ph idx="10" type="dt"/>
          </p:nvPr>
        </p:nvSpPr>
        <p:spPr>
          <a:xfrm>
            <a:off x="6172200" y="6191250"/>
            <a:ext cx="24765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g38e8cb85a44_1_186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g38e8cb85a44_1_18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g38e8cb85a44_1_186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 showMasterSp="0">
  <p:cSld name="1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8e8a7698f1_0_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E6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39" name="Google Shape;39;g38e8a7698f1_0_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284" y="293206"/>
            <a:ext cx="1452506" cy="581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40" name="Google Shape;40;g38e8a7698f1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044" y="233175"/>
            <a:ext cx="508377" cy="677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2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43" name="Google Shape;43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44" name="Google Shape;44;p32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45" name="Google Shape;45;p32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" name="Google Shape;46;p32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7" name="Google Shape;47;p32"/>
          <p:cNvSpPr txBox="1"/>
          <p:nvPr>
            <p:ph type="title"/>
          </p:nvPr>
        </p:nvSpPr>
        <p:spPr>
          <a:xfrm>
            <a:off x="900113" y="1371600"/>
            <a:ext cx="7345362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" type="body"/>
          </p:nvPr>
        </p:nvSpPr>
        <p:spPr>
          <a:xfrm>
            <a:off x="900113" y="3134566"/>
            <a:ext cx="734536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32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3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54" name="Google Shape;54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55" name="Google Shape;55;p33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56" name="Google Shape;56;p33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" name="Google Shape;57;p3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8" name="Google Shape;58;p33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9" name="Google Shape;59;p33"/>
          <p:cNvSpPr txBox="1"/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900113" y="2133600"/>
            <a:ext cx="7345362" cy="393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3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35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66" name="Google Shape;66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67" name="Google Shape;67;p35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68" name="Google Shape;68;p35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9" name="Google Shape;69;p35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0" name="Google Shape;70;p35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1" name="Google Shape;71;p35"/>
          <p:cNvSpPr txBox="1"/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perPanel-Title.jpg" id="76" name="Google Shape;76;p36"/>
          <p:cNvPicPr preferRelativeResize="0"/>
          <p:nvPr/>
        </p:nvPicPr>
        <p:blipFill rotWithShape="1">
          <a:blip r:embed="rId2">
            <a:alphaModFix/>
          </a:blip>
          <a:srcRect b="0" l="0" r="2128" t="0"/>
          <a:stretch/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</p:pic>
      <p:grpSp>
        <p:nvGrpSpPr>
          <p:cNvPr id="77" name="Google Shape;77;p36"/>
          <p:cNvGrpSpPr/>
          <p:nvPr/>
        </p:nvGrpSpPr>
        <p:grpSpPr>
          <a:xfrm>
            <a:off x="563563" y="476250"/>
            <a:ext cx="7981950" cy="5888038"/>
            <a:chOff x="562842" y="475488"/>
            <a:chExt cx="7982713" cy="5888736"/>
          </a:xfrm>
        </p:grpSpPr>
        <p:sp>
          <p:nvSpPr>
            <p:cNvPr id="78" name="Google Shape;78;p36"/>
            <p:cNvSpPr/>
            <p:nvPr/>
          </p:nvSpPr>
          <p:spPr>
            <a:xfrm>
              <a:off x="562842" y="475488"/>
              <a:ext cx="7982713" cy="5888736"/>
            </a:xfrm>
            <a:prstGeom prst="rect">
              <a:avLst/>
            </a:prstGeom>
            <a:noFill/>
            <a:ln cap="flat" cmpd="sng" w="12700">
              <a:solidFill>
                <a:srgbClr val="ACC8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" name="Google Shape;79;p36"/>
            <p:cNvCxnSpPr/>
            <p:nvPr/>
          </p:nvCxnSpPr>
          <p:spPr>
            <a:xfrm>
              <a:off x="562842" y="6134009"/>
              <a:ext cx="7982713" cy="1588"/>
            </a:xfrm>
            <a:prstGeom prst="straightConnector1">
              <a:avLst/>
            </a:prstGeom>
            <a:noFill/>
            <a:ln cap="flat" cmpd="sng" w="12700">
              <a:solidFill>
                <a:srgbClr val="ACC8D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" name="Google Shape;80;p36"/>
            <p:cNvCxnSpPr/>
            <p:nvPr/>
          </p:nvCxnSpPr>
          <p:spPr>
            <a:xfrm>
              <a:off x="562842" y="3427001"/>
              <a:ext cx="7982713" cy="1587"/>
            </a:xfrm>
            <a:prstGeom prst="straightConnector1">
              <a:avLst/>
            </a:prstGeom>
            <a:noFill/>
            <a:ln cap="flat" cmpd="sng" w="12700">
              <a:solidFill>
                <a:srgbClr val="ACC8D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1" name="Google Shape;81;p36"/>
          <p:cNvSpPr txBox="1"/>
          <p:nvPr>
            <p:ph type="ctrTitle"/>
          </p:nvPr>
        </p:nvSpPr>
        <p:spPr>
          <a:xfrm>
            <a:off x="900113" y="3442447"/>
            <a:ext cx="7345362" cy="1532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" type="subTitle"/>
          </p:nvPr>
        </p:nvSpPr>
        <p:spPr>
          <a:xfrm>
            <a:off x="900113" y="5029200"/>
            <a:ext cx="7345362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6"/>
          <p:cNvSpPr/>
          <p:nvPr>
            <p:ph idx="2" type="pic"/>
          </p:nvPr>
        </p:nvSpPr>
        <p:spPr>
          <a:xfrm>
            <a:off x="636493" y="533400"/>
            <a:ext cx="7836408" cy="28289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6"/>
          <p:cNvSpPr txBox="1"/>
          <p:nvPr>
            <p:ph idx="10" type="dt"/>
          </p:nvPr>
        </p:nvSpPr>
        <p:spPr>
          <a:xfrm>
            <a:off x="569913" y="6122988"/>
            <a:ext cx="2133600" cy="258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1" type="ftr"/>
          </p:nvPr>
        </p:nvSpPr>
        <p:spPr>
          <a:xfrm>
            <a:off x="5638800" y="612457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37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88" name="Google Shape;88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89" name="Google Shape;89;p37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90" name="Google Shape;90;p37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1" name="Google Shape;91;p3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2" name="Google Shape;92;p37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93" name="Google Shape;93;p37"/>
          <p:cNvCxnSpPr/>
          <p:nvPr/>
        </p:nvCxnSpPr>
        <p:spPr>
          <a:xfrm flipH="1" rot="-5400000">
            <a:off x="2216944" y="4026694"/>
            <a:ext cx="4711700" cy="1588"/>
          </a:xfrm>
          <a:prstGeom prst="straightConnector1">
            <a:avLst/>
          </a:prstGeom>
          <a:noFill/>
          <a:ln cap="flat" cmpd="sng" w="12700">
            <a:solidFill>
              <a:srgbClr val="ACC8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37"/>
          <p:cNvCxnSpPr/>
          <p:nvPr/>
        </p:nvCxnSpPr>
        <p:spPr>
          <a:xfrm flipH="1" rot="-5400000">
            <a:off x="2216944" y="4026694"/>
            <a:ext cx="4711700" cy="1588"/>
          </a:xfrm>
          <a:prstGeom prst="straightConnector1">
            <a:avLst/>
          </a:prstGeom>
          <a:noFill/>
          <a:ln cap="flat" cmpd="sng" w="12700">
            <a:solidFill>
              <a:srgbClr val="ACC8D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37"/>
          <p:cNvSpPr txBox="1"/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7"/>
          <p:cNvSpPr txBox="1"/>
          <p:nvPr>
            <p:ph idx="1" type="body"/>
          </p:nvPr>
        </p:nvSpPr>
        <p:spPr>
          <a:xfrm>
            <a:off x="632301" y="1708990"/>
            <a:ext cx="3566160" cy="832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p37"/>
          <p:cNvSpPr txBox="1"/>
          <p:nvPr>
            <p:ph idx="2" type="body"/>
          </p:nvPr>
        </p:nvSpPr>
        <p:spPr>
          <a:xfrm>
            <a:off x="632301" y="2590801"/>
            <a:ext cx="3566160" cy="3484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8" name="Google Shape;98;p37"/>
          <p:cNvSpPr txBox="1"/>
          <p:nvPr>
            <p:ph idx="3" type="body"/>
          </p:nvPr>
        </p:nvSpPr>
        <p:spPr>
          <a:xfrm>
            <a:off x="4945539" y="1708990"/>
            <a:ext cx="3566160" cy="832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37"/>
          <p:cNvSpPr txBox="1"/>
          <p:nvPr>
            <p:ph idx="4" type="body"/>
          </p:nvPr>
        </p:nvSpPr>
        <p:spPr>
          <a:xfrm>
            <a:off x="4945539" y="2590801"/>
            <a:ext cx="3566160" cy="3484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0" name="Google Shape;100;p37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7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7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38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105" name="Google Shape;105;p38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descr="PaperPanel-Base.jpg" id="106" name="Google Shape;106;p38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1000" rotWithShape="0" algn="ctr" sy="101000">
                  <a:srgbClr val="000000">
                    <a:alpha val="40000"/>
                  </a:srgbClr>
                </a:outerShdw>
              </a:effectLst>
            </p:spPr>
          </p:pic>
          <p:grpSp>
            <p:nvGrpSpPr>
              <p:cNvPr id="107" name="Google Shape;107;p38"/>
              <p:cNvGrpSpPr/>
              <p:nvPr/>
            </p:nvGrpSpPr>
            <p:grpSpPr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08" name="Google Shape;108;p38"/>
                <p:cNvSpPr/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ACC8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09" name="Google Shape;109;p38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rgbClr val="ACC8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10" name="Google Shape;110;p38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rgbClr val="B0BBDB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38"/>
          <p:cNvSpPr txBox="1"/>
          <p:nvPr>
            <p:ph type="title"/>
          </p:nvPr>
        </p:nvSpPr>
        <p:spPr>
          <a:xfrm>
            <a:off x="530225" y="1169892"/>
            <a:ext cx="3008313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8"/>
          <p:cNvSpPr txBox="1"/>
          <p:nvPr>
            <p:ph idx="1" type="body"/>
          </p:nvPr>
        </p:nvSpPr>
        <p:spPr>
          <a:xfrm>
            <a:off x="4328319" y="609600"/>
            <a:ext cx="4114800" cy="546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3" name="Google Shape;113;p38"/>
          <p:cNvSpPr txBox="1"/>
          <p:nvPr>
            <p:ph idx="2" type="body"/>
          </p:nvPr>
        </p:nvSpPr>
        <p:spPr>
          <a:xfrm>
            <a:off x="530225" y="2147888"/>
            <a:ext cx="3008313" cy="326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4" name="Google Shape;114;p38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8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8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AC4F2"/>
            </a:gs>
            <a:gs pos="40000">
              <a:srgbClr val="ADBBEF"/>
            </a:gs>
            <a:gs pos="100000">
              <a:srgbClr val="001F6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9"/>
          <p:cNvSpPr txBox="1"/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" type="body"/>
          </p:nvPr>
        </p:nvSpPr>
        <p:spPr>
          <a:xfrm>
            <a:off x="900113" y="2133600"/>
            <a:ext cx="7345362" cy="393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ACA8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ACA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9AC9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8e8a7698f1_0_336"/>
          <p:cNvSpPr txBox="1"/>
          <p:nvPr/>
        </p:nvSpPr>
        <p:spPr>
          <a:xfrm>
            <a:off x="269764" y="4453357"/>
            <a:ext cx="4380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3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September, 2023</a:t>
            </a:r>
            <a:endParaRPr b="0" i="0" sz="105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g38e8a7698f1_0_336"/>
          <p:cNvSpPr txBox="1"/>
          <p:nvPr/>
        </p:nvSpPr>
        <p:spPr>
          <a:xfrm>
            <a:off x="269764" y="2329740"/>
            <a:ext cx="51435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49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LD </a:t>
            </a:r>
            <a:r>
              <a:rPr b="1" i="0" lang="en-US" sz="4950" u="none" cap="none" strike="noStrike">
                <a:solidFill>
                  <a:srgbClr val="2F81C3"/>
                </a:solidFill>
                <a:latin typeface="Poppins"/>
                <a:ea typeface="Poppins"/>
                <a:cs typeface="Poppins"/>
                <a:sym typeface="Poppins"/>
              </a:rPr>
              <a:t>Blank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49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School Fair</a:t>
            </a:r>
            <a:endParaRPr b="0" i="0" sz="49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text, clipart&#10;&#10;Description automatically generated" id="190" name="Google Shape;190;g38e8a7698f1_0_3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0738" y="428704"/>
            <a:ext cx="1813088" cy="726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91" name="Google Shape;191;g38e8a7698f1_0_3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764" y="368672"/>
            <a:ext cx="634579" cy="846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8e8a7698f1_0_3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0306" y="-72250"/>
            <a:ext cx="10563860" cy="7008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4"/>
    <p:sldLayoutId id="2147483665" r:id="rId5"/>
    <p:sldLayoutId id="2147483666" r:id="rId6"/>
    <p:sldLayoutId id="2147483667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8e8cb85a44_1_168"/>
          <p:cNvSpPr txBox="1"/>
          <p:nvPr/>
        </p:nvSpPr>
        <p:spPr>
          <a:xfrm>
            <a:off x="269764" y="4453357"/>
            <a:ext cx="4380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3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September, 2023</a:t>
            </a:r>
            <a:endParaRPr b="0" i="0" sz="105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g38e8cb85a44_1_168"/>
          <p:cNvSpPr txBox="1"/>
          <p:nvPr/>
        </p:nvSpPr>
        <p:spPr>
          <a:xfrm>
            <a:off x="269764" y="2329740"/>
            <a:ext cx="51435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49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LD </a:t>
            </a:r>
            <a:r>
              <a:rPr b="1" i="0" lang="en-US" sz="4950" u="none" cap="none" strike="noStrike">
                <a:solidFill>
                  <a:srgbClr val="2F81C3"/>
                </a:solidFill>
                <a:latin typeface="Poppins"/>
                <a:ea typeface="Poppins"/>
                <a:cs typeface="Poppins"/>
                <a:sym typeface="Poppins"/>
              </a:rPr>
              <a:t>Blank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49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School Fair</a:t>
            </a:r>
            <a:endParaRPr b="0" i="0" sz="49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text, clipart&#10;&#10;Description automatically generated" id="214" name="Google Shape;214;g38e8cb85a44_1_16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0738" y="428704"/>
            <a:ext cx="1813088" cy="726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15" name="Google Shape;215;g38e8cb85a44_1_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764" y="368672"/>
            <a:ext cx="634579" cy="846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8e8cb85a44_1_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0306" y="-72250"/>
            <a:ext cx="10563860" cy="7008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4"/>
    <p:sldLayoutId id="2147483670" r:id="rId5"/>
    <p:sldLayoutId id="2147483671" r:id="rId6"/>
    <p:sldLayoutId id="214748367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pply.lausd.net/" TargetMode="External"/><Relationship Id="rId4" Type="http://schemas.openxmlformats.org/officeDocument/2006/relationships/hyperlink" Target="https://apply.lausd.net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lausd.org/zoc" TargetMode="External"/><Relationship Id="rId4" Type="http://schemas.openxmlformats.org/officeDocument/2006/relationships/hyperlink" Target="https://explore.lausd.net/" TargetMode="External"/><Relationship Id="rId5" Type="http://schemas.openxmlformats.org/officeDocument/2006/relationships/hyperlink" Target="https://apply.lausd.net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apply.lausd.ne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lausd.org/zoc" TargetMode="External"/><Relationship Id="rId4" Type="http://schemas.openxmlformats.org/officeDocument/2006/relationships/hyperlink" Target="https://explore.lausd.net/" TargetMode="External"/><Relationship Id="rId5" Type="http://schemas.openxmlformats.org/officeDocument/2006/relationships/hyperlink" Target="https://apply.lausd.net/" TargetMode="External"/><Relationship Id="rId6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ZOC@lausd.net" TargetMode="External"/><Relationship Id="rId4" Type="http://schemas.openxmlformats.org/officeDocument/2006/relationships/hyperlink" Target="http://lausd.org/zoc" TargetMode="External"/><Relationship Id="rId9" Type="http://schemas.openxmlformats.org/officeDocument/2006/relationships/hyperlink" Target="mailto:elias.higham@lausd.net" TargetMode="External"/><Relationship Id="rId5" Type="http://schemas.openxmlformats.org/officeDocument/2006/relationships/image" Target="../media/image25.png"/><Relationship Id="rId6" Type="http://schemas.openxmlformats.org/officeDocument/2006/relationships/hyperlink" Target="mailto:vxg4159@lausd.net" TargetMode="External"/><Relationship Id="rId7" Type="http://schemas.openxmlformats.org/officeDocument/2006/relationships/hyperlink" Target="mailto:rosalinda.vazquez@lausd.net" TargetMode="External"/><Relationship Id="rId8" Type="http://schemas.openxmlformats.org/officeDocument/2006/relationships/hyperlink" Target="mailto:sabrina.huizar@lausd.ne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bit.ly/zocparentorientation" TargetMode="External"/><Relationship Id="rId4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dunia.fernandez@lausd.net" TargetMode="External"/><Relationship Id="rId4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dunia.fernandez@lausd.net" TargetMode="External"/><Relationship Id="rId4" Type="http://schemas.openxmlformats.org/officeDocument/2006/relationships/image" Target="../media/image20.jpg"/><Relationship Id="rId5" Type="http://schemas.openxmlformats.org/officeDocument/2006/relationships/hyperlink" Target="mailto:rosalinda.vazquez@lausd.net" TargetMode="External"/><Relationship Id="rId6" Type="http://schemas.openxmlformats.org/officeDocument/2006/relationships/hyperlink" Target="mailto:sabrina.huizar@lausd.net" TargetMode="External"/><Relationship Id="rId7" Type="http://schemas.openxmlformats.org/officeDocument/2006/relationships/image" Target="../media/image18.png"/><Relationship Id="rId8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dunia.fernandez@lausd.net" TargetMode="External"/><Relationship Id="rId4" Type="http://schemas.openxmlformats.org/officeDocument/2006/relationships/image" Target="../media/image12.jpg"/><Relationship Id="rId5" Type="http://schemas.openxmlformats.org/officeDocument/2006/relationships/hyperlink" Target="mailto:jansen.cheng@lausd.net" TargetMode="External"/><Relationship Id="rId6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lausd.org/zoc?wvideo=28h9iuyjcq" TargetMode="Externa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8e8a7698f1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1208">
            <a:off x="6509815" y="697074"/>
            <a:ext cx="2304594" cy="342672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240" name="Google Shape;240;g38e8a7698f1_0_197"/>
          <p:cNvSpPr txBox="1"/>
          <p:nvPr/>
        </p:nvSpPr>
        <p:spPr>
          <a:xfrm>
            <a:off x="562050" y="999400"/>
            <a:ext cx="5866500" cy="49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Directions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the chat, please include your name and your child’s current school name.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Something to think about…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you know what a Zones of Choice is?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you know that you have several school options?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questions and concerns might you have regarding the Zones of Choice?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Important Note</a:t>
            </a:r>
            <a:endParaRPr b="0" i="0" sz="28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meeting is being recorded.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"/>
          <p:cNvSpPr txBox="1"/>
          <p:nvPr>
            <p:ph type="title"/>
          </p:nvPr>
        </p:nvSpPr>
        <p:spPr>
          <a:xfrm>
            <a:off x="322729" y="264832"/>
            <a:ext cx="8506193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 sz="4300">
                <a:solidFill>
                  <a:schemeClr val="dk1"/>
                </a:solidFill>
              </a:rPr>
            </a:br>
            <a:r>
              <a:rPr b="1" lang="en-US" sz="4300">
                <a:solidFill>
                  <a:schemeClr val="dk1"/>
                </a:solidFill>
              </a:rPr>
              <a:t>What is a Zone of Choice?</a:t>
            </a:r>
            <a:br>
              <a:rPr b="1" lang="en-US" sz="4300">
                <a:solidFill>
                  <a:schemeClr val="dk1"/>
                </a:solidFill>
              </a:rPr>
            </a:br>
            <a:r>
              <a:rPr b="1" lang="en-US" sz="43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314" name="Google Shape;314;p6"/>
          <p:cNvSpPr txBox="1"/>
          <p:nvPr>
            <p:ph idx="1" type="body"/>
          </p:nvPr>
        </p:nvSpPr>
        <p:spPr>
          <a:xfrm>
            <a:off x="521746" y="2216077"/>
            <a:ext cx="8100508" cy="381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Geographic areas comprised of multiple school options.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Offer exciting programs in the arts, business, science, humanities, social justice and more right in your neighborhood.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School options include, large campuses, small learning communities, academies, and more.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"/>
          <p:cNvSpPr txBox="1"/>
          <p:nvPr>
            <p:ph type="title"/>
          </p:nvPr>
        </p:nvSpPr>
        <p:spPr>
          <a:xfrm>
            <a:off x="340658" y="244475"/>
            <a:ext cx="8480613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>
                <a:solidFill>
                  <a:schemeClr val="dk1"/>
                </a:solidFill>
              </a:rPr>
            </a:br>
            <a:r>
              <a:rPr b="1" lang="en-US">
                <a:solidFill>
                  <a:schemeClr val="dk1"/>
                </a:solidFill>
              </a:rPr>
              <a:t>How does it work?</a:t>
            </a:r>
            <a:br>
              <a:rPr b="1" lang="en-US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sp>
        <p:nvSpPr>
          <p:cNvPr id="321" name="Google Shape;321;p7"/>
          <p:cNvSpPr txBox="1"/>
          <p:nvPr>
            <p:ph idx="1" type="body"/>
          </p:nvPr>
        </p:nvSpPr>
        <p:spPr>
          <a:xfrm>
            <a:off x="527125" y="2180335"/>
            <a:ext cx="8089750" cy="3930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Students residing in a Zone of Choice are eligible to attend any school in their Zone.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No home school – home zone.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Students and parents can select and rank the schools within their residential zone.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There are 17 Zones of Choice with 99 school options.</a:t>
            </a:r>
            <a:endParaRPr/>
          </a:p>
          <a:p>
            <a:pPr indent="-1219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/>
          <p:nvPr>
            <p:ph type="title"/>
          </p:nvPr>
        </p:nvSpPr>
        <p:spPr>
          <a:xfrm>
            <a:off x="220425" y="162850"/>
            <a:ext cx="8733000" cy="69630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700">
                <a:solidFill>
                  <a:schemeClr val="dk1"/>
                </a:solidFill>
              </a:rPr>
              <a:t>17 Zones of Choice</a:t>
            </a:r>
            <a:endParaRPr sz="3700"/>
          </a:p>
        </p:txBody>
      </p:sp>
      <p:graphicFrame>
        <p:nvGraphicFramePr>
          <p:cNvPr id="327" name="Google Shape;327;p8"/>
          <p:cNvGraphicFramePr/>
          <p:nvPr/>
        </p:nvGraphicFramePr>
        <p:xfrm>
          <a:off x="220428" y="8588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{AC9DE200-6A49-4343-BA2C-EE5079497EAD}</a:tableStyleId>
              </a:tblPr>
              <a:tblGrid>
                <a:gridCol w="1194250"/>
                <a:gridCol w="7538625"/>
              </a:tblGrid>
              <a:tr h="21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ZONE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SCHOOL COMPLEX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250625">
                <a:tc>
                  <a:txBody>
                    <a:bodyPr/>
                    <a:lstStyle/>
                    <a:p>
                      <a:pPr indent="0" lvl="0" marL="0" marR="546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BELL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Bell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Elizabeth LC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︎♦︎ </a:t>
                      </a: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Legacy HS Complex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STEAM, VAPA ♦︎ </a:t>
                      </a: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Maywood Academy HS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488350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BELMONT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30" lvl="0" marL="77470" marR="1314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Belmont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Edward Roybal LC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Miguel Contreras LC Complex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Academic Leadership Community School, Los Angeles School of Global Studies, School of Business &amp; Tourism,</a:t>
                      </a:r>
                      <a:endParaRPr sz="1400" u="none" cap="none" strike="noStrike"/>
                    </a:p>
                    <a:p>
                      <a:pPr indent="0" lvl="0" marL="77470" marR="0" rtl="0" algn="l">
                        <a:lnSpc>
                          <a:spcPct val="105909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School of Social Justice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Ramon Cortines VAPA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</a:tr>
              <a:tr h="213575">
                <a:tc>
                  <a:txBody>
                    <a:bodyPr/>
                    <a:lstStyle/>
                    <a:p>
                      <a:pPr indent="0" lvl="0" marL="0" marR="546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BERNSTEIN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552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Bernstein HS Complex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Bernstein HS, STEM Academy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195825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BOYLE HEIGHTS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552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Mendez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Roosevelt HS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</a:tr>
              <a:tr h="238450">
                <a:tc>
                  <a:txBody>
                    <a:bodyPr/>
                    <a:lstStyle/>
                    <a:p>
                      <a:pPr indent="0" lvl="0" marL="0" marR="546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CARSON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26" lvl="0" marL="66040" marR="274955" rtl="0" algn="l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Carson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Carson HS Complex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Academy of Education &amp; Empowerment, Academy of Medical Arts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25975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EASTSIDE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26" lvl="0" marL="66040" marR="427990" rtl="0" algn="l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Garfield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Boyle Heights H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ilda Solis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Torres HS Complex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East Los Angeles Renaissance Academy, Engineering and Technology STEM Academy, Humanitas Academy of Art &amp; Technology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48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FREMONT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2062" lvl="0" marL="666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Diego Rivera LC Complex: 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Communications &amp; Technology School, Green Design Community School, Performing Arts Community School, &amp; Public Service Community School </a:t>
                      </a:r>
                      <a:r>
                        <a:rPr lang="en-US" sz="1100" u="none" cap="none" strike="noStrike"/>
                        <a:t>♦︎ </a:t>
                      </a:r>
                      <a:r>
                        <a:rPr b="1" lang="en-US" sz="1100" u="none" cap="none" strike="noStrike"/>
                        <a:t> Dymally HS </a:t>
                      </a:r>
                      <a:r>
                        <a:rPr lang="en-US" sz="1100" u="none" cap="none" strike="noStrike"/>
                        <a:t>♦︎ </a:t>
                      </a:r>
                      <a:r>
                        <a:rPr b="1" lang="en-US" sz="1100" u="none" cap="none" strike="noStrike"/>
                        <a:t>Fremont HS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100" u="none" cap="none" strike="noStrike"/>
                        <a:t>♦︎ </a:t>
                      </a:r>
                      <a:r>
                        <a:rPr b="1" lang="en-US" sz="1100" u="none" cap="none" strike="noStrike"/>
                        <a:t>University Pathways Public Service Academy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26175">
                <a:tc>
                  <a:txBody>
                    <a:bodyPr/>
                    <a:lstStyle/>
                    <a:p>
                      <a:pPr indent="0" lvl="0" marL="0" marR="546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HUNTINGTON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54610" rtl="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PARK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26" lvl="0" marL="66040" marR="275590" rtl="0" algn="l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Huntington Park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Linda Marquez HS Complex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Huntington Park Institute of Applied Medicine, LIBRA Academy</a:t>
                      </a:r>
                      <a:r>
                        <a:rPr lang="en-US" sz="9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School of Social Justice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46450">
                <a:tc>
                  <a:txBody>
                    <a:bodyPr/>
                    <a:lstStyle/>
                    <a:p>
                      <a:pPr indent="0" lvl="0" marL="0" marR="546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JEFFERSON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30" lvl="0" marL="66675" marR="351790" rtl="0" algn="l">
                        <a:lnSpc>
                          <a:spcPct val="11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Maya Angelou Community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Jefferson HS Complex: 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Jefferson High School, Nava College Preparatory Academy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Santee EC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</a:tr>
              <a:tr h="349400">
                <a:tc>
                  <a:txBody>
                    <a:bodyPr/>
                    <a:lstStyle/>
                    <a:p>
                      <a:pPr indent="0" lvl="0" marL="0" marR="546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NARBONNE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30" lvl="0" marL="66675" marR="236220" rtl="0" algn="l">
                        <a:lnSpc>
                          <a:spcPct val="11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Narbonne HS Complex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Narbonne HS Academies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Humanities and Arts Academy of Los Angeles (HArts)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2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NORTH VALLEY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26" lvl="0" marL="66040" marR="8318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Chavez LA Complex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Academy of Scientific Exploration, Social Justice Humanitas Academy, Technology Preparatory Academy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San Fernando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Sylmar Charter HS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</a:tr>
              <a:tr h="209800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NORTHEAST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552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Lincoln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Wilson HS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</a:tr>
              <a:tr h="212075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NORTHWEST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26" lvl="0" marL="66040" marR="23558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Northridge Academy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Valley Academy of Arts and Sciences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</a:tr>
              <a:tr h="324350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RFK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26" lvl="0" marL="66040" marR="23558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RFK Community Schools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Ambassador School of Global Leadership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Los Angeles High School of the Arts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New Open World Academy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School for the Visual Arts &amp; Humanities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UCLA Community School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24350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SOUTH GATE</a:t>
                      </a:r>
                      <a:endParaRPr b="1" sz="1100"/>
                    </a:p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 SCHOOL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552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Legacy HS Complex</a:t>
                      </a:r>
                      <a:r>
                        <a:rPr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International Studies, STEAM, VAPA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South East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South Gate HS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</a:tr>
              <a:tr h="345600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SOUTH GATE</a:t>
                      </a:r>
                      <a:endParaRPr b="1" sz="1100"/>
                    </a:p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b="1" lang="en-US" sz="1100"/>
                        <a:t>AREA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</a:t>
                      </a:r>
                      <a:r>
                        <a:rPr b="1" lang="en-US" sz="1100"/>
                        <a:t>S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552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International Studies LC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South Gate MS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Southeast MS</a:t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</a:tr>
              <a:tr h="417075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/>
                        <a:t>SAN FERNANDO AREA</a:t>
                      </a:r>
                      <a:r>
                        <a:rPr b="1" lang="en-US" sz="1100" u="none" cap="none" strike="noStrike"/>
                        <a:t> MS</a:t>
                      </a:r>
                      <a:endParaRPr b="1"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San Fernando Middle School 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♦</a:t>
                      </a:r>
                      <a:r>
                        <a:rPr b="1" lang="en-US" sz="1100" u="none" cap="none" strike="noStrike"/>
                        <a:t> San Fernando Institute for Applied Media (SFIAM)</a:t>
                      </a:r>
                      <a:endParaRPr b="1" sz="1100" u="none" cap="none" strike="noStrike"/>
                    </a:p>
                    <a:p>
                      <a:pPr indent="0" lvl="0" marL="552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</a:txBody>
                  <a:tcPr marT="0" marB="0" marR="0" marL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0"/>
          <p:cNvSpPr txBox="1"/>
          <p:nvPr>
            <p:ph type="title"/>
          </p:nvPr>
        </p:nvSpPr>
        <p:spPr>
          <a:xfrm>
            <a:off x="900113" y="1066813"/>
            <a:ext cx="7345362" cy="1676400"/>
          </a:xfrm>
          <a:prstGeom prst="rect">
            <a:avLst/>
          </a:prstGeom>
          <a:solidFill>
            <a:srgbClr val="0070C0"/>
          </a:solidFill>
          <a:ln cap="flat" cmpd="sng" w="31750">
            <a:solidFill>
              <a:srgbClr val="A53A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 Process</a:t>
            </a:r>
            <a:endParaRPr/>
          </a:p>
        </p:txBody>
      </p:sp>
      <p:sp>
        <p:nvSpPr>
          <p:cNvPr id="333" name="Google Shape;333;p10"/>
          <p:cNvSpPr/>
          <p:nvPr/>
        </p:nvSpPr>
        <p:spPr>
          <a:xfrm>
            <a:off x="3149968" y="5262320"/>
            <a:ext cx="24972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Proceso Para Aplicar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7107" y="3530222"/>
            <a:ext cx="4407470" cy="210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1"/>
          <p:cNvSpPr txBox="1"/>
          <p:nvPr>
            <p:ph idx="1" type="body"/>
          </p:nvPr>
        </p:nvSpPr>
        <p:spPr>
          <a:xfrm>
            <a:off x="262750" y="1570400"/>
            <a:ext cx="8597400" cy="51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600">
                <a:solidFill>
                  <a:schemeClr val="accent1"/>
                </a:solidFill>
              </a:rPr>
              <a:t>October 1 – November 14, 2025</a:t>
            </a:r>
            <a:endParaRPr sz="2600">
              <a:solidFill>
                <a:schemeClr val="accent1"/>
              </a:solidFill>
            </a:endParaRPr>
          </a:p>
          <a:p>
            <a:pPr indent="-2413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b="1" lang="en-US"/>
              <a:t>Student Application: </a:t>
            </a:r>
            <a:r>
              <a:rPr lang="en-US"/>
              <a:t>Middle students</a:t>
            </a:r>
            <a:r>
              <a:rPr b="1" lang="en-US"/>
              <a:t> </a:t>
            </a:r>
            <a:r>
              <a:rPr lang="en-US"/>
              <a:t>currently enrolled in the 8</a:t>
            </a:r>
            <a:r>
              <a:rPr baseline="30000" lang="en-US"/>
              <a:t>th</a:t>
            </a:r>
            <a:r>
              <a:rPr lang="en-US"/>
              <a:t> grade will complete the online application at their middle school location (check with your school).</a:t>
            </a:r>
            <a:endParaRPr/>
          </a:p>
          <a:p>
            <a:pPr indent="-1143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b="1" lang="en-US"/>
              <a:t>Parent Application:</a:t>
            </a:r>
            <a:r>
              <a:rPr lang="en-US"/>
              <a:t> All parents can submit an online application using their parent portal email and password at </a:t>
            </a:r>
            <a:r>
              <a:rPr b="1" lang="en-US" u="sng">
                <a:solidFill>
                  <a:srgbClr val="FDA02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Apply.LAUSD.net</a:t>
            </a:r>
            <a:r>
              <a:rPr lang="en-US"/>
              <a:t>.</a:t>
            </a:r>
            <a:endParaRPr/>
          </a:p>
          <a:p>
            <a:pPr indent="-11430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-11430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accent1"/>
                </a:solidFill>
              </a:rPr>
              <a:t>Starting </a:t>
            </a:r>
            <a:r>
              <a:rPr b="1" lang="en-US" sz="2600">
                <a:solidFill>
                  <a:schemeClr val="accent1"/>
                </a:solidFill>
              </a:rPr>
              <a:t>November 17, 2025</a:t>
            </a:r>
            <a:endParaRPr sz="2600"/>
          </a:p>
          <a:p>
            <a:pPr indent="-2413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b="1" lang="en-US">
                <a:solidFill>
                  <a:schemeClr val="dk1"/>
                </a:solidFill>
              </a:rPr>
              <a:t>Paper Application:</a:t>
            </a:r>
            <a:r>
              <a:rPr lang="en-US">
                <a:solidFill>
                  <a:schemeClr val="dk1"/>
                </a:solidFill>
              </a:rPr>
              <a:t> Paper applications will be available after November 17, 2025 (ZOC website or school).</a:t>
            </a:r>
            <a:endParaRPr>
              <a:solidFill>
                <a:schemeClr val="dk1"/>
              </a:solidFill>
            </a:endParaRPr>
          </a:p>
          <a:p>
            <a:pPr indent="-11430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-11430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accent1"/>
                </a:solidFill>
              </a:rPr>
              <a:t>Starting December 1, 2025</a:t>
            </a:r>
            <a:endParaRPr sz="2600">
              <a:solidFill>
                <a:schemeClr val="dk1"/>
              </a:solidFill>
            </a:endParaRPr>
          </a:p>
          <a:p>
            <a:pPr indent="-2413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b="1" lang="en-US">
                <a:solidFill>
                  <a:schemeClr val="dk1"/>
                </a:solidFill>
              </a:rPr>
              <a:t>New!</a:t>
            </a:r>
            <a:r>
              <a:rPr b="1" lang="en-US">
                <a:solidFill>
                  <a:schemeClr val="accent1"/>
                </a:solidFill>
              </a:rPr>
              <a:t> </a:t>
            </a:r>
            <a:r>
              <a:rPr lang="en-US"/>
              <a:t>Year-round online application available at </a:t>
            </a:r>
            <a:r>
              <a:rPr b="1" lang="en-US" u="sng">
                <a:solidFill>
                  <a:srgbClr val="FDA02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Apply.LAUSD.net</a:t>
            </a:r>
            <a:r>
              <a:rPr lang="en-US"/>
              <a:t>. For current school year and SY 2026-27.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Applications submitted October 1 – December 31, 205 will be processed in Round 1. Applications submitted after Dec. 31</a:t>
            </a:r>
            <a:r>
              <a:rPr baseline="30000" lang="en-US">
                <a:solidFill>
                  <a:schemeClr val="dk1"/>
                </a:solidFill>
              </a:rPr>
              <a:t>st</a:t>
            </a:r>
            <a:r>
              <a:rPr lang="en-US">
                <a:solidFill>
                  <a:schemeClr val="dk1"/>
                </a:solidFill>
              </a:rPr>
              <a:t> will be accepted but processed in subsequent rounds.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0" name="Google Shape;340;p11"/>
          <p:cNvSpPr txBox="1"/>
          <p:nvPr/>
        </p:nvSpPr>
        <p:spPr>
          <a:xfrm>
            <a:off x="262750" y="256000"/>
            <a:ext cx="8597400" cy="122220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Apply?</a:t>
            </a:r>
            <a:endParaRPr b="1" i="0" sz="4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"/>
          <p:cNvSpPr txBox="1"/>
          <p:nvPr>
            <p:ph type="title"/>
          </p:nvPr>
        </p:nvSpPr>
        <p:spPr>
          <a:xfrm>
            <a:off x="900113" y="2478765"/>
            <a:ext cx="7345362" cy="1676400"/>
          </a:xfrm>
          <a:prstGeom prst="rect">
            <a:avLst/>
          </a:prstGeom>
          <a:solidFill>
            <a:srgbClr val="0070C0"/>
          </a:solidFill>
          <a:ln cap="flat" cmpd="sng" w="31750">
            <a:solidFill>
              <a:srgbClr val="A53A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Choose the Right School?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"/>
          <p:cNvSpPr txBox="1"/>
          <p:nvPr>
            <p:ph type="title"/>
          </p:nvPr>
        </p:nvSpPr>
        <p:spPr>
          <a:xfrm>
            <a:off x="254833" y="244475"/>
            <a:ext cx="8604353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>
                <a:solidFill>
                  <a:schemeClr val="dk1"/>
                </a:solidFill>
              </a:rPr>
            </a:br>
            <a:r>
              <a:rPr b="1" lang="en-US">
                <a:solidFill>
                  <a:schemeClr val="dk1"/>
                </a:solidFill>
              </a:rPr>
              <a:t>What Should I Ask?</a:t>
            </a:r>
            <a:br>
              <a:rPr b="1" lang="en-US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sp>
        <p:nvSpPr>
          <p:cNvPr id="353" name="Google Shape;353;p20"/>
          <p:cNvSpPr txBox="1"/>
          <p:nvPr>
            <p:ph idx="1" type="body"/>
          </p:nvPr>
        </p:nvSpPr>
        <p:spPr>
          <a:xfrm>
            <a:off x="254834" y="1904858"/>
            <a:ext cx="8528440" cy="4641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is the theme or focus of your school?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partnerships does your school have?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How do you help 6</a:t>
            </a:r>
            <a:r>
              <a:rPr baseline="30000" lang="en-US" sz="2000"/>
              <a:t>th</a:t>
            </a:r>
            <a:r>
              <a:rPr lang="en-US" sz="2000"/>
              <a:t> and 9</a:t>
            </a:r>
            <a:r>
              <a:rPr baseline="30000" lang="en-US" sz="2000"/>
              <a:t>th</a:t>
            </a:r>
            <a:r>
              <a:rPr lang="en-US" sz="2000"/>
              <a:t> graders adjust to school life?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AP courses are offered?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is your graduation rate?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colleges/universities do your graduating seniors attend?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extracurricular activities or sports are offered?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How do you engage and communicate with parents?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/>
          <p:nvPr>
            <p:ph type="title"/>
          </p:nvPr>
        </p:nvSpPr>
        <p:spPr>
          <a:xfrm>
            <a:off x="268014" y="244475"/>
            <a:ext cx="8595360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 sz="3600">
                <a:solidFill>
                  <a:schemeClr val="dk1"/>
                </a:solidFill>
              </a:rPr>
            </a:br>
            <a:r>
              <a:rPr b="1" lang="en-US" sz="3600">
                <a:solidFill>
                  <a:schemeClr val="dk1"/>
                </a:solidFill>
              </a:rPr>
              <a:t>Some Things to Consider</a:t>
            </a:r>
            <a:br>
              <a:rPr b="1" lang="en-US" sz="3600">
                <a:solidFill>
                  <a:schemeClr val="dk1"/>
                </a:solidFill>
              </a:rPr>
            </a:br>
            <a:endParaRPr sz="3600">
              <a:solidFill>
                <a:schemeClr val="dk1"/>
              </a:solidFill>
            </a:endParaRPr>
          </a:p>
        </p:txBody>
      </p:sp>
      <p:sp>
        <p:nvSpPr>
          <p:cNvPr id="360" name="Google Shape;360;p21"/>
          <p:cNvSpPr txBox="1"/>
          <p:nvPr>
            <p:ph idx="1" type="body"/>
          </p:nvPr>
        </p:nvSpPr>
        <p:spPr>
          <a:xfrm>
            <a:off x="355297" y="2120227"/>
            <a:ext cx="8508077" cy="3710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b="1" sz="1400">
              <a:solidFill>
                <a:srgbClr val="544D44"/>
              </a:solidFill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-US" sz="2400"/>
              <a:t>What programs/supports are offered for Students With Disabilities or English Language Learners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sz="2400"/>
              <a:t>Have you visited the school? Consider a                     campus tour.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8108"/>
              <a:buChar char="•"/>
            </a:pPr>
            <a:r>
              <a:rPr lang="en-US" sz="2400"/>
              <a:t>Is the school too far? What are your                   transportation needs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8108"/>
              <a:buChar char="•"/>
            </a:pPr>
            <a:r>
              <a:rPr lang="en-US" sz="2400"/>
              <a:t>Do other siblings attend the same high school or  middle school?</a:t>
            </a:r>
            <a:endParaRPr/>
          </a:p>
        </p:txBody>
      </p:sp>
      <p:pic>
        <p:nvPicPr>
          <p:cNvPr id="361" name="Google Shape;3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5968" y="2781214"/>
            <a:ext cx="1729098" cy="192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"/>
          <p:cNvSpPr txBox="1"/>
          <p:nvPr>
            <p:ph type="title"/>
          </p:nvPr>
        </p:nvSpPr>
        <p:spPr>
          <a:xfrm>
            <a:off x="265814" y="244475"/>
            <a:ext cx="8591107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 sz="4000">
                <a:solidFill>
                  <a:schemeClr val="dk1"/>
                </a:solidFill>
              </a:rPr>
            </a:br>
            <a:r>
              <a:rPr b="1" lang="en-US" sz="4000">
                <a:solidFill>
                  <a:schemeClr val="dk1"/>
                </a:solidFill>
              </a:rPr>
              <a:t>Important Websites</a:t>
            </a:r>
            <a:br>
              <a:rPr b="1" lang="en-US" sz="4000">
                <a:solidFill>
                  <a:schemeClr val="dk1"/>
                </a:solidFill>
              </a:rPr>
            </a:br>
            <a:endParaRPr b="1" sz="4000">
              <a:solidFill>
                <a:schemeClr val="dk1"/>
              </a:solidFill>
            </a:endParaRPr>
          </a:p>
        </p:txBody>
      </p:sp>
      <p:sp>
        <p:nvSpPr>
          <p:cNvPr id="368" name="Google Shape;368;p45"/>
          <p:cNvSpPr txBox="1"/>
          <p:nvPr>
            <p:ph idx="1" type="body"/>
          </p:nvPr>
        </p:nvSpPr>
        <p:spPr>
          <a:xfrm>
            <a:off x="3487233" y="2340231"/>
            <a:ext cx="45240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b="1" lang="en-US" sz="4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Lausd.org/ZOC</a:t>
            </a:r>
            <a:endParaRPr b="1" sz="4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69" name="Google Shape;369;p45"/>
          <p:cNvSpPr txBox="1"/>
          <p:nvPr/>
        </p:nvSpPr>
        <p:spPr>
          <a:xfrm>
            <a:off x="3629375" y="3516879"/>
            <a:ext cx="4950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b="1" i="0" lang="en-US" sz="4400" u="sng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Explore.Lausd.net</a:t>
            </a:r>
            <a:endParaRPr b="1" i="0" sz="44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45"/>
          <p:cNvSpPr txBox="1"/>
          <p:nvPr/>
        </p:nvSpPr>
        <p:spPr>
          <a:xfrm>
            <a:off x="3629370" y="4693522"/>
            <a:ext cx="45801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b="1" i="0" lang="en-US" sz="4400" u="sng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Apply.Lausd.net</a:t>
            </a:r>
            <a:endParaRPr b="1" i="0" sz="44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45"/>
          <p:cNvSpPr txBox="1"/>
          <p:nvPr/>
        </p:nvSpPr>
        <p:spPr>
          <a:xfrm>
            <a:off x="265826" y="2596225"/>
            <a:ext cx="322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i="0" lang="en-US" sz="2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Zones of Choice:</a:t>
            </a:r>
            <a:endParaRPr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45"/>
          <p:cNvSpPr txBox="1"/>
          <p:nvPr/>
        </p:nvSpPr>
        <p:spPr>
          <a:xfrm>
            <a:off x="265827" y="3772875"/>
            <a:ext cx="318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i="0" lang="en-US" sz="2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Explorer:</a:t>
            </a:r>
            <a:endParaRPr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p45"/>
          <p:cNvSpPr txBox="1"/>
          <p:nvPr/>
        </p:nvSpPr>
        <p:spPr>
          <a:xfrm>
            <a:off x="965705" y="4949536"/>
            <a:ext cx="252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i="0" lang="en-US" sz="2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Application:</a:t>
            </a:r>
            <a:endParaRPr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/>
          <p:nvPr>
            <p:ph type="title"/>
          </p:nvPr>
        </p:nvSpPr>
        <p:spPr>
          <a:xfrm>
            <a:off x="265814" y="244475"/>
            <a:ext cx="8591107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 sz="4000">
                <a:solidFill>
                  <a:schemeClr val="dk1"/>
                </a:solidFill>
              </a:rPr>
            </a:br>
            <a:r>
              <a:rPr b="1" lang="en-US" sz="4000">
                <a:solidFill>
                  <a:schemeClr val="dk1"/>
                </a:solidFill>
              </a:rPr>
              <a:t>Zones of Choice</a:t>
            </a:r>
            <a:endParaRPr b="1" sz="4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chemeClr val="dk1"/>
                </a:solidFill>
              </a:rPr>
              <a:t>Parent Application</a:t>
            </a:r>
            <a:br>
              <a:rPr b="1" lang="en-US" sz="4000">
                <a:solidFill>
                  <a:schemeClr val="dk1"/>
                </a:solidFill>
              </a:rPr>
            </a:br>
            <a:endParaRPr b="1" sz="4000">
              <a:solidFill>
                <a:schemeClr val="dk1"/>
              </a:solidFill>
            </a:endParaRPr>
          </a:p>
        </p:txBody>
      </p:sp>
      <p:sp>
        <p:nvSpPr>
          <p:cNvPr id="380" name="Google Shape;380;p46"/>
          <p:cNvSpPr txBox="1"/>
          <p:nvPr>
            <p:ph idx="1" type="body"/>
          </p:nvPr>
        </p:nvSpPr>
        <p:spPr>
          <a:xfrm>
            <a:off x="358350" y="2769975"/>
            <a:ext cx="8427300" cy="3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600" lvl="0" marL="5715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Log in/Apply</a:t>
            </a:r>
            <a:endParaRPr sz="3000">
              <a:solidFill>
                <a:schemeClr val="dk1"/>
              </a:solidFill>
            </a:endParaRPr>
          </a:p>
          <a:p>
            <a:pPr indent="-482600" lvl="0" marL="5715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If your Parent Portal account is active, you may use your email and password to log in.</a:t>
            </a:r>
            <a:endParaRPr sz="3000">
              <a:solidFill>
                <a:schemeClr val="dk1"/>
              </a:solidFill>
            </a:endParaRPr>
          </a:p>
          <a:p>
            <a:pPr indent="-482600" lvl="0" marL="5715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You may create an account </a:t>
            </a:r>
            <a:r>
              <a:rPr lang="en-US" sz="3000">
                <a:solidFill>
                  <a:schemeClr val="dk1"/>
                </a:solidFill>
              </a:rPr>
              <a:t>(Register)</a:t>
            </a:r>
            <a:r>
              <a:rPr lang="en-US" sz="3000">
                <a:solidFill>
                  <a:schemeClr val="dk1"/>
                </a:solidFill>
              </a:rPr>
              <a:t>.  All you need is an email address.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2000">
              <a:solidFill>
                <a:srgbClr val="FDA02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2000">
              <a:solidFill>
                <a:srgbClr val="FDA023"/>
              </a:solidFill>
            </a:endParaRPr>
          </a:p>
          <a:p>
            <a:pPr indent="-292100" lvl="0" marL="5715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2000" u="sng">
              <a:solidFill>
                <a:srgbClr val="FDA02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4400">
              <a:solidFill>
                <a:srgbClr val="FDA02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81" name="Google Shape;381;p46"/>
          <p:cNvSpPr txBox="1"/>
          <p:nvPr/>
        </p:nvSpPr>
        <p:spPr>
          <a:xfrm>
            <a:off x="265824" y="1765575"/>
            <a:ext cx="85911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b="1" i="0" lang="en-US" sz="4400" u="sng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Apply.Lausd.net</a:t>
            </a:r>
            <a:endParaRPr b="1" i="0" sz="44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8e8a7698f1_0_138"/>
          <p:cNvSpPr txBox="1"/>
          <p:nvPr>
            <p:ph idx="4294967295" type="title"/>
          </p:nvPr>
        </p:nvSpPr>
        <p:spPr>
          <a:xfrm>
            <a:off x="628650" y="4372775"/>
            <a:ext cx="78867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Zones of Choice </a:t>
            </a:r>
            <a:r>
              <a:rPr b="1"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Orientation</a:t>
            </a:r>
            <a:br>
              <a:rPr b="1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1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g38e8a7698f1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2186" y="622738"/>
            <a:ext cx="4799627" cy="319975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38e8a7698f1_0_138"/>
          <p:cNvSpPr/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g38f0e03b3bb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516" r="0" t="11355"/>
          <a:stretch/>
        </p:blipFill>
        <p:spPr>
          <a:xfrm>
            <a:off x="3026421" y="2289544"/>
            <a:ext cx="3384600" cy="40755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sp>
        <p:nvSpPr>
          <p:cNvPr id="387" name="Google Shape;387;g38f0e03b3bb_0_0"/>
          <p:cNvSpPr txBox="1"/>
          <p:nvPr/>
        </p:nvSpPr>
        <p:spPr>
          <a:xfrm>
            <a:off x="350670" y="244559"/>
            <a:ext cx="8597400" cy="133980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</a:rPr>
              <a:t>Confirmation Email</a:t>
            </a:r>
            <a:endParaRPr/>
          </a:p>
        </p:txBody>
      </p:sp>
      <p:sp>
        <p:nvSpPr>
          <p:cNvPr id="388" name="Google Shape;388;g38f0e03b3bb_0_0"/>
          <p:cNvSpPr txBox="1"/>
          <p:nvPr/>
        </p:nvSpPr>
        <p:spPr>
          <a:xfrm>
            <a:off x="5543044" y="5518768"/>
            <a:ext cx="590700" cy="20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700">
                <a:solidFill>
                  <a:schemeClr val="lt1"/>
                </a:solidFill>
              </a:rPr>
              <a:t>4</a:t>
            </a:r>
            <a:r>
              <a:rPr b="0" i="0" lang="en-U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lang="en-US" sz="700">
                <a:solidFill>
                  <a:schemeClr val="lt1"/>
                </a:solidFill>
              </a:rPr>
              <a:t>5</a:t>
            </a:r>
            <a:r>
              <a:rPr b="0" i="0" lang="en-U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89" name="Google Shape;389;g38f0e03b3bb_0_0"/>
          <p:cNvSpPr txBox="1"/>
          <p:nvPr/>
        </p:nvSpPr>
        <p:spPr>
          <a:xfrm>
            <a:off x="3026422" y="1673013"/>
            <a:ext cx="3384600" cy="30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circle with red and blue letters and a sun&#10;&#10;Description automatically generated" id="390" name="Google Shape;390;g38f0e03b3b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6420" y="1709499"/>
            <a:ext cx="543563" cy="543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red letters on a black background&#10;&#10;Description automatically generated" id="391" name="Google Shape;391;g38f0e03b3b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9371" y="1733120"/>
            <a:ext cx="2000062" cy="5381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g38f0e03b3bb_0_0"/>
          <p:cNvCxnSpPr/>
          <p:nvPr/>
        </p:nvCxnSpPr>
        <p:spPr>
          <a:xfrm>
            <a:off x="3026422" y="2466753"/>
            <a:ext cx="33846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"/>
          <p:cNvSpPr txBox="1"/>
          <p:nvPr>
            <p:ph type="title"/>
          </p:nvPr>
        </p:nvSpPr>
        <p:spPr>
          <a:xfrm>
            <a:off x="900113" y="2384854"/>
            <a:ext cx="7345362" cy="1676400"/>
          </a:xfrm>
          <a:prstGeom prst="rect">
            <a:avLst/>
          </a:prstGeom>
          <a:solidFill>
            <a:srgbClr val="0070C0"/>
          </a:solidFill>
          <a:ln cap="flat" cmpd="sng" w="31750">
            <a:solidFill>
              <a:srgbClr val="A53A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Next?</a:t>
            </a:r>
            <a:br>
              <a:rPr b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4"/>
          <p:cNvSpPr txBox="1"/>
          <p:nvPr>
            <p:ph type="title"/>
          </p:nvPr>
        </p:nvSpPr>
        <p:spPr>
          <a:xfrm>
            <a:off x="277906" y="244475"/>
            <a:ext cx="8566549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>
                <a:solidFill>
                  <a:schemeClr val="dk1"/>
                </a:solidFill>
              </a:rPr>
            </a:br>
            <a:r>
              <a:rPr b="1" lang="en-US">
                <a:solidFill>
                  <a:schemeClr val="dk1"/>
                </a:solidFill>
              </a:rPr>
              <a:t>School Assignment</a:t>
            </a:r>
            <a:br>
              <a:rPr b="1" lang="en-US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sp>
        <p:nvSpPr>
          <p:cNvPr id="405" name="Google Shape;405;p24"/>
          <p:cNvSpPr txBox="1"/>
          <p:nvPr>
            <p:ph idx="1" type="body"/>
          </p:nvPr>
        </p:nvSpPr>
        <p:spPr>
          <a:xfrm>
            <a:off x="354100" y="2282075"/>
            <a:ext cx="8676300" cy="39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400">
                <a:solidFill>
                  <a:schemeClr val="accent1"/>
                </a:solidFill>
              </a:rPr>
              <a:t>February 2026: </a:t>
            </a:r>
            <a:r>
              <a:rPr lang="en-US" sz="2400"/>
              <a:t>School assignment by ZOC office. Applications are processed randomly based on parent preference order on ZOC application and school space availability. </a:t>
            </a:r>
            <a:endParaRPr b="1" sz="24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400">
                <a:solidFill>
                  <a:schemeClr val="accent1"/>
                </a:solidFill>
              </a:rPr>
              <a:t>March 2026: </a:t>
            </a:r>
            <a:r>
              <a:rPr lang="en-US" sz="2400"/>
              <a:t>Assignment letter mailed home.</a:t>
            </a:r>
            <a:endParaRPr sz="24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400">
                <a:solidFill>
                  <a:schemeClr val="accent1"/>
                </a:solidFill>
              </a:rPr>
              <a:t>April-June 2026: </a:t>
            </a:r>
            <a:r>
              <a:rPr lang="en-US" sz="2400"/>
              <a:t>Enrollment packets available at the high school and middle school.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3"/>
          <p:cNvSpPr txBox="1"/>
          <p:nvPr>
            <p:ph type="title"/>
          </p:nvPr>
        </p:nvSpPr>
        <p:spPr>
          <a:xfrm>
            <a:off x="295835" y="244475"/>
            <a:ext cx="8580150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 sz="4300">
                <a:solidFill>
                  <a:schemeClr val="dk1"/>
                </a:solidFill>
              </a:rPr>
            </a:br>
            <a:r>
              <a:rPr b="1" lang="en-US" sz="4300">
                <a:solidFill>
                  <a:schemeClr val="dk1"/>
                </a:solidFill>
              </a:rPr>
              <a:t>Next Steps</a:t>
            </a:r>
            <a:br>
              <a:rPr b="1" lang="en-US" sz="4300">
                <a:solidFill>
                  <a:schemeClr val="dk1"/>
                </a:solidFill>
              </a:rPr>
            </a:br>
            <a:endParaRPr b="1" sz="4300">
              <a:solidFill>
                <a:schemeClr val="dk1"/>
              </a:solidFill>
            </a:endParaRPr>
          </a:p>
        </p:txBody>
      </p:sp>
      <p:sp>
        <p:nvSpPr>
          <p:cNvPr id="412" name="Google Shape;412;p23"/>
          <p:cNvSpPr txBox="1"/>
          <p:nvPr>
            <p:ph idx="1" type="body"/>
          </p:nvPr>
        </p:nvSpPr>
        <p:spPr>
          <a:xfrm>
            <a:off x="444934" y="1886264"/>
            <a:ext cx="8254132" cy="4597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Talk with your child about high school or middle school options.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Ask questions.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Visit the Zones of Choice website</a:t>
            </a:r>
            <a:r>
              <a:rPr i="1" lang="en-US"/>
              <a:t>:    School Video | Brochure    </a:t>
            </a:r>
            <a:r>
              <a:rPr b="1" lang="en-US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Lausd.org/zoc</a:t>
            </a:r>
            <a:endParaRPr b="1">
              <a:solidFill>
                <a:schemeClr val="accent1"/>
              </a:solidFill>
            </a:endParaRPr>
          </a:p>
          <a:p>
            <a:pPr indent="-274320" lvl="0" marL="27432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Visit the school profile and the school website</a:t>
            </a:r>
            <a:r>
              <a:rPr i="1" lang="en-US"/>
              <a:t>:   </a:t>
            </a:r>
            <a:r>
              <a:rPr b="1" lang="en-US" u="sng">
                <a:solidFill>
                  <a:srgbClr val="FDA02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Explore.Lausd.net</a:t>
            </a:r>
            <a:endParaRPr>
              <a:solidFill>
                <a:srgbClr val="FDA023"/>
              </a:solidFill>
            </a:endParaRPr>
          </a:p>
          <a:p>
            <a:pPr indent="-274320" lvl="0" marL="27432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Develop an action plan.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Make a list of preferred schools.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Parents can submit an online application: </a:t>
            </a:r>
            <a:r>
              <a:rPr b="1" lang="en-US"/>
              <a:t>October 1 – Nov. 14, 2025 </a:t>
            </a:r>
            <a:r>
              <a:rPr lang="en-US"/>
              <a:t>at</a:t>
            </a:r>
            <a:r>
              <a:rPr b="1" lang="en-US"/>
              <a:t> </a:t>
            </a:r>
            <a:r>
              <a:rPr b="1" lang="en-US" u="sng">
                <a:solidFill>
                  <a:srgbClr val="FDA02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Apply.Lausd.net</a:t>
            </a:r>
            <a:endParaRPr>
              <a:solidFill>
                <a:srgbClr val="FDA023"/>
              </a:solidFill>
            </a:endParaRPr>
          </a:p>
        </p:txBody>
      </p:sp>
      <p:pic>
        <p:nvPicPr>
          <p:cNvPr id="413" name="Google Shape;4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61607" y="3691328"/>
            <a:ext cx="1284512" cy="114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8e8cb85a44_1_148"/>
          <p:cNvSpPr txBox="1"/>
          <p:nvPr>
            <p:ph type="title"/>
          </p:nvPr>
        </p:nvSpPr>
        <p:spPr>
          <a:xfrm>
            <a:off x="628650" y="529489"/>
            <a:ext cx="78867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Questions &amp; Discussion</a:t>
            </a:r>
            <a:endParaRPr b="1" i="0" sz="3000" u="none" cap="none" strike="noStrike">
              <a:solidFill>
                <a:srgbClr val="F69B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19" name="Google Shape;419;g38e8cb85a44_1_148"/>
          <p:cNvGrpSpPr/>
          <p:nvPr/>
        </p:nvGrpSpPr>
        <p:grpSpPr>
          <a:xfrm>
            <a:off x="2963395" y="2303196"/>
            <a:ext cx="2954925" cy="2734408"/>
            <a:chOff x="3951193" y="1927928"/>
            <a:chExt cx="3939900" cy="3645877"/>
          </a:xfrm>
        </p:grpSpPr>
        <p:grpSp>
          <p:nvGrpSpPr>
            <p:cNvPr id="420" name="Google Shape;420;g38e8cb85a44_1_148"/>
            <p:cNvGrpSpPr/>
            <p:nvPr/>
          </p:nvGrpSpPr>
          <p:grpSpPr>
            <a:xfrm>
              <a:off x="3951193" y="2092045"/>
              <a:ext cx="3939900" cy="3481760"/>
              <a:chOff x="1371600" y="1016281"/>
              <a:chExt cx="3939900" cy="3481760"/>
            </a:xfrm>
          </p:grpSpPr>
          <p:sp>
            <p:nvSpPr>
              <p:cNvPr id="421" name="Google Shape;421;g38e8cb85a44_1_148"/>
              <p:cNvSpPr/>
              <p:nvPr/>
            </p:nvSpPr>
            <p:spPr>
              <a:xfrm>
                <a:off x="1371600" y="1016281"/>
                <a:ext cx="3939900" cy="30717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reflection blurRad="0" dir="5400000" dist="50800" endA="0" endPos="65000" fadeDir="5400012" kx="0" rotWithShape="0" algn="bl" stA="25000" stPos="0" sy="-100000" ky="0"/>
              </a:effectLst>
            </p:spPr>
            <p:txBody>
              <a:bodyPr anchorCtr="0" anchor="ctr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g38e8cb85a44_1_148"/>
              <p:cNvSpPr/>
              <p:nvPr/>
            </p:nvSpPr>
            <p:spPr>
              <a:xfrm>
                <a:off x="3951193" y="3677771"/>
                <a:ext cx="753035" cy="820270"/>
              </a:xfrm>
              <a:custGeom>
                <a:rect b="b" l="l" r="r" t="t"/>
                <a:pathLst>
                  <a:path extrusionOk="0" h="820270" w="753035">
                    <a:moveTo>
                      <a:pt x="0" y="268941"/>
                    </a:moveTo>
                    <a:lnTo>
                      <a:pt x="753035" y="820270"/>
                    </a:lnTo>
                    <a:lnTo>
                      <a:pt x="632012" y="0"/>
                    </a:lnTo>
                    <a:lnTo>
                      <a:pt x="632012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0" dir="5400000" dist="50800" endA="0" endPos="65000" fadeDir="5400012" kx="0" rotWithShape="0" algn="bl" stA="25000" stPos="0" sy="-100000" ky="0"/>
              </a:effectLst>
            </p:spPr>
            <p:txBody>
              <a:bodyPr anchorCtr="0" anchor="ctr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3" name="Google Shape;423;g38e8cb85a44_1_148"/>
            <p:cNvSpPr txBox="1"/>
            <p:nvPr/>
          </p:nvSpPr>
          <p:spPr>
            <a:xfrm>
              <a:off x="5146816" y="1927928"/>
              <a:ext cx="2113500" cy="31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0"/>
                <a:buFont typeface="Arial"/>
                <a:buNone/>
              </a:pPr>
              <a:r>
                <a:rPr b="1" i="0" lang="en-US" sz="15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g38e8cb85a44_1_148"/>
          <p:cNvGrpSpPr/>
          <p:nvPr/>
        </p:nvGrpSpPr>
        <p:grpSpPr>
          <a:xfrm>
            <a:off x="5011570" y="1242646"/>
            <a:ext cx="3552247" cy="3303496"/>
            <a:chOff x="6682093" y="513860"/>
            <a:chExt cx="4736329" cy="4404661"/>
          </a:xfrm>
        </p:grpSpPr>
        <p:grpSp>
          <p:nvGrpSpPr>
            <p:cNvPr id="425" name="Google Shape;425;g38e8cb85a44_1_148"/>
            <p:cNvGrpSpPr/>
            <p:nvPr/>
          </p:nvGrpSpPr>
          <p:grpSpPr>
            <a:xfrm flipH="1" rot="921073">
              <a:off x="7072383" y="975362"/>
              <a:ext cx="3955748" cy="3481657"/>
              <a:chOff x="1371600" y="1016281"/>
              <a:chExt cx="3939900" cy="3481760"/>
            </a:xfrm>
          </p:grpSpPr>
          <p:sp>
            <p:nvSpPr>
              <p:cNvPr id="426" name="Google Shape;426;g38e8cb85a44_1_148"/>
              <p:cNvSpPr/>
              <p:nvPr/>
            </p:nvSpPr>
            <p:spPr>
              <a:xfrm>
                <a:off x="1371600" y="1016281"/>
                <a:ext cx="3939900" cy="3071700"/>
              </a:xfrm>
              <a:prstGeom prst="ellipse">
                <a:avLst/>
              </a:prstGeom>
              <a:solidFill>
                <a:srgbClr val="FF8801"/>
              </a:solidFill>
              <a:ln>
                <a:noFill/>
              </a:ln>
              <a:effectLst>
                <a:reflection blurRad="0" dir="5400000" dist="50800" endA="0" endPos="65000" fadeDir="5400012" kx="0" rotWithShape="0" algn="bl" stA="46000" stPos="0" sy="-100000" ky="0"/>
              </a:effectLst>
            </p:spPr>
            <p:txBody>
              <a:bodyPr anchorCtr="0" anchor="ctr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g38e8cb85a44_1_148"/>
              <p:cNvSpPr/>
              <p:nvPr/>
            </p:nvSpPr>
            <p:spPr>
              <a:xfrm>
                <a:off x="3951193" y="3677771"/>
                <a:ext cx="753035" cy="820270"/>
              </a:xfrm>
              <a:custGeom>
                <a:rect b="b" l="l" r="r" t="t"/>
                <a:pathLst>
                  <a:path extrusionOk="0" h="820270" w="753035">
                    <a:moveTo>
                      <a:pt x="0" y="268941"/>
                    </a:moveTo>
                    <a:lnTo>
                      <a:pt x="753035" y="820270"/>
                    </a:lnTo>
                    <a:lnTo>
                      <a:pt x="632012" y="0"/>
                    </a:lnTo>
                    <a:lnTo>
                      <a:pt x="632012" y="0"/>
                    </a:lnTo>
                  </a:path>
                </a:pathLst>
              </a:custGeom>
              <a:solidFill>
                <a:srgbClr val="FF8801"/>
              </a:solidFill>
              <a:ln>
                <a:noFill/>
              </a:ln>
              <a:effectLst>
                <a:reflection blurRad="0" dir="5400000" dist="50800" endA="0" endPos="65000" fadeDir="5400012" kx="0" rotWithShape="0" algn="bl" stA="46000" stPos="0" sy="-100000" ky="0"/>
              </a:effectLst>
            </p:spPr>
            <p:txBody>
              <a:bodyPr anchorCtr="0" anchor="ctr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g38e8cb85a44_1_148"/>
            <p:cNvSpPr txBox="1"/>
            <p:nvPr/>
          </p:nvSpPr>
          <p:spPr>
            <a:xfrm rot="1577754">
              <a:off x="8306751" y="1040343"/>
              <a:ext cx="2113510" cy="3170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0"/>
                <a:buFont typeface="Arial"/>
                <a:buNone/>
              </a:pPr>
              <a:r>
                <a:rPr b="1" i="0" lang="en-US" sz="15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" name="Google Shape;429;g38e8cb85a44_1_148"/>
          <p:cNvGrpSpPr/>
          <p:nvPr/>
        </p:nvGrpSpPr>
        <p:grpSpPr>
          <a:xfrm>
            <a:off x="486535" y="1365862"/>
            <a:ext cx="3444300" cy="3280965"/>
            <a:chOff x="648713" y="678147"/>
            <a:chExt cx="4592400" cy="4374619"/>
          </a:xfrm>
        </p:grpSpPr>
        <p:grpSp>
          <p:nvGrpSpPr>
            <p:cNvPr id="430" name="Google Shape;430;g38e8cb85a44_1_148"/>
            <p:cNvGrpSpPr/>
            <p:nvPr/>
          </p:nvGrpSpPr>
          <p:grpSpPr>
            <a:xfrm rot="-781651">
              <a:off x="990860" y="1175220"/>
              <a:ext cx="3908107" cy="3481874"/>
              <a:chOff x="1371600" y="1016281"/>
              <a:chExt cx="3939900" cy="3481760"/>
            </a:xfrm>
          </p:grpSpPr>
          <p:sp>
            <p:nvSpPr>
              <p:cNvPr id="431" name="Google Shape;431;g38e8cb85a44_1_148"/>
              <p:cNvSpPr/>
              <p:nvPr/>
            </p:nvSpPr>
            <p:spPr>
              <a:xfrm>
                <a:off x="1371600" y="1016281"/>
                <a:ext cx="3939900" cy="3071700"/>
              </a:xfrm>
              <a:prstGeom prst="ellipse">
                <a:avLst/>
              </a:prstGeom>
              <a:solidFill>
                <a:srgbClr val="00B0F0">
                  <a:alpha val="93725"/>
                </a:srgbClr>
              </a:solidFill>
              <a:ln>
                <a:noFill/>
              </a:ln>
              <a:effectLst>
                <a:reflection blurRad="0" dir="5400000" dist="50800" endA="0" endPos="65000" fadeDir="5400012" kx="0" rotWithShape="0" algn="bl" stA="46000" stPos="0" sy="-100000" ky="0"/>
              </a:effectLst>
            </p:spPr>
            <p:txBody>
              <a:bodyPr anchorCtr="0" anchor="ctr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g38e8cb85a44_1_148"/>
              <p:cNvSpPr/>
              <p:nvPr/>
            </p:nvSpPr>
            <p:spPr>
              <a:xfrm>
                <a:off x="3951193" y="3677771"/>
                <a:ext cx="753035" cy="820270"/>
              </a:xfrm>
              <a:custGeom>
                <a:rect b="b" l="l" r="r" t="t"/>
                <a:pathLst>
                  <a:path extrusionOk="0" h="820270" w="753035">
                    <a:moveTo>
                      <a:pt x="0" y="268941"/>
                    </a:moveTo>
                    <a:lnTo>
                      <a:pt x="753035" y="820270"/>
                    </a:lnTo>
                    <a:lnTo>
                      <a:pt x="632012" y="0"/>
                    </a:lnTo>
                    <a:lnTo>
                      <a:pt x="632012" y="0"/>
                    </a:lnTo>
                  </a:path>
                </a:pathLst>
              </a:custGeom>
              <a:solidFill>
                <a:srgbClr val="00B0F0">
                  <a:alpha val="93725"/>
                </a:srgbClr>
              </a:solidFill>
              <a:ln>
                <a:noFill/>
              </a:ln>
              <a:effectLst>
                <a:reflection blurRad="0" dir="5400000" dist="50800" endA="0" endPos="65000" fadeDir="5400012" kx="0" rotWithShape="0" algn="bl" stA="46000" stPos="0" sy="-100000" ky="0"/>
              </a:effectLst>
            </p:spPr>
            <p:txBody>
              <a:bodyPr anchorCtr="0" anchor="ctr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3" name="Google Shape;433;g38e8cb85a44_1_148"/>
            <p:cNvSpPr txBox="1"/>
            <p:nvPr/>
          </p:nvSpPr>
          <p:spPr>
            <a:xfrm rot="-1748253">
              <a:off x="2168607" y="992020"/>
              <a:ext cx="2113336" cy="3170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0"/>
                <a:buFont typeface="Arial"/>
                <a:buNone/>
              </a:pPr>
              <a:r>
                <a:rPr b="1" i="0" lang="en-US" sz="15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4" name="Google Shape;434;g38e8cb85a44_1_148"/>
          <p:cNvSpPr/>
          <p:nvPr/>
        </p:nvSpPr>
        <p:spPr>
          <a:xfrm>
            <a:off x="8659091" y="6324600"/>
            <a:ext cx="332400" cy="34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072B62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8e8cb85a44_1_0"/>
          <p:cNvSpPr txBox="1"/>
          <p:nvPr>
            <p:ph idx="1" type="body"/>
          </p:nvPr>
        </p:nvSpPr>
        <p:spPr>
          <a:xfrm>
            <a:off x="352564" y="1146576"/>
            <a:ext cx="4024800" cy="2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91"/>
              <a:buNone/>
            </a:pPr>
            <a:r>
              <a:rPr b="1" lang="en-US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91891"/>
              <a:buNone/>
            </a:pP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333 S. Beaudry Avenue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91891"/>
              <a:buNone/>
            </a:pP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Los Angeles, CA 90017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91891"/>
              <a:buNone/>
            </a:pP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Phone: (213) 241-0466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91891"/>
              <a:buNone/>
            </a:pP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Fax: (213) 241-4108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91891"/>
              <a:buNone/>
            </a:pPr>
            <a:r>
              <a:rPr lang="en-US" sz="2500" u="sng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ZOC@lausd.net</a:t>
            </a:r>
            <a:endParaRPr sz="2500">
              <a:solidFill>
                <a:srgbClr val="F69B0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91891"/>
              <a:buNone/>
            </a:pPr>
            <a:r>
              <a:rPr lang="en-US" sz="2500" u="sng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http://lausd.org/zoc</a:t>
            </a:r>
            <a:r>
              <a:rPr lang="en-US" sz="250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  <p:pic>
        <p:nvPicPr>
          <p:cNvPr id="441" name="Google Shape;441;g38e8cb85a44_1_0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8323" y="4201944"/>
            <a:ext cx="2689800" cy="23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38e8cb85a44_1_0"/>
          <p:cNvSpPr txBox="1"/>
          <p:nvPr>
            <p:ph type="title"/>
          </p:nvPr>
        </p:nvSpPr>
        <p:spPr>
          <a:xfrm>
            <a:off x="690168" y="457200"/>
            <a:ext cx="76917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2800"/>
              <a:buFont typeface="Poppins"/>
              <a:buNone/>
            </a:pPr>
            <a:r>
              <a:rPr b="1" i="0" lang="en-US" sz="2800" u="none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CONTACT INFORMATION</a:t>
            </a:r>
            <a:endParaRPr/>
          </a:p>
        </p:txBody>
      </p:sp>
      <p:sp>
        <p:nvSpPr>
          <p:cNvPr id="443" name="Google Shape;443;g38e8cb85a44_1_0"/>
          <p:cNvSpPr txBox="1"/>
          <p:nvPr/>
        </p:nvSpPr>
        <p:spPr>
          <a:xfrm>
            <a:off x="690168" y="697468"/>
            <a:ext cx="776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BBDBFF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38e8cb85a44_1_0"/>
          <p:cNvSpPr txBox="1"/>
          <p:nvPr/>
        </p:nvSpPr>
        <p:spPr>
          <a:xfrm>
            <a:off x="3798193" y="1085265"/>
            <a:ext cx="5119200" cy="6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FACILITATORS</a:t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Angelica Cabrera, Facilitator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sng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amc7753@lausd.net</a:t>
            </a:r>
            <a:r>
              <a:rPr b="0" i="0" lang="en-US" sz="2300" u="none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(213) 241-0461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Rosalinda Vazquez, Facilitator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sng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rosalinda.vazquez@lausd.net</a:t>
            </a:r>
            <a:endParaRPr b="0" i="0" sz="2300" u="none" cap="none" strike="noStrike">
              <a:solidFill>
                <a:srgbClr val="F69B0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(213) 241-0554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Sabrina Huizar, Facilitator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sng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sabrina.huizar@lausd.net</a:t>
            </a:r>
            <a:endParaRPr b="0" i="0" sz="2300" u="none" cap="none" strike="noStrike">
              <a:solidFill>
                <a:srgbClr val="F69B0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(213) 241-0589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SUPPORT STAFF</a:t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Elias Higham, Administrative Aide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sng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elias.higham@lausd.net</a:t>
            </a:r>
            <a:r>
              <a:rPr b="0" i="0" lang="en-US" sz="2300" u="none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(213) 241-1928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5" name="Google Shape;445;g38e8cb85a44_1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g38e8cb85a44_1_0"/>
          <p:cNvSpPr/>
          <p:nvPr/>
        </p:nvSpPr>
        <p:spPr>
          <a:xfrm>
            <a:off x="8584913" y="6343650"/>
            <a:ext cx="332400" cy="34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8"/>
          <p:cNvSpPr txBox="1"/>
          <p:nvPr>
            <p:ph type="ctrTitle"/>
          </p:nvPr>
        </p:nvSpPr>
        <p:spPr>
          <a:xfrm>
            <a:off x="809497" y="3797644"/>
            <a:ext cx="7345362" cy="17487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805"/>
              <a:buNone/>
            </a:pPr>
            <a:br>
              <a:rPr b="1" lang="en-US">
                <a:solidFill>
                  <a:schemeClr val="dk1"/>
                </a:solidFill>
              </a:rPr>
            </a:br>
            <a:br>
              <a:rPr b="1" lang="en-US">
                <a:solidFill>
                  <a:schemeClr val="dk1"/>
                </a:solidFill>
              </a:rPr>
            </a:br>
            <a:br>
              <a:rPr b="1" lang="en-US">
                <a:solidFill>
                  <a:schemeClr val="dk1"/>
                </a:solidFill>
              </a:rPr>
            </a:br>
            <a:r>
              <a:rPr b="1" lang="en-US">
                <a:solidFill>
                  <a:schemeClr val="dk1"/>
                </a:solidFill>
              </a:rPr>
              <a:t>Thank you!</a:t>
            </a:r>
            <a:br>
              <a:rPr b="1" lang="en-US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pic>
        <p:nvPicPr>
          <p:cNvPr id="453" name="Google Shape;453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668" l="0" r="0" t="6943"/>
          <a:stretch/>
        </p:blipFill>
        <p:spPr>
          <a:xfrm>
            <a:off x="1684243" y="533400"/>
            <a:ext cx="5754782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8e8a7698f1_0_328"/>
          <p:cNvSpPr/>
          <p:nvPr/>
        </p:nvSpPr>
        <p:spPr>
          <a:xfrm>
            <a:off x="-2482986" y="1180893"/>
            <a:ext cx="14268900" cy="4254900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38e8a7698f1_0_328"/>
          <p:cNvSpPr txBox="1"/>
          <p:nvPr>
            <p:ph type="title"/>
          </p:nvPr>
        </p:nvSpPr>
        <p:spPr>
          <a:xfrm>
            <a:off x="715939" y="6491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VIRTUAL PARENT ORIENTATIONS</a:t>
            </a:r>
            <a:endParaRPr b="1" i="0" sz="3200" u="none" cap="none" strike="noStrik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g38e8a7698f1_0_328"/>
          <p:cNvSpPr txBox="1"/>
          <p:nvPr/>
        </p:nvSpPr>
        <p:spPr>
          <a:xfrm>
            <a:off x="715947" y="1347150"/>
            <a:ext cx="69384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Tuesday, 10/02/25 @ 9:00 am (ENG)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Tuesday, 10/02/25 @ 4:00 pm (ENG)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Tuesday, 10/07/25 @ 9:00 am (SPAN)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Tuesday, 10/07/25 @ 4:00 pm (SPAN)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Wednesday, 10/08/25 @ 9:00 am (ENG)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Wednesday, 10/08/25 @ 4:00 pm (ENG)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Wednesday, 10/13/25 @ 9:00 am (SPAN)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Wednesday, 10/13/25 @ 4:00 pm (SPAN)</a:t>
            </a:r>
            <a:endParaRPr b="0" i="0" sz="14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Poppins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Webinar ID and Link:</a:t>
            </a:r>
            <a:endParaRPr b="0" i="0" sz="14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3000"/>
              <a:buFont typeface="Poppins"/>
              <a:buNone/>
            </a:pPr>
            <a:r>
              <a:rPr b="0" i="0" lang="en-US" sz="1400" u="sng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https://bit.ly/zocparentorientation</a:t>
            </a:r>
            <a:b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Poppins"/>
              <a:buNone/>
            </a:pPr>
            <a:r>
              <a:rPr b="0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Webinar ID: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897 0896 5339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Poppins"/>
              <a:buNone/>
            </a:pPr>
            <a:r>
              <a:rPr b="0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Passcode: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152681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Poppins"/>
              <a:buNone/>
            </a:pPr>
            <a:r>
              <a:rPr b="0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Call: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(213) 338-8477, 89708965339#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5" name="Google Shape;255;g38e8a7698f1_0_3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89234">
            <a:off x="6422653" y="1970490"/>
            <a:ext cx="2372526" cy="306339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256" name="Google Shape;256;g38e8a7698f1_0_328"/>
          <p:cNvSpPr/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8e8a7698f1_0_0"/>
          <p:cNvSpPr txBox="1"/>
          <p:nvPr>
            <p:ph idx="4294967295" type="title"/>
          </p:nvPr>
        </p:nvSpPr>
        <p:spPr>
          <a:xfrm>
            <a:off x="628650" y="1305014"/>
            <a:ext cx="78867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Welcome!</a:t>
            </a:r>
            <a:endParaRPr b="0" i="0" sz="5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8e8a7698f1_0_0"/>
          <p:cNvSpPr txBox="1"/>
          <p:nvPr/>
        </p:nvSpPr>
        <p:spPr>
          <a:xfrm>
            <a:off x="3123526" y="2930457"/>
            <a:ext cx="5602800" cy="1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3657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Dunia Fernandez</a:t>
            </a:r>
            <a:endParaRPr b="0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PPDA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dunia.fernandez@lausd.net</a:t>
            </a: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241-0466</a:t>
            </a:r>
            <a:endParaRPr b="0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36578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3" name="Google Shape;263;g38e8a7698f1_0_0"/>
          <p:cNvPicPr preferRelativeResize="0"/>
          <p:nvPr/>
        </p:nvPicPr>
        <p:blipFill rotWithShape="1">
          <a:blip r:embed="rId4">
            <a:alphaModFix/>
          </a:blip>
          <a:srcRect b="9959" l="376" r="377" t="3279"/>
          <a:stretch/>
        </p:blipFill>
        <p:spPr>
          <a:xfrm>
            <a:off x="1282874" y="2760850"/>
            <a:ext cx="1634165" cy="219928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8e8a7698f1_0_0"/>
          <p:cNvSpPr/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8e8a7698f1_0_70"/>
          <p:cNvSpPr txBox="1"/>
          <p:nvPr>
            <p:ph type="title"/>
          </p:nvPr>
        </p:nvSpPr>
        <p:spPr>
          <a:xfrm>
            <a:off x="1383737" y="605907"/>
            <a:ext cx="78867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ZOC Facilitators</a:t>
            </a:r>
            <a:endParaRPr b="0" i="0" sz="5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8e8a7698f1_0_70"/>
          <p:cNvSpPr txBox="1"/>
          <p:nvPr/>
        </p:nvSpPr>
        <p:spPr>
          <a:xfrm>
            <a:off x="2727015" y="1728368"/>
            <a:ext cx="50331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Angelica Cabrera</a:t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ZOC Facilitator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amc7753@lausd.net</a:t>
            </a: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241-0461</a:t>
            </a:r>
            <a:endParaRPr b="1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1" name="Google Shape;271;g38e8a7698f1_0_70" title="Rosalinda picture.jpg"/>
          <p:cNvPicPr preferRelativeResize="0"/>
          <p:nvPr/>
        </p:nvPicPr>
        <p:blipFill rotWithShape="1">
          <a:blip r:embed="rId4">
            <a:alphaModFix/>
          </a:blip>
          <a:srcRect b="13740" l="0" r="0" t="13740"/>
          <a:stretch/>
        </p:blipFill>
        <p:spPr>
          <a:xfrm>
            <a:off x="1383737" y="3203583"/>
            <a:ext cx="1043787" cy="140519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38e8a7698f1_0_70"/>
          <p:cNvSpPr txBox="1"/>
          <p:nvPr/>
        </p:nvSpPr>
        <p:spPr>
          <a:xfrm>
            <a:off x="2727015" y="3256113"/>
            <a:ext cx="50331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Rosalinda Vazquez</a:t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ZOC Facilitator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rosalinda.vazquez@lausd.net</a:t>
            </a: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241-0554</a:t>
            </a:r>
            <a:endParaRPr b="1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g38e8a7698f1_0_70"/>
          <p:cNvSpPr txBox="1"/>
          <p:nvPr/>
        </p:nvSpPr>
        <p:spPr>
          <a:xfrm>
            <a:off x="2727015" y="4783859"/>
            <a:ext cx="50331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Sabrina Huizar</a:t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ZOC Facilitator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sabrina.huizar@lausd.net</a:t>
            </a: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| (213) 241-0589</a:t>
            </a:r>
            <a:endParaRPr b="1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4" name="Google Shape;274;g38e8a7698f1_0_70"/>
          <p:cNvPicPr preferRelativeResize="0"/>
          <p:nvPr/>
        </p:nvPicPr>
        <p:blipFill rotWithShape="1">
          <a:blip r:embed="rId7">
            <a:alphaModFix/>
          </a:blip>
          <a:srcRect b="9123" l="0" r="0" t="0"/>
          <a:stretch/>
        </p:blipFill>
        <p:spPr>
          <a:xfrm>
            <a:off x="1375055" y="4783850"/>
            <a:ext cx="1061170" cy="14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8e8a7698f1_0_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3725" y="1623300"/>
            <a:ext cx="1043775" cy="14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8e8a7698f1_0_70"/>
          <p:cNvSpPr/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8e8a7698f1_0_105"/>
          <p:cNvSpPr txBox="1"/>
          <p:nvPr>
            <p:ph type="title"/>
          </p:nvPr>
        </p:nvSpPr>
        <p:spPr>
          <a:xfrm>
            <a:off x="1383737" y="549130"/>
            <a:ext cx="78867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Admin Support</a:t>
            </a:r>
            <a:endParaRPr b="0" i="0" sz="5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8e8a7698f1_0_105"/>
          <p:cNvSpPr txBox="1"/>
          <p:nvPr/>
        </p:nvSpPr>
        <p:spPr>
          <a:xfrm>
            <a:off x="2945500" y="2128870"/>
            <a:ext cx="50331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Elias Higham</a:t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Administrative Aide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elias.higham</a:t>
            </a:r>
            <a:r>
              <a:rPr b="0" i="0" lang="en-US" sz="1600" u="sng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@lausd.net</a:t>
            </a: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241-1928</a:t>
            </a:r>
            <a:endParaRPr b="1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3" name="Google Shape;283;g38e8a7698f1_0_105" title="Elias Headshot.jpg"/>
          <p:cNvPicPr preferRelativeResize="0"/>
          <p:nvPr/>
        </p:nvPicPr>
        <p:blipFill rotWithShape="1">
          <a:blip r:embed="rId4">
            <a:alphaModFix/>
          </a:blip>
          <a:srcRect b="0" l="1568" r="1569" t="0"/>
          <a:stretch/>
        </p:blipFill>
        <p:spPr>
          <a:xfrm>
            <a:off x="1383737" y="1752571"/>
            <a:ext cx="1367555" cy="188239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38e8a7698f1_0_105"/>
          <p:cNvSpPr txBox="1"/>
          <p:nvPr/>
        </p:nvSpPr>
        <p:spPr>
          <a:xfrm>
            <a:off x="2945500" y="4295152"/>
            <a:ext cx="50331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Jansen Cheng</a:t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Administrative Assistant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jansen.cheng@lausd.net</a:t>
            </a: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241-1125</a:t>
            </a:r>
            <a:endParaRPr b="1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5" name="Google Shape;285;g38e8a7698f1_0_105" title="thumbnail_1000003556.jp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1606" y="4004013"/>
            <a:ext cx="1411795" cy="188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38e8a7698f1_0_105"/>
          <p:cNvSpPr/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"/>
          <p:cNvSpPr txBox="1"/>
          <p:nvPr>
            <p:ph type="title"/>
          </p:nvPr>
        </p:nvSpPr>
        <p:spPr>
          <a:xfrm>
            <a:off x="268014" y="244475"/>
            <a:ext cx="8598080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>
                <a:solidFill>
                  <a:schemeClr val="dk1"/>
                </a:solidFill>
              </a:rPr>
            </a:br>
            <a:r>
              <a:rPr b="1" lang="en-US">
                <a:solidFill>
                  <a:schemeClr val="dk1"/>
                </a:solidFill>
              </a:rPr>
              <a:t>Objectives for Today</a:t>
            </a:r>
            <a:br>
              <a:rPr b="1" lang="en-US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sp>
        <p:nvSpPr>
          <p:cNvPr id="293" name="Google Shape;293;p3"/>
          <p:cNvSpPr txBox="1"/>
          <p:nvPr>
            <p:ph idx="1" type="body"/>
          </p:nvPr>
        </p:nvSpPr>
        <p:spPr>
          <a:xfrm>
            <a:off x="727896" y="2025583"/>
            <a:ext cx="8138198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Get a better understanding of Zones of Choice.</a:t>
            </a:r>
            <a:endParaRPr sz="400"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Find out how to apply and select a high school or middle school.</a:t>
            </a:r>
            <a:endParaRPr sz="400"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Explore some ways in which you and your child can make the best high school or middle school selection.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"/>
          <p:cNvSpPr txBox="1"/>
          <p:nvPr>
            <p:ph type="title"/>
          </p:nvPr>
        </p:nvSpPr>
        <p:spPr>
          <a:xfrm>
            <a:off x="900113" y="2129481"/>
            <a:ext cx="7345362" cy="1676400"/>
          </a:xfrm>
          <a:prstGeom prst="rect">
            <a:avLst/>
          </a:prstGeom>
          <a:solidFill>
            <a:srgbClr val="0070C0"/>
          </a:solidFill>
          <a:ln cap="flat" cmpd="sng" w="31750">
            <a:solidFill>
              <a:srgbClr val="A33B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Zones of Choice</a:t>
            </a:r>
            <a:br>
              <a:rPr b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9449a2b512_1_0"/>
          <p:cNvSpPr txBox="1"/>
          <p:nvPr>
            <p:ph idx="1" type="body"/>
          </p:nvPr>
        </p:nvSpPr>
        <p:spPr>
          <a:xfrm>
            <a:off x="304725" y="4894075"/>
            <a:ext cx="85524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 sz="2600"/>
              <a:t>(English):  </a:t>
            </a:r>
            <a:r>
              <a:rPr lang="en-US" sz="2600" u="sng">
                <a:solidFill>
                  <a:srgbClr val="FDA02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https://www.lausd.org/zoc?wvideo=28h9iuyjcq</a:t>
            </a:r>
            <a:endParaRPr>
              <a:solidFill>
                <a:srgbClr val="FDA023"/>
              </a:solidFill>
            </a:endParaRPr>
          </a:p>
        </p:txBody>
      </p:sp>
      <p:pic>
        <p:nvPicPr>
          <p:cNvPr id="306" name="Google Shape;306;g39449a2b512_1_0" title="ZOC Video.JPG"/>
          <p:cNvPicPr preferRelativeResize="0"/>
          <p:nvPr/>
        </p:nvPicPr>
        <p:blipFill rotWithShape="1">
          <a:blip r:embed="rId4">
            <a:alphaModFix/>
          </a:blip>
          <a:srcRect b="5650" l="0" r="0" t="5650"/>
          <a:stretch/>
        </p:blipFill>
        <p:spPr>
          <a:xfrm>
            <a:off x="2235138" y="1924688"/>
            <a:ext cx="4673724" cy="26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39449a2b512_1_0"/>
          <p:cNvSpPr txBox="1"/>
          <p:nvPr>
            <p:ph type="title"/>
          </p:nvPr>
        </p:nvSpPr>
        <p:spPr>
          <a:xfrm>
            <a:off x="304801" y="244475"/>
            <a:ext cx="8552400" cy="133980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>
                <a:solidFill>
                  <a:schemeClr val="dk1"/>
                </a:solidFill>
              </a:rPr>
            </a:br>
            <a:r>
              <a:rPr b="1" lang="en-US">
                <a:solidFill>
                  <a:schemeClr val="dk1"/>
                </a:solidFill>
              </a:rPr>
              <a:t>ZOC Intro Video</a:t>
            </a:r>
            <a:br>
              <a:rPr b="1" lang="en-US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pital">
  <a:themeElements>
    <a:clrScheme name="Pushpin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2013-02-01T00:12:19Z</dcterms:created>
  <dc:creator>LAUSD User</dc:creator>
</cp:coreProperties>
</file>