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2"/>
  </p:notesMasterIdLst>
  <p:sldIdLst>
    <p:sldId id="256" r:id="rId2"/>
    <p:sldId id="257" r:id="rId3"/>
    <p:sldId id="258" r:id="rId4"/>
    <p:sldId id="266" r:id="rId5"/>
    <p:sldId id="267" r:id="rId6"/>
    <p:sldId id="259" r:id="rId7"/>
    <p:sldId id="268" r:id="rId8"/>
    <p:sldId id="283" r:id="rId9"/>
    <p:sldId id="294" r:id="rId10"/>
    <p:sldId id="270" r:id="rId11"/>
    <p:sldId id="289" r:id="rId12"/>
    <p:sldId id="290" r:id="rId13"/>
    <p:sldId id="291" r:id="rId14"/>
    <p:sldId id="292" r:id="rId15"/>
    <p:sldId id="293" r:id="rId16"/>
    <p:sldId id="260" r:id="rId17"/>
    <p:sldId id="262" r:id="rId18"/>
    <p:sldId id="263" r:id="rId19"/>
    <p:sldId id="264" r:id="rId20"/>
    <p:sldId id="26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53134" autoAdjust="0"/>
  </p:normalViewPr>
  <p:slideViewPr>
    <p:cSldViewPr>
      <p:cViewPr varScale="1">
        <p:scale>
          <a:sx n="53" d="100"/>
          <a:sy n="53" d="100"/>
        </p:scale>
        <p:origin x="285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87E700-2A31-4F19-8797-F7005816FEEC}" type="datetimeFigureOut">
              <a:rPr lang="en-US" smtClean="0"/>
              <a:t>5/2/2018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2A83B2-5C77-4531-B97A-B35085570601}" type="slidenum">
              <a:rPr lang="en-US" smtClean="0"/>
              <a:t>‹#›</a:t>
            </a:fld>
            <a:endParaRPr lang="en-US"/>
          </a:p>
        </p:txBody>
      </p:sp>
    </p:spTree>
    <p:extLst>
      <p:ext uri="{BB962C8B-B14F-4D97-AF65-F5344CB8AC3E}">
        <p14:creationId xmlns:p14="http://schemas.microsoft.com/office/powerpoint/2010/main" val="331099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Welcome</a:t>
            </a:r>
            <a:r>
              <a:rPr lang="en-US" baseline="0" dirty="0" smtClean="0"/>
              <a:t> participants.</a:t>
            </a:r>
          </a:p>
          <a:p>
            <a:pPr marL="171450" indent="-171450">
              <a:buFont typeface="Arial" panose="020B0604020202020204" pitchFamily="34" charset="0"/>
              <a:buChar char="•"/>
            </a:pPr>
            <a:r>
              <a:rPr lang="en-US" baseline="0" dirty="0" smtClean="0"/>
              <a:t>Introduce presenters.</a:t>
            </a:r>
          </a:p>
          <a:p>
            <a:pPr marL="171450" indent="-171450">
              <a:buFont typeface="Arial" panose="020B0604020202020204" pitchFamily="34" charset="0"/>
              <a:buChar char="•"/>
            </a:pPr>
            <a:r>
              <a:rPr lang="en-US" dirty="0" smtClean="0"/>
              <a:t>2 mins</a:t>
            </a:r>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1</a:t>
            </a:fld>
            <a:endParaRPr lang="en-US"/>
          </a:p>
        </p:txBody>
      </p:sp>
    </p:spTree>
    <p:extLst>
      <p:ext uri="{BB962C8B-B14F-4D97-AF65-F5344CB8AC3E}">
        <p14:creationId xmlns:p14="http://schemas.microsoft.com/office/powerpoint/2010/main" val="480766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10</a:t>
            </a:fld>
            <a:endParaRPr lang="en-US"/>
          </a:p>
        </p:txBody>
      </p:sp>
    </p:spTree>
    <p:extLst>
      <p:ext uri="{BB962C8B-B14F-4D97-AF65-F5344CB8AC3E}">
        <p14:creationId xmlns:p14="http://schemas.microsoft.com/office/powerpoint/2010/main" val="1872856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How do we create a sense of safety in the classroom?</a:t>
            </a:r>
          </a:p>
          <a:p>
            <a:r>
              <a:rPr lang="en-US" dirty="0" smtClean="0"/>
              <a:t>-structure</a:t>
            </a:r>
          </a:p>
          <a:p>
            <a:r>
              <a:rPr lang="en-US" dirty="0" smtClean="0"/>
              <a:t>-routines</a:t>
            </a:r>
          </a:p>
          <a:p>
            <a:r>
              <a:rPr lang="en-US" dirty="0" smtClean="0"/>
              <a:t>-rules</a:t>
            </a:r>
          </a:p>
          <a:p>
            <a:r>
              <a:rPr lang="en-US" dirty="0" smtClean="0"/>
              <a:t>-expectations</a:t>
            </a:r>
          </a:p>
          <a:p>
            <a:endParaRPr lang="en-US" dirty="0" smtClean="0"/>
          </a:p>
          <a:p>
            <a:r>
              <a:rPr lang="en-US" dirty="0" smtClean="0"/>
              <a:t>These</a:t>
            </a:r>
            <a:r>
              <a:rPr lang="en-US" baseline="0" dirty="0" smtClean="0"/>
              <a:t> strategies also help students who have suffered trauma. Safety is created by having predictability, transitions, rules, schedules, etc in the classroom. These children, and all children, frankly, feel safe when they know what’s happening next.</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09C9CF-2EAC-4C31-8DFD-1C3B7D792BF3}" type="slidenum">
              <a:rPr lang="en-US" smtClean="0"/>
              <a:pPr/>
              <a:t>11</a:t>
            </a:fld>
            <a:endParaRPr lang="en-US"/>
          </a:p>
        </p:txBody>
      </p:sp>
    </p:spTree>
    <p:extLst>
      <p:ext uri="{BB962C8B-B14F-4D97-AF65-F5344CB8AC3E}">
        <p14:creationId xmlns:p14="http://schemas.microsoft.com/office/powerpoint/2010/main" val="342008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Exercise</a:t>
            </a:r>
            <a:r>
              <a:rPr lang="en-US" baseline="0" dirty="0" smtClean="0"/>
              <a:t> – Smell in the rose, and blow out the birthday candle</a:t>
            </a:r>
            <a:endParaRPr lang="en-US" dirty="0" smtClean="0"/>
          </a:p>
          <a:p>
            <a:endParaRPr lang="en-US" dirty="0" smtClean="0"/>
          </a:p>
          <a:p>
            <a:r>
              <a:rPr lang="en-US" dirty="0" smtClean="0"/>
              <a:t>It</a:t>
            </a:r>
            <a:r>
              <a:rPr lang="en-US" baseline="0" dirty="0" smtClean="0"/>
              <a:t> is crucial to help students calm down before we expect them to respond to questions, problem solve or engage in an assignment.</a:t>
            </a:r>
          </a:p>
          <a:p>
            <a:endParaRPr lang="en-US" baseline="0" dirty="0" smtClean="0"/>
          </a:p>
        </p:txBody>
      </p:sp>
      <p:sp>
        <p:nvSpPr>
          <p:cNvPr id="4" name="Slide Number Placeholder 3"/>
          <p:cNvSpPr>
            <a:spLocks noGrp="1"/>
          </p:cNvSpPr>
          <p:nvPr>
            <p:ph type="sldNum" sz="quarter" idx="10"/>
          </p:nvPr>
        </p:nvSpPr>
        <p:spPr/>
        <p:txBody>
          <a:bodyPr/>
          <a:lstStyle/>
          <a:p>
            <a:fld id="{B509C9CF-2EAC-4C31-8DFD-1C3B7D792BF3}" type="slidenum">
              <a:rPr lang="en-US" smtClean="0"/>
              <a:pPr/>
              <a:t>12</a:t>
            </a:fld>
            <a:endParaRPr lang="en-US"/>
          </a:p>
        </p:txBody>
      </p:sp>
    </p:spTree>
    <p:extLst>
      <p:ext uri="{BB962C8B-B14F-4D97-AF65-F5344CB8AC3E}">
        <p14:creationId xmlns:p14="http://schemas.microsoft.com/office/powerpoint/2010/main" val="1299478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0" baseline="0" dirty="0" smtClean="0"/>
              <a:t>What is self-efficacy?</a:t>
            </a:r>
          </a:p>
          <a:p>
            <a:r>
              <a:rPr lang="en-US" b="0" baseline="0" dirty="0" smtClean="0"/>
              <a:t>-belief that one can: succeed, accomplish a task, complete an assignment, </a:t>
            </a:r>
            <a:r>
              <a:rPr lang="en-US" b="0" baseline="0" dirty="0" err="1" smtClean="0"/>
              <a:t>ect</a:t>
            </a:r>
            <a:endParaRPr lang="en-US" b="0" baseline="0" dirty="0" smtClean="0"/>
          </a:p>
          <a:p>
            <a:endParaRPr lang="en-US" b="0" baseline="0" dirty="0" smtClean="0"/>
          </a:p>
          <a:p>
            <a:r>
              <a:rPr lang="en-US" b="0" baseline="0" dirty="0" smtClean="0"/>
              <a:t>It is strongly linked to their self esteem and confidence.</a:t>
            </a:r>
          </a:p>
        </p:txBody>
      </p:sp>
      <p:sp>
        <p:nvSpPr>
          <p:cNvPr id="4" name="Slide Number Placeholder 3"/>
          <p:cNvSpPr>
            <a:spLocks noGrp="1"/>
          </p:cNvSpPr>
          <p:nvPr>
            <p:ph type="sldNum" sz="quarter" idx="10"/>
          </p:nvPr>
        </p:nvSpPr>
        <p:spPr/>
        <p:txBody>
          <a:bodyPr/>
          <a:lstStyle/>
          <a:p>
            <a:fld id="{B509C9CF-2EAC-4C31-8DFD-1C3B7D792BF3}" type="slidenum">
              <a:rPr lang="en-US" smtClean="0"/>
              <a:pPr/>
              <a:t>13</a:t>
            </a:fld>
            <a:endParaRPr lang="en-US"/>
          </a:p>
        </p:txBody>
      </p:sp>
    </p:spTree>
    <p:extLst>
      <p:ext uri="{BB962C8B-B14F-4D97-AF65-F5344CB8AC3E}">
        <p14:creationId xmlns:p14="http://schemas.microsoft.com/office/powerpoint/2010/main" val="762617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speak to the challenge that teachers may face connecting with students that exhibit aggressive, defiant and disruptive behavior. </a:t>
            </a:r>
          </a:p>
          <a:p>
            <a:r>
              <a:rPr lang="en-US" b="0" baseline="0" dirty="0" smtClean="0"/>
              <a:t>Establishing positive relationships with students can yield beneficial results, including: students are more likely to comply with rules and expectations, complete tasks  and assignments, and want to please the teacher.</a:t>
            </a:r>
          </a:p>
          <a:p>
            <a:endParaRPr lang="en-US" b="0" baseline="0" dirty="0" smtClean="0"/>
          </a:p>
        </p:txBody>
      </p:sp>
      <p:sp>
        <p:nvSpPr>
          <p:cNvPr id="4" name="Slide Number Placeholder 3"/>
          <p:cNvSpPr>
            <a:spLocks noGrp="1"/>
          </p:cNvSpPr>
          <p:nvPr>
            <p:ph type="sldNum" sz="quarter" idx="10"/>
          </p:nvPr>
        </p:nvSpPr>
        <p:spPr/>
        <p:txBody>
          <a:bodyPr/>
          <a:lstStyle/>
          <a:p>
            <a:fld id="{B509C9CF-2EAC-4C31-8DFD-1C3B7D792BF3}" type="slidenum">
              <a:rPr lang="en-US" smtClean="0"/>
              <a:pPr/>
              <a:t>14</a:t>
            </a:fld>
            <a:endParaRPr lang="en-US"/>
          </a:p>
        </p:txBody>
      </p:sp>
    </p:spTree>
    <p:extLst>
      <p:ext uri="{BB962C8B-B14F-4D97-AF65-F5344CB8AC3E}">
        <p14:creationId xmlns:p14="http://schemas.microsoft.com/office/powerpoint/2010/main" val="2251782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dirty="0" smtClean="0"/>
              <a:t>Optimism – can’t imagine, need to be taught</a:t>
            </a:r>
          </a:p>
          <a:p>
            <a:pPr defTabSz="864931">
              <a:defRPr/>
            </a:pPr>
            <a:endParaRPr lang="en-US" dirty="0" smtClean="0"/>
          </a:p>
          <a:p>
            <a:pPr defTabSz="864931">
              <a:defRPr/>
            </a:pPr>
            <a:r>
              <a:rPr lang="en-US" dirty="0" smtClean="0"/>
              <a:t>We create Hope</a:t>
            </a:r>
            <a:r>
              <a:rPr lang="en-US" baseline="0" dirty="0" smtClean="0"/>
              <a:t> by cultivating optimist in students. By providing opportunities to succeed and connect. By teaching to manage their emotions and not allow their emotions to control them. By recognizing that we can learn from our errors, choose better next time and take reparative steps toward resolution of an event.</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rgbClr val="000000"/>
                </a:solidFill>
              </a:rPr>
              <a:t>In time, and with practice, students learn to interrupt the habitual path of negativity and compulsive re-enactments.</a:t>
            </a:r>
          </a:p>
          <a:p>
            <a:endParaRPr lang="en-US" dirty="0"/>
          </a:p>
        </p:txBody>
      </p:sp>
      <p:sp>
        <p:nvSpPr>
          <p:cNvPr id="4" name="Slide Number Placeholder 3"/>
          <p:cNvSpPr>
            <a:spLocks noGrp="1"/>
          </p:cNvSpPr>
          <p:nvPr>
            <p:ph type="sldNum" sz="quarter" idx="10"/>
          </p:nvPr>
        </p:nvSpPr>
        <p:spPr/>
        <p:txBody>
          <a:bodyPr/>
          <a:lstStyle/>
          <a:p>
            <a:fld id="{B509C9CF-2EAC-4C31-8DFD-1C3B7D792BF3}" type="slidenum">
              <a:rPr lang="en-US" smtClean="0"/>
              <a:pPr/>
              <a:t>15</a:t>
            </a:fld>
            <a:endParaRPr lang="en-US"/>
          </a:p>
        </p:txBody>
      </p:sp>
    </p:spTree>
    <p:extLst>
      <p:ext uri="{BB962C8B-B14F-4D97-AF65-F5344CB8AC3E}">
        <p14:creationId xmlns:p14="http://schemas.microsoft.com/office/powerpoint/2010/main" val="1928525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minutes</a:t>
            </a:r>
            <a:r>
              <a:rPr lang="en-US" baseline="0" dirty="0" smtClean="0"/>
              <a:t> maximum for the 3 Parent Involvement slides.</a:t>
            </a:r>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16</a:t>
            </a:fld>
            <a:endParaRPr lang="en-US"/>
          </a:p>
        </p:txBody>
      </p:sp>
    </p:spTree>
    <p:extLst>
      <p:ext uri="{BB962C8B-B14F-4D97-AF65-F5344CB8AC3E}">
        <p14:creationId xmlns:p14="http://schemas.microsoft.com/office/powerpoint/2010/main" val="2947640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 minutes</a:t>
            </a:r>
            <a:r>
              <a:rPr lang="en-US" baseline="0" dirty="0" smtClean="0"/>
              <a:t> maximum for the 3 Parent Involvement slides.</a:t>
            </a:r>
            <a:endParaRPr lang="en-US" dirty="0" smtClean="0"/>
          </a:p>
          <a:p>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17</a:t>
            </a:fld>
            <a:endParaRPr lang="en-US"/>
          </a:p>
        </p:txBody>
      </p:sp>
    </p:spTree>
    <p:extLst>
      <p:ext uri="{BB962C8B-B14F-4D97-AF65-F5344CB8AC3E}">
        <p14:creationId xmlns:p14="http://schemas.microsoft.com/office/powerpoint/2010/main" val="2867306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 minutes</a:t>
            </a:r>
            <a:r>
              <a:rPr lang="en-US" baseline="0" dirty="0" smtClean="0"/>
              <a:t> maximum for the 3 Parent Involvement slides.</a:t>
            </a:r>
            <a:endParaRPr lang="en-US" dirty="0" smtClean="0"/>
          </a:p>
          <a:p>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18</a:t>
            </a:fld>
            <a:endParaRPr lang="en-US"/>
          </a:p>
        </p:txBody>
      </p:sp>
    </p:spTree>
    <p:extLst>
      <p:ext uri="{BB962C8B-B14F-4D97-AF65-F5344CB8AC3E}">
        <p14:creationId xmlns:p14="http://schemas.microsoft.com/office/powerpoint/2010/main" val="2796378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minutes</a:t>
            </a:r>
          </a:p>
          <a:p>
            <a:r>
              <a:rPr lang="en-US" dirty="0" smtClean="0"/>
              <a:t>Review steps in how to search within lausd.net</a:t>
            </a:r>
          </a:p>
          <a:p>
            <a:r>
              <a:rPr lang="en-US" dirty="0" smtClean="0"/>
              <a:t>Parent centers</a:t>
            </a:r>
            <a:r>
              <a:rPr lang="en-US" baseline="0" dirty="0" smtClean="0"/>
              <a:t> have computers to use</a:t>
            </a:r>
          </a:p>
          <a:p>
            <a:endParaRPr lang="en-US" baseline="0" dirty="0" smtClean="0"/>
          </a:p>
          <a:p>
            <a:r>
              <a:rPr lang="en-US" smtClean="0"/>
              <a:t>http://www.got40.org/documents/ChkListEng.pdf</a:t>
            </a:r>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19</a:t>
            </a:fld>
            <a:endParaRPr lang="en-US"/>
          </a:p>
        </p:txBody>
      </p:sp>
    </p:spTree>
    <p:extLst>
      <p:ext uri="{BB962C8B-B14F-4D97-AF65-F5344CB8AC3E}">
        <p14:creationId xmlns:p14="http://schemas.microsoft.com/office/powerpoint/2010/main" val="177691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mins</a:t>
            </a:r>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2</a:t>
            </a:fld>
            <a:endParaRPr lang="en-US"/>
          </a:p>
        </p:txBody>
      </p:sp>
    </p:spTree>
    <p:extLst>
      <p:ext uri="{BB962C8B-B14F-4D97-AF65-F5344CB8AC3E}">
        <p14:creationId xmlns:p14="http://schemas.microsoft.com/office/powerpoint/2010/main" val="4061036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minutes</a:t>
            </a:r>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20</a:t>
            </a:fld>
            <a:endParaRPr lang="en-US"/>
          </a:p>
        </p:txBody>
      </p:sp>
    </p:spTree>
    <p:extLst>
      <p:ext uri="{BB962C8B-B14F-4D97-AF65-F5344CB8AC3E}">
        <p14:creationId xmlns:p14="http://schemas.microsoft.com/office/powerpoint/2010/main" val="303012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10 minutes </a:t>
            </a:r>
            <a:r>
              <a:rPr lang="en-US" dirty="0" smtClean="0"/>
              <a:t>Maximum</a:t>
            </a:r>
            <a:r>
              <a:rPr lang="en-US" baseline="0" dirty="0" smtClean="0"/>
              <a:t> </a:t>
            </a:r>
          </a:p>
          <a:p>
            <a:endParaRPr lang="en-US" baseline="0" dirty="0" smtClean="0"/>
          </a:p>
          <a:p>
            <a:r>
              <a:rPr lang="en-US" baseline="0" dirty="0" smtClean="0"/>
              <a:t>Facilitator explains the purpose of an inclusion activity:</a:t>
            </a:r>
          </a:p>
          <a:p>
            <a:endParaRPr lang="en-US" baseline="0" dirty="0" smtClean="0"/>
          </a:p>
          <a:p>
            <a:pPr marL="171450" indent="-171450">
              <a:buFont typeface="Arial" panose="020B0604020202020204" pitchFamily="34" charset="0"/>
              <a:buChar char="•"/>
            </a:pPr>
            <a:r>
              <a:rPr lang="en-US" baseline="0" dirty="0" smtClean="0"/>
              <a:t>It allows participants to connect with one another.</a:t>
            </a:r>
          </a:p>
          <a:p>
            <a:pPr marL="171450" indent="-171450">
              <a:buFont typeface="Arial" panose="020B0604020202020204" pitchFamily="34" charset="0"/>
              <a:buChar char="•"/>
            </a:pPr>
            <a:r>
              <a:rPr lang="en-US" baseline="0" dirty="0" smtClean="0"/>
              <a:t>It focuses participants attention on the workshop topic.</a:t>
            </a:r>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3</a:t>
            </a:fld>
            <a:endParaRPr lang="en-US"/>
          </a:p>
        </p:txBody>
      </p:sp>
    </p:spTree>
    <p:extLst>
      <p:ext uri="{BB962C8B-B14F-4D97-AF65-F5344CB8AC3E}">
        <p14:creationId xmlns:p14="http://schemas.microsoft.com/office/powerpoint/2010/main" val="267746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10 minutes </a:t>
            </a:r>
            <a:r>
              <a:rPr lang="en-US" dirty="0" smtClean="0"/>
              <a:t>Maximum</a:t>
            </a:r>
            <a:r>
              <a:rPr lang="en-US" baseline="0" dirty="0" smtClean="0"/>
              <a:t> </a:t>
            </a:r>
          </a:p>
          <a:p>
            <a:endParaRPr lang="en-US" baseline="0" dirty="0" smtClean="0"/>
          </a:p>
          <a:p>
            <a:r>
              <a:rPr lang="en-US" baseline="0" dirty="0" smtClean="0"/>
              <a:t>Facilitator explains the purpose of an inclusion activity:</a:t>
            </a:r>
          </a:p>
          <a:p>
            <a:endParaRPr lang="en-US" baseline="0" dirty="0" smtClean="0"/>
          </a:p>
          <a:p>
            <a:pPr marL="171450" indent="-171450">
              <a:buFont typeface="Arial" panose="020B0604020202020204" pitchFamily="34" charset="0"/>
              <a:buChar char="•"/>
            </a:pPr>
            <a:r>
              <a:rPr lang="en-US" baseline="0" dirty="0" smtClean="0"/>
              <a:t>It allows participants to connect with one another.</a:t>
            </a:r>
          </a:p>
          <a:p>
            <a:pPr marL="171450" indent="-171450">
              <a:buFont typeface="Arial" panose="020B0604020202020204" pitchFamily="34" charset="0"/>
              <a:buChar char="•"/>
            </a:pPr>
            <a:r>
              <a:rPr lang="en-US" baseline="0" dirty="0" smtClean="0"/>
              <a:t>It focuses participants attention on the workshop topic.</a:t>
            </a:r>
            <a:endParaRPr lang="en-US" dirty="0" smtClean="0"/>
          </a:p>
          <a:p>
            <a:endParaRPr lang="en-US" baseline="0" dirty="0" smtClean="0"/>
          </a:p>
          <a:p>
            <a:r>
              <a:rPr lang="en-US" baseline="0" dirty="0" smtClean="0"/>
              <a:t>QUOTE CORNERS DIRECTIONS</a:t>
            </a:r>
          </a:p>
          <a:p>
            <a:pPr marL="228600" lvl="0" indent="-228600">
              <a:buAutoNum type="arabicPeriod"/>
            </a:pPr>
            <a:r>
              <a:rPr lang="en-US" dirty="0" smtClean="0"/>
              <a:t>Find four quotes related to the workshop topic.:</a:t>
            </a:r>
          </a:p>
          <a:p>
            <a:pPr marL="685800" lvl="1" indent="-228600">
              <a:buAutoNum type="arabicPeriod"/>
            </a:pPr>
            <a:r>
              <a:rPr lang="en-US" dirty="0" smtClean="0"/>
              <a:t>Success is not final, failure is not fatal; it is the courage to continue</a:t>
            </a:r>
            <a:r>
              <a:rPr lang="en-US" baseline="0" dirty="0" smtClean="0"/>
              <a:t> that counts – W Churchill</a:t>
            </a:r>
          </a:p>
          <a:p>
            <a:pPr marL="685800" lvl="1" indent="-228600">
              <a:buAutoNum type="arabicPeriod"/>
            </a:pPr>
            <a:r>
              <a:rPr lang="en-US" dirty="0" smtClean="0"/>
              <a:t>Without a sense of caring, there can be no sense of community – Anthony J D’Angelo </a:t>
            </a:r>
          </a:p>
          <a:p>
            <a:pPr marL="685800" lvl="1" indent="-228600">
              <a:buAutoNum type="arabicPeriod"/>
            </a:pPr>
            <a:r>
              <a:rPr lang="en-US" dirty="0" smtClean="0"/>
              <a:t>If I have the belief</a:t>
            </a:r>
            <a:r>
              <a:rPr lang="en-US" baseline="0" dirty="0" smtClean="0"/>
              <a:t> that I can do it, I shall surely acquire the capacity to do it even if I may not have it at the beginning -M Gandhi</a:t>
            </a:r>
          </a:p>
          <a:p>
            <a:pPr marL="685800" lvl="1" indent="-228600">
              <a:buAutoNum type="arabicPeriod"/>
            </a:pPr>
            <a:r>
              <a:rPr lang="en-US" baseline="0" dirty="0" smtClean="0"/>
              <a:t>A mentor is someone who allows you to see the hope inside yourself - Oprah</a:t>
            </a:r>
          </a:p>
          <a:p>
            <a:pPr marL="457200" lvl="1" indent="0">
              <a:buNone/>
            </a:pPr>
            <a:endParaRPr lang="en-US" dirty="0" smtClean="0"/>
          </a:p>
          <a:p>
            <a:pPr marL="228600" lvl="0" indent="-228600">
              <a:buAutoNum type="arabicPeriod"/>
            </a:pPr>
            <a:endParaRPr lang="en-US" dirty="0" smtClean="0"/>
          </a:p>
          <a:p>
            <a:pPr marL="0" lvl="0" indent="0">
              <a:buNone/>
            </a:pPr>
            <a:endParaRPr lang="en-US" dirty="0" smtClean="0"/>
          </a:p>
          <a:p>
            <a:pPr lvl="0"/>
            <a:r>
              <a:rPr lang="en-US" dirty="0" smtClean="0"/>
              <a:t>2. Give participants a list of all four quotes and label each corner of the room accordingly.</a:t>
            </a:r>
          </a:p>
          <a:p>
            <a:pPr marL="0" indent="0">
              <a:buNone/>
            </a:pPr>
            <a:endParaRPr lang="en-US" dirty="0" smtClean="0"/>
          </a:p>
          <a:p>
            <a:pPr lvl="0"/>
            <a:r>
              <a:rPr lang="en-US" dirty="0" smtClean="0"/>
              <a:t>3. Invite participants to move to the corner that contains the quote that most resonates with them.</a:t>
            </a:r>
          </a:p>
          <a:p>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4</a:t>
            </a:fld>
            <a:endParaRPr lang="en-US"/>
          </a:p>
        </p:txBody>
      </p:sp>
    </p:spTree>
    <p:extLst>
      <p:ext uri="{BB962C8B-B14F-4D97-AF65-F5344CB8AC3E}">
        <p14:creationId xmlns:p14="http://schemas.microsoft.com/office/powerpoint/2010/main" val="26774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10 minutes </a:t>
            </a:r>
            <a:r>
              <a:rPr lang="en-US" dirty="0" smtClean="0"/>
              <a:t>Maximum</a:t>
            </a:r>
            <a:r>
              <a:rPr lang="en-US" baseline="0" dirty="0" smtClean="0"/>
              <a:t> </a:t>
            </a:r>
          </a:p>
          <a:p>
            <a:endParaRPr lang="en-US" baseline="0" dirty="0" smtClean="0"/>
          </a:p>
          <a:p>
            <a:r>
              <a:rPr lang="en-US" baseline="0" dirty="0" smtClean="0"/>
              <a:t>Facilitator explains the purpose of an inclusion activity:</a:t>
            </a:r>
          </a:p>
          <a:p>
            <a:endParaRPr lang="en-US" baseline="0" dirty="0" smtClean="0"/>
          </a:p>
          <a:p>
            <a:pPr marL="171450" indent="-171450">
              <a:buFont typeface="Arial" panose="020B0604020202020204" pitchFamily="34" charset="0"/>
              <a:buChar char="•"/>
            </a:pPr>
            <a:r>
              <a:rPr lang="en-US" baseline="0" dirty="0" smtClean="0"/>
              <a:t>It allows participants to connect with one another.</a:t>
            </a:r>
          </a:p>
          <a:p>
            <a:pPr marL="171450" indent="-171450">
              <a:buFont typeface="Arial" panose="020B0604020202020204" pitchFamily="34" charset="0"/>
              <a:buChar char="•"/>
            </a:pPr>
            <a:r>
              <a:rPr lang="en-US" baseline="0" dirty="0" smtClean="0"/>
              <a:t>It focuses participants attention on the workshop topic.</a:t>
            </a:r>
            <a:endParaRPr lang="en-US" dirty="0" smtClean="0"/>
          </a:p>
          <a:p>
            <a:endParaRPr lang="en-US" baseline="0" dirty="0" smtClean="0"/>
          </a:p>
          <a:p>
            <a:r>
              <a:rPr lang="en-US" baseline="0" dirty="0" smtClean="0"/>
              <a:t>LIKE ME DIRECTIONS</a:t>
            </a:r>
          </a:p>
          <a:p>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srgbClr val="FF0000"/>
                </a:solidFill>
              </a:rPr>
              <a:t>Workshop facilitator selects 7 categories related to the topic to which participants will respond.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  “I</a:t>
            </a:r>
            <a:r>
              <a:rPr lang="en-US" baseline="0" dirty="0" smtClean="0">
                <a:solidFill>
                  <a:srgbClr val="FF0000"/>
                </a:solidFill>
              </a:rPr>
              <a:t> have volunteered at a school</a:t>
            </a:r>
            <a:r>
              <a:rPr lang="en-US" dirty="0" smtClean="0">
                <a:solidFill>
                  <a:srgbClr val="FF0000"/>
                </a:solidFill>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r>
              <a:rPr lang="en-US" baseline="0" dirty="0" smtClean="0">
                <a:solidFill>
                  <a:srgbClr val="FF0000"/>
                </a:solidFill>
              </a:rPr>
              <a:t> “I can name an adult that believed in me”</a:t>
            </a:r>
            <a:endParaRPr lang="en-US" dirty="0" smtClean="0">
              <a:solidFill>
                <a:srgbClr val="FF0000"/>
              </a:solidFill>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smtClean="0">
                <a:solidFill>
                  <a:srgbClr val="FF0000"/>
                </a:solidFill>
              </a:rPr>
              <a:t>“I hold</a:t>
            </a:r>
            <a:r>
              <a:rPr lang="en-US" baseline="0" dirty="0" smtClean="0">
                <a:solidFill>
                  <a:srgbClr val="FF0000"/>
                </a:solidFill>
              </a:rPr>
              <a:t> a leadership role at my school</a:t>
            </a:r>
            <a:r>
              <a:rPr lang="en-US" dirty="0" smtClean="0">
                <a:solidFill>
                  <a:srgbClr val="FF0000"/>
                </a:solidFill>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smtClean="0">
                <a:solidFill>
                  <a:srgbClr val="FF0000"/>
                </a:solidFill>
              </a:rPr>
              <a:t>“I</a:t>
            </a:r>
            <a:r>
              <a:rPr lang="en-US" baseline="0" dirty="0" smtClean="0">
                <a:solidFill>
                  <a:srgbClr val="FF0000"/>
                </a:solidFill>
              </a:rPr>
              <a:t> believe every child has the capacity to be successful</a:t>
            </a:r>
            <a:r>
              <a:rPr lang="en-US" dirty="0" smtClean="0">
                <a:solidFill>
                  <a:srgbClr val="FF0000"/>
                </a:solidFill>
              </a:rPr>
              <a: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smtClean="0">
                <a:solidFill>
                  <a:srgbClr val="FF0000"/>
                </a:solidFill>
              </a:rPr>
              <a:t>“I exercise</a:t>
            </a:r>
            <a:r>
              <a:rPr lang="en-US" baseline="0" dirty="0" smtClean="0">
                <a:solidFill>
                  <a:srgbClr val="FF0000"/>
                </a:solidFill>
              </a:rPr>
              <a:t> regularly”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olidFill>
                  <a:srgbClr val="FF0000"/>
                </a:solidFill>
              </a:rPr>
              <a:t>“I attended an LAUSD school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solidFill>
                  <a:srgbClr val="FF0000"/>
                </a:solidFill>
              </a:rPr>
              <a:t>“I enjoy dancing”</a:t>
            </a:r>
            <a:endParaRPr lang="en-US"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r>
              <a:rPr lang="en-US" dirty="0" smtClean="0"/>
              <a:t>2. Ask</a:t>
            </a:r>
            <a:r>
              <a:rPr lang="en-US" baseline="0" dirty="0" smtClean="0"/>
              <a:t> participants to stand when they hear a category</a:t>
            </a:r>
          </a:p>
          <a:p>
            <a:endParaRPr lang="en-US" dirty="0" smtClean="0"/>
          </a:p>
          <a:p>
            <a:r>
              <a:rPr lang="en-US" dirty="0" smtClean="0"/>
              <a:t>3. Announce the categories</a:t>
            </a:r>
            <a:r>
              <a:rPr lang="en-US" baseline="0" dirty="0" smtClean="0"/>
              <a:t> to the group.</a:t>
            </a:r>
            <a:endParaRPr lang="en-US" dirty="0" smtClean="0"/>
          </a:p>
          <a:p>
            <a:pPr marL="0" indent="0">
              <a:buNone/>
            </a:pPr>
            <a:endParaRPr lang="en-US" dirty="0" smtClean="0"/>
          </a:p>
          <a:p>
            <a:r>
              <a:rPr lang="en-US" dirty="0" smtClean="0"/>
              <a:t>4. As people stand, remind them to look around and see who else is also in that group. </a:t>
            </a:r>
          </a:p>
          <a:p>
            <a:endParaRPr lang="en-US" dirty="0" smtClean="0"/>
          </a:p>
          <a:p>
            <a:r>
              <a:rPr lang="en-US" dirty="0" smtClean="0"/>
              <a:t>5. Facilitator</a:t>
            </a:r>
            <a:r>
              <a:rPr lang="en-US" baseline="0" dirty="0" smtClean="0"/>
              <a:t> the experience and roles of participants in the room.</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solidFill>
                <a:srgbClr val="FF0000"/>
              </a:solidFill>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5</a:t>
            </a:fld>
            <a:endParaRPr lang="en-US"/>
          </a:p>
        </p:txBody>
      </p:sp>
    </p:spTree>
    <p:extLst>
      <p:ext uri="{BB962C8B-B14F-4D97-AF65-F5344CB8AC3E}">
        <p14:creationId xmlns:p14="http://schemas.microsoft.com/office/powerpoint/2010/main" val="267746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Mental</a:t>
            </a:r>
            <a:r>
              <a:rPr lang="en-US" baseline="0" dirty="0" smtClean="0"/>
              <a:t> health is a continuum ranging from having a good mental health to having mental disorders.</a:t>
            </a:r>
          </a:p>
          <a:p>
            <a:r>
              <a:rPr lang="en-US" baseline="0" dirty="0" smtClean="0"/>
              <a:t>A person will vary along this continuum at different points in his or her life.</a:t>
            </a:r>
          </a:p>
          <a:p>
            <a:endParaRPr lang="en-US" baseline="0" dirty="0" smtClean="0"/>
          </a:p>
          <a:p>
            <a:r>
              <a:rPr lang="en-US" baseline="0" dirty="0" smtClean="0"/>
              <a:t>At one end of the continuum   -A person with good mental health will feel in control of their emotions, will have good cognitive functioning, and will have positive interactions with people around him or her.</a:t>
            </a:r>
          </a:p>
          <a:p>
            <a:r>
              <a:rPr lang="en-US" baseline="0" dirty="0" smtClean="0"/>
              <a:t>This person performs well at work, in their studies, and in family and other social relationships. </a:t>
            </a:r>
          </a:p>
          <a:p>
            <a:endParaRPr lang="en-US" baseline="0" dirty="0" smtClean="0"/>
          </a:p>
          <a:p>
            <a:r>
              <a:rPr lang="en-US" baseline="0" dirty="0" smtClean="0"/>
              <a:t>When life gets challenging, it can compromise how well we work, study or interact with others- moving us down the continuum</a:t>
            </a:r>
          </a:p>
          <a:p>
            <a:endParaRPr lang="en-US" baseline="0" dirty="0" smtClean="0"/>
          </a:p>
          <a:p>
            <a:r>
              <a:rPr lang="en-US" baseline="0" dirty="0" smtClean="0"/>
              <a:t>Good coping skills can help us get back to wellness- resilience</a:t>
            </a:r>
          </a:p>
          <a:p>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6</a:t>
            </a:fld>
            <a:endParaRPr lang="en-US"/>
          </a:p>
        </p:txBody>
      </p:sp>
    </p:spTree>
    <p:extLst>
      <p:ext uri="{BB962C8B-B14F-4D97-AF65-F5344CB8AC3E}">
        <p14:creationId xmlns:p14="http://schemas.microsoft.com/office/powerpoint/2010/main" val="418871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7</a:t>
            </a:fld>
            <a:endParaRPr lang="en-US"/>
          </a:p>
        </p:txBody>
      </p:sp>
    </p:spTree>
    <p:extLst>
      <p:ext uri="{BB962C8B-B14F-4D97-AF65-F5344CB8AC3E}">
        <p14:creationId xmlns:p14="http://schemas.microsoft.com/office/powerpoint/2010/main" val="387207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https://youtu.be/xSf7pRpOgu8</a:t>
            </a:r>
          </a:p>
          <a:p>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8</a:t>
            </a:fld>
            <a:endParaRPr lang="en-US"/>
          </a:p>
        </p:txBody>
      </p:sp>
    </p:spTree>
    <p:extLst>
      <p:ext uri="{BB962C8B-B14F-4D97-AF65-F5344CB8AC3E}">
        <p14:creationId xmlns:p14="http://schemas.microsoft.com/office/powerpoint/2010/main" val="74760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2A83B2-5C77-4531-B97A-B35085570601}" type="slidenum">
              <a:rPr lang="en-US" smtClean="0"/>
              <a:t>9</a:t>
            </a:fld>
            <a:endParaRPr lang="en-US"/>
          </a:p>
        </p:txBody>
      </p:sp>
    </p:spTree>
    <p:extLst>
      <p:ext uri="{BB962C8B-B14F-4D97-AF65-F5344CB8AC3E}">
        <p14:creationId xmlns:p14="http://schemas.microsoft.com/office/powerpoint/2010/main" val="172853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EA1015-DAC6-4228-898F-2173393C6996}"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203384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A1015-DAC6-4228-898F-2173393C6996}"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156879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A1015-DAC6-4228-898F-2173393C6996}"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465318A-A94A-4F6E-87F6-14DE5A947F25}"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8531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6EA1015-DAC6-4228-898F-2173393C6996}"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1411694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6EA1015-DAC6-4228-898F-2173393C6996}"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465318A-A94A-4F6E-87F6-14DE5A947F25}"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7519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6EA1015-DAC6-4228-898F-2173393C6996}"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642164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EA1015-DAC6-4228-898F-2173393C6996}"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252035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EA1015-DAC6-4228-898F-2173393C6996}"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1360380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EA1015-DAC6-4228-898F-2173393C6996}"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4131597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A1015-DAC6-4228-898F-2173393C6996}"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117052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EA1015-DAC6-4228-898F-2173393C6996}"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86019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EA1015-DAC6-4228-898F-2173393C6996}" type="datetimeFigureOut">
              <a:rPr lang="en-US" smtClean="0"/>
              <a:t>5/2/2018</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2848019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6EA1015-DAC6-4228-898F-2173393C6996}" type="datetimeFigureOut">
              <a:rPr lang="en-US" smtClean="0"/>
              <a:t>5/2/2018</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4149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A1015-DAC6-4228-898F-2173393C6996}" type="datetimeFigureOut">
              <a:rPr lang="en-US" smtClean="0"/>
              <a:t>5/2/2018</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1472406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A1015-DAC6-4228-898F-2173393C6996}"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1448013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A1015-DAC6-4228-898F-2173393C6996}" type="datetimeFigureOut">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0465318A-A94A-4F6E-87F6-14DE5A947F25}" type="slidenum">
              <a:rPr lang="en-US" smtClean="0"/>
              <a:t>‹#›</a:t>
            </a:fld>
            <a:endParaRPr lang="en-US"/>
          </a:p>
        </p:txBody>
      </p:sp>
    </p:spTree>
    <p:extLst>
      <p:ext uri="{BB962C8B-B14F-4D97-AF65-F5344CB8AC3E}">
        <p14:creationId xmlns:p14="http://schemas.microsoft.com/office/powerpoint/2010/main" val="3919478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D6EA1015-DAC6-4228-898F-2173393C6996}" type="datetimeFigureOut">
              <a:rPr lang="en-US" smtClean="0"/>
              <a:t>5/2/2018</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0465318A-A94A-4F6E-87F6-14DE5A947F25}" type="slidenum">
              <a:rPr lang="en-US" smtClean="0"/>
              <a:t>‹#›</a:t>
            </a:fld>
            <a:endParaRPr lang="en-US"/>
          </a:p>
        </p:txBody>
      </p:sp>
    </p:spTree>
    <p:extLst>
      <p:ext uri="{BB962C8B-B14F-4D97-AF65-F5344CB8AC3E}">
        <p14:creationId xmlns:p14="http://schemas.microsoft.com/office/powerpoint/2010/main" val="4231790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echoparenting.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childrennow.org/" TargetMode="External"/><Relationship Id="rId4" Type="http://schemas.openxmlformats.org/officeDocument/2006/relationships/hyperlink" Target="http://www.familyfirst.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057400"/>
            <a:ext cx="7857067" cy="2262781"/>
          </a:xfrm>
        </p:spPr>
        <p:txBody>
          <a:bodyPr>
            <a:normAutofit/>
          </a:bodyPr>
          <a:lstStyle/>
          <a:p>
            <a:pPr algn="ctr"/>
            <a:r>
              <a:rPr lang="en-US" b="1" dirty="0" smtClean="0"/>
              <a:t>Promoting Wellness in our School Community </a:t>
            </a:r>
            <a:endParaRPr lang="en-US" b="1" dirty="0"/>
          </a:p>
        </p:txBody>
      </p:sp>
      <p:sp>
        <p:nvSpPr>
          <p:cNvPr id="3" name="Subtitle 2"/>
          <p:cNvSpPr>
            <a:spLocks noGrp="1"/>
          </p:cNvSpPr>
          <p:nvPr>
            <p:ph type="subTitle" idx="1"/>
          </p:nvPr>
        </p:nvSpPr>
        <p:spPr>
          <a:xfrm>
            <a:off x="668751" y="5486400"/>
            <a:ext cx="7620000" cy="971550"/>
          </a:xfrm>
        </p:spPr>
        <p:txBody>
          <a:bodyPr>
            <a:normAutofit fontScale="92500" lnSpcReduction="20000"/>
          </a:bodyPr>
          <a:lstStyle/>
          <a:p>
            <a:pPr algn="ctr"/>
            <a:r>
              <a:rPr lang="en-US" sz="1800" dirty="0" smtClean="0"/>
              <a:t>Kezia Miller, Mental Health Coordinator</a:t>
            </a:r>
          </a:p>
          <a:p>
            <a:pPr algn="ctr"/>
            <a:r>
              <a:rPr lang="en-US" sz="1800" dirty="0" err="1" smtClean="0"/>
              <a:t>LaThanya</a:t>
            </a:r>
            <a:r>
              <a:rPr lang="en-US" sz="1800" dirty="0" smtClean="0"/>
              <a:t> </a:t>
            </a:r>
            <a:r>
              <a:rPr lang="en-US" sz="1800" dirty="0" smtClean="0"/>
              <a:t>Thomas-</a:t>
            </a:r>
            <a:r>
              <a:rPr lang="en-US" sz="1800" dirty="0" err="1" smtClean="0"/>
              <a:t>Carr</a:t>
            </a:r>
            <a:r>
              <a:rPr lang="en-US" sz="1800" dirty="0" smtClean="0"/>
              <a:t>, LCSW</a:t>
            </a:r>
          </a:p>
          <a:p>
            <a:pPr algn="ctr"/>
            <a:r>
              <a:rPr lang="en-US" sz="1800" dirty="0" smtClean="0"/>
              <a:t>Nicole McMahon, LCSW, M.A. Ed.</a:t>
            </a:r>
          </a:p>
          <a:p>
            <a:endParaRPr lang="en-US" dirty="0"/>
          </a:p>
        </p:txBody>
      </p:sp>
      <p:pic>
        <p:nvPicPr>
          <p:cNvPr id="4" name="Picture 3"/>
          <p:cNvPicPr>
            <a:picLocks noChangeAspect="1"/>
          </p:cNvPicPr>
          <p:nvPr/>
        </p:nvPicPr>
        <p:blipFill>
          <a:blip r:embed="rId3"/>
          <a:stretch>
            <a:fillRect/>
          </a:stretch>
        </p:blipFill>
        <p:spPr>
          <a:xfrm>
            <a:off x="5338287" y="127076"/>
            <a:ext cx="3461289" cy="1524000"/>
          </a:xfrm>
          <a:prstGeom prst="rect">
            <a:avLst/>
          </a:prstGeom>
        </p:spPr>
      </p:pic>
    </p:spTree>
    <p:extLst>
      <p:ext uri="{BB962C8B-B14F-4D97-AF65-F5344CB8AC3E}">
        <p14:creationId xmlns:p14="http://schemas.microsoft.com/office/powerpoint/2010/main" val="640045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6589199" cy="1280890"/>
          </a:xfrm>
        </p:spPr>
        <p:txBody>
          <a:bodyPr>
            <a:normAutofit/>
          </a:bodyPr>
          <a:lstStyle/>
          <a:p>
            <a:pPr algn="ctr"/>
            <a:r>
              <a:rPr lang="en-US" sz="3600" b="1" dirty="0" smtClean="0">
                <a:solidFill>
                  <a:schemeClr val="accent1">
                    <a:lumMod val="75000"/>
                  </a:schemeClr>
                </a:solidFill>
              </a:rPr>
              <a:t>Keys Elements to Support Resilience</a:t>
            </a:r>
            <a:endParaRPr lang="en-US" sz="3600" dirty="0">
              <a:solidFill>
                <a:schemeClr val="accent1">
                  <a:lumMod val="75000"/>
                </a:schemeClr>
              </a:solidFill>
            </a:endParaRPr>
          </a:p>
        </p:txBody>
      </p:sp>
      <p:sp>
        <p:nvSpPr>
          <p:cNvPr id="3" name="Content Placeholder 2"/>
          <p:cNvSpPr>
            <a:spLocks noGrp="1"/>
          </p:cNvSpPr>
          <p:nvPr>
            <p:ph idx="1"/>
          </p:nvPr>
        </p:nvSpPr>
        <p:spPr>
          <a:xfrm>
            <a:off x="1600200" y="1814290"/>
            <a:ext cx="6477000" cy="4096932"/>
          </a:xfrm>
        </p:spPr>
        <p:txBody>
          <a:bodyPr/>
          <a:lstStyle/>
          <a:p>
            <a:pPr>
              <a:buNone/>
            </a:pPr>
            <a:endParaRPr lang="en-US" sz="800" dirty="0"/>
          </a:p>
          <a:p>
            <a:pPr>
              <a:buFont typeface="Calibri" charset="0"/>
              <a:buAutoNum type="arabicPeriod"/>
            </a:pPr>
            <a:r>
              <a:rPr lang="en-US" sz="3200" dirty="0" smtClean="0"/>
              <a:t> Sense </a:t>
            </a:r>
            <a:r>
              <a:rPr lang="en-US" sz="3200" dirty="0"/>
              <a:t>of safety</a:t>
            </a:r>
          </a:p>
          <a:p>
            <a:pPr>
              <a:buFont typeface="Calibri" charset="0"/>
              <a:buAutoNum type="arabicPeriod"/>
            </a:pPr>
            <a:r>
              <a:rPr lang="en-US" sz="3200" dirty="0" smtClean="0"/>
              <a:t> Ability </a:t>
            </a:r>
            <a:r>
              <a:rPr lang="en-US" sz="3200" dirty="0"/>
              <a:t>to be calm</a:t>
            </a:r>
          </a:p>
          <a:p>
            <a:pPr>
              <a:buFont typeface="Calibri" charset="0"/>
              <a:buAutoNum type="arabicPeriod"/>
            </a:pPr>
            <a:r>
              <a:rPr lang="en-US" sz="3200" dirty="0" smtClean="0"/>
              <a:t> Self-efficacy and community-efficacy</a:t>
            </a:r>
            <a:endParaRPr lang="en-US" sz="3200" dirty="0"/>
          </a:p>
          <a:p>
            <a:pPr>
              <a:buFont typeface="Calibri" charset="0"/>
              <a:buAutoNum type="arabicPeriod"/>
            </a:pPr>
            <a:r>
              <a:rPr lang="en-US" sz="3200" dirty="0" smtClean="0"/>
              <a:t> Connectedness</a:t>
            </a:r>
            <a:endParaRPr lang="en-US" sz="3200" dirty="0"/>
          </a:p>
          <a:p>
            <a:pPr>
              <a:buFont typeface="Calibri" charset="0"/>
              <a:buAutoNum type="arabicPeriod"/>
            </a:pPr>
            <a:r>
              <a:rPr lang="en-US" sz="3200" dirty="0" smtClean="0"/>
              <a:t> Hope</a:t>
            </a:r>
            <a:endParaRPr lang="en-US" sz="3200" dirty="0"/>
          </a:p>
          <a:p>
            <a:pPr marL="0" indent="0">
              <a:buNone/>
            </a:pPr>
            <a:endParaRPr lang="en-US" dirty="0"/>
          </a:p>
        </p:txBody>
      </p:sp>
    </p:spTree>
    <p:extLst>
      <p:ext uri="{BB962C8B-B14F-4D97-AF65-F5344CB8AC3E}">
        <p14:creationId xmlns:p14="http://schemas.microsoft.com/office/powerpoint/2010/main" val="4158583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201200" y="609600"/>
            <a:ext cx="6589200" cy="1280890"/>
          </a:xfrm>
        </p:spPr>
        <p:txBody>
          <a:bodyPr>
            <a:normAutofit/>
          </a:bodyPr>
          <a:lstStyle/>
          <a:p>
            <a:pPr algn="ctr"/>
            <a:r>
              <a:rPr lang="en-US" sz="3600" b="1" dirty="0" smtClean="0">
                <a:solidFill>
                  <a:schemeClr val="accent1">
                    <a:lumMod val="75000"/>
                  </a:schemeClr>
                </a:solidFill>
              </a:rPr>
              <a:t>Sense of Safety</a:t>
            </a:r>
            <a:endParaRPr lang="en-US" sz="3600" b="1" dirty="0">
              <a:solidFill>
                <a:schemeClr val="accent1">
                  <a:lumMod val="75000"/>
                </a:schemeClr>
              </a:solidFill>
            </a:endParaRPr>
          </a:p>
        </p:txBody>
      </p:sp>
      <p:pic>
        <p:nvPicPr>
          <p:cNvPr id="7"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726489" y="4925934"/>
            <a:ext cx="3429703" cy="19320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half" idx="2"/>
          </p:nvPr>
        </p:nvSpPr>
        <p:spPr>
          <a:xfrm>
            <a:off x="990600" y="1600199"/>
            <a:ext cx="7848599" cy="4559441"/>
          </a:xfrm>
        </p:spPr>
        <p:txBody>
          <a:bodyPr>
            <a:normAutofit/>
          </a:bodyPr>
          <a:lstStyle/>
          <a:p>
            <a:pPr marL="0" indent="0">
              <a:lnSpc>
                <a:spcPct val="80000"/>
              </a:lnSpc>
              <a:spcBef>
                <a:spcPts val="700"/>
              </a:spcBef>
              <a:buClr>
                <a:schemeClr val="accent2">
                  <a:lumMod val="75000"/>
                </a:schemeClr>
              </a:buClr>
              <a:buNone/>
              <a:defRPr/>
            </a:pPr>
            <a:r>
              <a:rPr lang="en-US" altLang="en-US" sz="3200" i="1" dirty="0" smtClean="0">
                <a:solidFill>
                  <a:schemeClr val="accent2">
                    <a:lumMod val="75000"/>
                  </a:schemeClr>
                </a:solidFill>
              </a:rPr>
              <a:t>What you can do…</a:t>
            </a:r>
            <a:endParaRPr lang="en-US" altLang="en-US" sz="3200" i="1" dirty="0">
              <a:solidFill>
                <a:schemeClr val="accent2">
                  <a:lumMod val="75000"/>
                </a:schemeClr>
              </a:solidFill>
            </a:endParaRPr>
          </a:p>
          <a:p>
            <a:r>
              <a:rPr lang="en-US" sz="2400" dirty="0"/>
              <a:t>Provide </a:t>
            </a:r>
            <a:r>
              <a:rPr lang="en-US" sz="2400" b="1" dirty="0"/>
              <a:t>structure</a:t>
            </a:r>
            <a:r>
              <a:rPr lang="en-US" sz="2400" dirty="0"/>
              <a:t> at home and in the classroom</a:t>
            </a:r>
          </a:p>
          <a:p>
            <a:r>
              <a:rPr lang="en-US" sz="2400" dirty="0"/>
              <a:t>Create </a:t>
            </a:r>
            <a:r>
              <a:rPr lang="en-US" sz="2400" b="1" dirty="0"/>
              <a:t>predictable</a:t>
            </a:r>
            <a:r>
              <a:rPr lang="en-US" sz="2400" dirty="0"/>
              <a:t> routines that they can plan on</a:t>
            </a:r>
          </a:p>
          <a:p>
            <a:r>
              <a:rPr lang="en-US" sz="2400" dirty="0"/>
              <a:t>Provide </a:t>
            </a:r>
            <a:r>
              <a:rPr lang="en-US" sz="2400" b="1" dirty="0"/>
              <a:t>clear expectations </a:t>
            </a:r>
            <a:r>
              <a:rPr lang="en-US" sz="2400" dirty="0"/>
              <a:t>on their behavior in different situations</a:t>
            </a:r>
          </a:p>
          <a:p>
            <a:r>
              <a:rPr lang="en-US" sz="2400" dirty="0"/>
              <a:t>Provide </a:t>
            </a:r>
            <a:r>
              <a:rPr lang="en-US" sz="2400" b="1" dirty="0"/>
              <a:t>consistency</a:t>
            </a:r>
            <a:r>
              <a:rPr lang="en-US" sz="2400" dirty="0"/>
              <a:t> in daily routines, rules and when providing reinforcement</a:t>
            </a:r>
          </a:p>
          <a:p>
            <a:pPr marL="0" indent="0">
              <a:buNone/>
            </a:pPr>
            <a:endParaRPr lang="en-US" sz="2200" dirty="0"/>
          </a:p>
        </p:txBody>
      </p:sp>
    </p:spTree>
    <p:extLst>
      <p:ext uri="{BB962C8B-B14F-4D97-AF65-F5344CB8AC3E}">
        <p14:creationId xmlns:p14="http://schemas.microsoft.com/office/powerpoint/2010/main" val="4049387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3670" y="533400"/>
            <a:ext cx="4455600" cy="1219200"/>
          </a:xfrm>
        </p:spPr>
        <p:txBody>
          <a:bodyPr>
            <a:normAutofit/>
          </a:bodyPr>
          <a:lstStyle/>
          <a:p>
            <a:r>
              <a:rPr lang="en-US" sz="3600" b="1" dirty="0" smtClean="0">
                <a:solidFill>
                  <a:schemeClr val="accent1">
                    <a:lumMod val="75000"/>
                  </a:schemeClr>
                </a:solidFill>
              </a:rPr>
              <a:t>Ability to be Calm</a:t>
            </a:r>
            <a:endParaRPr lang="en-US" sz="3600" b="1" dirty="0">
              <a:solidFill>
                <a:schemeClr val="accent1">
                  <a:lumMod val="75000"/>
                </a:schemeClr>
              </a:solidFill>
            </a:endParaRPr>
          </a:p>
        </p:txBody>
      </p:sp>
      <p:sp>
        <p:nvSpPr>
          <p:cNvPr id="6" name="Content Placeholder 5"/>
          <p:cNvSpPr>
            <a:spLocks noGrp="1"/>
          </p:cNvSpPr>
          <p:nvPr>
            <p:ph sz="half" idx="1"/>
          </p:nvPr>
        </p:nvSpPr>
        <p:spPr>
          <a:xfrm>
            <a:off x="685800" y="1389935"/>
            <a:ext cx="7772400" cy="4555253"/>
          </a:xfrm>
        </p:spPr>
        <p:txBody>
          <a:bodyPr>
            <a:normAutofit/>
          </a:bodyPr>
          <a:lstStyle/>
          <a:p>
            <a:pPr>
              <a:lnSpc>
                <a:spcPct val="80000"/>
              </a:lnSpc>
              <a:spcBef>
                <a:spcPts val="700"/>
              </a:spcBef>
              <a:buNone/>
              <a:defRPr/>
            </a:pPr>
            <a:r>
              <a:rPr lang="en-US" altLang="en-US" sz="3200" i="1" dirty="0">
                <a:solidFill>
                  <a:schemeClr val="accent2">
                    <a:lumMod val="75000"/>
                  </a:schemeClr>
                </a:solidFill>
              </a:rPr>
              <a:t>What you can do…</a:t>
            </a:r>
          </a:p>
          <a:p>
            <a:pPr marL="342900" indent="-342900">
              <a:lnSpc>
                <a:spcPct val="80000"/>
              </a:lnSpc>
              <a:spcBef>
                <a:spcPts val="700"/>
              </a:spcBef>
              <a:defRPr/>
            </a:pPr>
            <a:r>
              <a:rPr lang="en-US" altLang="en-US" sz="2200" dirty="0" smtClean="0">
                <a:solidFill>
                  <a:srgbClr val="000000"/>
                </a:solidFill>
              </a:rPr>
              <a:t>Teach </a:t>
            </a:r>
            <a:r>
              <a:rPr lang="en-US" altLang="en-US" sz="2200" dirty="0">
                <a:solidFill>
                  <a:srgbClr val="000000"/>
                </a:solidFill>
              </a:rPr>
              <a:t>children that self-soothing is an important part of</a:t>
            </a:r>
            <a:r>
              <a:rPr lang="en-US" altLang="en-US" sz="2200" b="1" dirty="0">
                <a:solidFill>
                  <a:srgbClr val="000000"/>
                </a:solidFill>
              </a:rPr>
              <a:t> self-regulation</a:t>
            </a:r>
            <a:r>
              <a:rPr lang="en-US" altLang="en-US" sz="2200" dirty="0">
                <a:solidFill>
                  <a:srgbClr val="000000"/>
                </a:solidFill>
              </a:rPr>
              <a:t>. Have frequent conversations with them about what they can do to feel better</a:t>
            </a:r>
            <a:r>
              <a:rPr lang="en-US" altLang="en-US" sz="2200" dirty="0" smtClean="0">
                <a:solidFill>
                  <a:srgbClr val="000000"/>
                </a:solidFill>
              </a:rPr>
              <a:t>.</a:t>
            </a:r>
          </a:p>
          <a:p>
            <a:pPr marL="0" indent="0">
              <a:lnSpc>
                <a:spcPct val="80000"/>
              </a:lnSpc>
              <a:spcBef>
                <a:spcPts val="700"/>
              </a:spcBef>
              <a:buNone/>
              <a:defRPr/>
            </a:pPr>
            <a:endParaRPr lang="en-US" altLang="en-US" sz="2200" dirty="0">
              <a:solidFill>
                <a:srgbClr val="000000"/>
              </a:solidFill>
            </a:endParaRPr>
          </a:p>
          <a:p>
            <a:pPr marL="342900" indent="-342900">
              <a:lnSpc>
                <a:spcPct val="80000"/>
              </a:lnSpc>
              <a:spcBef>
                <a:spcPts val="700"/>
              </a:spcBef>
              <a:defRPr/>
            </a:pPr>
            <a:r>
              <a:rPr lang="en-US" altLang="en-US" sz="2200" dirty="0">
                <a:solidFill>
                  <a:srgbClr val="000000"/>
                </a:solidFill>
              </a:rPr>
              <a:t>Use </a:t>
            </a:r>
            <a:r>
              <a:rPr lang="en-US" altLang="en-US" sz="2200" b="1" dirty="0">
                <a:solidFill>
                  <a:srgbClr val="000000"/>
                </a:solidFill>
              </a:rPr>
              <a:t>“mini check-ins” </a:t>
            </a:r>
            <a:r>
              <a:rPr lang="en-US" altLang="en-US" sz="2200" dirty="0">
                <a:solidFill>
                  <a:srgbClr val="000000"/>
                </a:solidFill>
              </a:rPr>
              <a:t>and </a:t>
            </a:r>
            <a:r>
              <a:rPr lang="en-US" altLang="en-US" sz="2200" b="1" dirty="0">
                <a:solidFill>
                  <a:srgbClr val="000000"/>
                </a:solidFill>
              </a:rPr>
              <a:t>“breath breaks” </a:t>
            </a:r>
            <a:r>
              <a:rPr lang="en-US" altLang="en-US" sz="2200" dirty="0">
                <a:solidFill>
                  <a:srgbClr val="000000"/>
                </a:solidFill>
              </a:rPr>
              <a:t>for deep breathing to help children remain mindful of how they are feeling and what they need to stay on task</a:t>
            </a:r>
            <a:r>
              <a:rPr lang="en-US" altLang="en-US" sz="2200" dirty="0" smtClean="0">
                <a:solidFill>
                  <a:srgbClr val="000000"/>
                </a:solidFill>
              </a:rPr>
              <a:t>.</a:t>
            </a:r>
          </a:p>
          <a:p>
            <a:pPr marL="342900" indent="-342900">
              <a:lnSpc>
                <a:spcPct val="80000"/>
              </a:lnSpc>
              <a:spcBef>
                <a:spcPts val="700"/>
              </a:spcBef>
              <a:defRPr/>
            </a:pPr>
            <a:endParaRPr lang="en-US" altLang="en-US" sz="2200" dirty="0">
              <a:solidFill>
                <a:srgbClr val="000000"/>
              </a:solidFill>
            </a:endParaRPr>
          </a:p>
          <a:p>
            <a:pPr marL="342900" indent="-342900">
              <a:lnSpc>
                <a:spcPct val="80000"/>
              </a:lnSpc>
              <a:spcBef>
                <a:spcPts val="700"/>
              </a:spcBef>
              <a:defRPr/>
            </a:pPr>
            <a:r>
              <a:rPr lang="en-US" altLang="en-US" sz="2200" dirty="0">
                <a:solidFill>
                  <a:srgbClr val="000000"/>
                </a:solidFill>
              </a:rPr>
              <a:t>Use </a:t>
            </a:r>
            <a:r>
              <a:rPr lang="en-US" altLang="en-US" sz="2200" b="1" dirty="0">
                <a:solidFill>
                  <a:srgbClr val="000000"/>
                </a:solidFill>
              </a:rPr>
              <a:t>purposeful interactions </a:t>
            </a:r>
            <a:r>
              <a:rPr lang="en-US" altLang="en-US" sz="2200" dirty="0">
                <a:solidFill>
                  <a:srgbClr val="000000"/>
                </a:solidFill>
              </a:rPr>
              <a:t>with children to help them achieve emotional regulation and self-agency.</a:t>
            </a:r>
          </a:p>
          <a:p>
            <a:pPr>
              <a:lnSpc>
                <a:spcPct val="80000"/>
              </a:lnSpc>
              <a:spcBef>
                <a:spcPts val="700"/>
              </a:spcBef>
              <a:buNone/>
              <a:defRPr/>
            </a:pPr>
            <a:r>
              <a:rPr lang="en-US" altLang="en-US" sz="1200" dirty="0">
                <a:solidFill>
                  <a:srgbClr val="000000"/>
                </a:solidFill>
              </a:rPr>
              <a:t>	</a:t>
            </a:r>
            <a:r>
              <a:rPr lang="en-US" altLang="en-US" sz="1200" dirty="0" smtClean="0">
                <a:solidFill>
                  <a:srgbClr val="000000"/>
                </a:solidFill>
              </a:rPr>
              <a:t>(</a:t>
            </a:r>
            <a:r>
              <a:rPr lang="en-US" altLang="en-US" sz="1200" dirty="0">
                <a:solidFill>
                  <a:srgbClr val="000000"/>
                </a:solidFill>
              </a:rPr>
              <a:t>Craig, 2016)</a:t>
            </a:r>
          </a:p>
          <a:p>
            <a:pPr marL="0" indent="0">
              <a:buNone/>
            </a:pPr>
            <a:endParaRPr lang="en-US" dirty="0"/>
          </a:p>
        </p:txBody>
      </p:sp>
      <p:pic>
        <p:nvPicPr>
          <p:cNvPr id="7"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07937" y="5056761"/>
            <a:ext cx="2517775" cy="1801239"/>
          </a:xfrm>
        </p:spPr>
      </p:pic>
    </p:spTree>
    <p:extLst>
      <p:ext uri="{BB962C8B-B14F-4D97-AF65-F5344CB8AC3E}">
        <p14:creationId xmlns:p14="http://schemas.microsoft.com/office/powerpoint/2010/main" val="2332593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4110"/>
            <a:ext cx="8610600" cy="1280890"/>
          </a:xfrm>
        </p:spPr>
        <p:txBody>
          <a:bodyPr/>
          <a:lstStyle/>
          <a:p>
            <a:pPr algn="ctr"/>
            <a:r>
              <a:rPr lang="en-US" b="1" dirty="0" smtClean="0">
                <a:solidFill>
                  <a:schemeClr val="accent1">
                    <a:lumMod val="75000"/>
                  </a:schemeClr>
                </a:solidFill>
              </a:rPr>
              <a:t>Self-Efficacy/Community Efficacy</a:t>
            </a:r>
            <a:endParaRPr lang="en-US" b="1" dirty="0">
              <a:solidFill>
                <a:schemeClr val="accent1">
                  <a:lumMod val="75000"/>
                </a:schemeClr>
              </a:solidFill>
            </a:endParaRPr>
          </a:p>
        </p:txBody>
      </p:sp>
      <p:sp>
        <p:nvSpPr>
          <p:cNvPr id="4" name="Content Placeholder 3"/>
          <p:cNvSpPr>
            <a:spLocks noGrp="1"/>
          </p:cNvSpPr>
          <p:nvPr>
            <p:ph sz="half" idx="2"/>
          </p:nvPr>
        </p:nvSpPr>
        <p:spPr>
          <a:xfrm>
            <a:off x="609600" y="1676400"/>
            <a:ext cx="8229600" cy="4800601"/>
          </a:xfrm>
        </p:spPr>
        <p:txBody>
          <a:bodyPr>
            <a:normAutofit lnSpcReduction="10000"/>
          </a:bodyPr>
          <a:lstStyle/>
          <a:p>
            <a:pPr>
              <a:lnSpc>
                <a:spcPct val="80000"/>
              </a:lnSpc>
              <a:spcBef>
                <a:spcPts val="700"/>
              </a:spcBef>
              <a:buNone/>
            </a:pPr>
            <a:r>
              <a:rPr lang="en-US" altLang="en-US" sz="3000" dirty="0">
                <a:solidFill>
                  <a:schemeClr val="accent2">
                    <a:lumMod val="75000"/>
                  </a:schemeClr>
                </a:solidFill>
              </a:rPr>
              <a:t>What you can do…</a:t>
            </a:r>
          </a:p>
          <a:p>
            <a:pPr marL="457200" indent="-457200">
              <a:lnSpc>
                <a:spcPct val="80000"/>
              </a:lnSpc>
              <a:spcBef>
                <a:spcPts val="700"/>
              </a:spcBef>
              <a:buClr>
                <a:schemeClr val="accent2">
                  <a:lumMod val="75000"/>
                </a:schemeClr>
              </a:buClr>
              <a:defRPr/>
            </a:pPr>
            <a:r>
              <a:rPr lang="en-US" altLang="en-US" sz="2400" dirty="0">
                <a:solidFill>
                  <a:srgbClr val="000000"/>
                </a:solidFill>
              </a:rPr>
              <a:t>Help children direct their </a:t>
            </a:r>
            <a:r>
              <a:rPr lang="en-US" altLang="en-US" sz="2400" b="1" dirty="0">
                <a:solidFill>
                  <a:srgbClr val="000000"/>
                </a:solidFill>
              </a:rPr>
              <a:t>attention to positive experiences</a:t>
            </a:r>
            <a:r>
              <a:rPr lang="en-US" altLang="en-US" sz="2400" dirty="0">
                <a:solidFill>
                  <a:srgbClr val="000000"/>
                </a:solidFill>
              </a:rPr>
              <a:t> happening in real time</a:t>
            </a:r>
            <a:r>
              <a:rPr lang="en-US" altLang="en-US" sz="2400" dirty="0" smtClean="0">
                <a:solidFill>
                  <a:srgbClr val="000000"/>
                </a:solidFill>
              </a:rPr>
              <a:t>.</a:t>
            </a:r>
          </a:p>
          <a:p>
            <a:pPr marL="0" indent="0">
              <a:lnSpc>
                <a:spcPct val="80000"/>
              </a:lnSpc>
              <a:spcBef>
                <a:spcPts val="700"/>
              </a:spcBef>
              <a:buClr>
                <a:schemeClr val="accent2">
                  <a:lumMod val="75000"/>
                </a:schemeClr>
              </a:buClr>
              <a:buNone/>
              <a:defRPr/>
            </a:pPr>
            <a:endParaRPr lang="en-US" altLang="en-US" sz="2400" dirty="0">
              <a:solidFill>
                <a:srgbClr val="000000"/>
              </a:solidFill>
            </a:endParaRPr>
          </a:p>
          <a:p>
            <a:pPr marL="457200" indent="-457200">
              <a:lnSpc>
                <a:spcPct val="80000"/>
              </a:lnSpc>
              <a:spcBef>
                <a:spcPts val="700"/>
              </a:spcBef>
              <a:buClr>
                <a:schemeClr val="accent2">
                  <a:lumMod val="75000"/>
                </a:schemeClr>
              </a:buClr>
              <a:defRPr/>
            </a:pPr>
            <a:r>
              <a:rPr lang="en-US" altLang="en-US" sz="2400" dirty="0">
                <a:solidFill>
                  <a:srgbClr val="000000"/>
                </a:solidFill>
              </a:rPr>
              <a:t>Provide children with opportunities to </a:t>
            </a:r>
            <a:r>
              <a:rPr lang="en-US" altLang="en-US" sz="2400" b="1" dirty="0">
                <a:solidFill>
                  <a:srgbClr val="000000"/>
                </a:solidFill>
              </a:rPr>
              <a:t>care for one another</a:t>
            </a:r>
            <a:r>
              <a:rPr lang="en-US" altLang="en-US" sz="2400" dirty="0">
                <a:solidFill>
                  <a:srgbClr val="000000"/>
                </a:solidFill>
              </a:rPr>
              <a:t> by providing a needed service or support. </a:t>
            </a:r>
            <a:endParaRPr lang="en-US" altLang="en-US" sz="2400" dirty="0" smtClean="0">
              <a:solidFill>
                <a:srgbClr val="000000"/>
              </a:solidFill>
            </a:endParaRPr>
          </a:p>
          <a:p>
            <a:pPr marL="0" indent="0">
              <a:lnSpc>
                <a:spcPct val="80000"/>
              </a:lnSpc>
              <a:spcBef>
                <a:spcPts val="700"/>
              </a:spcBef>
              <a:buClr>
                <a:schemeClr val="accent2">
                  <a:lumMod val="75000"/>
                </a:schemeClr>
              </a:buClr>
              <a:buNone/>
              <a:defRPr/>
            </a:pPr>
            <a:endParaRPr lang="en-US" altLang="en-US" sz="2400" dirty="0">
              <a:solidFill>
                <a:srgbClr val="000000"/>
              </a:solidFill>
            </a:endParaRPr>
          </a:p>
          <a:p>
            <a:pPr marL="457200" indent="-457200">
              <a:lnSpc>
                <a:spcPct val="80000"/>
              </a:lnSpc>
              <a:spcBef>
                <a:spcPts val="700"/>
              </a:spcBef>
              <a:buClr>
                <a:schemeClr val="accent2">
                  <a:lumMod val="75000"/>
                </a:schemeClr>
              </a:buClr>
              <a:defRPr/>
            </a:pPr>
            <a:r>
              <a:rPr lang="en-US" altLang="en-US" sz="2400" dirty="0">
                <a:solidFill>
                  <a:srgbClr val="000000"/>
                </a:solidFill>
              </a:rPr>
              <a:t>Encourage children to </a:t>
            </a:r>
            <a:r>
              <a:rPr lang="en-US" altLang="en-US" sz="2400" b="1" dirty="0">
                <a:solidFill>
                  <a:srgbClr val="000000"/>
                </a:solidFill>
              </a:rPr>
              <a:t>notice and acknowledge the positive attributes of one another</a:t>
            </a:r>
            <a:r>
              <a:rPr lang="en-US" altLang="en-US" sz="2400" dirty="0" smtClean="0">
                <a:solidFill>
                  <a:srgbClr val="000000"/>
                </a:solidFill>
              </a:rPr>
              <a:t>.</a:t>
            </a:r>
          </a:p>
          <a:p>
            <a:pPr marL="0" indent="0">
              <a:lnSpc>
                <a:spcPct val="80000"/>
              </a:lnSpc>
              <a:spcBef>
                <a:spcPts val="700"/>
              </a:spcBef>
              <a:buClr>
                <a:schemeClr val="accent2">
                  <a:lumMod val="75000"/>
                </a:schemeClr>
              </a:buClr>
              <a:buNone/>
              <a:defRPr/>
            </a:pPr>
            <a:endParaRPr lang="en-US" altLang="en-US" sz="2400" dirty="0">
              <a:solidFill>
                <a:srgbClr val="000000"/>
              </a:solidFill>
            </a:endParaRPr>
          </a:p>
          <a:p>
            <a:pPr marL="457200" indent="-457200">
              <a:lnSpc>
                <a:spcPct val="80000"/>
              </a:lnSpc>
              <a:spcBef>
                <a:spcPts val="700"/>
              </a:spcBef>
              <a:buClr>
                <a:schemeClr val="accent2">
                  <a:lumMod val="75000"/>
                </a:schemeClr>
              </a:buClr>
              <a:defRPr/>
            </a:pPr>
            <a:r>
              <a:rPr lang="en-US" altLang="en-US" sz="2400" dirty="0">
                <a:solidFill>
                  <a:srgbClr val="000000"/>
                </a:solidFill>
              </a:rPr>
              <a:t>Provide children with opportunities </a:t>
            </a:r>
            <a:r>
              <a:rPr lang="en-US" altLang="en-US" sz="2400" b="1" dirty="0">
                <a:solidFill>
                  <a:srgbClr val="000000"/>
                </a:solidFill>
              </a:rPr>
              <a:t>to explore their interests</a:t>
            </a:r>
            <a:r>
              <a:rPr lang="en-US" altLang="en-US" sz="2400" dirty="0">
                <a:solidFill>
                  <a:srgbClr val="000000"/>
                </a:solidFill>
              </a:rPr>
              <a:t> through enrichment activities that broaden their experience and expose them to alternative ways of imagining a future. </a:t>
            </a:r>
            <a:r>
              <a:rPr lang="en-US" altLang="en-US" sz="1200" dirty="0">
                <a:solidFill>
                  <a:srgbClr val="000000"/>
                </a:solidFill>
              </a:rPr>
              <a:t>(Craig, 2016) </a:t>
            </a:r>
          </a:p>
          <a:p>
            <a:endParaRPr lang="en-US" dirty="0"/>
          </a:p>
        </p:txBody>
      </p:sp>
    </p:spTree>
    <p:extLst>
      <p:ext uri="{BB962C8B-B14F-4D97-AF65-F5344CB8AC3E}">
        <p14:creationId xmlns:p14="http://schemas.microsoft.com/office/powerpoint/2010/main" val="3533009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037" y="668490"/>
            <a:ext cx="6589200" cy="1280890"/>
          </a:xfrm>
        </p:spPr>
        <p:txBody>
          <a:bodyPr/>
          <a:lstStyle/>
          <a:p>
            <a:pPr algn="ctr"/>
            <a:r>
              <a:rPr lang="en-US" b="1" dirty="0" smtClean="0">
                <a:solidFill>
                  <a:schemeClr val="accent1">
                    <a:lumMod val="75000"/>
                  </a:schemeClr>
                </a:solidFill>
              </a:rPr>
              <a:t>Connectedness</a:t>
            </a:r>
            <a:endParaRPr lang="en-US" b="1" dirty="0">
              <a:solidFill>
                <a:schemeClr val="accent1">
                  <a:lumMod val="75000"/>
                </a:schemeClr>
              </a:solidFill>
            </a:endParaRPr>
          </a:p>
        </p:txBody>
      </p:sp>
      <p:sp>
        <p:nvSpPr>
          <p:cNvPr id="3" name="Content Placeholder 2"/>
          <p:cNvSpPr>
            <a:spLocks noGrp="1"/>
          </p:cNvSpPr>
          <p:nvPr>
            <p:ph sz="half" idx="1"/>
          </p:nvPr>
        </p:nvSpPr>
        <p:spPr>
          <a:xfrm>
            <a:off x="3152271" y="1752600"/>
            <a:ext cx="5839329" cy="3886200"/>
          </a:xfrm>
        </p:spPr>
        <p:txBody>
          <a:bodyPr/>
          <a:lstStyle/>
          <a:p>
            <a:pPr>
              <a:lnSpc>
                <a:spcPct val="80000"/>
              </a:lnSpc>
              <a:spcBef>
                <a:spcPts val="700"/>
              </a:spcBef>
              <a:buClr>
                <a:schemeClr val="accent2">
                  <a:lumMod val="75000"/>
                </a:schemeClr>
              </a:buClr>
              <a:buNone/>
              <a:defRPr/>
            </a:pPr>
            <a:r>
              <a:rPr lang="en-US" altLang="en-US" sz="2800" dirty="0">
                <a:solidFill>
                  <a:schemeClr val="accent2">
                    <a:lumMod val="75000"/>
                  </a:schemeClr>
                </a:solidFill>
              </a:rPr>
              <a:t>What you can do…</a:t>
            </a:r>
          </a:p>
          <a:p>
            <a:pPr marL="457200" indent="-457200">
              <a:lnSpc>
                <a:spcPct val="80000"/>
              </a:lnSpc>
              <a:spcBef>
                <a:spcPts val="700"/>
              </a:spcBef>
              <a:buClr>
                <a:schemeClr val="accent2">
                  <a:lumMod val="75000"/>
                </a:schemeClr>
              </a:buClr>
              <a:defRPr/>
            </a:pPr>
            <a:r>
              <a:rPr lang="en-US" altLang="en-US" sz="2800" dirty="0">
                <a:solidFill>
                  <a:srgbClr val="000000"/>
                </a:solidFill>
              </a:rPr>
              <a:t>Be that </a:t>
            </a:r>
            <a:r>
              <a:rPr lang="en-US" altLang="en-US" sz="2800" b="1" dirty="0">
                <a:solidFill>
                  <a:schemeClr val="tx1">
                    <a:lumMod val="95000"/>
                    <a:lumOff val="5000"/>
                  </a:schemeClr>
                </a:solidFill>
              </a:rPr>
              <a:t>healthy adult </a:t>
            </a:r>
            <a:r>
              <a:rPr lang="en-US" altLang="en-US" sz="2800" dirty="0">
                <a:solidFill>
                  <a:srgbClr val="000000"/>
                </a:solidFill>
              </a:rPr>
              <a:t>in the life of a student</a:t>
            </a:r>
            <a:r>
              <a:rPr lang="en-US" altLang="en-US" sz="2800" dirty="0" smtClean="0">
                <a:solidFill>
                  <a:srgbClr val="000000"/>
                </a:solidFill>
              </a:rPr>
              <a:t>.</a:t>
            </a:r>
          </a:p>
          <a:p>
            <a:pPr marL="0" indent="0">
              <a:lnSpc>
                <a:spcPct val="80000"/>
              </a:lnSpc>
              <a:spcBef>
                <a:spcPts val="700"/>
              </a:spcBef>
              <a:buClr>
                <a:schemeClr val="accent2">
                  <a:lumMod val="75000"/>
                </a:schemeClr>
              </a:buClr>
              <a:buNone/>
              <a:defRPr/>
            </a:pPr>
            <a:endParaRPr lang="en-US" altLang="en-US" sz="2800" dirty="0">
              <a:solidFill>
                <a:srgbClr val="000000"/>
              </a:solidFill>
            </a:endParaRPr>
          </a:p>
          <a:p>
            <a:pPr marL="457200" indent="-457200">
              <a:lnSpc>
                <a:spcPct val="80000"/>
              </a:lnSpc>
              <a:spcBef>
                <a:spcPts val="700"/>
              </a:spcBef>
              <a:buClr>
                <a:schemeClr val="accent2">
                  <a:lumMod val="75000"/>
                </a:schemeClr>
              </a:buClr>
              <a:defRPr/>
            </a:pPr>
            <a:r>
              <a:rPr lang="en-US" altLang="en-US" sz="2800" dirty="0">
                <a:solidFill>
                  <a:srgbClr val="000000"/>
                </a:solidFill>
              </a:rPr>
              <a:t>Engage children in </a:t>
            </a:r>
            <a:r>
              <a:rPr lang="en-US" altLang="en-US" sz="2800" b="1" dirty="0">
                <a:solidFill>
                  <a:srgbClr val="000000"/>
                </a:solidFill>
              </a:rPr>
              <a:t>partnership-building activities </a:t>
            </a:r>
            <a:r>
              <a:rPr lang="en-US" altLang="en-US" sz="2800" dirty="0">
                <a:solidFill>
                  <a:srgbClr val="000000"/>
                </a:solidFill>
              </a:rPr>
              <a:t>that help them acquire the self-confidence needed to participate in give-and-take relationships.</a:t>
            </a:r>
          </a:p>
          <a:p>
            <a:endParaRPr lang="en-US" dirty="0"/>
          </a:p>
        </p:txBody>
      </p:sp>
      <p:pic>
        <p:nvPicPr>
          <p:cNvPr id="5" name="Picture 6" descr="hands &amp; heart.jpg"/>
          <p:cNvPicPr>
            <a:picLocks noGrp="1" noChangeAspect="1"/>
          </p:cNvPicPr>
          <p:nvPr>
            <p:ph sz="half" idx="2"/>
          </p:nvPr>
        </p:nvPicPr>
        <p:blipFill>
          <a:blip r:embed="rId3"/>
          <a:stretch>
            <a:fillRect/>
          </a:stretch>
        </p:blipFill>
        <p:spPr bwMode="auto">
          <a:xfrm>
            <a:off x="1066800" y="2466975"/>
            <a:ext cx="1866900" cy="2457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5439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470952"/>
            <a:ext cx="1407600" cy="1295400"/>
          </a:xfrm>
        </p:spPr>
        <p:txBody>
          <a:bodyPr>
            <a:normAutofit/>
          </a:bodyPr>
          <a:lstStyle/>
          <a:p>
            <a:r>
              <a:rPr lang="en-US" sz="3600" b="1" dirty="0" smtClean="0">
                <a:solidFill>
                  <a:schemeClr val="accent1">
                    <a:lumMod val="75000"/>
                  </a:schemeClr>
                </a:solidFill>
              </a:rPr>
              <a:t>Hope</a:t>
            </a:r>
            <a:endParaRPr lang="en-US" sz="3600" b="1" dirty="0">
              <a:solidFill>
                <a:schemeClr val="accent1">
                  <a:lumMod val="75000"/>
                </a:schemeClr>
              </a:solidFill>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125786" y="4572000"/>
            <a:ext cx="3197225" cy="2122465"/>
          </a:xfrm>
        </p:spPr>
      </p:pic>
      <p:sp>
        <p:nvSpPr>
          <p:cNvPr id="5" name="Content Placeholder 4"/>
          <p:cNvSpPr>
            <a:spLocks noGrp="1"/>
          </p:cNvSpPr>
          <p:nvPr>
            <p:ph sz="half" idx="2"/>
          </p:nvPr>
        </p:nvSpPr>
        <p:spPr>
          <a:xfrm>
            <a:off x="1066799" y="1447800"/>
            <a:ext cx="7315200" cy="4565302"/>
          </a:xfrm>
        </p:spPr>
        <p:txBody>
          <a:bodyPr>
            <a:normAutofit/>
          </a:bodyPr>
          <a:lstStyle/>
          <a:p>
            <a:pPr marL="0" indent="0">
              <a:lnSpc>
                <a:spcPct val="80000"/>
              </a:lnSpc>
              <a:spcBef>
                <a:spcPts val="700"/>
              </a:spcBef>
              <a:buClr>
                <a:schemeClr val="accent2">
                  <a:lumMod val="75000"/>
                </a:schemeClr>
              </a:buClr>
              <a:buNone/>
              <a:defRPr/>
            </a:pPr>
            <a:r>
              <a:rPr lang="en-US" altLang="en-US" sz="2800" dirty="0">
                <a:solidFill>
                  <a:schemeClr val="accent2">
                    <a:lumMod val="75000"/>
                  </a:schemeClr>
                </a:solidFill>
              </a:rPr>
              <a:t>What you can do…</a:t>
            </a:r>
          </a:p>
          <a:p>
            <a:pPr marL="457200" indent="-457200">
              <a:lnSpc>
                <a:spcPct val="80000"/>
              </a:lnSpc>
              <a:spcBef>
                <a:spcPts val="700"/>
              </a:spcBef>
              <a:buClr>
                <a:schemeClr val="accent2">
                  <a:lumMod val="75000"/>
                </a:schemeClr>
              </a:buClr>
              <a:defRPr/>
            </a:pPr>
            <a:r>
              <a:rPr lang="en-US" altLang="en-US" sz="2800" b="1" dirty="0" smtClean="0">
                <a:solidFill>
                  <a:srgbClr val="000000"/>
                </a:solidFill>
              </a:rPr>
              <a:t>Cultivate optimism </a:t>
            </a:r>
            <a:r>
              <a:rPr lang="en-US" altLang="en-US" sz="2800" dirty="0" smtClean="0">
                <a:solidFill>
                  <a:srgbClr val="000000"/>
                </a:solidFill>
              </a:rPr>
              <a:t>as this can counter the pull toward negativity, while offering students hope for the future.</a:t>
            </a:r>
          </a:p>
          <a:p>
            <a:pPr marL="0" indent="0">
              <a:lnSpc>
                <a:spcPct val="80000"/>
              </a:lnSpc>
              <a:spcBef>
                <a:spcPts val="700"/>
              </a:spcBef>
              <a:buClr>
                <a:schemeClr val="accent2">
                  <a:lumMod val="75000"/>
                </a:schemeClr>
              </a:buClr>
              <a:buNone/>
              <a:defRPr/>
            </a:pPr>
            <a:endParaRPr lang="en-US" altLang="en-US" sz="2800" dirty="0">
              <a:solidFill>
                <a:srgbClr val="000000"/>
              </a:solidFill>
            </a:endParaRPr>
          </a:p>
          <a:p>
            <a:pPr marL="457200" indent="-457200">
              <a:lnSpc>
                <a:spcPct val="80000"/>
              </a:lnSpc>
              <a:spcBef>
                <a:spcPts val="700"/>
              </a:spcBef>
              <a:buClr>
                <a:schemeClr val="accent2">
                  <a:lumMod val="75000"/>
                </a:schemeClr>
              </a:buClr>
              <a:defRPr/>
            </a:pPr>
            <a:r>
              <a:rPr lang="en-US" altLang="en-US" sz="2800" dirty="0" smtClean="0">
                <a:solidFill>
                  <a:srgbClr val="000000"/>
                </a:solidFill>
              </a:rPr>
              <a:t>Engage students in </a:t>
            </a:r>
            <a:r>
              <a:rPr lang="en-US" altLang="en-US" sz="2800" b="1" dirty="0" smtClean="0">
                <a:solidFill>
                  <a:schemeClr val="tx1"/>
                </a:solidFill>
              </a:rPr>
              <a:t>mindfulness activities</a:t>
            </a:r>
            <a:r>
              <a:rPr lang="en-US" altLang="en-US" sz="2800" dirty="0" smtClean="0">
                <a:solidFill>
                  <a:srgbClr val="000000"/>
                </a:solidFill>
              </a:rPr>
              <a:t> (gratitude journals, fill your bucket wall)</a:t>
            </a:r>
          </a:p>
          <a:p>
            <a:pPr marL="0" indent="0">
              <a:lnSpc>
                <a:spcPct val="80000"/>
              </a:lnSpc>
              <a:spcBef>
                <a:spcPts val="700"/>
              </a:spcBef>
              <a:buClr>
                <a:schemeClr val="accent2">
                  <a:lumMod val="75000"/>
                </a:schemeClr>
              </a:buClr>
              <a:buNone/>
              <a:defRPr/>
            </a:pPr>
            <a:endParaRPr lang="en-US" altLang="en-US" sz="2800" dirty="0">
              <a:solidFill>
                <a:srgbClr val="000000"/>
              </a:solidFill>
            </a:endParaRPr>
          </a:p>
          <a:p>
            <a:pPr marL="0" indent="0">
              <a:buNone/>
            </a:pPr>
            <a:endParaRPr lang="en-US" altLang="en-US" sz="2800" dirty="0">
              <a:solidFill>
                <a:schemeClr val="accent2">
                  <a:lumMod val="75000"/>
                </a:schemeClr>
              </a:solidFill>
            </a:endParaRPr>
          </a:p>
        </p:txBody>
      </p:sp>
    </p:spTree>
    <p:extLst>
      <p:ext uri="{BB962C8B-B14F-4D97-AF65-F5344CB8AC3E}">
        <p14:creationId xmlns:p14="http://schemas.microsoft.com/office/powerpoint/2010/main" val="2094230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624110"/>
            <a:ext cx="7620000" cy="1280890"/>
          </a:xfrm>
        </p:spPr>
        <p:txBody>
          <a:bodyPr>
            <a:normAutofit fontScale="90000"/>
          </a:bodyPr>
          <a:lstStyle/>
          <a:p>
            <a:pPr algn="ctr"/>
            <a:r>
              <a:rPr lang="en-US" b="1" dirty="0" smtClean="0">
                <a:solidFill>
                  <a:schemeClr val="accent1">
                    <a:lumMod val="75000"/>
                  </a:schemeClr>
                </a:solidFill>
              </a:rPr>
              <a:t>Parent Involvement Opportunities: </a:t>
            </a:r>
            <a:br>
              <a:rPr lang="en-US" b="1" dirty="0" smtClean="0">
                <a:solidFill>
                  <a:schemeClr val="accent1">
                    <a:lumMod val="75000"/>
                  </a:schemeClr>
                </a:solidFill>
              </a:rPr>
            </a:br>
            <a:r>
              <a:rPr lang="en-US" b="1" dirty="0" smtClean="0">
                <a:solidFill>
                  <a:schemeClr val="accent1">
                    <a:lumMod val="75000"/>
                  </a:schemeClr>
                </a:solidFill>
              </a:rPr>
              <a:t>Volunteering </a:t>
            </a:r>
            <a:endParaRPr lang="en-US" b="1" dirty="0">
              <a:solidFill>
                <a:schemeClr val="accent1">
                  <a:lumMod val="75000"/>
                </a:schemeClr>
              </a:solidFill>
            </a:endParaRPr>
          </a:p>
        </p:txBody>
      </p:sp>
      <p:sp>
        <p:nvSpPr>
          <p:cNvPr id="3" name="Content Placeholder 2"/>
          <p:cNvSpPr>
            <a:spLocks noGrp="1"/>
          </p:cNvSpPr>
          <p:nvPr>
            <p:ph idx="1"/>
          </p:nvPr>
        </p:nvSpPr>
        <p:spPr>
          <a:xfrm>
            <a:off x="914401" y="1905000"/>
            <a:ext cx="7619999" cy="4006222"/>
          </a:xfrm>
        </p:spPr>
        <p:txBody>
          <a:bodyPr/>
          <a:lstStyle/>
          <a:p>
            <a:r>
              <a:rPr lang="en-US" sz="2800" dirty="0" smtClean="0"/>
              <a:t>Attend “Coffee with the Principal” meeting</a:t>
            </a:r>
          </a:p>
          <a:p>
            <a:r>
              <a:rPr lang="en-US" sz="2800" dirty="0" smtClean="0"/>
              <a:t>Volunteer to help with school activities/events</a:t>
            </a:r>
          </a:p>
          <a:p>
            <a:r>
              <a:rPr lang="en-US" sz="2800" dirty="0" smtClean="0"/>
              <a:t>Attend Parent Workshops</a:t>
            </a:r>
          </a:p>
          <a:p>
            <a:r>
              <a:rPr lang="en-US" sz="2800" dirty="0" smtClean="0"/>
              <a:t>Help with “Drop-off” or Safety Valet</a:t>
            </a:r>
          </a:p>
          <a:p>
            <a:r>
              <a:rPr lang="en-US" sz="2800" dirty="0" smtClean="0"/>
              <a:t>Help in the classroom</a:t>
            </a:r>
          </a:p>
          <a:p>
            <a:endParaRPr lang="en-US" dirty="0"/>
          </a:p>
        </p:txBody>
      </p:sp>
      <p:pic>
        <p:nvPicPr>
          <p:cNvPr id="4" name="Picture 3"/>
          <p:cNvPicPr>
            <a:picLocks noChangeAspect="1"/>
          </p:cNvPicPr>
          <p:nvPr/>
        </p:nvPicPr>
        <p:blipFill>
          <a:blip r:embed="rId3"/>
          <a:stretch>
            <a:fillRect/>
          </a:stretch>
        </p:blipFill>
        <p:spPr>
          <a:xfrm>
            <a:off x="6781800" y="2362200"/>
            <a:ext cx="2143125" cy="2143125"/>
          </a:xfrm>
          <a:prstGeom prst="rect">
            <a:avLst/>
          </a:prstGeom>
        </p:spPr>
      </p:pic>
    </p:spTree>
    <p:extLst>
      <p:ext uri="{BB962C8B-B14F-4D97-AF65-F5344CB8AC3E}">
        <p14:creationId xmlns:p14="http://schemas.microsoft.com/office/powerpoint/2010/main" val="1024808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9600"/>
            <a:ext cx="7467600" cy="1280890"/>
          </a:xfrm>
        </p:spPr>
        <p:txBody>
          <a:bodyPr>
            <a:normAutofit fontScale="90000"/>
          </a:bodyPr>
          <a:lstStyle/>
          <a:p>
            <a:pPr algn="ctr"/>
            <a:r>
              <a:rPr lang="en-US" b="1" dirty="0" smtClean="0">
                <a:solidFill>
                  <a:schemeClr val="accent1">
                    <a:lumMod val="75000"/>
                  </a:schemeClr>
                </a:solidFill>
              </a:rPr>
              <a:t>Parent Involvement Opportunities: </a:t>
            </a:r>
            <a:br>
              <a:rPr lang="en-US" b="1" dirty="0" smtClean="0">
                <a:solidFill>
                  <a:schemeClr val="accent1">
                    <a:lumMod val="75000"/>
                  </a:schemeClr>
                </a:solidFill>
              </a:rPr>
            </a:br>
            <a:r>
              <a:rPr lang="en-US" b="1" dirty="0" smtClean="0">
                <a:solidFill>
                  <a:schemeClr val="accent1">
                    <a:lumMod val="75000"/>
                  </a:schemeClr>
                </a:solidFill>
              </a:rPr>
              <a:t>School Governance and Committees</a:t>
            </a:r>
            <a:endParaRPr lang="en-US" b="1" dirty="0">
              <a:solidFill>
                <a:schemeClr val="accent1">
                  <a:lumMod val="75000"/>
                </a:schemeClr>
              </a:solidFill>
            </a:endParaRPr>
          </a:p>
        </p:txBody>
      </p:sp>
      <p:sp>
        <p:nvSpPr>
          <p:cNvPr id="3" name="Content Placeholder 2"/>
          <p:cNvSpPr>
            <a:spLocks noGrp="1"/>
          </p:cNvSpPr>
          <p:nvPr>
            <p:ph idx="1"/>
          </p:nvPr>
        </p:nvSpPr>
        <p:spPr>
          <a:xfrm>
            <a:off x="990600" y="2362200"/>
            <a:ext cx="7543800" cy="3777622"/>
          </a:xfrm>
        </p:spPr>
        <p:txBody>
          <a:bodyPr/>
          <a:lstStyle/>
          <a:p>
            <a:r>
              <a:rPr lang="en-US" sz="2800" dirty="0" smtClean="0"/>
              <a:t>Assist with school-wide events that promote wellness</a:t>
            </a:r>
          </a:p>
          <a:p>
            <a:r>
              <a:rPr lang="en-US" sz="2800" dirty="0" smtClean="0"/>
              <a:t>Volunteer to be part of the School Site Counsel </a:t>
            </a:r>
          </a:p>
          <a:p>
            <a:r>
              <a:rPr lang="en-US" sz="2800" dirty="0"/>
              <a:t>Join the PTA</a:t>
            </a:r>
          </a:p>
          <a:p>
            <a:endParaRPr lang="en-US" dirty="0" smtClean="0"/>
          </a:p>
        </p:txBody>
      </p:sp>
    </p:spTree>
    <p:extLst>
      <p:ext uri="{BB962C8B-B14F-4D97-AF65-F5344CB8AC3E}">
        <p14:creationId xmlns:p14="http://schemas.microsoft.com/office/powerpoint/2010/main" val="62999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24110"/>
            <a:ext cx="7239000" cy="1280890"/>
          </a:xfrm>
        </p:spPr>
        <p:txBody>
          <a:bodyPr>
            <a:normAutofit fontScale="90000"/>
          </a:bodyPr>
          <a:lstStyle/>
          <a:p>
            <a:pPr algn="ctr"/>
            <a:r>
              <a:rPr lang="en-US" b="1" dirty="0" smtClean="0">
                <a:solidFill>
                  <a:schemeClr val="accent1">
                    <a:lumMod val="75000"/>
                  </a:schemeClr>
                </a:solidFill>
              </a:rPr>
              <a:t>Parent Involvement Opportunities: </a:t>
            </a:r>
            <a:br>
              <a:rPr lang="en-US" b="1" dirty="0" smtClean="0">
                <a:solidFill>
                  <a:schemeClr val="accent1">
                    <a:lumMod val="75000"/>
                  </a:schemeClr>
                </a:solidFill>
              </a:rPr>
            </a:br>
            <a:r>
              <a:rPr lang="en-US" b="1" dirty="0" smtClean="0">
                <a:solidFill>
                  <a:schemeClr val="accent1">
                    <a:lumMod val="75000"/>
                  </a:schemeClr>
                </a:solidFill>
              </a:rPr>
              <a:t>Parenting at Home</a:t>
            </a:r>
            <a:endParaRPr lang="en-US" b="1" dirty="0">
              <a:solidFill>
                <a:schemeClr val="accent1">
                  <a:lumMod val="75000"/>
                </a:schemeClr>
              </a:solidFill>
            </a:endParaRPr>
          </a:p>
        </p:txBody>
      </p:sp>
      <p:sp>
        <p:nvSpPr>
          <p:cNvPr id="3" name="Content Placeholder 2"/>
          <p:cNvSpPr>
            <a:spLocks noGrp="1"/>
          </p:cNvSpPr>
          <p:nvPr>
            <p:ph idx="1"/>
          </p:nvPr>
        </p:nvSpPr>
        <p:spPr>
          <a:xfrm>
            <a:off x="952501" y="1877568"/>
            <a:ext cx="7924800" cy="3777622"/>
          </a:xfrm>
        </p:spPr>
        <p:txBody>
          <a:bodyPr>
            <a:noAutofit/>
          </a:bodyPr>
          <a:lstStyle/>
          <a:p>
            <a:r>
              <a:rPr lang="en-US" sz="2400" dirty="0" smtClean="0"/>
              <a:t>Listen to your children.  Let them tell you about their friends, how their day went, what they are feeling, what their dreams and aspirations are</a:t>
            </a:r>
          </a:p>
          <a:p>
            <a:r>
              <a:rPr lang="en-US" sz="2400" dirty="0" smtClean="0"/>
              <a:t>Enroll your child in extra-curricular activities (art, music, sports)</a:t>
            </a:r>
          </a:p>
          <a:p>
            <a:r>
              <a:rPr lang="en-US" sz="2400" dirty="0" smtClean="0"/>
              <a:t>Eat at least one meal daily as a family</a:t>
            </a:r>
          </a:p>
          <a:p>
            <a:r>
              <a:rPr lang="en-US" sz="2400" dirty="0" smtClean="0"/>
              <a:t>Regularly do things with your child – chores, fun activities and/or service projects</a:t>
            </a:r>
          </a:p>
          <a:p>
            <a:r>
              <a:rPr lang="en-US" sz="2400" dirty="0" smtClean="0"/>
              <a:t>Spend time taking care of yourself; model for your children healthy ways of caring for oneself</a:t>
            </a:r>
            <a:endParaRPr lang="en-US" sz="2400" dirty="0"/>
          </a:p>
        </p:txBody>
      </p:sp>
    </p:spTree>
    <p:extLst>
      <p:ext uri="{BB962C8B-B14F-4D97-AF65-F5344CB8AC3E}">
        <p14:creationId xmlns:p14="http://schemas.microsoft.com/office/powerpoint/2010/main" val="3857797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589199" cy="1280890"/>
          </a:xfrm>
        </p:spPr>
        <p:txBody>
          <a:bodyPr/>
          <a:lstStyle/>
          <a:p>
            <a:pPr algn="ctr"/>
            <a:r>
              <a:rPr lang="en-US" b="1" dirty="0" smtClean="0">
                <a:solidFill>
                  <a:schemeClr val="accent1">
                    <a:lumMod val="75000"/>
                  </a:schemeClr>
                </a:solidFill>
              </a:rPr>
              <a:t>Resources</a:t>
            </a:r>
            <a:endParaRPr lang="en-US" b="1" dirty="0">
              <a:solidFill>
                <a:schemeClr val="accent1">
                  <a:lumMod val="75000"/>
                </a:schemeClr>
              </a:solidFill>
            </a:endParaRPr>
          </a:p>
        </p:txBody>
      </p:sp>
      <p:sp>
        <p:nvSpPr>
          <p:cNvPr id="3" name="Content Placeholder 2"/>
          <p:cNvSpPr>
            <a:spLocks noGrp="1"/>
          </p:cNvSpPr>
          <p:nvPr>
            <p:ph idx="1"/>
          </p:nvPr>
        </p:nvSpPr>
        <p:spPr>
          <a:xfrm>
            <a:off x="762001" y="1890490"/>
            <a:ext cx="7772400" cy="4434110"/>
          </a:xfrm>
        </p:spPr>
        <p:txBody>
          <a:bodyPr>
            <a:normAutofit fontScale="92500" lnSpcReduction="10000"/>
          </a:bodyPr>
          <a:lstStyle/>
          <a:p>
            <a:r>
              <a:rPr lang="en-US" sz="2800" dirty="0" smtClean="0"/>
              <a:t>40 Developmental Assets Checklist</a:t>
            </a:r>
          </a:p>
          <a:p>
            <a:r>
              <a:rPr lang="en-US" sz="2800" dirty="0" smtClean="0"/>
              <a:t>Echo Parenting &amp; Education </a:t>
            </a:r>
            <a:r>
              <a:rPr lang="en-US" sz="2800" dirty="0" smtClean="0">
                <a:hlinkClick r:id="rId3"/>
              </a:rPr>
              <a:t>www.echoparenting.org</a:t>
            </a:r>
            <a:endParaRPr lang="en-US" sz="2800" dirty="0" smtClean="0"/>
          </a:p>
          <a:p>
            <a:r>
              <a:rPr lang="en-US" sz="2800" dirty="0" smtClean="0"/>
              <a:t>LAUSD’s Student Health and Human Services webpage at lausd.net</a:t>
            </a:r>
          </a:p>
          <a:p>
            <a:r>
              <a:rPr lang="en-US" sz="2800" dirty="0" smtClean="0"/>
              <a:t>LAUSD’s School Mental Health webpage – smh.lausd.net</a:t>
            </a:r>
          </a:p>
          <a:p>
            <a:r>
              <a:rPr lang="en-US" sz="2800" dirty="0" smtClean="0"/>
              <a:t>Family First website at </a:t>
            </a:r>
            <a:r>
              <a:rPr lang="en-US" sz="2800" dirty="0" smtClean="0">
                <a:hlinkClick r:id="rId4"/>
              </a:rPr>
              <a:t>www.familyfirst.net</a:t>
            </a:r>
            <a:endParaRPr lang="en-US" sz="2800" dirty="0" smtClean="0"/>
          </a:p>
          <a:p>
            <a:r>
              <a:rPr lang="en-US" sz="2800" dirty="0" smtClean="0"/>
              <a:t>Children Now website at </a:t>
            </a:r>
            <a:r>
              <a:rPr lang="en-US" sz="2800" dirty="0" smtClean="0">
                <a:hlinkClick r:id="rId5"/>
              </a:rPr>
              <a:t>www.childrennow.org</a:t>
            </a:r>
            <a:endParaRPr lang="en-US" sz="2800" dirty="0" smtClean="0"/>
          </a:p>
          <a:p>
            <a:endParaRPr lang="en-US" dirty="0" smtClean="0"/>
          </a:p>
          <a:p>
            <a:endParaRPr lang="en-US" dirty="0" smtClean="0"/>
          </a:p>
        </p:txBody>
      </p:sp>
    </p:spTree>
    <p:extLst>
      <p:ext uri="{BB962C8B-B14F-4D97-AF65-F5344CB8AC3E}">
        <p14:creationId xmlns:p14="http://schemas.microsoft.com/office/powerpoint/2010/main" val="2744582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Objectives</a:t>
            </a:r>
            <a:endParaRPr lang="en-US" b="1" dirty="0"/>
          </a:p>
        </p:txBody>
      </p:sp>
      <p:sp>
        <p:nvSpPr>
          <p:cNvPr id="3" name="Content Placeholder 2"/>
          <p:cNvSpPr>
            <a:spLocks noGrp="1"/>
          </p:cNvSpPr>
          <p:nvPr>
            <p:ph idx="1"/>
          </p:nvPr>
        </p:nvSpPr>
        <p:spPr>
          <a:xfrm>
            <a:off x="762001" y="1524000"/>
            <a:ext cx="7772400" cy="4387222"/>
          </a:xfrm>
        </p:spPr>
        <p:txBody>
          <a:bodyPr/>
          <a:lstStyle/>
          <a:p>
            <a:endParaRPr lang="en-US" dirty="0" smtClean="0"/>
          </a:p>
          <a:p>
            <a:r>
              <a:rPr lang="en-US" dirty="0" smtClean="0"/>
              <a:t>Participant will learn ways to create “Wellness” in our school community (home and school)</a:t>
            </a:r>
          </a:p>
          <a:p>
            <a:pPr marL="0" indent="0">
              <a:buNone/>
            </a:pPr>
            <a:endParaRPr lang="en-US" dirty="0" smtClean="0"/>
          </a:p>
          <a:p>
            <a:r>
              <a:rPr lang="en-US" dirty="0" smtClean="0"/>
              <a:t>Participants will experience a workshop on Wellness designed to be delivered to parents.</a:t>
            </a:r>
          </a:p>
          <a:p>
            <a:endParaRPr lang="en-US" dirty="0" smtClean="0"/>
          </a:p>
          <a:p>
            <a:r>
              <a:rPr lang="en-US" dirty="0" smtClean="0"/>
              <a:t>Participant will plan the implementation of the workshop at their school site.</a:t>
            </a:r>
          </a:p>
          <a:p>
            <a:endParaRPr lang="en-US" dirty="0" smtClean="0"/>
          </a:p>
          <a:p>
            <a:endParaRPr lang="en-US" dirty="0"/>
          </a:p>
        </p:txBody>
      </p:sp>
    </p:spTree>
    <p:extLst>
      <p:ext uri="{BB962C8B-B14F-4D97-AF65-F5344CB8AC3E}">
        <p14:creationId xmlns:p14="http://schemas.microsoft.com/office/powerpoint/2010/main" val="824795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Next Steps/Evaluation</a:t>
            </a:r>
            <a:endParaRPr lang="en-US" b="1" dirty="0">
              <a:solidFill>
                <a:schemeClr val="accent1">
                  <a:lumMod val="75000"/>
                </a:schemeClr>
              </a:solidFill>
            </a:endParaRPr>
          </a:p>
        </p:txBody>
      </p:sp>
      <p:sp>
        <p:nvSpPr>
          <p:cNvPr id="3" name="Content Placeholder 2"/>
          <p:cNvSpPr>
            <a:spLocks noGrp="1"/>
          </p:cNvSpPr>
          <p:nvPr>
            <p:ph idx="1"/>
          </p:nvPr>
        </p:nvSpPr>
        <p:spPr>
          <a:xfrm>
            <a:off x="762001" y="1905000"/>
            <a:ext cx="7772400" cy="4006222"/>
          </a:xfrm>
        </p:spPr>
        <p:txBody>
          <a:bodyPr>
            <a:normAutofit fontScale="92500" lnSpcReduction="20000"/>
          </a:bodyPr>
          <a:lstStyle/>
          <a:p>
            <a:r>
              <a:rPr lang="en-US" sz="3000" dirty="0" smtClean="0"/>
              <a:t>Pick one way you will help create wellness at school or at home</a:t>
            </a:r>
          </a:p>
          <a:p>
            <a:pPr marL="0" indent="0">
              <a:buNone/>
            </a:pPr>
            <a:endParaRPr lang="en-US" sz="3000" dirty="0" smtClean="0"/>
          </a:p>
          <a:p>
            <a:r>
              <a:rPr lang="en-US" sz="3000" dirty="0" smtClean="0"/>
              <a:t>Share with your elbow partner what you have chosen</a:t>
            </a:r>
          </a:p>
          <a:p>
            <a:pPr marL="0" indent="0">
              <a:buNone/>
            </a:pPr>
            <a:endParaRPr lang="en-US" sz="3000" dirty="0" smtClean="0"/>
          </a:p>
          <a:p>
            <a:r>
              <a:rPr lang="en-US" sz="3000" dirty="0" smtClean="0"/>
              <a:t>What do you need to get started</a:t>
            </a:r>
          </a:p>
          <a:p>
            <a:pPr marL="0" indent="0">
              <a:buNone/>
            </a:pPr>
            <a:endParaRPr lang="en-US" sz="3000" dirty="0" smtClean="0"/>
          </a:p>
          <a:p>
            <a:r>
              <a:rPr lang="en-US" sz="3000" dirty="0" smtClean="0"/>
              <a:t>Who will you ask for help?</a:t>
            </a:r>
          </a:p>
          <a:p>
            <a:endParaRPr lang="en-US" dirty="0"/>
          </a:p>
        </p:txBody>
      </p:sp>
    </p:spTree>
    <p:extLst>
      <p:ext uri="{BB962C8B-B14F-4D97-AF65-F5344CB8AC3E}">
        <p14:creationId xmlns:p14="http://schemas.microsoft.com/office/powerpoint/2010/main" val="1143212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1: Inclusion Activity </a:t>
            </a:r>
            <a:endParaRPr lang="en-US" b="1" dirty="0"/>
          </a:p>
        </p:txBody>
      </p:sp>
      <p:sp>
        <p:nvSpPr>
          <p:cNvPr id="3" name="Content Placeholder 2"/>
          <p:cNvSpPr>
            <a:spLocks noGrp="1"/>
          </p:cNvSpPr>
          <p:nvPr>
            <p:ph idx="1"/>
          </p:nvPr>
        </p:nvSpPr>
        <p:spPr>
          <a:xfrm>
            <a:off x="685800" y="1920240"/>
            <a:ext cx="8686800" cy="4674204"/>
          </a:xfrm>
        </p:spPr>
        <p:txBody>
          <a:bodyPr>
            <a:normAutofit fontScale="62500" lnSpcReduction="20000"/>
          </a:bodyPr>
          <a:lstStyle/>
          <a:p>
            <a:pPr marL="0" indent="0" algn="ctr">
              <a:buNone/>
            </a:pPr>
            <a:r>
              <a:rPr lang="en-US" sz="2100" b="1" dirty="0" smtClean="0"/>
              <a:t>Small Fires</a:t>
            </a:r>
          </a:p>
          <a:p>
            <a:r>
              <a:rPr lang="en-US" sz="3200" dirty="0" smtClean="0"/>
              <a:t>Gather in a small groups of four.</a:t>
            </a:r>
          </a:p>
          <a:p>
            <a:r>
              <a:rPr lang="en-US" sz="3200" dirty="0" smtClean="0"/>
              <a:t>Stand in a small circle within arms length of each other.</a:t>
            </a:r>
          </a:p>
          <a:p>
            <a:r>
              <a:rPr lang="en-US" sz="3200" dirty="0" smtClean="0"/>
              <a:t>Choose a Starter and a Reporter.</a:t>
            </a:r>
          </a:p>
          <a:p>
            <a:pPr lvl="1"/>
            <a:r>
              <a:rPr lang="en-US" sz="3200" dirty="0" smtClean="0"/>
              <a:t>The person who has the closest birthdate will be the Starter.</a:t>
            </a:r>
          </a:p>
          <a:p>
            <a:pPr lvl="1"/>
            <a:r>
              <a:rPr lang="en-US" sz="3200" dirty="0" smtClean="0"/>
              <a:t>The person who traveled the farthest will be the Reporter.</a:t>
            </a:r>
          </a:p>
          <a:p>
            <a:r>
              <a:rPr lang="en-US" sz="3200" dirty="0" smtClean="0"/>
              <a:t>Each person will share beginning with the Starter:</a:t>
            </a:r>
          </a:p>
          <a:p>
            <a:pPr lvl="1"/>
            <a:r>
              <a:rPr lang="en-US" sz="3200" dirty="0" smtClean="0"/>
              <a:t>Name</a:t>
            </a:r>
          </a:p>
          <a:p>
            <a:pPr lvl="1"/>
            <a:r>
              <a:rPr lang="en-US" sz="3200" dirty="0" smtClean="0"/>
              <a:t>Role</a:t>
            </a:r>
          </a:p>
          <a:p>
            <a:pPr lvl="1"/>
            <a:r>
              <a:rPr lang="en-US" sz="3200" dirty="0" smtClean="0"/>
              <a:t>How you feel about being here (positive or negative)</a:t>
            </a:r>
          </a:p>
          <a:p>
            <a:pPr lvl="1"/>
            <a:r>
              <a:rPr lang="en-US" sz="3200" dirty="0" smtClean="0"/>
              <a:t>Your expectation about the workshop.</a:t>
            </a:r>
          </a:p>
          <a:p>
            <a:r>
              <a:rPr lang="en-US" sz="3200" dirty="0" smtClean="0"/>
              <a:t>The Reporter will summarize the responses for the large group.</a:t>
            </a:r>
          </a:p>
          <a:p>
            <a:pPr lvl="1"/>
            <a:endParaRPr lang="en-US" dirty="0"/>
          </a:p>
        </p:txBody>
      </p:sp>
      <p:pic>
        <p:nvPicPr>
          <p:cNvPr id="1027" name="Picture 3" descr="C:\Users\john.rome\AppData\Local\Microsoft\Windows\Temporary Internet Files\Content.IE5\MOF5SE02\Log_Fi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27075"/>
            <a:ext cx="1600200" cy="179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229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2: Inclusion Activity </a:t>
            </a:r>
            <a:endParaRPr lang="en-US" b="1" dirty="0"/>
          </a:p>
        </p:txBody>
      </p:sp>
      <p:sp>
        <p:nvSpPr>
          <p:cNvPr id="3" name="Content Placeholder 2"/>
          <p:cNvSpPr>
            <a:spLocks noGrp="1"/>
          </p:cNvSpPr>
          <p:nvPr>
            <p:ph idx="1"/>
          </p:nvPr>
        </p:nvSpPr>
        <p:spPr>
          <a:xfrm>
            <a:off x="762001" y="1752600"/>
            <a:ext cx="7772400" cy="4158622"/>
          </a:xfrm>
        </p:spPr>
        <p:txBody>
          <a:bodyPr>
            <a:normAutofit/>
          </a:bodyPr>
          <a:lstStyle/>
          <a:p>
            <a:pPr marL="0" indent="0" algn="ctr">
              <a:buNone/>
            </a:pPr>
            <a:r>
              <a:rPr lang="en-US" b="1" dirty="0" smtClean="0"/>
              <a:t>Quote Corners</a:t>
            </a:r>
          </a:p>
          <a:p>
            <a:pPr marL="0" indent="0">
              <a:buNone/>
            </a:pPr>
            <a:endParaRPr lang="en-US" dirty="0"/>
          </a:p>
          <a:p>
            <a:pPr lvl="0"/>
            <a:r>
              <a:rPr lang="en-US" dirty="0" smtClean="0"/>
              <a:t>Read the four quotes posted around the room.</a:t>
            </a:r>
          </a:p>
          <a:p>
            <a:pPr lvl="0"/>
            <a:r>
              <a:rPr lang="en-US" dirty="0" smtClean="0"/>
              <a:t>Select a quote that resonates with you.</a:t>
            </a:r>
          </a:p>
          <a:p>
            <a:pPr lvl="0"/>
            <a:r>
              <a:rPr lang="en-US" dirty="0" smtClean="0"/>
              <a:t>Move to that corner.</a:t>
            </a:r>
          </a:p>
          <a:p>
            <a:pPr lvl="0"/>
            <a:r>
              <a:rPr lang="en-US" dirty="0" smtClean="0"/>
              <a:t>Share your perspectives about the quote with </a:t>
            </a:r>
            <a:r>
              <a:rPr lang="en-US" dirty="0"/>
              <a:t>one other person in your corner.</a:t>
            </a:r>
          </a:p>
          <a:p>
            <a:endParaRPr lang="en-US" dirty="0" smtClean="0"/>
          </a:p>
          <a:p>
            <a:pPr lvl="1"/>
            <a:endParaRPr lang="en-US"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791200" y="4343400"/>
            <a:ext cx="2895600" cy="2286000"/>
          </a:xfrm>
          <a:prstGeom prst="rect">
            <a:avLst/>
          </a:prstGeom>
        </p:spPr>
      </p:pic>
    </p:spTree>
    <p:extLst>
      <p:ext uri="{BB962C8B-B14F-4D97-AF65-F5344CB8AC3E}">
        <p14:creationId xmlns:p14="http://schemas.microsoft.com/office/powerpoint/2010/main" val="558991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Workshop 3: Inclusion Activity </a:t>
            </a:r>
            <a:endParaRPr lang="en-US" b="1" dirty="0"/>
          </a:p>
        </p:txBody>
      </p:sp>
      <p:sp>
        <p:nvSpPr>
          <p:cNvPr id="3" name="Content Placeholder 2"/>
          <p:cNvSpPr>
            <a:spLocks noGrp="1"/>
          </p:cNvSpPr>
          <p:nvPr>
            <p:ph idx="1"/>
          </p:nvPr>
        </p:nvSpPr>
        <p:spPr>
          <a:xfrm>
            <a:off x="762000" y="1914144"/>
            <a:ext cx="7391400" cy="3853822"/>
          </a:xfrm>
        </p:spPr>
        <p:txBody>
          <a:bodyPr>
            <a:normAutofit/>
          </a:bodyPr>
          <a:lstStyle/>
          <a:p>
            <a:pPr marL="0" indent="0" algn="ctr">
              <a:buNone/>
            </a:pPr>
            <a:r>
              <a:rPr lang="en-US" b="1" dirty="0" smtClean="0"/>
              <a:t>Like Me</a:t>
            </a:r>
            <a:endParaRPr lang="en-US" b="1" dirty="0"/>
          </a:p>
          <a:p>
            <a:endParaRPr lang="en-US" dirty="0" smtClean="0"/>
          </a:p>
          <a:p>
            <a:r>
              <a:rPr lang="en-US" dirty="0" smtClean="0"/>
              <a:t>Listen as the presenter makes </a:t>
            </a:r>
          </a:p>
          <a:p>
            <a:pPr marL="0" indent="0">
              <a:buNone/>
            </a:pPr>
            <a:r>
              <a:rPr lang="en-US" dirty="0"/>
              <a:t> </a:t>
            </a:r>
            <a:r>
              <a:rPr lang="en-US" dirty="0" smtClean="0"/>
              <a:t>  a statement.</a:t>
            </a:r>
          </a:p>
          <a:p>
            <a:endParaRPr lang="en-US" dirty="0" smtClean="0"/>
          </a:p>
          <a:p>
            <a:r>
              <a:rPr lang="en-US" dirty="0" smtClean="0"/>
              <a:t>Stand up if the statement describes you.</a:t>
            </a:r>
          </a:p>
          <a:p>
            <a:endParaRPr lang="en-US" dirty="0" smtClean="0"/>
          </a:p>
          <a:p>
            <a:r>
              <a:rPr lang="en-US" dirty="0" smtClean="0"/>
              <a:t>Look around the room and notice the other participants who are standing.</a:t>
            </a:r>
          </a:p>
          <a:p>
            <a:pPr lvl="1"/>
            <a:endParaRPr lang="en-US" dirty="0"/>
          </a:p>
        </p:txBody>
      </p:sp>
      <p:pic>
        <p:nvPicPr>
          <p:cNvPr id="2053" name="Picture 5" descr="C:\Users\john.rome\AppData\Local\Microsoft\Windows\Temporary Internet Files\Content.IE5\F9N3OXHI\stand_u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342" y="1676400"/>
            <a:ext cx="2399490" cy="2498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707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rPr>
              <a:t>What is Mental Health?</a:t>
            </a:r>
            <a:endParaRPr lang="en-US" b="1" dirty="0"/>
          </a:p>
        </p:txBody>
      </p:sp>
      <p:pic>
        <p:nvPicPr>
          <p:cNvPr id="4" name="Content Placeholder 3" descr="C:\Users\pia.escudero\Desktop\mental-health-awareness.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76401" y="1447800"/>
            <a:ext cx="5799858" cy="2686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95400" y="3962399"/>
            <a:ext cx="6324600" cy="2308324"/>
          </a:xfrm>
          <a:prstGeom prst="rect">
            <a:avLst/>
          </a:prstGeom>
        </p:spPr>
        <p:txBody>
          <a:bodyPr wrap="square">
            <a:spAutoFit/>
          </a:bodyPr>
          <a:lstStyle/>
          <a:p>
            <a:pPr algn="ctr"/>
            <a:endParaRPr lang="en-US" dirty="0" smtClean="0"/>
          </a:p>
          <a:p>
            <a:pPr algn="ctr"/>
            <a:endParaRPr lang="en-US" dirty="0"/>
          </a:p>
          <a:p>
            <a:pPr algn="ctr"/>
            <a:r>
              <a:rPr lang="en-US" sz="3600" dirty="0" smtClean="0"/>
              <a:t>Continuum</a:t>
            </a:r>
          </a:p>
          <a:p>
            <a:pPr algn="ctr"/>
            <a:r>
              <a:rPr lang="en-US" sz="3600" dirty="0" smtClean="0"/>
              <a:t>What </a:t>
            </a:r>
            <a:r>
              <a:rPr lang="en-US" sz="3600" dirty="0"/>
              <a:t>does this look like?</a:t>
            </a:r>
          </a:p>
          <a:p>
            <a:pPr algn="ctr"/>
            <a:r>
              <a:rPr lang="en-US" sz="3600" dirty="0"/>
              <a:t>State of Well Being</a:t>
            </a:r>
          </a:p>
        </p:txBody>
      </p:sp>
    </p:spTree>
    <p:extLst>
      <p:ext uri="{BB962C8B-B14F-4D97-AF65-F5344CB8AC3E}">
        <p14:creationId xmlns:p14="http://schemas.microsoft.com/office/powerpoint/2010/main" val="1849982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71710"/>
            <a:ext cx="6589199" cy="1280890"/>
          </a:xfrm>
        </p:spPr>
        <p:txBody>
          <a:bodyPr/>
          <a:lstStyle/>
          <a:p>
            <a:pPr algn="ctr"/>
            <a:r>
              <a:rPr lang="en-US" altLang="en-US" b="1" dirty="0">
                <a:solidFill>
                  <a:schemeClr val="accent1">
                    <a:lumMod val="75000"/>
                  </a:schemeClr>
                </a:solidFill>
              </a:rPr>
              <a:t>Resilience</a:t>
            </a:r>
            <a:endParaRPr lang="en-US" b="1" dirty="0"/>
          </a:p>
        </p:txBody>
      </p:sp>
      <p:sp>
        <p:nvSpPr>
          <p:cNvPr id="3" name="Content Placeholder 2"/>
          <p:cNvSpPr>
            <a:spLocks noGrp="1"/>
          </p:cNvSpPr>
          <p:nvPr>
            <p:ph idx="1"/>
          </p:nvPr>
        </p:nvSpPr>
        <p:spPr>
          <a:xfrm>
            <a:off x="609601" y="1752600"/>
            <a:ext cx="7924800" cy="4158622"/>
          </a:xfrm>
        </p:spPr>
        <p:txBody>
          <a:bodyPr>
            <a:normAutofit/>
          </a:bodyPr>
          <a:lstStyle/>
          <a:p>
            <a:r>
              <a:rPr lang="en-US" altLang="en-US" sz="3600" dirty="0">
                <a:solidFill>
                  <a:srgbClr val="000000"/>
                </a:solidFill>
              </a:rPr>
              <a:t>“Resilience” is the ability to bounce back from, or to successfully adapt to, adverse conditions such as personal issues, community problems, loss or adversity.</a:t>
            </a:r>
          </a:p>
          <a:p>
            <a:pPr marL="0" indent="0">
              <a:buNone/>
            </a:pPr>
            <a:endParaRPr lang="en-US" dirty="0"/>
          </a:p>
        </p:txBody>
      </p:sp>
    </p:spTree>
    <p:extLst>
      <p:ext uri="{BB962C8B-B14F-4D97-AF65-F5344CB8AC3E}">
        <p14:creationId xmlns:p14="http://schemas.microsoft.com/office/powerpoint/2010/main" val="3165840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0" y="471710"/>
            <a:ext cx="6589199"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b="1" dirty="0" smtClean="0">
                <a:solidFill>
                  <a:schemeClr val="accent1">
                    <a:lumMod val="75000"/>
                  </a:schemeClr>
                </a:solidFill>
              </a:rPr>
              <a:t>How Resilience is Built</a:t>
            </a:r>
            <a:endParaRPr lang="en-US" b="1" dirty="0"/>
          </a:p>
        </p:txBody>
      </p:sp>
      <p:sp>
        <p:nvSpPr>
          <p:cNvPr id="6" name="AutoShape 2" descr="Image result for InBrief: How Resilience is Built"/>
          <p:cNvSpPr>
            <a:spLocks noChangeAspect="1" noChangeArrowheads="1"/>
          </p:cNvSpPr>
          <p:nvPr/>
        </p:nvSpPr>
        <p:spPr bwMode="auto">
          <a:xfrm>
            <a:off x="0" y="0"/>
            <a:ext cx="5178425" cy="51784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1702735" y="1801942"/>
            <a:ext cx="6029464" cy="3376500"/>
          </a:xfrm>
          <a:prstGeom prst="rect">
            <a:avLst/>
          </a:prstGeom>
        </p:spPr>
      </p:pic>
    </p:spTree>
    <p:extLst>
      <p:ext uri="{BB962C8B-B14F-4D97-AF65-F5344CB8AC3E}">
        <p14:creationId xmlns:p14="http://schemas.microsoft.com/office/powerpoint/2010/main" val="3637690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Brief- How Resilience is Buil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6096"/>
            <a:ext cx="9144000" cy="6851904"/>
          </a:xfrm>
        </p:spPr>
      </p:pic>
    </p:spTree>
    <p:extLst>
      <p:ext uri="{BB962C8B-B14F-4D97-AF65-F5344CB8AC3E}">
        <p14:creationId xmlns:p14="http://schemas.microsoft.com/office/powerpoint/2010/main" val="8297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616</TotalTime>
  <Words>1662</Words>
  <Application>Microsoft Office PowerPoint</Application>
  <PresentationFormat>On-screen Show (4:3)</PresentationFormat>
  <Paragraphs>238</Paragraphs>
  <Slides>20</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Wingdings 3</vt:lpstr>
      <vt:lpstr>Wisp</vt:lpstr>
      <vt:lpstr>Promoting Wellness in our School Community </vt:lpstr>
      <vt:lpstr>Workshop Objectives</vt:lpstr>
      <vt:lpstr>Workshop 1: Inclusion Activity </vt:lpstr>
      <vt:lpstr>Workshop 2: Inclusion Activity </vt:lpstr>
      <vt:lpstr>Workshop 3: Inclusion Activity </vt:lpstr>
      <vt:lpstr>What is Mental Health?</vt:lpstr>
      <vt:lpstr>Resilience</vt:lpstr>
      <vt:lpstr>PowerPoint Presentation</vt:lpstr>
      <vt:lpstr>PowerPoint Presentation</vt:lpstr>
      <vt:lpstr>Keys Elements to Support Resilience</vt:lpstr>
      <vt:lpstr>Sense of Safety</vt:lpstr>
      <vt:lpstr>Ability to be Calm</vt:lpstr>
      <vt:lpstr>Self-Efficacy/Community Efficacy</vt:lpstr>
      <vt:lpstr>Connectedness</vt:lpstr>
      <vt:lpstr>Hope</vt:lpstr>
      <vt:lpstr>Parent Involvement Opportunities:  Volunteering </vt:lpstr>
      <vt:lpstr>Parent Involvement Opportunities:  School Governance and Committees</vt:lpstr>
      <vt:lpstr>Parent Involvement Opportunities:  Parenting at Home</vt:lpstr>
      <vt:lpstr>Resources</vt:lpstr>
      <vt:lpstr>Next Steps/Evaluation</vt:lpstr>
    </vt:vector>
  </TitlesOfParts>
  <Company>LAUSD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Title Here</dc:title>
  <dc:creator>Windows 7 pro X64</dc:creator>
  <cp:lastModifiedBy>McMahon, Nicole</cp:lastModifiedBy>
  <cp:revision>57</cp:revision>
  <dcterms:created xsi:type="dcterms:W3CDTF">2017-12-07T22:17:03Z</dcterms:created>
  <dcterms:modified xsi:type="dcterms:W3CDTF">2018-05-02T21:24:18Z</dcterms:modified>
</cp:coreProperties>
</file>