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m4a" ContentType="audio/mp4"/>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355" r:id="rId2"/>
    <p:sldId id="257" r:id="rId3"/>
    <p:sldId id="258" r:id="rId4"/>
    <p:sldId id="30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31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9" r:id="rId56"/>
    <p:sldId id="310"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250"/>
  </p:normalViewPr>
  <p:slideViewPr>
    <p:cSldViewPr snapToGrid="0" snapToObjects="1">
      <p:cViewPr varScale="1">
        <p:scale>
          <a:sx n="61" d="100"/>
          <a:sy n="61" d="100"/>
        </p:scale>
        <p:origin x="96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18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1" csCatId="colorful" phldr="1"/>
      <dgm:spPr/>
      <dgm:t>
        <a:bodyPr/>
        <a:lstStyle/>
        <a:p>
          <a:endParaRPr lang="en-US"/>
        </a:p>
      </dgm:t>
    </dgm:pt>
    <dgm:pt modelId="{9619BECF-D7D3-9B43-9940-D6D71A2C5668}">
      <dgm:prSet phldrT="[Text]"/>
      <dgm:spPr/>
      <dgm:t>
        <a:bodyPr/>
        <a:lstStyle/>
        <a:p>
          <a:r>
            <a:rPr lang="en-US" dirty="0" smtClean="0">
              <a:solidFill>
                <a:schemeClr val="tx1"/>
              </a:solidFill>
            </a:rPr>
            <a:t>CLR</a:t>
          </a:r>
          <a:endParaRPr lang="en-US" dirty="0">
            <a:solidFill>
              <a:schemeClr val="tx1"/>
            </a:solidFill>
          </a:endParaRPr>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dgm:t>
        <a:bodyPr/>
        <a:lstStyle/>
        <a:p>
          <a:r>
            <a:rPr lang="en-US" sz="1400" dirty="0" smtClean="0">
              <a:solidFill>
                <a:srgbClr val="000000"/>
              </a:solidFill>
            </a:rPr>
            <a:t>Expanding Academic Vocabulary </a:t>
          </a:r>
          <a:r>
            <a:rPr lang="en-US" sz="1400" b="1" dirty="0" smtClean="0">
              <a:solidFill>
                <a:srgbClr val="000000"/>
              </a:solidFill>
            </a:rPr>
            <a:t>(Responsive Vocabulary)</a:t>
          </a:r>
          <a:endParaRPr lang="en-US" sz="1400" b="1" dirty="0">
            <a:solidFill>
              <a:srgbClr val="000000"/>
            </a:solidFill>
          </a:endParaRPr>
        </a:p>
      </dgm:t>
    </dgm:pt>
    <dgm:pt modelId="{D5B5CFF3-7D5D-4F49-9158-2A419479E2CB}" type="parTrans" cxnId="{82EFF699-5554-9A4B-9332-1DDC0B853C5F}">
      <dgm:prSet/>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dgm:t>
        <a:bodyPr/>
        <a:lstStyle/>
        <a:p>
          <a:r>
            <a:rPr lang="en-US" sz="1400" dirty="0" smtClean="0">
              <a:solidFill>
                <a:srgbClr val="000000"/>
              </a:solidFill>
            </a:rPr>
            <a:t>Increasing Student Engagement and Decreasing Classroom Management Challenges </a:t>
          </a:r>
          <a:r>
            <a:rPr lang="en-US" sz="1400" b="1" dirty="0" smtClean="0">
              <a:solidFill>
                <a:srgbClr val="000000"/>
              </a:solidFill>
            </a:rPr>
            <a:t>(Responsive Management)</a:t>
          </a:r>
          <a:endParaRPr lang="en-US" sz="1400" b="1" dirty="0">
            <a:solidFill>
              <a:srgbClr val="000000"/>
            </a:solidFill>
          </a:endParaRPr>
        </a:p>
      </dgm:t>
    </dgm:pt>
    <dgm:pt modelId="{0100BC16-9AF0-1D45-AA96-911CBB1B1CBC}" type="parTrans" cxnId="{5495FF89-DD51-6D4E-BAC0-E2CDFF6E60D2}">
      <dgm:prSet/>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dgm:t>
        <a:bodyPr/>
        <a:lstStyle/>
        <a:p>
          <a:r>
            <a:rPr lang="en-US" sz="1400" dirty="0" smtClean="0">
              <a:solidFill>
                <a:schemeClr val="tx1"/>
              </a:solidFill>
              <a:latin typeface="+mn-lt"/>
            </a:rPr>
            <a:t>Using all types of Texts Culturally and Linguistically </a:t>
          </a:r>
          <a:r>
            <a:rPr lang="en-US" sz="1400" b="1" dirty="0" smtClean="0">
              <a:solidFill>
                <a:schemeClr val="tx1"/>
              </a:solidFill>
              <a:latin typeface="+mn-lt"/>
            </a:rPr>
            <a:t>(Responsive Literacy)</a:t>
          </a:r>
          <a:endParaRPr lang="en-US" sz="1400" b="1" dirty="0">
            <a:solidFill>
              <a:schemeClr val="tx1"/>
            </a:solidFill>
            <a:latin typeface="+mn-lt"/>
          </a:endParaRPr>
        </a:p>
      </dgm:t>
    </dgm:pt>
    <dgm:pt modelId="{30077570-6F39-7042-A993-385E79A8D4E7}" type="parTrans" cxnId="{149EF680-895A-A740-B127-55314D8C142E}">
      <dgm:prSet/>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dgm:t>
        <a:bodyPr/>
        <a:lstStyle/>
        <a:p>
          <a:endParaRPr lang="en-US" dirty="0"/>
        </a:p>
      </dgm:t>
    </dgm:pt>
    <dgm:pt modelId="{3E6D8C20-4EF7-F945-A717-BC739A4F44BB}" type="parTrans" cxnId="{B1F6A023-9190-8E4B-B538-A3BB9C44EADE}">
      <dgm:prSet/>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dgm:t>
        <a:bodyPr/>
        <a:lstStyle/>
        <a:p>
          <a:endParaRPr lang="en-US" dirty="0"/>
        </a:p>
      </dgm:t>
    </dgm:pt>
    <dgm:pt modelId="{8E634404-0492-B347-BD6D-01EAF54E8077}" type="parTrans" cxnId="{8D811AD1-513C-404F-B087-C379ACE57AF7}">
      <dgm:prSet/>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dgm:spPr/>
      <dgm:t>
        <a:bodyPr/>
        <a:lstStyle/>
        <a:p>
          <a:endParaRPr lang="en-US"/>
        </a:p>
      </dgm:t>
    </dgm:pt>
    <dgm:pt modelId="{F0571BEF-FEB9-C447-A152-9FA2B9609CB5}" type="pres">
      <dgm:prSet presAssocID="{CFCC3450-E1AF-4B41-9641-67737DD0D9A1}" presName="node" presStyleLbl="node1" presStyleIdx="1" presStyleCnt="5" custScaleX="113297">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dgm:spPr/>
      <dgm:t>
        <a:bodyPr/>
        <a:lstStyle/>
        <a:p>
          <a:endParaRPr lang="en-US"/>
        </a:p>
      </dgm:t>
    </dgm:pt>
    <dgm:pt modelId="{EC15DECE-FDAB-8344-ADD1-CDB40DAF4F91}" type="pres">
      <dgm:prSet presAssocID="{2C54B912-5221-9546-9C8B-5FA056A5DEBB}" presName="node" presStyleLbl="node1" presStyleIdx="2" presStyleCnt="5">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16429">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149EF680-895A-A740-B127-55314D8C142E}" srcId="{9619BECF-D7D3-9B43-9940-D6D71A2C5668}" destId="{2C54B912-5221-9546-9C8B-5FA056A5DEBB}" srcOrd="2" destOrd="0" parTransId="{30077570-6F39-7042-A993-385E79A8D4E7}" sibTransId="{6D730B91-C4D5-4E47-961B-89113F1B8D10}"/>
    <dgm:cxn modelId="{4B38F8A8-0B7F-B148-B746-6E59FE4634CC}" type="presOf" srcId="{D72943DF-673F-8346-A645-B5DC8B7EC398}" destId="{C6BC6079-882F-2944-A3E2-9DCCB34A50ED}"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230BF3D8-EA48-4646-8B31-BF730C29E87A}" type="presOf" srcId="{9619BECF-D7D3-9B43-9940-D6D71A2C5668}" destId="{82B159AA-6175-3B4F-8E65-BAFAF02AA9AE}" srcOrd="0" destOrd="0" presId="urn:microsoft.com/office/officeart/2005/8/layout/radial4"/>
    <dgm:cxn modelId="{D0554EBD-AE03-CD49-A0ED-C59BB396CF7E}" type="presOf" srcId="{30077570-6F39-7042-A993-385E79A8D4E7}" destId="{61C2AFB2-BBE2-B743-B5C8-984CA307070F}" srcOrd="0" destOrd="0" presId="urn:microsoft.com/office/officeart/2005/8/layout/radial4"/>
    <dgm:cxn modelId="{8D811AD1-513C-404F-B087-C379ACE57AF7}" srcId="{9619BECF-D7D3-9B43-9940-D6D71A2C5668}" destId="{55476BCD-5753-0748-9523-3F3AD78D1BC0}" srcOrd="3" destOrd="0" parTransId="{8E634404-0492-B347-BD6D-01EAF54E8077}" sibTransId="{F490FC08-4EDB-3142-B6B1-5A8FB40EBF3C}"/>
    <dgm:cxn modelId="{82EFF699-5554-9A4B-9332-1DDC0B853C5F}" srcId="{9619BECF-D7D3-9B43-9940-D6D71A2C5668}" destId="{D72943DF-673F-8346-A645-B5DC8B7EC398}" srcOrd="0" destOrd="0" parTransId="{D5B5CFF3-7D5D-4F49-9158-2A419479E2CB}" sibTransId="{819C79C7-EF02-0E4D-89A3-3D70F1AA1D5C}"/>
    <dgm:cxn modelId="{E4FF284E-7846-D048-AC79-68380E6FA697}" type="presOf" srcId="{8E634404-0492-B347-BD6D-01EAF54E8077}" destId="{B841A908-F103-7C48-BA09-1B34F81B44D0}" srcOrd="0" destOrd="0" presId="urn:microsoft.com/office/officeart/2005/8/layout/radial4"/>
    <dgm:cxn modelId="{E108E319-A48E-FD44-BEBA-1A6B1FC8F1C1}" type="presOf" srcId="{D5B5CFF3-7D5D-4F49-9158-2A419479E2CB}" destId="{078DF27B-A2DD-F247-ADEE-9413EE10E02F}" srcOrd="0" destOrd="0" presId="urn:microsoft.com/office/officeart/2005/8/layout/radial4"/>
    <dgm:cxn modelId="{960BAFB9-5BE3-0243-8B2B-036E87C3C96D}" type="presOf" srcId="{9D881477-2647-A443-BE62-581AD8D35DAB}" destId="{00520754-D8FD-0C4D-9DD7-FBD837DCE0BF}" srcOrd="0" destOrd="0" presId="urn:microsoft.com/office/officeart/2005/8/layout/radial4"/>
    <dgm:cxn modelId="{52309EFD-11BA-2542-9AF9-2C4EE2084AC5}" type="presOf" srcId="{3E6D8C20-4EF7-F945-A717-BC739A4F44BB}" destId="{E3F19E02-CD14-1F4C-AE27-512FE56B92EE}" srcOrd="0" destOrd="0" presId="urn:microsoft.com/office/officeart/2005/8/layout/radial4"/>
    <dgm:cxn modelId="{4370F192-4EDA-D24C-84B0-F1A8D3D3CD86}" type="presOf" srcId="{2C54B912-5221-9546-9C8B-5FA056A5DEBB}" destId="{EC15DECE-FDAB-8344-ADD1-CDB40DAF4F91}" srcOrd="0" destOrd="0" presId="urn:microsoft.com/office/officeart/2005/8/layout/radial4"/>
    <dgm:cxn modelId="{5495FF89-DD51-6D4E-BAC0-E2CDFF6E60D2}" srcId="{9619BECF-D7D3-9B43-9940-D6D71A2C5668}" destId="{CFCC3450-E1AF-4B41-9641-67737DD0D9A1}" srcOrd="1" destOrd="0" parTransId="{0100BC16-9AF0-1D45-AA96-911CBB1B1CBC}" sibTransId="{34C0A748-CB04-8C43-BCDD-E49BF29954F5}"/>
    <dgm:cxn modelId="{FC48DEED-678C-5A4E-93E8-1FE441559AD4}" type="presOf" srcId="{55476BCD-5753-0748-9523-3F3AD78D1BC0}" destId="{A11C8A64-0FFF-A245-A378-D038B5EE0264}" srcOrd="0" destOrd="0" presId="urn:microsoft.com/office/officeart/2005/8/layout/radial4"/>
    <dgm:cxn modelId="{E29869CA-0DEE-3A4E-B3B1-5D49D9D2435E}" type="presOf" srcId="{CFCC3450-E1AF-4B41-9641-67737DD0D9A1}" destId="{F0571BEF-FEB9-C447-A152-9FA2B9609CB5}" srcOrd="0" destOrd="0" presId="urn:microsoft.com/office/officeart/2005/8/layout/radial4"/>
    <dgm:cxn modelId="{790A51F3-B0ED-4040-9C20-2409807FD02E}" type="presOf" srcId="{0100BC16-9AF0-1D45-AA96-911CBB1B1CBC}" destId="{49C01806-A301-B342-8101-047FD9CE114F}" srcOrd="0" destOrd="0" presId="urn:microsoft.com/office/officeart/2005/8/layout/radial4"/>
    <dgm:cxn modelId="{A2C2A19A-B3CD-AE46-A28B-272B69527C01}" type="presOf" srcId="{9DF83AB5-3184-584F-BD2A-38E0E29D3F7A}" destId="{5A2C8C81-D44A-1445-88A8-BB2BA9D701B3}"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DA6BEC1A-78C3-0B46-9109-95528580E4E2}" type="presParOf" srcId="{5A2C8C81-D44A-1445-88A8-BB2BA9D701B3}" destId="{82B159AA-6175-3B4F-8E65-BAFAF02AA9AE}" srcOrd="0" destOrd="0" presId="urn:microsoft.com/office/officeart/2005/8/layout/radial4"/>
    <dgm:cxn modelId="{27798D80-2DE9-F14A-AD68-E81B9BC3D643}" type="presParOf" srcId="{5A2C8C81-D44A-1445-88A8-BB2BA9D701B3}" destId="{078DF27B-A2DD-F247-ADEE-9413EE10E02F}" srcOrd="1" destOrd="0" presId="urn:microsoft.com/office/officeart/2005/8/layout/radial4"/>
    <dgm:cxn modelId="{96EF76F1-8338-1D42-90FE-5AECD8461F11}" type="presParOf" srcId="{5A2C8C81-D44A-1445-88A8-BB2BA9D701B3}" destId="{C6BC6079-882F-2944-A3E2-9DCCB34A50ED}" srcOrd="2" destOrd="0" presId="urn:microsoft.com/office/officeart/2005/8/layout/radial4"/>
    <dgm:cxn modelId="{982D1B92-FC70-4B48-9130-CAD00A33AC51}" type="presParOf" srcId="{5A2C8C81-D44A-1445-88A8-BB2BA9D701B3}" destId="{49C01806-A301-B342-8101-047FD9CE114F}" srcOrd="3" destOrd="0" presId="urn:microsoft.com/office/officeart/2005/8/layout/radial4"/>
    <dgm:cxn modelId="{963D6147-783E-DD49-AB6D-2B86898D66D2}" type="presParOf" srcId="{5A2C8C81-D44A-1445-88A8-BB2BA9D701B3}" destId="{F0571BEF-FEB9-C447-A152-9FA2B9609CB5}" srcOrd="4" destOrd="0" presId="urn:microsoft.com/office/officeart/2005/8/layout/radial4"/>
    <dgm:cxn modelId="{228EFB8A-A691-5F44-9039-B2A88EF699EA}" type="presParOf" srcId="{5A2C8C81-D44A-1445-88A8-BB2BA9D701B3}" destId="{61C2AFB2-BBE2-B743-B5C8-984CA307070F}" srcOrd="5" destOrd="0" presId="urn:microsoft.com/office/officeart/2005/8/layout/radial4"/>
    <dgm:cxn modelId="{E8010086-65C9-EC43-A27C-DA4B8B18E2C9}" type="presParOf" srcId="{5A2C8C81-D44A-1445-88A8-BB2BA9D701B3}" destId="{EC15DECE-FDAB-8344-ADD1-CDB40DAF4F91}" srcOrd="6" destOrd="0" presId="urn:microsoft.com/office/officeart/2005/8/layout/radial4"/>
    <dgm:cxn modelId="{C5C91499-10B0-F34C-8C01-6B4E33A9F49E}" type="presParOf" srcId="{5A2C8C81-D44A-1445-88A8-BB2BA9D701B3}" destId="{B841A908-F103-7C48-BA09-1B34F81B44D0}" srcOrd="7" destOrd="0" presId="urn:microsoft.com/office/officeart/2005/8/layout/radial4"/>
    <dgm:cxn modelId="{846FCA8C-D20D-5740-BDC2-E02DEF39F9BF}" type="presParOf" srcId="{5A2C8C81-D44A-1445-88A8-BB2BA9D701B3}" destId="{A11C8A64-0FFF-A245-A378-D038B5EE0264}" srcOrd="8" destOrd="0" presId="urn:microsoft.com/office/officeart/2005/8/layout/radial4"/>
    <dgm:cxn modelId="{7B214E83-589B-BD48-A15B-D51AFFF430F3}" type="presParOf" srcId="{5A2C8C81-D44A-1445-88A8-BB2BA9D701B3}" destId="{E3F19E02-CD14-1F4C-AE27-512FE56B92EE}" srcOrd="9" destOrd="0" presId="urn:microsoft.com/office/officeart/2005/8/layout/radial4"/>
    <dgm:cxn modelId="{D4DA739C-CDA4-9E4C-8C40-65D40DDCF98A}"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9619BECF-D7D3-9B43-9940-D6D71A2C5668}">
      <dgm:prSet phldrT="[Text]"/>
      <dgm:spPr>
        <a:solidFill>
          <a:srgbClr val="FFFF00"/>
        </a:solidFill>
        <a:scene3d>
          <a:camera prst="orthographicFront"/>
          <a:lightRig rig="threePt" dir="t"/>
        </a:scene3d>
        <a:sp3d>
          <a:bevelT/>
        </a:sp3d>
      </dgm:spPr>
      <dgm:t>
        <a:bodyPr/>
        <a:lstStyle/>
        <a:p>
          <a:r>
            <a:rPr lang="en-US" b="1" i="0" dirty="0">
              <a:solidFill>
                <a:schemeClr val="tx1"/>
              </a:solidFill>
              <a:latin typeface="Century Gothic"/>
              <a:cs typeface="Century Gothic"/>
            </a:rPr>
            <a:t>CLR</a:t>
          </a:r>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a:solidFill>
          <a:srgbClr val="FF0000"/>
        </a:solidFill>
        <a:scene3d>
          <a:camera prst="orthographicFront"/>
          <a:lightRig rig="threePt" dir="t"/>
        </a:scene3d>
        <a:sp3d>
          <a:bevelT/>
        </a:sp3d>
      </dgm:spPr>
      <dgm:t>
        <a:bodyPr/>
        <a:lstStyle/>
        <a:p>
          <a:r>
            <a:rPr lang="en-US" sz="1800" dirty="0">
              <a:solidFill>
                <a:srgbClr val="000000"/>
              </a:solidFill>
              <a:latin typeface="Arial"/>
              <a:cs typeface="Arial"/>
            </a:rPr>
            <a:t>Expanding Academic Vocabulary </a:t>
          </a:r>
          <a:r>
            <a:rPr lang="en-US" sz="1800" b="1" dirty="0">
              <a:solidFill>
                <a:srgbClr val="000000"/>
              </a:solidFill>
              <a:latin typeface="Arial"/>
              <a:cs typeface="Arial"/>
            </a:rPr>
            <a:t>(Responsive Vocabulary)</a:t>
          </a:r>
        </a:p>
      </dgm:t>
    </dgm:pt>
    <dgm:pt modelId="{D5B5CFF3-7D5D-4F49-9158-2A419479E2CB}" type="parTrans" cxnId="{82EFF699-5554-9A4B-9332-1DDC0B853C5F}">
      <dgm:prSet/>
      <dgm:spPr>
        <a:solidFill>
          <a:srgbClr val="FF0000"/>
        </a:solidFill>
        <a:scene3d>
          <a:camera prst="orthographicFront"/>
          <a:lightRig rig="threePt" dir="t"/>
        </a:scene3d>
        <a:sp3d>
          <a:bevelT/>
        </a:sp3d>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a:solidFill>
          <a:srgbClr val="2CCA29"/>
        </a:solidFill>
        <a:scene3d>
          <a:camera prst="orthographicFront"/>
          <a:lightRig rig="threePt" dir="t"/>
        </a:scene3d>
        <a:sp3d>
          <a:bevelT/>
        </a:sp3d>
      </dgm:spPr>
      <dgm:t>
        <a:bodyPr/>
        <a:lstStyle/>
        <a:p>
          <a:r>
            <a:rPr lang="en-US" sz="1600" dirty="0">
              <a:solidFill>
                <a:srgbClr val="000000"/>
              </a:solidFill>
              <a:latin typeface="Arial"/>
              <a:cs typeface="Arial"/>
            </a:rPr>
            <a:t>Increasing Student Engagement, Decreasing Classroom Management Challenges </a:t>
          </a:r>
        </a:p>
        <a:p>
          <a:r>
            <a:rPr lang="en-US" sz="1600" b="1" dirty="0">
              <a:solidFill>
                <a:srgbClr val="000000"/>
              </a:solidFill>
              <a:latin typeface="Arial"/>
              <a:cs typeface="Arial"/>
            </a:rPr>
            <a:t>(Responsive Management)</a:t>
          </a:r>
        </a:p>
      </dgm:t>
    </dgm:pt>
    <dgm:pt modelId="{0100BC16-9AF0-1D45-AA96-911CBB1B1CBC}" type="parTrans" cxnId="{5495FF89-DD51-6D4E-BAC0-E2CDFF6E60D2}">
      <dgm:prSet/>
      <dgm:spPr>
        <a:solidFill>
          <a:srgbClr val="2CCA29"/>
        </a:solidFill>
        <a:scene3d>
          <a:camera prst="orthographicFront"/>
          <a:lightRig rig="threePt" dir="t"/>
        </a:scene3d>
        <a:sp3d>
          <a:bevelT/>
        </a:sp3d>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a:solidFill>
          <a:srgbClr val="6F5CC7"/>
        </a:solidFill>
        <a:scene3d>
          <a:camera prst="orthographicFront"/>
          <a:lightRig rig="threePt" dir="t"/>
        </a:scene3d>
        <a:sp3d>
          <a:bevelT/>
        </a:sp3d>
      </dgm:spPr>
      <dgm:t>
        <a:bodyPr/>
        <a:lstStyle/>
        <a:p>
          <a:r>
            <a:rPr lang="en-US" sz="1500" dirty="0">
              <a:solidFill>
                <a:schemeClr val="tx1"/>
              </a:solidFill>
              <a:latin typeface="Arial"/>
              <a:cs typeface="Arial"/>
            </a:rPr>
            <a:t>Using all types of Texts Culturally and Linguistically </a:t>
          </a:r>
          <a:r>
            <a:rPr lang="en-US" sz="1500" b="1" dirty="0">
              <a:solidFill>
                <a:schemeClr val="tx1"/>
              </a:solidFill>
              <a:latin typeface="Arial"/>
              <a:cs typeface="Arial"/>
            </a:rPr>
            <a:t>(Responsive Literacy)</a:t>
          </a:r>
        </a:p>
      </dgm:t>
    </dgm:pt>
    <dgm:pt modelId="{30077570-6F39-7042-A993-385E79A8D4E7}" type="parTrans" cxnId="{149EF680-895A-A740-B127-55314D8C142E}">
      <dgm:prSet/>
      <dgm:spPr>
        <a:solidFill>
          <a:srgbClr val="6F5CC7"/>
        </a:solidFill>
        <a:scene3d>
          <a:camera prst="orthographicFront"/>
          <a:lightRig rig="threePt" dir="t"/>
        </a:scene3d>
        <a:sp3d>
          <a:bevelT/>
        </a:sp3d>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a:solidFill>
          <a:srgbClr val="FF6600"/>
        </a:solidFill>
        <a:scene3d>
          <a:camera prst="orthographicFront"/>
          <a:lightRig rig="threePt" dir="t"/>
        </a:scene3d>
        <a:sp3d>
          <a:bevelT/>
        </a:sp3d>
      </dgm:spPr>
      <dgm:t>
        <a:bodyPr/>
        <a:lstStyle/>
        <a:p>
          <a:endParaRPr lang="en-US" dirty="0"/>
        </a:p>
      </dgm:t>
    </dgm:pt>
    <dgm:pt modelId="{3E6D8C20-4EF7-F945-A717-BC739A4F44BB}" type="parTrans" cxnId="{B1F6A023-9190-8E4B-B538-A3BB9C44EADE}">
      <dgm:prSet/>
      <dgm:spPr>
        <a:solidFill>
          <a:srgbClr val="FF6600"/>
        </a:solidFill>
        <a:scene3d>
          <a:camera prst="orthographicFront"/>
          <a:lightRig rig="threePt" dir="t"/>
        </a:scene3d>
        <a:sp3d>
          <a:bevelT/>
        </a:sp3d>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a:solidFill>
          <a:srgbClr val="3366FF"/>
        </a:solidFill>
        <a:scene3d>
          <a:camera prst="orthographicFront"/>
          <a:lightRig rig="threePt" dir="t"/>
        </a:scene3d>
        <a:sp3d>
          <a:bevelT/>
        </a:sp3d>
      </dgm:spPr>
      <dgm:t>
        <a:bodyPr/>
        <a:lstStyle/>
        <a:p>
          <a:endParaRPr lang="en-US" dirty="0"/>
        </a:p>
      </dgm:t>
    </dgm:pt>
    <dgm:pt modelId="{8E634404-0492-B347-BD6D-01EAF54E8077}" type="parTrans" cxnId="{8D811AD1-513C-404F-B087-C379ACE57AF7}">
      <dgm:prSet/>
      <dgm:spPr>
        <a:solidFill>
          <a:srgbClr val="3366FF"/>
        </a:solidFill>
        <a:scene3d>
          <a:camera prst="orthographicFront"/>
          <a:lightRig rig="threePt" dir="t"/>
        </a:scene3d>
        <a:sp3d>
          <a:bevelT/>
        </a:sp3d>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custLinFactNeighborX="-6225" custLinFactNeighborY="39973"/>
      <dgm:spPr/>
      <dgm:t>
        <a:bodyPr/>
        <a:lstStyle/>
        <a:p>
          <a:endParaRPr lang="en-US"/>
        </a:p>
      </dgm:t>
    </dgm:pt>
    <dgm:pt modelId="{F0571BEF-FEB9-C447-A152-9FA2B9609CB5}" type="pres">
      <dgm:prSet presAssocID="{CFCC3450-E1AF-4B41-9641-67737DD0D9A1}" presName="node" presStyleLbl="node1" presStyleIdx="1" presStyleCnt="5" custScaleX="135373" custScaleY="120690" custRadScaleRad="98585" custRadScaleInc="-8862">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custAng="21466728" custScaleX="89645" custLinFactNeighborX="-1831" custLinFactNeighborY="21676"/>
      <dgm:spPr/>
      <dgm:t>
        <a:bodyPr/>
        <a:lstStyle/>
        <a:p>
          <a:endParaRPr lang="en-US"/>
        </a:p>
      </dgm:t>
    </dgm:pt>
    <dgm:pt modelId="{EC15DECE-FDAB-8344-ADD1-CDB40DAF4F91}" type="pres">
      <dgm:prSet presAssocID="{2C54B912-5221-9546-9C8B-5FA056A5DEBB}" presName="node" presStyleLbl="node1" presStyleIdx="2" presStyleCnt="5" custScaleY="75814" custRadScaleRad="86326" custRadScaleInc="9744">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27930" custRadScaleRad="108218" custRadScaleInc="15193">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E7C75F7F-56B4-DC4A-9670-6431B5C8EC94}" type="presOf" srcId="{0100BC16-9AF0-1D45-AA96-911CBB1B1CBC}" destId="{49C01806-A301-B342-8101-047FD9CE114F}"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AEE958D8-C6F3-E64E-8F95-1476C7DA2FC3}" type="presOf" srcId="{8E634404-0492-B347-BD6D-01EAF54E8077}" destId="{B841A908-F103-7C48-BA09-1B34F81B44D0}" srcOrd="0" destOrd="0" presId="urn:microsoft.com/office/officeart/2005/8/layout/radial4"/>
    <dgm:cxn modelId="{16B6E2FF-34FC-BA45-9043-B445BA41CEB1}" type="presOf" srcId="{30077570-6F39-7042-A993-385E79A8D4E7}" destId="{61C2AFB2-BBE2-B743-B5C8-984CA307070F}" srcOrd="0" destOrd="0" presId="urn:microsoft.com/office/officeart/2005/8/layout/radial4"/>
    <dgm:cxn modelId="{0636BA02-FBA1-6D4C-A874-BD7BFA0491C6}" type="presOf" srcId="{CFCC3450-E1AF-4B41-9641-67737DD0D9A1}" destId="{F0571BEF-FEB9-C447-A152-9FA2B9609CB5}"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8D811AD1-513C-404F-B087-C379ACE57AF7}" srcId="{9619BECF-D7D3-9B43-9940-D6D71A2C5668}" destId="{55476BCD-5753-0748-9523-3F3AD78D1BC0}" srcOrd="3" destOrd="0" parTransId="{8E634404-0492-B347-BD6D-01EAF54E8077}" sibTransId="{F490FC08-4EDB-3142-B6B1-5A8FB40EBF3C}"/>
    <dgm:cxn modelId="{9F4B77F1-2CFB-FA44-AFE7-6FB75F44150A}" type="presOf" srcId="{9D881477-2647-A443-BE62-581AD8D35DAB}" destId="{00520754-D8FD-0C4D-9DD7-FBD837DCE0BF}" srcOrd="0" destOrd="0" presId="urn:microsoft.com/office/officeart/2005/8/layout/radial4"/>
    <dgm:cxn modelId="{E4375D5A-2309-1740-B5B2-AEC196B17748}" type="presOf" srcId="{3E6D8C20-4EF7-F945-A717-BC739A4F44BB}" destId="{E3F19E02-CD14-1F4C-AE27-512FE56B92EE}" srcOrd="0" destOrd="0" presId="urn:microsoft.com/office/officeart/2005/8/layout/radial4"/>
    <dgm:cxn modelId="{8CDAD93A-1C38-884A-8637-2FE215325D51}" type="presOf" srcId="{9619BECF-D7D3-9B43-9940-D6D71A2C5668}" destId="{82B159AA-6175-3B4F-8E65-BAFAF02AA9AE}" srcOrd="0" destOrd="0" presId="urn:microsoft.com/office/officeart/2005/8/layout/radial4"/>
    <dgm:cxn modelId="{149EF680-895A-A740-B127-55314D8C142E}" srcId="{9619BECF-D7D3-9B43-9940-D6D71A2C5668}" destId="{2C54B912-5221-9546-9C8B-5FA056A5DEBB}" srcOrd="2" destOrd="0" parTransId="{30077570-6F39-7042-A993-385E79A8D4E7}" sibTransId="{6D730B91-C4D5-4E47-961B-89113F1B8D10}"/>
    <dgm:cxn modelId="{5495FF89-DD51-6D4E-BAC0-E2CDFF6E60D2}" srcId="{9619BECF-D7D3-9B43-9940-D6D71A2C5668}" destId="{CFCC3450-E1AF-4B41-9641-67737DD0D9A1}" srcOrd="1" destOrd="0" parTransId="{0100BC16-9AF0-1D45-AA96-911CBB1B1CBC}" sibTransId="{34C0A748-CB04-8C43-BCDD-E49BF29954F5}"/>
    <dgm:cxn modelId="{1A675728-E7F2-6344-979C-7874681A4A57}" type="presOf" srcId="{D72943DF-673F-8346-A645-B5DC8B7EC398}" destId="{C6BC6079-882F-2944-A3E2-9DCCB34A50ED}" srcOrd="0" destOrd="0" presId="urn:microsoft.com/office/officeart/2005/8/layout/radial4"/>
    <dgm:cxn modelId="{024948C4-0D92-B847-8BE6-EB0A5546AE65}" type="presOf" srcId="{9DF83AB5-3184-584F-BD2A-38E0E29D3F7A}" destId="{5A2C8C81-D44A-1445-88A8-BB2BA9D701B3}" srcOrd="0" destOrd="0" presId="urn:microsoft.com/office/officeart/2005/8/layout/radial4"/>
    <dgm:cxn modelId="{13767DAD-5F32-D94D-8418-4BDD4929469C}" type="presOf" srcId="{2C54B912-5221-9546-9C8B-5FA056A5DEBB}" destId="{EC15DECE-FDAB-8344-ADD1-CDB40DAF4F91}" srcOrd="0" destOrd="0" presId="urn:microsoft.com/office/officeart/2005/8/layout/radial4"/>
    <dgm:cxn modelId="{C6884D17-A0E9-0445-A299-AF836D7F2F6D}" type="presOf" srcId="{D5B5CFF3-7D5D-4F49-9158-2A419479E2CB}" destId="{078DF27B-A2DD-F247-ADEE-9413EE10E02F}" srcOrd="0" destOrd="0" presId="urn:microsoft.com/office/officeart/2005/8/layout/radial4"/>
    <dgm:cxn modelId="{E27157BD-6A37-384C-AF1F-E3F8B28F4778}" type="presOf" srcId="{55476BCD-5753-0748-9523-3F3AD78D1BC0}" destId="{A11C8A64-0FFF-A245-A378-D038B5EE0264}"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9E497BD3-13B1-4A4F-B579-D0D24094F35C}" type="presParOf" srcId="{5A2C8C81-D44A-1445-88A8-BB2BA9D701B3}" destId="{82B159AA-6175-3B4F-8E65-BAFAF02AA9AE}" srcOrd="0" destOrd="0" presId="urn:microsoft.com/office/officeart/2005/8/layout/radial4"/>
    <dgm:cxn modelId="{9170C463-93E1-B54D-B8DD-9E4CC11F8B82}" type="presParOf" srcId="{5A2C8C81-D44A-1445-88A8-BB2BA9D701B3}" destId="{078DF27B-A2DD-F247-ADEE-9413EE10E02F}" srcOrd="1" destOrd="0" presId="urn:microsoft.com/office/officeart/2005/8/layout/radial4"/>
    <dgm:cxn modelId="{00136679-9969-CB4C-B0A0-F112AFE52A37}" type="presParOf" srcId="{5A2C8C81-D44A-1445-88A8-BB2BA9D701B3}" destId="{C6BC6079-882F-2944-A3E2-9DCCB34A50ED}" srcOrd="2" destOrd="0" presId="urn:microsoft.com/office/officeart/2005/8/layout/radial4"/>
    <dgm:cxn modelId="{94711D9E-91A4-6D4E-936F-0CFC101DEA3A}" type="presParOf" srcId="{5A2C8C81-D44A-1445-88A8-BB2BA9D701B3}" destId="{49C01806-A301-B342-8101-047FD9CE114F}" srcOrd="3" destOrd="0" presId="urn:microsoft.com/office/officeart/2005/8/layout/radial4"/>
    <dgm:cxn modelId="{E563F7CB-705E-B749-8FF4-07BCE00D9C26}" type="presParOf" srcId="{5A2C8C81-D44A-1445-88A8-BB2BA9D701B3}" destId="{F0571BEF-FEB9-C447-A152-9FA2B9609CB5}" srcOrd="4" destOrd="0" presId="urn:microsoft.com/office/officeart/2005/8/layout/radial4"/>
    <dgm:cxn modelId="{FB575429-8CB1-F845-8077-B74A1B25B335}" type="presParOf" srcId="{5A2C8C81-D44A-1445-88A8-BB2BA9D701B3}" destId="{61C2AFB2-BBE2-B743-B5C8-984CA307070F}" srcOrd="5" destOrd="0" presId="urn:microsoft.com/office/officeart/2005/8/layout/radial4"/>
    <dgm:cxn modelId="{C9138FF6-A2C9-794A-AE9E-2F5A57DCF000}" type="presParOf" srcId="{5A2C8C81-D44A-1445-88A8-BB2BA9D701B3}" destId="{EC15DECE-FDAB-8344-ADD1-CDB40DAF4F91}" srcOrd="6" destOrd="0" presId="urn:microsoft.com/office/officeart/2005/8/layout/radial4"/>
    <dgm:cxn modelId="{ECA52DCE-3626-F547-9399-088E0F6B916B}" type="presParOf" srcId="{5A2C8C81-D44A-1445-88A8-BB2BA9D701B3}" destId="{B841A908-F103-7C48-BA09-1B34F81B44D0}" srcOrd="7" destOrd="0" presId="urn:microsoft.com/office/officeart/2005/8/layout/radial4"/>
    <dgm:cxn modelId="{D8D3214E-D9DB-B54C-92EC-CC09771E2F56}" type="presParOf" srcId="{5A2C8C81-D44A-1445-88A8-BB2BA9D701B3}" destId="{A11C8A64-0FFF-A245-A378-D038B5EE0264}" srcOrd="8" destOrd="0" presId="urn:microsoft.com/office/officeart/2005/8/layout/radial4"/>
    <dgm:cxn modelId="{B31A9428-8D87-DB4B-8139-F4E5ABFE328E}" type="presParOf" srcId="{5A2C8C81-D44A-1445-88A8-BB2BA9D701B3}" destId="{E3F19E02-CD14-1F4C-AE27-512FE56B92EE}" srcOrd="9" destOrd="0" presId="urn:microsoft.com/office/officeart/2005/8/layout/radial4"/>
    <dgm:cxn modelId="{6CAB7387-9C28-A040-AE21-546A7825C721}"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360044" y="2954350"/>
          <a:ext cx="2189449" cy="218944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solidFill>
                <a:schemeClr val="tx1"/>
              </a:solidFill>
            </a:rPr>
            <a:t>CLR</a:t>
          </a:r>
          <a:endParaRPr lang="en-US" sz="6500" kern="1200" dirty="0">
            <a:solidFill>
              <a:schemeClr val="tx1"/>
            </a:solidFill>
          </a:endParaRPr>
        </a:p>
      </dsp:txBody>
      <dsp:txXfrm>
        <a:off x="3680681" y="3274987"/>
        <a:ext cx="1548175" cy="1548175"/>
      </dsp:txXfrm>
    </dsp:sp>
    <dsp:sp modelId="{078DF27B-A2DD-F247-ADEE-9413EE10E02F}">
      <dsp:nvSpPr>
        <dsp:cNvPr id="0" name=""/>
        <dsp:cNvSpPr/>
      </dsp:nvSpPr>
      <dsp:spPr>
        <a:xfrm rot="10800000">
          <a:off x="1237752" y="3737078"/>
          <a:ext cx="2005565" cy="623993"/>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197764" y="3217083"/>
          <a:ext cx="2079976" cy="166398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Expanding Academic Vocabulary </a:t>
          </a:r>
          <a:r>
            <a:rPr lang="en-US" sz="1400" b="1" kern="1200" dirty="0" smtClean="0">
              <a:solidFill>
                <a:srgbClr val="000000"/>
              </a:solidFill>
            </a:rPr>
            <a:t>(Responsive Vocabulary)</a:t>
          </a:r>
          <a:endParaRPr lang="en-US" sz="1400" b="1" kern="1200" dirty="0">
            <a:solidFill>
              <a:srgbClr val="000000"/>
            </a:solidFill>
          </a:endParaRPr>
        </a:p>
      </dsp:txBody>
      <dsp:txXfrm>
        <a:off x="246500" y="3265819"/>
        <a:ext cx="1982504" cy="1566509"/>
      </dsp:txXfrm>
    </dsp:sp>
    <dsp:sp modelId="{49C01806-A301-B342-8101-047FD9CE114F}">
      <dsp:nvSpPr>
        <dsp:cNvPr id="0" name=""/>
        <dsp:cNvSpPr/>
      </dsp:nvSpPr>
      <dsp:spPr>
        <a:xfrm rot="13500000">
          <a:off x="1886286" y="2171378"/>
          <a:ext cx="2005565" cy="623993"/>
        </a:xfrm>
        <a:prstGeom prst="lef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1001719" y="942309"/>
          <a:ext cx="2356551" cy="1663981"/>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Increasing Student Engagement and Decreasing Classroom Management Challenges </a:t>
          </a:r>
          <a:r>
            <a:rPr lang="en-US" sz="1400" b="1" kern="1200" dirty="0" smtClean="0">
              <a:solidFill>
                <a:srgbClr val="000000"/>
              </a:solidFill>
            </a:rPr>
            <a:t>(Responsive Management)</a:t>
          </a:r>
          <a:endParaRPr lang="en-US" sz="1400" b="1" kern="1200" dirty="0">
            <a:solidFill>
              <a:srgbClr val="000000"/>
            </a:solidFill>
          </a:endParaRPr>
        </a:p>
      </dsp:txBody>
      <dsp:txXfrm>
        <a:off x="1050455" y="991045"/>
        <a:ext cx="2259079" cy="1566509"/>
      </dsp:txXfrm>
    </dsp:sp>
    <dsp:sp modelId="{61C2AFB2-BBE2-B743-B5C8-984CA307070F}">
      <dsp:nvSpPr>
        <dsp:cNvPr id="0" name=""/>
        <dsp:cNvSpPr/>
      </dsp:nvSpPr>
      <dsp:spPr>
        <a:xfrm rot="16200000">
          <a:off x="3451986" y="1522844"/>
          <a:ext cx="2005565" cy="623993"/>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414780" y="67"/>
          <a:ext cx="2079976" cy="166398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mn-lt"/>
            </a:rPr>
            <a:t>Using all types of Texts Culturally and Linguistically </a:t>
          </a:r>
          <a:r>
            <a:rPr lang="en-US" sz="1400" b="1" kern="1200" dirty="0" smtClean="0">
              <a:solidFill>
                <a:schemeClr val="tx1"/>
              </a:solidFill>
              <a:latin typeface="+mn-lt"/>
            </a:rPr>
            <a:t>(Responsive Literacy)</a:t>
          </a:r>
          <a:endParaRPr lang="en-US" sz="1400" b="1" kern="1200" dirty="0">
            <a:solidFill>
              <a:schemeClr val="tx1"/>
            </a:solidFill>
            <a:latin typeface="+mn-lt"/>
          </a:endParaRPr>
        </a:p>
      </dsp:txBody>
      <dsp:txXfrm>
        <a:off x="3463516" y="48803"/>
        <a:ext cx="1982504" cy="1566509"/>
      </dsp:txXfrm>
    </dsp:sp>
    <dsp:sp modelId="{B841A908-F103-7C48-BA09-1B34F81B44D0}">
      <dsp:nvSpPr>
        <dsp:cNvPr id="0" name=""/>
        <dsp:cNvSpPr/>
      </dsp:nvSpPr>
      <dsp:spPr>
        <a:xfrm rot="18900000">
          <a:off x="5017685" y="2171378"/>
          <a:ext cx="2005565" cy="623993"/>
        </a:xfrm>
        <a:prstGeom prst="lef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518694" y="942309"/>
          <a:ext cx="2421696" cy="166398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567430" y="991045"/>
        <a:ext cx="2324224" cy="1566509"/>
      </dsp:txXfrm>
    </dsp:sp>
    <dsp:sp modelId="{E3F19E02-CD14-1F4C-AE27-512FE56B92EE}">
      <dsp:nvSpPr>
        <dsp:cNvPr id="0" name=""/>
        <dsp:cNvSpPr/>
      </dsp:nvSpPr>
      <dsp:spPr>
        <a:xfrm>
          <a:off x="5666219" y="3737078"/>
          <a:ext cx="2005565" cy="623993"/>
        </a:xfrm>
        <a:prstGeom prst="lef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631796" y="3217083"/>
          <a:ext cx="2079976" cy="166398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680532" y="3265819"/>
        <a:ext cx="1982504" cy="1566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88695" y="2819898"/>
          <a:ext cx="2164390" cy="2164390"/>
        </a:xfrm>
        <a:prstGeom prst="ellipse">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r>
            <a:rPr lang="en-US" sz="6300" b="1" i="0" kern="1200" dirty="0">
              <a:solidFill>
                <a:schemeClr val="tx1"/>
              </a:solidFill>
              <a:latin typeface="Century Gothic"/>
              <a:cs typeface="Century Gothic"/>
            </a:rPr>
            <a:t>CLR</a:t>
          </a:r>
        </a:p>
      </dsp:txBody>
      <dsp:txXfrm>
        <a:off x="3505663" y="3136866"/>
        <a:ext cx="1530454" cy="1530454"/>
      </dsp:txXfrm>
    </dsp:sp>
    <dsp:sp modelId="{078DF27B-A2DD-F247-ADEE-9413EE10E02F}">
      <dsp:nvSpPr>
        <dsp:cNvPr id="0" name=""/>
        <dsp:cNvSpPr/>
      </dsp:nvSpPr>
      <dsp:spPr>
        <a:xfrm rot="10800000">
          <a:off x="1093481" y="3593668"/>
          <a:ext cx="1979976" cy="616851"/>
        </a:xfrm>
        <a:prstGeom prst="leftArrow">
          <a:avLst>
            <a:gd name="adj1" fmla="val 60000"/>
            <a:gd name="adj2" fmla="val 5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65396" y="3079625"/>
          <a:ext cx="2056171" cy="1644937"/>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solidFill>
                <a:srgbClr val="000000"/>
              </a:solidFill>
              <a:latin typeface="Arial"/>
              <a:cs typeface="Arial"/>
            </a:rPr>
            <a:t>Expanding Academic Vocabulary </a:t>
          </a:r>
          <a:r>
            <a:rPr lang="en-US" sz="1800" b="1" kern="1200" dirty="0">
              <a:solidFill>
                <a:srgbClr val="000000"/>
              </a:solidFill>
              <a:latin typeface="Arial"/>
              <a:cs typeface="Arial"/>
            </a:rPr>
            <a:t>(Responsive Vocabulary)</a:t>
          </a:r>
        </a:p>
      </dsp:txBody>
      <dsp:txXfrm>
        <a:off x="113575" y="3127804"/>
        <a:ext cx="1959813" cy="1548579"/>
      </dsp:txXfrm>
    </dsp:sp>
    <dsp:sp modelId="{49C01806-A301-B342-8101-047FD9CE114F}">
      <dsp:nvSpPr>
        <dsp:cNvPr id="0" name=""/>
        <dsp:cNvSpPr/>
      </dsp:nvSpPr>
      <dsp:spPr>
        <a:xfrm rot="13308581">
          <a:off x="1568791" y="2397790"/>
          <a:ext cx="1937489" cy="616851"/>
        </a:xfrm>
        <a:prstGeom prst="leftArrow">
          <a:avLst>
            <a:gd name="adj1" fmla="val 60000"/>
            <a:gd name="adj2" fmla="val 50000"/>
          </a:avLst>
        </a:prstGeom>
        <a:solidFill>
          <a:srgbClr val="2CCA29"/>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544328" y="821183"/>
          <a:ext cx="2783500" cy="1985274"/>
        </a:xfrm>
        <a:prstGeom prst="roundRect">
          <a:avLst>
            <a:gd name="adj" fmla="val 10000"/>
          </a:avLst>
        </a:prstGeom>
        <a:solidFill>
          <a:srgbClr val="2CCA29"/>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solidFill>
                <a:srgbClr val="000000"/>
              </a:solidFill>
              <a:latin typeface="Arial"/>
              <a:cs typeface="Arial"/>
            </a:rPr>
            <a:t>Increasing Student Engagement, Decreasing Classroom Management Challenges </a:t>
          </a:r>
        </a:p>
        <a:p>
          <a:pPr lvl="0" algn="ctr" defTabSz="711200">
            <a:lnSpc>
              <a:spcPct val="90000"/>
            </a:lnSpc>
            <a:spcBef>
              <a:spcPct val="0"/>
            </a:spcBef>
            <a:spcAft>
              <a:spcPct val="35000"/>
            </a:spcAft>
          </a:pPr>
          <a:r>
            <a:rPr lang="en-US" sz="1600" b="1" kern="1200" dirty="0">
              <a:solidFill>
                <a:srgbClr val="000000"/>
              </a:solidFill>
              <a:latin typeface="Arial"/>
              <a:cs typeface="Arial"/>
            </a:rPr>
            <a:t>(Responsive Management)</a:t>
          </a:r>
        </a:p>
      </dsp:txBody>
      <dsp:txXfrm>
        <a:off x="602475" y="879330"/>
        <a:ext cx="2667206" cy="1868980"/>
      </dsp:txXfrm>
    </dsp:sp>
    <dsp:sp modelId="{61C2AFB2-BBE2-B743-B5C8-984CA307070F}">
      <dsp:nvSpPr>
        <dsp:cNvPr id="0" name=""/>
        <dsp:cNvSpPr/>
      </dsp:nvSpPr>
      <dsp:spPr>
        <a:xfrm rot="16277198">
          <a:off x="3658528" y="1772812"/>
          <a:ext cx="1406883" cy="616851"/>
        </a:xfrm>
        <a:prstGeom prst="leftArrow">
          <a:avLst>
            <a:gd name="adj1" fmla="val 60000"/>
            <a:gd name="adj2" fmla="val 50000"/>
          </a:avLst>
        </a:prstGeom>
        <a:solidFill>
          <a:srgbClr val="6F5CC7"/>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410631" y="540756"/>
          <a:ext cx="2056171" cy="1247092"/>
        </a:xfrm>
        <a:prstGeom prst="roundRect">
          <a:avLst>
            <a:gd name="adj" fmla="val 10000"/>
          </a:avLst>
        </a:prstGeom>
        <a:solidFill>
          <a:srgbClr val="6F5CC7"/>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latin typeface="Arial"/>
              <a:cs typeface="Arial"/>
            </a:rPr>
            <a:t>Using all types of Texts Culturally and Linguistically </a:t>
          </a:r>
          <a:r>
            <a:rPr lang="en-US" sz="1500" b="1" kern="1200" dirty="0">
              <a:solidFill>
                <a:schemeClr val="tx1"/>
              </a:solidFill>
              <a:latin typeface="Arial"/>
              <a:cs typeface="Arial"/>
            </a:rPr>
            <a:t>(Responsive Literacy)</a:t>
          </a:r>
        </a:p>
      </dsp:txBody>
      <dsp:txXfrm>
        <a:off x="3447157" y="577282"/>
        <a:ext cx="1983119" cy="1174040"/>
      </dsp:txXfrm>
    </dsp:sp>
    <dsp:sp modelId="{B841A908-F103-7C48-BA09-1B34F81B44D0}">
      <dsp:nvSpPr>
        <dsp:cNvPr id="0" name=""/>
        <dsp:cNvSpPr/>
      </dsp:nvSpPr>
      <dsp:spPr>
        <a:xfrm rot="19228169">
          <a:off x="4950887" y="2113728"/>
          <a:ext cx="2226734" cy="616851"/>
        </a:xfrm>
        <a:prstGeom prst="leftArrow">
          <a:avLst>
            <a:gd name="adj1" fmla="val 60000"/>
            <a:gd name="adj2" fmla="val 50000"/>
          </a:avLst>
        </a:prstGeom>
        <a:solidFill>
          <a:srgbClr val="3366FF"/>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607748" y="891039"/>
          <a:ext cx="2630459" cy="1644937"/>
        </a:xfrm>
        <a:prstGeom prst="roundRect">
          <a:avLst>
            <a:gd name="adj" fmla="val 10000"/>
          </a:avLst>
        </a:prstGeom>
        <a:solidFill>
          <a:srgbClr val="3366FF"/>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55927" y="939218"/>
        <a:ext cx="2534101" cy="1548579"/>
      </dsp:txXfrm>
    </dsp:sp>
    <dsp:sp modelId="{E3F19E02-CD14-1F4C-AE27-512FE56B92EE}">
      <dsp:nvSpPr>
        <dsp:cNvPr id="0" name=""/>
        <dsp:cNvSpPr/>
      </dsp:nvSpPr>
      <dsp:spPr>
        <a:xfrm>
          <a:off x="5468323" y="3593668"/>
          <a:ext cx="1979976" cy="616851"/>
        </a:xfrm>
        <a:prstGeom prst="leftArrow">
          <a:avLst>
            <a:gd name="adj1" fmla="val 60000"/>
            <a:gd name="adj2" fmla="val 50000"/>
          </a:avLst>
        </a:prstGeom>
        <a:solidFill>
          <a:srgbClr val="FF66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420214" y="3079625"/>
          <a:ext cx="2056171" cy="1644937"/>
        </a:xfrm>
        <a:prstGeom prst="roundRect">
          <a:avLst>
            <a:gd name="adj" fmla="val 10000"/>
          </a:avLst>
        </a:prstGeom>
        <a:solidFill>
          <a:srgbClr val="FF66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468393" y="3127804"/>
        <a:ext cx="1959813" cy="154857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83DA-7EE5-B548-B564-D76F829DC1D2}" type="datetimeFigureOut">
              <a:rPr lang="en-US" smtClean="0"/>
              <a:t>2/10/16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B3384F-0311-C245-AC9D-D9386CCE7949}" type="slidenum">
              <a:rPr lang="en-US" smtClean="0"/>
              <a:t>‹#›</a:t>
            </a:fld>
            <a:endParaRPr lang="en-US"/>
          </a:p>
        </p:txBody>
      </p:sp>
    </p:spTree>
    <p:extLst>
      <p:ext uri="{BB962C8B-B14F-4D97-AF65-F5344CB8AC3E}">
        <p14:creationId xmlns:p14="http://schemas.microsoft.com/office/powerpoint/2010/main" val="24459951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baseline="0" dirty="0" smtClean="0"/>
          </a:p>
        </p:txBody>
      </p:sp>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2803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16</a:t>
            </a:fld>
            <a:endParaRPr lang="en-US" altLang="en-US" sz="1200">
              <a:solidFill>
                <a:srgbClr val="000000"/>
              </a:solidFill>
              <a:latin typeface="Calibri" charset="0"/>
            </a:endParaRPr>
          </a:p>
        </p:txBody>
      </p:sp>
    </p:spTree>
    <p:extLst>
      <p:ext uri="{BB962C8B-B14F-4D97-AF65-F5344CB8AC3E}">
        <p14:creationId xmlns:p14="http://schemas.microsoft.com/office/powerpoint/2010/main" val="178341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(2 minutes)</a:t>
            </a:r>
          </a:p>
          <a:p>
            <a:pPr eaLnBrk="1" hangingPunct="1">
              <a:spcBef>
                <a:spcPct val="0"/>
              </a:spcBef>
            </a:pPr>
            <a:r>
              <a:rPr lang="en-US" b="1" dirty="0">
                <a:latin typeface="Calibri" charset="0"/>
              </a:rPr>
              <a:t>Who are SELs?</a:t>
            </a:r>
          </a:p>
          <a:p>
            <a:pPr eaLnBrk="1" hangingPunct="1">
              <a:spcBef>
                <a:spcPct val="0"/>
              </a:spcBef>
            </a:pPr>
            <a:r>
              <a:rPr lang="en-US" dirty="0">
                <a:latin typeface="Calibri" charset="0"/>
              </a:rPr>
              <a:t>Both ELs and SELs need to acquire knowledge of the rules of Standard and academic English in its oral and written form in order to access core instructional curricula and be successful in American schools. </a:t>
            </a:r>
            <a:r>
              <a:rPr lang="en-US" dirty="0" smtClean="0">
                <a:latin typeface="Calibri" charset="0"/>
              </a:rPr>
              <a:t>Standard English Learners (SEL) are students whose home language is English but differs in all dimensions of language (phonologically, syntactically, </a:t>
            </a:r>
            <a:r>
              <a:rPr lang="en-US" dirty="0" err="1" smtClean="0">
                <a:latin typeface="Calibri" charset="0"/>
              </a:rPr>
              <a:t>morpho-synatactically</a:t>
            </a:r>
            <a:r>
              <a:rPr lang="en-US" dirty="0" smtClean="0">
                <a:latin typeface="Calibri" charset="0"/>
              </a:rPr>
              <a:t>, pragmatically, and rhetorically) (research based, rule governed  and systematic), from Standard English. </a:t>
            </a:r>
            <a:endParaRPr lang="en-US" dirty="0">
              <a:latin typeface="Calibri" charset="0"/>
            </a:endParaRPr>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2166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hangingPunct="1"/>
            <a:r>
              <a:rPr lang="en-US" sz="1200" b="0" i="0" u="none" strike="noStrike" kern="1200" cap="none" baseline="0" dirty="0" smtClean="0">
                <a:solidFill>
                  <a:schemeClr val="dk1"/>
                </a:solidFill>
                <a:effectLst/>
                <a:latin typeface="Calibri"/>
                <a:ea typeface="Calibri"/>
                <a:cs typeface="Calibri"/>
                <a:sym typeface="Calibri"/>
              </a:rPr>
              <a:t>(2 minutes)</a:t>
            </a:r>
            <a:endParaRPr lang="en-US" dirty="0" smtClean="0">
              <a:effectLst/>
            </a:endParaRPr>
          </a:p>
          <a:p>
            <a:pPr rtl="0" eaLnBrk="1" fontAlgn="base" hangingPunct="1"/>
            <a:r>
              <a:rPr lang="en-US" sz="1200" b="1" i="0" u="none" strike="noStrike" kern="1200" cap="none" baseline="0" dirty="0" smtClean="0">
                <a:solidFill>
                  <a:schemeClr val="dk1"/>
                </a:solidFill>
                <a:effectLst/>
                <a:latin typeface="Calibri"/>
                <a:ea typeface="Calibri"/>
                <a:cs typeface="Calibri"/>
                <a:sym typeface="Calibri"/>
              </a:rPr>
              <a:t>Who are SELs?</a:t>
            </a:r>
          </a:p>
          <a:p>
            <a:pPr eaLnBrk="1" hangingPunct="1">
              <a:spcBef>
                <a:spcPct val="0"/>
              </a:spcBef>
            </a:pPr>
            <a:r>
              <a:rPr lang="en-US" dirty="0" smtClean="0">
                <a:latin typeface="Calibri" charset="0"/>
              </a:rPr>
              <a:t>(2 minutes)</a:t>
            </a:r>
          </a:p>
          <a:p>
            <a:pPr eaLnBrk="1" hangingPunct="1">
              <a:spcBef>
                <a:spcPct val="0"/>
              </a:spcBef>
            </a:pPr>
            <a:r>
              <a:rPr lang="en-US" b="1" dirty="0" smtClean="0">
                <a:latin typeface="Calibri" charset="0"/>
              </a:rPr>
              <a:t>Say</a:t>
            </a:r>
          </a:p>
          <a:p>
            <a:pPr eaLnBrk="1" hangingPunct="1">
              <a:spcBef>
                <a:spcPct val="0"/>
              </a:spcBef>
            </a:pPr>
            <a:r>
              <a:rPr lang="en-US" b="1" dirty="0" smtClean="0">
                <a:latin typeface="Calibri" charset="0"/>
              </a:rPr>
              <a:t>Who are SELs?</a:t>
            </a: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Specifically, SELs may be </a:t>
            </a:r>
            <a:r>
              <a:rPr lang="en-US" b="1" dirty="0" smtClean="0">
                <a:latin typeface="Calibri" charset="0"/>
              </a:rPr>
              <a:t>some</a:t>
            </a:r>
            <a:r>
              <a:rPr lang="en-US" dirty="0" smtClean="0">
                <a:latin typeface="Calibri" charset="0"/>
              </a:rPr>
              <a:t> African American, </a:t>
            </a:r>
            <a:r>
              <a:rPr lang="en-US" b="1" dirty="0" smtClean="0">
                <a:latin typeface="Calibri" charset="0"/>
              </a:rPr>
              <a:t>some </a:t>
            </a:r>
            <a:r>
              <a:rPr lang="en-US" dirty="0" smtClean="0">
                <a:latin typeface="Calibri" charset="0"/>
              </a:rPr>
              <a:t>American Indian, </a:t>
            </a:r>
            <a:r>
              <a:rPr lang="en-US" b="1" dirty="0" smtClean="0">
                <a:latin typeface="Calibri" charset="0"/>
              </a:rPr>
              <a:t>some</a:t>
            </a:r>
            <a:r>
              <a:rPr lang="en-US" dirty="0" smtClean="0">
                <a:latin typeface="Calibri" charset="0"/>
              </a:rPr>
              <a:t> Hawaiian American and </a:t>
            </a:r>
            <a:r>
              <a:rPr lang="en-US" b="1" dirty="0" smtClean="0">
                <a:latin typeface="Calibri" charset="0"/>
              </a:rPr>
              <a:t>some </a:t>
            </a:r>
            <a:r>
              <a:rPr lang="en-US" dirty="0" smtClean="0">
                <a:latin typeface="Calibri" charset="0"/>
              </a:rPr>
              <a:t>Mexican American and others where Standard English is not native.  SELs often struggle academically due to lack of proficiency in Standard English ad often go unnoticed as Standard English learners because educators assume that because they speak English they are fluent in Standard English when they enter school.</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These four groups share the status of involuntary immigration and forced assimilation in that each group was subjected to involuntary cultural and linguistic change, i.e., forced assimilation in the context of US history. </a:t>
            </a:r>
          </a:p>
          <a:p>
            <a:pPr eaLnBrk="1" hangingPunct="1">
              <a:spcBef>
                <a:spcPct val="0"/>
              </a:spcBef>
            </a:pPr>
            <a:endParaRPr lang="en-US" b="1" dirty="0" smtClean="0">
              <a:latin typeface="Calibri" charset="0"/>
            </a:endParaRPr>
          </a:p>
          <a:p>
            <a:pPr marL="171450" indent="-171450" eaLnBrk="1" hangingPunct="1">
              <a:spcBef>
                <a:spcPct val="0"/>
              </a:spcBef>
              <a:buFont typeface="Arial"/>
              <a:buChar char="•"/>
            </a:pPr>
            <a:r>
              <a:rPr lang="en-US" dirty="0" smtClean="0">
                <a:latin typeface="Calibri" charset="0"/>
              </a:rPr>
              <a:t>SELs need to acquire knowledge of the rules of Standard and academic English in its oral and written form in order to access core instructional curricula and be successful in American schools.</a:t>
            </a:r>
          </a:p>
          <a:p>
            <a:pPr marL="171450" indent="-171450" eaLnBrk="1" hangingPunct="1">
              <a:spcBef>
                <a:spcPct val="0"/>
              </a:spcBef>
              <a:buFont typeface="Arial"/>
              <a:buChar char="•"/>
            </a:pPr>
            <a:r>
              <a:rPr lang="en-US" dirty="0" smtClean="0">
                <a:latin typeface="Calibri" charset="0"/>
              </a:rPr>
              <a:t>This perspective is important because it plays a significant role in the development of each SEL language variety.  </a:t>
            </a:r>
            <a:endParaRPr lang="en-US" sz="1200" dirty="0" smtClean="0"/>
          </a:p>
          <a:p>
            <a:pPr marL="171450" indent="-171450" algn="l">
              <a:lnSpc>
                <a:spcPct val="90000"/>
              </a:lnSpc>
              <a:buFont typeface="Arial"/>
              <a:buChar char="•"/>
            </a:pPr>
            <a:r>
              <a:rPr lang="en-US" sz="1200" dirty="0" smtClean="0"/>
              <a:t> </a:t>
            </a:r>
            <a:r>
              <a:rPr lang="en-US" sz="1200" dirty="0" smtClean="0">
                <a:solidFill>
                  <a:srgbClr val="000000"/>
                </a:solidFill>
              </a:rPr>
              <a:t>African American </a:t>
            </a:r>
            <a:r>
              <a:rPr lang="en-US" sz="1200" b="1" dirty="0" smtClean="0">
                <a:solidFill>
                  <a:srgbClr val="000000"/>
                </a:solidFill>
              </a:rPr>
              <a:t>speakers of African American English (AAL) </a:t>
            </a:r>
          </a:p>
          <a:p>
            <a:pPr marL="171450" indent="-171450" algn="l">
              <a:lnSpc>
                <a:spcPct val="90000"/>
              </a:lnSpc>
              <a:buFont typeface="Arial"/>
              <a:buChar char="•"/>
            </a:pPr>
            <a:r>
              <a:rPr lang="en-US" sz="1200" dirty="0" smtClean="0">
                <a:solidFill>
                  <a:srgbClr val="000000"/>
                </a:solidFill>
              </a:rPr>
              <a:t> Mexican American </a:t>
            </a:r>
            <a:r>
              <a:rPr lang="en-US" sz="1200" b="1" dirty="0" smtClean="0">
                <a:solidFill>
                  <a:srgbClr val="000000"/>
                </a:solidFill>
              </a:rPr>
              <a:t>speakers of Chicano English (</a:t>
            </a:r>
            <a:r>
              <a:rPr lang="en-US" sz="1200" b="1" dirty="0" err="1" smtClean="0">
                <a:solidFill>
                  <a:srgbClr val="000000"/>
                </a:solidFill>
              </a:rPr>
              <a:t>MxAL</a:t>
            </a:r>
            <a:r>
              <a:rPr lang="en-US" sz="1200" b="1" dirty="0" smtClean="0">
                <a:solidFill>
                  <a:srgbClr val="000000"/>
                </a:solidFill>
              </a:rPr>
              <a:t>)</a:t>
            </a:r>
          </a:p>
          <a:p>
            <a:pPr marL="171450" indent="-171450" algn="l">
              <a:lnSpc>
                <a:spcPct val="90000"/>
              </a:lnSpc>
              <a:buFont typeface="Arial"/>
              <a:buChar char="•"/>
            </a:pPr>
            <a:r>
              <a:rPr lang="en-US" sz="1200" dirty="0" smtClean="0">
                <a:solidFill>
                  <a:srgbClr val="000000"/>
                </a:solidFill>
              </a:rPr>
              <a:t> Hawaiian American </a:t>
            </a:r>
            <a:r>
              <a:rPr lang="en-US" sz="1200" b="1" dirty="0" smtClean="0">
                <a:solidFill>
                  <a:srgbClr val="000000"/>
                </a:solidFill>
              </a:rPr>
              <a:t>speakers of Hawaiian Pidgin (HAL)</a:t>
            </a:r>
          </a:p>
          <a:p>
            <a:pPr marL="171450" indent="-171450" algn="l">
              <a:lnSpc>
                <a:spcPct val="90000"/>
              </a:lnSpc>
              <a:buFont typeface="Arial"/>
              <a:buChar char="•"/>
            </a:pPr>
            <a:r>
              <a:rPr lang="en-US" sz="1200" dirty="0" smtClean="0">
                <a:solidFill>
                  <a:srgbClr val="000000"/>
                </a:solidFill>
              </a:rPr>
              <a:t> American Indian </a:t>
            </a:r>
            <a:r>
              <a:rPr lang="en-US" sz="1200" b="1" dirty="0" smtClean="0">
                <a:solidFill>
                  <a:srgbClr val="000000"/>
                </a:solidFill>
              </a:rPr>
              <a:t>speakers of </a:t>
            </a:r>
            <a:r>
              <a:rPr lang="en-US" sz="1200" b="1" dirty="0" err="1" smtClean="0">
                <a:solidFill>
                  <a:srgbClr val="000000"/>
                </a:solidFill>
              </a:rPr>
              <a:t>Rez</a:t>
            </a:r>
            <a:r>
              <a:rPr lang="en-US" sz="1200" b="1" dirty="0" smtClean="0">
                <a:solidFill>
                  <a:srgbClr val="000000"/>
                </a:solidFill>
              </a:rPr>
              <a:t>/Red English (NAL)</a:t>
            </a: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smtClean="0">
              <a:latin typeface="Calibri" charset="0"/>
            </a:endParaRPr>
          </a:p>
          <a:p>
            <a:pPr rtl="0" eaLnBrk="1" fontAlgn="base" hangingPunct="1"/>
            <a:endParaRPr lang="en-US"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hangingPunct="1"/>
            <a:r>
              <a:rPr lang="en-US" sz="1200" b="0" i="0" u="none" strike="noStrike" kern="1200" cap="none" baseline="0" dirty="0" smtClean="0">
                <a:solidFill>
                  <a:schemeClr val="dk1"/>
                </a:solidFill>
                <a:effectLst/>
                <a:latin typeface="Calibri"/>
                <a:ea typeface="Calibri"/>
                <a:cs typeface="Calibri"/>
                <a:sym typeface="Calibri"/>
              </a:rPr>
              <a:t>(2 minutes)</a:t>
            </a:r>
            <a:endParaRPr lang="en-US" dirty="0" smtClean="0">
              <a:effectLst/>
            </a:endParaRPr>
          </a:p>
          <a:p>
            <a:pPr rtl="0" eaLnBrk="1" fontAlgn="base" hangingPunct="1"/>
            <a:r>
              <a:rPr lang="en-US" sz="1200" b="1" i="0" u="none" strike="noStrike" kern="1200" cap="none" baseline="0" dirty="0" smtClean="0">
                <a:solidFill>
                  <a:schemeClr val="dk1"/>
                </a:solidFill>
                <a:effectLst/>
                <a:latin typeface="Calibri"/>
                <a:ea typeface="Calibri"/>
                <a:cs typeface="Calibri"/>
                <a:sym typeface="Calibri"/>
              </a:rPr>
              <a:t>Who are SELs?</a:t>
            </a:r>
          </a:p>
          <a:p>
            <a:pPr eaLnBrk="1" hangingPunct="1">
              <a:spcBef>
                <a:spcPct val="0"/>
              </a:spcBef>
            </a:pPr>
            <a:r>
              <a:rPr lang="en-US" dirty="0" smtClean="0">
                <a:latin typeface="Calibri" charset="0"/>
              </a:rPr>
              <a:t>(2 minutes)</a:t>
            </a:r>
          </a:p>
          <a:p>
            <a:pPr eaLnBrk="1" hangingPunct="1">
              <a:spcBef>
                <a:spcPct val="0"/>
              </a:spcBef>
            </a:pPr>
            <a:r>
              <a:rPr lang="en-US" b="1" dirty="0" smtClean="0">
                <a:latin typeface="Calibri" charset="0"/>
              </a:rPr>
              <a:t>Say</a:t>
            </a:r>
          </a:p>
          <a:p>
            <a:pPr eaLnBrk="1" hangingPunct="1">
              <a:spcBef>
                <a:spcPct val="0"/>
              </a:spcBef>
            </a:pPr>
            <a:r>
              <a:rPr lang="en-US" b="1" dirty="0" smtClean="0">
                <a:latin typeface="Calibri" charset="0"/>
              </a:rPr>
              <a:t>Who are SELs?</a:t>
            </a: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Specifically, SELs may be </a:t>
            </a:r>
            <a:r>
              <a:rPr lang="en-US" b="1" dirty="0" smtClean="0">
                <a:latin typeface="Calibri" charset="0"/>
              </a:rPr>
              <a:t>some</a:t>
            </a:r>
            <a:r>
              <a:rPr lang="en-US" dirty="0" smtClean="0">
                <a:latin typeface="Calibri" charset="0"/>
              </a:rPr>
              <a:t> African American, </a:t>
            </a:r>
            <a:r>
              <a:rPr lang="en-US" b="1" dirty="0" smtClean="0">
                <a:latin typeface="Calibri" charset="0"/>
              </a:rPr>
              <a:t>some </a:t>
            </a:r>
            <a:r>
              <a:rPr lang="en-US" dirty="0" smtClean="0">
                <a:latin typeface="Calibri" charset="0"/>
              </a:rPr>
              <a:t>American Indian, </a:t>
            </a:r>
            <a:r>
              <a:rPr lang="en-US" b="1" dirty="0" smtClean="0">
                <a:latin typeface="Calibri" charset="0"/>
              </a:rPr>
              <a:t>some</a:t>
            </a:r>
            <a:r>
              <a:rPr lang="en-US" dirty="0" smtClean="0">
                <a:latin typeface="Calibri" charset="0"/>
              </a:rPr>
              <a:t> Hawaiian American and </a:t>
            </a:r>
            <a:r>
              <a:rPr lang="en-US" b="1" dirty="0" smtClean="0">
                <a:latin typeface="Calibri" charset="0"/>
              </a:rPr>
              <a:t>some </a:t>
            </a:r>
            <a:r>
              <a:rPr lang="en-US" dirty="0" smtClean="0">
                <a:latin typeface="Calibri" charset="0"/>
              </a:rPr>
              <a:t>Mexican American and others where Standard English is not native.  SELs often struggle academically due to lack of proficiency in Standard English ad often go unnoticed as Standard English learners because educators assume that because they speak English they are fluent in Standard English when they enter school.</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These four groups share the status of involuntary immigration and forced assimilation in that each group was subjected to involuntary cultural and linguistic change, i.e., forced assimilation in the context of US history. </a:t>
            </a:r>
          </a:p>
          <a:p>
            <a:pPr eaLnBrk="1" hangingPunct="1">
              <a:spcBef>
                <a:spcPct val="0"/>
              </a:spcBef>
            </a:pPr>
            <a:endParaRPr lang="en-US" b="1" dirty="0" smtClean="0">
              <a:latin typeface="Calibri" charset="0"/>
            </a:endParaRPr>
          </a:p>
          <a:p>
            <a:pPr marL="171450" indent="-171450" eaLnBrk="1" hangingPunct="1">
              <a:spcBef>
                <a:spcPct val="0"/>
              </a:spcBef>
              <a:buFont typeface="Arial"/>
              <a:buChar char="•"/>
            </a:pPr>
            <a:r>
              <a:rPr lang="en-US" dirty="0" smtClean="0">
                <a:latin typeface="Calibri" charset="0"/>
              </a:rPr>
              <a:t>SELs need to acquire knowledge of the rules of Standard and academic English in its oral and written form in order to access core instructional curricula and be successful in American schools.</a:t>
            </a:r>
          </a:p>
          <a:p>
            <a:pPr marL="171450" indent="-171450" eaLnBrk="1" hangingPunct="1">
              <a:spcBef>
                <a:spcPct val="0"/>
              </a:spcBef>
              <a:buFont typeface="Arial"/>
              <a:buChar char="•"/>
            </a:pPr>
            <a:r>
              <a:rPr lang="en-US" dirty="0" smtClean="0">
                <a:latin typeface="Calibri" charset="0"/>
              </a:rPr>
              <a:t>This perspective is important because it plays a significant role in the development of each SEL language variety.  </a:t>
            </a:r>
            <a:endParaRPr lang="en-US" sz="1200" dirty="0" smtClean="0"/>
          </a:p>
          <a:p>
            <a:pPr marL="171450" indent="-171450" algn="l">
              <a:lnSpc>
                <a:spcPct val="90000"/>
              </a:lnSpc>
              <a:buFont typeface="Arial"/>
              <a:buChar char="•"/>
            </a:pPr>
            <a:r>
              <a:rPr lang="en-US" sz="1200" dirty="0" smtClean="0"/>
              <a:t> </a:t>
            </a:r>
            <a:r>
              <a:rPr lang="en-US" sz="1200" dirty="0" smtClean="0">
                <a:solidFill>
                  <a:srgbClr val="000000"/>
                </a:solidFill>
              </a:rPr>
              <a:t>African American </a:t>
            </a:r>
            <a:r>
              <a:rPr lang="en-US" sz="1200" b="1" dirty="0" smtClean="0">
                <a:solidFill>
                  <a:srgbClr val="000000"/>
                </a:solidFill>
              </a:rPr>
              <a:t>speakers of African American English (AAL) </a:t>
            </a:r>
          </a:p>
          <a:p>
            <a:pPr marL="171450" indent="-171450" algn="l">
              <a:lnSpc>
                <a:spcPct val="90000"/>
              </a:lnSpc>
              <a:buFont typeface="Arial"/>
              <a:buChar char="•"/>
            </a:pPr>
            <a:r>
              <a:rPr lang="en-US" sz="1200" dirty="0" smtClean="0">
                <a:solidFill>
                  <a:srgbClr val="000000"/>
                </a:solidFill>
              </a:rPr>
              <a:t> Mexican American </a:t>
            </a:r>
            <a:r>
              <a:rPr lang="en-US" sz="1200" b="1" dirty="0" smtClean="0">
                <a:solidFill>
                  <a:srgbClr val="000000"/>
                </a:solidFill>
              </a:rPr>
              <a:t>speakers of Chicano English (</a:t>
            </a:r>
            <a:r>
              <a:rPr lang="en-US" sz="1200" b="1" dirty="0" err="1" smtClean="0">
                <a:solidFill>
                  <a:srgbClr val="000000"/>
                </a:solidFill>
              </a:rPr>
              <a:t>MxAL</a:t>
            </a:r>
            <a:r>
              <a:rPr lang="en-US" sz="1200" b="1" dirty="0" smtClean="0">
                <a:solidFill>
                  <a:srgbClr val="000000"/>
                </a:solidFill>
              </a:rPr>
              <a:t>)</a:t>
            </a:r>
          </a:p>
          <a:p>
            <a:pPr marL="171450" indent="-171450" algn="l">
              <a:lnSpc>
                <a:spcPct val="90000"/>
              </a:lnSpc>
              <a:buFont typeface="Arial"/>
              <a:buChar char="•"/>
            </a:pPr>
            <a:r>
              <a:rPr lang="en-US" sz="1200" dirty="0" smtClean="0">
                <a:solidFill>
                  <a:srgbClr val="000000"/>
                </a:solidFill>
              </a:rPr>
              <a:t> Hawaiian American </a:t>
            </a:r>
            <a:r>
              <a:rPr lang="en-US" sz="1200" b="1" dirty="0" smtClean="0">
                <a:solidFill>
                  <a:srgbClr val="000000"/>
                </a:solidFill>
              </a:rPr>
              <a:t>speakers of Hawaiian Pidgin (HAL)</a:t>
            </a:r>
          </a:p>
          <a:p>
            <a:pPr marL="171450" indent="-171450" algn="l">
              <a:lnSpc>
                <a:spcPct val="90000"/>
              </a:lnSpc>
              <a:buFont typeface="Arial"/>
              <a:buChar char="•"/>
            </a:pPr>
            <a:r>
              <a:rPr lang="en-US" sz="1200" dirty="0" smtClean="0">
                <a:solidFill>
                  <a:srgbClr val="000000"/>
                </a:solidFill>
              </a:rPr>
              <a:t> American Indian </a:t>
            </a:r>
            <a:r>
              <a:rPr lang="en-US" sz="1200" b="1" dirty="0" smtClean="0">
                <a:solidFill>
                  <a:srgbClr val="000000"/>
                </a:solidFill>
              </a:rPr>
              <a:t>speakers of </a:t>
            </a:r>
            <a:r>
              <a:rPr lang="en-US" sz="1200" b="1" dirty="0" err="1" smtClean="0">
                <a:solidFill>
                  <a:srgbClr val="000000"/>
                </a:solidFill>
              </a:rPr>
              <a:t>Rez</a:t>
            </a:r>
            <a:r>
              <a:rPr lang="en-US" sz="1200" b="1" dirty="0" smtClean="0">
                <a:solidFill>
                  <a:srgbClr val="000000"/>
                </a:solidFill>
              </a:rPr>
              <a:t>/Red English (NAL)</a:t>
            </a: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smtClean="0">
              <a:latin typeface="Calibri" charset="0"/>
            </a:endParaRPr>
          </a:p>
          <a:p>
            <a:pPr rtl="0" eaLnBrk="1" fontAlgn="base" hangingPunct="1"/>
            <a:endParaRPr lang="en-US"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minutes)</a:t>
            </a:r>
          </a:p>
          <a:p>
            <a:pPr eaLnBrk="1" hangingPunct="1">
              <a:spcBef>
                <a:spcPct val="0"/>
              </a:spcBef>
            </a:pPr>
            <a:r>
              <a:rPr lang="en-US" b="1" dirty="0" smtClean="0">
                <a:latin typeface="Calibri" charset="0"/>
              </a:rPr>
              <a:t>Say</a:t>
            </a:r>
          </a:p>
          <a:p>
            <a:pPr eaLnBrk="1" hangingPunct="1">
              <a:spcBef>
                <a:spcPct val="0"/>
              </a:spcBef>
            </a:pPr>
            <a:r>
              <a:rPr lang="en-US" b="0" i="1" dirty="0" smtClean="0">
                <a:latin typeface="Calibri" charset="0"/>
              </a:rPr>
              <a:t>“Identifying” SELs</a:t>
            </a:r>
          </a:p>
          <a:p>
            <a:pPr eaLnBrk="1" hangingPunct="1">
              <a:spcBef>
                <a:spcPct val="0"/>
              </a:spcBef>
            </a:pPr>
            <a:r>
              <a:rPr lang="en-US" dirty="0" smtClean="0">
                <a:latin typeface="Calibri" charset="0"/>
              </a:rPr>
              <a:t>Say: “It is extremely important to understand that SELs are not identified in the same manner that English Learners are identified. The identification of SELs is done for the purposes of intervention and enrichment, not for the purpose of program placement. Two types of screening are required to identify students who would most directly benefit from intervention: linguistic and academic.”</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If someone asks </a:t>
            </a:r>
            <a:r>
              <a:rPr lang="en-US" dirty="0" smtClean="0">
                <a:latin typeface="Calibri" charset="0"/>
              </a:rPr>
              <a:t>“why don’t we have a program placement</a:t>
            </a:r>
            <a:r>
              <a:rPr lang="en-US" baseline="0" dirty="0" smtClean="0">
                <a:latin typeface="Calibri" charset="0"/>
              </a:rPr>
              <a:t> </a:t>
            </a:r>
            <a:r>
              <a:rPr lang="en-US" dirty="0" smtClean="0">
                <a:latin typeface="Calibri" charset="0"/>
              </a:rPr>
              <a:t>for SELs?”</a:t>
            </a:r>
          </a:p>
          <a:p>
            <a:pPr eaLnBrk="1" hangingPunct="1">
              <a:spcBef>
                <a:spcPct val="0"/>
              </a:spcBef>
            </a:pPr>
            <a:r>
              <a:rPr lang="en-US" b="1" dirty="0" smtClean="0">
                <a:latin typeface="Calibri" charset="0"/>
              </a:rPr>
              <a:t>Say</a:t>
            </a:r>
          </a:p>
          <a:p>
            <a:pPr eaLnBrk="1" hangingPunct="1">
              <a:spcBef>
                <a:spcPct val="0"/>
              </a:spcBef>
            </a:pPr>
            <a:r>
              <a:rPr lang="en-US" dirty="0" smtClean="0">
                <a:latin typeface="Calibri" charset="0"/>
              </a:rPr>
              <a:t>At this time there is no</a:t>
            </a:r>
            <a:r>
              <a:rPr lang="en-US" baseline="0" dirty="0" smtClean="0">
                <a:latin typeface="Calibri" charset="0"/>
              </a:rPr>
              <a:t> direct funding for SELs, but in our LAUSD MEMOS and our TL and ELA/ELD framework we are required to provide a language development block for our students.</a:t>
            </a:r>
            <a:endParaRPr lang="en-US" dirty="0" smtClean="0">
              <a:latin typeface="Calibri" charset="0"/>
            </a:endParaRPr>
          </a:p>
          <a:p>
            <a:pPr rtl="0" eaLnBrk="1" fontAlgn="base" hangingPunct="1"/>
            <a:endParaRPr lang="en-US"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t>Teachers identify academic areas of performance that are below proficient for each Probable SELs</a:t>
            </a:r>
            <a:r>
              <a:rPr lang="en-US" sz="1200" baseline="0" dirty="0" smtClean="0"/>
              <a:t> using </a:t>
            </a:r>
            <a:r>
              <a:rPr lang="en-US" sz="1200" baseline="0" dirty="0" err="1" smtClean="0">
                <a:latin typeface="Calibri" charset="0"/>
              </a:rPr>
              <a:t>MyData</a:t>
            </a:r>
            <a:r>
              <a:rPr lang="en-US" sz="1200" baseline="0" dirty="0" smtClean="0">
                <a:latin typeface="Calibri" charset="0"/>
              </a:rPr>
              <a:t> ‘At risk reports or early warning’</a:t>
            </a:r>
            <a:endParaRPr lang="en-US" baseline="0" dirty="0" smtClean="0">
              <a:latin typeface="Calibri" charset="0"/>
            </a:endParaRPr>
          </a:p>
          <a:p>
            <a:pPr eaLnBrk="1" hangingPunct="1">
              <a:spcBef>
                <a:spcPct val="0"/>
              </a:spcBef>
            </a:pPr>
            <a:r>
              <a:rPr lang="en-US" i="1" dirty="0" smtClean="0">
                <a:latin typeface="Calibri" charset="0"/>
              </a:rPr>
              <a:t>If someone asks</a:t>
            </a:r>
          </a:p>
          <a:p>
            <a:pPr eaLnBrk="1" hangingPunct="1">
              <a:spcBef>
                <a:spcPct val="0"/>
              </a:spcBef>
            </a:pPr>
            <a:r>
              <a:rPr lang="en-US" dirty="0" smtClean="0">
                <a:latin typeface="Calibri" charset="0"/>
              </a:rPr>
              <a:t>“Why do we look at academic and language</a:t>
            </a:r>
            <a:r>
              <a:rPr lang="en-US" baseline="0" dirty="0" smtClean="0">
                <a:latin typeface="Calibri" charset="0"/>
              </a:rPr>
              <a:t> features?”</a:t>
            </a:r>
          </a:p>
          <a:p>
            <a:pPr eaLnBrk="1" hangingPunct="1">
              <a:spcBef>
                <a:spcPct val="0"/>
              </a:spcBef>
            </a:pPr>
            <a:r>
              <a:rPr lang="en-US" b="1" baseline="0" dirty="0" smtClean="0">
                <a:latin typeface="Calibri" charset="0"/>
              </a:rPr>
              <a:t>Say</a:t>
            </a:r>
          </a:p>
          <a:p>
            <a:pPr eaLnBrk="1" hangingPunct="1">
              <a:spcBef>
                <a:spcPct val="0"/>
              </a:spcBef>
            </a:pPr>
            <a:r>
              <a:rPr lang="en-US" baseline="0" dirty="0" smtClean="0">
                <a:latin typeface="Calibri" charset="0"/>
              </a:rPr>
              <a:t>We know that language is the gateway to core instruction and we need to identify what targeted support our students need.</a:t>
            </a: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171450" indent="-171450" eaLnBrk="1" hangingPunct="1">
              <a:spcBef>
                <a:spcPct val="0"/>
              </a:spcBef>
              <a:buFont typeface="Arial"/>
              <a:buChar char="•"/>
            </a:pPr>
            <a:r>
              <a:rPr lang="en-US" dirty="0" smtClean="0">
                <a:latin typeface="Calibri" charset="0"/>
              </a:rPr>
              <a:t>We</a:t>
            </a:r>
            <a:r>
              <a:rPr lang="en-US" baseline="0" dirty="0" smtClean="0">
                <a:latin typeface="Calibri" charset="0"/>
              </a:rPr>
              <a:t> do the linguistic screening to determine if a SEL would benefit in linguistically responsive teaching in order to help them master Standard English. </a:t>
            </a:r>
            <a:r>
              <a:rPr lang="en-US" sz="1200" dirty="0" smtClean="0"/>
              <a:t>Teachers identify the use of home language features in student speech with the Linguistic Screener and or other language assessment tools</a:t>
            </a:r>
            <a:endParaRPr lang="en-US" dirty="0" smtClean="0">
              <a:latin typeface="Calibri" charset="0"/>
            </a:endParaRPr>
          </a:p>
          <a:p>
            <a:pPr eaLnBrk="1" hangingPunct="1">
              <a:spcBef>
                <a:spcPct val="0"/>
              </a:spcBef>
            </a:pPr>
            <a:r>
              <a:rPr lang="en-US" b="1" dirty="0" smtClean="0">
                <a:latin typeface="Calibri" charset="0"/>
              </a:rPr>
              <a:t>Say: </a:t>
            </a:r>
          </a:p>
          <a:p>
            <a:pPr marL="171450" indent="-171450" eaLnBrk="1" hangingPunct="1">
              <a:spcBef>
                <a:spcPct val="0"/>
              </a:spcBef>
              <a:buFont typeface="Arial"/>
              <a:buChar char="•"/>
            </a:pPr>
            <a:r>
              <a:rPr lang="en-US" dirty="0" smtClean="0">
                <a:latin typeface="Calibri" charset="0"/>
              </a:rPr>
              <a:t>After linguistic screening is conducted, teachers identify academic areas of performance that are below proficient for each Probable SEL. </a:t>
            </a:r>
          </a:p>
          <a:p>
            <a:pPr marL="171450" indent="-171450" eaLnBrk="1" hangingPunct="1">
              <a:spcBef>
                <a:spcPct val="0"/>
              </a:spcBef>
              <a:buFont typeface="Arial"/>
              <a:buChar char="•"/>
            </a:pPr>
            <a:r>
              <a:rPr lang="en-US" dirty="0" smtClean="0">
                <a:latin typeface="Calibri" charset="0"/>
              </a:rPr>
              <a:t>Probable SELs are then recommended for Mainstream English Language Development intervention and enrichment. Linguistic screening is conducted with an informal home language screener in conjunction with other language assessment tools, particularly tools which identify academic English language proficiency.</a:t>
            </a:r>
          </a:p>
          <a:p>
            <a:pPr marL="0" indent="0" eaLnBrk="1" hangingPunct="1">
              <a:spcBef>
                <a:spcPct val="0"/>
              </a:spcBef>
              <a:buFont typeface="Arial"/>
              <a:buNone/>
            </a:pPr>
            <a:endParaRPr lang="en-US" dirty="0" smtClean="0">
              <a:latin typeface="Calibri" charset="0"/>
            </a:endParaRPr>
          </a:p>
          <a:p>
            <a:pPr marL="0" indent="0" eaLnBrk="1" hangingPunct="1">
              <a:spcBef>
                <a:spcPct val="0"/>
              </a:spcBef>
              <a:buFont typeface="Arial"/>
              <a:buNone/>
            </a:pPr>
            <a:r>
              <a:rPr lang="en-US" i="1" dirty="0" smtClean="0">
                <a:latin typeface="Calibri" charset="0"/>
              </a:rPr>
              <a:t>Give participants 2</a:t>
            </a:r>
            <a:r>
              <a:rPr lang="en-US" i="1" baseline="0" dirty="0" smtClean="0">
                <a:latin typeface="Calibri" charset="0"/>
              </a:rPr>
              <a:t> minutes to look over the screener and talk about it with their elbow partner, use roll ‘</a:t>
            </a:r>
            <a:r>
              <a:rPr lang="en-US" i="1" baseline="0" dirty="0" err="1" smtClean="0">
                <a:latin typeface="Calibri" charset="0"/>
              </a:rPr>
              <a:t>em</a:t>
            </a:r>
            <a:r>
              <a:rPr lang="en-US" i="1" baseline="0" dirty="0" smtClean="0">
                <a:latin typeface="Calibri" charset="0"/>
              </a:rPr>
              <a:t> to share out something they noticed or share what their partner said.</a:t>
            </a:r>
          </a:p>
          <a:p>
            <a:pPr marL="0" indent="0" eaLnBrk="1" hangingPunct="1">
              <a:spcBef>
                <a:spcPct val="0"/>
              </a:spcBef>
              <a:buFont typeface="Arial"/>
              <a:buNone/>
            </a:pPr>
            <a:endParaRPr lang="en-US" i="1" dirty="0" smtClean="0">
              <a:latin typeface="Calibri" charset="0"/>
            </a:endParaRPr>
          </a:p>
          <a:p>
            <a:pPr marL="0" indent="0" eaLnBrk="1" hangingPunct="1">
              <a:spcBef>
                <a:spcPct val="0"/>
              </a:spcBef>
              <a:buFont typeface="Arial"/>
              <a:buNone/>
            </a:pPr>
            <a:r>
              <a:rPr lang="en-US" i="1" dirty="0" smtClean="0">
                <a:latin typeface="Calibri" charset="0"/>
              </a:rPr>
              <a:t>If</a:t>
            </a:r>
            <a:r>
              <a:rPr lang="en-US" i="1" baseline="0" dirty="0" smtClean="0">
                <a:latin typeface="Calibri" charset="0"/>
              </a:rPr>
              <a:t> someone asks “</a:t>
            </a:r>
            <a:r>
              <a:rPr lang="en-US" baseline="0" dirty="0" smtClean="0">
                <a:latin typeface="Calibri" charset="0"/>
              </a:rPr>
              <a:t>What about the EO’s who are not SELs?”</a:t>
            </a:r>
          </a:p>
          <a:p>
            <a:pPr marL="0" indent="0" eaLnBrk="1" hangingPunct="1">
              <a:spcBef>
                <a:spcPct val="0"/>
              </a:spcBef>
              <a:buFont typeface="Arial"/>
              <a:buNone/>
            </a:pPr>
            <a:r>
              <a:rPr lang="en-US" b="1" baseline="0" dirty="0" smtClean="0">
                <a:latin typeface="Calibri" charset="0"/>
              </a:rPr>
              <a:t>Say</a:t>
            </a:r>
          </a:p>
          <a:p>
            <a:pPr marL="171450" indent="-171450" eaLnBrk="1" hangingPunct="1">
              <a:spcBef>
                <a:spcPct val="0"/>
              </a:spcBef>
              <a:buFont typeface="Arial"/>
              <a:buChar char="•"/>
            </a:pPr>
            <a:r>
              <a:rPr lang="en-US" baseline="0" dirty="0" smtClean="0">
                <a:latin typeface="Calibri" charset="0"/>
              </a:rPr>
              <a:t>They would benefit from enrichment because it would strengthen their academic English language proficiency.</a:t>
            </a:r>
            <a:endParaRPr lang="en-US" dirty="0" smtClean="0">
              <a:latin typeface="Calibri" charset="0"/>
            </a:endParaRPr>
          </a:p>
          <a:p>
            <a:pPr marL="0" indent="0" eaLnBrk="1" hangingPunct="1">
              <a:spcBef>
                <a:spcPct val="0"/>
              </a:spcBef>
              <a:buFont typeface="Arial"/>
              <a:buNone/>
            </a:pPr>
            <a:endParaRPr lang="en-US" dirty="0" smtClean="0">
              <a:latin typeface="Calibri" charset="0"/>
            </a:endParaRP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24</a:t>
            </a:fld>
            <a:endParaRPr lang="en-US"/>
          </a:p>
        </p:txBody>
      </p:sp>
    </p:spTree>
    <p:extLst>
      <p:ext uri="{BB962C8B-B14F-4D97-AF65-F5344CB8AC3E}">
        <p14:creationId xmlns:p14="http://schemas.microsoft.com/office/powerpoint/2010/main" val="883924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In summary, in LAUSD  a student is identified as a SEL if they</a:t>
            </a:r>
            <a:r>
              <a:rPr lang="en-US" baseline="0" dirty="0" smtClean="0"/>
              <a:t> meet the following: </a:t>
            </a:r>
          </a:p>
          <a:p>
            <a:r>
              <a:rPr lang="en-US" baseline="0" dirty="0" smtClean="0"/>
              <a:t>1.Home language is identified as English only or student is identified as IFEP and ethnicity is :African American, Hawaiian American, Mexican American, or Pacific Islander and they show both academic alerts and home language features.</a:t>
            </a:r>
          </a:p>
          <a:p>
            <a:r>
              <a:rPr lang="en-US" baseline="0" dirty="0" smtClean="0"/>
              <a:t>2. Home language is identified as English only or student is identified as IFEP and ethnicity is: African American, Hawaiian American, Mexican American, or Pacific Islander and they show either academic alerts or  home language features</a:t>
            </a:r>
          </a:p>
          <a:p>
            <a:r>
              <a:rPr lang="en-US" b="1" baseline="0" dirty="0" smtClean="0"/>
              <a:t>Additional notes</a:t>
            </a:r>
          </a:p>
          <a:p>
            <a:r>
              <a:rPr lang="en-US" baseline="0" dirty="0" smtClean="0"/>
              <a:t>As research emerges in other groups, additional ethnicities will be added to our current plan.</a:t>
            </a:r>
            <a:endParaRPr lang="en-US" dirty="0"/>
          </a:p>
        </p:txBody>
      </p:sp>
      <p:sp>
        <p:nvSpPr>
          <p:cNvPr id="4" name="Slide Number Placeholder 3"/>
          <p:cNvSpPr>
            <a:spLocks noGrp="1"/>
          </p:cNvSpPr>
          <p:nvPr>
            <p:ph type="sldNum" sz="quarter" idx="10"/>
          </p:nvPr>
        </p:nvSpPr>
        <p:spPr/>
        <p:txBody>
          <a:bodyPr/>
          <a:lstStyle/>
          <a:p>
            <a:fld id="{AED5BEDB-094A-2346-87CA-716F9D4794F0}" type="slidenum">
              <a:rPr lang="en-US" smtClean="0"/>
              <a:t>25</a:t>
            </a:fld>
            <a:endParaRPr lang="en-US" dirty="0"/>
          </a:p>
        </p:txBody>
      </p:sp>
    </p:spTree>
    <p:extLst>
      <p:ext uri="{BB962C8B-B14F-4D97-AF65-F5344CB8AC3E}">
        <p14:creationId xmlns:p14="http://schemas.microsoft.com/office/powerpoint/2010/main" val="189656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a:t>
            </a: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818228CE-D4DA-7944-B88B-2F38D694EA77}" type="slidenum">
              <a:rPr lang="en-US"/>
              <a:pPr/>
              <a:t>2</a:t>
            </a:fld>
            <a:endParaRPr lang="en-US"/>
          </a:p>
        </p:txBody>
      </p:sp>
    </p:spTree>
    <p:extLst>
      <p:ext uri="{BB962C8B-B14F-4D97-AF65-F5344CB8AC3E}">
        <p14:creationId xmlns:p14="http://schemas.microsoft.com/office/powerpoint/2010/main" val="104373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We will now engage in a</a:t>
            </a:r>
            <a:r>
              <a:rPr lang="en-US" baseline="0" dirty="0" smtClean="0"/>
              <a:t> Rally Robin</a:t>
            </a:r>
            <a:endParaRPr lang="en-US" dirty="0" smtClean="0"/>
          </a:p>
          <a:p>
            <a:r>
              <a:rPr lang="en-US" i="1" dirty="0" smtClean="0"/>
              <a:t>Review the protocol directions before engaging.</a:t>
            </a:r>
            <a:endParaRPr lang="en-US" i="1" dirty="0"/>
          </a:p>
        </p:txBody>
      </p:sp>
      <p:sp>
        <p:nvSpPr>
          <p:cNvPr id="4" name="Slide Number Placeholder 3"/>
          <p:cNvSpPr>
            <a:spLocks noGrp="1"/>
          </p:cNvSpPr>
          <p:nvPr>
            <p:ph type="sldNum" sz="quarter" idx="10"/>
          </p:nvPr>
        </p:nvSpPr>
        <p:spPr/>
        <p:txBody>
          <a:bodyPr/>
          <a:lstStyle/>
          <a:p>
            <a:fld id="{AED5BEDB-094A-2346-87CA-716F9D4794F0}" type="slidenum">
              <a:rPr lang="en-US" smtClean="0"/>
              <a:t>26</a:t>
            </a:fld>
            <a:endParaRPr lang="en-US" dirty="0"/>
          </a:p>
        </p:txBody>
      </p:sp>
    </p:spTree>
    <p:extLst>
      <p:ext uri="{BB962C8B-B14F-4D97-AF65-F5344CB8AC3E}">
        <p14:creationId xmlns:p14="http://schemas.microsoft.com/office/powerpoint/2010/main" val="2192071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governed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Language Code-Switching, known academically</a:t>
            </a:r>
            <a:r>
              <a:rPr lang="en-US" altLang="en-US" baseline="0" dirty="0" smtClean="0">
                <a:ea typeface="ＭＳ Ｐゴシック" charset="-128"/>
              </a:rPr>
              <a:t> </a:t>
            </a:r>
            <a:r>
              <a:rPr lang="en-US" altLang="en-US" dirty="0" smtClean="0">
                <a:ea typeface="ＭＳ Ｐゴシック" charset="-128"/>
              </a:rPr>
              <a:t> as Contrastive</a:t>
            </a:r>
            <a:r>
              <a:rPr lang="en-US" altLang="en-US" baseline="0" dirty="0" smtClean="0">
                <a:ea typeface="ＭＳ Ｐゴシック" charset="-128"/>
              </a:rPr>
              <a:t> Analysis, is the practice of comparing and contrasting the linguistic structure of 2 languages. This strategy facilitates the acquisition of Standard English y increasing students’ awareness of the differences (rules) between the languages they bring from home and the language of school.  Reasech shows three benefits of contrastive analysis to students: (it shown on the screen)</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088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Language Code-Switching, known academically</a:t>
            </a:r>
            <a:r>
              <a:rPr lang="en-US" altLang="en-US" baseline="0" dirty="0" smtClean="0">
                <a:ea typeface="ＭＳ Ｐゴシック" charset="-128"/>
              </a:rPr>
              <a:t> </a:t>
            </a:r>
            <a:r>
              <a:rPr lang="en-US" altLang="en-US" dirty="0" smtClean="0">
                <a:ea typeface="ＭＳ Ｐゴシック" charset="-128"/>
              </a:rPr>
              <a:t> as Contrastive</a:t>
            </a:r>
            <a:r>
              <a:rPr lang="en-US" altLang="en-US" baseline="0" dirty="0" smtClean="0">
                <a:ea typeface="ＭＳ Ｐゴシック" charset="-128"/>
              </a:rPr>
              <a:t> Analysis, is the practice of comparing and contrasting the linguistic structure of 2 languages. This strategy facilitates the acquisition of Standard English y increasing students’ awareness of the differences (rules) between the languages they bring from home and the language of school.  Research shows three benefits of contrastive analysis to students: (it shown on the screen)</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32</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1105280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302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35</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b="0" dirty="0" smtClean="0">
                <a:ea typeface="ＭＳ Ｐゴシック" charset="-128"/>
              </a:rPr>
              <a:t>2</a:t>
            </a:r>
            <a:r>
              <a:rPr lang="en-US" altLang="en-US" b="0" baseline="0" dirty="0" smtClean="0">
                <a:ea typeface="ＭＳ Ｐゴシック" charset="-128"/>
              </a:rPr>
              <a:t> minutes</a:t>
            </a:r>
          </a:p>
          <a:p>
            <a:r>
              <a:rPr lang="en-US" altLang="en-US" b="1" dirty="0" smtClean="0">
                <a:ea typeface="ＭＳ Ｐゴシック" charset="-128"/>
              </a:rPr>
              <a:t>Say:</a:t>
            </a:r>
            <a:r>
              <a:rPr lang="en-US" altLang="en-US" b="1" baseline="0" dirty="0" smtClean="0">
                <a:ea typeface="ＭＳ Ｐゴシック" charset="-128"/>
              </a:rPr>
              <a:t> </a:t>
            </a:r>
            <a:r>
              <a:rPr lang="en-US" altLang="en-US" b="0" baseline="0" dirty="0" smtClean="0">
                <a:ea typeface="ＭＳ Ｐゴシック" charset="-128"/>
              </a:rPr>
              <a:t>Please turn to your handout with the common linguistic features</a:t>
            </a:r>
            <a:endParaRPr lang="en-US" altLang="en-US" b="1" baseline="0" dirty="0" smtClean="0">
              <a:ea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aseline="0" dirty="0" smtClean="0">
                <a:ea typeface="ＭＳ Ｐゴシック" charset="-128"/>
              </a:rPr>
              <a:t>These Common Rules Lists categorize the Linguistic features by 4 categories: sounds, (phonemes and morphemes), syntax (grammar), and regularized patterns.  </a:t>
            </a:r>
            <a:endParaRPr lang="en-US" altLang="en-US" b="1" baseline="0" dirty="0" smtClean="0">
              <a:ea typeface="ＭＳ Ｐゴシック" charset="-128"/>
            </a:endParaRPr>
          </a:p>
          <a:p>
            <a:r>
              <a:rPr lang="en-US" altLang="en-US" b="0" baseline="0" dirty="0" smtClean="0">
                <a:ea typeface="ＭＳ Ｐゴシック" charset="-128"/>
              </a:rPr>
              <a:t>The yellow section is phonological/sounds features</a:t>
            </a:r>
          </a:p>
          <a:p>
            <a:r>
              <a:rPr lang="en-US" altLang="en-US" b="0" baseline="0" dirty="0" smtClean="0">
                <a:ea typeface="ＭＳ Ｐゴシック" charset="-128"/>
              </a:rPr>
              <a:t>Orange section is markers/morphemes</a:t>
            </a:r>
          </a:p>
          <a:p>
            <a:r>
              <a:rPr lang="en-US" altLang="en-US" b="0" baseline="0" dirty="0" smtClean="0">
                <a:ea typeface="ＭＳ Ｐゴシック" charset="-128"/>
              </a:rPr>
              <a:t>Blue section is syntax</a:t>
            </a:r>
          </a:p>
          <a:p>
            <a:r>
              <a:rPr lang="en-US" altLang="en-US" b="0" baseline="0" dirty="0" smtClean="0">
                <a:ea typeface="ＭＳ Ｐゴシック" charset="-128"/>
              </a:rPr>
              <a:t>Green section is regularized patterns</a:t>
            </a:r>
          </a:p>
          <a:p>
            <a:r>
              <a:rPr lang="en-US" altLang="en-US" baseline="0" dirty="0" smtClean="0">
                <a:ea typeface="ＭＳ Ｐゴシック" charset="-128"/>
              </a:rPr>
              <a:t>Let’s take a look at the phonological feature  ‘</a:t>
            </a:r>
            <a:r>
              <a:rPr lang="en-US" altLang="en-US" baseline="0" dirty="0" err="1" smtClean="0">
                <a:ea typeface="ＭＳ Ｐゴシック" charset="-128"/>
              </a:rPr>
              <a:t>th</a:t>
            </a:r>
            <a:r>
              <a:rPr lang="en-US" altLang="en-US" baseline="0" dirty="0" smtClean="0">
                <a:ea typeface="ＭＳ Ｐゴシック" charset="-128"/>
              </a:rPr>
              <a:t>’ digraph.  </a:t>
            </a: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37</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(1 </a:t>
            </a:r>
            <a:r>
              <a:rPr lang="en-US" altLang="en-US" dirty="0">
                <a:ea typeface="ＭＳ Ｐゴシック" charset="-128"/>
              </a:rPr>
              <a:t>minutes)</a:t>
            </a:r>
          </a:p>
          <a:p>
            <a:r>
              <a:rPr lang="en-US" altLang="en-US" b="1" dirty="0">
                <a:ea typeface="ＭＳ Ｐゴシック" charset="-128"/>
              </a:rPr>
              <a:t>5 CLR </a:t>
            </a:r>
            <a:r>
              <a:rPr lang="en-US" altLang="en-US" b="1" dirty="0" smtClean="0">
                <a:ea typeface="ＭＳ Ｐゴシック" charset="-128"/>
              </a:rPr>
              <a:t>Instructional </a:t>
            </a:r>
            <a:r>
              <a:rPr lang="en-US" altLang="en-US" b="1" dirty="0">
                <a:ea typeface="ＭＳ Ｐゴシック" charset="-128"/>
              </a:rPr>
              <a:t>Areas</a:t>
            </a:r>
          </a:p>
          <a:p>
            <a:r>
              <a:rPr lang="en-US" altLang="en-US" dirty="0">
                <a:ea typeface="ＭＳ Ｐゴシック" charset="-128"/>
              </a:rPr>
              <a:t>Say: </a:t>
            </a:r>
            <a:r>
              <a:rPr lang="en-US" altLang="en-US" dirty="0" smtClean="0">
                <a:ea typeface="ＭＳ Ｐゴシック" charset="-128"/>
              </a:rPr>
              <a:t>Responsive Language</a:t>
            </a:r>
            <a:r>
              <a:rPr lang="en-US" altLang="en-US" baseline="0" dirty="0" smtClean="0">
                <a:ea typeface="ＭＳ Ｐゴシック" charset="-128"/>
              </a:rPr>
              <a:t> Development is the L in CLR</a:t>
            </a:r>
            <a:r>
              <a:rPr lang="en-US" altLang="en-US" dirty="0" smtClean="0">
                <a:ea typeface="ＭＳ Ｐゴシック" charset="-128"/>
              </a:rPr>
              <a:t>.</a:t>
            </a:r>
            <a:r>
              <a:rPr lang="en-US" altLang="en-US" baseline="0" dirty="0" smtClean="0">
                <a:ea typeface="ＭＳ Ｐゴシック" charset="-128"/>
              </a:rPr>
              <a:t>  We VABB for SELs: Validate, Affirm, Build, and Bridge. </a:t>
            </a:r>
            <a:endParaRPr lang="en-US" altLang="en-US" dirty="0">
              <a:ea typeface="ＭＳ Ｐゴシック" charset="-128"/>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2C37B6F2-9C6A-FA4B-9B27-AC30DB234F6D}" type="slidenum">
              <a:rPr lang="en-US" altLang="en-US" sz="1200">
                <a:solidFill>
                  <a:srgbClr val="000000"/>
                </a:solidFill>
                <a:latin typeface="Calibri" charset="0"/>
              </a:rPr>
              <a:pPr eaLnBrk="1" hangingPunct="1"/>
              <a:t>3</a:t>
            </a:fld>
            <a:endParaRPr lang="en-US" altLang="en-US" sz="1200">
              <a:solidFill>
                <a:srgbClr val="000000"/>
              </a:solidFill>
              <a:latin typeface="Calibri" charset="0"/>
            </a:endParaRPr>
          </a:p>
        </p:txBody>
      </p:sp>
    </p:spTree>
    <p:extLst>
      <p:ext uri="{BB962C8B-B14F-4D97-AF65-F5344CB8AC3E}">
        <p14:creationId xmlns:p14="http://schemas.microsoft.com/office/powerpoint/2010/main" val="1966416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38</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After the screening, the data is collected on the Intervention Monitoring Roster in order to see a class and individual student view of linguistic features.</a:t>
            </a:r>
          </a:p>
        </p:txBody>
      </p:sp>
      <p:sp>
        <p:nvSpPr>
          <p:cNvPr id="4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0627B90-42AA-C647-A8A7-423B8CC61B55}" type="slidenum">
              <a:rPr lang="en-US">
                <a:solidFill>
                  <a:prstClr val="black"/>
                </a:solidFill>
              </a:rPr>
              <a:pPr fontAlgn="base">
                <a:spcBef>
                  <a:spcPct val="0"/>
                </a:spcBef>
                <a:spcAft>
                  <a:spcPct val="0"/>
                </a:spcAft>
              </a:pPr>
              <a:t>39</a:t>
            </a:fld>
            <a:endParaRPr lang="en-US">
              <a:solidFill>
                <a:prstClr val="black"/>
              </a:solidFill>
            </a:endParaRPr>
          </a:p>
        </p:txBody>
      </p:sp>
    </p:spTree>
    <p:extLst>
      <p:ext uri="{BB962C8B-B14F-4D97-AF65-F5344CB8AC3E}">
        <p14:creationId xmlns:p14="http://schemas.microsoft.com/office/powerpoint/2010/main" val="10401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The Scoring Rosters allow the teacher to get an at a glance view of the particular home language features that are exhibited by their students. They also serve as excellent planning tools for MELD. </a:t>
            </a:r>
          </a:p>
          <a:p>
            <a:pPr marL="0" marR="0" indent="0" algn="l" defTabSz="457200" rtl="0" eaLnBrk="1" fontAlgn="auto" latinLnBrk="0" hangingPunct="1">
              <a:lnSpc>
                <a:spcPct val="100000"/>
              </a:lnSpc>
              <a:spcBef>
                <a:spcPts val="36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360"/>
              </a:spcBef>
              <a:spcAft>
                <a:spcPts val="0"/>
              </a:spcAft>
              <a:buClrTx/>
              <a:buSzTx/>
              <a:buFontTx/>
              <a:buNone/>
              <a:tabLst/>
              <a:defRPr/>
            </a:pPr>
            <a:r>
              <a:rPr lang="en-US" altLang="en-US" dirty="0" smtClean="0">
                <a:ea typeface="ＭＳ Ｐゴシック" charset="-128"/>
              </a:rPr>
              <a:t>Turn and</a:t>
            </a:r>
            <a:r>
              <a:rPr lang="en-US" altLang="en-US" baseline="0" dirty="0" smtClean="0">
                <a:ea typeface="ＭＳ Ｐゴシック" charset="-128"/>
              </a:rPr>
              <a:t> Talk: What are the implications for MELD?</a:t>
            </a:r>
            <a:endParaRPr lang="en-US" altLang="en-US" dirty="0" smtClean="0">
              <a:ea typeface="ＭＳ Ｐゴシック" charset="-128"/>
            </a:endParaRPr>
          </a:p>
          <a:p>
            <a:pPr marL="0" marR="0" indent="0" algn="l" defTabSz="457200" rtl="0" eaLnBrk="1" fontAlgn="auto" latinLnBrk="0" hangingPunct="1">
              <a:lnSpc>
                <a:spcPct val="100000"/>
              </a:lnSpc>
              <a:spcBef>
                <a:spcPts val="360"/>
              </a:spcBef>
              <a:spcAft>
                <a:spcPts val="0"/>
              </a:spcAft>
              <a:buClrTx/>
              <a:buSzTx/>
              <a:buFontTx/>
              <a:buNone/>
              <a:tabLst/>
              <a:defRPr/>
            </a:pPr>
            <a:endParaRPr lang="en-US" dirty="0" smtClean="0">
              <a:effectLst/>
            </a:endParaRPr>
          </a:p>
          <a:p>
            <a:pPr marL="0" indent="0">
              <a:buNone/>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76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The Scoring Rosters allow the teacher to get an at a glance view of the particular home language features that are exhibited by their students. They also serve as excellent planning tools for MELD. </a:t>
            </a:r>
            <a:endParaRPr lang="en-US" dirty="0" smtClean="0">
              <a:effectLst/>
            </a:endParaRPr>
          </a:p>
          <a:p>
            <a:pPr marL="0" indent="0">
              <a:buNone/>
            </a:pPr>
            <a:endParaRPr lang="en-US" altLang="en-US" dirty="0" smtClean="0">
              <a:ea typeface="ＭＳ Ｐゴシック" charset="-128"/>
            </a:endParaRPr>
          </a:p>
          <a:p>
            <a:pPr marL="0" indent="0">
              <a:buNone/>
            </a:pPr>
            <a:r>
              <a:rPr lang="en-US" altLang="en-US" dirty="0" smtClean="0">
                <a:ea typeface="ＭＳ Ｐゴシック" charset="-128"/>
              </a:rPr>
              <a:t>Turn and</a:t>
            </a:r>
            <a:r>
              <a:rPr lang="en-US" altLang="en-US" baseline="0" dirty="0" smtClean="0">
                <a:ea typeface="ＭＳ Ｐゴシック" charset="-128"/>
              </a:rPr>
              <a:t> Talk: What are the implications for MELD?</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76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minute)</a:t>
            </a:r>
          </a:p>
          <a:p>
            <a:r>
              <a:rPr lang="en-US" altLang="en-US">
                <a:ea typeface="ＭＳ Ｐゴシック" charset="-128"/>
              </a:rPr>
              <a:t>Say: When you attempt to build and bridge without validating and affirming the students’ home languages, you are essentially building upon an unstable foundation with disastrous results (i.e., failing test scores and disengagement).</a:t>
            </a:r>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A0BC586D-4F8D-0C4F-ACAE-B066C7BBF3D9}" type="slidenum">
              <a:rPr lang="en-US" altLang="en-US" sz="1200">
                <a:latin typeface="Calibri" charset="0"/>
              </a:rPr>
              <a:pPr eaLnBrk="1" hangingPunct="1"/>
              <a:t>43</a:t>
            </a:fld>
            <a:endParaRPr lang="en-US" altLang="en-US" sz="1200">
              <a:latin typeface="Calibri" charset="0"/>
            </a:endParaRPr>
          </a:p>
        </p:txBody>
      </p:sp>
    </p:spTree>
    <p:extLst>
      <p:ext uri="{BB962C8B-B14F-4D97-AF65-F5344CB8AC3E}">
        <p14:creationId xmlns:p14="http://schemas.microsoft.com/office/powerpoint/2010/main" val="1474232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(2 minute)</a:t>
            </a:r>
          </a:p>
          <a:p>
            <a:r>
              <a:rPr lang="en-US" altLang="en-US">
                <a:ea typeface="ＭＳ Ｐゴシック" charset="-128"/>
              </a:rPr>
              <a:t>Say: The linguistic absolutes form the foundation upon which all responsive language instruction rests. A strong responsive language foundation is necessary just as it is with a home or structure. The strongest foundation is one that truly validates and affirms the languages that our students bring to school. </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70E7BF71-5F4C-4F4D-9D06-76E7FBFF4656}" type="slidenum">
              <a:rPr lang="en-US" altLang="en-US" sz="1200">
                <a:solidFill>
                  <a:prstClr val="black"/>
                </a:solidFill>
                <a:latin typeface="Calibri" charset="0"/>
              </a:rPr>
              <a:pPr eaLnBrk="1" hangingPunct="1"/>
              <a:t>44</a:t>
            </a:fld>
            <a:endParaRPr lang="en-US" altLang="en-US" sz="1200">
              <a:solidFill>
                <a:prstClr val="black"/>
              </a:solidFill>
              <a:latin typeface="Calibri" charset="0"/>
            </a:endParaRPr>
          </a:p>
        </p:txBody>
      </p:sp>
    </p:spTree>
    <p:extLst>
      <p:ext uri="{BB962C8B-B14F-4D97-AF65-F5344CB8AC3E}">
        <p14:creationId xmlns:p14="http://schemas.microsoft.com/office/powerpoint/2010/main" val="1754100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a:pPr>
                <a:defRPr/>
              </a:pPr>
              <a:t>45</a:t>
            </a:fld>
            <a:endParaRPr lang="en-US"/>
          </a:p>
        </p:txBody>
      </p:sp>
    </p:spTree>
    <p:extLst>
      <p:ext uri="{BB962C8B-B14F-4D97-AF65-F5344CB8AC3E}">
        <p14:creationId xmlns:p14="http://schemas.microsoft.com/office/powerpoint/2010/main" val="3578564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Briefly:</a:t>
            </a:r>
          </a:p>
          <a:p>
            <a:r>
              <a:rPr lang="en-US" b="1" dirty="0" smtClean="0"/>
              <a:t>Past Tense Marker “</a:t>
            </a:r>
            <a:r>
              <a:rPr lang="en-US" b="1" dirty="0" err="1" smtClean="0"/>
              <a:t>ed</a:t>
            </a:r>
            <a:r>
              <a:rPr lang="en-US" b="1" dirty="0" smtClean="0"/>
              <a:t>” is being followed with both “arrived” and “unpack”  </a:t>
            </a:r>
          </a:p>
          <a:p>
            <a:r>
              <a:rPr lang="en-US" b="1" dirty="0" smtClean="0"/>
              <a:t>/</a:t>
            </a:r>
            <a:r>
              <a:rPr lang="en-US" b="1" dirty="0" err="1" smtClean="0"/>
              <a:t>vd</a:t>
            </a:r>
            <a:r>
              <a:rPr lang="en-US" b="1" dirty="0" smtClean="0"/>
              <a:t>/ and /</a:t>
            </a:r>
            <a:r>
              <a:rPr lang="en-US" b="1" dirty="0" err="1" smtClean="0"/>
              <a:t>kt</a:t>
            </a:r>
            <a:r>
              <a:rPr lang="en-US" b="1" dirty="0" smtClean="0"/>
              <a:t>/ </a:t>
            </a:r>
          </a:p>
          <a:p>
            <a:endParaRPr lang="en-US" b="1" dirty="0" smtClean="0"/>
          </a:p>
          <a:p>
            <a:r>
              <a:rPr lang="en-US" b="1" dirty="0" smtClean="0"/>
              <a:t>/</a:t>
            </a:r>
            <a:r>
              <a:rPr lang="en-US" b="1" dirty="0" err="1" smtClean="0"/>
              <a:t>th</a:t>
            </a:r>
            <a:r>
              <a:rPr lang="en-US" b="1" dirty="0" smtClean="0"/>
              <a:t>/ digraph not produced in many languages </a:t>
            </a:r>
          </a:p>
          <a:p>
            <a:endParaRPr lang="en-US" b="1" dirty="0" smtClean="0"/>
          </a:p>
          <a:p>
            <a:r>
              <a:rPr lang="en-US" b="1" smtClean="0"/>
              <a:t>Possessive Marker ‘s is not used to express possession in many languages</a:t>
            </a:r>
          </a:p>
          <a:p>
            <a:endParaRPr lang="en-US" altLang="en-US" dirty="0">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A0BC586D-4F8D-0C4F-ACAE-B066C7BBF3D9}" type="slidenum">
              <a:rPr lang="en-US" altLang="en-US" sz="1200">
                <a:solidFill>
                  <a:srgbClr val="000000"/>
                </a:solidFill>
                <a:latin typeface="Calibri" charset="0"/>
              </a:rPr>
              <a:pPr eaLnBrk="1" hangingPunct="1"/>
              <a:t>46</a:t>
            </a:fld>
            <a:endParaRPr lang="en-US" altLang="en-US" sz="1200">
              <a:solidFill>
                <a:srgbClr val="000000"/>
              </a:solidFill>
              <a:latin typeface="Calibri" charset="0"/>
            </a:endParaRPr>
          </a:p>
        </p:txBody>
      </p:sp>
    </p:spTree>
    <p:extLst>
      <p:ext uri="{BB962C8B-B14F-4D97-AF65-F5344CB8AC3E}">
        <p14:creationId xmlns:p14="http://schemas.microsoft.com/office/powerpoint/2010/main" val="1285886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47</a:t>
            </a:fld>
            <a:endParaRPr lang="en-US" altLang="en-US" sz="1200">
              <a:solidFill>
                <a:srgbClr val="000000"/>
              </a:solidFill>
              <a:latin typeface="Calibri" charset="0"/>
            </a:endParaRPr>
          </a:p>
        </p:txBody>
      </p:sp>
    </p:spTree>
    <p:extLst>
      <p:ext uri="{BB962C8B-B14F-4D97-AF65-F5344CB8AC3E}">
        <p14:creationId xmlns:p14="http://schemas.microsoft.com/office/powerpoint/2010/main" val="1397855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a:pPr>
                <a:defRPr/>
              </a:pPr>
              <a:t>48</a:t>
            </a:fld>
            <a:endParaRPr lang="en-US"/>
          </a:p>
        </p:txBody>
      </p:sp>
    </p:spTree>
    <p:extLst>
      <p:ext uri="{BB962C8B-B14F-4D97-AF65-F5344CB8AC3E}">
        <p14:creationId xmlns:p14="http://schemas.microsoft.com/office/powerpoint/2010/main" val="358219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latin typeface="Arial" charset="0"/>
              </a:rPr>
              <a:t>Say</a:t>
            </a:r>
          </a:p>
          <a:p>
            <a:pPr marL="171450" indent="-171450">
              <a:spcBef>
                <a:spcPct val="0"/>
              </a:spcBef>
              <a:buFont typeface="Arial"/>
              <a:buChar char="•"/>
            </a:pPr>
            <a:r>
              <a:rPr lang="en-US" dirty="0" smtClean="0">
                <a:latin typeface="Arial" charset="0"/>
              </a:rPr>
              <a:t>These are the focus questions that will guide our</a:t>
            </a:r>
            <a:r>
              <a:rPr lang="en-US" baseline="0" dirty="0" smtClean="0">
                <a:latin typeface="Arial" charset="0"/>
              </a:rPr>
              <a:t> conversation about Responsive Language Development for Standard English Learners.  Connect to </a:t>
            </a:r>
            <a:r>
              <a:rPr lang="en-US" baseline="0" dirty="0" err="1" smtClean="0">
                <a:latin typeface="Arial" charset="0"/>
              </a:rPr>
              <a:t>VABBing</a:t>
            </a:r>
            <a:r>
              <a:rPr lang="en-US" baseline="0" dirty="0" smtClean="0">
                <a:latin typeface="Arial" charset="0"/>
              </a:rPr>
              <a:t>.</a:t>
            </a:r>
            <a:endParaRPr lang="en-US" dirty="0">
              <a:latin typeface="Arial" charset="0"/>
            </a:endParaRPr>
          </a:p>
        </p:txBody>
      </p:sp>
    </p:spTree>
    <p:extLst>
      <p:ext uri="{BB962C8B-B14F-4D97-AF65-F5344CB8AC3E}">
        <p14:creationId xmlns:p14="http://schemas.microsoft.com/office/powerpoint/2010/main" val="98027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 Choral</a:t>
            </a:r>
            <a:r>
              <a:rPr lang="en-US" baseline="0" dirty="0" smtClean="0"/>
              <a:t> Reading Call and Response Style</a:t>
            </a:r>
          </a:p>
          <a:p>
            <a:r>
              <a:rPr lang="en-US" baseline="0" dirty="0" smtClean="0"/>
              <a:t>Facilitators read the left and the audience reads the right if they can see it.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49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770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a:t>
            </a:r>
            <a:r>
              <a:rPr lang="en-US" altLang="en-US" baseline="0" dirty="0" err="1" smtClean="0">
                <a:ea typeface="ＭＳ Ｐゴシック" charset="-128"/>
              </a:rPr>
              <a:t>goverened</a:t>
            </a:r>
            <a:r>
              <a:rPr lang="en-US" altLang="en-US" baseline="0" dirty="0" smtClean="0">
                <a:ea typeface="ＭＳ Ｐゴシック" charset="-128"/>
              </a:rPr>
              <a:t>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602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(2 minutes) </a:t>
            </a:r>
          </a:p>
          <a:p>
            <a:r>
              <a:rPr lang="en-US" altLang="en-US" dirty="0" smtClean="0">
                <a:ea typeface="ＭＳ Ｐゴシック" charset="-128"/>
              </a:rPr>
              <a:t>Say: Before we begin this workshop we’d like to ask to you to do a self-assessment on the following questions. Since responsive teachers are reflective teachers we would like to engage in a reflective activity from the onset. </a:t>
            </a:r>
          </a:p>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9475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charset="-128"/>
              </a:rPr>
              <a:t>Say:</a:t>
            </a:r>
            <a:r>
              <a:rPr lang="en-US" altLang="en-US" baseline="0" dirty="0" smtClean="0">
                <a:ea typeface="ＭＳ Ｐゴシック" charset="-128"/>
              </a:rPr>
              <a:t> Remember these?</a:t>
            </a:r>
          </a:p>
          <a:p>
            <a:pPr eaLnBrk="1" hangingPunct="1">
              <a:spcBef>
                <a:spcPct val="0"/>
              </a:spcBef>
            </a:pPr>
            <a:r>
              <a:rPr lang="en-US" altLang="en-US" baseline="0" dirty="0" smtClean="0">
                <a:ea typeface="ＭＳ Ｐゴシック" charset="-128"/>
              </a:rPr>
              <a:t>Well, Mrs. Martin used them during the t the beginning of the year. MELD Start Smart.</a:t>
            </a:r>
            <a:endParaRPr lang="en-US" altLang="en-US" dirty="0">
              <a:ea typeface="ＭＳ Ｐゴシック" charset="-128"/>
            </a:endParaRP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52</a:t>
            </a:fld>
            <a:endParaRPr lang="en-US" altLang="en-US" sz="1200">
              <a:solidFill>
                <a:srgbClr val="000000"/>
              </a:solidFill>
              <a:latin typeface="Calibri" charset="0"/>
            </a:endParaRPr>
          </a:p>
        </p:txBody>
      </p:sp>
    </p:spTree>
    <p:extLst>
      <p:ext uri="{BB962C8B-B14F-4D97-AF65-F5344CB8AC3E}">
        <p14:creationId xmlns:p14="http://schemas.microsoft.com/office/powerpoint/2010/main" val="1570736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t>
            </a:r>
          </a:p>
        </p:txBody>
      </p:sp>
      <p:sp>
        <p:nvSpPr>
          <p:cNvPr id="266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818228CE-D4DA-7944-B88B-2F38D694EA77}" type="slidenum">
              <a:rPr lang="en-US"/>
              <a:pPr/>
              <a:t>53</a:t>
            </a:fld>
            <a:endParaRPr lang="en-US"/>
          </a:p>
        </p:txBody>
      </p:sp>
    </p:spTree>
    <p:extLst>
      <p:ext uri="{BB962C8B-B14F-4D97-AF65-F5344CB8AC3E}">
        <p14:creationId xmlns:p14="http://schemas.microsoft.com/office/powerpoint/2010/main" val="1043739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(4 minutes)</a:t>
            </a:r>
          </a:p>
          <a:p>
            <a:pPr eaLnBrk="1" hangingPunct="1">
              <a:spcBef>
                <a:spcPct val="0"/>
              </a:spcBef>
            </a:pPr>
            <a:r>
              <a:rPr lang="en-US" b="1" dirty="0">
                <a:latin typeface="Calibri" charset="0"/>
              </a:rPr>
              <a:t>5 CLR Pedagogical Areas</a:t>
            </a:r>
          </a:p>
          <a:p>
            <a:pPr eaLnBrk="1" hangingPunct="1">
              <a:spcBef>
                <a:spcPct val="0"/>
              </a:spcBef>
            </a:pPr>
            <a:r>
              <a:rPr lang="en-US" dirty="0">
                <a:latin typeface="Calibri" charset="0"/>
              </a:rPr>
              <a:t>Say: While there are a variety of ways to operationalize CLR, we currently use the framework developed by Dr. Sharroky Hollie in order to put CLR into practice. The 5 areas are especially useful because teachers engage with these 5 areas across the curriculum and throughout the day. By focusing on these five areas we can ensure that teachers are making critical and positive connections to their students on a consistent basis. When looking at instruction from the what and the how perspective, there are five general areas that we have identified where CLR can have immediate impact, by increasing student motivation and engagement. We will now show you a demonstration of what these five CLR pedagogical areas look like in practice. You will be asked to code your observations on the tree map in your packet. </a:t>
            </a: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CBA1B5C0-5474-0546-BF9D-B0407DC47967}" type="slidenum">
              <a:rPr lang="en-US"/>
              <a:pPr/>
              <a:t>54</a:t>
            </a:fld>
            <a:endParaRPr lang="en-US"/>
          </a:p>
        </p:txBody>
      </p:sp>
      <p:sp>
        <p:nvSpPr>
          <p:cNvPr id="30724"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endParaRPr lang="en-US"/>
          </a:p>
        </p:txBody>
      </p:sp>
    </p:spTree>
    <p:extLst>
      <p:ext uri="{BB962C8B-B14F-4D97-AF65-F5344CB8AC3E}">
        <p14:creationId xmlns:p14="http://schemas.microsoft.com/office/powerpoint/2010/main" val="1489868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(2 minutes)</a:t>
            </a:r>
          </a:p>
          <a:p>
            <a:pPr eaLnBrk="1" hangingPunct="1">
              <a:spcBef>
                <a:spcPct val="0"/>
              </a:spcBef>
            </a:pPr>
            <a:r>
              <a:rPr lang="en-US" b="1" dirty="0">
                <a:latin typeface="Calibri" charset="0"/>
              </a:rPr>
              <a:t>Who are SELs?</a:t>
            </a:r>
          </a:p>
          <a:p>
            <a:pPr eaLnBrk="1" hangingPunct="1">
              <a:spcBef>
                <a:spcPct val="0"/>
              </a:spcBef>
            </a:pPr>
            <a:r>
              <a:rPr lang="en-US" dirty="0">
                <a:latin typeface="Calibri" charset="0"/>
              </a:rPr>
              <a:t>Both ELs and SELs need to acquire knowledge of the rules of Standard and academic English in its oral and written form in order to access core instructional curricula and be successful in American schools. </a:t>
            </a:r>
            <a:r>
              <a:rPr lang="en-US" dirty="0" smtClean="0">
                <a:latin typeface="Calibri" charset="0"/>
              </a:rPr>
              <a:t>Standard English Learners (SEL) are students whose home language is English but differs in all dimensions of language (phonologically, syntactically, </a:t>
            </a:r>
            <a:r>
              <a:rPr lang="en-US" dirty="0" err="1" smtClean="0">
                <a:latin typeface="Calibri" charset="0"/>
              </a:rPr>
              <a:t>morpho-synatactically</a:t>
            </a:r>
            <a:r>
              <a:rPr lang="en-US" dirty="0" smtClean="0">
                <a:latin typeface="Calibri" charset="0"/>
              </a:rPr>
              <a:t>, pragmatically, and rhetorically) (research based, rule governed  and systematic), from Standard English. </a:t>
            </a:r>
            <a:endParaRPr lang="en-US" dirty="0">
              <a:latin typeface="Calibri" charset="0"/>
            </a:endParaRPr>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21662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minutes)</a:t>
            </a:r>
          </a:p>
          <a:p>
            <a:pPr eaLnBrk="1" hangingPunct="1">
              <a:spcBef>
                <a:spcPct val="0"/>
              </a:spcBef>
            </a:pPr>
            <a:r>
              <a:rPr lang="en-US" b="1" dirty="0" smtClean="0">
                <a:latin typeface="Calibri" charset="0"/>
              </a:rPr>
              <a:t>Say</a:t>
            </a:r>
          </a:p>
          <a:p>
            <a:pPr eaLnBrk="1" hangingPunct="1">
              <a:spcBef>
                <a:spcPct val="0"/>
              </a:spcBef>
            </a:pPr>
            <a:r>
              <a:rPr lang="en-US" b="0" i="1" dirty="0" smtClean="0">
                <a:latin typeface="Calibri" charset="0"/>
              </a:rPr>
              <a:t>“Identifying” SELs</a:t>
            </a:r>
          </a:p>
          <a:p>
            <a:pPr eaLnBrk="1" hangingPunct="1">
              <a:spcBef>
                <a:spcPct val="0"/>
              </a:spcBef>
            </a:pPr>
            <a:r>
              <a:rPr lang="en-US" dirty="0" smtClean="0">
                <a:latin typeface="Calibri" charset="0"/>
              </a:rPr>
              <a:t>Say: “It is extremely important to understand that SELs are not identified in the same manner that English Learners are identified. The identification of SELs is done for the purposes of intervention and enrichment, not for the purpose of program placement. Two types of screening are required to identify students who would most directly benefit from intervention: linguistic and academic.”</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If someone asks </a:t>
            </a:r>
            <a:r>
              <a:rPr lang="en-US" dirty="0" smtClean="0">
                <a:latin typeface="Calibri" charset="0"/>
              </a:rPr>
              <a:t>“why don’t we have a program placement</a:t>
            </a:r>
            <a:r>
              <a:rPr lang="en-US" baseline="0" dirty="0" smtClean="0">
                <a:latin typeface="Calibri" charset="0"/>
              </a:rPr>
              <a:t> </a:t>
            </a:r>
            <a:r>
              <a:rPr lang="en-US" dirty="0" smtClean="0">
                <a:latin typeface="Calibri" charset="0"/>
              </a:rPr>
              <a:t>for SELs?”</a:t>
            </a:r>
          </a:p>
          <a:p>
            <a:pPr eaLnBrk="1" hangingPunct="1">
              <a:spcBef>
                <a:spcPct val="0"/>
              </a:spcBef>
            </a:pPr>
            <a:r>
              <a:rPr lang="en-US" b="1" dirty="0" smtClean="0">
                <a:latin typeface="Calibri" charset="0"/>
              </a:rPr>
              <a:t>Say</a:t>
            </a:r>
          </a:p>
          <a:p>
            <a:pPr eaLnBrk="1" hangingPunct="1">
              <a:spcBef>
                <a:spcPct val="0"/>
              </a:spcBef>
            </a:pPr>
            <a:r>
              <a:rPr lang="en-US" dirty="0" smtClean="0">
                <a:latin typeface="Calibri" charset="0"/>
              </a:rPr>
              <a:t>At this time there is no</a:t>
            </a:r>
            <a:r>
              <a:rPr lang="en-US" baseline="0" dirty="0" smtClean="0">
                <a:latin typeface="Calibri" charset="0"/>
              </a:rPr>
              <a:t> direct funding for SELs, but in our LAUSD MEMOS and our TL and ELA/ELD framework we are required to provide a language development block for our students.</a:t>
            </a:r>
            <a:endParaRPr lang="en-US" dirty="0" smtClean="0">
              <a:latin typeface="Calibri" charset="0"/>
            </a:endParaRPr>
          </a:p>
          <a:p>
            <a:pPr rtl="0" eaLnBrk="1" fontAlgn="base" hangingPunct="1"/>
            <a:endParaRPr lang="en-US"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57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171450" indent="-171450" eaLnBrk="1" hangingPunct="1">
              <a:spcBef>
                <a:spcPct val="0"/>
              </a:spcBef>
              <a:buFont typeface="Arial"/>
              <a:buChar char="•"/>
            </a:pPr>
            <a:r>
              <a:rPr lang="en-US" dirty="0" smtClean="0">
                <a:latin typeface="Calibri" charset="0"/>
              </a:rPr>
              <a:t>We</a:t>
            </a:r>
            <a:r>
              <a:rPr lang="en-US" baseline="0" dirty="0" smtClean="0">
                <a:latin typeface="Calibri" charset="0"/>
              </a:rPr>
              <a:t> do the linguistic screening to determine if a SEL would benefit in linguistically responsive teaching in order to help them master Standard English. </a:t>
            </a:r>
            <a:r>
              <a:rPr lang="en-US" sz="1200" dirty="0" smtClean="0"/>
              <a:t>Teachers identify the use of home language features in student speech with the Linguistic Screener and or other language assessment tools</a:t>
            </a:r>
            <a:endParaRPr lang="en-US" dirty="0" smtClean="0">
              <a:latin typeface="Calibri" charset="0"/>
            </a:endParaRPr>
          </a:p>
          <a:p>
            <a:pPr eaLnBrk="1" hangingPunct="1">
              <a:spcBef>
                <a:spcPct val="0"/>
              </a:spcBef>
            </a:pPr>
            <a:r>
              <a:rPr lang="en-US" b="1" dirty="0" smtClean="0">
                <a:latin typeface="Calibri" charset="0"/>
              </a:rPr>
              <a:t>Say: </a:t>
            </a:r>
          </a:p>
          <a:p>
            <a:pPr marL="171450" indent="-171450" eaLnBrk="1" hangingPunct="1">
              <a:spcBef>
                <a:spcPct val="0"/>
              </a:spcBef>
              <a:buFont typeface="Arial"/>
              <a:buChar char="•"/>
            </a:pPr>
            <a:r>
              <a:rPr lang="en-US" dirty="0" smtClean="0">
                <a:latin typeface="Calibri" charset="0"/>
              </a:rPr>
              <a:t>After linguistic screening is conducted, teachers identify academic areas of performance that are below proficient for each Probable SEL. </a:t>
            </a:r>
          </a:p>
          <a:p>
            <a:pPr marL="171450" indent="-171450" eaLnBrk="1" hangingPunct="1">
              <a:spcBef>
                <a:spcPct val="0"/>
              </a:spcBef>
              <a:buFont typeface="Arial"/>
              <a:buChar char="•"/>
            </a:pPr>
            <a:r>
              <a:rPr lang="en-US" dirty="0" smtClean="0">
                <a:latin typeface="Calibri" charset="0"/>
              </a:rPr>
              <a:t>Probable SELs are then recommended for Mainstream English Language Development intervention and enrichment. Linguistic screening is conducted with an informal home language screener in conjunction with other language assessment tools, particularly tools which identify academic English language proficiency.</a:t>
            </a:r>
          </a:p>
          <a:p>
            <a:pPr marL="0" indent="0" eaLnBrk="1" hangingPunct="1">
              <a:spcBef>
                <a:spcPct val="0"/>
              </a:spcBef>
              <a:buFont typeface="Arial"/>
              <a:buNone/>
            </a:pPr>
            <a:endParaRPr lang="en-US" dirty="0" smtClean="0">
              <a:latin typeface="Calibri" charset="0"/>
            </a:endParaRPr>
          </a:p>
          <a:p>
            <a:pPr marL="0" indent="0" eaLnBrk="1" hangingPunct="1">
              <a:spcBef>
                <a:spcPct val="0"/>
              </a:spcBef>
              <a:buFont typeface="Arial"/>
              <a:buNone/>
            </a:pPr>
            <a:r>
              <a:rPr lang="en-US" i="1" dirty="0" smtClean="0">
                <a:latin typeface="Calibri" charset="0"/>
              </a:rPr>
              <a:t>Give participants 2</a:t>
            </a:r>
            <a:r>
              <a:rPr lang="en-US" i="1" baseline="0" dirty="0" smtClean="0">
                <a:latin typeface="Calibri" charset="0"/>
              </a:rPr>
              <a:t> minutes to look over the screener and talk about it with their elbow partner, use roll ‘</a:t>
            </a:r>
            <a:r>
              <a:rPr lang="en-US" i="1" baseline="0" dirty="0" err="1" smtClean="0">
                <a:latin typeface="Calibri" charset="0"/>
              </a:rPr>
              <a:t>em</a:t>
            </a:r>
            <a:r>
              <a:rPr lang="en-US" i="1" baseline="0" dirty="0" smtClean="0">
                <a:latin typeface="Calibri" charset="0"/>
              </a:rPr>
              <a:t> to share out something they noticed or share what their partner said.</a:t>
            </a:r>
          </a:p>
          <a:p>
            <a:pPr marL="0" indent="0" eaLnBrk="1" hangingPunct="1">
              <a:spcBef>
                <a:spcPct val="0"/>
              </a:spcBef>
              <a:buFont typeface="Arial"/>
              <a:buNone/>
            </a:pPr>
            <a:endParaRPr lang="en-US" i="1" dirty="0" smtClean="0">
              <a:latin typeface="Calibri" charset="0"/>
            </a:endParaRPr>
          </a:p>
          <a:p>
            <a:pPr marL="0" indent="0" eaLnBrk="1" hangingPunct="1">
              <a:spcBef>
                <a:spcPct val="0"/>
              </a:spcBef>
              <a:buFont typeface="Arial"/>
              <a:buNone/>
            </a:pPr>
            <a:r>
              <a:rPr lang="en-US" i="1" dirty="0" smtClean="0">
                <a:latin typeface="Calibri" charset="0"/>
              </a:rPr>
              <a:t>If</a:t>
            </a:r>
            <a:r>
              <a:rPr lang="en-US" i="1" baseline="0" dirty="0" smtClean="0">
                <a:latin typeface="Calibri" charset="0"/>
              </a:rPr>
              <a:t> someone asks “</a:t>
            </a:r>
            <a:r>
              <a:rPr lang="en-US" baseline="0" dirty="0" smtClean="0">
                <a:latin typeface="Calibri" charset="0"/>
              </a:rPr>
              <a:t>What about the EO’s who are not SELs?”</a:t>
            </a:r>
          </a:p>
          <a:p>
            <a:pPr marL="0" indent="0" eaLnBrk="1" hangingPunct="1">
              <a:spcBef>
                <a:spcPct val="0"/>
              </a:spcBef>
              <a:buFont typeface="Arial"/>
              <a:buNone/>
            </a:pPr>
            <a:r>
              <a:rPr lang="en-US" b="1" baseline="0" dirty="0" smtClean="0">
                <a:latin typeface="Calibri" charset="0"/>
              </a:rPr>
              <a:t>Say</a:t>
            </a:r>
          </a:p>
          <a:p>
            <a:pPr marL="171450" indent="-171450" eaLnBrk="1" hangingPunct="1">
              <a:spcBef>
                <a:spcPct val="0"/>
              </a:spcBef>
              <a:buFont typeface="Arial"/>
              <a:buChar char="•"/>
            </a:pPr>
            <a:r>
              <a:rPr lang="en-US" baseline="0" dirty="0" smtClean="0">
                <a:latin typeface="Calibri" charset="0"/>
              </a:rPr>
              <a:t>They would benefit from enrichment because it would strengthen their academic English language proficiency.</a:t>
            </a:r>
            <a:endParaRPr lang="en-US" dirty="0" smtClean="0">
              <a:latin typeface="Calibri" charset="0"/>
            </a:endParaRPr>
          </a:p>
          <a:p>
            <a:pPr marL="0" indent="0" eaLnBrk="1" hangingPunct="1">
              <a:spcBef>
                <a:spcPct val="0"/>
              </a:spcBef>
              <a:buFont typeface="Arial"/>
              <a:buNone/>
            </a:pPr>
            <a:endParaRPr lang="en-US" dirty="0" smtClean="0">
              <a:latin typeface="Calibri" charset="0"/>
            </a:endParaRP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58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latin typeface="Arial" charset="0"/>
              </a:rPr>
              <a:t>Say</a:t>
            </a:r>
          </a:p>
          <a:p>
            <a:pPr marL="171450" indent="-171450">
              <a:spcBef>
                <a:spcPct val="0"/>
              </a:spcBef>
              <a:buFont typeface="Arial"/>
              <a:buChar char="•"/>
            </a:pPr>
            <a:r>
              <a:rPr lang="en-US" dirty="0" smtClean="0">
                <a:latin typeface="Arial" charset="0"/>
              </a:rPr>
              <a:t>These are the focus questions that will guide our</a:t>
            </a:r>
            <a:r>
              <a:rPr lang="en-US" baseline="0" dirty="0" smtClean="0">
                <a:latin typeface="Arial" charset="0"/>
              </a:rPr>
              <a:t> conversation about Responsive Language Development for Standard English Learners.  Connect to </a:t>
            </a:r>
            <a:r>
              <a:rPr lang="en-US" baseline="0" dirty="0" err="1" smtClean="0">
                <a:latin typeface="Arial" charset="0"/>
              </a:rPr>
              <a:t>VABBing</a:t>
            </a:r>
            <a:r>
              <a:rPr lang="en-US" baseline="0" dirty="0" smtClean="0">
                <a:latin typeface="Arial" charset="0"/>
              </a:rPr>
              <a:t>.</a:t>
            </a:r>
            <a:endParaRPr lang="en-US" dirty="0">
              <a:latin typeface="Arial" charset="0"/>
            </a:endParaRPr>
          </a:p>
        </p:txBody>
      </p:sp>
    </p:spTree>
    <p:extLst>
      <p:ext uri="{BB962C8B-B14F-4D97-AF65-F5344CB8AC3E}">
        <p14:creationId xmlns:p14="http://schemas.microsoft.com/office/powerpoint/2010/main" val="98027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59</a:t>
            </a:fld>
            <a:endParaRPr lang="en-US" altLang="en-US" sz="1200">
              <a:solidFill>
                <a:srgbClr val="000000"/>
              </a:solidFill>
              <a:latin typeface="Calibri" charset="0"/>
            </a:endParaRPr>
          </a:p>
        </p:txBody>
      </p:sp>
    </p:spTree>
    <p:extLst>
      <p:ext uri="{BB962C8B-B14F-4D97-AF65-F5344CB8AC3E}">
        <p14:creationId xmlns:p14="http://schemas.microsoft.com/office/powerpoint/2010/main" val="1783416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61</a:t>
            </a:fld>
            <a:endParaRPr lang="en-US"/>
          </a:p>
        </p:txBody>
      </p:sp>
    </p:spTree>
    <p:extLst>
      <p:ext uri="{BB962C8B-B14F-4D97-AF65-F5344CB8AC3E}">
        <p14:creationId xmlns:p14="http://schemas.microsoft.com/office/powerpoint/2010/main" val="883924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t>Teachers identify academic areas of performance that are below proficient for each Probable SELs</a:t>
            </a:r>
            <a:r>
              <a:rPr lang="en-US" sz="1200" baseline="0" dirty="0" smtClean="0"/>
              <a:t> using </a:t>
            </a:r>
            <a:r>
              <a:rPr lang="en-US" sz="1200" baseline="0" dirty="0" err="1" smtClean="0">
                <a:latin typeface="Calibri" charset="0"/>
              </a:rPr>
              <a:t>MyData</a:t>
            </a:r>
            <a:r>
              <a:rPr lang="en-US" sz="1200" baseline="0" dirty="0" smtClean="0">
                <a:latin typeface="Calibri" charset="0"/>
              </a:rPr>
              <a:t> ‘At risk reports or early warning’</a:t>
            </a:r>
            <a:endParaRPr lang="en-US" baseline="0" dirty="0" smtClean="0">
              <a:latin typeface="Calibri" charset="0"/>
            </a:endParaRPr>
          </a:p>
          <a:p>
            <a:pPr eaLnBrk="1" hangingPunct="1">
              <a:spcBef>
                <a:spcPct val="0"/>
              </a:spcBef>
            </a:pPr>
            <a:r>
              <a:rPr lang="en-US" i="1" dirty="0" smtClean="0">
                <a:latin typeface="Calibri" charset="0"/>
              </a:rPr>
              <a:t>If someone asks</a:t>
            </a:r>
          </a:p>
          <a:p>
            <a:pPr eaLnBrk="1" hangingPunct="1">
              <a:spcBef>
                <a:spcPct val="0"/>
              </a:spcBef>
            </a:pPr>
            <a:r>
              <a:rPr lang="en-US" dirty="0" smtClean="0">
                <a:latin typeface="Calibri" charset="0"/>
              </a:rPr>
              <a:t>“Why do we look at academic and language</a:t>
            </a:r>
            <a:r>
              <a:rPr lang="en-US" baseline="0" dirty="0" smtClean="0">
                <a:latin typeface="Calibri" charset="0"/>
              </a:rPr>
              <a:t> features?”</a:t>
            </a:r>
          </a:p>
          <a:p>
            <a:pPr eaLnBrk="1" hangingPunct="1">
              <a:spcBef>
                <a:spcPct val="0"/>
              </a:spcBef>
            </a:pPr>
            <a:r>
              <a:rPr lang="en-US" b="1" baseline="0" dirty="0" smtClean="0">
                <a:latin typeface="Calibri" charset="0"/>
              </a:rPr>
              <a:t>Say</a:t>
            </a:r>
          </a:p>
          <a:p>
            <a:pPr eaLnBrk="1" hangingPunct="1">
              <a:spcBef>
                <a:spcPct val="0"/>
              </a:spcBef>
            </a:pPr>
            <a:r>
              <a:rPr lang="en-US" baseline="0" dirty="0" smtClean="0">
                <a:latin typeface="Calibri" charset="0"/>
              </a:rPr>
              <a:t>We know that language is the gateway to core instruction and we need to identify what targeted support our students need.</a:t>
            </a: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63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In summary, in LAUSD  a student is identified as a SEL if they</a:t>
            </a:r>
            <a:r>
              <a:rPr lang="en-US" baseline="0" dirty="0" smtClean="0"/>
              <a:t> meet the following: </a:t>
            </a:r>
          </a:p>
          <a:p>
            <a:r>
              <a:rPr lang="en-US" baseline="0" dirty="0" smtClean="0"/>
              <a:t>1.Home language is identified as English only or student is identified as IFEP and ethnicity is :African American, Hawaiian American, Mexican American, or Pacific Islander and they show both academic alerts and home language features.</a:t>
            </a:r>
          </a:p>
          <a:p>
            <a:r>
              <a:rPr lang="en-US" baseline="0" dirty="0" smtClean="0"/>
              <a:t>2. Home language is identified as English only or student is identified as IFEP and ethnicity is: African American, Hawaiian American, Mexican American, or Pacific Islander and they show either academic alerts or  home language features</a:t>
            </a:r>
          </a:p>
          <a:p>
            <a:r>
              <a:rPr lang="en-US" b="1" baseline="0" dirty="0" smtClean="0"/>
              <a:t>Additional notes</a:t>
            </a:r>
          </a:p>
          <a:p>
            <a:r>
              <a:rPr lang="en-US" baseline="0" dirty="0" smtClean="0"/>
              <a:t>As research emerges in other groups, additional ethnicities will be added to our current plan.</a:t>
            </a:r>
            <a:endParaRPr lang="en-US" dirty="0"/>
          </a:p>
        </p:txBody>
      </p:sp>
      <p:sp>
        <p:nvSpPr>
          <p:cNvPr id="4" name="Slide Number Placeholder 3"/>
          <p:cNvSpPr>
            <a:spLocks noGrp="1"/>
          </p:cNvSpPr>
          <p:nvPr>
            <p:ph type="sldNum" sz="quarter" idx="10"/>
          </p:nvPr>
        </p:nvSpPr>
        <p:spPr/>
        <p:txBody>
          <a:bodyPr/>
          <a:lstStyle/>
          <a:p>
            <a:fld id="{AED5BEDB-094A-2346-87CA-716F9D4794F0}" type="slidenum">
              <a:rPr lang="en-US" smtClean="0"/>
              <a:t>64</a:t>
            </a:fld>
            <a:endParaRPr lang="en-US" dirty="0"/>
          </a:p>
        </p:txBody>
      </p:sp>
    </p:spTree>
    <p:extLst>
      <p:ext uri="{BB962C8B-B14F-4D97-AF65-F5344CB8AC3E}">
        <p14:creationId xmlns:p14="http://schemas.microsoft.com/office/powerpoint/2010/main" val="1896568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We will now engage in a</a:t>
            </a:r>
            <a:r>
              <a:rPr lang="en-US" baseline="0" dirty="0" smtClean="0"/>
              <a:t> Rally Robin</a:t>
            </a:r>
            <a:endParaRPr lang="en-US" dirty="0" smtClean="0"/>
          </a:p>
          <a:p>
            <a:r>
              <a:rPr lang="en-US" i="1" dirty="0" smtClean="0"/>
              <a:t>Review the protocol directions before engaging.</a:t>
            </a:r>
            <a:endParaRPr lang="en-US" i="1" dirty="0"/>
          </a:p>
        </p:txBody>
      </p:sp>
      <p:sp>
        <p:nvSpPr>
          <p:cNvPr id="4" name="Slide Number Placeholder 3"/>
          <p:cNvSpPr>
            <a:spLocks noGrp="1"/>
          </p:cNvSpPr>
          <p:nvPr>
            <p:ph type="sldNum" sz="quarter" idx="10"/>
          </p:nvPr>
        </p:nvSpPr>
        <p:spPr/>
        <p:txBody>
          <a:bodyPr/>
          <a:lstStyle/>
          <a:p>
            <a:fld id="{AED5BEDB-094A-2346-87CA-716F9D4794F0}" type="slidenum">
              <a:rPr lang="en-US" smtClean="0"/>
              <a:t>65</a:t>
            </a:fld>
            <a:endParaRPr lang="en-US" dirty="0"/>
          </a:p>
        </p:txBody>
      </p:sp>
    </p:spTree>
    <p:extLst>
      <p:ext uri="{BB962C8B-B14F-4D97-AF65-F5344CB8AC3E}">
        <p14:creationId xmlns:p14="http://schemas.microsoft.com/office/powerpoint/2010/main" val="2192071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We will now engage in a</a:t>
            </a:r>
            <a:r>
              <a:rPr lang="en-US" baseline="0" dirty="0" smtClean="0"/>
              <a:t> Rally Robin</a:t>
            </a:r>
            <a:endParaRPr lang="en-US" dirty="0" smtClean="0"/>
          </a:p>
          <a:p>
            <a:r>
              <a:rPr lang="en-US" i="1" dirty="0" smtClean="0"/>
              <a:t>Review the protocol directions before engaging.</a:t>
            </a:r>
            <a:endParaRPr lang="en-US" i="1" dirty="0"/>
          </a:p>
        </p:txBody>
      </p:sp>
      <p:sp>
        <p:nvSpPr>
          <p:cNvPr id="4" name="Slide Number Placeholder 3"/>
          <p:cNvSpPr>
            <a:spLocks noGrp="1"/>
          </p:cNvSpPr>
          <p:nvPr>
            <p:ph type="sldNum" sz="quarter" idx="10"/>
          </p:nvPr>
        </p:nvSpPr>
        <p:spPr/>
        <p:txBody>
          <a:bodyPr/>
          <a:lstStyle/>
          <a:p>
            <a:fld id="{AED5BEDB-094A-2346-87CA-716F9D4794F0}" type="slidenum">
              <a:rPr lang="en-US" smtClean="0"/>
              <a:t>66</a:t>
            </a:fld>
            <a:endParaRPr lang="en-US" dirty="0"/>
          </a:p>
        </p:txBody>
      </p:sp>
    </p:spTree>
    <p:extLst>
      <p:ext uri="{BB962C8B-B14F-4D97-AF65-F5344CB8AC3E}">
        <p14:creationId xmlns:p14="http://schemas.microsoft.com/office/powerpoint/2010/main" val="2192071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governed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 Choral</a:t>
            </a:r>
            <a:r>
              <a:rPr lang="en-US" baseline="0" dirty="0" smtClean="0"/>
              <a:t> Reading Call and Response Style</a:t>
            </a:r>
          </a:p>
          <a:p>
            <a:r>
              <a:rPr lang="en-US" baseline="0" dirty="0" smtClean="0"/>
              <a:t>Facilitators read the left and the audience reads the right if they can see it.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70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77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077547-5BD7-A849-9317-B01735ED5B75}" type="slidenum">
              <a:rPr lang="en-US" sz="1200"/>
              <a:pPr/>
              <a:t>6</a:t>
            </a:fld>
            <a:endParaRPr lang="en-US" sz="1200"/>
          </a:p>
        </p:txBody>
      </p:sp>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(2 minutes)</a:t>
            </a:r>
          </a:p>
          <a:p>
            <a:pPr eaLnBrk="1" hangingPunct="1"/>
            <a:r>
              <a:rPr lang="en-US">
                <a:latin typeface="Arial" charset="0"/>
                <a:ea typeface="ＭＳ Ｐゴシック" charset="0"/>
                <a:cs typeface="ＭＳ Ｐゴシック" charset="0"/>
              </a:rPr>
              <a:t>Say: Hanni Taylor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famous research on the use of Contrastive Analysis with African American students demonstrated a 59% reduction in the use of African American language where it was not appropriate. On the contrary, traditional English department techniques of correction or dismissal of the home language resulted in an 8.5% increase in the use of African American language where it was not appropriate.  </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6116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After the screening, the data is collected on the Intervention Monitoring Roster in order to see a class and individual student view of linguistic features.</a:t>
            </a:r>
          </a:p>
        </p:txBody>
      </p:sp>
      <p:sp>
        <p:nvSpPr>
          <p:cNvPr id="4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0627B90-42AA-C647-A8A7-423B8CC61B55}" type="slidenum">
              <a:rPr lang="en-US">
                <a:solidFill>
                  <a:prstClr val="black"/>
                </a:solidFill>
              </a:rPr>
              <a:pPr fontAlgn="base">
                <a:spcBef>
                  <a:spcPct val="0"/>
                </a:spcBef>
                <a:spcAft>
                  <a:spcPct val="0"/>
                </a:spcAft>
              </a:pPr>
              <a:t>71</a:t>
            </a:fld>
            <a:endParaRPr lang="en-US">
              <a:solidFill>
                <a:prstClr val="black"/>
              </a:solidFill>
            </a:endParaRPr>
          </a:p>
        </p:txBody>
      </p:sp>
    </p:spTree>
    <p:extLst>
      <p:ext uri="{BB962C8B-B14F-4D97-AF65-F5344CB8AC3E}">
        <p14:creationId xmlns:p14="http://schemas.microsoft.com/office/powerpoint/2010/main" val="10026710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The Scoring Rosters allow the teacher to get an at a glance view of the particular home language features that are exhibited by their students. They also serve as excellent planning tools for MELD. </a:t>
            </a:r>
          </a:p>
          <a:p>
            <a:pPr marL="0" marR="0" indent="0" algn="l" defTabSz="457200" rtl="0" eaLnBrk="1" fontAlgn="auto" latinLnBrk="0" hangingPunct="1">
              <a:lnSpc>
                <a:spcPct val="100000"/>
              </a:lnSpc>
              <a:spcBef>
                <a:spcPts val="36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360"/>
              </a:spcBef>
              <a:spcAft>
                <a:spcPts val="0"/>
              </a:spcAft>
              <a:buClrTx/>
              <a:buSzTx/>
              <a:buFontTx/>
              <a:buNone/>
              <a:tabLst/>
              <a:defRPr/>
            </a:pPr>
            <a:r>
              <a:rPr lang="en-US" altLang="en-US" dirty="0" smtClean="0">
                <a:ea typeface="ＭＳ Ｐゴシック" charset="-128"/>
              </a:rPr>
              <a:t>Turn and</a:t>
            </a:r>
            <a:r>
              <a:rPr lang="en-US" altLang="en-US" baseline="0" dirty="0" smtClean="0">
                <a:ea typeface="ＭＳ Ｐゴシック" charset="-128"/>
              </a:rPr>
              <a:t> Talk: What are the implications for MELD?</a:t>
            </a:r>
            <a:endParaRPr lang="en-US" altLang="en-US" dirty="0" smtClean="0">
              <a:ea typeface="ＭＳ Ｐゴシック" charset="-128"/>
            </a:endParaRPr>
          </a:p>
          <a:p>
            <a:pPr marL="0" marR="0" indent="0" algn="l" defTabSz="457200" rtl="0" eaLnBrk="1" fontAlgn="auto" latinLnBrk="0" hangingPunct="1">
              <a:lnSpc>
                <a:spcPct val="100000"/>
              </a:lnSpc>
              <a:spcBef>
                <a:spcPts val="360"/>
              </a:spcBef>
              <a:spcAft>
                <a:spcPts val="0"/>
              </a:spcAft>
              <a:buClrTx/>
              <a:buSzTx/>
              <a:buFontTx/>
              <a:buNone/>
              <a:tabLst/>
              <a:defRPr/>
            </a:pPr>
            <a:endParaRPr lang="en-US" dirty="0" smtClean="0">
              <a:effectLst/>
            </a:endParaRPr>
          </a:p>
          <a:p>
            <a:pPr marL="0" indent="0">
              <a:buNone/>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764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The Scoring Rosters allow the teacher to get an at a glance view of the particular home language features that are exhibited by their students. They also serve as excellent planning tools for MELD. </a:t>
            </a:r>
            <a:endParaRPr lang="en-US" dirty="0" smtClean="0">
              <a:effectLst/>
            </a:endParaRPr>
          </a:p>
          <a:p>
            <a:pPr marL="0" indent="0">
              <a:buNone/>
            </a:pPr>
            <a:endParaRPr lang="en-US" altLang="en-US" dirty="0" smtClean="0">
              <a:ea typeface="ＭＳ Ｐゴシック" charset="-128"/>
            </a:endParaRPr>
          </a:p>
          <a:p>
            <a:pPr marL="0" indent="0">
              <a:buNone/>
            </a:pPr>
            <a:r>
              <a:rPr lang="en-US" altLang="en-US" dirty="0" smtClean="0">
                <a:ea typeface="ＭＳ Ｐゴシック" charset="-128"/>
              </a:rPr>
              <a:t>Turn and</a:t>
            </a:r>
            <a:r>
              <a:rPr lang="en-US" altLang="en-US" baseline="0" dirty="0" smtClean="0">
                <a:ea typeface="ＭＳ Ｐゴシック" charset="-128"/>
              </a:rPr>
              <a:t> Talk: What are the implications for MELD?</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76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8302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80</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b="0" dirty="0" smtClean="0">
                <a:ea typeface="ＭＳ Ｐゴシック" charset="-128"/>
              </a:rPr>
              <a:t>2</a:t>
            </a:r>
            <a:r>
              <a:rPr lang="en-US" altLang="en-US" b="0" baseline="0" dirty="0" smtClean="0">
                <a:ea typeface="ＭＳ Ｐゴシック" charset="-128"/>
              </a:rPr>
              <a:t> minutes</a:t>
            </a:r>
          </a:p>
          <a:p>
            <a:r>
              <a:rPr lang="en-US" altLang="en-US" b="1" dirty="0" smtClean="0">
                <a:ea typeface="ＭＳ Ｐゴシック" charset="-128"/>
              </a:rPr>
              <a:t>Say:</a:t>
            </a:r>
            <a:r>
              <a:rPr lang="en-US" altLang="en-US" b="1" baseline="0" dirty="0" smtClean="0">
                <a:ea typeface="ＭＳ Ｐゴシック" charset="-128"/>
              </a:rPr>
              <a:t> </a:t>
            </a:r>
            <a:r>
              <a:rPr lang="en-US" altLang="en-US" b="0" baseline="0" dirty="0" smtClean="0">
                <a:ea typeface="ＭＳ Ｐゴシック" charset="-128"/>
              </a:rPr>
              <a:t>Please turn to your handout with the common linguistic features</a:t>
            </a:r>
            <a:endParaRPr lang="en-US" altLang="en-US" b="1" baseline="0" dirty="0" smtClean="0">
              <a:ea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aseline="0" dirty="0" smtClean="0">
                <a:ea typeface="ＭＳ Ｐゴシック" charset="-128"/>
              </a:rPr>
              <a:t>These Common Rules Lists categorize the Linguistic features by 4 categories: sounds, (phonemes and morphemes), syntax (grammar), and regularized patterns.  </a:t>
            </a:r>
            <a:endParaRPr lang="en-US" altLang="en-US" b="1" baseline="0" dirty="0" smtClean="0">
              <a:ea typeface="ＭＳ Ｐゴシック" charset="-128"/>
            </a:endParaRPr>
          </a:p>
          <a:p>
            <a:r>
              <a:rPr lang="en-US" altLang="en-US" b="0" baseline="0" dirty="0" smtClean="0">
                <a:ea typeface="ＭＳ Ｐゴシック" charset="-128"/>
              </a:rPr>
              <a:t>The yellow section is phonological/sounds features</a:t>
            </a:r>
          </a:p>
          <a:p>
            <a:r>
              <a:rPr lang="en-US" altLang="en-US" b="0" baseline="0" dirty="0" smtClean="0">
                <a:ea typeface="ＭＳ Ｐゴシック" charset="-128"/>
              </a:rPr>
              <a:t>Orange section is markers/morphemes</a:t>
            </a:r>
          </a:p>
          <a:p>
            <a:r>
              <a:rPr lang="en-US" altLang="en-US" b="0" baseline="0" dirty="0" smtClean="0">
                <a:ea typeface="ＭＳ Ｐゴシック" charset="-128"/>
              </a:rPr>
              <a:t>Blue section is syntax</a:t>
            </a:r>
          </a:p>
          <a:p>
            <a:r>
              <a:rPr lang="en-US" altLang="en-US" b="0" baseline="0" dirty="0" smtClean="0">
                <a:ea typeface="ＭＳ Ｐゴシック" charset="-128"/>
              </a:rPr>
              <a:t>Green section is regularized patterns</a:t>
            </a:r>
          </a:p>
          <a:p>
            <a:r>
              <a:rPr lang="en-US" altLang="en-US" baseline="0" dirty="0" smtClean="0">
                <a:ea typeface="ＭＳ Ｐゴシック" charset="-128"/>
              </a:rPr>
              <a:t>Let’s take a look at the phonological feature  ‘</a:t>
            </a:r>
            <a:r>
              <a:rPr lang="en-US" altLang="en-US" baseline="0" dirty="0" err="1" smtClean="0">
                <a:ea typeface="ＭＳ Ｐゴシック" charset="-128"/>
              </a:rPr>
              <a:t>th</a:t>
            </a:r>
            <a:r>
              <a:rPr lang="en-US" altLang="en-US" baseline="0" dirty="0" smtClean="0">
                <a:ea typeface="ＭＳ Ｐゴシック" charset="-128"/>
              </a:rPr>
              <a:t>’ digraph.  </a:t>
            </a: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81</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a:pPr>
                <a:defRPr/>
              </a:pPr>
              <a:t>82</a:t>
            </a:fld>
            <a:endParaRPr lang="en-US"/>
          </a:p>
        </p:txBody>
      </p:sp>
    </p:spTree>
    <p:extLst>
      <p:ext uri="{BB962C8B-B14F-4D97-AF65-F5344CB8AC3E}">
        <p14:creationId xmlns:p14="http://schemas.microsoft.com/office/powerpoint/2010/main" val="3578564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Briefly:</a:t>
            </a:r>
          </a:p>
          <a:p>
            <a:r>
              <a:rPr lang="en-US" b="1" dirty="0" smtClean="0"/>
              <a:t>Past Tense Marker “</a:t>
            </a:r>
            <a:r>
              <a:rPr lang="en-US" b="1" dirty="0" err="1" smtClean="0"/>
              <a:t>ed</a:t>
            </a:r>
            <a:r>
              <a:rPr lang="en-US" b="1" dirty="0" smtClean="0"/>
              <a:t>” is being followed with both “arrived” and “unpack”  </a:t>
            </a:r>
          </a:p>
          <a:p>
            <a:r>
              <a:rPr lang="en-US" b="1" dirty="0" smtClean="0"/>
              <a:t>/</a:t>
            </a:r>
            <a:r>
              <a:rPr lang="en-US" b="1" dirty="0" err="1" smtClean="0"/>
              <a:t>vd</a:t>
            </a:r>
            <a:r>
              <a:rPr lang="en-US" b="1" dirty="0" smtClean="0"/>
              <a:t>/ and /</a:t>
            </a:r>
            <a:r>
              <a:rPr lang="en-US" b="1" dirty="0" err="1" smtClean="0"/>
              <a:t>kt</a:t>
            </a:r>
            <a:r>
              <a:rPr lang="en-US" b="1" dirty="0" smtClean="0"/>
              <a:t>/ </a:t>
            </a:r>
          </a:p>
          <a:p>
            <a:endParaRPr lang="en-US" b="1" dirty="0" smtClean="0"/>
          </a:p>
          <a:p>
            <a:r>
              <a:rPr lang="en-US" b="1" dirty="0" smtClean="0"/>
              <a:t>/</a:t>
            </a:r>
            <a:r>
              <a:rPr lang="en-US" b="1" dirty="0" err="1" smtClean="0"/>
              <a:t>th</a:t>
            </a:r>
            <a:r>
              <a:rPr lang="en-US" b="1" dirty="0" smtClean="0"/>
              <a:t>/ digraph not produced in many languages </a:t>
            </a:r>
          </a:p>
          <a:p>
            <a:endParaRPr lang="en-US" b="1" dirty="0" smtClean="0"/>
          </a:p>
          <a:p>
            <a:r>
              <a:rPr lang="en-US" b="1" smtClean="0"/>
              <a:t>Possessive Marker ‘s is not used to express possession in many languages</a:t>
            </a:r>
          </a:p>
          <a:p>
            <a:endParaRPr lang="en-US" altLang="en-US" dirty="0">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A0BC586D-4F8D-0C4F-ACAE-B066C7BBF3D9}" type="slidenum">
              <a:rPr lang="en-US" altLang="en-US" sz="1200">
                <a:solidFill>
                  <a:srgbClr val="000000"/>
                </a:solidFill>
                <a:latin typeface="Calibri" charset="0"/>
              </a:rPr>
              <a:pPr eaLnBrk="1" hangingPunct="1"/>
              <a:t>83</a:t>
            </a:fld>
            <a:endParaRPr lang="en-US" altLang="en-US" sz="1200">
              <a:solidFill>
                <a:srgbClr val="000000"/>
              </a:solidFill>
              <a:latin typeface="Calibri" charset="0"/>
            </a:endParaRPr>
          </a:p>
        </p:txBody>
      </p:sp>
    </p:spTree>
    <p:extLst>
      <p:ext uri="{BB962C8B-B14F-4D97-AF65-F5344CB8AC3E}">
        <p14:creationId xmlns:p14="http://schemas.microsoft.com/office/powerpoint/2010/main" val="1285886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84</a:t>
            </a:fld>
            <a:endParaRPr lang="en-US" altLang="en-US" sz="1200">
              <a:solidFill>
                <a:srgbClr val="000000"/>
              </a:solidFill>
              <a:latin typeface="Calibri" charset="0"/>
            </a:endParaRPr>
          </a:p>
        </p:txBody>
      </p:sp>
    </p:spTree>
    <p:extLst>
      <p:ext uri="{BB962C8B-B14F-4D97-AF65-F5344CB8AC3E}">
        <p14:creationId xmlns:p14="http://schemas.microsoft.com/office/powerpoint/2010/main" val="139785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This kind of work is supported by</a:t>
            </a:r>
            <a:r>
              <a:rPr lang="en-US" altLang="en-US" baseline="0" dirty="0" smtClean="0">
                <a:ea typeface="ＭＳ Ｐゴシック" charset="-128"/>
              </a:rPr>
              <a:t> the California State Standards.</a:t>
            </a:r>
            <a:endParaRPr lang="en-US" altLang="en-US" dirty="0">
              <a:ea typeface="ＭＳ Ｐゴシック" charset="-128"/>
            </a:endParaRP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B9D5CA21-4B7C-CE46-9D32-90E9023A65A2}" type="slidenum">
              <a:rPr lang="en-US" altLang="en-US" sz="1200">
                <a:latin typeface="Calibri" charset="0"/>
              </a:rPr>
              <a:pPr eaLnBrk="1" hangingPunct="1"/>
              <a:t>7</a:t>
            </a:fld>
            <a:endParaRPr lang="en-US" altLang="en-US" sz="1200">
              <a:latin typeface="Calibri" charset="0"/>
            </a:endParaRPr>
          </a:p>
        </p:txBody>
      </p:sp>
    </p:spTree>
    <p:extLst>
      <p:ext uri="{BB962C8B-B14F-4D97-AF65-F5344CB8AC3E}">
        <p14:creationId xmlns:p14="http://schemas.microsoft.com/office/powerpoint/2010/main" val="7401667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85</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86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ho we validate and affirm linguistic variation, and how can use resources to help</a:t>
            </a:r>
            <a:r>
              <a:rPr lang="en-US" baseline="0" dirty="0" smtClean="0"/>
              <a:t> students acquire academic English grammar rules to their linguistic repertoires. </a:t>
            </a:r>
          </a:p>
          <a:p>
            <a:endParaRPr lang="en-US" dirty="0"/>
          </a:p>
        </p:txBody>
      </p:sp>
      <p:sp>
        <p:nvSpPr>
          <p:cNvPr id="4" name="Slide Number Placeholder 3"/>
          <p:cNvSpPr>
            <a:spLocks noGrp="1"/>
          </p:cNvSpPr>
          <p:nvPr>
            <p:ph type="sldNum" sz="quarter" idx="10"/>
          </p:nvPr>
        </p:nvSpPr>
        <p:spPr/>
        <p:txBody>
          <a:bodyPr/>
          <a:lstStyle/>
          <a:p>
            <a:fld id="{8CC0E1AA-7516-4745-BF42-017A9D60835E}" type="slidenum">
              <a:rPr lang="en-US" smtClean="0"/>
              <a:t>87</a:t>
            </a:fld>
            <a:endParaRPr lang="en-US"/>
          </a:p>
        </p:txBody>
      </p:sp>
    </p:spTree>
    <p:extLst>
      <p:ext uri="{BB962C8B-B14F-4D97-AF65-F5344CB8AC3E}">
        <p14:creationId xmlns:p14="http://schemas.microsoft.com/office/powerpoint/2010/main" val="299742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Language Code-Switching, known academically</a:t>
            </a:r>
            <a:r>
              <a:rPr lang="en-US" altLang="en-US" baseline="0" dirty="0" smtClean="0">
                <a:ea typeface="ＭＳ Ｐゴシック" charset="-128"/>
              </a:rPr>
              <a:t> </a:t>
            </a:r>
            <a:r>
              <a:rPr lang="en-US" altLang="en-US" dirty="0" smtClean="0">
                <a:ea typeface="ＭＳ Ｐゴシック" charset="-128"/>
              </a:rPr>
              <a:t> as Contrastive</a:t>
            </a:r>
            <a:r>
              <a:rPr lang="en-US" altLang="en-US" baseline="0" dirty="0" smtClean="0">
                <a:ea typeface="ＭＳ Ｐゴシック" charset="-128"/>
              </a:rPr>
              <a:t> Analysis, is the practice of comparing and contrasting the linguistic structure of 2 languages. This strategy facilitates the acquisition of Standard English y increasing students’ awareness of the differences (rules) between the languages they bring from home and the language of school.  Reasech shows three benefits of contrastive analysis to students: (it shown on the screen)</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90</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0881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Language Code-Switching, known academically</a:t>
            </a:r>
            <a:r>
              <a:rPr lang="en-US" altLang="en-US" baseline="0" dirty="0" smtClean="0">
                <a:ea typeface="ＭＳ Ｐゴシック" charset="-128"/>
              </a:rPr>
              <a:t> </a:t>
            </a:r>
            <a:r>
              <a:rPr lang="en-US" altLang="en-US" dirty="0" smtClean="0">
                <a:ea typeface="ＭＳ Ｐゴシック" charset="-128"/>
              </a:rPr>
              <a:t> as Contrastive</a:t>
            </a:r>
            <a:r>
              <a:rPr lang="en-US" altLang="en-US" baseline="0" dirty="0" smtClean="0">
                <a:ea typeface="ＭＳ Ｐゴシック" charset="-128"/>
              </a:rPr>
              <a:t> Analysis, is the practice of comparing and contrasting the linguistic structure of 2 languages. This strategy facilitates the acquisition of Standard English y increasing students’ awareness of the differences (rules) between the languages they bring from home and the language of school.  Research shows three benefits of contrastive analysis to students: (it shown on the screen)</a:t>
            </a: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93</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11052803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077547-5BD7-A849-9317-B01735ED5B75}" type="slidenum">
              <a:rPr lang="en-US" sz="1200"/>
              <a:pPr/>
              <a:t>94</a:t>
            </a:fld>
            <a:endParaRPr lang="en-US" sz="1200"/>
          </a:p>
        </p:txBody>
      </p:sp>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(2 minutes)</a:t>
            </a:r>
          </a:p>
          <a:p>
            <a:pPr eaLnBrk="1" hangingPunct="1"/>
            <a:r>
              <a:rPr lang="en-US">
                <a:latin typeface="Arial" charset="0"/>
                <a:ea typeface="ＭＳ Ｐゴシック" charset="0"/>
                <a:cs typeface="ＭＳ Ｐゴシック" charset="0"/>
              </a:rPr>
              <a:t>Say: Hanni Taylor</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famous research on the use of Contrastive Analysis with African American students demonstrated a 59% reduction in the use of African American language where it was not appropriate. On the contrary, traditional English department techniques of correction or dismissal of the home language resulted in an 8.5% increase in the use of African American language where it was not appropriate.  </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6317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This kind of work is supported by</a:t>
            </a:r>
            <a:r>
              <a:rPr lang="en-US" altLang="en-US" baseline="0" dirty="0" smtClean="0">
                <a:ea typeface="ＭＳ Ｐゴシック" charset="-128"/>
              </a:rPr>
              <a:t> the California State Standards.</a:t>
            </a:r>
            <a:endParaRPr lang="en-US" altLang="en-US" dirty="0">
              <a:ea typeface="ＭＳ Ｐゴシック" charset="-128"/>
            </a:endParaRP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B9D5CA21-4B7C-CE46-9D32-90E9023A65A2}" type="slidenum">
              <a:rPr lang="en-US" altLang="en-US" sz="1200">
                <a:latin typeface="Calibri" charset="0"/>
              </a:rPr>
              <a:pPr eaLnBrk="1" hangingPunct="1"/>
              <a:t>95</a:t>
            </a:fld>
            <a:endParaRPr lang="en-US" altLang="en-US" sz="1200">
              <a:latin typeface="Calibri" charset="0"/>
            </a:endParaRPr>
          </a:p>
        </p:txBody>
      </p:sp>
    </p:spTree>
    <p:extLst>
      <p:ext uri="{BB962C8B-B14F-4D97-AF65-F5344CB8AC3E}">
        <p14:creationId xmlns:p14="http://schemas.microsoft.com/office/powerpoint/2010/main" val="7401667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a:t>
            </a:r>
            <a:r>
              <a:rPr lang="en-US" altLang="en-US" baseline="0" dirty="0" err="1" smtClean="0">
                <a:ea typeface="ＭＳ Ｐゴシック" charset="-128"/>
              </a:rPr>
              <a:t>goverened</a:t>
            </a:r>
            <a:r>
              <a:rPr lang="en-US" altLang="en-US" baseline="0" dirty="0" smtClean="0">
                <a:ea typeface="ＭＳ Ｐゴシック" charset="-128"/>
              </a:rPr>
              <a:t>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6028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charset="-128"/>
              </a:rPr>
              <a:t>Say:</a:t>
            </a:r>
            <a:r>
              <a:rPr lang="en-US" altLang="en-US" baseline="0" dirty="0" smtClean="0">
                <a:ea typeface="ＭＳ Ｐゴシック" charset="-128"/>
              </a:rPr>
              <a:t> Remember these?</a:t>
            </a:r>
          </a:p>
          <a:p>
            <a:pPr eaLnBrk="1" hangingPunct="1">
              <a:spcBef>
                <a:spcPct val="0"/>
              </a:spcBef>
            </a:pPr>
            <a:r>
              <a:rPr lang="en-US" altLang="en-US" baseline="0" dirty="0" smtClean="0">
                <a:ea typeface="ＭＳ Ｐゴシック" charset="-128"/>
              </a:rPr>
              <a:t>Well, Mrs. Martin used them during the t the beginning of the year. MELD Start Smart.</a:t>
            </a:r>
            <a:endParaRPr lang="en-US" altLang="en-US" dirty="0">
              <a:ea typeface="ＭＳ Ｐゴシック" charset="-128"/>
            </a:endParaRPr>
          </a:p>
        </p:txBody>
      </p:sp>
      <p:sp>
        <p:nvSpPr>
          <p:cNvPr id="471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98</a:t>
            </a:fld>
            <a:endParaRPr lang="en-US" altLang="en-US" sz="1200">
              <a:solidFill>
                <a:srgbClr val="000000"/>
              </a:solidFill>
              <a:latin typeface="Calibri" charset="0"/>
            </a:endParaRPr>
          </a:p>
        </p:txBody>
      </p:sp>
    </p:spTree>
    <p:extLst>
      <p:ext uri="{BB962C8B-B14F-4D97-AF65-F5344CB8AC3E}">
        <p14:creationId xmlns:p14="http://schemas.microsoft.com/office/powerpoint/2010/main" val="15707368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 Choral</a:t>
            </a:r>
            <a:r>
              <a:rPr lang="en-US" baseline="0" dirty="0" smtClean="0"/>
              <a:t> Reading Call and Response Style</a:t>
            </a:r>
          </a:p>
          <a:p>
            <a:r>
              <a:rPr lang="en-US" baseline="0" dirty="0" smtClean="0"/>
              <a:t>Facilitators read the left and the audience reads the right if they can see it.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99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77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(5 minutes)</a:t>
            </a:r>
          </a:p>
          <a:p>
            <a:r>
              <a:rPr lang="en-US">
                <a:latin typeface="Arial" charset="0"/>
                <a:ea typeface="ＭＳ Ｐゴシック" charset="0"/>
                <a:cs typeface="ＭＳ Ｐゴシック" charset="0"/>
              </a:rPr>
              <a:t>Say: Here is an example of how linguistic contrastive analysis is conducted. With linguistic contrastive analysis, the teacher lifts sentences/paragraphs out of written works that contains the targeted linguistic feature. In this example the targeted linguistic feature is negation. You can see that the rule for negation in AAL requires two or more negatives while the rule is Standard English only requires one. (Ask a participant to translate the AAL sentence into Standard English. Ask another participant if they can translate the Standard English sentence into AAL-this will be a little bit more difficult.)</a:t>
            </a:r>
          </a:p>
        </p:txBody>
      </p:sp>
      <p:sp>
        <p:nvSpPr>
          <p:cNvPr id="348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71D7-2556-234D-9808-73F4C375A236}" type="slidenum">
              <a:rPr lang="en-US" sz="1200"/>
              <a:pPr/>
              <a:t>8</a:t>
            </a:fld>
            <a:endParaRPr lang="en-US" sz="1200"/>
          </a:p>
        </p:txBody>
      </p:sp>
    </p:spTree>
    <p:extLst>
      <p:ext uri="{BB962C8B-B14F-4D97-AF65-F5344CB8AC3E}">
        <p14:creationId xmlns:p14="http://schemas.microsoft.com/office/powerpoint/2010/main" val="156562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governed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F69FA0-2CBD-E742-A0D6-04560554BB52}" type="datetimeFigureOut">
              <a:rPr lang="en-US" smtClean="0"/>
              <a:t>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77495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69FA0-2CBD-E742-A0D6-04560554BB52}" type="datetimeFigureOut">
              <a:rPr lang="en-US" smtClean="0"/>
              <a:t>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87687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69FA0-2CBD-E742-A0D6-04560554BB52}" type="datetimeFigureOut">
              <a:rPr lang="en-US" smtClean="0"/>
              <a:t>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71682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F69FA0-2CBD-E742-A0D6-04560554BB52}" type="datetimeFigureOut">
              <a:rPr lang="en-US" smtClean="0"/>
              <a:t>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152125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F69FA0-2CBD-E742-A0D6-04560554BB52}" type="datetimeFigureOut">
              <a:rPr lang="en-US" smtClean="0"/>
              <a:t>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257218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F69FA0-2CBD-E742-A0D6-04560554BB52}" type="datetimeFigureOut">
              <a:rPr lang="en-US" smtClean="0"/>
              <a:t>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129488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F69FA0-2CBD-E742-A0D6-04560554BB52}" type="datetimeFigureOut">
              <a:rPr lang="en-US" smtClean="0"/>
              <a:t>2/10/16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328595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F69FA0-2CBD-E742-A0D6-04560554BB52}" type="datetimeFigureOut">
              <a:rPr lang="en-US" smtClean="0"/>
              <a:t>2/10/16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113504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69FA0-2CBD-E742-A0D6-04560554BB52}" type="datetimeFigureOut">
              <a:rPr lang="en-US" smtClean="0"/>
              <a:t>2/10/16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274548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69FA0-2CBD-E742-A0D6-04560554BB52}" type="datetimeFigureOut">
              <a:rPr lang="en-US" smtClean="0"/>
              <a:t>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725264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69FA0-2CBD-E742-A0D6-04560554BB52}" type="datetimeFigureOut">
              <a:rPr lang="en-US" smtClean="0"/>
              <a:t>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A36FA-687E-E440-9E25-EAD988578DC5}" type="slidenum">
              <a:rPr lang="en-US" smtClean="0"/>
              <a:t>‹#›</a:t>
            </a:fld>
            <a:endParaRPr lang="en-US"/>
          </a:p>
        </p:txBody>
      </p:sp>
    </p:spTree>
    <p:extLst>
      <p:ext uri="{BB962C8B-B14F-4D97-AF65-F5344CB8AC3E}">
        <p14:creationId xmlns:p14="http://schemas.microsoft.com/office/powerpoint/2010/main" val="3594858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69FA0-2CBD-E742-A0D6-04560554BB52}" type="datetimeFigureOut">
              <a:rPr lang="en-US" smtClean="0"/>
              <a:t>2/10/16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A36FA-687E-E440-9E25-EAD988578DC5}" type="slidenum">
              <a:rPr lang="en-US" smtClean="0"/>
              <a:t>‹#›</a:t>
            </a:fld>
            <a:endParaRPr lang="en-US"/>
          </a:p>
        </p:txBody>
      </p:sp>
    </p:spTree>
    <p:extLst>
      <p:ext uri="{BB962C8B-B14F-4D97-AF65-F5344CB8AC3E}">
        <p14:creationId xmlns:p14="http://schemas.microsoft.com/office/powerpoint/2010/main" val="587458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3.tiff"/></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9.png"/><Relationship Id="rId1" Type="http://schemas.microsoft.com/office/2007/relationships/media" Target="../media/media1.m4a"/><Relationship Id="rId2" Type="http://schemas.openxmlformats.org/officeDocument/2006/relationships/audio" Target="../media/media1.m4a"/></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tiff"/><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0.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0.gif"/></Relationships>
</file>

<file path=ppt/slides/_rels/slide6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4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g"/><Relationship Id="rId3" Type="http://schemas.openxmlformats.org/officeDocument/2006/relationships/image" Target="../media/image6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 Id="rId3"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jpg"/></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8.xml"/><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9.png"/><Relationship Id="rId1" Type="http://schemas.microsoft.com/office/2007/relationships/media" Target="../media/media1.m4a"/><Relationship Id="rId2" Type="http://schemas.openxmlformats.org/officeDocument/2006/relationships/audio" Target="../media/media1.m4a"/></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87.xml.rels><?xml version="1.0" encoding="UTF-8" standalone="yes"?>
<Relationships xmlns="http://schemas.openxmlformats.org/package/2006/relationships"><Relationship Id="rId11" Type="http://schemas.openxmlformats.org/officeDocument/2006/relationships/image" Target="../media/image71.emf"/><Relationship Id="rId12" Type="http://schemas.openxmlformats.org/officeDocument/2006/relationships/image" Target="../media/image74.emf"/><Relationship Id="rId13" Type="http://schemas.openxmlformats.org/officeDocument/2006/relationships/image" Target="../media/image75.emf"/><Relationship Id="rId14" Type="http://schemas.openxmlformats.org/officeDocument/2006/relationships/image" Target="../media/image76.em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72.xml"/><Relationship Id="rId4" Type="http://schemas.openxmlformats.org/officeDocument/2006/relationships/image" Target="../media/image72.JP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70.emf"/><Relationship Id="rId8" Type="http://schemas.openxmlformats.org/officeDocument/2006/relationships/image" Target="../media/image73.JPG"/><Relationship Id="rId9" Type="http://schemas.openxmlformats.org/officeDocument/2006/relationships/oleObject" Target="../embeddings/oleObject2.bin"/><Relationship Id="rId10" Type="http://schemas.openxmlformats.org/officeDocument/2006/relationships/package" Target="../embeddings/Microsoft_Word_Document2.docx"/></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33.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tiff"/><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Shape 86"/>
          <p:cNvPicPr preferRelativeResize="0"/>
          <p:nvPr/>
        </p:nvPicPr>
        <p:blipFill rotWithShape="1">
          <a:blip r:embed="rId3">
            <a:alphaModFix/>
          </a:blip>
          <a:srcRect/>
          <a:stretch/>
        </p:blipFill>
        <p:spPr>
          <a:xfrm>
            <a:off x="114300" y="357187"/>
            <a:ext cx="1333499" cy="1143000"/>
          </a:xfrm>
          <a:prstGeom prst="rect">
            <a:avLst/>
          </a:prstGeom>
          <a:noFill/>
          <a:ln>
            <a:noFill/>
          </a:ln>
        </p:spPr>
      </p:pic>
      <p:pic>
        <p:nvPicPr>
          <p:cNvPr id="87" name="Shape 87"/>
          <p:cNvPicPr preferRelativeResize="0"/>
          <p:nvPr/>
        </p:nvPicPr>
        <p:blipFill rotWithShape="1">
          <a:blip r:embed="rId4">
            <a:alphaModFix/>
          </a:blip>
          <a:srcRect/>
          <a:stretch/>
        </p:blipFill>
        <p:spPr>
          <a:xfrm>
            <a:off x="7745413" y="338931"/>
            <a:ext cx="1273174" cy="1192213"/>
          </a:xfrm>
          <a:prstGeom prst="rect">
            <a:avLst/>
          </a:prstGeom>
          <a:noFill/>
          <a:ln>
            <a:noFill/>
          </a:ln>
        </p:spPr>
      </p:pic>
      <p:sp>
        <p:nvSpPr>
          <p:cNvPr id="88" name="Shape 88"/>
          <p:cNvSpPr txBox="1"/>
          <p:nvPr/>
        </p:nvSpPr>
        <p:spPr>
          <a:xfrm>
            <a:off x="1687513" y="782637"/>
            <a:ext cx="6072187" cy="8318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u="none" strike="noStrike" cap="none" baseline="0" dirty="0">
                <a:solidFill>
                  <a:schemeClr val="dk1"/>
                </a:solidFill>
                <a:latin typeface="Century Gothic" charset="0"/>
                <a:ea typeface="Century Gothic" charset="0"/>
                <a:cs typeface="Century Gothic" charset="0"/>
                <a:sym typeface="Calibri"/>
              </a:rPr>
              <a:t>The Equal Access Series</a:t>
            </a:r>
          </a:p>
        </p:txBody>
      </p:sp>
      <p:sp>
        <p:nvSpPr>
          <p:cNvPr id="89" name="Shape 89"/>
          <p:cNvSpPr txBox="1"/>
          <p:nvPr/>
        </p:nvSpPr>
        <p:spPr>
          <a:xfrm>
            <a:off x="2571750" y="282575"/>
            <a:ext cx="3895725"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baseline="0" dirty="0">
                <a:solidFill>
                  <a:schemeClr val="dk1"/>
                </a:solidFill>
                <a:latin typeface="Calibri"/>
                <a:ea typeface="Calibri"/>
                <a:cs typeface="Calibri"/>
                <a:sym typeface="Calibri"/>
              </a:rPr>
              <a:t>The Academic English Mastery Program </a:t>
            </a:r>
          </a:p>
          <a:p>
            <a:pPr marL="0" marR="0" lvl="0" indent="0" algn="ctr" rtl="0">
              <a:spcBef>
                <a:spcPts val="0"/>
              </a:spcBef>
              <a:spcAft>
                <a:spcPts val="0"/>
              </a:spcAft>
              <a:buSzPct val="25000"/>
              <a:buNone/>
            </a:pPr>
            <a:r>
              <a:rPr lang="en-US" sz="1800" b="0" i="1" u="none" strike="noStrike" cap="none" baseline="0" dirty="0">
                <a:solidFill>
                  <a:schemeClr val="dk1"/>
                </a:solidFill>
                <a:latin typeface="Calibri"/>
                <a:ea typeface="Calibri"/>
                <a:cs typeface="Calibri"/>
                <a:sym typeface="Calibri"/>
              </a:rPr>
              <a:t>Presents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104" y="1721860"/>
            <a:ext cx="4230298" cy="5136140"/>
          </a:xfrm>
          <a:prstGeom prst="rect">
            <a:avLst/>
          </a:prstGeom>
        </p:spPr>
      </p:pic>
      <p:sp>
        <p:nvSpPr>
          <p:cNvPr id="12" name="Title 1"/>
          <p:cNvSpPr txBox="1">
            <a:spLocks/>
          </p:cNvSpPr>
          <p:nvPr/>
        </p:nvSpPr>
        <p:spPr bwMode="auto">
          <a:xfrm>
            <a:off x="55157" y="2705100"/>
            <a:ext cx="9043024" cy="2350386"/>
          </a:xfrm>
          <a:prstGeom prst="rect">
            <a:avLst/>
          </a:prstGeom>
          <a:solidFill>
            <a:schemeClr val="bg1">
              <a:alpha val="67000"/>
            </a:schemeClr>
          </a:solidFill>
          <a:ln>
            <a:noFill/>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4400" b="1" dirty="0" smtClean="0">
              <a:solidFill>
                <a:srgbClr val="000000"/>
              </a:solidFill>
              <a:latin typeface="Century Gothic" charset="0"/>
              <a:ea typeface="Century Gothic" charset="0"/>
              <a:cs typeface="Century Gothic" charset="0"/>
            </a:endParaRPr>
          </a:p>
          <a:p>
            <a:pPr algn="ctr"/>
            <a:endParaRPr lang="en-US" altLang="en-US" sz="4400" b="1" dirty="0" smtClean="0">
              <a:solidFill>
                <a:srgbClr val="000000"/>
              </a:solidFill>
              <a:latin typeface="Century Gothic" charset="0"/>
              <a:ea typeface="Century Gothic" charset="0"/>
              <a:cs typeface="Century Gothic" charset="0"/>
            </a:endParaRPr>
          </a:p>
          <a:p>
            <a:pPr algn="ctr"/>
            <a:endParaRPr lang="en-US" altLang="en-US" sz="4400" b="1" dirty="0">
              <a:solidFill>
                <a:srgbClr val="000000"/>
              </a:solidFill>
              <a:latin typeface="Century Gothic" charset="0"/>
              <a:ea typeface="Century Gothic" charset="0"/>
              <a:cs typeface="Century Gothic" charset="0"/>
            </a:endParaRPr>
          </a:p>
          <a:p>
            <a:pPr algn="ctr"/>
            <a:r>
              <a:rPr lang="en-US" altLang="en-US" sz="4400" b="1" dirty="0" smtClean="0">
                <a:solidFill>
                  <a:srgbClr val="000000"/>
                </a:solidFill>
                <a:latin typeface="Century Gothic" charset="0"/>
                <a:ea typeface="Century Gothic" charset="0"/>
                <a:cs typeface="Century Gothic" charset="0"/>
              </a:rPr>
              <a:t>Fast Track To </a:t>
            </a:r>
          </a:p>
          <a:p>
            <a:pPr algn="ctr"/>
            <a:r>
              <a:rPr lang="en-US" altLang="en-US" sz="4400" b="1" dirty="0" smtClean="0">
                <a:solidFill>
                  <a:srgbClr val="000000"/>
                </a:solidFill>
                <a:latin typeface="Century Gothic" charset="0"/>
                <a:ea typeface="Century Gothic" charset="0"/>
                <a:cs typeface="Century Gothic" charset="0"/>
              </a:rPr>
              <a:t>Academic English Mastery</a:t>
            </a:r>
            <a:endParaRPr lang="en-US" altLang="en-US" sz="4400" b="1" dirty="0">
              <a:solidFill>
                <a:srgbClr val="000000"/>
              </a:solidFill>
              <a:latin typeface="Century Gothic" charset="0"/>
              <a:ea typeface="Century Gothic" charset="0"/>
              <a:cs typeface="Century Gothic" charset="0"/>
            </a:endParaRPr>
          </a:p>
        </p:txBody>
      </p:sp>
      <p:sp>
        <p:nvSpPr>
          <p:cNvPr id="11" name="Title 1"/>
          <p:cNvSpPr txBox="1">
            <a:spLocks/>
          </p:cNvSpPr>
          <p:nvPr/>
        </p:nvSpPr>
        <p:spPr bwMode="auto">
          <a:xfrm>
            <a:off x="38100" y="1753393"/>
            <a:ext cx="9147799" cy="1023345"/>
          </a:xfrm>
          <a:prstGeom prst="rect">
            <a:avLst/>
          </a:prstGeom>
          <a:solidFill>
            <a:srgbClr val="FFC000"/>
          </a:solidFill>
          <a:ln>
            <a:noFill/>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4400" b="1" dirty="0">
              <a:solidFill>
                <a:srgbClr val="000000"/>
              </a:solidFill>
              <a:latin typeface="Century Gothic" charset="0"/>
              <a:ea typeface="Century Gothic" charset="0"/>
              <a:cs typeface="Century Gothic" charset="0"/>
            </a:endParaRPr>
          </a:p>
          <a:p>
            <a:pPr algn="ctr"/>
            <a:r>
              <a:rPr lang="en-US" altLang="en-US" sz="4400" b="1" dirty="0" smtClean="0">
                <a:solidFill>
                  <a:srgbClr val="000000"/>
                </a:solidFill>
                <a:latin typeface="Century Gothic" charset="0"/>
                <a:ea typeface="Century Gothic" charset="0"/>
                <a:cs typeface="Century Gothic" charset="0"/>
              </a:rPr>
              <a:t>Responsive Language:</a:t>
            </a:r>
          </a:p>
        </p:txBody>
      </p:sp>
    </p:spTree>
    <p:extLst>
      <p:ext uri="{BB962C8B-B14F-4D97-AF65-F5344CB8AC3E}">
        <p14:creationId xmlns:p14="http://schemas.microsoft.com/office/powerpoint/2010/main" val="2031416569"/>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22.JPG"/>
          <p:cNvPicPr>
            <a:picLocks noChangeAspect="1"/>
          </p:cNvPicPr>
          <p:nvPr/>
        </p:nvPicPr>
        <p:blipFill rotWithShape="1">
          <a:blip r:embed="rId2">
            <a:extLst>
              <a:ext uri="{28A0092B-C50C-407E-A947-70E740481C1C}">
                <a14:useLocalDpi xmlns:a14="http://schemas.microsoft.com/office/drawing/2010/main" val="0"/>
              </a:ext>
            </a:extLst>
          </a:blip>
          <a:srcRect t="32369"/>
          <a:stretch/>
        </p:blipFill>
        <p:spPr>
          <a:xfrm>
            <a:off x="209061" y="971044"/>
            <a:ext cx="8725225" cy="4425722"/>
          </a:xfrm>
          <a:prstGeom prst="rect">
            <a:avLst/>
          </a:prstGeom>
        </p:spPr>
      </p:pic>
    </p:spTree>
    <p:extLst>
      <p:ext uri="{BB962C8B-B14F-4D97-AF65-F5344CB8AC3E}">
        <p14:creationId xmlns:p14="http://schemas.microsoft.com/office/powerpoint/2010/main" val="4240015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20.JPG"/>
          <p:cNvPicPr>
            <a:picLocks noChangeAspect="1"/>
          </p:cNvPicPr>
          <p:nvPr/>
        </p:nvPicPr>
        <p:blipFill rotWithShape="1">
          <a:blip r:embed="rId2">
            <a:extLst>
              <a:ext uri="{28A0092B-C50C-407E-A947-70E740481C1C}">
                <a14:useLocalDpi xmlns:a14="http://schemas.microsoft.com/office/drawing/2010/main" val="0"/>
              </a:ext>
            </a:extLst>
          </a:blip>
          <a:srcRect t="53669" b="24677"/>
          <a:stretch/>
        </p:blipFill>
        <p:spPr>
          <a:xfrm>
            <a:off x="575553" y="954118"/>
            <a:ext cx="7567459" cy="1228983"/>
          </a:xfrm>
          <a:prstGeom prst="rect">
            <a:avLst/>
          </a:prstGeom>
          <a:ln w="38100" cmpd="sng">
            <a:solidFill>
              <a:srgbClr val="FF6600"/>
            </a:solidFill>
          </a:ln>
        </p:spPr>
      </p:pic>
      <p:pic>
        <p:nvPicPr>
          <p:cNvPr id="3" name="Picture 2" descr="IMG_3119.JPG"/>
          <p:cNvPicPr>
            <a:picLocks noChangeAspect="1"/>
          </p:cNvPicPr>
          <p:nvPr/>
        </p:nvPicPr>
        <p:blipFill rotWithShape="1">
          <a:blip r:embed="rId3">
            <a:extLst>
              <a:ext uri="{28A0092B-C50C-407E-A947-70E740481C1C}">
                <a14:useLocalDpi xmlns:a14="http://schemas.microsoft.com/office/drawing/2010/main" val="0"/>
              </a:ext>
            </a:extLst>
          </a:blip>
          <a:srcRect t="46086" b="30748"/>
          <a:stretch/>
        </p:blipFill>
        <p:spPr>
          <a:xfrm>
            <a:off x="799660" y="3585394"/>
            <a:ext cx="7171398" cy="1027066"/>
          </a:xfrm>
          <a:prstGeom prst="rect">
            <a:avLst/>
          </a:prstGeom>
          <a:ln w="38100" cmpd="sng">
            <a:solidFill>
              <a:srgbClr val="FE8923"/>
            </a:solidFill>
          </a:ln>
        </p:spPr>
      </p:pic>
      <p:sp>
        <p:nvSpPr>
          <p:cNvPr id="5" name="TextBox 4"/>
          <p:cNvSpPr txBox="1"/>
          <p:nvPr/>
        </p:nvSpPr>
        <p:spPr>
          <a:xfrm>
            <a:off x="773279" y="2370026"/>
            <a:ext cx="7197779" cy="923330"/>
          </a:xfrm>
          <a:prstGeom prst="rect">
            <a:avLst/>
          </a:prstGeom>
          <a:noFill/>
        </p:spPr>
        <p:txBody>
          <a:bodyPr wrap="none" rtlCol="0">
            <a:spAutoFit/>
          </a:bodyPr>
          <a:lstStyle/>
          <a:p>
            <a:r>
              <a:rPr lang="en-US" sz="3600" b="1" dirty="0" smtClean="0"/>
              <a:t>My mother cook</a:t>
            </a:r>
            <a:r>
              <a:rPr lang="en-US" sz="3600" b="1" u="sng" dirty="0" smtClean="0"/>
              <a:t>ed</a:t>
            </a:r>
            <a:r>
              <a:rPr lang="en-US" sz="3600" b="1" dirty="0" smtClean="0"/>
              <a:t> dinner last night.</a:t>
            </a:r>
          </a:p>
          <a:p>
            <a:pPr algn="ctr"/>
            <a:r>
              <a:rPr lang="en-US" b="1" dirty="0" smtClean="0"/>
              <a:t>Past Tense marker “</a:t>
            </a:r>
            <a:r>
              <a:rPr lang="en-US" b="1" dirty="0" err="1" smtClean="0"/>
              <a:t>ed</a:t>
            </a:r>
            <a:r>
              <a:rPr lang="en-US" b="1" dirty="0" smtClean="0"/>
              <a:t>”</a:t>
            </a:r>
            <a:endParaRPr lang="en-US" b="1" dirty="0"/>
          </a:p>
        </p:txBody>
      </p:sp>
      <p:sp>
        <p:nvSpPr>
          <p:cNvPr id="6" name="TextBox 5"/>
          <p:cNvSpPr txBox="1"/>
          <p:nvPr/>
        </p:nvSpPr>
        <p:spPr>
          <a:xfrm>
            <a:off x="2435400" y="5274750"/>
            <a:ext cx="3877083" cy="1477328"/>
          </a:xfrm>
          <a:prstGeom prst="rect">
            <a:avLst/>
          </a:prstGeom>
          <a:noFill/>
        </p:spPr>
        <p:txBody>
          <a:bodyPr wrap="none" rtlCol="0">
            <a:spAutoFit/>
          </a:bodyPr>
          <a:lstStyle/>
          <a:p>
            <a:r>
              <a:rPr lang="en-US" sz="3600" b="1" dirty="0" smtClean="0"/>
              <a:t>She spent 35 cent</a:t>
            </a:r>
            <a:r>
              <a:rPr lang="en-US" sz="3600" b="1" u="sng" dirty="0" smtClean="0"/>
              <a:t>s</a:t>
            </a:r>
            <a:r>
              <a:rPr lang="en-US" sz="3600" b="1" dirty="0" smtClean="0"/>
              <a:t>.</a:t>
            </a:r>
          </a:p>
          <a:p>
            <a:pPr lvl="0" algn="ctr"/>
            <a:r>
              <a:rPr lang="en-US" b="1" dirty="0" smtClean="0">
                <a:solidFill>
                  <a:prstClr val="black"/>
                </a:solidFill>
              </a:rPr>
              <a:t>Plural Marker</a:t>
            </a:r>
            <a:endParaRPr lang="en-US" b="1" dirty="0">
              <a:solidFill>
                <a:prstClr val="black"/>
              </a:solidFill>
            </a:endParaRPr>
          </a:p>
          <a:p>
            <a:endParaRPr lang="en-US" sz="3600" b="1" dirty="0"/>
          </a:p>
        </p:txBody>
      </p:sp>
    </p:spTree>
    <p:extLst>
      <p:ext uri="{BB962C8B-B14F-4D97-AF65-F5344CB8AC3E}">
        <p14:creationId xmlns:p14="http://schemas.microsoft.com/office/powerpoint/2010/main" val="1951408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5" y="471130"/>
            <a:ext cx="8101543" cy="6076157"/>
          </a:xfrm>
          <a:prstGeom prst="rect">
            <a:avLst/>
          </a:prstGeom>
        </p:spPr>
      </p:pic>
      <p:sp>
        <p:nvSpPr>
          <p:cNvPr id="3" name="Rectangle 2"/>
          <p:cNvSpPr/>
          <p:nvPr/>
        </p:nvSpPr>
        <p:spPr>
          <a:xfrm>
            <a:off x="709674" y="3118544"/>
            <a:ext cx="6928617" cy="728283"/>
          </a:xfrm>
          <a:prstGeom prst="rect">
            <a:avLst/>
          </a:prstGeom>
          <a:noFill/>
          <a:ln w="57150" cmpd="sng">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3511" y="5711699"/>
            <a:ext cx="8101543" cy="984885"/>
          </a:xfrm>
          <a:prstGeom prst="rect">
            <a:avLst/>
          </a:prstGeom>
          <a:solidFill>
            <a:srgbClr val="FFFFFF"/>
          </a:solidFill>
        </p:spPr>
        <p:txBody>
          <a:bodyPr wrap="square" rtlCol="0">
            <a:spAutoFit/>
          </a:bodyPr>
          <a:lstStyle/>
          <a:p>
            <a:r>
              <a:rPr lang="en-US" sz="4000" b="1" dirty="0" smtClean="0"/>
              <a:t>Anthony has </a:t>
            </a:r>
            <a:r>
              <a:rPr lang="en-US" sz="4000" b="1" u="sng" dirty="0" smtClean="0"/>
              <a:t>an</a:t>
            </a:r>
            <a:r>
              <a:rPr lang="en-US" sz="4000" b="1" dirty="0" smtClean="0"/>
              <a:t> umbrella.</a:t>
            </a:r>
          </a:p>
          <a:p>
            <a:pPr lvl="0" algn="ctr"/>
            <a:r>
              <a:rPr lang="en-US" b="1" dirty="0" smtClean="0">
                <a:solidFill>
                  <a:prstClr val="black"/>
                </a:solidFill>
              </a:rPr>
              <a:t>Indefinite Article </a:t>
            </a:r>
            <a:endParaRPr lang="en-US" b="1" dirty="0">
              <a:solidFill>
                <a:prstClr val="black"/>
              </a:solidFill>
            </a:endParaRPr>
          </a:p>
        </p:txBody>
      </p:sp>
    </p:spTree>
    <p:extLst>
      <p:ext uri="{BB962C8B-B14F-4D97-AF65-F5344CB8AC3E}">
        <p14:creationId xmlns:p14="http://schemas.microsoft.com/office/powerpoint/2010/main" val="1930433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88" y="578635"/>
            <a:ext cx="7167768" cy="5375826"/>
          </a:xfrm>
          <a:prstGeom prst="rect">
            <a:avLst/>
          </a:prstGeom>
        </p:spPr>
      </p:pic>
      <p:sp>
        <p:nvSpPr>
          <p:cNvPr id="3" name="Rectangle 2"/>
          <p:cNvSpPr/>
          <p:nvPr/>
        </p:nvSpPr>
        <p:spPr>
          <a:xfrm>
            <a:off x="1475390" y="2595674"/>
            <a:ext cx="6928617" cy="728283"/>
          </a:xfrm>
          <a:prstGeom prst="rect">
            <a:avLst/>
          </a:prstGeom>
          <a:noFill/>
          <a:ln w="57150" cmpd="sng">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403678" y="843326"/>
            <a:ext cx="6928617" cy="728283"/>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02487" y="5954461"/>
            <a:ext cx="6051907" cy="1600438"/>
          </a:xfrm>
          <a:prstGeom prst="rect">
            <a:avLst/>
          </a:prstGeom>
          <a:noFill/>
        </p:spPr>
        <p:txBody>
          <a:bodyPr wrap="none" rtlCol="0">
            <a:spAutoFit/>
          </a:bodyPr>
          <a:lstStyle/>
          <a:p>
            <a:r>
              <a:rPr lang="en-US" sz="4000" b="1" dirty="0" smtClean="0"/>
              <a:t>He drive</a:t>
            </a:r>
            <a:r>
              <a:rPr lang="en-US" sz="4000" b="1" u="sng" dirty="0" smtClean="0"/>
              <a:t>s</a:t>
            </a:r>
            <a:r>
              <a:rPr lang="en-US" sz="4000" b="1" dirty="0" smtClean="0"/>
              <a:t> himself to school.</a:t>
            </a:r>
          </a:p>
          <a:p>
            <a:pPr lvl="0" algn="ctr"/>
            <a:r>
              <a:rPr lang="en-US" b="1" dirty="0" smtClean="0">
                <a:solidFill>
                  <a:prstClr val="black"/>
                </a:solidFill>
              </a:rPr>
              <a:t>Third Person Singular </a:t>
            </a:r>
            <a:endParaRPr lang="en-US" b="1" dirty="0">
              <a:solidFill>
                <a:prstClr val="black"/>
              </a:solidFill>
            </a:endParaRPr>
          </a:p>
          <a:p>
            <a:endParaRPr lang="en-US" sz="4000" b="1" dirty="0"/>
          </a:p>
        </p:txBody>
      </p:sp>
    </p:spTree>
    <p:extLst>
      <p:ext uri="{BB962C8B-B14F-4D97-AF65-F5344CB8AC3E}">
        <p14:creationId xmlns:p14="http://schemas.microsoft.com/office/powerpoint/2010/main" val="3076503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p:nvPr/>
        </p:nvSpPr>
        <p:spPr>
          <a:xfrm>
            <a:off x="199690" y="1417637"/>
            <a:ext cx="4703386" cy="5324535"/>
          </a:xfrm>
          <a:prstGeom prst="rect">
            <a:avLst/>
          </a:prstGeom>
          <a:noFill/>
          <a:ln w="38100" cap="flat" cmpd="sng">
            <a:solidFill>
              <a:schemeClr val="tx1"/>
            </a:solidFill>
            <a:prstDash val="dash"/>
            <a:round/>
            <a:headEnd type="none" w="med" len="med"/>
            <a:tailEnd type="none" w="med" len="med"/>
          </a:ln>
        </p:spPr>
        <p:txBody>
          <a:bodyPr lIns="91425" tIns="45700" rIns="91425" bIns="45700" anchor="t" anchorCtr="0">
            <a:noAutofit/>
          </a:bodyPr>
          <a:lstStyle/>
          <a:p>
            <a:pPr marL="514350" indent="-514350">
              <a:buFont typeface="+mj-lt"/>
              <a:buAutoNum type="arabicParenR"/>
            </a:pPr>
            <a:r>
              <a:rPr lang="en-US" altLang="en-US" sz="2800" b="1" dirty="0">
                <a:latin typeface="Century Gothic" charset="0"/>
                <a:ea typeface="Century Gothic" charset="0"/>
                <a:cs typeface="Century Gothic" charset="0"/>
              </a:rPr>
              <a:t>All language is good!</a:t>
            </a: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All language is </a:t>
            </a:r>
            <a:r>
              <a:rPr lang="en-US" altLang="en-US" sz="2800" b="1" dirty="0" smtClean="0">
                <a:latin typeface="Century Gothic" charset="0"/>
                <a:ea typeface="Century Gothic" charset="0"/>
                <a:cs typeface="Century Gothic" charset="0"/>
              </a:rPr>
              <a:t>rule governed and patterned!</a:t>
            </a:r>
            <a:endParaRPr lang="en-US" altLang="en-US" sz="2800" b="1" dirty="0">
              <a:latin typeface="Century Gothic" charset="0"/>
              <a:ea typeface="Century Gothic" charset="0"/>
              <a:cs typeface="Century Gothic" charset="0"/>
            </a:endParaRP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You acquire language from your primary </a:t>
            </a:r>
            <a:r>
              <a:rPr lang="en-US" altLang="en-US" sz="2800" b="1" dirty="0" smtClean="0">
                <a:latin typeface="Century Gothic" charset="0"/>
                <a:ea typeface="Century Gothic" charset="0"/>
                <a:cs typeface="Century Gothic" charset="0"/>
              </a:rPr>
              <a:t>caregivers from pre-birth to Pre-K. </a:t>
            </a:r>
            <a:endParaRPr lang="en-US" altLang="en-US" sz="2800" b="1" dirty="0">
              <a:latin typeface="Century Gothic" charset="0"/>
              <a:ea typeface="Century Gothic" charset="0"/>
              <a:cs typeface="Century Gothic" charset="0"/>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076" y="1946030"/>
            <a:ext cx="4029908" cy="3756847"/>
          </a:xfrm>
          <a:prstGeom prst="rect">
            <a:avLst/>
          </a:prstGeom>
        </p:spPr>
      </p:pic>
      <p:sp>
        <p:nvSpPr>
          <p:cNvPr id="3" name="Title 2"/>
          <p:cNvSpPr>
            <a:spLocks noGrp="1"/>
          </p:cNvSpPr>
          <p:nvPr>
            <p:ph type="title"/>
          </p:nvPr>
        </p:nvSpPr>
        <p:spPr/>
        <p:txBody>
          <a:bodyPr/>
          <a:lstStyle/>
          <a:p>
            <a:endParaRPr lang="en-US" dirty="0"/>
          </a:p>
        </p:txBody>
      </p:sp>
      <p:sp>
        <p:nvSpPr>
          <p:cNvPr id="6"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entury Gothic"/>
                <a:cs typeface="Century Gothic"/>
              </a:rPr>
              <a:t>Three Linguistic Absolutes </a:t>
            </a:r>
            <a:endParaRPr lang="en-US" b="1" dirty="0">
              <a:solidFill>
                <a:srgbClr val="000000"/>
              </a:solidFill>
              <a:latin typeface="Century Gothic"/>
              <a:cs typeface="Century Gothic"/>
            </a:endParaRPr>
          </a:p>
        </p:txBody>
      </p:sp>
    </p:spTree>
    <p:extLst>
      <p:ext uri="{BB962C8B-B14F-4D97-AF65-F5344CB8AC3E}">
        <p14:creationId xmlns:p14="http://schemas.microsoft.com/office/powerpoint/2010/main" val="398738912"/>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Rectangle 2"/>
          <p:cNvSpPr/>
          <p:nvPr/>
        </p:nvSpPr>
        <p:spPr>
          <a:xfrm>
            <a:off x="1120531" y="1752600"/>
            <a:ext cx="7134048" cy="3416320"/>
          </a:xfrm>
          <a:prstGeom prst="rect">
            <a:avLst/>
          </a:prstGeom>
          <a:solidFill>
            <a:srgbClr val="FFFF00"/>
          </a:solidFill>
          <a:ln w="38100" cmpd="sng">
            <a:solidFill>
              <a:srgbClr val="000000"/>
            </a:solidFill>
          </a:ln>
        </p:spPr>
        <p:txBody>
          <a:bodyPr wrap="square">
            <a:spAutoFit/>
          </a:bodyPr>
          <a:lstStyle/>
          <a:p>
            <a:pPr marL="0" indent="0" algn="ctr">
              <a:buNone/>
            </a:pPr>
            <a:endParaRPr lang="en-US" sz="2800" b="1" dirty="0" smtClean="0">
              <a:latin typeface="Century Gothic"/>
              <a:cs typeface="Century Gothic"/>
            </a:endParaRPr>
          </a:p>
          <a:p>
            <a:pPr marL="0" indent="0" algn="ctr">
              <a:buNone/>
            </a:pPr>
            <a:r>
              <a:rPr lang="en-US" sz="4000" b="1" dirty="0" smtClean="0">
                <a:latin typeface="Century Gothic"/>
                <a:cs typeface="Century Gothic"/>
              </a:rPr>
              <a:t>Who </a:t>
            </a:r>
            <a:r>
              <a:rPr lang="en-US" sz="4000" b="1" dirty="0">
                <a:latin typeface="Century Gothic"/>
                <a:cs typeface="Century Gothic"/>
              </a:rPr>
              <a:t>are SELs?  </a:t>
            </a:r>
            <a:endParaRPr lang="en-US" sz="4000" b="1" dirty="0" smtClean="0">
              <a:latin typeface="Century Gothic"/>
              <a:cs typeface="Century Gothic"/>
            </a:endParaRPr>
          </a:p>
          <a:p>
            <a:pPr marL="0" indent="0" algn="ctr">
              <a:buNone/>
            </a:pPr>
            <a:endParaRPr lang="en-US" sz="4000" b="1" dirty="0">
              <a:latin typeface="Century Gothic"/>
              <a:cs typeface="Century Gothic"/>
            </a:endParaRPr>
          </a:p>
          <a:p>
            <a:pPr marL="0" indent="0" algn="ctr">
              <a:buNone/>
            </a:pPr>
            <a:r>
              <a:rPr lang="en-US" sz="4000" b="1" dirty="0" smtClean="0">
                <a:latin typeface="Century Gothic"/>
                <a:cs typeface="Century Gothic"/>
              </a:rPr>
              <a:t>How </a:t>
            </a:r>
            <a:r>
              <a:rPr lang="en-US" sz="4000" b="1" dirty="0">
                <a:latin typeface="Century Gothic"/>
                <a:cs typeface="Century Gothic"/>
              </a:rPr>
              <a:t>do I identify them in my classroom</a:t>
            </a:r>
            <a:r>
              <a:rPr lang="en-US" sz="4000" b="1" dirty="0" smtClean="0">
                <a:latin typeface="Century Gothic"/>
                <a:cs typeface="Century Gothic"/>
              </a:rPr>
              <a:t>?</a:t>
            </a:r>
          </a:p>
          <a:p>
            <a:pPr marL="0" indent="0" algn="ctr">
              <a:buNone/>
            </a:pPr>
            <a:endParaRPr lang="en-US" sz="2800" b="1" dirty="0">
              <a:latin typeface="Century Gothic"/>
              <a:cs typeface="Century Gothic"/>
            </a:endParaRPr>
          </a:p>
        </p:txBody>
      </p:sp>
      <p:sp>
        <p:nvSpPr>
          <p:cNvPr id="11" name="Rectangle 10"/>
          <p:cNvSpPr/>
          <p:nvPr/>
        </p:nvSpPr>
        <p:spPr>
          <a:xfrm>
            <a:off x="1927851" y="667332"/>
            <a:ext cx="5231570"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a:t>
            </a:r>
            <a:r>
              <a:rPr lang="en-US" sz="4400" b="1" kern="0" dirty="0" smtClean="0">
                <a:solidFill>
                  <a:srgbClr val="000000"/>
                </a:solidFill>
                <a:latin typeface="Arial"/>
                <a:ea typeface="ＭＳ Ｐゴシック"/>
                <a:cs typeface="Arial"/>
              </a:rPr>
              <a:t>Questions</a:t>
            </a:r>
            <a:endParaRPr lang="en-US" dirty="0"/>
          </a:p>
        </p:txBody>
      </p:sp>
      <p:pic>
        <p:nvPicPr>
          <p:cNvPr id="12"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spTree>
    <p:extLst>
      <p:ext uri="{BB962C8B-B14F-4D97-AF65-F5344CB8AC3E}">
        <p14:creationId xmlns:p14="http://schemas.microsoft.com/office/powerpoint/2010/main" val="1199999068"/>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x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1" y="1172364"/>
            <a:ext cx="3619823" cy="46472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descr="H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03" y="1182886"/>
            <a:ext cx="3619823" cy="46768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descr="Screen Shot 2015-01-21 at 12.4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769" y="3202740"/>
            <a:ext cx="5410200" cy="3201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p:txBody>
          <a:bodyPr/>
          <a:lstStyle/>
          <a:p>
            <a:endParaRPr lang="en-US"/>
          </a:p>
        </p:txBody>
      </p:sp>
      <p:sp>
        <p:nvSpPr>
          <p:cNvPr id="8"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alibri" charset="0"/>
              </a:rPr>
              <a:t> SEL Linguistic Screeners and Scoring Rosters</a:t>
            </a:r>
            <a:endParaRPr lang="en-US" b="1" dirty="0">
              <a:solidFill>
                <a:srgbClr val="000000"/>
              </a:solidFill>
              <a:latin typeface="Calibri" charset="0"/>
            </a:endParaRPr>
          </a:p>
        </p:txBody>
      </p:sp>
      <p:sp>
        <p:nvSpPr>
          <p:cNvPr id="6" name="Rectangle 5"/>
          <p:cNvSpPr/>
          <p:nvPr/>
        </p:nvSpPr>
        <p:spPr>
          <a:xfrm>
            <a:off x="7731583" y="6035396"/>
            <a:ext cx="1019968" cy="369332"/>
          </a:xfrm>
          <a:prstGeom prst="rect">
            <a:avLst/>
          </a:prstGeom>
        </p:spPr>
        <p:txBody>
          <a:bodyPr wrap="none">
            <a:spAutoFit/>
          </a:bodyPr>
          <a:lstStyle/>
          <a:p>
            <a:r>
              <a:rPr lang="en-US" b="1" dirty="0"/>
              <a:t>Handout</a:t>
            </a:r>
          </a:p>
        </p:txBody>
      </p:sp>
    </p:spTree>
    <p:extLst>
      <p:ext uri="{BB962C8B-B14F-4D97-AF65-F5344CB8AC3E}">
        <p14:creationId xmlns:p14="http://schemas.microsoft.com/office/powerpoint/2010/main" val="3433140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0" y="111333"/>
            <a:ext cx="9162676" cy="1700038"/>
          </a:xfrm>
          <a:solidFill>
            <a:srgbClr val="FFFF00"/>
          </a:solidFill>
        </p:spPr>
        <p:txBody>
          <a:bodyPr rtlCol="0">
            <a:normAutofit fontScale="40000" lnSpcReduction="20000"/>
          </a:bodyPr>
          <a:lstStyle/>
          <a:p>
            <a:pPr algn="ctr" eaLnBrk="1" fontAlgn="auto" hangingPunct="1">
              <a:lnSpc>
                <a:spcPct val="90000"/>
              </a:lnSpc>
              <a:spcAft>
                <a:spcPts val="0"/>
              </a:spcAft>
              <a:buFont typeface="Wingdings 2" charset="0"/>
              <a:buNone/>
              <a:defRPr/>
            </a:pPr>
            <a:r>
              <a:rPr lang="en-US" sz="17600" b="1" dirty="0">
                <a:solidFill>
                  <a:srgbClr val="42568D"/>
                </a:solidFill>
                <a:latin typeface="+mn-lt"/>
                <a:ea typeface="+mn-ea"/>
                <a:cs typeface="Century Gothic"/>
              </a:rPr>
              <a:t>	</a:t>
            </a:r>
            <a:r>
              <a:rPr lang="en-US" sz="14400" b="1" dirty="0">
                <a:solidFill>
                  <a:srgbClr val="000000"/>
                </a:solidFill>
                <a:latin typeface="+mn-lt"/>
                <a:ea typeface="+mn-ea"/>
                <a:cs typeface="Century Gothic"/>
              </a:rPr>
              <a:t>Who are Standard English Language Learners?</a:t>
            </a:r>
          </a:p>
          <a:p>
            <a:pPr algn="ctr" eaLnBrk="1" fontAlgn="auto" hangingPunct="1">
              <a:lnSpc>
                <a:spcPct val="90000"/>
              </a:lnSpc>
              <a:spcAft>
                <a:spcPts val="0"/>
              </a:spcAft>
              <a:buFont typeface="Wingdings 2" charset="0"/>
              <a:buNone/>
              <a:defRPr/>
            </a:pPr>
            <a:endParaRPr lang="en-US" sz="28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marL="0" indent="0" algn="ctr" eaLnBrk="1" fontAlgn="auto" hangingPunct="1">
              <a:lnSpc>
                <a:spcPct val="90000"/>
              </a:lnSpc>
              <a:spcAft>
                <a:spcPts val="0"/>
              </a:spcAft>
              <a:buFont typeface="Arial" charset="0"/>
              <a:buNone/>
              <a:defRPr/>
            </a:pPr>
            <a:endParaRPr lang="en-US" sz="2000" dirty="0">
              <a:solidFill>
                <a:srgbClr val="42568D"/>
              </a:solidFill>
              <a:latin typeface="+mn-lt"/>
              <a:ea typeface="+mn-ea"/>
              <a:cs typeface="+mn-cs"/>
            </a:endParaRPr>
          </a:p>
        </p:txBody>
      </p:sp>
      <p:sp>
        <p:nvSpPr>
          <p:cNvPr id="73732" name="Rectangle 8"/>
          <p:cNvSpPr>
            <a:spLocks noChangeArrowheads="1"/>
          </p:cNvSpPr>
          <p:nvPr/>
        </p:nvSpPr>
        <p:spPr bwMode="auto">
          <a:xfrm>
            <a:off x="186755" y="2004665"/>
            <a:ext cx="8796169" cy="236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buFont typeface="Wingdings 2" charset="0"/>
              <a:buNone/>
              <a:defRPr/>
            </a:pPr>
            <a:r>
              <a:rPr lang="en-US" sz="3200" dirty="0"/>
              <a:t>Standard English Learners (SELs) are those students for whom </a:t>
            </a:r>
            <a:r>
              <a:rPr lang="en-US" sz="3200" u="sng" dirty="0"/>
              <a:t>Standard</a:t>
            </a:r>
            <a:r>
              <a:rPr lang="en-US" sz="3200" dirty="0"/>
              <a:t> English </a:t>
            </a:r>
            <a:r>
              <a:rPr lang="en-US" sz="3200" u="sng" dirty="0"/>
              <a:t>is not native</a:t>
            </a:r>
            <a:r>
              <a:rPr lang="en-US" sz="3200" dirty="0"/>
              <a:t>, and </a:t>
            </a:r>
            <a:r>
              <a:rPr lang="en-US" sz="3200" dirty="0">
                <a:solidFill>
                  <a:srgbClr val="2C04FF"/>
                </a:solidFill>
              </a:rPr>
              <a:t>whose </a:t>
            </a:r>
            <a:r>
              <a:rPr lang="en-US" sz="3200" b="1" dirty="0">
                <a:solidFill>
                  <a:srgbClr val="2C04FF"/>
                </a:solidFill>
              </a:rPr>
              <a:t>home languages differ in </a:t>
            </a:r>
            <a:r>
              <a:rPr lang="en-US" sz="3200" b="1" u="sng" dirty="0">
                <a:solidFill>
                  <a:srgbClr val="2C04FF"/>
                </a:solidFill>
              </a:rPr>
              <a:t>structure and form </a:t>
            </a:r>
            <a:r>
              <a:rPr lang="en-US" sz="3200" b="1" dirty="0">
                <a:solidFill>
                  <a:srgbClr val="2C04FF"/>
                </a:solidFill>
              </a:rPr>
              <a:t>from the language of school</a:t>
            </a:r>
            <a:r>
              <a:rPr lang="en-US" sz="3200" dirty="0">
                <a:solidFill>
                  <a:srgbClr val="009900"/>
                </a:solidFill>
              </a:rPr>
              <a:t>. </a:t>
            </a:r>
          </a:p>
          <a:p>
            <a:pPr>
              <a:lnSpc>
                <a:spcPct val="90000"/>
              </a:lnSpc>
              <a:buFont typeface="Wingdings 2" charset="0"/>
              <a:buNone/>
            </a:pPr>
            <a:endParaRPr lang="en-US" sz="1800" dirty="0"/>
          </a:p>
          <a:p>
            <a:pPr>
              <a:lnSpc>
                <a:spcPct val="90000"/>
              </a:lnSpc>
              <a:buFont typeface="Wingdings 2" charset="0"/>
              <a:buNone/>
            </a:pPr>
            <a:endParaRPr lang="en-US" sz="1800" b="1" dirty="0">
              <a:solidFill>
                <a:srgbClr val="000000"/>
              </a:solidFill>
            </a:endParaRPr>
          </a:p>
        </p:txBody>
      </p:sp>
      <p:pic>
        <p:nvPicPr>
          <p:cNvPr id="4" name="Picture 3" descr="highlighter_marker_text_11965.png"/>
          <p:cNvPicPr>
            <a:picLocks noChangeAspect="1"/>
          </p:cNvPicPr>
          <p:nvPr/>
        </p:nvPicPr>
        <p:blipFill>
          <a:blip r:embed="rId3">
            <a:duotone>
              <a:prstClr val="black"/>
              <a:srgbClr val="80FF00">
                <a:tint val="45000"/>
                <a:satMod val="400000"/>
              </a:srgbClr>
            </a:duotone>
            <a:extLst>
              <a:ext uri="{28A0092B-C50C-407E-A947-70E740481C1C}">
                <a14:useLocalDpi xmlns:a14="http://schemas.microsoft.com/office/drawing/2010/main" val="0"/>
              </a:ext>
            </a:extLst>
          </a:blip>
          <a:stretch>
            <a:fillRect/>
          </a:stretch>
        </p:blipFill>
        <p:spPr>
          <a:xfrm rot="777600">
            <a:off x="2661143" y="3198462"/>
            <a:ext cx="6184970" cy="4242889"/>
          </a:xfrm>
          <a:prstGeom prst="rect">
            <a:avLst/>
          </a:prstGeom>
        </p:spPr>
      </p:pic>
      <p:sp>
        <p:nvSpPr>
          <p:cNvPr id="10" name="Rectangle 9"/>
          <p:cNvSpPr/>
          <p:nvPr/>
        </p:nvSpPr>
        <p:spPr>
          <a:xfrm>
            <a:off x="0" y="5444070"/>
            <a:ext cx="2645748" cy="141393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ELA/ELD Framework</a:t>
            </a:r>
          </a:p>
          <a:p>
            <a:pPr algn="ctr"/>
            <a:r>
              <a:rPr lang="en-US" dirty="0"/>
              <a:t>Chapter 9</a:t>
            </a:r>
          </a:p>
          <a:p>
            <a:pPr algn="ctr"/>
            <a:r>
              <a:rPr lang="en-US" dirty="0" smtClean="0"/>
              <a:t>EL Master Plan </a:t>
            </a:r>
          </a:p>
          <a:p>
            <a:pPr algn="ctr"/>
            <a:r>
              <a:rPr lang="en-US" dirty="0" smtClean="0"/>
              <a:t>Chapter 4</a:t>
            </a:r>
          </a:p>
          <a:p>
            <a:pPr algn="ctr"/>
            <a:endParaRPr lang="en-US" dirty="0"/>
          </a:p>
        </p:txBody>
      </p:sp>
      <p:sp>
        <p:nvSpPr>
          <p:cNvPr id="2" name="TextBox 1"/>
          <p:cNvSpPr txBox="1"/>
          <p:nvPr/>
        </p:nvSpPr>
        <p:spPr>
          <a:xfrm>
            <a:off x="6281600" y="1442039"/>
            <a:ext cx="2881076" cy="369332"/>
          </a:xfrm>
          <a:prstGeom prst="rect">
            <a:avLst/>
          </a:prstGeom>
          <a:noFill/>
        </p:spPr>
        <p:txBody>
          <a:bodyPr wrap="none" rtlCol="0">
            <a:spAutoFit/>
          </a:bodyPr>
          <a:lstStyle/>
          <a:p>
            <a:r>
              <a:rPr lang="en-US" b="1" dirty="0" smtClean="0">
                <a:latin typeface="Century Gothic"/>
                <a:cs typeface="Century Gothic"/>
              </a:rPr>
              <a:t>Linguistic Classifications</a:t>
            </a:r>
            <a:endParaRPr lang="en-US" b="1" dirty="0">
              <a:latin typeface="Century Gothic"/>
              <a:cs typeface="Century Gothic"/>
            </a:endParaRPr>
          </a:p>
        </p:txBody>
      </p:sp>
    </p:spTree>
    <p:extLst>
      <p:ext uri="{BB962C8B-B14F-4D97-AF65-F5344CB8AC3E}">
        <p14:creationId xmlns:p14="http://schemas.microsoft.com/office/powerpoint/2010/main" val="1366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985838"/>
          </a:xfrm>
          <a:prstGeom prst="rect">
            <a:avLst/>
          </a:prstGeom>
          <a:solidFill>
            <a:srgbClr val="FFFF00"/>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lnSpc>
                <a:spcPct val="90000"/>
              </a:lnSpc>
            </a:pPr>
            <a:r>
              <a:rPr lang="en-US" sz="2800" b="1" dirty="0">
                <a:latin typeface="Century Gothic"/>
                <a:ea typeface="ＭＳ Ｐゴシック" charset="-128"/>
                <a:cs typeface="Century Gothic"/>
              </a:rPr>
              <a:t>In LAUSD, Standard English Learners include students from </a:t>
            </a:r>
            <a:r>
              <a:rPr lang="en-US" sz="2800" b="1" dirty="0" smtClean="0">
                <a:latin typeface="Century Gothic"/>
                <a:ea typeface="ＭＳ Ｐゴシック" charset="-128"/>
                <a:cs typeface="Century Gothic"/>
              </a:rPr>
              <a:t>the 4 groups</a:t>
            </a:r>
            <a:r>
              <a:rPr lang="en-US" sz="2800" b="1" dirty="0">
                <a:latin typeface="Century Gothic"/>
                <a:ea typeface="ＭＳ Ｐゴシック" charset="-128"/>
                <a:cs typeface="Century Gothic"/>
              </a:rPr>
              <a:t>:</a:t>
            </a:r>
          </a:p>
        </p:txBody>
      </p:sp>
      <p:sp>
        <p:nvSpPr>
          <p:cNvPr id="3" name="Rectangle 2"/>
          <p:cNvSpPr/>
          <p:nvPr/>
        </p:nvSpPr>
        <p:spPr>
          <a:xfrm>
            <a:off x="171449" y="1060534"/>
            <a:ext cx="8829676" cy="3589700"/>
          </a:xfrm>
          <a:prstGeom prst="rect">
            <a:avLst/>
          </a:prstGeom>
        </p:spPr>
        <p:txBody>
          <a:bodyPr wrap="square">
            <a:spAutoFit/>
          </a:bodyPr>
          <a:lstStyle/>
          <a:p>
            <a:pPr fontAlgn="base">
              <a:lnSpc>
                <a:spcPct val="90000"/>
              </a:lnSpc>
            </a:pP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African American </a:t>
            </a:r>
            <a:r>
              <a:rPr lang="en-US" sz="2400" kern="1200" dirty="0" smtClean="0">
                <a:latin typeface="+mn-lt"/>
                <a:ea typeface="ＭＳ Ｐゴシック" charset="-128"/>
                <a:cs typeface="Century Gothic"/>
              </a:rPr>
              <a:t>speakers of African American </a:t>
            </a:r>
            <a:r>
              <a:rPr lang="en-US" sz="2400" dirty="0" smtClean="0">
                <a:latin typeface="+mn-lt"/>
                <a:ea typeface="ＭＳ Ｐゴシック" charset="-128"/>
                <a:cs typeface="Century Gothic"/>
              </a:rPr>
              <a:t>Language</a:t>
            </a:r>
            <a:r>
              <a:rPr lang="en-US" sz="2400" kern="1200" dirty="0" smtClean="0">
                <a:latin typeface="+mn-lt"/>
                <a:ea typeface="ＭＳ Ｐゴシック" charset="-128"/>
                <a:cs typeface="Century Gothic"/>
              </a:rPr>
              <a:t> </a:t>
            </a:r>
          </a:p>
          <a:p>
            <a:pPr fontAlgn="base">
              <a:lnSpc>
                <a:spcPct val="90000"/>
              </a:lnSpc>
            </a:pPr>
            <a:r>
              <a:rPr lang="en-US" sz="2800" kern="1200" dirty="0" smtClean="0">
                <a:latin typeface="+mn-lt"/>
                <a:ea typeface="ＭＳ Ｐゴシック" charset="-128"/>
                <a:cs typeface="Century Gothic"/>
              </a:rPr>
              <a:t>(</a:t>
            </a:r>
            <a:r>
              <a:rPr lang="en-US" sz="2800" kern="1200" dirty="0">
                <a:latin typeface="+mn-lt"/>
                <a:ea typeface="ＭＳ Ｐゴシック" charset="-128"/>
                <a:cs typeface="Century Gothic"/>
              </a:rPr>
              <a:t>AAL) </a:t>
            </a: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Mexican American </a:t>
            </a:r>
            <a:r>
              <a:rPr lang="en-US" sz="2400" kern="1200" dirty="0">
                <a:latin typeface="+mn-lt"/>
                <a:ea typeface="ＭＳ Ｐゴシック" charset="-128"/>
                <a:cs typeface="Century Gothic"/>
              </a:rPr>
              <a:t>speakers of </a:t>
            </a:r>
            <a:r>
              <a:rPr lang="en-US" sz="2400" kern="1200" dirty="0" smtClean="0">
                <a:latin typeface="+mn-lt"/>
                <a:ea typeface="ＭＳ Ｐゴシック" charset="-128"/>
                <a:cs typeface="Century Gothic"/>
              </a:rPr>
              <a:t>Mexican American Language</a:t>
            </a:r>
            <a:r>
              <a:rPr lang="en-US" sz="2800" kern="1200" dirty="0" smtClean="0">
                <a:latin typeface="+mn-lt"/>
                <a:ea typeface="ＭＳ Ｐゴシック" charset="-128"/>
                <a:cs typeface="Century Gothic"/>
              </a:rPr>
              <a:t> (</a:t>
            </a:r>
            <a:r>
              <a:rPr lang="en-US" sz="2800" kern="1200" dirty="0" err="1">
                <a:latin typeface="+mn-lt"/>
                <a:ea typeface="ＭＳ Ｐゴシック" charset="-128"/>
                <a:cs typeface="Century Gothic"/>
              </a:rPr>
              <a:t>MxAL</a:t>
            </a:r>
            <a:r>
              <a:rPr lang="en-US" sz="2800" kern="1200" dirty="0">
                <a:latin typeface="+mn-lt"/>
                <a:ea typeface="ＭＳ Ｐゴシック" charset="-128"/>
                <a:cs typeface="Century Gothic"/>
              </a:rPr>
              <a:t>)</a:t>
            </a: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Hawaiian American </a:t>
            </a:r>
            <a:r>
              <a:rPr lang="en-US" sz="2400" kern="1200" dirty="0">
                <a:latin typeface="+mn-lt"/>
                <a:ea typeface="ＭＳ Ｐゴシック" charset="-128"/>
                <a:cs typeface="Century Gothic"/>
              </a:rPr>
              <a:t>speakers of Hawaiian </a:t>
            </a:r>
            <a:r>
              <a:rPr lang="en-US" sz="2400" kern="1200" dirty="0" smtClean="0">
                <a:latin typeface="+mn-lt"/>
                <a:ea typeface="ＭＳ Ｐゴシック" charset="-128"/>
                <a:cs typeface="Century Gothic"/>
              </a:rPr>
              <a:t>American Language </a:t>
            </a:r>
            <a:r>
              <a:rPr lang="en-US" sz="2800" kern="1200" dirty="0">
                <a:latin typeface="+mn-lt"/>
                <a:ea typeface="ＭＳ Ｐゴシック" charset="-128"/>
                <a:cs typeface="Century Gothic"/>
              </a:rPr>
              <a:t>(HAL)</a:t>
            </a: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American Indian </a:t>
            </a:r>
            <a:r>
              <a:rPr lang="en-US" sz="2400" kern="1200" dirty="0">
                <a:latin typeface="+mn-lt"/>
                <a:ea typeface="ＭＳ Ｐゴシック" charset="-128"/>
                <a:cs typeface="Century Gothic"/>
              </a:rPr>
              <a:t>speakers of </a:t>
            </a:r>
            <a:r>
              <a:rPr lang="en-US" sz="2400" kern="1200" dirty="0" smtClean="0">
                <a:latin typeface="+mn-lt"/>
                <a:ea typeface="ＭＳ Ｐゴシック" charset="-128"/>
                <a:cs typeface="Century Gothic"/>
              </a:rPr>
              <a:t>Native American Language</a:t>
            </a:r>
          </a:p>
          <a:p>
            <a:pPr fontAlgn="base">
              <a:lnSpc>
                <a:spcPct val="90000"/>
              </a:lnSpc>
            </a:pPr>
            <a:r>
              <a:rPr lang="en-US" sz="2400" kern="1200" dirty="0" smtClean="0">
                <a:latin typeface="+mn-lt"/>
                <a:ea typeface="ＭＳ Ｐゴシック" charset="-128"/>
                <a:cs typeface="Century Gothic"/>
              </a:rPr>
              <a:t> </a:t>
            </a:r>
            <a:r>
              <a:rPr lang="en-US" sz="2800" kern="1200" dirty="0" smtClean="0">
                <a:latin typeface="+mn-lt"/>
                <a:ea typeface="ＭＳ Ｐゴシック" charset="-128"/>
                <a:cs typeface="Century Gothic"/>
              </a:rPr>
              <a:t>(</a:t>
            </a:r>
            <a:r>
              <a:rPr lang="en-US" sz="2800" kern="1200" dirty="0">
                <a:latin typeface="+mn-lt"/>
                <a:ea typeface="ＭＳ Ｐゴシック" charset="-128"/>
                <a:cs typeface="Century Gothic"/>
              </a:rPr>
              <a:t>NAL)</a:t>
            </a:r>
            <a:endParaRPr lang="en-US" sz="2800" dirty="0">
              <a:effectLst/>
              <a:latin typeface="+mn-lt"/>
              <a:cs typeface="Century Gothic"/>
            </a:endParaRPr>
          </a:p>
        </p:txBody>
      </p:sp>
      <p:pic>
        <p:nvPicPr>
          <p:cNvPr id="7" name="Picture 6" descr="Screen Shot 2016-01-17 at 7.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993" y="4742265"/>
            <a:ext cx="3602518" cy="2115735"/>
          </a:xfrm>
          <a:prstGeom prst="rect">
            <a:avLst/>
          </a:prstGeom>
          <a:ln w="28575" cmpd="sng">
            <a:solidFill>
              <a:schemeClr val="tx1"/>
            </a:solidFill>
          </a:ln>
        </p:spPr>
      </p:pic>
      <p:sp>
        <p:nvSpPr>
          <p:cNvPr id="8" name="Rectangle 7"/>
          <p:cNvSpPr/>
          <p:nvPr/>
        </p:nvSpPr>
        <p:spPr>
          <a:xfrm>
            <a:off x="-1" y="6386384"/>
            <a:ext cx="2264141" cy="47161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 Master Plan </a:t>
            </a:r>
          </a:p>
          <a:p>
            <a:pPr algn="ctr"/>
            <a:r>
              <a:rPr lang="en-US" dirty="0" smtClean="0"/>
              <a:t>Chapter 4</a:t>
            </a:r>
            <a:endParaRPr lang="en-US" dirty="0"/>
          </a:p>
        </p:txBody>
      </p:sp>
    </p:spTree>
    <p:extLst>
      <p:ext uri="{BB962C8B-B14F-4D97-AF65-F5344CB8AC3E}">
        <p14:creationId xmlns:p14="http://schemas.microsoft.com/office/powerpoint/2010/main" val="320995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94"/>
          <p:cNvSpPr txBox="1">
            <a:spLocks/>
          </p:cNvSpPr>
          <p:nvPr/>
        </p:nvSpPr>
        <p:spPr>
          <a:xfrm>
            <a:off x="0" y="0"/>
            <a:ext cx="9144000" cy="985838"/>
          </a:xfrm>
          <a:prstGeom prst="rect">
            <a:avLst/>
          </a:prstGeom>
          <a:solidFill>
            <a:srgbClr val="FFFF00"/>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altLang="en-US" sz="4000" b="1" dirty="0" smtClean="0">
                <a:latin typeface="Century Gothic" charset="0"/>
                <a:ea typeface="Century Gothic" charset="0"/>
                <a:cs typeface="Century Gothic" charset="0"/>
              </a:rPr>
              <a:t>Who are Standard English Learners?</a:t>
            </a:r>
            <a:endParaRPr lang="en-US" altLang="en-US" sz="4000" b="1" dirty="0">
              <a:latin typeface="Century Gothic" charset="0"/>
              <a:ea typeface="Century Gothic" charset="0"/>
              <a:cs typeface="Century Gothic" charset="0"/>
            </a:endParaRPr>
          </a:p>
        </p:txBody>
      </p:sp>
      <p:sp>
        <p:nvSpPr>
          <p:cNvPr id="3" name="Rectangle 2"/>
          <p:cNvSpPr/>
          <p:nvPr/>
        </p:nvSpPr>
        <p:spPr>
          <a:xfrm>
            <a:off x="171449" y="1060534"/>
            <a:ext cx="8829676" cy="2590453"/>
          </a:xfrm>
          <a:prstGeom prst="rect">
            <a:avLst/>
          </a:prstGeom>
        </p:spPr>
        <p:txBody>
          <a:bodyPr wrap="square">
            <a:spAutoFit/>
          </a:bodyPr>
          <a:lstStyle/>
          <a:p>
            <a:pPr fontAlgn="base">
              <a:lnSpc>
                <a:spcPct val="90000"/>
              </a:lnSpc>
            </a:pPr>
            <a:endParaRPr lang="en-US" sz="2400" kern="1200" dirty="0">
              <a:latin typeface="Century Gothic"/>
              <a:ea typeface="ＭＳ Ｐゴシック" charset="-128"/>
              <a:cs typeface="Century Gothic"/>
            </a:endParaRPr>
          </a:p>
          <a:p>
            <a:pPr fontAlgn="base">
              <a:lnSpc>
                <a:spcPct val="90000"/>
              </a:lnSpc>
            </a:pPr>
            <a:r>
              <a:rPr lang="en-US" sz="2400" b="1" kern="1200" dirty="0" smtClean="0">
                <a:latin typeface="Century Gothic"/>
                <a:ea typeface="ＭＳ Ｐゴシック" charset="-128"/>
                <a:cs typeface="Century Gothic"/>
              </a:rPr>
              <a:t>In </a:t>
            </a:r>
            <a:r>
              <a:rPr lang="en-US" sz="2400" b="1" kern="1200" dirty="0">
                <a:latin typeface="Century Gothic"/>
                <a:ea typeface="ＭＳ Ｐゴシック" charset="-128"/>
                <a:cs typeface="Century Gothic"/>
              </a:rPr>
              <a:t>LAUSD, Standard English Learners include students from the following groups</a:t>
            </a:r>
            <a:r>
              <a:rPr lang="en-US" sz="2400" b="1" kern="1200" dirty="0" smtClean="0">
                <a:latin typeface="Century Gothic"/>
                <a:ea typeface="ＭＳ Ｐゴシック" charset="-128"/>
                <a:cs typeface="Century Gothic"/>
              </a:rPr>
              <a:t>:</a:t>
            </a:r>
          </a:p>
          <a:p>
            <a:pPr algn="just" fontAlgn="base">
              <a:lnSpc>
                <a:spcPct val="90000"/>
              </a:lnSpc>
            </a:pPr>
            <a:endParaRPr lang="en-US" sz="2400" dirty="0">
              <a:latin typeface="Century Gothic"/>
              <a:cs typeface="Century Gothic"/>
            </a:endParaRPr>
          </a:p>
          <a:p>
            <a:pPr algn="just" fontAlgn="base">
              <a:lnSpc>
                <a:spcPct val="90000"/>
              </a:lnSpc>
            </a:pPr>
            <a:r>
              <a:rPr lang="en-US" sz="2400" kern="1200" dirty="0">
                <a:latin typeface="Century Gothic"/>
                <a:ea typeface="ＭＳ Ｐゴシック" charset="-128"/>
                <a:cs typeface="Century Gothic"/>
              </a:rPr>
              <a:t> </a:t>
            </a:r>
            <a:r>
              <a:rPr lang="en-US" sz="2000" b="1" kern="1200" dirty="0">
                <a:solidFill>
                  <a:srgbClr val="2C04FF"/>
                </a:solidFill>
                <a:latin typeface="Century Gothic"/>
                <a:ea typeface="ＭＳ Ｐゴシック" charset="-128"/>
                <a:cs typeface="Century Gothic"/>
              </a:rPr>
              <a:t>African American </a:t>
            </a:r>
            <a:r>
              <a:rPr lang="en-US" sz="2000" kern="1200" dirty="0">
                <a:latin typeface="Century Gothic"/>
                <a:ea typeface="ＭＳ Ｐゴシック" charset="-128"/>
                <a:cs typeface="Century Gothic"/>
              </a:rPr>
              <a:t>speakers of African American </a:t>
            </a:r>
            <a:r>
              <a:rPr lang="en-US" sz="2000" dirty="0" smtClean="0">
                <a:latin typeface="Century Gothic"/>
                <a:ea typeface="ＭＳ Ｐゴシック" charset="-128"/>
                <a:cs typeface="Century Gothic"/>
              </a:rPr>
              <a:t>Language</a:t>
            </a:r>
            <a:r>
              <a:rPr lang="en-US" sz="2000" kern="1200" dirty="0" smtClean="0">
                <a:latin typeface="Century Gothic"/>
                <a:ea typeface="ＭＳ Ｐゴシック" charset="-128"/>
                <a:cs typeface="Century Gothic"/>
              </a:rPr>
              <a:t> </a:t>
            </a:r>
            <a:r>
              <a:rPr lang="en-US" sz="2000" kern="1200" dirty="0">
                <a:latin typeface="Century Gothic"/>
                <a:ea typeface="ＭＳ Ｐゴシック" charset="-128"/>
                <a:cs typeface="Century Gothic"/>
              </a:rPr>
              <a:t>(AAL) </a:t>
            </a:r>
            <a:endParaRPr lang="en-US" sz="2000" dirty="0">
              <a:latin typeface="Century Gothic"/>
              <a:cs typeface="Century Gothic"/>
            </a:endParaRPr>
          </a:p>
          <a:p>
            <a:pPr algn="just" fontAlgn="base">
              <a:lnSpc>
                <a:spcPct val="90000"/>
              </a:lnSpc>
            </a:pPr>
            <a:r>
              <a:rPr lang="en-US" sz="2000" kern="1200" dirty="0">
                <a:latin typeface="Century Gothic"/>
                <a:ea typeface="ＭＳ Ｐゴシック" charset="-128"/>
                <a:cs typeface="Century Gothic"/>
              </a:rPr>
              <a:t> </a:t>
            </a:r>
            <a:r>
              <a:rPr lang="en-US" sz="2000" b="1" kern="1200" dirty="0">
                <a:solidFill>
                  <a:srgbClr val="2C04FF"/>
                </a:solidFill>
                <a:latin typeface="Century Gothic"/>
                <a:ea typeface="ＭＳ Ｐゴシック" charset="-128"/>
                <a:cs typeface="Century Gothic"/>
              </a:rPr>
              <a:t>Mexican American </a:t>
            </a:r>
            <a:r>
              <a:rPr lang="en-US" sz="2000" kern="1200" dirty="0">
                <a:latin typeface="Century Gothic"/>
                <a:ea typeface="ＭＳ Ｐゴシック" charset="-128"/>
                <a:cs typeface="Century Gothic"/>
              </a:rPr>
              <a:t>speakers of </a:t>
            </a:r>
            <a:r>
              <a:rPr lang="en-US" sz="2000" kern="1200" dirty="0" smtClean="0">
                <a:latin typeface="Century Gothic"/>
                <a:ea typeface="ＭＳ Ｐゴシック" charset="-128"/>
                <a:cs typeface="Century Gothic"/>
              </a:rPr>
              <a:t>Mexican American Language (</a:t>
            </a:r>
            <a:r>
              <a:rPr lang="en-US" sz="2000" kern="1200" dirty="0" err="1">
                <a:latin typeface="Century Gothic"/>
                <a:ea typeface="ＭＳ Ｐゴシック" charset="-128"/>
                <a:cs typeface="Century Gothic"/>
              </a:rPr>
              <a:t>MxAL</a:t>
            </a:r>
            <a:r>
              <a:rPr lang="en-US" sz="2000" kern="1200" dirty="0">
                <a:latin typeface="Century Gothic"/>
                <a:ea typeface="ＭＳ Ｐゴシック" charset="-128"/>
                <a:cs typeface="Century Gothic"/>
              </a:rPr>
              <a:t>)</a:t>
            </a:r>
            <a:endParaRPr lang="en-US" sz="2000" dirty="0">
              <a:latin typeface="Century Gothic"/>
              <a:cs typeface="Century Gothic"/>
            </a:endParaRPr>
          </a:p>
          <a:p>
            <a:pPr algn="just" fontAlgn="base">
              <a:lnSpc>
                <a:spcPct val="90000"/>
              </a:lnSpc>
            </a:pPr>
            <a:r>
              <a:rPr lang="en-US" sz="2000" kern="1200" dirty="0">
                <a:latin typeface="Century Gothic"/>
                <a:ea typeface="ＭＳ Ｐゴシック" charset="-128"/>
                <a:cs typeface="Century Gothic"/>
              </a:rPr>
              <a:t> </a:t>
            </a:r>
            <a:r>
              <a:rPr lang="en-US" sz="2000" b="1" kern="1200" dirty="0">
                <a:solidFill>
                  <a:srgbClr val="2C04FF"/>
                </a:solidFill>
                <a:latin typeface="Century Gothic"/>
                <a:ea typeface="ＭＳ Ｐゴシック" charset="-128"/>
                <a:cs typeface="Century Gothic"/>
              </a:rPr>
              <a:t>Hawaiian American </a:t>
            </a:r>
            <a:r>
              <a:rPr lang="en-US" sz="2000" kern="1200" dirty="0">
                <a:latin typeface="Century Gothic"/>
                <a:ea typeface="ＭＳ Ｐゴシック" charset="-128"/>
                <a:cs typeface="Century Gothic"/>
              </a:rPr>
              <a:t>speakers of Hawaiian </a:t>
            </a:r>
            <a:r>
              <a:rPr lang="en-US" sz="2000" kern="1200" dirty="0" smtClean="0">
                <a:latin typeface="Century Gothic"/>
                <a:ea typeface="ＭＳ Ｐゴシック" charset="-128"/>
                <a:cs typeface="Century Gothic"/>
              </a:rPr>
              <a:t>American Language </a:t>
            </a:r>
            <a:r>
              <a:rPr lang="en-US" sz="2000" kern="1200" dirty="0">
                <a:latin typeface="Century Gothic"/>
                <a:ea typeface="ＭＳ Ｐゴシック" charset="-128"/>
                <a:cs typeface="Century Gothic"/>
              </a:rPr>
              <a:t>(HAL)</a:t>
            </a:r>
            <a:endParaRPr lang="en-US" sz="2000" dirty="0">
              <a:latin typeface="Century Gothic"/>
              <a:cs typeface="Century Gothic"/>
            </a:endParaRPr>
          </a:p>
          <a:p>
            <a:pPr algn="just" fontAlgn="base">
              <a:lnSpc>
                <a:spcPct val="90000"/>
              </a:lnSpc>
            </a:pPr>
            <a:r>
              <a:rPr lang="en-US" sz="2000" kern="1200" dirty="0">
                <a:latin typeface="Century Gothic"/>
                <a:ea typeface="ＭＳ Ｐゴシック" charset="-128"/>
                <a:cs typeface="Century Gothic"/>
              </a:rPr>
              <a:t> </a:t>
            </a:r>
            <a:r>
              <a:rPr lang="en-US" sz="2000" b="1" kern="1200" dirty="0">
                <a:solidFill>
                  <a:srgbClr val="2C04FF"/>
                </a:solidFill>
                <a:latin typeface="Century Gothic"/>
                <a:ea typeface="ＭＳ Ｐゴシック" charset="-128"/>
                <a:cs typeface="Century Gothic"/>
              </a:rPr>
              <a:t>American Indian </a:t>
            </a:r>
            <a:r>
              <a:rPr lang="en-US" sz="2000" kern="1200" dirty="0">
                <a:latin typeface="Century Gothic"/>
                <a:ea typeface="ＭＳ Ｐゴシック" charset="-128"/>
                <a:cs typeface="Century Gothic"/>
              </a:rPr>
              <a:t>speakers of </a:t>
            </a:r>
            <a:r>
              <a:rPr lang="en-US" sz="2000" kern="1200" dirty="0" smtClean="0">
                <a:latin typeface="Century Gothic"/>
                <a:ea typeface="ＭＳ Ｐゴシック" charset="-128"/>
                <a:cs typeface="Century Gothic"/>
              </a:rPr>
              <a:t>Native American Language (</a:t>
            </a:r>
            <a:r>
              <a:rPr lang="en-US" sz="2000" kern="1200" dirty="0">
                <a:latin typeface="Century Gothic"/>
                <a:ea typeface="ＭＳ Ｐゴシック" charset="-128"/>
                <a:cs typeface="Century Gothic"/>
              </a:rPr>
              <a:t>NAL)</a:t>
            </a:r>
            <a:endParaRPr lang="en-US" sz="2000" dirty="0">
              <a:effectLst/>
              <a:latin typeface="Century Gothic"/>
              <a:cs typeface="Century Gothic"/>
            </a:endParaRPr>
          </a:p>
        </p:txBody>
      </p:sp>
      <p:pic>
        <p:nvPicPr>
          <p:cNvPr id="7" name="Picture 6" descr="Screen Shot 2016-01-17 at 7.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217" y="3819053"/>
            <a:ext cx="4760400" cy="2795752"/>
          </a:xfrm>
          <a:prstGeom prst="rect">
            <a:avLst/>
          </a:prstGeom>
          <a:ln w="28575" cmpd="sng">
            <a:solidFill>
              <a:schemeClr val="tx1"/>
            </a:solidFill>
          </a:ln>
        </p:spPr>
      </p:pic>
      <p:sp>
        <p:nvSpPr>
          <p:cNvPr id="8" name="Rectangle 7"/>
          <p:cNvSpPr/>
          <p:nvPr/>
        </p:nvSpPr>
        <p:spPr>
          <a:xfrm>
            <a:off x="-1" y="6386384"/>
            <a:ext cx="2264141" cy="47161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 Master Plan </a:t>
            </a:r>
          </a:p>
          <a:p>
            <a:pPr algn="ctr"/>
            <a:r>
              <a:rPr lang="en-US" dirty="0" smtClean="0"/>
              <a:t>Chapter 4</a:t>
            </a:r>
            <a:endParaRPr lang="en-US" dirty="0"/>
          </a:p>
        </p:txBody>
      </p:sp>
    </p:spTree>
    <p:extLst>
      <p:ext uri="{BB962C8B-B14F-4D97-AF65-F5344CB8AC3E}">
        <p14:creationId xmlns:p14="http://schemas.microsoft.com/office/powerpoint/2010/main" val="3016971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23913" y="1674813"/>
            <a:ext cx="7596187" cy="3116262"/>
          </a:xfrm>
          <a:solidFill>
            <a:srgbClr val="FFFF00"/>
          </a:solidFill>
          <a:ln w="57150">
            <a:solidFill>
              <a:schemeClr val="tx1"/>
            </a:solidFill>
          </a:ln>
        </p:spPr>
        <p:txBody>
          <a:bodyPr rtlCol="0">
            <a:normAutofit/>
          </a:bodyPr>
          <a:lstStyle/>
          <a:p>
            <a:pPr eaLnBrk="1" fontAlgn="auto" hangingPunct="1">
              <a:spcAft>
                <a:spcPts val="0"/>
              </a:spcAft>
              <a:defRPr/>
            </a:pPr>
            <a:r>
              <a:rPr lang="en-US" sz="5400" b="1" dirty="0" smtClean="0">
                <a:latin typeface="Century Gothic"/>
                <a:ea typeface="MS PGothic" charset="0"/>
                <a:cs typeface="Century Gothic"/>
              </a:rPr>
              <a:t>Responsive Language</a:t>
            </a:r>
          </a:p>
        </p:txBody>
      </p:sp>
      <p:sp>
        <p:nvSpPr>
          <p:cNvPr id="25602"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86A9F56B-1591-7040-A385-B2C48A5B841B}" type="slidenum">
              <a:rPr lang="en-US" sz="1200">
                <a:solidFill>
                  <a:srgbClr val="898989"/>
                </a:solidFill>
              </a:rPr>
              <a:pPr/>
              <a:t>2</a:t>
            </a:fld>
            <a:endParaRPr lang="en-US" sz="1200">
              <a:solidFill>
                <a:srgbClr val="898989"/>
              </a:solidFill>
            </a:endParaRPr>
          </a:p>
        </p:txBody>
      </p:sp>
    </p:spTree>
    <p:extLst>
      <p:ext uri="{BB962C8B-B14F-4D97-AF65-F5344CB8AC3E}">
        <p14:creationId xmlns:p14="http://schemas.microsoft.com/office/powerpoint/2010/main" val="11981586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FFFF00"/>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a:ea typeface="ＭＳ Ｐゴシック"/>
                <a:cs typeface="Century Gothic" charset="0"/>
              </a:rPr>
              <a:t>Identification of SELs</a:t>
            </a:r>
            <a:endParaRPr lang="en-US" altLang="en-US" sz="4000" b="1" dirty="0">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6218947" y="1524668"/>
            <a:ext cx="2782178" cy="2012412"/>
          </a:xfrm>
          <a:prstGeom prst="rect">
            <a:avLst/>
          </a:prstGeom>
          <a:ln w="28575" cmpd="sng">
            <a:solidFill>
              <a:srgbClr val="000000"/>
            </a:solidFill>
          </a:ln>
        </p:spPr>
      </p:pic>
      <p:pic>
        <p:nvPicPr>
          <p:cNvPr id="6" name="Picture 5"/>
          <p:cNvPicPr>
            <a:picLocks noChangeAspect="1"/>
          </p:cNvPicPr>
          <p:nvPr/>
        </p:nvPicPr>
        <p:blipFill>
          <a:blip r:embed="rId4"/>
          <a:stretch>
            <a:fillRect/>
          </a:stretch>
        </p:blipFill>
        <p:spPr>
          <a:xfrm>
            <a:off x="6218947" y="3776407"/>
            <a:ext cx="2782178" cy="2012412"/>
          </a:xfrm>
          <a:prstGeom prst="rect">
            <a:avLst/>
          </a:prstGeom>
          <a:ln w="28575" cmpd="sng">
            <a:solidFill>
              <a:schemeClr val="tx1"/>
            </a:solidFill>
          </a:ln>
        </p:spPr>
      </p:pic>
      <p:sp>
        <p:nvSpPr>
          <p:cNvPr id="10" name="Content Placeholder 2"/>
          <p:cNvSpPr txBox="1">
            <a:spLocks/>
          </p:cNvSpPr>
          <p:nvPr/>
        </p:nvSpPr>
        <p:spPr>
          <a:xfrm>
            <a:off x="672319" y="1543198"/>
            <a:ext cx="6365362" cy="5314802"/>
          </a:xfrm>
          <a:prstGeom prst="rect">
            <a:avLst/>
          </a:prstGeom>
        </p:spPr>
        <p:txBody>
          <a:bodyPr rtlCol="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charset="0"/>
              <a:buNone/>
              <a:defRPr/>
            </a:pPr>
            <a:r>
              <a:rPr lang="en-US" b="1" u="sng" dirty="0" smtClean="0">
                <a:solidFill>
                  <a:srgbClr val="000000"/>
                </a:solidFill>
                <a:latin typeface="Calibri" charset="0"/>
                <a:ea typeface="+mn-ea"/>
                <a:cs typeface="+mn-cs"/>
              </a:rPr>
              <a:t>Purpose</a:t>
            </a:r>
          </a:p>
          <a:p>
            <a:pPr fontAlgn="auto">
              <a:spcAft>
                <a:spcPts val="0"/>
              </a:spcAft>
              <a:buFont typeface="Arial"/>
              <a:buChar char="•"/>
              <a:defRPr/>
            </a:pPr>
            <a:r>
              <a:rPr lang="en-US" dirty="0" smtClean="0">
                <a:solidFill>
                  <a:srgbClr val="000000"/>
                </a:solidFill>
                <a:latin typeface="Calibri" charset="0"/>
              </a:rPr>
              <a:t>Intervention </a:t>
            </a:r>
          </a:p>
          <a:p>
            <a:pPr fontAlgn="auto">
              <a:spcAft>
                <a:spcPts val="0"/>
              </a:spcAft>
              <a:buFont typeface="Arial"/>
              <a:buChar char="•"/>
              <a:defRPr/>
            </a:pPr>
            <a:r>
              <a:rPr lang="en-US" dirty="0" smtClean="0">
                <a:solidFill>
                  <a:srgbClr val="000000"/>
                </a:solidFill>
                <a:latin typeface="Calibri" charset="0"/>
              </a:rPr>
              <a:t>Enrichment</a:t>
            </a:r>
          </a:p>
          <a:p>
            <a:pPr marL="0" indent="0" fontAlgn="auto">
              <a:spcAft>
                <a:spcPts val="0"/>
              </a:spcAft>
              <a:buFont typeface="Arial" charset="0"/>
              <a:buNone/>
              <a:defRPr/>
            </a:pPr>
            <a:r>
              <a:rPr lang="en-US" b="1" u="sng" dirty="0" smtClean="0">
                <a:solidFill>
                  <a:srgbClr val="000000"/>
                </a:solidFill>
                <a:latin typeface="Calibri" charset="0"/>
              </a:rPr>
              <a:t>Two Types of Screening</a:t>
            </a:r>
          </a:p>
          <a:p>
            <a:pPr fontAlgn="auto">
              <a:spcAft>
                <a:spcPts val="0"/>
              </a:spcAft>
              <a:defRPr/>
            </a:pPr>
            <a:r>
              <a:rPr lang="en-US" dirty="0" smtClean="0">
                <a:solidFill>
                  <a:srgbClr val="000000"/>
                </a:solidFill>
                <a:latin typeface="Calibri" charset="0"/>
                <a:ea typeface="+mn-ea"/>
                <a:cs typeface="+mn-cs"/>
              </a:rPr>
              <a:t>Academi</a:t>
            </a:r>
            <a:r>
              <a:rPr lang="en-US" dirty="0" smtClean="0">
                <a:solidFill>
                  <a:srgbClr val="000000"/>
                </a:solidFill>
                <a:latin typeface="Calibri" charset="0"/>
              </a:rPr>
              <a:t>c Screening</a:t>
            </a:r>
          </a:p>
          <a:p>
            <a:pPr fontAlgn="auto">
              <a:spcAft>
                <a:spcPts val="0"/>
              </a:spcAft>
              <a:defRPr/>
            </a:pPr>
            <a:r>
              <a:rPr lang="en-US" dirty="0" smtClean="0">
                <a:solidFill>
                  <a:srgbClr val="000000"/>
                </a:solidFill>
                <a:latin typeface="Calibri" charset="0"/>
                <a:ea typeface="+mn-ea"/>
                <a:cs typeface="+mn-cs"/>
              </a:rPr>
              <a:t>Linguistic Screening for Home Language Features</a:t>
            </a:r>
          </a:p>
          <a:p>
            <a:pPr marL="457200" lvl="1" indent="0" fontAlgn="auto">
              <a:spcAft>
                <a:spcPts val="0"/>
              </a:spcAft>
              <a:buFont typeface="Courier New" charset="0"/>
              <a:buNone/>
              <a:defRPr/>
            </a:pPr>
            <a:endParaRPr lang="en-US" dirty="0">
              <a:solidFill>
                <a:schemeClr val="tx1">
                  <a:lumMod val="50000"/>
                  <a:lumOff val="50000"/>
                </a:schemeClr>
              </a:solidFill>
              <a:latin typeface="Calibri" charset="0"/>
              <a:ea typeface="+mn-ea"/>
            </a:endParaRPr>
          </a:p>
        </p:txBody>
      </p:sp>
    </p:spTree>
    <p:extLst>
      <p:ext uri="{BB962C8B-B14F-4D97-AF65-F5344CB8AC3E}">
        <p14:creationId xmlns:p14="http://schemas.microsoft.com/office/powerpoint/2010/main" val="135779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dissolve">
                                      <p:cBhvr>
                                        <p:cTn id="15" dur="500"/>
                                        <p:tgtEl>
                                          <p:spTgt spid="10">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dissolve">
                                      <p:cBhvr>
                                        <p:cTn id="1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F8F800"/>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a:ea typeface="ＭＳ Ｐゴシック"/>
                <a:cs typeface="Century Gothic" charset="0"/>
              </a:rPr>
              <a:t>Academic Screening of SELs</a:t>
            </a:r>
            <a:endParaRPr lang="en-US" altLang="en-US" sz="4000" b="1" dirty="0">
              <a:latin typeface="Century Gothic" charset="0"/>
              <a:ea typeface="Century Gothic" charset="0"/>
              <a:cs typeface="Century Gothic" charset="0"/>
            </a:endParaRPr>
          </a:p>
        </p:txBody>
      </p:sp>
      <p:sp>
        <p:nvSpPr>
          <p:cNvPr id="9" name="Content Placeholder 2"/>
          <p:cNvSpPr txBox="1">
            <a:spLocks/>
          </p:cNvSpPr>
          <p:nvPr/>
        </p:nvSpPr>
        <p:spPr bwMode="auto">
          <a:xfrm>
            <a:off x="1301050" y="2462216"/>
            <a:ext cx="7432089" cy="418967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sng" strike="noStrike" kern="0" cap="none" spc="0" normalizeH="0" baseline="0" noProof="0" dirty="0" smtClean="0">
                <a:ln>
                  <a:noFill/>
                </a:ln>
                <a:solidFill>
                  <a:srgbClr val="000000"/>
                </a:solidFill>
                <a:effectLst/>
                <a:uLnTx/>
                <a:uFillTx/>
                <a:latin typeface="Calibri" charset="0"/>
                <a:ea typeface="ＭＳ Ｐゴシック"/>
                <a:cs typeface="Arial"/>
              </a:rPr>
              <a:t>At Risk Warning Data for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Smarter Balanced Performance Levels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District assessments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on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achievement marks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or 2s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effort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habits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Attendance rate</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Times suspended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dirty="0">
              <a:ln>
                <a:noFill/>
              </a:ln>
              <a:solidFill>
                <a:srgbClr val="000000">
                  <a:lumMod val="50000"/>
                  <a:lumOff val="50000"/>
                </a:srgbClr>
              </a:solidFill>
              <a:effectLst/>
              <a:uLnTx/>
              <a:uFillTx/>
              <a:latin typeface="Calibri" charset="0"/>
              <a:ea typeface="ＭＳ Ｐゴシック"/>
              <a:cs typeface="Arial"/>
            </a:endParaRPr>
          </a:p>
        </p:txBody>
      </p:sp>
      <p:pic>
        <p:nvPicPr>
          <p:cNvPr id="11" name="Picture 10"/>
          <p:cNvPicPr>
            <a:picLocks noChangeAspect="1"/>
          </p:cNvPicPr>
          <p:nvPr/>
        </p:nvPicPr>
        <p:blipFill>
          <a:blip r:embed="rId3"/>
          <a:stretch>
            <a:fillRect/>
          </a:stretch>
        </p:blipFill>
        <p:spPr>
          <a:xfrm>
            <a:off x="3660583" y="1121500"/>
            <a:ext cx="2171700" cy="12700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30587" y="3111549"/>
            <a:ext cx="5590216" cy="31277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09280" y="3505200"/>
            <a:ext cx="3276600" cy="482600"/>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09280" y="4045753"/>
            <a:ext cx="6451600" cy="52938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71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F8F800"/>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smtClean="0">
                <a:ea typeface="ＭＳ Ｐゴシック"/>
                <a:cs typeface="Century Gothic" charset="0"/>
              </a:rPr>
              <a:t>Linguistic </a:t>
            </a:r>
            <a:r>
              <a:rPr lang="en-US" sz="4400" b="1" kern="0" dirty="0">
                <a:ea typeface="ＭＳ Ｐゴシック"/>
                <a:cs typeface="Century Gothic" charset="0"/>
              </a:rPr>
              <a:t>Screening of SELs</a:t>
            </a:r>
            <a:endParaRPr lang="en-US" altLang="en-US" sz="4000" b="1" dirty="0">
              <a:latin typeface="Century Gothic" charset="0"/>
              <a:ea typeface="Century Gothic" charset="0"/>
              <a:cs typeface="Century Gothic" charset="0"/>
            </a:endParaRPr>
          </a:p>
        </p:txBody>
      </p:sp>
      <p:sp>
        <p:nvSpPr>
          <p:cNvPr id="8" name="Content Placeholder 2"/>
          <p:cNvSpPr txBox="1">
            <a:spLocks/>
          </p:cNvSpPr>
          <p:nvPr/>
        </p:nvSpPr>
        <p:spPr>
          <a:xfrm>
            <a:off x="747019" y="1536460"/>
            <a:ext cx="7937097" cy="5314802"/>
          </a:xfrm>
          <a:prstGeom prst="rect">
            <a:avLst/>
          </a:prstGeom>
        </p:spPr>
        <p:txBody>
          <a:bodyPr rtlCol="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charset="0"/>
              <a:buNone/>
              <a:defRPr/>
            </a:pPr>
            <a:r>
              <a:rPr lang="en-US" sz="2800" b="1" u="sng" dirty="0" smtClean="0">
                <a:solidFill>
                  <a:srgbClr val="000000"/>
                </a:solidFill>
                <a:latin typeface="Calibri" charset="0"/>
              </a:rPr>
              <a:t>Linguistic Screening</a:t>
            </a:r>
          </a:p>
          <a:p>
            <a:pPr fontAlgn="auto">
              <a:spcAft>
                <a:spcPts val="0"/>
              </a:spcAft>
              <a:buFont typeface="Arial"/>
              <a:buChar char="•"/>
              <a:defRPr/>
            </a:pPr>
            <a:r>
              <a:rPr lang="en-US" sz="2800" dirty="0" smtClean="0">
                <a:solidFill>
                  <a:srgbClr val="000000"/>
                </a:solidFill>
                <a:latin typeface="Calibri" charset="0"/>
              </a:rPr>
              <a:t>Individual sentence retelling (K-12)</a:t>
            </a:r>
          </a:p>
          <a:p>
            <a:pPr fontAlgn="auto">
              <a:spcAft>
                <a:spcPts val="0"/>
              </a:spcAft>
              <a:buFont typeface="Arial"/>
              <a:buChar char="•"/>
              <a:defRPr/>
            </a:pPr>
            <a:r>
              <a:rPr lang="en-US" sz="2800" dirty="0" smtClean="0">
                <a:solidFill>
                  <a:srgbClr val="000000"/>
                </a:solidFill>
                <a:latin typeface="Calibri" charset="0"/>
              </a:rPr>
              <a:t>Whole group dictation (2-12)</a:t>
            </a:r>
          </a:p>
          <a:p>
            <a:pPr marL="0" indent="0" fontAlgn="auto">
              <a:spcAft>
                <a:spcPts val="0"/>
              </a:spcAft>
              <a:buFont typeface="Arial" charset="0"/>
              <a:buNone/>
              <a:defRPr/>
            </a:pPr>
            <a:r>
              <a:rPr lang="en-US" sz="2800" b="1" u="sng" dirty="0" smtClean="0">
                <a:solidFill>
                  <a:srgbClr val="000000"/>
                </a:solidFill>
                <a:latin typeface="Calibri" charset="0"/>
              </a:rPr>
              <a:t>LAS Links </a:t>
            </a:r>
            <a:r>
              <a:rPr lang="en-US" sz="1400" i="1" dirty="0" smtClean="0">
                <a:solidFill>
                  <a:srgbClr val="000000"/>
                </a:solidFill>
                <a:latin typeface="Calibri" charset="0"/>
              </a:rPr>
              <a:t>(only for schools participating)</a:t>
            </a:r>
          </a:p>
          <a:p>
            <a:pPr fontAlgn="auto">
              <a:spcAft>
                <a:spcPts val="0"/>
              </a:spcAft>
              <a:defRPr/>
            </a:pPr>
            <a:r>
              <a:rPr lang="en-US" sz="2800" dirty="0" smtClean="0">
                <a:solidFill>
                  <a:srgbClr val="000000"/>
                </a:solidFill>
                <a:latin typeface="Calibri" charset="0"/>
              </a:rPr>
              <a:t>Presence of home language features in academic retelling</a:t>
            </a:r>
          </a:p>
          <a:p>
            <a:pPr fontAlgn="auto">
              <a:spcAft>
                <a:spcPts val="0"/>
              </a:spcAft>
              <a:defRPr/>
            </a:pPr>
            <a:r>
              <a:rPr lang="en-US" sz="2800" dirty="0" smtClean="0">
                <a:solidFill>
                  <a:srgbClr val="000000"/>
                </a:solidFill>
                <a:latin typeface="Calibri" charset="0"/>
              </a:rPr>
              <a:t>Measures language proficiency for EOs &amp; IFEPs</a:t>
            </a:r>
          </a:p>
          <a:p>
            <a:pPr fontAlgn="auto">
              <a:spcAft>
                <a:spcPts val="0"/>
              </a:spcAft>
              <a:defRPr/>
            </a:pPr>
            <a:r>
              <a:rPr lang="en-US" sz="2800" dirty="0" smtClean="0">
                <a:solidFill>
                  <a:srgbClr val="000000"/>
                </a:solidFill>
                <a:latin typeface="Calibri" charset="0"/>
              </a:rPr>
              <a:t>Provides academic English level</a:t>
            </a:r>
          </a:p>
          <a:p>
            <a:pPr fontAlgn="auto">
              <a:spcAft>
                <a:spcPts val="0"/>
              </a:spcAft>
              <a:defRPr/>
            </a:pPr>
            <a:endParaRPr lang="en-US" sz="2800" dirty="0">
              <a:solidFill>
                <a:srgbClr val="000000"/>
              </a:solidFill>
              <a:latin typeface="Calibri" charset="0"/>
            </a:endParaRPr>
          </a:p>
        </p:txBody>
      </p:sp>
      <p:pic>
        <p:nvPicPr>
          <p:cNvPr id="17" name="Picture 16" descr="Screen Shot 2015-01-21 at 12.1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577" y="1196803"/>
            <a:ext cx="1189737" cy="1488922"/>
          </a:xfrm>
          <a:prstGeom prst="rect">
            <a:avLst/>
          </a:prstGeom>
          <a:ln>
            <a:noFill/>
          </a:ln>
          <a:effectLst>
            <a:outerShdw blurRad="292100" dist="139700" dir="2700000" algn="tl" rotWithShape="0">
              <a:srgbClr val="333333">
                <a:alpha val="65000"/>
              </a:srgbClr>
            </a:outerShdw>
          </a:effectLst>
        </p:spPr>
      </p:pic>
      <p:pic>
        <p:nvPicPr>
          <p:cNvPr id="18" name="Picture 17" descr="mxl screen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6741" y="1460458"/>
            <a:ext cx="1104436" cy="16176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9" name="Rounded Rectangle 18"/>
          <p:cNvSpPr/>
          <p:nvPr/>
        </p:nvSpPr>
        <p:spPr>
          <a:xfrm>
            <a:off x="7063634" y="2415577"/>
            <a:ext cx="1320554" cy="662565"/>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a:t>
            </a:r>
            <a:endParaRPr lang="en-US" dirty="0"/>
          </a:p>
        </p:txBody>
      </p:sp>
    </p:spTree>
    <p:extLst>
      <p:ext uri="{BB962C8B-B14F-4D97-AF65-F5344CB8AC3E}">
        <p14:creationId xmlns:p14="http://schemas.microsoft.com/office/powerpoint/2010/main" val="14715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2325" y="1"/>
            <a:ext cx="7543800" cy="860977"/>
          </a:xfrm>
          <a:prstGeom prst="rect">
            <a:avLst/>
          </a:prstGeom>
        </p:spPr>
        <p:txBody>
          <a:bodyPr>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2pPr>
            <a:lvl3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3pPr>
            <a:lvl4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4pPr>
            <a:lvl5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5pPr>
            <a:lvl6pPr marL="457200" algn="l" rtl="0" fontAlgn="base">
              <a:lnSpc>
                <a:spcPct val="85000"/>
              </a:lnSpc>
              <a:spcBef>
                <a:spcPct val="0"/>
              </a:spcBef>
              <a:spcAft>
                <a:spcPct val="0"/>
              </a:spcAft>
              <a:defRPr sz="4800">
                <a:solidFill>
                  <a:srgbClr val="404040"/>
                </a:solidFill>
                <a:latin typeface="Calibri Light" charset="0"/>
              </a:defRPr>
            </a:lvl6pPr>
            <a:lvl7pPr marL="914400" algn="l" rtl="0" fontAlgn="base">
              <a:lnSpc>
                <a:spcPct val="85000"/>
              </a:lnSpc>
              <a:spcBef>
                <a:spcPct val="0"/>
              </a:spcBef>
              <a:spcAft>
                <a:spcPct val="0"/>
              </a:spcAft>
              <a:defRPr sz="4800">
                <a:solidFill>
                  <a:srgbClr val="404040"/>
                </a:solidFill>
                <a:latin typeface="Calibri Light" charset="0"/>
              </a:defRPr>
            </a:lvl7pPr>
            <a:lvl8pPr marL="1371600" algn="l" rtl="0" fontAlgn="base">
              <a:lnSpc>
                <a:spcPct val="85000"/>
              </a:lnSpc>
              <a:spcBef>
                <a:spcPct val="0"/>
              </a:spcBef>
              <a:spcAft>
                <a:spcPct val="0"/>
              </a:spcAft>
              <a:defRPr sz="4800">
                <a:solidFill>
                  <a:srgbClr val="404040"/>
                </a:solidFill>
                <a:latin typeface="Calibri Light" charset="0"/>
              </a:defRPr>
            </a:lvl8pPr>
            <a:lvl9pPr marL="1828800" algn="l" rtl="0" fontAlgn="base">
              <a:lnSpc>
                <a:spcPct val="85000"/>
              </a:lnSpc>
              <a:spcBef>
                <a:spcPct val="0"/>
              </a:spcBef>
              <a:spcAft>
                <a:spcPct val="0"/>
              </a:spcAft>
              <a:defRPr sz="4800">
                <a:solidFill>
                  <a:srgbClr val="404040"/>
                </a:solidFill>
                <a:latin typeface="Calibri Light" charset="0"/>
              </a:defRPr>
            </a:lvl9pPr>
          </a:lstStyle>
          <a:p>
            <a:pPr algn="ctr" defTabSz="914400"/>
            <a:r>
              <a:rPr lang="en-US" sz="3200" b="1" dirty="0" smtClean="0">
                <a:latin typeface="Century Gothic" charset="0"/>
                <a:ea typeface="Century Gothic" charset="0"/>
                <a:cs typeface="Century Gothic" charset="0"/>
              </a:rPr>
              <a:t>The Linguistic Screener</a:t>
            </a:r>
            <a:endParaRPr lang="en-US" sz="3200" b="1" dirty="0">
              <a:latin typeface="Century Gothic" charset="0"/>
              <a:ea typeface="Century Gothic" charset="0"/>
              <a:cs typeface="Century Gothic"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477" y="569915"/>
            <a:ext cx="4521495" cy="5767093"/>
          </a:xfrm>
          <a:prstGeom prst="rect">
            <a:avLst/>
          </a:prstGeom>
          <a:ln>
            <a:solidFill>
              <a:srgbClr val="C00000"/>
            </a:solidFill>
          </a:ln>
        </p:spPr>
      </p:pic>
    </p:spTree>
    <p:extLst>
      <p:ext uri="{BB962C8B-B14F-4D97-AF65-F5344CB8AC3E}">
        <p14:creationId xmlns:p14="http://schemas.microsoft.com/office/powerpoint/2010/main" val="862278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1"/>
            <a:ext cx="7543800" cy="860977"/>
          </a:xfrm>
        </p:spPr>
        <p:txBody>
          <a:bodyPr>
            <a:normAutofit fontScale="90000"/>
          </a:bodyPr>
          <a:lstStyle/>
          <a:p>
            <a:pPr algn="ctr"/>
            <a:r>
              <a:rPr lang="en-US" sz="3200" b="1" dirty="0" smtClean="0">
                <a:latin typeface="Century Gothic" charset="0"/>
                <a:ea typeface="Century Gothic" charset="0"/>
                <a:cs typeface="Century Gothic" charset="0"/>
              </a:rPr>
              <a:t>Let’s Practice Administering the Linguistic Screener</a:t>
            </a:r>
            <a:endParaRPr lang="en-US" sz="3200"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21" y="1015019"/>
            <a:ext cx="3208249" cy="4050744"/>
          </a:xfrm>
          <a:prstGeom prst="rect">
            <a:avLst/>
          </a:prstGeom>
          <a:ln>
            <a:solidFill>
              <a:srgbClr val="C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52" y="2062198"/>
            <a:ext cx="3209873" cy="3817609"/>
          </a:xfrm>
          <a:prstGeom prst="rect">
            <a:avLst/>
          </a:prstGeom>
          <a:ln>
            <a:solidFill>
              <a:srgbClr val="0070C0"/>
            </a:solidFill>
          </a:ln>
        </p:spPr>
      </p:pic>
      <p:sp>
        <p:nvSpPr>
          <p:cNvPr id="7" name="TextBox 6"/>
          <p:cNvSpPr txBox="1"/>
          <p:nvPr/>
        </p:nvSpPr>
        <p:spPr>
          <a:xfrm>
            <a:off x="4450686" y="860978"/>
            <a:ext cx="4532238" cy="5201424"/>
          </a:xfrm>
          <a:prstGeom prst="rect">
            <a:avLst/>
          </a:prstGeom>
          <a:solidFill>
            <a:schemeClr val="bg1"/>
          </a:solidFill>
          <a:ln>
            <a:solidFill>
              <a:srgbClr val="00B050"/>
            </a:solidFill>
          </a:ln>
        </p:spPr>
        <p:txBody>
          <a:bodyPr wrap="square" rtlCol="0">
            <a:spAutoFit/>
          </a:bodyPr>
          <a:lstStyle/>
          <a:p>
            <a:pPr defTabSz="914400"/>
            <a:endParaRPr lang="en-US" sz="2000"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Select </a:t>
            </a:r>
            <a:r>
              <a:rPr lang="en-US" sz="2000" b="1" dirty="0">
                <a:solidFill>
                  <a:prstClr val="black"/>
                </a:solidFill>
                <a:latin typeface="Century Gothic" charset="0"/>
                <a:ea typeface="Century Gothic" charset="0"/>
                <a:cs typeface="Century Gothic" charset="0"/>
              </a:rPr>
              <a:t>a partner</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Determine Partner A &amp; Partner B</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Partner A (the teacher) reads Sentences in Standard </a:t>
            </a:r>
            <a:r>
              <a:rPr lang="en-US" b="1" dirty="0" smtClean="0">
                <a:solidFill>
                  <a:prstClr val="black"/>
                </a:solidFill>
                <a:latin typeface="Century Gothic" charset="0"/>
                <a:ea typeface="Century Gothic" charset="0"/>
                <a:cs typeface="Century Gothic" charset="0"/>
              </a:rPr>
              <a:t>English]       </a:t>
            </a:r>
            <a:r>
              <a:rPr lang="en-US" b="1" dirty="0">
                <a:solidFill>
                  <a:prstClr val="black"/>
                </a:solidFill>
                <a:latin typeface="Century Gothic" charset="0"/>
                <a:ea typeface="Century Gothic" charset="0"/>
                <a:cs typeface="Century Gothic" charset="0"/>
              </a:rPr>
              <a:t>#s 1-10. </a:t>
            </a:r>
            <a:endParaRPr lang="en-US"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Partner </a:t>
            </a:r>
            <a:r>
              <a:rPr lang="en-US" sz="2000" b="1" dirty="0">
                <a:solidFill>
                  <a:prstClr val="black"/>
                </a:solidFill>
                <a:latin typeface="Century Gothic" charset="0"/>
                <a:ea typeface="Century Gothic" charset="0"/>
                <a:cs typeface="Century Gothic" charset="0"/>
              </a:rPr>
              <a:t>B (the student) repeats the sentences.</a:t>
            </a:r>
          </a:p>
          <a:p>
            <a:pPr algn="ctr" defTabSz="914400"/>
            <a:endParaRPr lang="en-US" sz="2000" b="1" dirty="0" smtClean="0">
              <a:solidFill>
                <a:srgbClr val="C00000"/>
              </a:solidFill>
              <a:latin typeface="Century Gothic" charset="0"/>
              <a:ea typeface="Century Gothic" charset="0"/>
              <a:cs typeface="Century Gothic" charset="0"/>
            </a:endParaRPr>
          </a:p>
          <a:p>
            <a:pPr algn="ctr" defTabSz="914400"/>
            <a:r>
              <a:rPr lang="en-US" sz="2000" b="1" dirty="0" smtClean="0">
                <a:solidFill>
                  <a:srgbClr val="C00000"/>
                </a:solidFill>
                <a:latin typeface="Century Gothic" charset="0"/>
                <a:ea typeface="Century Gothic" charset="0"/>
                <a:cs typeface="Century Gothic" charset="0"/>
              </a:rPr>
              <a:t>Switch</a:t>
            </a:r>
            <a:endParaRPr lang="en-US" sz="2000" b="1" dirty="0">
              <a:solidFill>
                <a:srgbClr val="C00000"/>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5) Partner </a:t>
            </a:r>
            <a:r>
              <a:rPr lang="en-US" sz="2000" b="1" dirty="0">
                <a:solidFill>
                  <a:prstClr val="black"/>
                </a:solidFill>
                <a:latin typeface="Century Gothic" charset="0"/>
                <a:ea typeface="Century Gothic" charset="0"/>
                <a:cs typeface="Century Gothic" charset="0"/>
              </a:rPr>
              <a:t>B becomes the teacher and reads Standard English Sentences #s 11- 20 or 21</a:t>
            </a:r>
            <a:r>
              <a:rPr lang="en-US" sz="2000" b="1" dirty="0" smtClean="0">
                <a:solidFill>
                  <a:prstClr val="black"/>
                </a:solidFill>
                <a:latin typeface="Century Gothic" charset="0"/>
                <a:ea typeface="Century Gothic" charset="0"/>
                <a:cs typeface="Century Gothic" charset="0"/>
              </a:rPr>
              <a:t>.</a:t>
            </a:r>
          </a:p>
          <a:p>
            <a:pPr defTabSz="914400"/>
            <a:endParaRPr lang="en-US" sz="2000" b="1" dirty="0" smtClean="0">
              <a:solidFill>
                <a:prstClr val="black"/>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6) </a:t>
            </a:r>
            <a:r>
              <a:rPr lang="en-US" sz="2000" b="1" dirty="0" smtClean="0">
                <a:solidFill>
                  <a:srgbClr val="C00000"/>
                </a:solidFill>
                <a:latin typeface="Century Gothic" charset="0"/>
                <a:ea typeface="Century Gothic" charset="0"/>
                <a:cs typeface="Century Gothic" charset="0"/>
              </a:rPr>
              <a:t>Turn </a:t>
            </a:r>
            <a:r>
              <a:rPr lang="en-US" sz="2000" b="1" dirty="0">
                <a:solidFill>
                  <a:srgbClr val="C00000"/>
                </a:solidFill>
                <a:latin typeface="Century Gothic" charset="0"/>
                <a:ea typeface="Century Gothic" charset="0"/>
                <a:cs typeface="Century Gothic" charset="0"/>
              </a:rPr>
              <a:t>the Screener over and repeat the process.</a:t>
            </a:r>
          </a:p>
          <a:p>
            <a:pPr marL="342900" indent="-342900" defTabSz="914400">
              <a:buFontTx/>
              <a:buAutoNum type="arabicParenR"/>
            </a:pPr>
            <a:endParaRPr lang="en-US" sz="2000" b="1" dirty="0">
              <a:solidFill>
                <a:prstClr val="black"/>
              </a:solidFill>
              <a:latin typeface="Century Gothic" charset="0"/>
              <a:ea typeface="Century Gothic" charset="0"/>
              <a:cs typeface="Century Gothic" charset="0"/>
            </a:endParaRPr>
          </a:p>
        </p:txBody>
      </p:sp>
      <p:pic>
        <p:nvPicPr>
          <p:cNvPr id="8" name="Picture 7"/>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729177" y="5908952"/>
            <a:ext cx="714442" cy="1002229"/>
          </a:xfrm>
          <a:prstGeom prst="rect">
            <a:avLst/>
          </a:prstGeom>
          <a:ln>
            <a:noFill/>
          </a:ln>
          <a:extLst>
            <a:ext uri="{53640926-AAD7-44d8-BBD7-CCE9431645EC}">
              <a14:shadowObscured xmlns="" xmlns:a14="http://schemas.microsoft.com/office/drawing/2010/main"/>
            </a:ext>
          </a:extLst>
        </p:spPr>
      </p:pic>
      <p:sp>
        <p:nvSpPr>
          <p:cNvPr id="9" name="TextBox 8"/>
          <p:cNvSpPr txBox="1"/>
          <p:nvPr/>
        </p:nvSpPr>
        <p:spPr>
          <a:xfrm>
            <a:off x="143725" y="5890278"/>
            <a:ext cx="1357200" cy="646331"/>
          </a:xfrm>
          <a:prstGeom prst="rect">
            <a:avLst/>
          </a:prstGeom>
          <a:noFill/>
        </p:spPr>
        <p:txBody>
          <a:bodyPr wrap="none" rtlCol="0">
            <a:spAutoFit/>
          </a:bodyPr>
          <a:lstStyle/>
          <a:p>
            <a:r>
              <a:rPr lang="en-US" b="1" dirty="0" smtClean="0">
                <a:latin typeface="Century Gothic"/>
                <a:cs typeface="Century Gothic"/>
              </a:rPr>
              <a:t>Turn &amp; Talk </a:t>
            </a:r>
          </a:p>
          <a:p>
            <a:r>
              <a:rPr lang="en-US" b="1" dirty="0" smtClean="0">
                <a:latin typeface="Century Gothic"/>
                <a:cs typeface="Century Gothic"/>
              </a:rPr>
              <a:t>Roll ‘</a:t>
            </a:r>
            <a:r>
              <a:rPr lang="en-US" b="1" dirty="0" err="1" smtClean="0">
                <a:latin typeface="Century Gothic"/>
                <a:cs typeface="Century Gothic"/>
              </a:rPr>
              <a:t>Em</a:t>
            </a:r>
            <a:endParaRPr lang="en-US" b="1" dirty="0">
              <a:latin typeface="Century Gothic"/>
              <a:cs typeface="Century Gothic"/>
            </a:endParaRPr>
          </a:p>
        </p:txBody>
      </p:sp>
      <p:pic>
        <p:nvPicPr>
          <p:cNvPr id="10" name="Picture 9"/>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181056" y="5890278"/>
            <a:ext cx="714442" cy="100222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9859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83"/>
          <p:cNvSpPr txBox="1">
            <a:spLocks/>
          </p:cNvSpPr>
          <p:nvPr/>
        </p:nvSpPr>
        <p:spPr bwMode="auto">
          <a:xfrm>
            <a:off x="0" y="15945"/>
            <a:ext cx="9143999" cy="1253969"/>
          </a:xfrm>
          <a:prstGeom prst="rect">
            <a:avLst/>
          </a:prstGeom>
          <a:no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a:buClr>
                <a:srgbClr val="000000"/>
              </a:buClr>
              <a:buSzPct val="25000"/>
              <a:buFont typeface="Arial" charset="0"/>
              <a:buNone/>
            </a:pPr>
            <a:r>
              <a:rPr lang="en-US" sz="4800" b="1" dirty="0" smtClean="0">
                <a:solidFill>
                  <a:srgbClr val="000000"/>
                </a:solidFill>
                <a:latin typeface="Century Gothic" charset="0"/>
                <a:cs typeface="Arial" charset="0"/>
                <a:sym typeface="Arial" charset="0"/>
              </a:rPr>
              <a:t>In Summary</a:t>
            </a:r>
            <a:endParaRPr lang="en-US" sz="4800" b="1" dirty="0">
              <a:solidFill>
                <a:srgbClr val="000000"/>
              </a:solidFill>
              <a:latin typeface="Century Gothic" charset="0"/>
              <a:cs typeface="Arial" charset="0"/>
              <a:sym typeface="Arial" charset="0"/>
            </a:endParaRPr>
          </a:p>
        </p:txBody>
      </p:sp>
      <p:sp>
        <p:nvSpPr>
          <p:cNvPr id="8" name="Rectangle 7"/>
          <p:cNvSpPr/>
          <p:nvPr/>
        </p:nvSpPr>
        <p:spPr>
          <a:xfrm>
            <a:off x="464024" y="2814638"/>
            <a:ext cx="8325134" cy="3835708"/>
          </a:xfrm>
          <a:prstGeom prst="rect">
            <a:avLst/>
          </a:prstGeom>
          <a:solidFill>
            <a:schemeClr val="bg1"/>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white"/>
                </a:solidFill>
              </a:rPr>
              <a:t>A</a:t>
            </a:r>
          </a:p>
        </p:txBody>
      </p:sp>
      <p:cxnSp>
        <p:nvCxnSpPr>
          <p:cNvPr id="10" name="Straight Connector 9"/>
          <p:cNvCxnSpPr>
            <a:stCxn id="8" idx="0"/>
            <a:endCxn id="8" idx="2"/>
          </p:cNvCxnSpPr>
          <p:nvPr/>
        </p:nvCxnSpPr>
        <p:spPr>
          <a:xfrm>
            <a:off x="4626591" y="2814638"/>
            <a:ext cx="0" cy="3835708"/>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052" name="Content Placeholder 10" descr="Screen Shot 2015-12-16 at 1.36.41 PM.png"/>
          <p:cNvPicPr>
            <a:picLocks noChangeAspect="1"/>
          </p:cNvPicPr>
          <p:nvPr/>
        </p:nvPicPr>
        <p:blipFill>
          <a:blip r:embed="rId3">
            <a:extLst>
              <a:ext uri="{28A0092B-C50C-407E-A947-70E740481C1C}">
                <a14:useLocalDpi xmlns:a14="http://schemas.microsoft.com/office/drawing/2010/main" val="0"/>
              </a:ext>
            </a:extLst>
          </a:blip>
          <a:srcRect t="2167" b="1051"/>
          <a:stretch>
            <a:fillRect/>
          </a:stretch>
        </p:blipFill>
        <p:spPr bwMode="auto">
          <a:xfrm>
            <a:off x="6452281" y="2920472"/>
            <a:ext cx="838200"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895479" y="3935413"/>
            <a:ext cx="3389918" cy="2554545"/>
          </a:xfrm>
          <a:prstGeom prst="rect">
            <a:avLst/>
          </a:prstGeom>
          <a:noFill/>
        </p:spPr>
        <p:txBody>
          <a:bodyPr wrap="square">
            <a:spAutoFit/>
          </a:bodyPr>
          <a:lstStyle/>
          <a:p>
            <a:pPr algn="ctr" defTabSz="457200">
              <a:defRPr/>
            </a:pPr>
            <a:r>
              <a:rPr lang="en-US" sz="3200" b="1" u="sng" dirty="0">
                <a:solidFill>
                  <a:prstClr val="black"/>
                </a:solidFill>
              </a:rPr>
              <a:t>Both</a:t>
            </a:r>
          </a:p>
          <a:p>
            <a:pPr marL="457200" indent="-457200" algn="ctr" defTabSz="457200">
              <a:buFont typeface="Wingdings" panose="05000000000000000000" pitchFamily="2" charset="2"/>
              <a:buChar char="q"/>
              <a:defRPr/>
            </a:pPr>
            <a:r>
              <a:rPr lang="en-US" sz="3200" dirty="0" smtClean="0">
                <a:solidFill>
                  <a:prstClr val="black"/>
                </a:solidFill>
              </a:rPr>
              <a:t>Home Language features </a:t>
            </a:r>
            <a:endParaRPr lang="en-US" sz="3200" dirty="0">
              <a:solidFill>
                <a:prstClr val="black"/>
              </a:solidFill>
            </a:endParaRPr>
          </a:p>
          <a:p>
            <a:pPr algn="ctr" defTabSz="457200">
              <a:defRPr/>
            </a:pPr>
            <a:r>
              <a:rPr lang="en-US" sz="3200" b="1" i="1" dirty="0">
                <a:solidFill>
                  <a:srgbClr val="2C04FF"/>
                </a:solidFill>
              </a:rPr>
              <a:t>and</a:t>
            </a:r>
          </a:p>
          <a:p>
            <a:pPr marL="457200" indent="-457200" algn="ctr" defTabSz="457200">
              <a:buFont typeface="Wingdings" panose="05000000000000000000" pitchFamily="2" charset="2"/>
              <a:buChar char="q"/>
              <a:defRPr/>
            </a:pPr>
            <a:r>
              <a:rPr lang="en-US" sz="3200" dirty="0">
                <a:solidFill>
                  <a:prstClr val="black"/>
                </a:solidFill>
              </a:rPr>
              <a:t> </a:t>
            </a:r>
            <a:r>
              <a:rPr lang="en-US" sz="3200" dirty="0" smtClean="0">
                <a:solidFill>
                  <a:prstClr val="black"/>
                </a:solidFill>
              </a:rPr>
              <a:t>Academic alerts</a:t>
            </a:r>
            <a:endParaRPr lang="en-US" sz="3200" dirty="0">
              <a:solidFill>
                <a:prstClr val="black"/>
              </a:solidFill>
            </a:endParaRPr>
          </a:p>
        </p:txBody>
      </p:sp>
      <p:sp>
        <p:nvSpPr>
          <p:cNvPr id="15" name="TextBox 14"/>
          <p:cNvSpPr txBox="1"/>
          <p:nvPr/>
        </p:nvSpPr>
        <p:spPr>
          <a:xfrm>
            <a:off x="4995081" y="4059238"/>
            <a:ext cx="3525032" cy="2554545"/>
          </a:xfrm>
          <a:prstGeom prst="rect">
            <a:avLst/>
          </a:prstGeom>
          <a:noFill/>
        </p:spPr>
        <p:txBody>
          <a:bodyPr wrap="square">
            <a:spAutoFit/>
          </a:bodyPr>
          <a:lstStyle/>
          <a:p>
            <a:pPr algn="ctr" defTabSz="457200">
              <a:defRPr/>
            </a:pPr>
            <a:r>
              <a:rPr lang="en-US" sz="3200" b="1" u="sng" dirty="0">
                <a:solidFill>
                  <a:prstClr val="black"/>
                </a:solidFill>
                <a:latin typeface="+mn-lt"/>
                <a:cs typeface="Century Gothic"/>
              </a:rPr>
              <a:t>Either one</a:t>
            </a:r>
          </a:p>
          <a:p>
            <a:pPr marL="457200" indent="-457200" algn="ctr" defTabSz="457200">
              <a:buFont typeface="Wingdings" panose="05000000000000000000" pitchFamily="2" charset="2"/>
              <a:buChar char="q"/>
              <a:defRPr/>
            </a:pPr>
            <a:r>
              <a:rPr lang="en-US" sz="3200" dirty="0" smtClean="0">
                <a:solidFill>
                  <a:prstClr val="black"/>
                </a:solidFill>
                <a:latin typeface="+mn-lt"/>
                <a:cs typeface="Century Gothic"/>
              </a:rPr>
              <a:t>Home Language features </a:t>
            </a:r>
            <a:endParaRPr lang="en-US" sz="3200" dirty="0">
              <a:solidFill>
                <a:prstClr val="black"/>
              </a:solidFill>
              <a:latin typeface="+mn-lt"/>
              <a:cs typeface="Century Gothic"/>
            </a:endParaRPr>
          </a:p>
          <a:p>
            <a:pPr algn="ctr" defTabSz="457200">
              <a:defRPr/>
            </a:pPr>
            <a:r>
              <a:rPr lang="en-US" sz="3200" b="1" i="1" dirty="0">
                <a:solidFill>
                  <a:srgbClr val="2C04FF"/>
                </a:solidFill>
                <a:latin typeface="+mn-lt"/>
                <a:cs typeface="Century Gothic"/>
              </a:rPr>
              <a:t>or</a:t>
            </a:r>
          </a:p>
          <a:p>
            <a:pPr marL="457200" indent="-457200" algn="ctr" defTabSz="457200">
              <a:buFont typeface="Wingdings" panose="05000000000000000000" pitchFamily="2" charset="2"/>
              <a:buChar char="q"/>
              <a:defRPr/>
            </a:pPr>
            <a:r>
              <a:rPr lang="en-US" sz="3200" dirty="0">
                <a:solidFill>
                  <a:prstClr val="black"/>
                </a:solidFill>
                <a:latin typeface="+mn-lt"/>
                <a:cs typeface="Century Gothic"/>
              </a:rPr>
              <a:t> </a:t>
            </a:r>
            <a:r>
              <a:rPr lang="en-US" sz="3200" dirty="0" smtClean="0">
                <a:solidFill>
                  <a:prstClr val="black"/>
                </a:solidFill>
                <a:latin typeface="+mn-lt"/>
                <a:cs typeface="Century Gothic"/>
              </a:rPr>
              <a:t>Academic alerts</a:t>
            </a:r>
            <a:endParaRPr lang="en-US" sz="3200" dirty="0">
              <a:solidFill>
                <a:prstClr val="black"/>
              </a:solidFill>
              <a:latin typeface="+mn-lt"/>
              <a:cs typeface="Century Gothic"/>
            </a:endParaRPr>
          </a:p>
        </p:txBody>
      </p:sp>
      <p:pic>
        <p:nvPicPr>
          <p:cNvPr id="2056" name="Content Placeholder 10" descr="Screen Shot 2015-12-16 at 1.36.41 PM.png"/>
          <p:cNvPicPr>
            <a:picLocks noGrp="1" noChangeAspect="1"/>
          </p:cNvPicPr>
          <p:nvPr>
            <p:ph idx="1"/>
          </p:nvPr>
        </p:nvPicPr>
        <p:blipFill>
          <a:blip r:embed="rId3">
            <a:extLst>
              <a:ext uri="{28A0092B-C50C-407E-A947-70E740481C1C}">
                <a14:useLocalDpi xmlns:a14="http://schemas.microsoft.com/office/drawing/2010/main" val="0"/>
              </a:ext>
            </a:extLst>
          </a:blip>
          <a:srcRect t="2167" b="1051"/>
          <a:stretch>
            <a:fillRect/>
          </a:stretch>
        </p:blipFill>
        <p:spPr>
          <a:xfrm>
            <a:off x="2212975" y="2925575"/>
            <a:ext cx="903288" cy="1127125"/>
          </a:xfrm>
        </p:spPr>
      </p:pic>
      <p:sp>
        <p:nvSpPr>
          <p:cNvPr id="2" name="Rectangle 1"/>
          <p:cNvSpPr/>
          <p:nvPr/>
        </p:nvSpPr>
        <p:spPr>
          <a:xfrm>
            <a:off x="2468476" y="2798033"/>
            <a:ext cx="433332"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A</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Rectangle 11"/>
          <p:cNvSpPr/>
          <p:nvPr/>
        </p:nvSpPr>
        <p:spPr>
          <a:xfrm>
            <a:off x="6706548" y="2798033"/>
            <a:ext cx="414697"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B</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23" name="Rounded Rectangle 22"/>
          <p:cNvSpPr/>
          <p:nvPr/>
        </p:nvSpPr>
        <p:spPr>
          <a:xfrm>
            <a:off x="351252" y="1139196"/>
            <a:ext cx="8570794" cy="1417182"/>
          </a:xfrm>
          <a:prstGeom prst="roundRect">
            <a:avLst/>
          </a:prstGeom>
          <a:solidFill>
            <a:srgbClr val="FFFF00"/>
          </a:solidFill>
          <a:ln>
            <a:solidFill>
              <a:schemeClr val="bg1">
                <a:lumMod val="6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3200" b="1" i="1" dirty="0" smtClean="0">
                <a:solidFill>
                  <a:schemeClr val="tx1"/>
                </a:solidFill>
              </a:rPr>
              <a:t> </a:t>
            </a:r>
            <a:r>
              <a:rPr lang="en-US" sz="3200" b="1" dirty="0">
                <a:solidFill>
                  <a:srgbClr val="000000"/>
                </a:solidFill>
              </a:rPr>
              <a:t>Language Identification (EO and IFEP</a:t>
            </a:r>
            <a:r>
              <a:rPr lang="en-US" sz="3200" b="1" dirty="0" smtClean="0">
                <a:solidFill>
                  <a:srgbClr val="000000"/>
                </a:solidFill>
              </a:rPr>
              <a:t>), Ethnicity and Academic Alerts</a:t>
            </a:r>
            <a:endParaRPr lang="en-US" sz="3200" b="1" dirty="0">
              <a:solidFill>
                <a:srgbClr val="000000"/>
              </a:solidFill>
            </a:endParaRPr>
          </a:p>
        </p:txBody>
      </p:sp>
    </p:spTree>
    <p:extLst>
      <p:ext uri="{BB962C8B-B14F-4D97-AF65-F5344CB8AC3E}">
        <p14:creationId xmlns:p14="http://schemas.microsoft.com/office/powerpoint/2010/main" val="4109592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b="1" dirty="0" smtClean="0">
                <a:latin typeface="Century Gothic"/>
                <a:cs typeface="Century Gothic"/>
              </a:rPr>
              <a:t>Rally Robin</a:t>
            </a:r>
            <a:endParaRPr lang="en-US" b="1" dirty="0">
              <a:latin typeface="Century Gothic"/>
              <a:cs typeface="Century Gothic"/>
            </a:endParaRPr>
          </a:p>
        </p:txBody>
      </p:sp>
      <p:pic>
        <p:nvPicPr>
          <p:cNvPr id="5" name="Picture 4" descr="rallyrobin 4 studen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2" y="4455319"/>
            <a:ext cx="3633179" cy="2056516"/>
          </a:xfrm>
          <a:prstGeom prst="rect">
            <a:avLst/>
          </a:prstGeom>
        </p:spPr>
      </p:pic>
      <p:sp>
        <p:nvSpPr>
          <p:cNvPr id="8" name="TextBox 7"/>
          <p:cNvSpPr txBox="1"/>
          <p:nvPr/>
        </p:nvSpPr>
        <p:spPr>
          <a:xfrm>
            <a:off x="457200" y="1524000"/>
            <a:ext cx="6640286" cy="3693319"/>
          </a:xfrm>
          <a:prstGeom prst="rect">
            <a:avLst/>
          </a:prstGeom>
          <a:noFill/>
        </p:spPr>
        <p:txBody>
          <a:bodyPr wrap="square" rtlCol="0">
            <a:spAutoFit/>
          </a:bodyPr>
          <a:lstStyle/>
          <a:p>
            <a:pPr marL="571500" indent="-571500">
              <a:buFont typeface="Arial"/>
              <a:buChar char="•"/>
            </a:pPr>
            <a:r>
              <a:rPr lang="en-US" sz="3600" dirty="0" smtClean="0"/>
              <a:t>Teacher poses the question.</a:t>
            </a:r>
          </a:p>
          <a:p>
            <a:pPr marL="571500" indent="-571500">
              <a:buFont typeface="Arial"/>
              <a:buChar char="•"/>
            </a:pPr>
            <a:endParaRPr lang="en-US" sz="3600" dirty="0" smtClean="0"/>
          </a:p>
          <a:p>
            <a:pPr marL="571500" indent="-571500">
              <a:buFont typeface="Arial"/>
              <a:buChar char="•"/>
            </a:pPr>
            <a:r>
              <a:rPr lang="en-US" sz="3600" dirty="0" smtClean="0"/>
              <a:t>Gives students think time.</a:t>
            </a:r>
          </a:p>
          <a:p>
            <a:pPr marL="571500" indent="-571500">
              <a:buFont typeface="Arial"/>
              <a:buChar char="•"/>
            </a:pPr>
            <a:endParaRPr lang="en-US" sz="3600" dirty="0"/>
          </a:p>
          <a:p>
            <a:pPr marL="571500" indent="-571500">
              <a:buFont typeface="Arial"/>
              <a:buChar char="•"/>
            </a:pPr>
            <a:r>
              <a:rPr lang="en-US" sz="3600" dirty="0" smtClean="0"/>
              <a:t>Partners take turns verbally listing responses.</a:t>
            </a:r>
          </a:p>
          <a:p>
            <a:endParaRPr lang="en-US" dirty="0"/>
          </a:p>
        </p:txBody>
      </p:sp>
    </p:spTree>
    <p:extLst>
      <p:ext uri="{BB962C8B-B14F-4D97-AF65-F5344CB8AC3E}">
        <p14:creationId xmlns:p14="http://schemas.microsoft.com/office/powerpoint/2010/main" val="3275213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Rectangle 2"/>
          <p:cNvSpPr/>
          <p:nvPr/>
        </p:nvSpPr>
        <p:spPr>
          <a:xfrm>
            <a:off x="1120531" y="1752600"/>
            <a:ext cx="7134048" cy="3662541"/>
          </a:xfrm>
          <a:prstGeom prst="rect">
            <a:avLst/>
          </a:prstGeom>
          <a:solidFill>
            <a:srgbClr val="FFFF00"/>
          </a:solidFill>
          <a:ln w="38100" cmpd="sng">
            <a:solidFill>
              <a:srgbClr val="000000"/>
            </a:solidFill>
          </a:ln>
        </p:spPr>
        <p:txBody>
          <a:bodyPr wrap="square">
            <a:spAutoFit/>
          </a:bodyPr>
          <a:lstStyle/>
          <a:p>
            <a:pPr marL="0" indent="0" algn="ctr">
              <a:buNone/>
            </a:pPr>
            <a:endParaRPr lang="en-US" sz="2800" b="1" dirty="0" smtClean="0">
              <a:latin typeface="Century Gothic"/>
              <a:cs typeface="Century Gothic"/>
            </a:endParaRPr>
          </a:p>
          <a:p>
            <a:pPr marL="0" indent="0">
              <a:buNone/>
            </a:pPr>
            <a:endParaRPr lang="en-US" sz="4000" dirty="0">
              <a:solidFill>
                <a:srgbClr val="000000"/>
              </a:solidFill>
              <a:latin typeface="Arial"/>
              <a:ea typeface="Arial"/>
              <a:cs typeface="Arial"/>
              <a:sym typeface="Arial"/>
            </a:endParaRPr>
          </a:p>
          <a:p>
            <a:pPr marL="0" indent="0" algn="ctr">
              <a:buNone/>
            </a:pPr>
            <a:r>
              <a:rPr lang="en-US" sz="3200" b="1" dirty="0" smtClean="0">
                <a:solidFill>
                  <a:srgbClr val="000000"/>
                </a:solidFill>
                <a:latin typeface="Century Gothic"/>
                <a:ea typeface="Arial"/>
                <a:cs typeface="Century Gothic"/>
                <a:sym typeface="Arial"/>
              </a:rPr>
              <a:t>How might the linguistic screener and monitoring roster help us plan whole and small group instruction?</a:t>
            </a:r>
            <a:endParaRPr lang="en-US" sz="3200" b="1" dirty="0" smtClean="0">
              <a:latin typeface="Century Gothic"/>
              <a:cs typeface="Century Gothic"/>
            </a:endParaRPr>
          </a:p>
          <a:p>
            <a:pPr marL="0" indent="0">
              <a:buNone/>
            </a:pPr>
            <a:endParaRPr lang="en-US" sz="4000" dirty="0"/>
          </a:p>
          <a:p>
            <a:pPr marL="0" indent="0" algn="ctr">
              <a:buNone/>
            </a:pPr>
            <a:endParaRPr lang="en-US" sz="2800" b="1" dirty="0">
              <a:latin typeface="Century Gothic"/>
              <a:cs typeface="Century Gothic"/>
            </a:endParaRPr>
          </a:p>
        </p:txBody>
      </p:sp>
      <p:sp>
        <p:nvSpPr>
          <p:cNvPr id="2" name="Rectangle 1"/>
          <p:cNvSpPr/>
          <p:nvPr/>
        </p:nvSpPr>
        <p:spPr>
          <a:xfrm>
            <a:off x="1927851" y="667332"/>
            <a:ext cx="4917758"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Question</a:t>
            </a:r>
            <a:endParaRPr lang="en-US" dirty="0"/>
          </a:p>
        </p:txBody>
      </p:sp>
      <p:pic>
        <p:nvPicPr>
          <p:cNvPr id="4"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spTree>
    <p:extLst>
      <p:ext uri="{BB962C8B-B14F-4D97-AF65-F5344CB8AC3E}">
        <p14:creationId xmlns:p14="http://schemas.microsoft.com/office/powerpoint/2010/main" val="3861552266"/>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p:nvPr/>
        </p:nvSpPr>
        <p:spPr>
          <a:xfrm>
            <a:off x="199690" y="1417637"/>
            <a:ext cx="4703386" cy="5324535"/>
          </a:xfrm>
          <a:prstGeom prst="rect">
            <a:avLst/>
          </a:prstGeom>
          <a:noFill/>
          <a:ln w="38100" cap="flat" cmpd="sng">
            <a:solidFill>
              <a:schemeClr val="tx1"/>
            </a:solidFill>
            <a:prstDash val="dash"/>
            <a:round/>
            <a:headEnd type="none" w="med" len="med"/>
            <a:tailEnd type="none" w="med" len="med"/>
          </a:ln>
        </p:spPr>
        <p:txBody>
          <a:bodyPr lIns="91425" tIns="45700" rIns="91425" bIns="45700" anchor="t" anchorCtr="0">
            <a:noAutofit/>
          </a:bodyPr>
          <a:lstStyle/>
          <a:p>
            <a:pPr marL="514350" indent="-514350">
              <a:buFont typeface="+mj-lt"/>
              <a:buAutoNum type="arabicParenR"/>
            </a:pPr>
            <a:r>
              <a:rPr lang="en-US" altLang="en-US" sz="2800" b="1" dirty="0">
                <a:latin typeface="Century Gothic" charset="0"/>
                <a:ea typeface="Century Gothic" charset="0"/>
                <a:cs typeface="Century Gothic" charset="0"/>
              </a:rPr>
              <a:t>All language is good!</a:t>
            </a: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All language is </a:t>
            </a:r>
            <a:r>
              <a:rPr lang="en-US" altLang="en-US" sz="2800" b="1" dirty="0" smtClean="0">
                <a:latin typeface="Century Gothic" charset="0"/>
                <a:ea typeface="Century Gothic" charset="0"/>
                <a:cs typeface="Century Gothic" charset="0"/>
              </a:rPr>
              <a:t>rule governed and patterned!</a:t>
            </a:r>
            <a:endParaRPr lang="en-US" altLang="en-US" sz="2800" b="1" dirty="0">
              <a:latin typeface="Century Gothic" charset="0"/>
              <a:ea typeface="Century Gothic" charset="0"/>
              <a:cs typeface="Century Gothic" charset="0"/>
            </a:endParaRP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You acquire language from your primary </a:t>
            </a:r>
            <a:r>
              <a:rPr lang="en-US" altLang="en-US" sz="2800" b="1" dirty="0" smtClean="0">
                <a:latin typeface="Century Gothic" charset="0"/>
                <a:ea typeface="Century Gothic" charset="0"/>
                <a:cs typeface="Century Gothic" charset="0"/>
              </a:rPr>
              <a:t>caregivers from pre-birth to Pre-K. </a:t>
            </a:r>
            <a:endParaRPr lang="en-US" altLang="en-US" sz="2800" b="1" dirty="0">
              <a:latin typeface="Century Gothic" charset="0"/>
              <a:ea typeface="Century Gothic" charset="0"/>
              <a:cs typeface="Century Gothic" charset="0"/>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076" y="1946030"/>
            <a:ext cx="4029908" cy="3756847"/>
          </a:xfrm>
          <a:prstGeom prst="rect">
            <a:avLst/>
          </a:prstGeom>
        </p:spPr>
      </p:pic>
      <p:sp>
        <p:nvSpPr>
          <p:cNvPr id="3" name="Title 2"/>
          <p:cNvSpPr>
            <a:spLocks noGrp="1"/>
          </p:cNvSpPr>
          <p:nvPr>
            <p:ph type="title"/>
          </p:nvPr>
        </p:nvSpPr>
        <p:spPr/>
        <p:txBody>
          <a:bodyPr/>
          <a:lstStyle/>
          <a:p>
            <a:endParaRPr lang="en-US" dirty="0"/>
          </a:p>
        </p:txBody>
      </p:sp>
      <p:sp>
        <p:nvSpPr>
          <p:cNvPr id="6"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entury Gothic"/>
                <a:cs typeface="Century Gothic"/>
              </a:rPr>
              <a:t>Three Linguistic Absolutes </a:t>
            </a:r>
            <a:endParaRPr lang="en-US" b="1" dirty="0">
              <a:solidFill>
                <a:srgbClr val="000000"/>
              </a:solidFill>
              <a:latin typeface="Century Gothic"/>
              <a:cs typeface="Century Gothic"/>
            </a:endParaRPr>
          </a:p>
        </p:txBody>
      </p:sp>
    </p:spTree>
    <p:extLst>
      <p:ext uri="{BB962C8B-B14F-4D97-AF65-F5344CB8AC3E}">
        <p14:creationId xmlns:p14="http://schemas.microsoft.com/office/powerpoint/2010/main" val="1332400454"/>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title"/>
          </p:nvPr>
        </p:nvSpPr>
        <p:spPr>
          <a:xfrm>
            <a:off x="0" y="106572"/>
            <a:ext cx="9144000" cy="1143000"/>
          </a:xfrm>
          <a:solidFill>
            <a:srgbClr val="FFFF00"/>
          </a:solidFill>
        </p:spPr>
        <p:txBody>
          <a:bodyPr/>
          <a:lstStyle/>
          <a:p>
            <a:pPr eaLnBrk="1" hangingPunct="1"/>
            <a:r>
              <a:rPr lang="en-US" b="1" dirty="0">
                <a:latin typeface="Century Gothic" charset="0"/>
                <a:cs typeface="Century Gothic" charset="0"/>
              </a:rPr>
              <a:t>Code-Switching</a:t>
            </a:r>
          </a:p>
        </p:txBody>
      </p:sp>
      <p:sp>
        <p:nvSpPr>
          <p:cNvPr id="14338" name="Content Placeholder 4"/>
          <p:cNvSpPr>
            <a:spLocks noGrp="1"/>
          </p:cNvSpPr>
          <p:nvPr>
            <p:ph idx="1"/>
          </p:nvPr>
        </p:nvSpPr>
        <p:spPr>
          <a:xfrm>
            <a:off x="457200" y="1393208"/>
            <a:ext cx="8229600" cy="3910188"/>
          </a:xfrm>
        </p:spPr>
        <p:txBody>
          <a:bodyPr>
            <a:noAutofit/>
          </a:bodyPr>
          <a:lstStyle/>
          <a:p>
            <a:pPr marL="0" indent="0">
              <a:lnSpc>
                <a:spcPct val="130000"/>
              </a:lnSpc>
              <a:buNone/>
            </a:pPr>
            <a:r>
              <a:rPr lang="en-US" sz="3200" b="1" dirty="0">
                <a:latin typeface="Century Gothic" charset="0"/>
                <a:cs typeface="Century Gothic" charset="0"/>
              </a:rPr>
              <a:t>Code-Switching means the act of switching from one cultural or linguistic behavior for the purpose of being </a:t>
            </a:r>
            <a:r>
              <a:rPr lang="en-US" sz="3200" b="1" dirty="0" smtClean="0">
                <a:solidFill>
                  <a:srgbClr val="2C04FF"/>
                </a:solidFill>
                <a:latin typeface="Century Gothic" charset="0"/>
                <a:cs typeface="Century Gothic" charset="0"/>
              </a:rPr>
              <a:t>_________________     _________________. </a:t>
            </a:r>
            <a:endParaRPr lang="en-US" sz="3200" b="1" dirty="0">
              <a:solidFill>
                <a:srgbClr val="2C04FF"/>
              </a:solidFill>
              <a:latin typeface="Century Gothic" charset="0"/>
              <a:cs typeface="Century Gothic" charset="0"/>
            </a:endParaRPr>
          </a:p>
        </p:txBody>
      </p:sp>
      <p:sp>
        <p:nvSpPr>
          <p:cNvPr id="10" name="TextBox 9"/>
          <p:cNvSpPr txBox="1">
            <a:spLocks noChangeArrowheads="1"/>
          </p:cNvSpPr>
          <p:nvPr/>
        </p:nvSpPr>
        <p:spPr bwMode="auto">
          <a:xfrm>
            <a:off x="4750850" y="3426599"/>
            <a:ext cx="254849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3200" b="1" dirty="0">
                <a:solidFill>
                  <a:srgbClr val="2C04FF"/>
                </a:solidFill>
                <a:latin typeface="Century Gothic" charset="0"/>
                <a:cs typeface="Century Gothic" charset="0"/>
              </a:rPr>
              <a:t>appropriate</a:t>
            </a:r>
          </a:p>
        </p:txBody>
      </p:sp>
      <p:sp>
        <p:nvSpPr>
          <p:cNvPr id="7" name="TextBox 6"/>
          <p:cNvSpPr txBox="1">
            <a:spLocks noChangeArrowheads="1"/>
          </p:cNvSpPr>
          <p:nvPr/>
        </p:nvSpPr>
        <p:spPr bwMode="auto">
          <a:xfrm>
            <a:off x="883222" y="3407925"/>
            <a:ext cx="254428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3200" b="1" dirty="0" err="1">
                <a:solidFill>
                  <a:srgbClr val="2C04FF"/>
                </a:solidFill>
                <a:latin typeface="Century Gothic" charset="0"/>
                <a:cs typeface="Century Gothic" charset="0"/>
              </a:rPr>
              <a:t>situationally</a:t>
            </a:r>
            <a:endParaRPr lang="en-US" sz="3200" b="1" dirty="0">
              <a:solidFill>
                <a:srgbClr val="2C04FF"/>
              </a:solidFill>
              <a:latin typeface="Century Gothic" charset="0"/>
              <a:cs typeface="Century Gothic" charset="0"/>
            </a:endParaRPr>
          </a:p>
        </p:txBody>
      </p:sp>
      <p:sp>
        <p:nvSpPr>
          <p:cNvPr id="2" name="TextBox 1"/>
          <p:cNvSpPr txBox="1"/>
          <p:nvPr/>
        </p:nvSpPr>
        <p:spPr>
          <a:xfrm>
            <a:off x="7785931" y="6194487"/>
            <a:ext cx="1301746" cy="369332"/>
          </a:xfrm>
          <a:prstGeom prst="rect">
            <a:avLst/>
          </a:prstGeom>
          <a:noFill/>
        </p:spPr>
        <p:txBody>
          <a:bodyPr wrap="none" rtlCol="0">
            <a:spAutoFit/>
          </a:bodyPr>
          <a:lstStyle/>
          <a:p>
            <a:pPr defTabSz="457200" fontAlgn="base">
              <a:spcBef>
                <a:spcPct val="0"/>
              </a:spcBef>
              <a:spcAft>
                <a:spcPct val="0"/>
              </a:spcAft>
            </a:pPr>
            <a:r>
              <a:rPr lang="en-US" dirty="0" err="1">
                <a:solidFill>
                  <a:prstClr val="black"/>
                </a:solidFill>
                <a:latin typeface="Calibri" charset="0"/>
                <a:ea typeface="ＭＳ Ｐゴシック" charset="0"/>
                <a:cs typeface="ＭＳ Ｐゴシック" charset="0"/>
              </a:rPr>
              <a:t>Hollie</a:t>
            </a:r>
            <a:r>
              <a:rPr lang="en-US" dirty="0">
                <a:solidFill>
                  <a:prstClr val="black"/>
                </a:solidFill>
                <a:latin typeface="Calibri" charset="0"/>
                <a:ea typeface="ＭＳ Ｐゴシック" charset="0"/>
                <a:cs typeface="ＭＳ Ｐゴシック" charset="0"/>
              </a:rPr>
              <a:t>, 2012</a:t>
            </a:r>
          </a:p>
        </p:txBody>
      </p:sp>
    </p:spTree>
    <p:extLst>
      <p:ext uri="{BB962C8B-B14F-4D97-AF65-F5344CB8AC3E}">
        <p14:creationId xmlns:p14="http://schemas.microsoft.com/office/powerpoint/2010/main" val="2825019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nvPr>
        </p:nvGraphicFramePr>
        <p:xfrm>
          <a:off x="0" y="1538287"/>
          <a:ext cx="8909538" cy="5143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4" name="Title 4"/>
          <p:cNvSpPr>
            <a:spLocks noGrp="1"/>
          </p:cNvSpPr>
          <p:nvPr>
            <p:ph type="title" idx="4294967295"/>
          </p:nvPr>
        </p:nvSpPr>
        <p:spPr>
          <a:xfrm>
            <a:off x="0" y="0"/>
            <a:ext cx="9144000" cy="1346347"/>
          </a:xfrm>
          <a:solidFill>
            <a:srgbClr val="FFFF00"/>
          </a:solidFill>
        </p:spPr>
        <p:txBody>
          <a:bodyPr anchor="t"/>
          <a:lstStyle/>
          <a:p>
            <a:pPr eaLnBrk="1" hangingPunct="1"/>
            <a:r>
              <a:rPr lang="en-US" altLang="en-US" sz="4000" b="1" dirty="0">
                <a:solidFill>
                  <a:srgbClr val="000000"/>
                </a:solidFill>
                <a:latin typeface="Century Gothic" charset="0"/>
                <a:ea typeface="Century Gothic" charset="0"/>
                <a:cs typeface="Century Gothic" charset="0"/>
              </a:rPr>
              <a:t>Five CLR </a:t>
            </a:r>
            <a:r>
              <a:rPr lang="en-US" altLang="en-US" sz="4000" b="1" dirty="0" smtClean="0">
                <a:solidFill>
                  <a:srgbClr val="000000"/>
                </a:solidFill>
                <a:latin typeface="Century Gothic" charset="0"/>
                <a:ea typeface="Century Gothic" charset="0"/>
                <a:cs typeface="Century Gothic" charset="0"/>
              </a:rPr>
              <a:t>Instructional </a:t>
            </a:r>
            <a:r>
              <a:rPr lang="en-US" altLang="en-US" sz="4000" b="1" dirty="0">
                <a:solidFill>
                  <a:srgbClr val="000000"/>
                </a:solidFill>
                <a:latin typeface="Century Gothic" charset="0"/>
                <a:ea typeface="Century Gothic" charset="0"/>
                <a:cs typeface="Century Gothic" charset="0"/>
              </a:rPr>
              <a:t>Areas</a:t>
            </a:r>
            <a:r>
              <a:rPr lang="en-US" altLang="en-US" sz="3900" b="1" dirty="0">
                <a:solidFill>
                  <a:srgbClr val="000000"/>
                </a:solidFill>
                <a:latin typeface="Century Gothic" charset="0"/>
                <a:ea typeface="Century Gothic" charset="0"/>
                <a:cs typeface="Century Gothic" charset="0"/>
              </a:rPr>
              <a:t/>
            </a:r>
            <a:br>
              <a:rPr lang="en-US" altLang="en-US" sz="3900" b="1" dirty="0">
                <a:solidFill>
                  <a:srgbClr val="000000"/>
                </a:solidFill>
                <a:latin typeface="Century Gothic" charset="0"/>
                <a:ea typeface="Century Gothic" charset="0"/>
                <a:cs typeface="Century Gothic" charset="0"/>
              </a:rPr>
            </a:br>
            <a:r>
              <a:rPr lang="en-US" altLang="en-US" sz="1400" b="1" dirty="0">
                <a:solidFill>
                  <a:srgbClr val="000000"/>
                </a:solidFill>
                <a:latin typeface="Century Gothic" charset="0"/>
                <a:ea typeface="Century Gothic" charset="0"/>
                <a:cs typeface="Century Gothic" charset="0"/>
              </a:rPr>
              <a:t>When looking at instruction from the what and the how perspective there are five general areas that we have identified where CLR can have immediate impact </a:t>
            </a:r>
            <a:r>
              <a:rPr lang="en-US" altLang="en-US" sz="1400" b="1" dirty="0" smtClean="0">
                <a:solidFill>
                  <a:srgbClr val="000000"/>
                </a:solidFill>
                <a:latin typeface="Century Gothic" charset="0"/>
                <a:ea typeface="Century Gothic" charset="0"/>
                <a:cs typeface="Century Gothic" charset="0"/>
              </a:rPr>
              <a:t>by</a:t>
            </a:r>
            <a:br>
              <a:rPr lang="en-US" altLang="en-US" sz="1400" b="1" dirty="0" smtClean="0">
                <a:solidFill>
                  <a:srgbClr val="000000"/>
                </a:solidFill>
                <a:latin typeface="Century Gothic" charset="0"/>
                <a:ea typeface="Century Gothic" charset="0"/>
                <a:cs typeface="Century Gothic" charset="0"/>
              </a:rPr>
            </a:br>
            <a:r>
              <a:rPr lang="en-US" altLang="en-US" sz="1400" b="1" dirty="0" smtClean="0">
                <a:solidFill>
                  <a:srgbClr val="000000"/>
                </a:solidFill>
                <a:latin typeface="Century Gothic" charset="0"/>
                <a:ea typeface="Century Gothic" charset="0"/>
                <a:cs typeface="Century Gothic" charset="0"/>
              </a:rPr>
              <a:t> </a:t>
            </a:r>
            <a:r>
              <a:rPr lang="en-US" altLang="en-US" sz="1400" b="1" dirty="0">
                <a:solidFill>
                  <a:srgbClr val="000000"/>
                </a:solidFill>
                <a:latin typeface="Century Gothic" charset="0"/>
                <a:ea typeface="Century Gothic" charset="0"/>
                <a:cs typeface="Century Gothic" charset="0"/>
              </a:rPr>
              <a:t>increasing student motivation and engagement</a:t>
            </a:r>
            <a:r>
              <a:rPr lang="en-US" altLang="en-US" sz="1400" b="1" dirty="0">
                <a:latin typeface="Century Gothic" charset="0"/>
                <a:ea typeface="Century Gothic" charset="0"/>
                <a:cs typeface="Century Gothic" charset="0"/>
              </a:rPr>
              <a:t>.</a:t>
            </a:r>
          </a:p>
        </p:txBody>
      </p:sp>
      <p:sp>
        <p:nvSpPr>
          <p:cNvPr id="28675" name="TextBox 7"/>
          <p:cNvSpPr txBox="1">
            <a:spLocks noChangeArrowheads="1"/>
          </p:cNvSpPr>
          <p:nvPr/>
        </p:nvSpPr>
        <p:spPr bwMode="auto">
          <a:xfrm>
            <a:off x="5489483" y="2750674"/>
            <a:ext cx="2316623"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eaLnBrk="1" hangingPunct="1"/>
            <a:r>
              <a:rPr lang="en-US" altLang="en-US" sz="1300" kern="0" dirty="0">
                <a:solidFill>
                  <a:srgbClr val="000000"/>
                </a:solidFill>
                <a:latin typeface="Arial" charset="0"/>
                <a:ea typeface="Arial" charset="0"/>
                <a:cs typeface="Arial" charset="0"/>
                <a:sym typeface="Arial"/>
                <a:rtl val="0"/>
              </a:rPr>
              <a:t>Infusing Situational Appropriateness with Language and Behavior </a:t>
            </a:r>
          </a:p>
          <a:p>
            <a:pPr algn="ctr" eaLnBrk="1" hangingPunct="1"/>
            <a:r>
              <a:rPr lang="en-US" altLang="en-US" sz="1300" b="1" kern="0" dirty="0">
                <a:solidFill>
                  <a:srgbClr val="000000"/>
                </a:solidFill>
                <a:latin typeface="Arial" charset="0"/>
                <a:ea typeface="Arial" charset="0"/>
                <a:cs typeface="Arial" charset="0"/>
                <a:sym typeface="Arial"/>
                <a:rtl val="0"/>
              </a:rPr>
              <a:t>(Responsive Language)</a:t>
            </a:r>
          </a:p>
        </p:txBody>
      </p:sp>
      <p:sp>
        <p:nvSpPr>
          <p:cNvPr id="28676" name="TextBox 8"/>
          <p:cNvSpPr txBox="1">
            <a:spLocks noChangeArrowheads="1"/>
          </p:cNvSpPr>
          <p:nvPr/>
        </p:nvSpPr>
        <p:spPr bwMode="auto">
          <a:xfrm>
            <a:off x="6830646" y="4855612"/>
            <a:ext cx="1612900"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eaLnBrk="1" hangingPunct="1"/>
            <a:r>
              <a:rPr lang="en-US" altLang="en-US" sz="1400" kern="0" dirty="0">
                <a:solidFill>
                  <a:srgbClr val="000000"/>
                </a:solidFill>
                <a:latin typeface="Arial" charset="0"/>
                <a:ea typeface="Arial" charset="0"/>
                <a:cs typeface="Arial" charset="0"/>
                <a:sym typeface="Arial"/>
                <a:rtl val="0"/>
              </a:rPr>
              <a:t>Creating an Inviting Learning Environment for Student Success </a:t>
            </a:r>
            <a:r>
              <a:rPr lang="en-US" altLang="en-US" sz="1400" b="1" kern="0" dirty="0">
                <a:solidFill>
                  <a:srgbClr val="000000"/>
                </a:solidFill>
                <a:latin typeface="Arial" charset="0"/>
                <a:ea typeface="Arial" charset="0"/>
                <a:cs typeface="Arial" charset="0"/>
                <a:sym typeface="Arial"/>
                <a:rtl val="0"/>
              </a:rPr>
              <a:t>(Responsive Environment)</a:t>
            </a:r>
          </a:p>
        </p:txBody>
      </p:sp>
      <p:sp>
        <p:nvSpPr>
          <p:cNvPr id="2" name="Donut 1"/>
          <p:cNvSpPr/>
          <p:nvPr/>
        </p:nvSpPr>
        <p:spPr>
          <a:xfrm>
            <a:off x="5060461" y="2997584"/>
            <a:ext cx="3174666" cy="865969"/>
          </a:xfrm>
          <a:prstGeom prst="donu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kern="0">
              <a:solidFill>
                <a:srgbClr val="000000"/>
              </a:solidFill>
              <a:sym typeface="Arial"/>
              <a:rtl val="0"/>
            </a:endParaRPr>
          </a:p>
        </p:txBody>
      </p:sp>
    </p:spTree>
    <p:extLst>
      <p:ext uri="{BB962C8B-B14F-4D97-AF65-F5344CB8AC3E}">
        <p14:creationId xmlns:p14="http://schemas.microsoft.com/office/powerpoint/2010/main" val="10359922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48729-3d-human-character-leaning-against-a-blue-question-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7943" y="2952700"/>
            <a:ext cx="2729424" cy="3668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036183" y="480448"/>
            <a:ext cx="7859844" cy="1015663"/>
          </a:xfrm>
          <a:prstGeom prst="rect">
            <a:avLst/>
          </a:prstGeom>
          <a:noFill/>
        </p:spPr>
        <p:txBody>
          <a:bodyPr wrap="none" rtlCol="0">
            <a:spAutoFit/>
          </a:bodyPr>
          <a:lstStyle/>
          <a:p>
            <a:r>
              <a:rPr lang="en-US" sz="6000" b="1" dirty="0" smtClean="0">
                <a:latin typeface="Century Gothic" charset="0"/>
                <a:ea typeface="Century Gothic" charset="0"/>
                <a:cs typeface="Century Gothic" charset="0"/>
              </a:rPr>
              <a:t>Contrastive Analysis </a:t>
            </a:r>
            <a:endParaRPr lang="en-US" sz="6000" b="1" dirty="0">
              <a:latin typeface="Century Gothic" charset="0"/>
              <a:ea typeface="Century Gothic" charset="0"/>
              <a:cs typeface="Century Gothic" charset="0"/>
            </a:endParaRPr>
          </a:p>
        </p:txBody>
      </p:sp>
      <p:pic>
        <p:nvPicPr>
          <p:cNvPr id="4" name="Picture 3" descr="chalkboard_pc_1600_clr_1955.png"/>
          <p:cNvPicPr>
            <a:picLocks noChangeAspect="1"/>
          </p:cNvPicPr>
          <p:nvPr/>
        </p:nvPicPr>
        <p:blipFill rotWithShape="1">
          <a:blip r:embed="rId3">
            <a:extLst>
              <a:ext uri="{28A0092B-C50C-407E-A947-70E740481C1C}">
                <a14:useLocalDpi xmlns:a14="http://schemas.microsoft.com/office/drawing/2010/main" val="0"/>
              </a:ext>
            </a:extLst>
          </a:blip>
          <a:srcRect l="7337" t="1270" r="6952" b="24275"/>
          <a:stretch/>
        </p:blipFill>
        <p:spPr>
          <a:xfrm>
            <a:off x="0" y="1325633"/>
            <a:ext cx="6896746" cy="4780741"/>
          </a:xfrm>
          <a:prstGeom prst="rect">
            <a:avLst/>
          </a:prstGeom>
        </p:spPr>
      </p:pic>
      <p:sp>
        <p:nvSpPr>
          <p:cNvPr id="5" name="TextBox 4"/>
          <p:cNvSpPr txBox="1"/>
          <p:nvPr/>
        </p:nvSpPr>
        <p:spPr>
          <a:xfrm>
            <a:off x="486295" y="2104468"/>
            <a:ext cx="5856053" cy="3539431"/>
          </a:xfrm>
          <a:prstGeom prst="rect">
            <a:avLst/>
          </a:prstGeom>
          <a:noFill/>
        </p:spPr>
        <p:txBody>
          <a:bodyPr wrap="square" rtlCol="0">
            <a:spAutoFit/>
          </a:bodyPr>
          <a:lstStyle/>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Collect data about students’ linguistic proficiencies and needs</a:t>
            </a:r>
          </a:p>
          <a:p>
            <a:endParaRPr lang="en-US" sz="2400" b="1" dirty="0" smtClean="0">
              <a:solidFill>
                <a:schemeClr val="bg1"/>
              </a:solidFill>
              <a:latin typeface="Chalkboard SE" charset="0"/>
              <a:ea typeface="Chalkboard SE" charset="0"/>
              <a:cs typeface="Chalkboard SE" charset="0"/>
            </a:endParaRPr>
          </a:p>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Knowledge of Language SE and HL patterns</a:t>
            </a:r>
          </a:p>
          <a:p>
            <a:endParaRPr lang="en-US" sz="2400" b="1" dirty="0" smtClean="0">
              <a:solidFill>
                <a:schemeClr val="bg1"/>
              </a:solidFill>
              <a:latin typeface="Chalkboard SE" charset="0"/>
              <a:ea typeface="Chalkboard SE" charset="0"/>
              <a:cs typeface="Chalkboard SE" charset="0"/>
            </a:endParaRPr>
          </a:p>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CLR instructional activities: Opportunities for code-switching </a:t>
            </a:r>
          </a:p>
          <a:p>
            <a:endParaRPr lang="en-US" sz="3200" b="1" dirty="0">
              <a:solidFill>
                <a:schemeClr val="bg1"/>
              </a:solidFill>
              <a:latin typeface="Chalkboard SE" charset="0"/>
              <a:ea typeface="Chalkboard SE" charset="0"/>
              <a:cs typeface="Chalkboard SE" charset="0"/>
            </a:endParaRPr>
          </a:p>
        </p:txBody>
      </p:sp>
    </p:spTree>
    <p:extLst>
      <p:ext uri="{BB962C8B-B14F-4D97-AF65-F5344CB8AC3E}">
        <p14:creationId xmlns:p14="http://schemas.microsoft.com/office/powerpoint/2010/main" val="145751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FFF00"/>
          </a:solidFill>
          <a:ln>
            <a:noFill/>
          </a:ln>
        </p:spPr>
        <p:txBody>
          <a:bodyPr lIns="91425" tIns="45700" rIns="91425" bIns="45700" anchor="ctr" anchorCtr="0">
            <a:noAutofit/>
          </a:bodyPr>
          <a:lstStyle/>
          <a:p>
            <a:pPr lvl="0">
              <a:buSzPct val="25000"/>
            </a:pPr>
            <a:r>
              <a:rPr lang="en-US" sz="3600" b="1" u="none" strike="noStrike" cap="none" baseline="0" dirty="0" smtClean="0">
                <a:solidFill>
                  <a:schemeClr val="tx1"/>
                </a:solidFill>
                <a:latin typeface="Century Gothic" charset="0"/>
                <a:ea typeface="Century Gothic" charset="0"/>
                <a:cs typeface="Century Gothic" charset="0"/>
                <a:sym typeface="Calibri"/>
              </a:rPr>
              <a:t>Contrastive</a:t>
            </a:r>
            <a:r>
              <a:rPr lang="en-US" sz="3600" b="1" u="none" strike="noStrike" cap="none" dirty="0" smtClean="0">
                <a:solidFill>
                  <a:schemeClr val="tx1"/>
                </a:solidFill>
                <a:latin typeface="Century Gothic" charset="0"/>
                <a:ea typeface="Century Gothic" charset="0"/>
                <a:cs typeface="Century Gothic" charset="0"/>
                <a:sym typeface="Calibri"/>
              </a:rPr>
              <a:t> Analysis</a:t>
            </a:r>
            <a:endParaRPr lang="en-US" sz="3600" b="1" u="none" strike="noStrike" cap="none" baseline="0" dirty="0">
              <a:solidFill>
                <a:schemeClr val="tx1"/>
              </a:solidFill>
              <a:latin typeface="Century Gothic" charset="0"/>
              <a:ea typeface="Century Gothic" charset="0"/>
              <a:cs typeface="Century Gothic" charset="0"/>
              <a:sym typeface="Calibri"/>
            </a:endParaRPr>
          </a:p>
        </p:txBody>
      </p:sp>
      <p:sp>
        <p:nvSpPr>
          <p:cNvPr id="2" name="TextBox 1"/>
          <p:cNvSpPr txBox="1"/>
          <p:nvPr/>
        </p:nvSpPr>
        <p:spPr>
          <a:xfrm>
            <a:off x="173422" y="1876096"/>
            <a:ext cx="8696258" cy="1015663"/>
          </a:xfrm>
          <a:prstGeom prst="rect">
            <a:avLst/>
          </a:prstGeom>
          <a:noFill/>
        </p:spPr>
        <p:txBody>
          <a:bodyPr wrap="square" rtlCol="0">
            <a:spAutoFit/>
          </a:bodyPr>
          <a:lstStyle/>
          <a:p>
            <a:pPr marL="457200" indent="-457200">
              <a:buAutoNum type="arabicPeriod"/>
            </a:pPr>
            <a:r>
              <a:rPr lang="en-US" sz="2000" b="1" dirty="0" smtClean="0">
                <a:latin typeface="+mj-lt"/>
              </a:rPr>
              <a:t>It increases students’ ability to recognize the differences between Standard English and the language of Standard English Learners. </a:t>
            </a:r>
          </a:p>
          <a:p>
            <a:endParaRPr lang="en-US" sz="2000" b="1" dirty="0">
              <a:latin typeface="+mj-lt"/>
            </a:endParaRPr>
          </a:p>
        </p:txBody>
      </p:sp>
      <p:sp>
        <p:nvSpPr>
          <p:cNvPr id="4" name="TextBox 3"/>
          <p:cNvSpPr txBox="1"/>
          <p:nvPr/>
        </p:nvSpPr>
        <p:spPr>
          <a:xfrm>
            <a:off x="173422" y="3152735"/>
            <a:ext cx="7914288" cy="707886"/>
          </a:xfrm>
          <a:prstGeom prst="rect">
            <a:avLst/>
          </a:prstGeom>
          <a:noFill/>
        </p:spPr>
        <p:txBody>
          <a:bodyPr wrap="square" rtlCol="0">
            <a:spAutoFit/>
          </a:bodyPr>
          <a:lstStyle/>
          <a:p>
            <a:pPr marL="457200" indent="-457200">
              <a:buAutoNum type="arabicPeriod" startAt="2"/>
            </a:pPr>
            <a:r>
              <a:rPr lang="en-US" sz="2000" b="1" dirty="0" smtClean="0">
                <a:latin typeface="Century Gothic" charset="0"/>
                <a:ea typeface="Century Gothic" charset="0"/>
                <a:cs typeface="Century Gothic" charset="0"/>
              </a:rPr>
              <a:t>Students become more proficient editing grammar, </a:t>
            </a:r>
          </a:p>
          <a:p>
            <a:r>
              <a:rPr lang="en-US" sz="2000" b="1" dirty="0">
                <a:latin typeface="Century Gothic" charset="0"/>
                <a:ea typeface="Century Gothic" charset="0"/>
                <a:cs typeface="Century Gothic" charset="0"/>
              </a:rPr>
              <a:t> </a:t>
            </a:r>
            <a:r>
              <a:rPr lang="en-US" sz="2000" b="1" dirty="0" smtClean="0">
                <a:latin typeface="Century Gothic" charset="0"/>
                <a:ea typeface="Century Gothic" charset="0"/>
                <a:cs typeface="Century Gothic" charset="0"/>
              </a:rPr>
              <a:t>     vocabulary, and syntax in their work.</a:t>
            </a:r>
            <a:endParaRPr lang="en-US" sz="2000" b="1" dirty="0">
              <a:latin typeface="Century Gothic" charset="0"/>
              <a:ea typeface="Century Gothic" charset="0"/>
              <a:cs typeface="Century Gothic" charset="0"/>
            </a:endParaRPr>
          </a:p>
        </p:txBody>
      </p:sp>
      <p:sp>
        <p:nvSpPr>
          <p:cNvPr id="5" name="TextBox 4"/>
          <p:cNvSpPr txBox="1"/>
          <p:nvPr/>
        </p:nvSpPr>
        <p:spPr>
          <a:xfrm>
            <a:off x="173422" y="4284315"/>
            <a:ext cx="7914288" cy="707886"/>
          </a:xfrm>
          <a:prstGeom prst="rect">
            <a:avLst/>
          </a:prstGeom>
          <a:noFill/>
        </p:spPr>
        <p:txBody>
          <a:bodyPr wrap="square" rtlCol="0">
            <a:spAutoFit/>
          </a:bodyPr>
          <a:lstStyle/>
          <a:p>
            <a:pPr marL="457200" indent="-457200">
              <a:buAutoNum type="arabicPeriod" startAt="3"/>
            </a:pPr>
            <a:r>
              <a:rPr lang="en-US" sz="2000" b="1" dirty="0" smtClean="0">
                <a:latin typeface="+mn-lt"/>
              </a:rPr>
              <a:t>Students gain greater facility in the use of Standard English in both oral and written expression.</a:t>
            </a:r>
            <a:endParaRPr lang="en-US" sz="2000" b="1" dirty="0">
              <a:latin typeface="+mn-lt"/>
            </a:endParaRPr>
          </a:p>
        </p:txBody>
      </p:sp>
      <p:sp>
        <p:nvSpPr>
          <p:cNvPr id="3" name="Rectangle 2"/>
          <p:cNvSpPr/>
          <p:nvPr/>
        </p:nvSpPr>
        <p:spPr>
          <a:xfrm>
            <a:off x="0" y="6272620"/>
            <a:ext cx="4572000" cy="369332"/>
          </a:xfrm>
          <a:prstGeom prst="rect">
            <a:avLst/>
          </a:prstGeom>
        </p:spPr>
        <p:txBody>
          <a:bodyPr>
            <a:spAutoFit/>
          </a:bodyPr>
          <a:lstStyle/>
          <a:p>
            <a:pPr eaLnBrk="1" hangingPunct="1">
              <a:spcBef>
                <a:spcPts val="1175"/>
              </a:spcBef>
            </a:pPr>
            <a:r>
              <a:rPr lang="en-US" dirty="0">
                <a:latin typeface="Arial" charset="0"/>
              </a:rPr>
              <a:t>Taylor, </a:t>
            </a:r>
            <a:r>
              <a:rPr lang="en-US" dirty="0" err="1" smtClean="0">
                <a:latin typeface="Arial" charset="0"/>
              </a:rPr>
              <a:t>Hanni</a:t>
            </a:r>
            <a:r>
              <a:rPr lang="en-US" dirty="0" smtClean="0">
                <a:latin typeface="Arial" charset="0"/>
              </a:rPr>
              <a:t>, </a:t>
            </a:r>
            <a:r>
              <a:rPr lang="en-US" dirty="0" err="1" smtClean="0">
                <a:latin typeface="Arial" charset="0"/>
              </a:rPr>
              <a:t>Rickford</a:t>
            </a:r>
            <a:r>
              <a:rPr lang="en-US" dirty="0" smtClean="0">
                <a:latin typeface="Arial" charset="0"/>
              </a:rPr>
              <a:t>, </a:t>
            </a:r>
            <a:r>
              <a:rPr lang="en-US" dirty="0" err="1" smtClean="0">
                <a:latin typeface="Arial" charset="0"/>
              </a:rPr>
              <a:t>Hollie</a:t>
            </a:r>
            <a:endParaRPr lang="en-US" dirty="0">
              <a:latin typeface="Arial" charset="0"/>
            </a:endParaRPr>
          </a:p>
        </p:txBody>
      </p:sp>
    </p:spTree>
    <p:extLst>
      <p:ext uri="{BB962C8B-B14F-4D97-AF65-F5344CB8AC3E}">
        <p14:creationId xmlns:p14="http://schemas.microsoft.com/office/powerpoint/2010/main" val="1735530361"/>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757365808"/>
              </p:ext>
            </p:extLst>
          </p:nvPr>
        </p:nvGraphicFramePr>
        <p:xfrm>
          <a:off x="436726" y="127755"/>
          <a:ext cx="8325136" cy="6584912"/>
        </p:xfrm>
        <a:graphic>
          <a:graphicData uri="http://schemas.openxmlformats.org/drawingml/2006/table">
            <a:tbl>
              <a:tblPr firstRow="1" bandRow="1">
                <a:tableStyleId>{7E9639D4-E3E2-4D34-9284-5A2195B3D0D7}</a:tableStyleId>
              </a:tblPr>
              <a:tblGrid>
                <a:gridCol w="2081284"/>
                <a:gridCol w="2081284"/>
                <a:gridCol w="2081284"/>
                <a:gridCol w="2081284"/>
              </a:tblGrid>
              <a:tr h="939633">
                <a:tc gridSpan="4">
                  <a:txBody>
                    <a:bodyPr/>
                    <a:lstStyle/>
                    <a:p>
                      <a:pPr algn="ctr"/>
                      <a:endParaRPr lang="en-US" sz="2000" b="1" dirty="0" smtClean="0"/>
                    </a:p>
                    <a:p>
                      <a:pPr algn="ctr"/>
                      <a:r>
                        <a:rPr lang="en-US" sz="2000" b="1" dirty="0" smtClean="0"/>
                        <a:t>4 Types of </a:t>
                      </a:r>
                      <a:r>
                        <a:rPr lang="en-US" sz="2000" b="1" smtClean="0"/>
                        <a:t>Contrastive Analysis</a:t>
                      </a:r>
                      <a:endParaRPr lang="en-US" sz="2000" b="1" dirty="0" smtClean="0"/>
                    </a:p>
                    <a:p>
                      <a:pPr algn="ctr"/>
                      <a:endParaRPr lang="en-US" sz="2000" b="1" dirty="0" smtClean="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557907">
                <a:tc>
                  <a:txBody>
                    <a:bodyPr/>
                    <a:lstStyle/>
                    <a:p>
                      <a:pPr algn="ctr"/>
                      <a:r>
                        <a:rPr lang="en-US" sz="1600" b="1" kern="1200" dirty="0" smtClean="0">
                          <a:solidFill>
                            <a:schemeClr val="bg1"/>
                          </a:solidFill>
                          <a:effectLst/>
                        </a:rPr>
                        <a:t>Sentence Lifting</a:t>
                      </a:r>
                      <a:endParaRPr lang="en-US" sz="1600" b="1" dirty="0">
                        <a:solidFill>
                          <a:schemeClr val="bg1"/>
                        </a:solidFill>
                      </a:endParaRPr>
                    </a:p>
                  </a:txBody>
                  <a:tcPr>
                    <a:solidFill>
                      <a:srgbClr val="FFC000"/>
                    </a:solidFill>
                  </a:tcPr>
                </a:tc>
                <a:tc>
                  <a:txBody>
                    <a:bodyPr/>
                    <a:lstStyle/>
                    <a:p>
                      <a:pPr algn="ctr"/>
                      <a:r>
                        <a:rPr lang="en-US" sz="1600" b="1" kern="1200" dirty="0" smtClean="0">
                          <a:solidFill>
                            <a:schemeClr val="bg1"/>
                          </a:solidFill>
                          <a:effectLst/>
                        </a:rPr>
                        <a:t>Role Playing</a:t>
                      </a:r>
                      <a:endParaRPr lang="en-US" sz="1600" b="1" i="0" kern="1200" dirty="0" smtClean="0">
                        <a:solidFill>
                          <a:schemeClr val="bg1"/>
                        </a:solidFill>
                        <a:effectLst/>
                        <a:latin typeface="Calibri"/>
                        <a:ea typeface="Calibri"/>
                        <a:cs typeface="Calibri"/>
                      </a:endParaRPr>
                    </a:p>
                  </a:txBody>
                  <a:tcPr>
                    <a:solidFill>
                      <a:srgbClr val="00B050"/>
                    </a:solidFill>
                  </a:tcPr>
                </a:tc>
                <a:tc>
                  <a:txBody>
                    <a:bodyPr/>
                    <a:lstStyle/>
                    <a:p>
                      <a:pPr algn="ctr"/>
                      <a:r>
                        <a:rPr lang="en-US" sz="1600" b="1" kern="1200" dirty="0" smtClean="0">
                          <a:solidFill>
                            <a:schemeClr val="bg1"/>
                          </a:solidFill>
                          <a:effectLst/>
                        </a:rPr>
                        <a:t>Retellings</a:t>
                      </a:r>
                      <a:endParaRPr lang="en-US" sz="1600" b="1" i="0" kern="1200" dirty="0" smtClean="0">
                        <a:solidFill>
                          <a:schemeClr val="bg1"/>
                        </a:solidFill>
                        <a:effectLst/>
                        <a:latin typeface="Calibri"/>
                        <a:ea typeface="Calibri"/>
                        <a:cs typeface="Calibri"/>
                      </a:endParaRPr>
                    </a:p>
                  </a:txBody>
                  <a:tcPr>
                    <a:solidFill>
                      <a:srgbClr val="FF0000"/>
                    </a:solidFill>
                  </a:tcPr>
                </a:tc>
                <a:tc>
                  <a:txBody>
                    <a:bodyPr/>
                    <a:lstStyle/>
                    <a:p>
                      <a:pPr algn="ctr"/>
                      <a:r>
                        <a:rPr lang="en-US" sz="1600" b="1" kern="1200" dirty="0" smtClean="0">
                          <a:solidFill>
                            <a:schemeClr val="bg1"/>
                          </a:solidFill>
                          <a:effectLst/>
                        </a:rPr>
                        <a:t>Teachable Moments</a:t>
                      </a:r>
                      <a:endParaRPr lang="en-US" sz="1600" b="1" i="0" kern="1200" dirty="0" smtClean="0">
                        <a:solidFill>
                          <a:schemeClr val="bg1"/>
                        </a:solidFill>
                        <a:effectLst/>
                        <a:latin typeface="Calibri"/>
                        <a:ea typeface="Calibri"/>
                        <a:cs typeface="Calibri"/>
                      </a:endParaRPr>
                    </a:p>
                  </a:txBody>
                  <a:tcPr>
                    <a:solidFill>
                      <a:srgbClr val="0070C0"/>
                    </a:solidFill>
                  </a:tcPr>
                </a:tc>
              </a:tr>
              <a:tr h="5021165">
                <a:tc>
                  <a:txBody>
                    <a:bodyPr/>
                    <a:lstStyle/>
                    <a:p>
                      <a:pPr algn="l" rtl="0" eaLnBrk="1" latinLnBrk="0" hangingPunct="1"/>
                      <a:r>
                        <a:rPr lang="en-US" sz="1200" b="1" kern="1200" dirty="0" smtClean="0">
                          <a:effectLst/>
                        </a:rPr>
                        <a:t>The student performs the contrastive analysis translations to determine the underlying rules that distinguish the two language forms.</a:t>
                      </a:r>
                    </a:p>
                    <a:p>
                      <a:pPr algn="l" rtl="0" eaLnBrk="1" latinLnBrk="0" hangingPunct="1"/>
                      <a:endParaRPr lang="en-US" sz="1200" b="1" dirty="0" smtClean="0">
                        <a:effectLst/>
                      </a:endParaRPr>
                    </a:p>
                    <a:p>
                      <a:pPr algn="l" rtl="0" eaLnBrk="1" latinLnBrk="0" hangingPunct="1"/>
                      <a:r>
                        <a:rPr lang="en-US" sz="1200" b="1" kern="1200" dirty="0" smtClean="0">
                          <a:effectLst/>
                        </a:rPr>
                        <a:t>This type of contrastive can be done with the use of literature, poetry, songs, student-elicited sentences, or prepared  scripts that incorporate specific contrasts of home and target language rule forms.</a:t>
                      </a:r>
                    </a:p>
                    <a:p>
                      <a:pPr algn="l" rtl="0" eaLnBrk="1" latinLnBrk="0" hangingPunct="1"/>
                      <a:endParaRPr lang="en-US" sz="1200" b="1" dirty="0" smtClean="0">
                        <a:effectLst/>
                      </a:endParaRPr>
                    </a:p>
                    <a:p>
                      <a:pPr algn="l" rtl="0" eaLnBrk="1" latinLnBrk="0" hangingPunct="1"/>
                      <a:r>
                        <a:rPr lang="en-US" sz="1200" b="1" kern="1200" dirty="0" smtClean="0">
                          <a:effectLst/>
                        </a:rPr>
                        <a:t>For example, teachers commonly take lines of rap music and the students change those lines into standard English, and then have students analyze the sound difference, effect on audience, or focus on grammar structure.</a:t>
                      </a:r>
                      <a:endParaRPr lang="en-US" sz="1200" b="1"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This type of contrastive analysis activity gives students opportunities to practice situations through acting and writing with the targeted language.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The emphasis is on situational appropriateness which calls on students to weigh the language most suited to the environment, audience, purpose, and function.</a:t>
                      </a:r>
                      <a:endParaRPr lang="en-US" sz="1200" b="1" dirty="0" smtClean="0">
                        <a:effectLst/>
                      </a:endParaRPr>
                    </a:p>
                    <a:p>
                      <a:pPr algn="l"/>
                      <a:endParaRPr lang="en-US"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Students first listen to a selection presented in the target language.  Students, then,  retell the story or piece of text.  The teacher listens to the students’ retellings to determine or identify the use of Home Language.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The students’ retellings can be taped so that they can be compared and contrasted with the language of the text.  </a:t>
                      </a:r>
                      <a:endParaRPr lang="en-US" sz="1200" b="1" dirty="0" smtClean="0">
                        <a:effectLst/>
                      </a:endParaRPr>
                    </a:p>
                    <a:p>
                      <a:pPr algn="l"/>
                      <a:endParaRPr lang="en-US" sz="1200" b="1" dirty="0"/>
                    </a:p>
                  </a:txBody>
                  <a:tcPr/>
                </a:tc>
                <a:tc>
                  <a:txBody>
                    <a:bodyPr/>
                    <a:lstStyle/>
                    <a:p>
                      <a:pPr algn="l" rtl="0" eaLnBrk="1" latinLnBrk="0" hangingPunct="1"/>
                      <a:r>
                        <a:rPr lang="en-US" sz="1200" b="1" kern="1200" dirty="0" smtClean="0">
                          <a:effectLst/>
                        </a:rPr>
                        <a:t>This is a form of contrastive analysis in which the teacher elicits spontaneous verbal responses from the students about material read or presented, creating on-the spot opportunities for situational appropriateness in the classroom.</a:t>
                      </a:r>
                      <a:endParaRPr lang="en-US" sz="1200" b="1" dirty="0" smtClean="0">
                        <a:effectLst/>
                      </a:endParaRPr>
                    </a:p>
                    <a:p>
                      <a:pPr algn="l" rtl="0" eaLnBrk="1" latinLnBrk="0" hangingPunct="1"/>
                      <a:r>
                        <a:rPr lang="en-US" sz="1200" b="1" kern="1200" dirty="0" smtClean="0">
                          <a:effectLst/>
                        </a:rPr>
                        <a:t> </a:t>
                      </a:r>
                      <a:endParaRPr lang="en-US" sz="1200" b="1" dirty="0" smtClean="0">
                        <a:effectLst/>
                      </a:endParaRPr>
                    </a:p>
                    <a:p>
                      <a:pPr algn="l"/>
                      <a:endParaRPr lang="en-US" sz="1200" b="1" dirty="0"/>
                    </a:p>
                  </a:txBody>
                  <a:tcPr/>
                </a:tc>
              </a:tr>
            </a:tbl>
          </a:graphicData>
        </a:graphic>
      </p:graphicFrame>
      <p:pic>
        <p:nvPicPr>
          <p:cNvPr id="10" name="Picture 9"/>
          <p:cNvPicPr>
            <a:picLocks noChangeAspect="1"/>
          </p:cNvPicPr>
          <p:nvPr/>
        </p:nvPicPr>
        <p:blipFill rotWithShape="1">
          <a:blip r:embed="rId3"/>
          <a:srcRect r="9351"/>
          <a:stretch/>
        </p:blipFill>
        <p:spPr>
          <a:xfrm>
            <a:off x="6250491" y="4517408"/>
            <a:ext cx="2470432" cy="2156349"/>
          </a:xfrm>
          <a:prstGeom prst="rect">
            <a:avLst/>
          </a:prstGeom>
        </p:spPr>
      </p:pic>
      <p:sp>
        <p:nvSpPr>
          <p:cNvPr id="4" name="TextBox 3"/>
          <p:cNvSpPr txBox="1"/>
          <p:nvPr/>
        </p:nvSpPr>
        <p:spPr>
          <a:xfrm>
            <a:off x="7415717" y="6396335"/>
            <a:ext cx="1728283" cy="461665"/>
          </a:xfrm>
          <a:prstGeom prst="rect">
            <a:avLst/>
          </a:prstGeom>
          <a:solidFill>
            <a:schemeClr val="tx1"/>
          </a:solidFill>
          <a:ln>
            <a:solidFill>
              <a:schemeClr val="tx1"/>
            </a:solidFill>
          </a:ln>
        </p:spPr>
        <p:txBody>
          <a:bodyPr wrap="square" rtlCol="0">
            <a:spAutoFit/>
          </a:bodyPr>
          <a:lstStyle/>
          <a:p>
            <a:pPr algn="ctr"/>
            <a:r>
              <a:rPr lang="en-US" sz="2400" b="1" dirty="0" smtClean="0">
                <a:solidFill>
                  <a:schemeClr val="bg1"/>
                </a:solidFill>
              </a:rPr>
              <a:t>Handout</a:t>
            </a:r>
            <a:endParaRPr lang="en-US" sz="2400" b="1" dirty="0">
              <a:solidFill>
                <a:schemeClr val="bg1"/>
              </a:solidFill>
            </a:endParaRPr>
          </a:p>
        </p:txBody>
      </p:sp>
    </p:spTree>
    <p:extLst>
      <p:ext uri="{BB962C8B-B14F-4D97-AF65-F5344CB8AC3E}">
        <p14:creationId xmlns:p14="http://schemas.microsoft.com/office/powerpoint/2010/main" val="133180283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Title 2"/>
          <p:cNvSpPr>
            <a:spLocks noGrp="1"/>
          </p:cNvSpPr>
          <p:nvPr>
            <p:ph type="title"/>
          </p:nvPr>
        </p:nvSpPr>
        <p:spPr>
          <a:xfrm>
            <a:off x="151636" y="246350"/>
            <a:ext cx="4498568" cy="1449387"/>
          </a:xfrm>
        </p:spPr>
        <p:txBody>
          <a:bodyPr>
            <a:normAutofit/>
          </a:bodyPr>
          <a:lstStyle/>
          <a:p>
            <a:pPr algn="ctr"/>
            <a:r>
              <a:rPr lang="en-US" b="1" dirty="0">
                <a:latin typeface="Century Gothic"/>
                <a:cs typeface="Century Gothic"/>
              </a:rPr>
              <a:t>Common </a:t>
            </a:r>
            <a:r>
              <a:rPr lang="en-US" b="1" dirty="0" smtClean="0">
                <a:latin typeface="Century Gothic"/>
                <a:cs typeface="Century Gothic"/>
              </a:rPr>
              <a:t>Rules </a:t>
            </a:r>
            <a:br>
              <a:rPr lang="en-US" b="1" dirty="0" smtClean="0">
                <a:latin typeface="Century Gothic"/>
                <a:cs typeface="Century Gothic"/>
              </a:rPr>
            </a:br>
            <a:r>
              <a:rPr lang="en-US" b="1" dirty="0" smtClean="0">
                <a:latin typeface="Century Gothic"/>
                <a:cs typeface="Century Gothic"/>
              </a:rPr>
              <a:t>Lists</a:t>
            </a:r>
            <a:endParaRPr lang="en-US" b="1" dirty="0">
              <a:latin typeface="Century Gothic"/>
              <a:cs typeface="Century Gothic"/>
            </a:endParaRPr>
          </a:p>
        </p:txBody>
      </p:sp>
      <p:sp>
        <p:nvSpPr>
          <p:cNvPr id="9" name="TextBox 8"/>
          <p:cNvSpPr txBox="1"/>
          <p:nvPr/>
        </p:nvSpPr>
        <p:spPr>
          <a:xfrm>
            <a:off x="7415717" y="6396335"/>
            <a:ext cx="1728283" cy="461665"/>
          </a:xfrm>
          <a:prstGeom prst="rect">
            <a:avLst/>
          </a:prstGeom>
          <a:solidFill>
            <a:schemeClr val="tx1"/>
          </a:solidFill>
          <a:ln>
            <a:solidFill>
              <a:schemeClr val="tx1"/>
            </a:solidFill>
          </a:ln>
        </p:spPr>
        <p:txBody>
          <a:bodyPr wrap="square" rtlCol="0">
            <a:spAutoFit/>
          </a:bodyPr>
          <a:lstStyle/>
          <a:p>
            <a:pPr algn="ctr"/>
            <a:r>
              <a:rPr lang="en-US" sz="2400" b="1" dirty="0" smtClean="0">
                <a:solidFill>
                  <a:schemeClr val="bg1"/>
                </a:solidFill>
              </a:rPr>
              <a:t>Handouts</a:t>
            </a:r>
            <a:endParaRPr lang="en-US" sz="2400" b="1" dirty="0">
              <a:solidFill>
                <a:schemeClr val="bg1"/>
              </a:solidFill>
            </a:endParaRPr>
          </a:p>
        </p:txBody>
      </p:sp>
      <p:pic>
        <p:nvPicPr>
          <p:cNvPr id="4" name="Picture 3"/>
          <p:cNvPicPr>
            <a:picLocks noChangeAspect="1"/>
          </p:cNvPicPr>
          <p:nvPr/>
        </p:nvPicPr>
        <p:blipFill>
          <a:blip r:embed="rId3"/>
          <a:stretch>
            <a:fillRect/>
          </a:stretch>
        </p:blipFill>
        <p:spPr>
          <a:xfrm>
            <a:off x="514472" y="1979516"/>
            <a:ext cx="3839573" cy="4416819"/>
          </a:xfrm>
          <a:prstGeom prst="rect">
            <a:avLst/>
          </a:prstGeom>
        </p:spPr>
      </p:pic>
      <p:pic>
        <p:nvPicPr>
          <p:cNvPr id="6" name="Picture 5" descr="Screen Shot 2016-01-14 at 2.29.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309" y="454302"/>
            <a:ext cx="1826771" cy="3317831"/>
          </a:xfrm>
          <a:prstGeom prst="rect">
            <a:avLst/>
          </a:prstGeom>
          <a:ln w="12700" cmpd="sng">
            <a:solidFill>
              <a:schemeClr val="tx1"/>
            </a:solidFill>
          </a:ln>
        </p:spPr>
      </p:pic>
      <p:pic>
        <p:nvPicPr>
          <p:cNvPr id="7" name="Picture 6" descr="Screen Shot 2016-01-14 at 2.3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980" y="993884"/>
            <a:ext cx="2153712" cy="3911631"/>
          </a:xfrm>
          <a:prstGeom prst="rect">
            <a:avLst/>
          </a:prstGeom>
          <a:ln w="12700" cmpd="sng">
            <a:solidFill>
              <a:schemeClr val="tx1"/>
            </a:solidFill>
          </a:ln>
        </p:spPr>
      </p:pic>
      <p:pic>
        <p:nvPicPr>
          <p:cNvPr id="8" name="Picture 7" descr="Screen Shot 2016-01-14 at 2.29.5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827" y="1395058"/>
            <a:ext cx="2531779" cy="4481501"/>
          </a:xfrm>
          <a:prstGeom prst="rect">
            <a:avLst/>
          </a:prstGeom>
          <a:ln w="12700" cmpd="sng">
            <a:solidFill>
              <a:schemeClr val="tx1"/>
            </a:solidFill>
          </a:ln>
        </p:spPr>
      </p:pic>
    </p:spTree>
    <p:extLst>
      <p:ext uri="{BB962C8B-B14F-4D97-AF65-F5344CB8AC3E}">
        <p14:creationId xmlns:p14="http://schemas.microsoft.com/office/powerpoint/2010/main" val="1749681829"/>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4400" b="1" u="none" strike="noStrike" cap="none" baseline="0" dirty="0" smtClean="0">
                <a:solidFill>
                  <a:schemeClr val="tx1"/>
                </a:solidFill>
                <a:latin typeface="Century Gothic" charset="0"/>
                <a:ea typeface="Century Gothic" charset="0"/>
                <a:cs typeface="Century Gothic" charset="0"/>
                <a:sym typeface="Calibri"/>
              </a:rPr>
              <a:t>Common</a:t>
            </a:r>
            <a:r>
              <a:rPr lang="en-US" sz="4400" b="1" u="none" strike="noStrike" cap="none" dirty="0" smtClean="0">
                <a:solidFill>
                  <a:schemeClr val="tx1"/>
                </a:solidFill>
                <a:latin typeface="Century Gothic" charset="0"/>
                <a:ea typeface="Century Gothic" charset="0"/>
                <a:cs typeface="Century Gothic" charset="0"/>
                <a:sym typeface="Calibri"/>
              </a:rPr>
              <a:t> Rules Lists</a:t>
            </a:r>
            <a:endParaRPr lang="en-US" sz="44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Screen Shot 2016-01-14 at 2.3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837" y="1236645"/>
            <a:ext cx="2723567" cy="4946617"/>
          </a:xfrm>
          <a:prstGeom prst="rect">
            <a:avLst/>
          </a:prstGeom>
          <a:ln w="12700" cmpd="sng">
            <a:solidFill>
              <a:schemeClr val="tx1"/>
            </a:solidFill>
          </a:ln>
        </p:spPr>
      </p:pic>
      <p:pic>
        <p:nvPicPr>
          <p:cNvPr id="6" name="Picture 5" descr="Screen Shot 2016-01-14 at 2.2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203" y="1270069"/>
            <a:ext cx="2794542" cy="4946617"/>
          </a:xfrm>
          <a:prstGeom prst="rect">
            <a:avLst/>
          </a:prstGeom>
          <a:ln w="12700" cmpd="sng">
            <a:solidFill>
              <a:schemeClr val="tx1"/>
            </a:solidFill>
          </a:ln>
        </p:spPr>
      </p:pic>
      <p:pic>
        <p:nvPicPr>
          <p:cNvPr id="9" name="Picture 8" descr="Screen Shot 2016-01-14 at 2.2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89" y="1219933"/>
            <a:ext cx="2723567" cy="4946617"/>
          </a:xfrm>
          <a:prstGeom prst="rect">
            <a:avLst/>
          </a:prstGeom>
          <a:ln w="12700" cmpd="sng">
            <a:solidFill>
              <a:schemeClr val="tx1"/>
            </a:solidFill>
          </a:ln>
        </p:spPr>
      </p:pic>
      <p:sp>
        <p:nvSpPr>
          <p:cNvPr id="11" name="Rounded Rectangle 10"/>
          <p:cNvSpPr/>
          <p:nvPr/>
        </p:nvSpPr>
        <p:spPr>
          <a:xfrm>
            <a:off x="7682153" y="501109"/>
            <a:ext cx="1244592" cy="484871"/>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Handouts</a:t>
            </a:r>
            <a:endParaRPr lang="en-US" dirty="0"/>
          </a:p>
        </p:txBody>
      </p:sp>
    </p:spTree>
    <p:extLst>
      <p:ext uri="{BB962C8B-B14F-4D97-AF65-F5344CB8AC3E}">
        <p14:creationId xmlns:p14="http://schemas.microsoft.com/office/powerpoint/2010/main" val="1109699538"/>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4400" b="1" u="none" strike="noStrike" cap="none" baseline="0" dirty="0" smtClean="0">
                <a:solidFill>
                  <a:schemeClr val="tx1"/>
                </a:solidFill>
                <a:latin typeface="Century Gothic" charset="0"/>
                <a:ea typeface="Century Gothic" charset="0"/>
                <a:cs typeface="Century Gothic" charset="0"/>
                <a:sym typeface="Calibri"/>
              </a:rPr>
              <a:t>Common</a:t>
            </a:r>
            <a:r>
              <a:rPr lang="en-US" sz="4400" b="1" u="none" strike="noStrike" cap="none" dirty="0" smtClean="0">
                <a:solidFill>
                  <a:schemeClr val="tx1"/>
                </a:solidFill>
                <a:latin typeface="Century Gothic" charset="0"/>
                <a:ea typeface="Century Gothic" charset="0"/>
                <a:cs typeface="Century Gothic" charset="0"/>
                <a:sym typeface="Calibri"/>
              </a:rPr>
              <a:t> Rules Lists Posters</a:t>
            </a:r>
            <a:endParaRPr lang="en-US" sz="4400" b="1" u="none" strike="noStrike" cap="none" baseline="0" dirty="0">
              <a:solidFill>
                <a:schemeClr val="tx1"/>
              </a:solidFill>
              <a:latin typeface="Century Gothic" charset="0"/>
              <a:ea typeface="Century Gothic" charset="0"/>
              <a:cs typeface="Century Gothic" charset="0"/>
              <a:sym typeface="Calibri"/>
            </a:endParaRPr>
          </a:p>
        </p:txBody>
      </p:sp>
      <p:pic>
        <p:nvPicPr>
          <p:cNvPr id="9" name="Picture 8" descr="Screen Shot 2016-01-14 at 2.2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325" y="1136024"/>
            <a:ext cx="2723567" cy="4946617"/>
          </a:xfrm>
          <a:prstGeom prst="rect">
            <a:avLst/>
          </a:prstGeom>
          <a:ln w="12700" cmpd="sng">
            <a:solidFill>
              <a:schemeClr val="tx1"/>
            </a:solidFill>
          </a:ln>
        </p:spPr>
      </p:pic>
      <p:pic>
        <p:nvPicPr>
          <p:cNvPr id="4" name="Picture 3" descr="Screen Shot 2016-01-19 at 8.27.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16" y="5770244"/>
            <a:ext cx="8470900" cy="546100"/>
          </a:xfrm>
          <a:prstGeom prst="rect">
            <a:avLst/>
          </a:prstGeom>
        </p:spPr>
      </p:pic>
      <p:pic>
        <p:nvPicPr>
          <p:cNvPr id="5" name="Picture 4" descr="Screen Shot 2016-01-19 at 8.2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16" y="4320736"/>
            <a:ext cx="8483600" cy="546100"/>
          </a:xfrm>
          <a:prstGeom prst="rect">
            <a:avLst/>
          </a:prstGeom>
        </p:spPr>
      </p:pic>
      <p:pic>
        <p:nvPicPr>
          <p:cNvPr id="7" name="Picture 6" descr="Screen Shot 2016-01-19 at 8.27.2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40" y="2820472"/>
            <a:ext cx="8458200" cy="558800"/>
          </a:xfrm>
          <a:prstGeom prst="rect">
            <a:avLst/>
          </a:prstGeom>
        </p:spPr>
      </p:pic>
      <p:pic>
        <p:nvPicPr>
          <p:cNvPr id="8" name="Picture 7" descr="Screen Shot 2016-01-19 at 8.27.0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40" y="1501349"/>
            <a:ext cx="8483600" cy="508000"/>
          </a:xfrm>
          <a:prstGeom prst="rect">
            <a:avLst/>
          </a:prstGeom>
        </p:spPr>
      </p:pic>
    </p:spTree>
    <p:extLst>
      <p:ext uri="{BB962C8B-B14F-4D97-AF65-F5344CB8AC3E}">
        <p14:creationId xmlns:p14="http://schemas.microsoft.com/office/powerpoint/2010/main" val="382117668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448211" y="1823741"/>
            <a:ext cx="7945677" cy="1323439"/>
          </a:xfrm>
          <a:prstGeom prst="rect">
            <a:avLst/>
          </a:prstGeom>
          <a:solidFill>
            <a:srgbClr val="FFFF00"/>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Phonological Features:</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Digraph- /</a:t>
            </a:r>
            <a:r>
              <a:rPr lang="en-US" sz="3200" dirty="0" err="1" smtClean="0">
                <a:solidFill>
                  <a:srgbClr val="000000"/>
                </a:solidFill>
                <a:latin typeface="Arial"/>
                <a:ea typeface="ＭＳ Ｐゴシック"/>
                <a:cs typeface="Arial"/>
              </a:rPr>
              <a:t>th</a:t>
            </a:r>
            <a:r>
              <a:rPr lang="en-US" sz="3200" dirty="0" smtClean="0">
                <a:solidFill>
                  <a:srgbClr val="000000"/>
                </a:solidFill>
                <a:latin typeface="Arial"/>
                <a:ea typeface="ＭＳ Ｐゴシック"/>
                <a:cs typeface="Arial"/>
              </a:rPr>
              <a:t>/</a:t>
            </a: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662172"/>
            <a:ext cx="1091574" cy="1485008"/>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1138489"/>
            <a:ext cx="967841" cy="1550267"/>
          </a:xfrm>
          <a:prstGeom prst="rect">
            <a:avLst/>
          </a:prstGeom>
        </p:spPr>
      </p:pic>
      <p:sp>
        <p:nvSpPr>
          <p:cNvPr id="2" name="Title 1"/>
          <p:cNvSpPr>
            <a:spLocks noGrp="1"/>
          </p:cNvSpPr>
          <p:nvPr>
            <p:ph type="title"/>
          </p:nvPr>
        </p:nvSpPr>
        <p:spPr>
          <a:xfrm>
            <a:off x="448211" y="107563"/>
            <a:ext cx="8497907"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graphicFrame>
        <p:nvGraphicFramePr>
          <p:cNvPr id="8" name="Table 7"/>
          <p:cNvGraphicFramePr>
            <a:graphicFrameLocks noGrp="1"/>
          </p:cNvGraphicFramePr>
          <p:nvPr>
            <p:extLst>
              <p:ext uri="{D42A27DB-BD31-4B8C-83A1-F6EECF244321}">
                <p14:modId xmlns:p14="http://schemas.microsoft.com/office/powerpoint/2010/main" val="1582435279"/>
              </p:ext>
            </p:extLst>
          </p:nvPr>
        </p:nvGraphicFramePr>
        <p:xfrm>
          <a:off x="485562" y="3514451"/>
          <a:ext cx="7945677" cy="2946862"/>
        </p:xfrm>
        <a:graphic>
          <a:graphicData uri="http://schemas.openxmlformats.org/drawingml/2006/table">
            <a:tbl>
              <a:tblPr firstRow="1" bandRow="1">
                <a:tableStyleId>{5940675A-B579-460E-94D1-54222C63F5DA}</a:tableStyleId>
              </a:tblPr>
              <a:tblGrid>
                <a:gridCol w="2648559"/>
                <a:gridCol w="2648559"/>
                <a:gridCol w="2648559"/>
              </a:tblGrid>
              <a:tr h="1026623">
                <a:tc>
                  <a:txBody>
                    <a:bodyPr/>
                    <a:lstStyle/>
                    <a:p>
                      <a:pPr algn="ctr"/>
                      <a:r>
                        <a:rPr lang="en-US" sz="2400" b="1" dirty="0" smtClean="0"/>
                        <a:t>AAL</a:t>
                      </a:r>
                    </a:p>
                    <a:p>
                      <a:pPr algn="ctr"/>
                      <a:r>
                        <a:rPr lang="en-US" sz="1800" b="1" dirty="0" smtClean="0"/>
                        <a:t>/</a:t>
                      </a:r>
                      <a:r>
                        <a:rPr lang="en-US" sz="1800" b="1" dirty="0" err="1" smtClean="0"/>
                        <a:t>th</a:t>
                      </a:r>
                      <a:r>
                        <a:rPr lang="en-US" sz="1800" b="1" dirty="0" smtClean="0"/>
                        <a:t>/=</a:t>
                      </a:r>
                      <a:r>
                        <a:rPr lang="en-US" sz="1800" b="1" baseline="0" dirty="0" smtClean="0"/>
                        <a:t> /f/ or /d/</a:t>
                      </a:r>
                      <a:endParaRPr lang="en-US" sz="1800" b="1" dirty="0">
                        <a:solidFill>
                          <a:srgbClr val="000000"/>
                        </a:solidFill>
                      </a:endParaRPr>
                    </a:p>
                  </a:txBody>
                  <a:tcPr/>
                </a:tc>
                <a:tc>
                  <a:txBody>
                    <a:bodyPr/>
                    <a:lstStyle/>
                    <a:p>
                      <a:pPr algn="ctr"/>
                      <a:r>
                        <a:rPr lang="en-US" sz="2400" b="1" dirty="0" err="1" smtClean="0"/>
                        <a:t>MxAL</a:t>
                      </a:r>
                      <a:endParaRPr lang="en-US" sz="2400" b="1" dirty="0" smtClean="0"/>
                    </a:p>
                    <a:p>
                      <a:pPr algn="ctr"/>
                      <a:r>
                        <a:rPr lang="en-US" sz="1800" b="1" dirty="0" smtClean="0"/>
                        <a:t>/</a:t>
                      </a:r>
                      <a:r>
                        <a:rPr lang="en-US" sz="1800" b="1" dirty="0" err="1" smtClean="0"/>
                        <a:t>th</a:t>
                      </a:r>
                      <a:r>
                        <a:rPr lang="en-US" sz="1800" b="1" dirty="0" smtClean="0"/>
                        <a:t>/= /d/</a:t>
                      </a:r>
                      <a:endParaRPr lang="en-US" sz="1800" b="1" dirty="0">
                        <a:solidFill>
                          <a:srgbClr val="000000"/>
                        </a:solidFill>
                      </a:endParaRPr>
                    </a:p>
                  </a:txBody>
                  <a:tcPr/>
                </a:tc>
                <a:tc>
                  <a:txBody>
                    <a:bodyPr/>
                    <a:lstStyle/>
                    <a:p>
                      <a:pPr algn="ctr"/>
                      <a:r>
                        <a:rPr lang="en-US" sz="2400" b="1" dirty="0" smtClean="0"/>
                        <a:t>HAL</a:t>
                      </a:r>
                    </a:p>
                    <a:p>
                      <a:pPr algn="ctr"/>
                      <a:r>
                        <a:rPr lang="en-US" sz="1800" b="1" dirty="0" smtClean="0"/>
                        <a:t>/</a:t>
                      </a:r>
                      <a:r>
                        <a:rPr lang="en-US" sz="1800" b="1" dirty="0" err="1" smtClean="0"/>
                        <a:t>th</a:t>
                      </a:r>
                      <a:r>
                        <a:rPr lang="en-US" sz="1800" b="1" dirty="0" smtClean="0"/>
                        <a:t>/= /t/ or /d/</a:t>
                      </a:r>
                      <a:endParaRPr lang="en-US" sz="1800" b="1" dirty="0">
                        <a:solidFill>
                          <a:srgbClr val="000000"/>
                        </a:solidFill>
                      </a:endParaRPr>
                    </a:p>
                  </a:txBody>
                  <a:tcPr/>
                </a:tc>
              </a:tr>
              <a:tr h="1067512">
                <a:tc>
                  <a:txBody>
                    <a:bodyPr/>
                    <a:lstStyle/>
                    <a:p>
                      <a:r>
                        <a:rPr lang="en-US" sz="2400" b="1" dirty="0" smtClean="0"/>
                        <a:t>Dis is my </a:t>
                      </a:r>
                      <a:r>
                        <a:rPr lang="en-US" sz="2400" b="1" dirty="0" err="1" smtClean="0"/>
                        <a:t>mouf</a:t>
                      </a:r>
                      <a:r>
                        <a:rPr lang="en-US" sz="2400" b="1" dirty="0" smtClean="0"/>
                        <a:t>.</a:t>
                      </a:r>
                    </a:p>
                    <a:p>
                      <a:endParaRPr lang="en-US" sz="2400" b="1" dirty="0" smtClean="0"/>
                    </a:p>
                    <a:p>
                      <a:endParaRPr lang="en-US" sz="1800" b="1" dirty="0" smtClean="0"/>
                    </a:p>
                    <a:p>
                      <a:pPr algn="ctr"/>
                      <a:r>
                        <a:rPr lang="en-US" sz="1800" b="1" dirty="0" smtClean="0">
                          <a:solidFill>
                            <a:srgbClr val="2C04FF"/>
                          </a:solidFill>
                        </a:rPr>
                        <a:t>Translation</a:t>
                      </a:r>
                    </a:p>
                    <a:p>
                      <a:pPr algn="ctr"/>
                      <a:r>
                        <a:rPr lang="en-US" sz="1800" b="1" dirty="0" smtClean="0"/>
                        <a:t>This is my mouth.</a:t>
                      </a:r>
                    </a:p>
                  </a:txBody>
                  <a:tcPr/>
                </a:tc>
                <a:tc>
                  <a:txBody>
                    <a:bodyPr/>
                    <a:lstStyle/>
                    <a:p>
                      <a:r>
                        <a:rPr lang="en-US" sz="2400" b="1" dirty="0" smtClean="0"/>
                        <a:t>Dis teacher is mean.</a:t>
                      </a:r>
                    </a:p>
                    <a:p>
                      <a:endParaRPr lang="en-US" sz="2400" b="1" dirty="0" smtClean="0"/>
                    </a:p>
                    <a:p>
                      <a:pPr algn="ctr"/>
                      <a:r>
                        <a:rPr lang="en-US" sz="1800" b="1" dirty="0" smtClean="0">
                          <a:solidFill>
                            <a:srgbClr val="2C04FF"/>
                          </a:solidFill>
                        </a:rPr>
                        <a:t>Translation</a:t>
                      </a:r>
                    </a:p>
                    <a:p>
                      <a:pPr algn="ctr"/>
                      <a:r>
                        <a:rPr lang="en-US" sz="1800" b="1" dirty="0" smtClean="0"/>
                        <a:t>This</a:t>
                      </a:r>
                      <a:r>
                        <a:rPr lang="en-US" sz="1800" b="1" baseline="0" dirty="0" smtClean="0"/>
                        <a:t> teacher is mean.</a:t>
                      </a:r>
                      <a:endParaRPr lang="en-US" sz="1800" b="1" dirty="0" smtClean="0"/>
                    </a:p>
                  </a:txBody>
                  <a:tcPr/>
                </a:tc>
                <a:tc>
                  <a:txBody>
                    <a:bodyPr/>
                    <a:lstStyle/>
                    <a:p>
                      <a:r>
                        <a:rPr lang="en-US" sz="2400" b="1" dirty="0" smtClean="0"/>
                        <a:t>Dis my </a:t>
                      </a:r>
                      <a:r>
                        <a:rPr lang="en-US" sz="2400" b="1" dirty="0" err="1" smtClean="0"/>
                        <a:t>fada</a:t>
                      </a:r>
                      <a:r>
                        <a:rPr lang="en-US" sz="2400" b="1" baseline="0" dirty="0" smtClean="0"/>
                        <a:t>.</a:t>
                      </a:r>
                    </a:p>
                    <a:p>
                      <a:endParaRPr lang="en-US" sz="2400" b="1" baseline="0" dirty="0" smtClean="0">
                        <a:solidFill>
                          <a:srgbClr val="2C04FF"/>
                        </a:solidFill>
                      </a:endParaRPr>
                    </a:p>
                    <a:p>
                      <a:endParaRPr lang="en-US" sz="1800" b="1" dirty="0" smtClean="0">
                        <a:solidFill>
                          <a:srgbClr val="2C04FF"/>
                        </a:solidFill>
                      </a:endParaRPr>
                    </a:p>
                    <a:p>
                      <a:pPr algn="ctr"/>
                      <a:r>
                        <a:rPr lang="en-US" sz="1800" b="1" dirty="0" smtClean="0">
                          <a:solidFill>
                            <a:srgbClr val="2C04FF"/>
                          </a:solidFill>
                        </a:rPr>
                        <a:t>Translation</a:t>
                      </a:r>
                    </a:p>
                    <a:p>
                      <a:pPr algn="ctr"/>
                      <a:r>
                        <a:rPr lang="en-US" sz="1800" b="1" dirty="0" smtClean="0"/>
                        <a:t>I think that both of you should go.</a:t>
                      </a:r>
                    </a:p>
                  </a:txBody>
                  <a:tcPr/>
                </a:tc>
              </a:tr>
            </a:tbl>
          </a:graphicData>
        </a:graphic>
      </p:graphicFrame>
      <p:sp>
        <p:nvSpPr>
          <p:cNvPr id="5" name="Rounded Rectangle 4"/>
          <p:cNvSpPr/>
          <p:nvPr/>
        </p:nvSpPr>
        <p:spPr>
          <a:xfrm>
            <a:off x="7754557" y="2688756"/>
            <a:ext cx="1389443" cy="752895"/>
          </a:xfrm>
          <a:prstGeom prst="round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dirty="0" smtClean="0">
                <a:solidFill>
                  <a:srgbClr val="FFFFFF"/>
                </a:solidFill>
                <a:latin typeface="Arial"/>
                <a:ea typeface="ＭＳ Ｐゴシック"/>
                <a:cs typeface="Arial"/>
              </a:rPr>
              <a:t>Handouts </a:t>
            </a:r>
            <a:endParaRPr lang="en-US" dirty="0">
              <a:solidFill>
                <a:srgbClr val="FFFFFF"/>
              </a:solidFill>
              <a:latin typeface="Arial"/>
              <a:ea typeface="ＭＳ Ｐゴシック"/>
              <a:cs typeface="Arial"/>
            </a:endParaRPr>
          </a:p>
        </p:txBody>
      </p:sp>
      <p:sp>
        <p:nvSpPr>
          <p:cNvPr id="17" name="Rectangle 16"/>
          <p:cNvSpPr/>
          <p:nvPr/>
        </p:nvSpPr>
        <p:spPr>
          <a:xfrm>
            <a:off x="1736823" y="4631134"/>
            <a:ext cx="747021"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77835" y="4615469"/>
            <a:ext cx="463892" cy="317457"/>
          </a:xfrm>
          <a:prstGeom prst="rect">
            <a:avLst/>
          </a:prstGeom>
          <a:solidFill>
            <a:srgbClr val="FFFF00">
              <a:alpha val="3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774254" y="4609141"/>
            <a:ext cx="736067" cy="323786"/>
          </a:xfrm>
          <a:prstGeom prst="rect">
            <a:avLst/>
          </a:prstGeom>
          <a:solidFill>
            <a:srgbClr val="FFFF00">
              <a:alpha val="34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41589" y="4615469"/>
            <a:ext cx="448213"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829757" y="4615469"/>
            <a:ext cx="448213"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5046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FFF00"/>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Phonological Features:</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Consonant Clusters</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pic>
        <p:nvPicPr>
          <p:cNvPr id="13" name="Picture 12" descr="Screen Shot 2016-01-19 at 8.56.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70" y="3326794"/>
            <a:ext cx="8078980" cy="3131939"/>
          </a:xfrm>
          <a:prstGeom prst="rect">
            <a:avLst/>
          </a:prstGeom>
          <a:ln>
            <a:solidFill>
              <a:schemeClr val="tx1"/>
            </a:solidFill>
          </a:ln>
        </p:spPr>
      </p:pic>
    </p:spTree>
    <p:extLst>
      <p:ext uri="{BB962C8B-B14F-4D97-AF65-F5344CB8AC3E}">
        <p14:creationId xmlns:p14="http://schemas.microsoft.com/office/powerpoint/2010/main" val="65605806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E8923"/>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Markers (Morphemes) :</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Past Tense Marker “</a:t>
            </a:r>
            <a:r>
              <a:rPr lang="en-US" sz="3200" dirty="0" err="1" smtClean="0">
                <a:solidFill>
                  <a:srgbClr val="000000"/>
                </a:solidFill>
                <a:latin typeface="Arial"/>
                <a:ea typeface="ＭＳ Ｐゴシック"/>
                <a:cs typeface="Arial"/>
              </a:rPr>
              <a:t>ed</a:t>
            </a:r>
            <a:r>
              <a:rPr lang="en-US" sz="3200" dirty="0" smtClean="0">
                <a:solidFill>
                  <a:srgbClr val="000000"/>
                </a:solidFill>
                <a:latin typeface="Arial"/>
                <a:ea typeface="ＭＳ Ｐゴシック"/>
                <a:cs typeface="Arial"/>
              </a:rPr>
              <a:t>”</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2850397751"/>
              </p:ext>
            </p:extLst>
          </p:nvPr>
        </p:nvGraphicFramePr>
        <p:xfrm>
          <a:off x="485562" y="3514451"/>
          <a:ext cx="7945677" cy="2504176"/>
        </p:xfrm>
        <a:graphic>
          <a:graphicData uri="http://schemas.openxmlformats.org/drawingml/2006/table">
            <a:tbl>
              <a:tblPr firstRow="1" bandRow="1">
                <a:tableStyleId>{5940675A-B579-460E-94D1-54222C63F5DA}</a:tableStyleId>
              </a:tblPr>
              <a:tblGrid>
                <a:gridCol w="2648559"/>
                <a:gridCol w="2648559"/>
                <a:gridCol w="2648559"/>
              </a:tblGrid>
              <a:tr h="705857">
                <a:tc>
                  <a:txBody>
                    <a:bodyPr/>
                    <a:lstStyle/>
                    <a:p>
                      <a:pPr algn="ctr"/>
                      <a:r>
                        <a:rPr lang="en-US" sz="2400" b="1" dirty="0" smtClean="0"/>
                        <a:t>AAL</a:t>
                      </a:r>
                    </a:p>
                  </a:txBody>
                  <a:tcPr/>
                </a:tc>
                <a:tc>
                  <a:txBody>
                    <a:bodyPr/>
                    <a:lstStyle/>
                    <a:p>
                      <a:pPr algn="ctr"/>
                      <a:r>
                        <a:rPr lang="en-US" sz="2400" b="1" dirty="0" err="1" smtClean="0"/>
                        <a:t>MxAL</a:t>
                      </a:r>
                      <a:endParaRPr lang="en-US" sz="2400" b="1" dirty="0" smtClean="0"/>
                    </a:p>
                  </a:txBody>
                  <a:tcPr/>
                </a:tc>
                <a:tc>
                  <a:txBody>
                    <a:bodyPr/>
                    <a:lstStyle/>
                    <a:p>
                      <a:pPr algn="ctr"/>
                      <a:r>
                        <a:rPr lang="en-US" sz="2400" b="1" dirty="0" smtClean="0"/>
                        <a:t>HAL</a:t>
                      </a:r>
                    </a:p>
                  </a:txBody>
                  <a:tcPr/>
                </a:tc>
              </a:tr>
              <a:tr h="1067512">
                <a:tc>
                  <a:txBody>
                    <a:bodyPr/>
                    <a:lstStyle/>
                    <a:p>
                      <a:pPr algn="ctr"/>
                      <a:r>
                        <a:rPr lang="en-US" sz="2000" b="1" dirty="0" smtClean="0"/>
                        <a:t>My</a:t>
                      </a:r>
                      <a:r>
                        <a:rPr lang="en-US" sz="2000" b="1" baseline="0" dirty="0" smtClean="0"/>
                        <a:t> mother </a:t>
                      </a:r>
                      <a:r>
                        <a:rPr lang="en-US" sz="2000" b="1" u="sng" baseline="0" dirty="0" smtClean="0"/>
                        <a:t>cook</a:t>
                      </a:r>
                      <a:r>
                        <a:rPr lang="en-US" sz="2000" b="1" baseline="0" dirty="0" smtClean="0"/>
                        <a:t> dinner last night</a:t>
                      </a:r>
                      <a:r>
                        <a:rPr lang="en-US" sz="2000" b="1" dirty="0" smtClean="0"/>
                        <a:t>.</a:t>
                      </a:r>
                    </a:p>
                    <a:p>
                      <a:pPr algn="ctr"/>
                      <a:endParaRPr lang="en-US" sz="1800" b="1" dirty="0" smtClean="0"/>
                    </a:p>
                    <a:p>
                      <a:pPr algn="ctr"/>
                      <a:r>
                        <a:rPr lang="en-US" sz="1800" b="1" dirty="0" smtClean="0">
                          <a:solidFill>
                            <a:srgbClr val="2C04FF"/>
                          </a:solidFill>
                        </a:rPr>
                        <a:t>Translation</a:t>
                      </a:r>
                    </a:p>
                    <a:p>
                      <a:pPr algn="ctr"/>
                      <a:r>
                        <a:rPr lang="en-US" sz="1800" b="1" dirty="0" smtClean="0"/>
                        <a:t>My mother cooked dinner last night.</a:t>
                      </a:r>
                    </a:p>
                  </a:txBody>
                  <a:tcPr/>
                </a:tc>
                <a:tc>
                  <a:txBody>
                    <a:bodyPr/>
                    <a:lstStyle/>
                    <a:p>
                      <a:pPr algn="ctr"/>
                      <a:r>
                        <a:rPr lang="en-US" sz="2000" b="1" dirty="0" smtClean="0"/>
                        <a:t>Yesterday, he </a:t>
                      </a:r>
                      <a:r>
                        <a:rPr lang="en-US" sz="2000" b="1" u="sng" dirty="0" smtClean="0"/>
                        <a:t>start</a:t>
                      </a:r>
                      <a:r>
                        <a:rPr lang="en-US" sz="2000" b="1" dirty="0" smtClean="0"/>
                        <a:t> selling newspapers.</a:t>
                      </a:r>
                    </a:p>
                    <a:p>
                      <a:pPr algn="ctr"/>
                      <a:endParaRPr lang="en-US" sz="2400" b="1" dirty="0" smtClean="0">
                        <a:solidFill>
                          <a:schemeClr val="tx1"/>
                        </a:solidFill>
                      </a:endParaRPr>
                    </a:p>
                    <a:p>
                      <a:pPr algn="ctr"/>
                      <a:r>
                        <a:rPr lang="en-US" sz="1800" b="1" dirty="0" smtClean="0">
                          <a:solidFill>
                            <a:srgbClr val="2C04FF"/>
                          </a:solidFill>
                        </a:rPr>
                        <a:t>Translation</a:t>
                      </a:r>
                    </a:p>
                    <a:p>
                      <a:pPr algn="ctr"/>
                      <a:r>
                        <a:rPr lang="en-US" sz="1800" b="1" dirty="0" smtClean="0"/>
                        <a:t>This</a:t>
                      </a:r>
                      <a:r>
                        <a:rPr lang="en-US" sz="1800" b="1" baseline="0" dirty="0" smtClean="0"/>
                        <a:t> teacher is mean.</a:t>
                      </a:r>
                      <a:endParaRPr lang="en-US" sz="1800" b="1" dirty="0" smtClean="0"/>
                    </a:p>
                  </a:txBody>
                  <a:tcPr/>
                </a:tc>
                <a:tc>
                  <a:txBody>
                    <a:bodyPr/>
                    <a:lstStyle/>
                    <a:p>
                      <a:pPr algn="ctr"/>
                      <a:r>
                        <a:rPr lang="en-US" sz="2400" b="1" dirty="0" smtClean="0"/>
                        <a:t>Hu </a:t>
                      </a:r>
                      <a:r>
                        <a:rPr lang="en-US" sz="2400" b="1" u="sng" dirty="0" smtClean="0"/>
                        <a:t>wen</a:t>
                      </a:r>
                      <a:r>
                        <a:rPr lang="en-US" sz="2400" b="1" dirty="0" smtClean="0"/>
                        <a:t> do </a:t>
                      </a:r>
                      <a:r>
                        <a:rPr lang="en-US" sz="2400" b="1" dirty="0" err="1" smtClean="0"/>
                        <a:t>dat</a:t>
                      </a:r>
                      <a:r>
                        <a:rPr lang="en-US" sz="2400" b="1" dirty="0" smtClean="0"/>
                        <a:t>?</a:t>
                      </a:r>
                      <a:endParaRPr lang="en-US" sz="2400" b="1" baseline="0" dirty="0" smtClean="0"/>
                    </a:p>
                    <a:p>
                      <a:pPr algn="ctr"/>
                      <a:endParaRPr lang="en-US" sz="2400" b="1" baseline="0" dirty="0" smtClean="0">
                        <a:solidFill>
                          <a:srgbClr val="2C04FF"/>
                        </a:solidFill>
                      </a:endParaRPr>
                    </a:p>
                    <a:p>
                      <a:pPr algn="ctr"/>
                      <a:endParaRPr lang="en-US" sz="1800" b="1" dirty="0" smtClean="0">
                        <a:solidFill>
                          <a:srgbClr val="2C04FF"/>
                        </a:solidFill>
                      </a:endParaRPr>
                    </a:p>
                    <a:p>
                      <a:pPr algn="ctr"/>
                      <a:r>
                        <a:rPr lang="en-US" sz="1800" b="1" dirty="0" smtClean="0">
                          <a:solidFill>
                            <a:srgbClr val="2C04FF"/>
                          </a:solidFill>
                        </a:rPr>
                        <a:t>Translation</a:t>
                      </a:r>
                    </a:p>
                    <a:p>
                      <a:pPr algn="ctr"/>
                      <a:r>
                        <a:rPr lang="en-US" sz="1800" b="1" dirty="0" smtClean="0"/>
                        <a:t>Who did that?</a:t>
                      </a:r>
                    </a:p>
                  </a:txBody>
                  <a:tcPr/>
                </a:tc>
              </a:tr>
            </a:tbl>
          </a:graphicData>
        </a:graphic>
      </p:graphicFrame>
      <p:sp>
        <p:nvSpPr>
          <p:cNvPr id="7" name="Rectangle 6"/>
          <p:cNvSpPr/>
          <p:nvPr/>
        </p:nvSpPr>
        <p:spPr>
          <a:xfrm>
            <a:off x="2166360" y="4407047"/>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14670" y="435704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05122" y="441607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318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96913" y="274638"/>
            <a:ext cx="8229600" cy="1143000"/>
          </a:xfrm>
        </p:spPr>
        <p:txBody>
          <a:bodyPr/>
          <a:lstStyle/>
          <a:p>
            <a:r>
              <a:rPr lang="en-US" b="1">
                <a:latin typeface="Calibri" charset="0"/>
              </a:rPr>
              <a:t>Monitoring Roster</a:t>
            </a:r>
          </a:p>
        </p:txBody>
      </p:sp>
      <p:pic>
        <p:nvPicPr>
          <p:cNvPr id="4" name="Picture 3"/>
          <p:cNvPicPr>
            <a:picLocks noChangeAspect="1"/>
          </p:cNvPicPr>
          <p:nvPr/>
        </p:nvPicPr>
        <p:blipFill>
          <a:blip r:embed="rId3"/>
          <a:stretch>
            <a:fillRect/>
          </a:stretch>
        </p:blipFill>
        <p:spPr>
          <a:xfrm>
            <a:off x="0" y="1309191"/>
            <a:ext cx="5485345" cy="384498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874513" y="2754747"/>
            <a:ext cx="5156308" cy="3304051"/>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7823200" y="6037263"/>
            <a:ext cx="1320800" cy="661987"/>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r>
              <a:rPr lang="en-US" dirty="0">
                <a:solidFill>
                  <a:srgbClr val="FFFFFF"/>
                </a:solidFill>
                <a:latin typeface="Arial"/>
                <a:ea typeface="ＭＳ Ｐゴシック"/>
                <a:cs typeface="Arial"/>
              </a:rPr>
              <a:t>Handout</a:t>
            </a:r>
          </a:p>
        </p:txBody>
      </p:sp>
    </p:spTree>
    <p:extLst>
      <p:ext uri="{BB962C8B-B14F-4D97-AF65-F5344CB8AC3E}">
        <p14:creationId xmlns:p14="http://schemas.microsoft.com/office/powerpoint/2010/main" val="1666949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nodeType="afterGroup">
                            <p:stCondLst>
                              <p:cond delay="500"/>
                            </p:stCondLst>
                            <p:childTnLst>
                              <p:par>
                                <p:cTn id="18" presetID="9" presetClass="exit" presetSubtype="0" fill="hold" nodeType="after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ounded Rectangle 19"/>
          <p:cNvSpPr/>
          <p:nvPr/>
        </p:nvSpPr>
        <p:spPr>
          <a:xfrm>
            <a:off x="5434576" y="4216153"/>
            <a:ext cx="3709424" cy="2506461"/>
          </a:xfrm>
          <a:prstGeom prst="roundRect">
            <a:avLst/>
          </a:prstGeom>
          <a:solidFill>
            <a:srgbClr val="FF8000"/>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1"/>
          <a:lstStyle/>
          <a:p>
            <a:pPr algn="ctr"/>
            <a:r>
              <a:rPr lang="en-US" sz="2400" b="1" dirty="0" smtClean="0">
                <a:solidFill>
                  <a:srgbClr val="FFFFFF"/>
                </a:solidFill>
                <a:latin typeface="Calibri"/>
              </a:rPr>
              <a:t>How does contrastive </a:t>
            </a:r>
            <a:r>
              <a:rPr lang="en-US" sz="2400" b="1" dirty="0">
                <a:solidFill>
                  <a:srgbClr val="FFFFFF"/>
                </a:solidFill>
                <a:latin typeface="Calibri"/>
              </a:rPr>
              <a:t>a</a:t>
            </a:r>
            <a:r>
              <a:rPr lang="en-US" sz="2400" b="1" dirty="0" smtClean="0">
                <a:solidFill>
                  <a:srgbClr val="FFFFFF"/>
                </a:solidFill>
                <a:latin typeface="Calibri"/>
              </a:rPr>
              <a:t>nalysis help SELs acquire academic English?</a:t>
            </a:r>
            <a:endParaRPr lang="en-US" sz="2400" kern="0" dirty="0">
              <a:solidFill>
                <a:srgbClr val="FFFFFF"/>
              </a:solidFill>
              <a:latin typeface="Century Gothic"/>
              <a:cs typeface="Century Gothic"/>
              <a:sym typeface="Arial"/>
              <a:rtl val="0"/>
            </a:endParaRPr>
          </a:p>
        </p:txBody>
      </p:sp>
      <p:sp>
        <p:nvSpPr>
          <p:cNvPr id="1025" name="Shape 83"/>
          <p:cNvSpPr txBox="1">
            <a:spLocks/>
          </p:cNvSpPr>
          <p:nvPr/>
        </p:nvSpPr>
        <p:spPr bwMode="auto">
          <a:xfrm>
            <a:off x="0" y="15945"/>
            <a:ext cx="9143999" cy="1253969"/>
          </a:xfrm>
          <a:prstGeom prst="rect">
            <a:avLst/>
          </a:prstGeom>
          <a:solidFill>
            <a:srgbClr val="FFFF00"/>
          </a:solid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a:buClr>
                <a:srgbClr val="000000"/>
              </a:buClr>
              <a:buSzPct val="25000"/>
              <a:buFont typeface="Arial" charset="0"/>
              <a:buNone/>
            </a:pPr>
            <a:r>
              <a:rPr lang="en-US" sz="3200" b="1" dirty="0" smtClean="0">
                <a:solidFill>
                  <a:srgbClr val="000000"/>
                </a:solidFill>
                <a:latin typeface="Century Gothic" charset="0"/>
                <a:cs typeface="Arial" charset="0"/>
                <a:sym typeface="Arial" charset="0"/>
              </a:rPr>
              <a:t> Focus Questions</a:t>
            </a:r>
            <a:endParaRPr lang="en-US" sz="3200" b="1" dirty="0">
              <a:solidFill>
                <a:srgbClr val="000000"/>
              </a:solidFill>
              <a:latin typeface="Century Gothic" charset="0"/>
              <a:cs typeface="Arial" charset="0"/>
              <a:sym typeface="Arial" charset="0"/>
            </a:endParaRPr>
          </a:p>
        </p:txBody>
      </p:sp>
      <p:sp>
        <p:nvSpPr>
          <p:cNvPr id="18" name="Rounded Rectangle 17"/>
          <p:cNvSpPr/>
          <p:nvPr/>
        </p:nvSpPr>
        <p:spPr>
          <a:xfrm>
            <a:off x="3111352" y="1597112"/>
            <a:ext cx="3824148" cy="2371589"/>
          </a:xfrm>
          <a:prstGeom prst="roundRect">
            <a:avLst/>
          </a:prstGeom>
          <a:solidFill>
            <a:srgbClr val="66FF33"/>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anchorCtr="1"/>
          <a:lstStyle/>
          <a:p>
            <a:pPr algn="ctr"/>
            <a:endParaRPr lang="en-US" sz="2000" b="1" dirty="0">
              <a:solidFill>
                <a:schemeClr val="tx1"/>
              </a:solidFill>
            </a:endParaRPr>
          </a:p>
          <a:p>
            <a:pPr algn="ctr"/>
            <a:r>
              <a:rPr lang="en-US" sz="2000" b="1" dirty="0" smtClean="0">
                <a:solidFill>
                  <a:schemeClr val="tx1"/>
                </a:solidFill>
              </a:rPr>
              <a:t>How can knowledge of SELs’ linguistic features help guide Responsive Language Instruction?</a:t>
            </a:r>
            <a:endParaRPr lang="en-US" sz="2000" b="1" dirty="0">
              <a:solidFill>
                <a:schemeClr val="tx1"/>
              </a:solidFill>
            </a:endParaRPr>
          </a:p>
          <a:p>
            <a:pPr algn="ctr"/>
            <a:endParaRPr lang="en-US" sz="2000" dirty="0" smtClean="0">
              <a:solidFill>
                <a:srgbClr val="FFFFFF"/>
              </a:solidFill>
              <a:latin typeface="Century Gothic" charset="0"/>
              <a:ea typeface="Century Gothic" charset="0"/>
              <a:cs typeface="Century Gothic" charset="0"/>
            </a:endParaRPr>
          </a:p>
        </p:txBody>
      </p:sp>
      <p:sp>
        <p:nvSpPr>
          <p:cNvPr id="19" name="Rounded Rectangle 18"/>
          <p:cNvSpPr/>
          <p:nvPr/>
        </p:nvSpPr>
        <p:spPr>
          <a:xfrm>
            <a:off x="228868" y="184094"/>
            <a:ext cx="3151401" cy="1944734"/>
          </a:xfrm>
          <a:prstGeom prst="roundRect">
            <a:avLst/>
          </a:prstGeom>
          <a:solidFill>
            <a:srgbClr val="2C04FF"/>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b="1" kern="0" dirty="0">
              <a:solidFill>
                <a:srgbClr val="FFFFFF"/>
              </a:solidFill>
              <a:latin typeface="Century Gothic"/>
              <a:cs typeface="Century Gothic"/>
              <a:sym typeface="Arial"/>
              <a:rtl val="0"/>
            </a:endParaRPr>
          </a:p>
          <a:p>
            <a:pPr algn="ctr" defTabSz="457200">
              <a:defRPr/>
            </a:pPr>
            <a:endParaRPr lang="en-US" sz="2000" b="1" kern="0" dirty="0" smtClean="0">
              <a:solidFill>
                <a:srgbClr val="FFFFFF"/>
              </a:solidFill>
              <a:latin typeface="Century Gothic"/>
              <a:cs typeface="Century Gothic"/>
              <a:sym typeface="Arial"/>
              <a:rtl val="0"/>
            </a:endParaRPr>
          </a:p>
          <a:p>
            <a:pPr algn="ctr" defTabSz="457200">
              <a:defRPr/>
            </a:pPr>
            <a:endParaRPr lang="en-US" sz="2000" b="1" kern="0" dirty="0">
              <a:solidFill>
                <a:srgbClr val="FFFFFF"/>
              </a:solidFill>
              <a:latin typeface="Century Gothic"/>
              <a:cs typeface="Century Gothic"/>
              <a:sym typeface="Arial"/>
              <a:rtl val="0"/>
            </a:endParaRPr>
          </a:p>
          <a:p>
            <a:pPr algn="ctr" defTabSz="457200">
              <a:defRPr/>
            </a:pPr>
            <a:r>
              <a:rPr lang="en-US" sz="2000" b="1" kern="0" dirty="0" smtClean="0">
                <a:solidFill>
                  <a:srgbClr val="FFFFFF"/>
                </a:solidFill>
                <a:latin typeface="Century Gothic"/>
                <a:cs typeface="Century Gothic"/>
                <a:sym typeface="Arial"/>
                <a:rtl val="0"/>
              </a:rPr>
              <a:t>Who are SELs, and how can I identify them in my classroom?</a:t>
            </a:r>
            <a:endParaRPr lang="en-US" sz="2000" b="1" kern="0" dirty="0">
              <a:solidFill>
                <a:srgbClr val="FFFFFF"/>
              </a:solidFill>
              <a:latin typeface="Century Gothic"/>
              <a:cs typeface="Century Gothic"/>
              <a:sym typeface="Arial"/>
              <a:rtl val="0"/>
            </a:endParaRPr>
          </a:p>
          <a:p>
            <a:pPr defTabSz="457200">
              <a:defRPr/>
            </a:pPr>
            <a:endParaRPr lang="en-US" sz="1200" kern="0" dirty="0" smtClean="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a:p>
            <a:pPr defTabSz="457200">
              <a:defRPr/>
            </a:pPr>
            <a:endParaRPr lang="en-US" sz="2000" kern="0" dirty="0" smtClean="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p:txBody>
      </p:sp>
      <p:pic>
        <p:nvPicPr>
          <p:cNvPr id="2" name="Picture 1" descr="Screen Shot 2016-01-17 at 7.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01" y="1616738"/>
            <a:ext cx="2239202" cy="1315069"/>
          </a:xfrm>
          <a:prstGeom prst="rect">
            <a:avLst/>
          </a:prstGeom>
          <a:ln w="28575" cmpd="sng">
            <a:solidFill>
              <a:schemeClr val="tx1"/>
            </a:solidFill>
          </a:ln>
        </p:spPr>
      </p:pic>
      <p:pic>
        <p:nvPicPr>
          <p:cNvPr id="3" name="Picture 2" descr="Screen Shot 2016-01-17 at 8.35.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379" y="3342635"/>
            <a:ext cx="1777765" cy="1169084"/>
          </a:xfrm>
          <a:prstGeom prst="rect">
            <a:avLst/>
          </a:prstGeom>
          <a:ln w="28575" cmpd="sng">
            <a:solidFill>
              <a:schemeClr val="tx1"/>
            </a:solidFill>
          </a:ln>
        </p:spPr>
      </p:pic>
      <p:pic>
        <p:nvPicPr>
          <p:cNvPr id="10" name="Picture 9" descr="Screen Shot 2016-01-17 at 9.01.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303" y="5504762"/>
            <a:ext cx="2035911" cy="1215469"/>
          </a:xfrm>
          <a:prstGeom prst="rect">
            <a:avLst/>
          </a:prstGeom>
          <a:ln w="28575" cmpd="sng">
            <a:solidFill>
              <a:schemeClr val="tx1"/>
            </a:solidFill>
          </a:ln>
        </p:spPr>
      </p:pic>
      <p:pic>
        <p:nvPicPr>
          <p:cNvPr id="43" name="Shape 217"/>
          <p:cNvPicPr preferRelativeResize="0"/>
          <p:nvPr/>
        </p:nvPicPr>
        <p:blipFill rotWithShape="1">
          <a:blip r:embed="rId6">
            <a:alphaModFix/>
          </a:blip>
          <a:srcRect/>
          <a:stretch/>
        </p:blipFill>
        <p:spPr>
          <a:xfrm>
            <a:off x="0" y="5486400"/>
            <a:ext cx="1605775" cy="1371598"/>
          </a:xfrm>
          <a:prstGeom prst="rect">
            <a:avLst/>
          </a:prstGeom>
          <a:noFill/>
          <a:ln>
            <a:noFill/>
          </a:ln>
        </p:spPr>
      </p:pic>
      <p:sp>
        <p:nvSpPr>
          <p:cNvPr id="67" name="TextBox 66"/>
          <p:cNvSpPr txBox="1"/>
          <p:nvPr/>
        </p:nvSpPr>
        <p:spPr>
          <a:xfrm>
            <a:off x="228868" y="3692933"/>
            <a:ext cx="3552375" cy="523220"/>
          </a:xfrm>
          <a:prstGeom prst="rect">
            <a:avLst/>
          </a:prstGeom>
          <a:solidFill>
            <a:schemeClr val="bg1"/>
          </a:solidFill>
        </p:spPr>
        <p:txBody>
          <a:bodyPr wrap="none" rtlCol="0">
            <a:spAutoFit/>
          </a:bodyPr>
          <a:lstStyle/>
          <a:p>
            <a:r>
              <a:rPr lang="en-US" sz="2800" b="1" dirty="0" smtClean="0">
                <a:solidFill>
                  <a:srgbClr val="FF0000"/>
                </a:solidFill>
                <a:latin typeface="Century Gothic"/>
                <a:cs typeface="Century Gothic"/>
              </a:rPr>
              <a:t>V</a:t>
            </a:r>
            <a:r>
              <a:rPr lang="en-US" sz="2800" b="1" dirty="0" smtClean="0">
                <a:latin typeface="Century Gothic"/>
                <a:cs typeface="Century Gothic"/>
              </a:rPr>
              <a:t>alidate and </a:t>
            </a:r>
            <a:r>
              <a:rPr lang="en-US" sz="2800" b="1" dirty="0" smtClean="0">
                <a:solidFill>
                  <a:srgbClr val="FF0000"/>
                </a:solidFill>
                <a:latin typeface="Century Gothic"/>
                <a:cs typeface="Century Gothic"/>
              </a:rPr>
              <a:t>A</a:t>
            </a:r>
            <a:r>
              <a:rPr lang="en-US" sz="2800" b="1" dirty="0" smtClean="0">
                <a:latin typeface="Century Gothic"/>
                <a:cs typeface="Century Gothic"/>
              </a:rPr>
              <a:t>ffirm</a:t>
            </a:r>
            <a:endParaRPr lang="en-US" sz="2800" b="1" dirty="0">
              <a:latin typeface="Century Gothic"/>
              <a:cs typeface="Century Gothic"/>
            </a:endParaRPr>
          </a:p>
        </p:txBody>
      </p:sp>
      <p:sp>
        <p:nvSpPr>
          <p:cNvPr id="45" name="TextBox 44"/>
          <p:cNvSpPr txBox="1"/>
          <p:nvPr/>
        </p:nvSpPr>
        <p:spPr>
          <a:xfrm>
            <a:off x="2853761" y="5678046"/>
            <a:ext cx="3016222" cy="523220"/>
          </a:xfrm>
          <a:prstGeom prst="rect">
            <a:avLst/>
          </a:prstGeom>
          <a:solidFill>
            <a:srgbClr val="FFFFFF"/>
          </a:solidFill>
        </p:spPr>
        <p:txBody>
          <a:bodyPr wrap="square" rtlCol="0">
            <a:spAutoFit/>
          </a:bodyPr>
          <a:lstStyle/>
          <a:p>
            <a:pPr algn="ctr"/>
            <a:r>
              <a:rPr lang="en-US" sz="2800" b="1" dirty="0" smtClean="0">
                <a:solidFill>
                  <a:srgbClr val="FF0000"/>
                </a:solidFill>
              </a:rPr>
              <a:t>B</a:t>
            </a:r>
            <a:r>
              <a:rPr lang="en-US" sz="2800" b="1" dirty="0" smtClean="0"/>
              <a:t>uild and </a:t>
            </a:r>
            <a:r>
              <a:rPr lang="en-US" sz="2800" b="1" dirty="0" smtClean="0">
                <a:solidFill>
                  <a:srgbClr val="FF0000"/>
                </a:solidFill>
              </a:rPr>
              <a:t>B</a:t>
            </a:r>
            <a:r>
              <a:rPr lang="en-US" sz="2800" b="1" dirty="0" smtClean="0"/>
              <a:t>ridge</a:t>
            </a:r>
            <a:endParaRPr lang="en-US" sz="2800" b="1" dirty="0"/>
          </a:p>
        </p:txBody>
      </p:sp>
    </p:spTree>
    <p:extLst>
      <p:ext uri="{BB962C8B-B14F-4D97-AF65-F5344CB8AC3E}">
        <p14:creationId xmlns:p14="http://schemas.microsoft.com/office/powerpoint/2010/main" val="2995656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0.70"/>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par>
                                <p:cTn id="22" presetID="55"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0.70"/>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par>
                                <p:cTn id="34" presetID="55"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1000" fill="hold"/>
                                        <p:tgtEl>
                                          <p:spTgt spid="67"/>
                                        </p:tgtEl>
                                        <p:attrNameLst>
                                          <p:attrName>ppt_w</p:attrName>
                                        </p:attrNameLst>
                                      </p:cBhvr>
                                      <p:tavLst>
                                        <p:tav tm="0">
                                          <p:val>
                                            <p:strVal val="#ppt_w*0.70"/>
                                          </p:val>
                                        </p:tav>
                                        <p:tav tm="100000">
                                          <p:val>
                                            <p:strVal val="#ppt_w"/>
                                          </p:val>
                                        </p:tav>
                                      </p:tavLst>
                                    </p:anim>
                                    <p:anim calcmode="lin" valueType="num">
                                      <p:cBhvr>
                                        <p:cTn id="44" dur="1000" fill="hold"/>
                                        <p:tgtEl>
                                          <p:spTgt spid="67"/>
                                        </p:tgtEl>
                                        <p:attrNameLst>
                                          <p:attrName>ppt_h</p:attrName>
                                        </p:attrNameLst>
                                      </p:cBhvr>
                                      <p:tavLst>
                                        <p:tav tm="0">
                                          <p:val>
                                            <p:strVal val="#ppt_h"/>
                                          </p:val>
                                        </p:tav>
                                        <p:tav tm="100000">
                                          <p:val>
                                            <p:strVal val="#ppt_h"/>
                                          </p:val>
                                        </p:tav>
                                      </p:tavLst>
                                    </p:anim>
                                    <p:animEffect transition="in" filter="fade">
                                      <p:cBhvr>
                                        <p:cTn id="45" dur="1000"/>
                                        <p:tgtEl>
                                          <p:spTgt spid="67"/>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1000" fill="hold"/>
                                        <p:tgtEl>
                                          <p:spTgt spid="45"/>
                                        </p:tgtEl>
                                        <p:attrNameLst>
                                          <p:attrName>ppt_w</p:attrName>
                                        </p:attrNameLst>
                                      </p:cBhvr>
                                      <p:tavLst>
                                        <p:tav tm="0">
                                          <p:val>
                                            <p:strVal val="#ppt_w*0.70"/>
                                          </p:val>
                                        </p:tav>
                                        <p:tav tm="100000">
                                          <p:val>
                                            <p:strVal val="#ppt_w"/>
                                          </p:val>
                                        </p:tav>
                                      </p:tavLst>
                                    </p:anim>
                                    <p:anim calcmode="lin" valueType="num">
                                      <p:cBhvr>
                                        <p:cTn id="49" dur="1000" fill="hold"/>
                                        <p:tgtEl>
                                          <p:spTgt spid="45"/>
                                        </p:tgtEl>
                                        <p:attrNameLst>
                                          <p:attrName>ppt_h</p:attrName>
                                        </p:attrNameLst>
                                      </p:cBhvr>
                                      <p:tavLst>
                                        <p:tav tm="0">
                                          <p:val>
                                            <p:strVal val="#ppt_h"/>
                                          </p:val>
                                        </p:tav>
                                        <p:tav tm="100000">
                                          <p:val>
                                            <p:strVal val="#ppt_h"/>
                                          </p:val>
                                        </p:tav>
                                      </p:tavLst>
                                    </p:anim>
                                    <p:animEffect transition="in" filter="fade">
                                      <p:cBhvr>
                                        <p:cTn id="5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9" grpId="0" animBg="1"/>
      <p:bldP spid="67"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8F800"/>
          </a:solidFill>
          <a:ln>
            <a:noFill/>
          </a:ln>
        </p:spPr>
        <p:txBody>
          <a:bodyPr lIns="91425" tIns="45700" rIns="91425" bIns="45700" anchor="ctr" anchorCtr="0">
            <a:noAutofit/>
          </a:bodyPr>
          <a:lstStyle/>
          <a:p>
            <a:pPr lvl="0">
              <a:buSzPct val="25000"/>
            </a:pPr>
            <a:r>
              <a:rPr lang="en-US" sz="2000" b="1" u="none" strike="noStrike" cap="none" baseline="0" dirty="0" smtClean="0">
                <a:solidFill>
                  <a:schemeClr val="tx1"/>
                </a:solidFill>
                <a:latin typeface="Century Gothic" charset="0"/>
                <a:ea typeface="Century Gothic" charset="0"/>
                <a:cs typeface="Century Gothic" charset="0"/>
                <a:sym typeface="Calibri"/>
              </a:rPr>
              <a:t>What does this data tell</a:t>
            </a:r>
            <a:r>
              <a:rPr lang="en-US" sz="2000" b="1" u="none" strike="noStrike" cap="none" dirty="0" smtClean="0">
                <a:solidFill>
                  <a:schemeClr val="tx1"/>
                </a:solidFill>
                <a:latin typeface="Century Gothic" charset="0"/>
                <a:ea typeface="Century Gothic" charset="0"/>
                <a:cs typeface="Century Gothic" charset="0"/>
                <a:sym typeface="Calibri"/>
              </a:rPr>
              <a:t> us these students’ linguistic proficiencies?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u="none" strike="noStrike" cap="none" dirty="0" smtClean="0">
                <a:solidFill>
                  <a:schemeClr val="tx1"/>
                </a:solidFill>
                <a:latin typeface="Century Gothic" charset="0"/>
                <a:ea typeface="Century Gothic" charset="0"/>
                <a:cs typeface="Century Gothic" charset="0"/>
                <a:sym typeface="Calibri"/>
              </a:rPr>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dirty="0" smtClean="0">
                <a:solidFill>
                  <a:schemeClr val="tx1"/>
                </a:solidFill>
                <a:latin typeface="Century Gothic" charset="0"/>
                <a:ea typeface="Century Gothic" charset="0"/>
                <a:cs typeface="Century Gothic" charset="0"/>
              </a:rPr>
              <a:t>What Patterns do we notice?</a:t>
            </a:r>
            <a:endParaRPr lang="en-US" sz="2000" b="1" u="none" strike="noStrike" cap="none" baseline="0" dirty="0">
              <a:solidFill>
                <a:schemeClr val="tx1"/>
              </a:solidFill>
              <a:latin typeface="Century Gothic" charset="0"/>
              <a:ea typeface="Century Gothic" charset="0"/>
              <a:cs typeface="Century Gothic" charset="0"/>
              <a:sym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384" r="17381"/>
          <a:stretch/>
        </p:blipFill>
        <p:spPr>
          <a:xfrm>
            <a:off x="882355" y="1519338"/>
            <a:ext cx="7175795" cy="5138928"/>
          </a:xfrm>
          <a:prstGeom prst="rect">
            <a:avLst/>
          </a:prstGeom>
          <a:ln w="38100" cmpd="sng">
            <a:solidFill>
              <a:srgbClr val="000000"/>
            </a:solidFill>
          </a:ln>
        </p:spPr>
      </p:pic>
      <p:sp>
        <p:nvSpPr>
          <p:cNvPr id="4" name="Rectangle 3"/>
          <p:cNvSpPr/>
          <p:nvPr/>
        </p:nvSpPr>
        <p:spPr>
          <a:xfrm>
            <a:off x="882355" y="2210937"/>
            <a:ext cx="7175795" cy="3411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759568"/>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8F800"/>
          </a:solidFill>
          <a:ln>
            <a:noFill/>
          </a:ln>
        </p:spPr>
        <p:txBody>
          <a:bodyPr lIns="91425" tIns="45700" rIns="91425" bIns="45700" anchor="ctr" anchorCtr="0">
            <a:noAutofit/>
          </a:bodyPr>
          <a:lstStyle/>
          <a:p>
            <a:pPr lvl="0" algn="ctr">
              <a:buSzPct val="25000"/>
            </a:pPr>
            <a:r>
              <a:rPr lang="en-US" sz="2000" b="1" dirty="0">
                <a:solidFill>
                  <a:schemeClr val="tx1"/>
                </a:solidFill>
                <a:latin typeface="Century Gothic" charset="0"/>
                <a:ea typeface="Century Gothic" charset="0"/>
                <a:cs typeface="Century Gothic" charset="0"/>
                <a:sym typeface="Calibri"/>
              </a:rPr>
              <a:t>What does this data tell us these students’ linguistic proficiencies? </a:t>
            </a:r>
            <a:br>
              <a:rPr lang="en-US" sz="2000" b="1" dirty="0">
                <a:solidFill>
                  <a:schemeClr val="tx1"/>
                </a:solidFill>
                <a:latin typeface="Century Gothic" charset="0"/>
                <a:ea typeface="Century Gothic" charset="0"/>
                <a:cs typeface="Century Gothic" charset="0"/>
                <a:sym typeface="Calibri"/>
              </a:rPr>
            </a:br>
            <a:r>
              <a:rPr lang="en-US" sz="2000" b="1" dirty="0">
                <a:solidFill>
                  <a:schemeClr val="tx1"/>
                </a:solidFill>
                <a:latin typeface="Century Gothic" charset="0"/>
                <a:ea typeface="Century Gothic" charset="0"/>
                <a:cs typeface="Century Gothic" charset="0"/>
                <a:sym typeface="Calibri"/>
              </a:rPr>
              <a:t/>
            </a:r>
            <a:br>
              <a:rPr lang="en-US" sz="2000" b="1" dirty="0">
                <a:solidFill>
                  <a:schemeClr val="tx1"/>
                </a:solidFill>
                <a:latin typeface="Century Gothic" charset="0"/>
                <a:ea typeface="Century Gothic" charset="0"/>
                <a:cs typeface="Century Gothic" charset="0"/>
                <a:sym typeface="Calibri"/>
              </a:rPr>
            </a:br>
            <a:r>
              <a:rPr lang="en-US" sz="2000" b="1" dirty="0">
                <a:solidFill>
                  <a:schemeClr val="tx1"/>
                </a:solidFill>
                <a:latin typeface="Century Gothic" charset="0"/>
                <a:ea typeface="Century Gothic" charset="0"/>
                <a:cs typeface="Century Gothic" charset="0"/>
              </a:rPr>
              <a:t>What Patterns do we notice?</a:t>
            </a:r>
            <a:endParaRPr lang="en-US" sz="20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IMG_0571 (1).jpg"/>
          <p:cNvPicPr>
            <a:picLocks noChangeAspect="1"/>
          </p:cNvPicPr>
          <p:nvPr/>
        </p:nvPicPr>
        <p:blipFill rotWithShape="1">
          <a:blip r:embed="rId3">
            <a:extLst>
              <a:ext uri="{28A0092B-C50C-407E-A947-70E740481C1C}">
                <a14:useLocalDpi xmlns:a14="http://schemas.microsoft.com/office/drawing/2010/main" val="0"/>
              </a:ext>
            </a:extLst>
          </a:blip>
          <a:srcRect l="7420" t="1791" r="5253" b="10092"/>
          <a:stretch/>
        </p:blipFill>
        <p:spPr>
          <a:xfrm rot="16200000">
            <a:off x="2325499" y="-253745"/>
            <a:ext cx="4493001" cy="8488544"/>
          </a:xfrm>
          <a:prstGeom prst="rect">
            <a:avLst/>
          </a:prstGeom>
          <a:ln w="38100" cmpd="sng">
            <a:solidFill>
              <a:srgbClr val="000000"/>
            </a:solidFill>
          </a:ln>
        </p:spPr>
      </p:pic>
      <p:sp>
        <p:nvSpPr>
          <p:cNvPr id="3" name="Rectangle 2"/>
          <p:cNvSpPr/>
          <p:nvPr/>
        </p:nvSpPr>
        <p:spPr>
          <a:xfrm>
            <a:off x="327727" y="2320119"/>
            <a:ext cx="8488545" cy="368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15416"/>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25.JPG"/>
          <p:cNvPicPr>
            <a:picLocks noChangeAspect="1"/>
          </p:cNvPicPr>
          <p:nvPr/>
        </p:nvPicPr>
        <p:blipFill rotWithShape="1">
          <a:blip r:embed="rId2">
            <a:extLst>
              <a:ext uri="{28A0092B-C50C-407E-A947-70E740481C1C}">
                <a14:useLocalDpi xmlns:a14="http://schemas.microsoft.com/office/drawing/2010/main" val="0"/>
              </a:ext>
            </a:extLst>
          </a:blip>
          <a:srcRect t="10138" b="13825"/>
          <a:stretch/>
        </p:blipFill>
        <p:spPr>
          <a:xfrm>
            <a:off x="302441" y="1101762"/>
            <a:ext cx="8306403" cy="3585395"/>
          </a:xfrm>
          <a:prstGeom prst="rect">
            <a:avLst/>
          </a:prstGeom>
        </p:spPr>
      </p:pic>
    </p:spTree>
    <p:extLst>
      <p:ext uri="{BB962C8B-B14F-4D97-AF65-F5344CB8AC3E}">
        <p14:creationId xmlns:p14="http://schemas.microsoft.com/office/powerpoint/2010/main" val="3792484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foundation-cracked-house-127125623_st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7937" y="2165350"/>
            <a:ext cx="6459293" cy="4306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b="1" dirty="0">
              <a:solidFill>
                <a:srgbClr val="000000"/>
              </a:solidFill>
              <a:latin typeface="Calibri" charset="0"/>
            </a:endParaRPr>
          </a:p>
        </p:txBody>
      </p:sp>
      <p:sp>
        <p:nvSpPr>
          <p:cNvPr id="39938" name="Title 1"/>
          <p:cNvSpPr>
            <a:spLocks noGrp="1"/>
          </p:cNvSpPr>
          <p:nvPr>
            <p:ph type="title"/>
          </p:nvPr>
        </p:nvSpPr>
        <p:spPr>
          <a:xfrm>
            <a:off x="0" y="32769"/>
            <a:ext cx="8979877" cy="1143000"/>
          </a:xfrm>
        </p:spPr>
        <p:txBody>
          <a:bodyPr>
            <a:normAutofit fontScale="90000"/>
          </a:bodyPr>
          <a:lstStyle/>
          <a:p>
            <a:pPr algn="ctr"/>
            <a:r>
              <a:rPr lang="en-US" altLang="en-US" b="1" dirty="0">
                <a:solidFill>
                  <a:srgbClr val="000000"/>
                </a:solidFill>
                <a:latin typeface="Century Gothic"/>
                <a:ea typeface="ＭＳ Ｐゴシック" charset="-128"/>
                <a:cs typeface="Century Gothic"/>
              </a:rPr>
              <a:t>You Can’t Build on a Faulty Foundation!</a:t>
            </a:r>
          </a:p>
        </p:txBody>
      </p:sp>
    </p:spTree>
    <p:extLst>
      <p:ext uri="{BB962C8B-B14F-4D97-AF65-F5344CB8AC3E}">
        <p14:creationId xmlns:p14="http://schemas.microsoft.com/office/powerpoint/2010/main" val="1892554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wipe(down)">
                                      <p:cBhvr>
                                        <p:cTn id="7" dur="580">
                                          <p:stCondLst>
                                            <p:cond delay="0"/>
                                          </p:stCondLst>
                                        </p:cTn>
                                        <p:tgtEl>
                                          <p:spTgt spid="32769"/>
                                        </p:tgtEl>
                                      </p:cBhvr>
                                    </p:animEffect>
                                    <p:anim calcmode="lin" valueType="num">
                                      <p:cBhvr>
                                        <p:cTn id="8" dur="1822" tmFilter="0,0; 0.14,0.36; 0.43,0.73; 0.71,0.91; 1.0,1.0">
                                          <p:stCondLst>
                                            <p:cond delay="0"/>
                                          </p:stCondLst>
                                        </p:cTn>
                                        <p:tgtEl>
                                          <p:spTgt spid="3276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276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276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276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2769"/>
                                        </p:tgtEl>
                                        <p:attrNameLst>
                                          <p:attrName>ppt_y</p:attrName>
                                        </p:attrNameLst>
                                      </p:cBhvr>
                                      <p:tavLst>
                                        <p:tav tm="0" fmla="#ppt_y-sin(pi*$)/81">
                                          <p:val>
                                            <p:fltVal val="0"/>
                                          </p:val>
                                        </p:tav>
                                        <p:tav tm="100000">
                                          <p:val>
                                            <p:fltVal val="1"/>
                                          </p:val>
                                        </p:tav>
                                      </p:tavLst>
                                    </p:anim>
                                    <p:animScale>
                                      <p:cBhvr>
                                        <p:cTn id="13" dur="26">
                                          <p:stCondLst>
                                            <p:cond delay="650"/>
                                          </p:stCondLst>
                                        </p:cTn>
                                        <p:tgtEl>
                                          <p:spTgt spid="32769"/>
                                        </p:tgtEl>
                                      </p:cBhvr>
                                      <p:to x="100000" y="60000"/>
                                    </p:animScale>
                                    <p:animScale>
                                      <p:cBhvr>
                                        <p:cTn id="14" dur="166" decel="50000">
                                          <p:stCondLst>
                                            <p:cond delay="676"/>
                                          </p:stCondLst>
                                        </p:cTn>
                                        <p:tgtEl>
                                          <p:spTgt spid="32769"/>
                                        </p:tgtEl>
                                      </p:cBhvr>
                                      <p:to x="100000" y="100000"/>
                                    </p:animScale>
                                    <p:animScale>
                                      <p:cBhvr>
                                        <p:cTn id="15" dur="26">
                                          <p:stCondLst>
                                            <p:cond delay="1312"/>
                                          </p:stCondLst>
                                        </p:cTn>
                                        <p:tgtEl>
                                          <p:spTgt spid="32769"/>
                                        </p:tgtEl>
                                      </p:cBhvr>
                                      <p:to x="100000" y="80000"/>
                                    </p:animScale>
                                    <p:animScale>
                                      <p:cBhvr>
                                        <p:cTn id="16" dur="166" decel="50000">
                                          <p:stCondLst>
                                            <p:cond delay="1338"/>
                                          </p:stCondLst>
                                        </p:cTn>
                                        <p:tgtEl>
                                          <p:spTgt spid="32769"/>
                                        </p:tgtEl>
                                      </p:cBhvr>
                                      <p:to x="100000" y="100000"/>
                                    </p:animScale>
                                    <p:animScale>
                                      <p:cBhvr>
                                        <p:cTn id="17" dur="26">
                                          <p:stCondLst>
                                            <p:cond delay="1642"/>
                                          </p:stCondLst>
                                        </p:cTn>
                                        <p:tgtEl>
                                          <p:spTgt spid="32769"/>
                                        </p:tgtEl>
                                      </p:cBhvr>
                                      <p:to x="100000" y="90000"/>
                                    </p:animScale>
                                    <p:animScale>
                                      <p:cBhvr>
                                        <p:cTn id="18" dur="166" decel="50000">
                                          <p:stCondLst>
                                            <p:cond delay="1668"/>
                                          </p:stCondLst>
                                        </p:cTn>
                                        <p:tgtEl>
                                          <p:spTgt spid="32769"/>
                                        </p:tgtEl>
                                      </p:cBhvr>
                                      <p:to x="100000" y="100000"/>
                                    </p:animScale>
                                    <p:animScale>
                                      <p:cBhvr>
                                        <p:cTn id="19" dur="26">
                                          <p:stCondLst>
                                            <p:cond delay="1808"/>
                                          </p:stCondLst>
                                        </p:cTn>
                                        <p:tgtEl>
                                          <p:spTgt spid="32769"/>
                                        </p:tgtEl>
                                      </p:cBhvr>
                                      <p:to x="100000" y="95000"/>
                                    </p:animScale>
                                    <p:animScale>
                                      <p:cBhvr>
                                        <p:cTn id="20" dur="166" decel="50000">
                                          <p:stCondLst>
                                            <p:cond delay="1834"/>
                                          </p:stCondLst>
                                        </p:cTn>
                                        <p:tgtEl>
                                          <p:spTgt spid="327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5920" y="5407499"/>
            <a:ext cx="6508750" cy="119311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b="1" kern="1200" dirty="0">
              <a:solidFill>
                <a:srgbClr val="000000"/>
              </a:solidFill>
            </a:endParaRPr>
          </a:p>
          <a:p>
            <a:pPr algn="ctr" fontAlgn="base">
              <a:spcBef>
                <a:spcPct val="0"/>
              </a:spcBef>
              <a:spcAft>
                <a:spcPct val="0"/>
              </a:spcAft>
              <a:defRPr/>
            </a:pPr>
            <a:r>
              <a:rPr lang="en-US" sz="1800" b="1" kern="1200" dirty="0">
                <a:solidFill>
                  <a:srgbClr val="000000"/>
                </a:solidFill>
              </a:rPr>
              <a:t>All language is good!</a:t>
            </a:r>
          </a:p>
          <a:p>
            <a:pPr algn="ctr" fontAlgn="base">
              <a:spcBef>
                <a:spcPct val="0"/>
              </a:spcBef>
              <a:spcAft>
                <a:spcPct val="0"/>
              </a:spcAft>
              <a:defRPr/>
            </a:pPr>
            <a:r>
              <a:rPr lang="en-US" sz="1800" b="1" kern="1200" dirty="0">
                <a:solidFill>
                  <a:srgbClr val="000000"/>
                </a:solidFill>
              </a:rPr>
              <a:t>Nonstandard language is rule-governed</a:t>
            </a:r>
          </a:p>
          <a:p>
            <a:pPr algn="ctr" fontAlgn="base">
              <a:spcBef>
                <a:spcPct val="0"/>
              </a:spcBef>
              <a:spcAft>
                <a:spcPct val="0"/>
              </a:spcAft>
              <a:defRPr/>
            </a:pPr>
            <a:r>
              <a:rPr lang="en-US" sz="1800" b="1" kern="1200" dirty="0">
                <a:solidFill>
                  <a:srgbClr val="000000"/>
                </a:solidFill>
              </a:rPr>
              <a:t>We acquire language from our primary caregivers</a:t>
            </a:r>
          </a:p>
        </p:txBody>
      </p:sp>
      <p:sp>
        <p:nvSpPr>
          <p:cNvPr id="4" name="Rectangle 3"/>
          <p:cNvSpPr/>
          <p:nvPr/>
        </p:nvSpPr>
        <p:spPr>
          <a:xfrm>
            <a:off x="995920" y="4098928"/>
            <a:ext cx="6508750" cy="13085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b="1" kern="1200" dirty="0">
              <a:solidFill>
                <a:prstClr val="white"/>
              </a:solidFill>
            </a:endParaRPr>
          </a:p>
        </p:txBody>
      </p:sp>
      <p:sp>
        <p:nvSpPr>
          <p:cNvPr id="5" name="Rectangle 4"/>
          <p:cNvSpPr/>
          <p:nvPr/>
        </p:nvSpPr>
        <p:spPr>
          <a:xfrm>
            <a:off x="3944271" y="5003384"/>
            <a:ext cx="557971" cy="757707"/>
          </a:xfrm>
          <a:prstGeom prst="rect">
            <a:avLst/>
          </a:prstGeom>
          <a:solidFill>
            <a:schemeClr val="accent5">
              <a:alpha val="89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8" name="Rectangle 7"/>
          <p:cNvSpPr/>
          <p:nvPr/>
        </p:nvSpPr>
        <p:spPr>
          <a:xfrm>
            <a:off x="995920" y="2790351"/>
            <a:ext cx="6508750" cy="13085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b="1" kern="1200" dirty="0">
              <a:solidFill>
                <a:prstClr val="white"/>
              </a:solidFill>
            </a:endParaRPr>
          </a:p>
        </p:txBody>
      </p:sp>
      <p:sp>
        <p:nvSpPr>
          <p:cNvPr id="10" name="Rectangle 9"/>
          <p:cNvSpPr/>
          <p:nvPr/>
        </p:nvSpPr>
        <p:spPr>
          <a:xfrm>
            <a:off x="1904800" y="3694811"/>
            <a:ext cx="1295653" cy="827478"/>
          </a:xfrm>
          <a:prstGeom prst="rect">
            <a:avLst/>
          </a:prstGeom>
          <a:solidFill>
            <a:srgbClr val="FFFFFF"/>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11" name="Rectangle 10"/>
          <p:cNvSpPr/>
          <p:nvPr/>
        </p:nvSpPr>
        <p:spPr>
          <a:xfrm>
            <a:off x="995918" y="1481774"/>
            <a:ext cx="6508750" cy="130857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b="1" kern="1200" dirty="0">
              <a:solidFill>
                <a:prstClr val="white"/>
              </a:solidFill>
            </a:endParaRPr>
          </a:p>
        </p:txBody>
      </p:sp>
      <p:sp>
        <p:nvSpPr>
          <p:cNvPr id="18" name="Isosceles Triangle 17"/>
          <p:cNvSpPr/>
          <p:nvPr/>
        </p:nvSpPr>
        <p:spPr>
          <a:xfrm>
            <a:off x="1038960" y="140321"/>
            <a:ext cx="6508750" cy="1341453"/>
          </a:xfrm>
          <a:prstGeom prst="triangle">
            <a:avLst>
              <a:gd name="adj" fmla="val 49704"/>
            </a:avLst>
          </a:prstGeom>
          <a:solidFill>
            <a:schemeClr val="accent5">
              <a:alpha val="43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24" name="Rectangle 23"/>
          <p:cNvSpPr/>
          <p:nvPr/>
        </p:nvSpPr>
        <p:spPr>
          <a:xfrm>
            <a:off x="5193385" y="3675567"/>
            <a:ext cx="1295653" cy="827478"/>
          </a:xfrm>
          <a:prstGeom prst="rect">
            <a:avLst/>
          </a:prstGeom>
          <a:solidFill>
            <a:srgbClr val="FFFFFF"/>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19" name="Oval 18"/>
          <p:cNvSpPr/>
          <p:nvPr/>
        </p:nvSpPr>
        <p:spPr>
          <a:xfrm>
            <a:off x="4290610" y="5369015"/>
            <a:ext cx="211632" cy="13471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28" name="Rectangle 27"/>
          <p:cNvSpPr/>
          <p:nvPr/>
        </p:nvSpPr>
        <p:spPr>
          <a:xfrm>
            <a:off x="1884033" y="2318880"/>
            <a:ext cx="1295653" cy="827478"/>
          </a:xfrm>
          <a:prstGeom prst="rect">
            <a:avLst/>
          </a:prstGeom>
          <a:solidFill>
            <a:srgbClr val="FFFFFF"/>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29" name="Rectangle 28"/>
          <p:cNvSpPr/>
          <p:nvPr/>
        </p:nvSpPr>
        <p:spPr>
          <a:xfrm>
            <a:off x="5174145" y="2299636"/>
            <a:ext cx="1295653" cy="827478"/>
          </a:xfrm>
          <a:prstGeom prst="rect">
            <a:avLst/>
          </a:prstGeom>
          <a:solidFill>
            <a:srgbClr val="FFFFFF"/>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pic>
        <p:nvPicPr>
          <p:cNvPr id="38947"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865188"/>
            <a:ext cx="1587500" cy="456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Rectangle 26"/>
          <p:cNvSpPr/>
          <p:nvPr/>
        </p:nvSpPr>
        <p:spPr>
          <a:xfrm>
            <a:off x="-19239" y="5356403"/>
            <a:ext cx="995918" cy="42393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32" name="Rectangle 31"/>
          <p:cNvSpPr/>
          <p:nvPr/>
        </p:nvSpPr>
        <p:spPr>
          <a:xfrm>
            <a:off x="7547710" y="5337159"/>
            <a:ext cx="1639330" cy="423933"/>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2400" kern="1200">
              <a:solidFill>
                <a:prstClr val="white"/>
              </a:solidFill>
            </a:endParaRPr>
          </a:p>
        </p:txBody>
      </p:sp>
      <p:sp>
        <p:nvSpPr>
          <p:cNvPr id="38913" name="Title 1"/>
          <p:cNvSpPr>
            <a:spLocks noGrp="1"/>
          </p:cNvSpPr>
          <p:nvPr>
            <p:ph type="title" idx="4294967295"/>
          </p:nvPr>
        </p:nvSpPr>
        <p:spPr>
          <a:xfrm>
            <a:off x="1035050" y="338774"/>
            <a:ext cx="6508750" cy="1143000"/>
          </a:xfrm>
        </p:spPr>
        <p:txBody>
          <a:bodyPr/>
          <a:lstStyle/>
          <a:p>
            <a:pPr algn="ctr"/>
            <a:r>
              <a:rPr lang="en-US" altLang="en-US" sz="2200" b="1" dirty="0">
                <a:solidFill>
                  <a:schemeClr val="tx1"/>
                </a:solidFill>
                <a:ea typeface="ＭＳ Ｐゴシック" charset="-128"/>
              </a:rPr>
              <a:t>House of Responsive Language</a:t>
            </a:r>
          </a:p>
        </p:txBody>
      </p:sp>
    </p:spTree>
    <p:extLst>
      <p:ext uri="{BB962C8B-B14F-4D97-AF65-F5344CB8AC3E}">
        <p14:creationId xmlns:p14="http://schemas.microsoft.com/office/powerpoint/2010/main" val="1005712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86127" y="897953"/>
            <a:ext cx="7974012" cy="874712"/>
          </a:xfrm>
        </p:spPr>
        <p:txBody>
          <a:bodyPr wrap="square" numCol="1" anchorCtr="0" compatLnSpc="1">
            <a:prstTxWarp prst="textNoShape">
              <a:avLst/>
            </a:prstTxWarp>
            <a:normAutofit fontScale="90000"/>
          </a:bodyPr>
          <a:lstStyle/>
          <a:p>
            <a:pPr algn="ctr" eaLnBrk="1" hangingPunct="1">
              <a:buFont typeface="Georgia" charset="0"/>
              <a:buNone/>
              <a:defRPr/>
            </a:pPr>
            <a:r>
              <a:rPr lang="en-US" sz="4900" b="1" dirty="0">
                <a:latin typeface="Century Gothic" charset="0"/>
                <a:cs typeface="Century Gothic" charset="0"/>
              </a:rPr>
              <a:t>LAS Links- </a:t>
            </a:r>
            <a:r>
              <a:rPr lang="en-US" sz="4900" b="1" dirty="0" smtClean="0">
                <a:latin typeface="Century Gothic" charset="0"/>
                <a:cs typeface="Century Gothic" charset="0"/>
              </a:rPr>
              <a:t/>
            </a:r>
            <a:br>
              <a:rPr lang="en-US" sz="4900" b="1" dirty="0" smtClean="0">
                <a:latin typeface="Century Gothic" charset="0"/>
                <a:cs typeface="Century Gothic" charset="0"/>
              </a:rPr>
            </a:br>
            <a:r>
              <a:rPr lang="en-US" sz="4900" b="1" dirty="0" smtClean="0">
                <a:latin typeface="Century Gothic" charset="0"/>
                <a:cs typeface="Century Gothic" charset="0"/>
              </a:rPr>
              <a:t>African </a:t>
            </a:r>
            <a:r>
              <a:rPr lang="en-US" sz="4900" b="1" dirty="0">
                <a:latin typeface="Century Gothic" charset="0"/>
                <a:cs typeface="Century Gothic" charset="0"/>
              </a:rPr>
              <a:t>American Language</a:t>
            </a:r>
            <a:br>
              <a:rPr lang="en-US" sz="4900" b="1" dirty="0">
                <a:latin typeface="Century Gothic" charset="0"/>
                <a:cs typeface="Century Gothic" charset="0"/>
              </a:rPr>
            </a:br>
            <a:r>
              <a:rPr lang="en-US" sz="3200" b="1" dirty="0">
                <a:latin typeface="Century Gothic" charset="0"/>
                <a:cs typeface="Century Gothic" charset="0"/>
              </a:rPr>
              <a:t> </a:t>
            </a:r>
            <a:r>
              <a:rPr lang="en-US" sz="2500" b="1" dirty="0">
                <a:latin typeface="Century Gothic" charset="0"/>
                <a:cs typeface="Century Gothic" charset="0"/>
              </a:rPr>
              <a:t>Audio Sample</a:t>
            </a:r>
          </a:p>
        </p:txBody>
      </p:sp>
      <p:pic>
        <p:nvPicPr>
          <p:cNvPr id="23554" name="Picture 3" descr="Item 1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127" y="1772665"/>
            <a:ext cx="7973673" cy="3517900"/>
          </a:xfrm>
          <a:prstGeom prst="roundRect">
            <a:avLst>
              <a:gd name="adj" fmla="val 8594"/>
            </a:avLst>
          </a:prstGeom>
          <a:solidFill>
            <a:srgbClr val="FFFFFF">
              <a:shade val="85000"/>
            </a:srgbClr>
          </a:solidFill>
          <a:ln w="9525">
            <a:solidFill>
              <a:srgbClr val="000000"/>
            </a:solidFill>
            <a:miter lim="800000"/>
            <a:headEnd/>
            <a:tailEnd/>
          </a:ln>
          <a:effectLst>
            <a:reflection blurRad="12700" stA="38000" endPos="28000" dist="5000" dir="5400000" sy="-100000" algn="bl" rotWithShape="0"/>
          </a:effectLst>
          <a:extLst/>
        </p:spPr>
      </p:pic>
      <p:sp>
        <p:nvSpPr>
          <p:cNvPr id="44035" name="TextBox 4"/>
          <p:cNvSpPr txBox="1">
            <a:spLocks noChangeArrowheads="1"/>
          </p:cNvSpPr>
          <p:nvPr/>
        </p:nvSpPr>
        <p:spPr bwMode="auto">
          <a:xfrm>
            <a:off x="6748463" y="5775325"/>
            <a:ext cx="16430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latin typeface="Century Gothic" charset="0"/>
              </a:rPr>
              <a:t>Item 17 LAS Links</a:t>
            </a:r>
          </a:p>
          <a:p>
            <a:pPr algn="r" eaLnBrk="1" hangingPunct="1"/>
            <a:r>
              <a:rPr lang="en-US" sz="1400">
                <a:latin typeface="Century Gothic" charset="0"/>
              </a:rPr>
              <a:t>6</a:t>
            </a:r>
            <a:r>
              <a:rPr lang="en-US" sz="1400" baseline="30000">
                <a:latin typeface="Century Gothic" charset="0"/>
              </a:rPr>
              <a:t>th</a:t>
            </a:r>
            <a:r>
              <a:rPr lang="en-US" sz="1400">
                <a:latin typeface="Century Gothic" charset="0"/>
              </a:rPr>
              <a:t> Grade</a:t>
            </a:r>
          </a:p>
        </p:txBody>
      </p:sp>
    </p:spTree>
    <p:extLst>
      <p:ext uri="{BB962C8B-B14F-4D97-AF65-F5344CB8AC3E}">
        <p14:creationId xmlns:p14="http://schemas.microsoft.com/office/powerpoint/2010/main" val="9067778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bwMode="auto">
          <a:xfrm>
            <a:off x="0" y="133695"/>
            <a:ext cx="9144000" cy="1704575"/>
          </a:xfrm>
          <a:prstGeom prst="rect">
            <a:avLst/>
          </a:prstGeom>
          <a:solidFill>
            <a:schemeClr val="bg1">
              <a:lumMod val="85000"/>
            </a:schemeClr>
          </a:solidFill>
          <a:ln>
            <a:noFill/>
          </a:ln>
          <a:extLst>
            <a:ext uri="{FAA26D3D-D897-4be2-8F04-BA451C77F1D7}">
              <ma14:placeholderFlag xmlns:ma14="http://schemas.microsoft.com/office/mac/drawingml/2011/main" val="1"/>
            </a:ext>
          </a:extLst>
        </p:spPr>
        <p:txBody>
          <a:bodyPr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2400" b="1" dirty="0" smtClean="0">
              <a:solidFill>
                <a:schemeClr val="tx1"/>
              </a:solidFill>
              <a:latin typeface="Century Gothic"/>
              <a:ea typeface="Century Gothic" charset="0"/>
              <a:cs typeface="Century Gothic"/>
            </a:endParaRPr>
          </a:p>
          <a:p>
            <a:pPr algn="ctr"/>
            <a:endParaRPr lang="en-US" altLang="en-US" sz="2400" b="1" dirty="0">
              <a:solidFill>
                <a:schemeClr val="tx1"/>
              </a:solidFill>
              <a:latin typeface="Century Gothic"/>
              <a:ea typeface="Century Gothic" charset="0"/>
              <a:cs typeface="Century Gothic"/>
            </a:endParaRPr>
          </a:p>
          <a:p>
            <a:pPr algn="ctr"/>
            <a:endParaRPr lang="en-US" altLang="en-US" sz="2400" b="1" dirty="0" smtClean="0">
              <a:solidFill>
                <a:schemeClr val="tx1"/>
              </a:solidFill>
              <a:latin typeface="Century Gothic"/>
              <a:ea typeface="Century Gothic" charset="0"/>
              <a:cs typeface="Century Gothic"/>
            </a:endParaRPr>
          </a:p>
          <a:p>
            <a:pPr algn="ctr"/>
            <a:r>
              <a:rPr lang="en-US" altLang="en-US" sz="2400" b="1" dirty="0" smtClean="0">
                <a:solidFill>
                  <a:schemeClr val="tx1"/>
                </a:solidFill>
                <a:latin typeface="Century Gothic"/>
                <a:ea typeface="Century Gothic" charset="0"/>
                <a:cs typeface="Century Gothic"/>
              </a:rPr>
              <a:t>What patterns are present in this oral language sample? </a:t>
            </a:r>
          </a:p>
          <a:p>
            <a:pPr algn="ctr"/>
            <a:r>
              <a:rPr lang="en-US" altLang="en-US" sz="2400" b="1" dirty="0" smtClean="0">
                <a:solidFill>
                  <a:schemeClr val="tx1"/>
                </a:solidFill>
                <a:latin typeface="Century Gothic"/>
                <a:ea typeface="Century Gothic" charset="0"/>
                <a:cs typeface="Century Gothic"/>
              </a:rPr>
              <a:t>What are the implications for instruction?</a:t>
            </a:r>
            <a:r>
              <a:rPr lang="en-US" altLang="en-US" sz="2400" b="1" dirty="0" smtClean="0">
                <a:solidFill>
                  <a:srgbClr val="FBC01E"/>
                </a:solidFill>
                <a:latin typeface="Century Gothic"/>
                <a:ea typeface="Century Gothic" charset="0"/>
                <a:cs typeface="Century Gothic"/>
              </a:rPr>
              <a:t/>
            </a:r>
            <a:br>
              <a:rPr lang="en-US" altLang="en-US" sz="2400" b="1" dirty="0" smtClean="0">
                <a:solidFill>
                  <a:srgbClr val="FBC01E"/>
                </a:solidFill>
                <a:latin typeface="Century Gothic"/>
                <a:ea typeface="Century Gothic" charset="0"/>
                <a:cs typeface="Century Gothic"/>
              </a:rPr>
            </a:br>
            <a:r>
              <a:rPr lang="en-US" altLang="en-US" b="1" dirty="0" smtClean="0">
                <a:solidFill>
                  <a:srgbClr val="FBC01E"/>
                </a:solidFill>
                <a:latin typeface="Century Gothic"/>
                <a:ea typeface="Century Gothic" charset="0"/>
                <a:cs typeface="Century Gothic"/>
              </a:rPr>
              <a:t> </a:t>
            </a:r>
            <a:endParaRPr lang="en-US" altLang="en-US" b="1" dirty="0">
              <a:solidFill>
                <a:srgbClr val="FBC01E"/>
              </a:solidFill>
              <a:latin typeface="Century Gothic"/>
              <a:ea typeface="Century Gothic" charset="0"/>
              <a:cs typeface="Century Gothic"/>
            </a:endParaRPr>
          </a:p>
        </p:txBody>
      </p:sp>
      <p:sp>
        <p:nvSpPr>
          <p:cNvPr id="6" name="TextBox 4"/>
          <p:cNvSpPr txBox="1">
            <a:spLocks noChangeArrowheads="1"/>
          </p:cNvSpPr>
          <p:nvPr/>
        </p:nvSpPr>
        <p:spPr bwMode="auto">
          <a:xfrm>
            <a:off x="183799" y="6261805"/>
            <a:ext cx="4365171" cy="369332"/>
          </a:xfrm>
          <a:prstGeom prst="rect">
            <a:avLst/>
          </a:prstGeom>
          <a:noFill/>
          <a:ln>
            <a:noFill/>
          </a:ln>
        </p:spPr>
        <p:txBody>
          <a:bodyPr wrap="square">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r>
              <a:rPr lang="en-US" altLang="en-US" sz="1800" dirty="0"/>
              <a:t>Item 17 </a:t>
            </a:r>
            <a:r>
              <a:rPr lang="en-US" altLang="en-US" sz="1800" dirty="0" err="1" smtClean="0"/>
              <a:t>LASLinks</a:t>
            </a:r>
            <a:r>
              <a:rPr lang="en-US" altLang="en-US" sz="1800" dirty="0" smtClean="0"/>
              <a:t>   -6</a:t>
            </a:r>
            <a:r>
              <a:rPr lang="en-US" altLang="en-US" sz="1800" baseline="30000" dirty="0" smtClean="0"/>
              <a:t>th</a:t>
            </a:r>
            <a:r>
              <a:rPr lang="en-US" altLang="en-US" sz="1800" dirty="0" smtClean="0"/>
              <a:t> </a:t>
            </a:r>
            <a:r>
              <a:rPr lang="en-US" altLang="en-US" sz="1800" dirty="0"/>
              <a:t>Grade</a:t>
            </a:r>
          </a:p>
        </p:txBody>
      </p:sp>
      <p:pic>
        <p:nvPicPr>
          <p:cNvPr id="7" name="AAL LAS LINK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5104" y="0"/>
            <a:ext cx="812800" cy="812800"/>
          </a:xfrm>
          <a:prstGeom prst="rect">
            <a:avLst/>
          </a:prstGeom>
        </p:spPr>
      </p:pic>
      <p:pic>
        <p:nvPicPr>
          <p:cNvPr id="3" name="Picture 2" descr="Screen Shot 2016-01-14 at 4.30.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99" y="2158189"/>
            <a:ext cx="8772225" cy="3348260"/>
          </a:xfrm>
          <a:prstGeom prst="rect">
            <a:avLst/>
          </a:prstGeom>
          <a:ln w="19050" cmpd="sng">
            <a:noFill/>
          </a:ln>
        </p:spPr>
      </p:pic>
      <p:pic>
        <p:nvPicPr>
          <p:cNvPr id="11" name="Picture 10" descr="Screen Shot 2016-01-14 at 2.29.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453" y="4806351"/>
            <a:ext cx="1260571" cy="195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5856654" y="6396335"/>
            <a:ext cx="1728283" cy="461665"/>
          </a:xfrm>
          <a:prstGeom prst="rect">
            <a:avLst/>
          </a:prstGeom>
          <a:noFill/>
        </p:spPr>
        <p:txBody>
          <a:bodyPr wrap="square" rtlCol="0">
            <a:spAutoFit/>
          </a:bodyPr>
          <a:lstStyle/>
          <a:p>
            <a:r>
              <a:rPr lang="en-US" sz="2400" b="1" dirty="0" smtClean="0"/>
              <a:t>Handout</a:t>
            </a:r>
            <a:endParaRPr lang="en-US" sz="2400" b="1" dirty="0"/>
          </a:p>
        </p:txBody>
      </p:sp>
    </p:spTree>
    <p:extLst>
      <p:ext uri="{BB962C8B-B14F-4D97-AF65-F5344CB8AC3E}">
        <p14:creationId xmlns:p14="http://schemas.microsoft.com/office/powerpoint/2010/main" val="2074402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74"/>
          <a:stretch/>
        </p:blipFill>
        <p:spPr>
          <a:xfrm>
            <a:off x="0" y="1261177"/>
            <a:ext cx="9144000" cy="3950208"/>
          </a:xfrm>
          <a:prstGeom prst="rect">
            <a:avLst/>
          </a:prstGeom>
        </p:spPr>
      </p:pic>
      <p:sp>
        <p:nvSpPr>
          <p:cNvPr id="12" name="Rectangle 11"/>
          <p:cNvSpPr/>
          <p:nvPr/>
        </p:nvSpPr>
        <p:spPr>
          <a:xfrm>
            <a:off x="715315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87211"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95288"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1843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5129" y="335619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98842"/>
            <a:ext cx="9117076" cy="1200329"/>
          </a:xfrm>
          <a:prstGeom prst="rect">
            <a:avLst/>
          </a:prstGeom>
        </p:spPr>
        <p:txBody>
          <a:bodyPr wrap="square">
            <a:spAutoFit/>
          </a:bodyPr>
          <a:lstStyle/>
          <a:p>
            <a:r>
              <a:rPr lang="en-US" sz="3600" b="1" dirty="0" smtClean="0">
                <a:solidFill>
                  <a:srgbClr val="000000"/>
                </a:solidFill>
                <a:latin typeface="Century Gothic"/>
                <a:ea typeface="ＭＳ Ｐゴシック" charset="-128"/>
                <a:cs typeface="Century Gothic"/>
              </a:rPr>
              <a:t>Which Linguistic Features were present in the student’s oral sample? </a:t>
            </a:r>
            <a:endParaRPr lang="en-US" sz="3600" b="1" dirty="0">
              <a:latin typeface="Century Gothic"/>
              <a:cs typeface="Century Gothic"/>
            </a:endParaRPr>
          </a:p>
        </p:txBody>
      </p:sp>
      <p:sp>
        <p:nvSpPr>
          <p:cNvPr id="5" name="Rectangle 4"/>
          <p:cNvSpPr/>
          <p:nvPr/>
        </p:nvSpPr>
        <p:spPr>
          <a:xfrm>
            <a:off x="3287211" y="483302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8" name="Rectangle 17"/>
          <p:cNvSpPr/>
          <p:nvPr/>
        </p:nvSpPr>
        <p:spPr>
          <a:xfrm>
            <a:off x="2594619" y="4836033"/>
            <a:ext cx="373510" cy="369332"/>
          </a:xfrm>
          <a:prstGeom prst="rect">
            <a:avLst/>
          </a:prstGeom>
        </p:spPr>
        <p:txBody>
          <a:bodyPr wrap="square">
            <a:spAutoFit/>
          </a:bodyPr>
          <a:lstStyle/>
          <a:p>
            <a:r>
              <a:rPr lang="en-US" b="0" i="0" dirty="0" smtClean="0">
                <a:latin typeface="Zapf Dingbats"/>
                <a:ea typeface="Zapf Dingbats"/>
                <a:cs typeface="Zapf Dingbats"/>
              </a:rPr>
              <a:t>✔</a:t>
            </a:r>
            <a:endParaRPr lang="en-US" dirty="0"/>
          </a:p>
        </p:txBody>
      </p:sp>
      <p:sp>
        <p:nvSpPr>
          <p:cNvPr id="20" name="Rectangle 19"/>
          <p:cNvSpPr/>
          <p:nvPr/>
        </p:nvSpPr>
        <p:spPr>
          <a:xfrm>
            <a:off x="580108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1" name="Rectangle 20"/>
          <p:cNvSpPr/>
          <p:nvPr/>
        </p:nvSpPr>
        <p:spPr>
          <a:xfrm>
            <a:off x="641795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2" name="Rectangle 21"/>
          <p:cNvSpPr/>
          <p:nvPr/>
        </p:nvSpPr>
        <p:spPr>
          <a:xfrm>
            <a:off x="7153155" y="4875719"/>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3" name="TextBox 22"/>
          <p:cNvSpPr txBox="1"/>
          <p:nvPr/>
        </p:nvSpPr>
        <p:spPr>
          <a:xfrm>
            <a:off x="7415717" y="5802673"/>
            <a:ext cx="1728283" cy="461665"/>
          </a:xfrm>
          <a:prstGeom prst="rect">
            <a:avLst/>
          </a:prstGeom>
          <a:noFill/>
        </p:spPr>
        <p:txBody>
          <a:bodyPr wrap="square" rtlCol="0">
            <a:spAutoFit/>
          </a:bodyPr>
          <a:lstStyle/>
          <a:p>
            <a:r>
              <a:rPr lang="en-US" sz="2400" b="1" dirty="0" smtClean="0"/>
              <a:t>Handout</a:t>
            </a:r>
            <a:endParaRPr lang="en-US" sz="2400" b="1" dirty="0"/>
          </a:p>
        </p:txBody>
      </p:sp>
      <p:pic>
        <p:nvPicPr>
          <p:cNvPr id="24" name="Picture 23" descr="Screen Shot 2015-10-28 at 10.42.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4675">
            <a:off x="300599" y="4860684"/>
            <a:ext cx="2101873" cy="17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47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Unknow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5373" y="5080000"/>
            <a:ext cx="3060700" cy="1778000"/>
          </a:xfrm>
          <a:prstGeom prst="rect">
            <a:avLst/>
          </a:prstGeom>
          <a:ln>
            <a:noFill/>
          </a:ln>
          <a:effectLst>
            <a:softEdge rad="112500"/>
          </a:effectLst>
          <a:extLst/>
        </p:spPr>
      </p:pic>
      <p:sp>
        <p:nvSpPr>
          <p:cNvPr id="25602" name="Title 1"/>
          <p:cNvSpPr>
            <a:spLocks noGrp="1"/>
          </p:cNvSpPr>
          <p:nvPr>
            <p:ph type="title"/>
          </p:nvPr>
        </p:nvSpPr>
        <p:spPr>
          <a:xfrm>
            <a:off x="379412" y="476959"/>
            <a:ext cx="8482013" cy="1073150"/>
          </a:xfrm>
        </p:spPr>
        <p:txBody>
          <a:bodyPr>
            <a:noAutofit/>
          </a:bodyPr>
          <a:lstStyle/>
          <a:p>
            <a:pPr algn="ctr" eaLnBrk="1" fontAlgn="auto" hangingPunct="1">
              <a:spcAft>
                <a:spcPts val="0"/>
              </a:spcAft>
              <a:buFont typeface="Georgia" charset="0"/>
              <a:buNone/>
              <a:defRPr/>
            </a:pPr>
            <a:r>
              <a:rPr lang="en-US" sz="3600" b="1" dirty="0" smtClean="0">
                <a:solidFill>
                  <a:schemeClr val="tx1"/>
                </a:solidFill>
                <a:latin typeface="Century Gothic" charset="0"/>
                <a:ea typeface="+mj-ea"/>
                <a:cs typeface="Century Gothic" charset="0"/>
              </a:rPr>
              <a:t>Three Objectives to be Responsive </a:t>
            </a:r>
            <a:br>
              <a:rPr lang="en-US" sz="3600" b="1" dirty="0" smtClean="0">
                <a:solidFill>
                  <a:schemeClr val="tx1"/>
                </a:solidFill>
                <a:latin typeface="Century Gothic" charset="0"/>
                <a:ea typeface="+mj-ea"/>
                <a:cs typeface="Century Gothic" charset="0"/>
              </a:rPr>
            </a:br>
            <a:r>
              <a:rPr lang="en-US" sz="3600" b="1" dirty="0" smtClean="0">
                <a:solidFill>
                  <a:schemeClr val="tx1"/>
                </a:solidFill>
                <a:latin typeface="Century Gothic" charset="0"/>
                <a:ea typeface="+mj-ea"/>
                <a:cs typeface="Century Gothic" charset="0"/>
              </a:rPr>
              <a:t>to SEL Languages</a:t>
            </a:r>
          </a:p>
        </p:txBody>
      </p:sp>
      <p:sp>
        <p:nvSpPr>
          <p:cNvPr id="50179" name="Content Placeholder 2"/>
          <p:cNvSpPr>
            <a:spLocks noGrp="1"/>
          </p:cNvSpPr>
          <p:nvPr>
            <p:ph idx="1"/>
          </p:nvPr>
        </p:nvSpPr>
        <p:spPr>
          <a:xfrm>
            <a:off x="379412" y="1559222"/>
            <a:ext cx="8374062" cy="4583112"/>
          </a:xfrm>
          <a:ln>
            <a:solidFill>
              <a:srgbClr val="000000"/>
            </a:solidFill>
          </a:ln>
        </p:spPr>
        <p:txBody>
          <a:bodyPr/>
          <a:lstStyle/>
          <a:p>
            <a:pPr eaLnBrk="1" hangingPunct="1">
              <a:spcAft>
                <a:spcPct val="0"/>
              </a:spcAft>
              <a:buClrTx/>
              <a:buFont typeface="Arial" charset="0"/>
              <a:buChar char="•"/>
            </a:pPr>
            <a:r>
              <a:rPr lang="en-US" sz="2400" dirty="0">
                <a:solidFill>
                  <a:srgbClr val="000000"/>
                </a:solidFill>
                <a:latin typeface="Calibri" charset="0"/>
                <a:cs typeface="Calibri" charset="0"/>
              </a:rPr>
              <a:t>Recognize the linguistic </a:t>
            </a:r>
            <a:r>
              <a:rPr lang="en-US" sz="2400" u="sng" dirty="0">
                <a:solidFill>
                  <a:srgbClr val="000000"/>
                </a:solidFill>
                <a:latin typeface="Calibri" charset="0"/>
                <a:cs typeface="Calibri" charset="0"/>
              </a:rPr>
              <a:t>rules</a:t>
            </a:r>
            <a:r>
              <a:rPr lang="en-US" sz="2400" dirty="0">
                <a:solidFill>
                  <a:srgbClr val="000000"/>
                </a:solidFill>
                <a:latin typeface="Calibri" charset="0"/>
                <a:cs typeface="Calibri" charset="0"/>
              </a:rPr>
              <a:t> of the nonstandard languages</a:t>
            </a:r>
          </a:p>
          <a:p>
            <a:pPr eaLnBrk="1" hangingPunct="1">
              <a:spcAft>
                <a:spcPct val="0"/>
              </a:spcAft>
              <a:buClrTx/>
              <a:buFont typeface="Arial" charset="0"/>
              <a:buChar char="•"/>
            </a:pPr>
            <a:r>
              <a:rPr lang="en-US" sz="2400" dirty="0">
                <a:solidFill>
                  <a:srgbClr val="000000"/>
                </a:solidFill>
                <a:latin typeface="Calibri" charset="0"/>
                <a:cs typeface="Calibri" charset="0"/>
              </a:rPr>
              <a:t>Give students ample opportunities to </a:t>
            </a:r>
            <a:r>
              <a:rPr lang="en-US" sz="2400" dirty="0" smtClean="0">
                <a:solidFill>
                  <a:srgbClr val="000000"/>
                </a:solidFill>
                <a:latin typeface="Calibri" charset="0"/>
                <a:cs typeface="Calibri" charset="0"/>
              </a:rPr>
              <a:t>code-switch </a:t>
            </a:r>
            <a:r>
              <a:rPr lang="en-US" sz="2400" dirty="0">
                <a:solidFill>
                  <a:srgbClr val="000000"/>
                </a:solidFill>
                <a:latin typeface="Calibri" charset="0"/>
                <a:cs typeface="Calibri" charset="0"/>
              </a:rPr>
              <a:t>back and forth</a:t>
            </a:r>
          </a:p>
          <a:p>
            <a:pPr eaLnBrk="1" hangingPunct="1">
              <a:spcAft>
                <a:spcPct val="0"/>
              </a:spcAft>
              <a:buClrTx/>
              <a:buFont typeface="Arial" charset="0"/>
              <a:buChar char="•"/>
            </a:pPr>
            <a:r>
              <a:rPr lang="en-US" sz="2400" dirty="0">
                <a:solidFill>
                  <a:srgbClr val="000000"/>
                </a:solidFill>
                <a:latin typeface="Calibri" charset="0"/>
                <a:cs typeface="Calibri" charset="0"/>
              </a:rPr>
              <a:t>Infuse writing activities into everyday </a:t>
            </a:r>
            <a:r>
              <a:rPr lang="en-US" sz="2400" dirty="0" smtClean="0">
                <a:solidFill>
                  <a:srgbClr val="000000"/>
                </a:solidFill>
                <a:latin typeface="Calibri" charset="0"/>
                <a:cs typeface="Calibri" charset="0"/>
              </a:rPr>
              <a:t>teaching</a:t>
            </a:r>
            <a:endParaRPr lang="en-US" sz="2400" b="1" dirty="0" smtClean="0">
              <a:solidFill>
                <a:srgbClr val="FF0000"/>
              </a:solidFill>
              <a:latin typeface="Calibri" charset="0"/>
              <a:cs typeface="Calibri" charset="0"/>
            </a:endParaRPr>
          </a:p>
          <a:p>
            <a:pPr eaLnBrk="1" hangingPunct="1">
              <a:spcAft>
                <a:spcPct val="0"/>
              </a:spcAft>
              <a:buClrTx/>
              <a:buFont typeface="Wingdings 2" charset="0"/>
              <a:buNone/>
            </a:pPr>
            <a:endParaRPr lang="en-US" sz="2400" b="1" dirty="0" smtClean="0">
              <a:solidFill>
                <a:srgbClr val="FF0000"/>
              </a:solidFill>
              <a:latin typeface="Calibri" charset="0"/>
              <a:cs typeface="Calibri" charset="0"/>
            </a:endParaRPr>
          </a:p>
          <a:p>
            <a:pPr eaLnBrk="1" hangingPunct="1">
              <a:spcAft>
                <a:spcPct val="0"/>
              </a:spcAft>
              <a:buClrTx/>
              <a:buFont typeface="Wingdings 2" charset="0"/>
              <a:buNone/>
            </a:pPr>
            <a:r>
              <a:rPr lang="en-US" sz="2400" b="1" dirty="0" smtClean="0">
                <a:solidFill>
                  <a:srgbClr val="FF0000"/>
                </a:solidFill>
                <a:latin typeface="Calibri" charset="0"/>
                <a:cs typeface="Calibri" charset="0"/>
              </a:rPr>
              <a:t>NO </a:t>
            </a:r>
            <a:r>
              <a:rPr lang="en-US" sz="2400" b="1" dirty="0">
                <a:solidFill>
                  <a:srgbClr val="FF0000"/>
                </a:solidFill>
                <a:latin typeface="Calibri" charset="0"/>
                <a:cs typeface="Calibri" charset="0"/>
              </a:rPr>
              <a:t>DEFICIT TERMINOLOGY IS ACCEPTABLE IN THE CLR WORLD</a:t>
            </a:r>
            <a:r>
              <a:rPr lang="en-US" sz="2400" dirty="0">
                <a:solidFill>
                  <a:srgbClr val="000000"/>
                </a:solidFill>
                <a:latin typeface="Calibri" charset="0"/>
                <a:cs typeface="Calibri" charset="0"/>
              </a:rPr>
              <a:t>-make it </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better</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 </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correct it</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 </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fix it</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 </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wrong</a:t>
            </a:r>
            <a:r>
              <a:rPr lang="ja-JP" altLang="en-US" sz="2400" dirty="0">
                <a:solidFill>
                  <a:srgbClr val="000000"/>
                </a:solidFill>
                <a:latin typeface="Calibri" charset="0"/>
                <a:cs typeface="Calibri" charset="0"/>
              </a:rPr>
              <a:t>”</a:t>
            </a:r>
            <a:r>
              <a:rPr lang="en-US" altLang="ja-JP" sz="2400" dirty="0">
                <a:solidFill>
                  <a:srgbClr val="000000"/>
                </a:solidFill>
                <a:latin typeface="Calibri" charset="0"/>
                <a:cs typeface="Calibri" charset="0"/>
              </a:rPr>
              <a:t>  </a:t>
            </a:r>
          </a:p>
          <a:p>
            <a:pPr eaLnBrk="1" hangingPunct="1">
              <a:spcAft>
                <a:spcPct val="0"/>
              </a:spcAft>
              <a:buClrTx/>
              <a:buFont typeface="Wingdings 2" charset="0"/>
              <a:buNone/>
            </a:pPr>
            <a:endParaRPr lang="en-US" sz="2400" b="1" dirty="0" smtClean="0">
              <a:solidFill>
                <a:srgbClr val="3366FF"/>
              </a:solidFill>
              <a:latin typeface="Calibri" charset="0"/>
              <a:cs typeface="Calibri" charset="0"/>
            </a:endParaRPr>
          </a:p>
          <a:p>
            <a:pPr eaLnBrk="1" hangingPunct="1">
              <a:spcAft>
                <a:spcPct val="0"/>
              </a:spcAft>
              <a:buClrTx/>
              <a:buFont typeface="Wingdings 2" charset="0"/>
              <a:buNone/>
            </a:pPr>
            <a:r>
              <a:rPr lang="en-US" sz="2400" b="1" dirty="0" smtClean="0">
                <a:solidFill>
                  <a:srgbClr val="3366FF"/>
                </a:solidFill>
                <a:latin typeface="Calibri" charset="0"/>
                <a:cs typeface="Calibri" charset="0"/>
              </a:rPr>
              <a:t>INSTEAD </a:t>
            </a:r>
            <a:r>
              <a:rPr lang="en-US" sz="2400" b="1" dirty="0">
                <a:solidFill>
                  <a:srgbClr val="3366FF"/>
                </a:solidFill>
                <a:latin typeface="Calibri" charset="0"/>
                <a:cs typeface="Calibri" charset="0"/>
              </a:rPr>
              <a:t>VALIDATE AND AFFIRM</a:t>
            </a:r>
            <a:r>
              <a:rPr lang="en-US" sz="2400" dirty="0">
                <a:solidFill>
                  <a:srgbClr val="000000"/>
                </a:solidFill>
                <a:latin typeface="Calibri" charset="0"/>
                <a:cs typeface="Calibri" charset="0"/>
              </a:rPr>
              <a:t>-translate, put another way, switch, give in school language or Standard English</a:t>
            </a:r>
          </a:p>
        </p:txBody>
      </p:sp>
    </p:spTree>
    <p:extLst>
      <p:ext uri="{BB962C8B-B14F-4D97-AF65-F5344CB8AC3E}">
        <p14:creationId xmlns:p14="http://schemas.microsoft.com/office/powerpoint/2010/main" val="7699269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9 at 10.5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437"/>
            <a:ext cx="9144000" cy="6658738"/>
          </a:xfrm>
          <a:prstGeom prst="rect">
            <a:avLst/>
          </a:prstGeom>
        </p:spPr>
      </p:pic>
      <p:sp>
        <p:nvSpPr>
          <p:cNvPr id="3" name="Donut 2"/>
          <p:cNvSpPr/>
          <p:nvPr/>
        </p:nvSpPr>
        <p:spPr>
          <a:xfrm>
            <a:off x="1122746" y="1041723"/>
            <a:ext cx="2523281" cy="50928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5499905" y="1041723"/>
            <a:ext cx="2523281" cy="509286"/>
          </a:xfrm>
          <a:prstGeom prst="don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87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434576" y="4216153"/>
            <a:ext cx="3709424" cy="2506461"/>
          </a:xfrm>
          <a:prstGeom prst="roundRect">
            <a:avLst/>
          </a:prstGeom>
          <a:solidFill>
            <a:srgbClr val="FF8000"/>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1"/>
          <a:lstStyle/>
          <a:p>
            <a:pPr algn="ctr"/>
            <a:r>
              <a:rPr lang="en-US" sz="2400" b="1" dirty="0" smtClean="0">
                <a:solidFill>
                  <a:srgbClr val="FFFFFF"/>
                </a:solidFill>
                <a:latin typeface="Calibri"/>
              </a:rPr>
              <a:t>How does contrastive </a:t>
            </a:r>
            <a:r>
              <a:rPr lang="en-US" sz="2400" b="1" dirty="0">
                <a:solidFill>
                  <a:srgbClr val="FFFFFF"/>
                </a:solidFill>
                <a:latin typeface="Calibri"/>
              </a:rPr>
              <a:t>a</a:t>
            </a:r>
            <a:r>
              <a:rPr lang="en-US" sz="2400" b="1" dirty="0" smtClean="0">
                <a:solidFill>
                  <a:srgbClr val="FFFFFF"/>
                </a:solidFill>
                <a:latin typeface="Calibri"/>
              </a:rPr>
              <a:t>nalysis support </a:t>
            </a:r>
          </a:p>
          <a:p>
            <a:pPr algn="ctr"/>
            <a:r>
              <a:rPr lang="en-US" sz="2400" b="1" dirty="0">
                <a:solidFill>
                  <a:srgbClr val="FFFFFF"/>
                </a:solidFill>
                <a:latin typeface="Calibri"/>
              </a:rPr>
              <a:t>c</a:t>
            </a:r>
            <a:r>
              <a:rPr lang="en-US" sz="2400" b="1" dirty="0" smtClean="0">
                <a:solidFill>
                  <a:srgbClr val="FFFFFF"/>
                </a:solidFill>
                <a:latin typeface="Calibri"/>
              </a:rPr>
              <a:t>ode-switching?</a:t>
            </a:r>
            <a:endParaRPr lang="en-US" sz="2400" kern="0" dirty="0">
              <a:solidFill>
                <a:srgbClr val="FFFFFF"/>
              </a:solidFill>
              <a:latin typeface="Century Gothic"/>
              <a:cs typeface="Century Gothic"/>
              <a:sym typeface="Arial"/>
              <a:rtl val="0"/>
            </a:endParaRPr>
          </a:p>
        </p:txBody>
      </p:sp>
      <p:sp>
        <p:nvSpPr>
          <p:cNvPr id="1025" name="Shape 83"/>
          <p:cNvSpPr txBox="1">
            <a:spLocks/>
          </p:cNvSpPr>
          <p:nvPr/>
        </p:nvSpPr>
        <p:spPr bwMode="auto">
          <a:xfrm>
            <a:off x="0" y="15945"/>
            <a:ext cx="9143999" cy="1253969"/>
          </a:xfrm>
          <a:prstGeom prst="rect">
            <a:avLst/>
          </a:prstGeom>
          <a:solidFill>
            <a:srgbClr val="FFFF00"/>
          </a:solid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defTabSz="457200">
              <a:buClr>
                <a:srgbClr val="000000"/>
              </a:buClr>
              <a:buSzPct val="25000"/>
              <a:buFont typeface="Arial" charset="0"/>
              <a:buNone/>
            </a:pPr>
            <a:r>
              <a:rPr lang="en-US" sz="3200" b="1" dirty="0" smtClean="0">
                <a:solidFill>
                  <a:srgbClr val="000000"/>
                </a:solidFill>
                <a:latin typeface="Century Gothic" charset="0"/>
                <a:cs typeface="Arial" charset="0"/>
                <a:sym typeface="Arial" charset="0"/>
              </a:rPr>
              <a:t> Focus Questions</a:t>
            </a:r>
            <a:endParaRPr lang="en-US" sz="3200" b="1" dirty="0">
              <a:solidFill>
                <a:srgbClr val="000000"/>
              </a:solidFill>
              <a:latin typeface="Century Gothic" charset="0"/>
              <a:cs typeface="Arial" charset="0"/>
              <a:sym typeface="Arial" charset="0"/>
            </a:endParaRPr>
          </a:p>
        </p:txBody>
      </p:sp>
      <p:sp>
        <p:nvSpPr>
          <p:cNvPr id="18" name="Rounded Rectangle 17"/>
          <p:cNvSpPr/>
          <p:nvPr/>
        </p:nvSpPr>
        <p:spPr>
          <a:xfrm>
            <a:off x="3111352" y="1597112"/>
            <a:ext cx="3824148" cy="2371589"/>
          </a:xfrm>
          <a:prstGeom prst="roundRect">
            <a:avLst/>
          </a:prstGeom>
          <a:solidFill>
            <a:srgbClr val="66FF33"/>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anchorCtr="1"/>
          <a:lstStyle/>
          <a:p>
            <a:pPr algn="ctr"/>
            <a:endParaRPr lang="en-US" sz="2000" b="1" dirty="0">
              <a:solidFill>
                <a:schemeClr val="tx1"/>
              </a:solidFill>
            </a:endParaRPr>
          </a:p>
          <a:p>
            <a:pPr algn="ctr"/>
            <a:r>
              <a:rPr lang="en-US" sz="2000" b="1" dirty="0">
                <a:solidFill>
                  <a:schemeClr val="tx1"/>
                </a:solidFill>
              </a:rPr>
              <a:t>How might the linguistic screener and monitoring roster help us plan whole and small group instruction?</a:t>
            </a:r>
          </a:p>
          <a:p>
            <a:pPr algn="ctr"/>
            <a:endParaRPr lang="en-US" sz="2000" dirty="0" smtClean="0">
              <a:solidFill>
                <a:srgbClr val="FFFFFF"/>
              </a:solidFill>
              <a:latin typeface="Century Gothic" charset="0"/>
              <a:ea typeface="Century Gothic" charset="0"/>
              <a:cs typeface="Century Gothic" charset="0"/>
            </a:endParaRPr>
          </a:p>
        </p:txBody>
      </p:sp>
      <p:sp>
        <p:nvSpPr>
          <p:cNvPr id="19" name="Rounded Rectangle 18"/>
          <p:cNvSpPr/>
          <p:nvPr/>
        </p:nvSpPr>
        <p:spPr>
          <a:xfrm>
            <a:off x="228868" y="184094"/>
            <a:ext cx="3151401" cy="1944734"/>
          </a:xfrm>
          <a:prstGeom prst="roundRect">
            <a:avLst/>
          </a:prstGeom>
          <a:solidFill>
            <a:srgbClr val="2C04FF"/>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2000" b="1" kern="0" dirty="0">
              <a:solidFill>
                <a:srgbClr val="FFFFFF"/>
              </a:solidFill>
              <a:latin typeface="Century Gothic"/>
              <a:cs typeface="Century Gothic"/>
              <a:sym typeface="Arial"/>
              <a:rtl val="0"/>
            </a:endParaRPr>
          </a:p>
          <a:p>
            <a:pPr algn="ctr" defTabSz="457200">
              <a:defRPr/>
            </a:pPr>
            <a:endParaRPr lang="en-US" sz="2000" b="1" kern="0" dirty="0" smtClean="0">
              <a:solidFill>
                <a:srgbClr val="FFFFFF"/>
              </a:solidFill>
              <a:latin typeface="Century Gothic"/>
              <a:cs typeface="Century Gothic"/>
              <a:sym typeface="Arial"/>
              <a:rtl val="0"/>
            </a:endParaRPr>
          </a:p>
          <a:p>
            <a:pPr algn="ctr" defTabSz="457200">
              <a:defRPr/>
            </a:pPr>
            <a:endParaRPr lang="en-US" sz="2000" b="1" kern="0" dirty="0">
              <a:solidFill>
                <a:srgbClr val="FFFFFF"/>
              </a:solidFill>
              <a:latin typeface="Century Gothic"/>
              <a:cs typeface="Century Gothic"/>
              <a:sym typeface="Arial"/>
              <a:rtl val="0"/>
            </a:endParaRPr>
          </a:p>
          <a:p>
            <a:pPr algn="ctr" defTabSz="457200">
              <a:defRPr/>
            </a:pPr>
            <a:r>
              <a:rPr lang="en-US" sz="2000" b="1" kern="0" dirty="0" smtClean="0">
                <a:solidFill>
                  <a:srgbClr val="FFFFFF"/>
                </a:solidFill>
                <a:latin typeface="Century Gothic"/>
                <a:cs typeface="Century Gothic"/>
                <a:sym typeface="Arial"/>
                <a:rtl val="0"/>
              </a:rPr>
              <a:t>Who are SELs, and how can I identify them in my classroom?</a:t>
            </a:r>
            <a:endParaRPr lang="en-US" sz="2000" b="1" kern="0" dirty="0">
              <a:solidFill>
                <a:srgbClr val="FFFFFF"/>
              </a:solidFill>
              <a:latin typeface="Century Gothic"/>
              <a:cs typeface="Century Gothic"/>
              <a:sym typeface="Arial"/>
              <a:rtl val="0"/>
            </a:endParaRPr>
          </a:p>
          <a:p>
            <a:pPr defTabSz="457200">
              <a:defRPr/>
            </a:pPr>
            <a:endParaRPr lang="en-US" sz="1200" kern="0" dirty="0" smtClean="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a:p>
            <a:pPr defTabSz="457200">
              <a:defRPr/>
            </a:pPr>
            <a:endParaRPr lang="en-US" sz="2000" kern="0" dirty="0" smtClean="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a:p>
            <a:pPr defTabSz="457200">
              <a:defRPr/>
            </a:pPr>
            <a:endParaRPr lang="en-US" sz="2000" kern="0" dirty="0">
              <a:solidFill>
                <a:srgbClr val="FFFFFF"/>
              </a:solidFill>
              <a:latin typeface="Century Gothic"/>
              <a:cs typeface="Century Gothic"/>
              <a:sym typeface="Arial"/>
              <a:rtl val="0"/>
            </a:endParaRPr>
          </a:p>
        </p:txBody>
      </p:sp>
      <p:pic>
        <p:nvPicPr>
          <p:cNvPr id="2" name="Picture 1" descr="Screen Shot 2016-01-17 at 7.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01" y="1616738"/>
            <a:ext cx="2239202" cy="1315069"/>
          </a:xfrm>
          <a:prstGeom prst="rect">
            <a:avLst/>
          </a:prstGeom>
          <a:ln w="28575" cmpd="sng">
            <a:solidFill>
              <a:schemeClr val="tx1"/>
            </a:solidFill>
          </a:ln>
        </p:spPr>
      </p:pic>
      <p:pic>
        <p:nvPicPr>
          <p:cNvPr id="3" name="Picture 2" descr="Screen Shot 2016-01-17 at 8.35.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379" y="3342635"/>
            <a:ext cx="1777765" cy="1169084"/>
          </a:xfrm>
          <a:prstGeom prst="rect">
            <a:avLst/>
          </a:prstGeom>
          <a:ln w="28575" cmpd="sng">
            <a:solidFill>
              <a:schemeClr val="tx1"/>
            </a:solidFill>
          </a:ln>
        </p:spPr>
      </p:pic>
      <p:pic>
        <p:nvPicPr>
          <p:cNvPr id="10" name="Picture 9" descr="Screen Shot 2016-01-17 at 9.01.0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303" y="5504762"/>
            <a:ext cx="2035911" cy="1215469"/>
          </a:xfrm>
          <a:prstGeom prst="rect">
            <a:avLst/>
          </a:prstGeom>
          <a:ln w="28575" cmpd="sng">
            <a:solidFill>
              <a:schemeClr val="tx1"/>
            </a:solidFill>
          </a:ln>
        </p:spPr>
      </p:pic>
      <p:pic>
        <p:nvPicPr>
          <p:cNvPr id="43" name="Shape 217"/>
          <p:cNvPicPr preferRelativeResize="0"/>
          <p:nvPr/>
        </p:nvPicPr>
        <p:blipFill rotWithShape="1">
          <a:blip r:embed="rId6">
            <a:alphaModFix/>
          </a:blip>
          <a:srcRect/>
          <a:stretch/>
        </p:blipFill>
        <p:spPr>
          <a:xfrm>
            <a:off x="0" y="5486400"/>
            <a:ext cx="1605775" cy="1371598"/>
          </a:xfrm>
          <a:prstGeom prst="rect">
            <a:avLst/>
          </a:prstGeom>
          <a:noFill/>
          <a:ln>
            <a:noFill/>
          </a:ln>
        </p:spPr>
      </p:pic>
      <p:sp>
        <p:nvSpPr>
          <p:cNvPr id="67" name="TextBox 66"/>
          <p:cNvSpPr txBox="1"/>
          <p:nvPr/>
        </p:nvSpPr>
        <p:spPr>
          <a:xfrm>
            <a:off x="228868" y="3692933"/>
            <a:ext cx="3552375" cy="523220"/>
          </a:xfrm>
          <a:prstGeom prst="rect">
            <a:avLst/>
          </a:prstGeom>
          <a:solidFill>
            <a:schemeClr val="bg1"/>
          </a:solidFill>
        </p:spPr>
        <p:txBody>
          <a:bodyPr wrap="none" rtlCol="0">
            <a:spAutoFit/>
          </a:bodyPr>
          <a:lstStyle/>
          <a:p>
            <a:r>
              <a:rPr lang="en-US" sz="2800" b="1" dirty="0" smtClean="0">
                <a:latin typeface="Century Gothic"/>
                <a:cs typeface="Century Gothic"/>
              </a:rPr>
              <a:t>Validate and Affirm</a:t>
            </a:r>
            <a:endParaRPr lang="en-US" sz="2800" b="1" dirty="0">
              <a:latin typeface="Century Gothic"/>
              <a:cs typeface="Century Gothic"/>
            </a:endParaRPr>
          </a:p>
        </p:txBody>
      </p:sp>
      <p:sp>
        <p:nvSpPr>
          <p:cNvPr id="45" name="TextBox 44"/>
          <p:cNvSpPr txBox="1"/>
          <p:nvPr/>
        </p:nvSpPr>
        <p:spPr>
          <a:xfrm>
            <a:off x="2853761" y="5678046"/>
            <a:ext cx="3016222" cy="523220"/>
          </a:xfrm>
          <a:prstGeom prst="rect">
            <a:avLst/>
          </a:prstGeom>
          <a:solidFill>
            <a:srgbClr val="FFFFFF"/>
          </a:solidFill>
        </p:spPr>
        <p:txBody>
          <a:bodyPr wrap="square" rtlCol="0">
            <a:spAutoFit/>
          </a:bodyPr>
          <a:lstStyle/>
          <a:p>
            <a:pPr algn="ctr"/>
            <a:r>
              <a:rPr lang="en-US" sz="2800" b="1" dirty="0" smtClean="0"/>
              <a:t>Build and Bridge</a:t>
            </a:r>
            <a:endParaRPr lang="en-US" sz="2800" b="1" dirty="0"/>
          </a:p>
        </p:txBody>
      </p:sp>
    </p:spTree>
    <p:extLst>
      <p:ext uri="{BB962C8B-B14F-4D97-AF65-F5344CB8AC3E}">
        <p14:creationId xmlns:p14="http://schemas.microsoft.com/office/powerpoint/2010/main" val="861426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Content Placeholder 2"/>
          <p:cNvSpPr txBox="1">
            <a:spLocks/>
          </p:cNvSpPr>
          <p:nvPr/>
        </p:nvSpPr>
        <p:spPr>
          <a:xfrm>
            <a:off x="457200" y="1600200"/>
            <a:ext cx="8229600" cy="4525963"/>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Code-Switching</a:t>
            </a:r>
          </a:p>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Contrastive Analysis: 4 types</a:t>
            </a:r>
          </a:p>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Reading and Writing opportunities</a:t>
            </a:r>
            <a:endParaRPr lang="en-US" altLang="en-US" sz="3200" b="1" dirty="0">
              <a:latin typeface="Century Gothic" charset="0"/>
              <a:ea typeface="Century Gothic" charset="0"/>
              <a:cs typeface="Century Gothic" charset="0"/>
            </a:endParaRP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alibri" charset="0"/>
              </a:rPr>
              <a:t>Responsive Language Development </a:t>
            </a:r>
            <a:endParaRPr lang="en-US" b="1" dirty="0">
              <a:solidFill>
                <a:srgbClr val="000000"/>
              </a:solidFill>
              <a:latin typeface="Calibri" charset="0"/>
            </a:endParaRPr>
          </a:p>
        </p:txBody>
      </p:sp>
    </p:spTree>
    <p:extLst>
      <p:ext uri="{BB962C8B-B14F-4D97-AF65-F5344CB8AC3E}">
        <p14:creationId xmlns:p14="http://schemas.microsoft.com/office/powerpoint/2010/main" val="1114150506"/>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7" name="Text Placeholder 1"/>
          <p:cNvSpPr txBox="1">
            <a:spLocks/>
          </p:cNvSpPr>
          <p:nvPr/>
        </p:nvSpPr>
        <p:spPr>
          <a:xfrm>
            <a:off x="457200" y="17526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03200"/>
            <a:endParaRPr lang="en-US" sz="2800" b="1" dirty="0">
              <a:latin typeface="Century Gothic" charset="0"/>
              <a:ea typeface="Century Gothic" charset="0"/>
              <a:cs typeface="Century Gothic" charset="0"/>
            </a:endParaRPr>
          </a:p>
        </p:txBody>
      </p:sp>
      <p:graphicFrame>
        <p:nvGraphicFramePr>
          <p:cNvPr id="6" name="Content Placeholder 8"/>
          <p:cNvGraphicFramePr>
            <a:graphicFrameLocks/>
          </p:cNvGraphicFramePr>
          <p:nvPr/>
        </p:nvGraphicFramePr>
        <p:xfrm>
          <a:off x="0" y="1458913"/>
          <a:ext cx="9144000" cy="4921872"/>
        </p:xfrm>
        <a:graphic>
          <a:graphicData uri="http://schemas.openxmlformats.org/drawingml/2006/table">
            <a:tbl>
              <a:tblPr/>
              <a:tblGrid>
                <a:gridCol w="1524000">
                  <a:extLst>
                    <a:ext uri="{9D8B030D-6E8A-4147-A177-3AD203B41FA5}">
                      <a16:colId xmlns="" xmlns:a16="http://schemas.microsoft.com/office/drawing/2014/main" val="20000"/>
                    </a:ext>
                  </a:extLst>
                </a:gridCol>
                <a:gridCol w="1684338">
                  <a:extLst>
                    <a:ext uri="{9D8B030D-6E8A-4147-A177-3AD203B41FA5}">
                      <a16:colId xmlns="" xmlns:a16="http://schemas.microsoft.com/office/drawing/2014/main" val="20001"/>
                    </a:ext>
                  </a:extLst>
                </a:gridCol>
                <a:gridCol w="1330325">
                  <a:extLst>
                    <a:ext uri="{9D8B030D-6E8A-4147-A177-3AD203B41FA5}">
                      <a16:colId xmlns="" xmlns:a16="http://schemas.microsoft.com/office/drawing/2014/main" val="20002"/>
                    </a:ext>
                  </a:extLst>
                </a:gridCol>
                <a:gridCol w="1743075">
                  <a:extLst>
                    <a:ext uri="{9D8B030D-6E8A-4147-A177-3AD203B41FA5}">
                      <a16:colId xmlns="" xmlns:a16="http://schemas.microsoft.com/office/drawing/2014/main" val="20003"/>
                    </a:ext>
                  </a:extLst>
                </a:gridCol>
                <a:gridCol w="1296987">
                  <a:extLst>
                    <a:ext uri="{9D8B030D-6E8A-4147-A177-3AD203B41FA5}">
                      <a16:colId xmlns="" xmlns:a16="http://schemas.microsoft.com/office/drawing/2014/main" val="20004"/>
                    </a:ext>
                  </a:extLst>
                </a:gridCol>
                <a:gridCol w="1565275">
                  <a:extLst>
                    <a:ext uri="{9D8B030D-6E8A-4147-A177-3AD203B41FA5}">
                      <a16:colId xmlns="" xmlns:a16="http://schemas.microsoft.com/office/drawing/2014/main" val="20005"/>
                    </a:ext>
                  </a:extLst>
                </a:gridCol>
              </a:tblGrid>
              <a:tr h="806450">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FFFFFF"/>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Never Emerging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Rarely Splashing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Sometimes Floating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Mostly Kicking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Century Gothic" charset="0"/>
                          <a:ea typeface="ＭＳ Ｐゴシック" charset="-128"/>
                        </a:rPr>
                        <a:t>Always Free Styling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0"/>
                  </a:ext>
                </a:extLst>
              </a:tr>
              <a:tr h="1189038">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charset="0"/>
                          <a:ea typeface="ＭＳ Ｐゴシック" charset="-128"/>
                        </a:rPr>
                        <a:t>I validate and affirm my students’ home languages whenever possible.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defTabSz="4572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defTabSz="4572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defTabSz="4572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defTabSz="4572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 xmlns:a16="http://schemas.microsoft.com/office/drawing/2014/main" val="10001"/>
                  </a:ext>
                </a:extLst>
              </a:tr>
              <a:tr h="1189038">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charset="0"/>
                          <a:ea typeface="ＭＳ Ｐゴシック" charset="-128"/>
                        </a:rPr>
                        <a:t>I proactively plan opportunities for my students to practice situational appropriateness.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 xmlns:a16="http://schemas.microsoft.com/office/drawing/2014/main" val="10002"/>
                  </a:ext>
                </a:extLst>
              </a:tr>
              <a:tr h="1736725">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entury Gothic" charset="0"/>
                          <a:ea typeface="ＭＳ Ｐゴシック" charset="-128"/>
                        </a:rPr>
                        <a:t>I reactively use teachable moments to have my students code switch to linguistically and culturally appropriate language.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 xmlns:a16="http://schemas.microsoft.com/office/drawing/2014/main" val="10003"/>
                  </a:ext>
                </a:extLst>
              </a:tr>
            </a:tbl>
          </a:graphicData>
        </a:graphic>
      </p:graphicFrame>
      <p:sp>
        <p:nvSpPr>
          <p:cNvPr id="3" name="Title 2"/>
          <p:cNvSpPr>
            <a:spLocks noGrp="1"/>
          </p:cNvSpPr>
          <p:nvPr>
            <p:ph type="title"/>
          </p:nvPr>
        </p:nvSpPr>
        <p:spPr/>
        <p:txBody>
          <a:bodyPr/>
          <a:lstStyle/>
          <a:p>
            <a:endParaRPr lang="en-US"/>
          </a:p>
        </p:txBody>
      </p:sp>
      <p:sp>
        <p:nvSpPr>
          <p:cNvPr id="8" name="Title 1"/>
          <p:cNvSpPr txBox="1">
            <a:spLocks/>
          </p:cNvSpPr>
          <p:nvPr/>
        </p:nvSpPr>
        <p:spPr bwMode="auto">
          <a:xfrm>
            <a:off x="0" y="0"/>
            <a:ext cx="9144000" cy="1417638"/>
          </a:xfrm>
          <a:prstGeom prst="rect">
            <a:avLst/>
          </a:prstGeom>
          <a:solidFill>
            <a:srgbClr val="FFFF00"/>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entury Gothic"/>
                <a:cs typeface="Century Gothic"/>
              </a:rPr>
              <a:t>Validating and Affirming Home Language Survey  </a:t>
            </a:r>
            <a:endParaRPr lang="en-US" b="1" dirty="0">
              <a:solidFill>
                <a:srgbClr val="000000"/>
              </a:solidFill>
              <a:latin typeface="Century Gothic"/>
              <a:cs typeface="Century Gothic"/>
            </a:endParaRPr>
          </a:p>
        </p:txBody>
      </p:sp>
    </p:spTree>
    <p:extLst>
      <p:ext uri="{BB962C8B-B14F-4D97-AF65-F5344CB8AC3E}">
        <p14:creationId xmlns:p14="http://schemas.microsoft.com/office/powerpoint/2010/main" val="3982941474"/>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4"/>
          <p:cNvSpPr txBox="1">
            <a:spLocks noGrp="1"/>
          </p:cNvSpPr>
          <p:nvPr>
            <p:ph type="title"/>
          </p:nvPr>
        </p:nvSpPr>
        <p:spPr>
          <a:xfrm>
            <a:off x="0" y="0"/>
            <a:ext cx="9144000" cy="1261177"/>
          </a:xfrm>
          <a:prstGeom prst="rect">
            <a:avLst/>
          </a:prstGeom>
          <a:solidFill>
            <a:srgbClr val="FFFF00"/>
          </a:solidFill>
          <a:ln>
            <a:noFill/>
          </a:ln>
        </p:spPr>
        <p:txBody>
          <a:bodyPr lIns="91425" tIns="45700" rIns="91425" bIns="45700" anchor="ctr" anchorCtr="0">
            <a:noAutofit/>
          </a:bodyPr>
          <a:lstStyle/>
          <a:p>
            <a:pPr lvl="0">
              <a:buSzPct val="25000"/>
            </a:pPr>
            <a:r>
              <a:rPr lang="en-US" altLang="en-US" sz="3600" b="1" dirty="0" smtClean="0">
                <a:solidFill>
                  <a:srgbClr val="000000"/>
                </a:solidFill>
                <a:ea typeface="ＭＳ Ｐゴシック" charset="-128"/>
              </a:rPr>
              <a:t>Resources</a:t>
            </a:r>
            <a:endParaRPr lang="en-US" sz="3600" b="1" u="none" strike="noStrike" cap="none" baseline="0" dirty="0">
              <a:solidFill>
                <a:schemeClr val="tx1"/>
              </a:solidFill>
              <a:latin typeface="Century Gothic" charset="0"/>
              <a:ea typeface="Century Gothic" charset="0"/>
              <a:cs typeface="Century Gothic" charset="0"/>
              <a:sym typeface="Calibri"/>
            </a:endParaRPr>
          </a:p>
        </p:txBody>
      </p:sp>
      <p:pic>
        <p:nvPicPr>
          <p:cNvPr id="6" name="Picture 2" descr="A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976" y="4364640"/>
            <a:ext cx="2947996" cy="21824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descr="mxal.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4976" y="1950624"/>
            <a:ext cx="2947996" cy="21824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4" y="1484148"/>
            <a:ext cx="1822302" cy="22680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040" y="1581167"/>
            <a:ext cx="1640311" cy="207400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926" y="3846232"/>
            <a:ext cx="2070538" cy="2413920"/>
          </a:xfrm>
          <a:prstGeom prst="rect">
            <a:avLst/>
          </a:prstGeom>
        </p:spPr>
      </p:pic>
      <p:pic>
        <p:nvPicPr>
          <p:cNvPr id="5" name="Picture 4"/>
          <p:cNvPicPr>
            <a:picLocks noChangeAspect="1"/>
          </p:cNvPicPr>
          <p:nvPr/>
        </p:nvPicPr>
        <p:blipFill>
          <a:blip r:embed="rId8"/>
          <a:stretch>
            <a:fillRect/>
          </a:stretch>
        </p:blipFill>
        <p:spPr>
          <a:xfrm>
            <a:off x="504934" y="3846232"/>
            <a:ext cx="1810481" cy="2557664"/>
          </a:xfrm>
          <a:prstGeom prst="rect">
            <a:avLst/>
          </a:prstGeom>
        </p:spPr>
      </p:pic>
    </p:spTree>
    <p:extLst>
      <p:ext uri="{BB962C8B-B14F-4D97-AF65-F5344CB8AC3E}">
        <p14:creationId xmlns:p14="http://schemas.microsoft.com/office/powerpoint/2010/main" val="443877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823913" y="1674813"/>
            <a:ext cx="7596187" cy="3116262"/>
          </a:xfrm>
          <a:solidFill>
            <a:srgbClr val="33CC33"/>
          </a:solidFill>
          <a:ln w="57150">
            <a:solidFill>
              <a:schemeClr val="tx1"/>
            </a:solidFill>
          </a:ln>
        </p:spPr>
        <p:txBody>
          <a:bodyPr rtlCol="0">
            <a:normAutofit/>
          </a:bodyPr>
          <a:lstStyle/>
          <a:p>
            <a:pPr eaLnBrk="1" fontAlgn="auto" hangingPunct="1">
              <a:spcAft>
                <a:spcPts val="0"/>
              </a:spcAft>
              <a:defRPr/>
            </a:pPr>
            <a:r>
              <a:rPr lang="en-US" sz="5400" b="1" dirty="0">
                <a:latin typeface="Century Gothic"/>
                <a:ea typeface="MS PGothic" charset="0"/>
                <a:cs typeface="Century Gothic"/>
              </a:rPr>
              <a:t>Responsive Language</a:t>
            </a:r>
          </a:p>
        </p:txBody>
      </p:sp>
      <p:sp>
        <p:nvSpPr>
          <p:cNvPr id="25602"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86A9F56B-1591-7040-A385-B2C48A5B841B}" type="slidenum">
              <a:rPr lang="en-US" sz="1200">
                <a:solidFill>
                  <a:srgbClr val="898989"/>
                </a:solidFill>
              </a:rPr>
              <a:pPr/>
              <a:t>53</a:t>
            </a:fld>
            <a:endParaRPr lang="en-US" sz="1200">
              <a:solidFill>
                <a:srgbClr val="898989"/>
              </a:solidFill>
            </a:endParaRPr>
          </a:p>
        </p:txBody>
      </p:sp>
    </p:spTree>
    <p:extLst>
      <p:ext uri="{BB962C8B-B14F-4D97-AF65-F5344CB8AC3E}">
        <p14:creationId xmlns:p14="http://schemas.microsoft.com/office/powerpoint/2010/main" val="542373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p:cNvSpPr txBox="1">
            <a:spLocks/>
          </p:cNvSpPr>
          <p:nvPr/>
        </p:nvSpPr>
        <p:spPr bwMode="auto">
          <a:xfrm>
            <a:off x="0" y="0"/>
            <a:ext cx="9144000" cy="1417638"/>
          </a:xfrm>
          <a:prstGeom prst="rect">
            <a:avLst/>
          </a:prstGeom>
          <a:solidFill>
            <a:srgbClr val="33CC33"/>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b="1" dirty="0">
              <a:solidFill>
                <a:srgbClr val="000000"/>
              </a:solidFill>
              <a:latin typeface="Calibri" charset="0"/>
            </a:endParaRPr>
          </a:p>
        </p:txBody>
      </p:sp>
      <p:graphicFrame>
        <p:nvGraphicFramePr>
          <p:cNvPr id="7" name="Content Placeholder 6"/>
          <p:cNvGraphicFramePr>
            <a:graphicFrameLocks noGrp="1"/>
          </p:cNvGraphicFramePr>
          <p:nvPr>
            <p:ph idx="1"/>
          </p:nvPr>
        </p:nvGraphicFramePr>
        <p:xfrm>
          <a:off x="363134" y="1270922"/>
          <a:ext cx="8541782" cy="508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8"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780B3A06-05CB-9442-BE9D-C0A875A070E8}" type="slidenum">
              <a:rPr lang="en-US" sz="1200">
                <a:solidFill>
                  <a:srgbClr val="898989"/>
                </a:solidFill>
                <a:latin typeface="Arial" charset="0"/>
              </a:rPr>
              <a:pPr/>
              <a:t>54</a:t>
            </a:fld>
            <a:endParaRPr lang="en-US" sz="1200">
              <a:solidFill>
                <a:srgbClr val="898989"/>
              </a:solidFill>
              <a:latin typeface="Arial" charset="0"/>
            </a:endParaRPr>
          </a:p>
        </p:txBody>
      </p:sp>
      <p:sp>
        <p:nvSpPr>
          <p:cNvPr id="29699" name="TextBox 7"/>
          <p:cNvSpPr txBox="1">
            <a:spLocks noChangeArrowheads="1"/>
          </p:cNvSpPr>
          <p:nvPr/>
        </p:nvSpPr>
        <p:spPr bwMode="auto">
          <a:xfrm>
            <a:off x="6124575" y="2435225"/>
            <a:ext cx="23272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1500">
                <a:solidFill>
                  <a:srgbClr val="000000"/>
                </a:solidFill>
                <a:latin typeface="Arial" charset="0"/>
              </a:rPr>
              <a:t>Infusing Situational Appropriateness with Language and Behavior </a:t>
            </a:r>
          </a:p>
          <a:p>
            <a:pPr algn="ctr" eaLnBrk="1" hangingPunct="1"/>
            <a:r>
              <a:rPr lang="en-US" sz="1500" b="1">
                <a:solidFill>
                  <a:srgbClr val="000000"/>
                </a:solidFill>
                <a:latin typeface="Arial" charset="0"/>
              </a:rPr>
              <a:t>(Responsive Language)</a:t>
            </a:r>
          </a:p>
        </p:txBody>
      </p:sp>
      <p:sp>
        <p:nvSpPr>
          <p:cNvPr id="29700" name="TextBox 8"/>
          <p:cNvSpPr txBox="1">
            <a:spLocks noChangeArrowheads="1"/>
          </p:cNvSpPr>
          <p:nvPr/>
        </p:nvSpPr>
        <p:spPr bwMode="auto">
          <a:xfrm>
            <a:off x="6985000" y="4505325"/>
            <a:ext cx="16129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Creating an Inviting Learning Environment for Student Success </a:t>
            </a:r>
            <a:r>
              <a:rPr lang="en-US" sz="1500" b="1">
                <a:solidFill>
                  <a:srgbClr val="000000"/>
                </a:solidFill>
                <a:latin typeface="Arial" charset="0"/>
              </a:rPr>
              <a:t>(Responsive Environment)</a:t>
            </a:r>
          </a:p>
        </p:txBody>
      </p:sp>
      <p:sp>
        <p:nvSpPr>
          <p:cNvPr id="29702" name="Title 4"/>
          <p:cNvSpPr>
            <a:spLocks noGrp="1"/>
          </p:cNvSpPr>
          <p:nvPr>
            <p:ph type="title"/>
          </p:nvPr>
        </p:nvSpPr>
        <p:spPr>
          <a:xfrm>
            <a:off x="368300" y="274638"/>
            <a:ext cx="8229600" cy="1143000"/>
          </a:xfrm>
        </p:spPr>
        <p:txBody>
          <a:bodyPr anchor="t"/>
          <a:lstStyle/>
          <a:p>
            <a:pPr eaLnBrk="1" hangingPunct="1"/>
            <a:r>
              <a:rPr lang="en-US" b="1" dirty="0">
                <a:latin typeface="Century Gothic"/>
                <a:cs typeface="Century Gothic"/>
              </a:rPr>
              <a:t>Five CLR Instructional Areas</a:t>
            </a:r>
            <a:r>
              <a:rPr lang="en-US" sz="3600" dirty="0">
                <a:latin typeface="Calibri" charset="0"/>
                <a:ea typeface="ＭＳ Ｐゴシック" charset="0"/>
              </a:rPr>
              <a:t/>
            </a:r>
            <a:br>
              <a:rPr lang="en-US" sz="3600" dirty="0">
                <a:latin typeface="Calibri" charset="0"/>
                <a:ea typeface="ＭＳ Ｐゴシック" charset="0"/>
              </a:rPr>
            </a:br>
            <a:endParaRPr lang="en-US" sz="1800" dirty="0">
              <a:latin typeface="Calibri" charset="0"/>
              <a:ea typeface="ＭＳ Ｐゴシック" charset="0"/>
            </a:endParaRPr>
          </a:p>
        </p:txBody>
      </p:sp>
      <p:sp>
        <p:nvSpPr>
          <p:cNvPr id="2" name="Oval 1"/>
          <p:cNvSpPr/>
          <p:nvPr/>
        </p:nvSpPr>
        <p:spPr>
          <a:xfrm>
            <a:off x="6124575" y="3148587"/>
            <a:ext cx="2327275" cy="495668"/>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189002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0" fill="hold"/>
                                        <p:tgtEl>
                                          <p:spTgt spid="2"/>
                                        </p:tgtEl>
                                        <p:attrNameLst>
                                          <p:attrName>ppt_w</p:attrName>
                                        </p:attrNameLst>
                                      </p:cBhvr>
                                      <p:tavLst>
                                        <p:tav tm="0" fmla="#ppt_w*sin(2.5*pi*$)">
                                          <p:val>
                                            <p:fltVal val="0"/>
                                          </p:val>
                                        </p:tav>
                                        <p:tav tm="100000">
                                          <p:val>
                                            <p:fltVal val="1"/>
                                          </p:val>
                                        </p:tav>
                                      </p:tavLst>
                                    </p:anim>
                                    <p:anim calcmode="lin" valueType="num">
                                      <p:cBhvr>
                                        <p:cTn id="12"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3" name="Rectangle 2"/>
          <p:cNvSpPr/>
          <p:nvPr/>
        </p:nvSpPr>
        <p:spPr>
          <a:xfrm>
            <a:off x="1120531" y="1752600"/>
            <a:ext cx="7134048" cy="3600986"/>
          </a:xfrm>
          <a:prstGeom prst="rect">
            <a:avLst/>
          </a:prstGeom>
          <a:solidFill>
            <a:srgbClr val="33CC33"/>
          </a:solidFill>
          <a:ln w="38100" cmpd="sng">
            <a:solidFill>
              <a:srgbClr val="000000"/>
            </a:solidFill>
          </a:ln>
        </p:spPr>
        <p:txBody>
          <a:bodyPr wrap="square">
            <a:spAutoFit/>
          </a:bodyPr>
          <a:lstStyle/>
          <a:p>
            <a:pPr marL="0" indent="0" algn="ctr">
              <a:buNone/>
            </a:pPr>
            <a:r>
              <a:rPr lang="en-US" sz="3600" b="1" dirty="0" smtClean="0">
                <a:latin typeface="Century Gothic"/>
                <a:cs typeface="Century Gothic"/>
              </a:rPr>
              <a:t>Who are SELs?</a:t>
            </a:r>
          </a:p>
          <a:p>
            <a:pPr marL="0" indent="0" algn="ctr">
              <a:buNone/>
            </a:pPr>
            <a:endParaRPr lang="en-US" sz="3600" b="1" dirty="0">
              <a:latin typeface="Century Gothic"/>
              <a:cs typeface="Century Gothic"/>
            </a:endParaRPr>
          </a:p>
          <a:p>
            <a:pPr marL="0" indent="0" algn="ctr">
              <a:buNone/>
            </a:pPr>
            <a:r>
              <a:rPr lang="en-US" sz="3600" b="1" dirty="0" smtClean="0">
                <a:latin typeface="Century Gothic"/>
                <a:cs typeface="Century Gothic"/>
              </a:rPr>
              <a:t> How do I identify them in</a:t>
            </a:r>
          </a:p>
          <a:p>
            <a:pPr marL="0" indent="0" algn="ctr">
              <a:buNone/>
            </a:pPr>
            <a:r>
              <a:rPr lang="en-US" sz="3600" b="1" dirty="0" smtClean="0">
                <a:latin typeface="Century Gothic"/>
                <a:cs typeface="Century Gothic"/>
              </a:rPr>
              <a:t> my classroom?</a:t>
            </a:r>
          </a:p>
          <a:p>
            <a:pPr marL="0" indent="0" algn="ctr">
              <a:buNone/>
            </a:pPr>
            <a:endParaRPr lang="en-US" sz="2800" b="1" dirty="0">
              <a:latin typeface="Century Gothic"/>
              <a:cs typeface="Century Gothic"/>
            </a:endParaRPr>
          </a:p>
          <a:p>
            <a:pPr marL="0" indent="0" algn="ctr">
              <a:buNone/>
            </a:pPr>
            <a:endParaRPr lang="en-US" sz="2800" b="1" dirty="0" smtClean="0">
              <a:latin typeface="Century Gothic"/>
              <a:cs typeface="Century Gothic"/>
            </a:endParaRPr>
          </a:p>
          <a:p>
            <a:pPr marL="0" indent="0" algn="ctr">
              <a:buNone/>
            </a:pPr>
            <a:endParaRPr lang="en-US" sz="2800" b="1" dirty="0" smtClean="0">
              <a:latin typeface="Century Gothic"/>
              <a:cs typeface="Century Gothic"/>
            </a:endParaRPr>
          </a:p>
        </p:txBody>
      </p:sp>
      <p:sp>
        <p:nvSpPr>
          <p:cNvPr id="11" name="Rectangle 10"/>
          <p:cNvSpPr/>
          <p:nvPr/>
        </p:nvSpPr>
        <p:spPr>
          <a:xfrm>
            <a:off x="1927851" y="667332"/>
            <a:ext cx="4762091" cy="769441"/>
          </a:xfrm>
          <a:prstGeom prst="rect">
            <a:avLst/>
          </a:prstGeom>
        </p:spPr>
        <p:txBody>
          <a:bodyPr wrap="none">
            <a:spAutoFit/>
          </a:bodyPr>
          <a:lstStyle/>
          <a:p>
            <a:r>
              <a:rPr lang="en-US" sz="4400" b="1" kern="0" dirty="0" smtClean="0">
                <a:solidFill>
                  <a:srgbClr val="000000"/>
                </a:solidFill>
                <a:latin typeface="Arial"/>
                <a:ea typeface="ＭＳ Ｐゴシック"/>
                <a:cs typeface="Arial"/>
              </a:rPr>
              <a:t>Focus Questions</a:t>
            </a:r>
            <a:endParaRPr lang="en-US" dirty="0"/>
          </a:p>
        </p:txBody>
      </p:sp>
      <p:pic>
        <p:nvPicPr>
          <p:cNvPr id="12"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pic>
        <p:nvPicPr>
          <p:cNvPr id="6" name="Picture 5" descr="Screen Shot 2016-01-17 at 7.37.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045" y="4128432"/>
            <a:ext cx="3098254" cy="1819585"/>
          </a:xfrm>
          <a:prstGeom prst="rect">
            <a:avLst/>
          </a:prstGeom>
          <a:ln w="28575" cmpd="sng">
            <a:solidFill>
              <a:schemeClr val="tx1"/>
            </a:solidFill>
          </a:ln>
        </p:spPr>
      </p:pic>
    </p:spTree>
    <p:extLst>
      <p:ext uri="{BB962C8B-B14F-4D97-AF65-F5344CB8AC3E}">
        <p14:creationId xmlns:p14="http://schemas.microsoft.com/office/powerpoint/2010/main" val="2431098405"/>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0" y="111333"/>
            <a:ext cx="9162676" cy="1700038"/>
          </a:xfrm>
          <a:solidFill>
            <a:srgbClr val="33CC33"/>
          </a:solidFill>
        </p:spPr>
        <p:txBody>
          <a:bodyPr rtlCol="0">
            <a:normAutofit fontScale="40000" lnSpcReduction="20000"/>
          </a:bodyPr>
          <a:lstStyle/>
          <a:p>
            <a:pPr algn="ctr" eaLnBrk="1" fontAlgn="auto" hangingPunct="1">
              <a:lnSpc>
                <a:spcPct val="90000"/>
              </a:lnSpc>
              <a:spcAft>
                <a:spcPts val="0"/>
              </a:spcAft>
              <a:buFont typeface="Wingdings 2" charset="0"/>
              <a:buNone/>
              <a:defRPr/>
            </a:pPr>
            <a:r>
              <a:rPr lang="en-US" sz="17600" b="1" dirty="0">
                <a:solidFill>
                  <a:srgbClr val="42568D"/>
                </a:solidFill>
                <a:latin typeface="+mn-lt"/>
                <a:ea typeface="+mn-ea"/>
                <a:cs typeface="Century Gothic"/>
              </a:rPr>
              <a:t>	</a:t>
            </a:r>
            <a:r>
              <a:rPr lang="en-US" sz="14400" b="1" dirty="0">
                <a:solidFill>
                  <a:srgbClr val="000000"/>
                </a:solidFill>
                <a:latin typeface="+mn-lt"/>
                <a:ea typeface="+mn-ea"/>
                <a:cs typeface="Century Gothic"/>
              </a:rPr>
              <a:t>Who are Standard English Language Learners?</a:t>
            </a:r>
          </a:p>
          <a:p>
            <a:pPr algn="ctr" eaLnBrk="1" fontAlgn="auto" hangingPunct="1">
              <a:lnSpc>
                <a:spcPct val="90000"/>
              </a:lnSpc>
              <a:spcAft>
                <a:spcPts val="0"/>
              </a:spcAft>
              <a:buFont typeface="Wingdings 2" charset="0"/>
              <a:buNone/>
              <a:defRPr/>
            </a:pPr>
            <a:endParaRPr lang="en-US" sz="28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marL="0" indent="0" algn="ctr" eaLnBrk="1" fontAlgn="auto" hangingPunct="1">
              <a:lnSpc>
                <a:spcPct val="90000"/>
              </a:lnSpc>
              <a:spcAft>
                <a:spcPts val="0"/>
              </a:spcAft>
              <a:buFont typeface="Arial" charset="0"/>
              <a:buNone/>
              <a:defRPr/>
            </a:pPr>
            <a:endParaRPr lang="en-US" sz="2000" dirty="0">
              <a:solidFill>
                <a:srgbClr val="42568D"/>
              </a:solidFill>
              <a:latin typeface="+mn-lt"/>
              <a:ea typeface="+mn-ea"/>
              <a:cs typeface="+mn-cs"/>
            </a:endParaRPr>
          </a:p>
        </p:txBody>
      </p:sp>
      <p:sp>
        <p:nvSpPr>
          <p:cNvPr id="73732" name="Rectangle 8"/>
          <p:cNvSpPr>
            <a:spLocks noChangeArrowheads="1"/>
          </p:cNvSpPr>
          <p:nvPr/>
        </p:nvSpPr>
        <p:spPr bwMode="auto">
          <a:xfrm>
            <a:off x="186755" y="2004665"/>
            <a:ext cx="8796169" cy="236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buFont typeface="Wingdings 2" charset="0"/>
              <a:buNone/>
              <a:defRPr/>
            </a:pPr>
            <a:r>
              <a:rPr lang="en-US" sz="3200" dirty="0"/>
              <a:t>Standard English Learners (SELs) are those students for whom </a:t>
            </a:r>
            <a:r>
              <a:rPr lang="en-US" sz="3200" u="sng" dirty="0"/>
              <a:t>Standard</a:t>
            </a:r>
            <a:r>
              <a:rPr lang="en-US" sz="3200" dirty="0"/>
              <a:t> English </a:t>
            </a:r>
            <a:r>
              <a:rPr lang="en-US" sz="3200" u="sng" dirty="0"/>
              <a:t>is not native</a:t>
            </a:r>
            <a:r>
              <a:rPr lang="en-US" sz="3200" dirty="0"/>
              <a:t>, and </a:t>
            </a:r>
            <a:r>
              <a:rPr lang="en-US" sz="3200" dirty="0">
                <a:solidFill>
                  <a:srgbClr val="2C04FF"/>
                </a:solidFill>
              </a:rPr>
              <a:t>whose </a:t>
            </a:r>
            <a:r>
              <a:rPr lang="en-US" sz="3200" b="1" dirty="0">
                <a:solidFill>
                  <a:srgbClr val="2C04FF"/>
                </a:solidFill>
              </a:rPr>
              <a:t>home languages differ in </a:t>
            </a:r>
            <a:r>
              <a:rPr lang="en-US" sz="3200" b="1" u="sng" dirty="0">
                <a:solidFill>
                  <a:srgbClr val="2C04FF"/>
                </a:solidFill>
              </a:rPr>
              <a:t>structure and form </a:t>
            </a:r>
            <a:r>
              <a:rPr lang="en-US" sz="3200" b="1" dirty="0">
                <a:solidFill>
                  <a:srgbClr val="2C04FF"/>
                </a:solidFill>
              </a:rPr>
              <a:t>from the language of school</a:t>
            </a:r>
            <a:r>
              <a:rPr lang="en-US" sz="3200" dirty="0">
                <a:solidFill>
                  <a:srgbClr val="009900"/>
                </a:solidFill>
              </a:rPr>
              <a:t>. </a:t>
            </a:r>
          </a:p>
          <a:p>
            <a:pPr>
              <a:lnSpc>
                <a:spcPct val="90000"/>
              </a:lnSpc>
              <a:buFont typeface="Wingdings 2" charset="0"/>
              <a:buNone/>
            </a:pPr>
            <a:endParaRPr lang="en-US" sz="1800" dirty="0"/>
          </a:p>
          <a:p>
            <a:pPr>
              <a:lnSpc>
                <a:spcPct val="90000"/>
              </a:lnSpc>
              <a:buFont typeface="Wingdings 2" charset="0"/>
              <a:buNone/>
            </a:pPr>
            <a:endParaRPr lang="en-US" sz="1800" b="1" dirty="0">
              <a:solidFill>
                <a:srgbClr val="000000"/>
              </a:solidFill>
            </a:endParaRPr>
          </a:p>
        </p:txBody>
      </p:sp>
      <p:pic>
        <p:nvPicPr>
          <p:cNvPr id="4" name="Picture 3" descr="highlighter_marker_text_11965.png"/>
          <p:cNvPicPr>
            <a:picLocks noChangeAspect="1"/>
          </p:cNvPicPr>
          <p:nvPr/>
        </p:nvPicPr>
        <p:blipFill>
          <a:blip r:embed="rId3">
            <a:duotone>
              <a:prstClr val="black"/>
              <a:srgbClr val="80FF00">
                <a:tint val="45000"/>
                <a:satMod val="400000"/>
              </a:srgbClr>
            </a:duotone>
            <a:extLst>
              <a:ext uri="{28A0092B-C50C-407E-A947-70E740481C1C}">
                <a14:useLocalDpi xmlns:a14="http://schemas.microsoft.com/office/drawing/2010/main" val="0"/>
              </a:ext>
            </a:extLst>
          </a:blip>
          <a:stretch>
            <a:fillRect/>
          </a:stretch>
        </p:blipFill>
        <p:spPr>
          <a:xfrm rot="777600">
            <a:off x="2661143" y="3198462"/>
            <a:ext cx="6184970" cy="4242889"/>
          </a:xfrm>
          <a:prstGeom prst="rect">
            <a:avLst/>
          </a:prstGeom>
        </p:spPr>
      </p:pic>
      <p:sp>
        <p:nvSpPr>
          <p:cNvPr id="10" name="Rectangle 9"/>
          <p:cNvSpPr/>
          <p:nvPr/>
        </p:nvSpPr>
        <p:spPr>
          <a:xfrm>
            <a:off x="0" y="5444070"/>
            <a:ext cx="2645748" cy="141393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ELA/ELD Framework</a:t>
            </a:r>
          </a:p>
          <a:p>
            <a:pPr algn="ctr"/>
            <a:r>
              <a:rPr lang="en-US" dirty="0"/>
              <a:t>Chapter 9</a:t>
            </a:r>
          </a:p>
          <a:p>
            <a:pPr algn="ctr"/>
            <a:r>
              <a:rPr lang="en-US" dirty="0" smtClean="0"/>
              <a:t>EL Master Plan </a:t>
            </a:r>
          </a:p>
          <a:p>
            <a:pPr algn="ctr"/>
            <a:r>
              <a:rPr lang="en-US" dirty="0" smtClean="0"/>
              <a:t>Chapter 4</a:t>
            </a:r>
          </a:p>
          <a:p>
            <a:pPr algn="ctr"/>
            <a:endParaRPr lang="en-US" dirty="0"/>
          </a:p>
        </p:txBody>
      </p:sp>
      <p:sp>
        <p:nvSpPr>
          <p:cNvPr id="2" name="TextBox 1"/>
          <p:cNvSpPr txBox="1"/>
          <p:nvPr/>
        </p:nvSpPr>
        <p:spPr>
          <a:xfrm>
            <a:off x="6281600" y="1442039"/>
            <a:ext cx="2881076" cy="369332"/>
          </a:xfrm>
          <a:prstGeom prst="rect">
            <a:avLst/>
          </a:prstGeom>
          <a:noFill/>
        </p:spPr>
        <p:txBody>
          <a:bodyPr wrap="none" rtlCol="0">
            <a:spAutoFit/>
          </a:bodyPr>
          <a:lstStyle/>
          <a:p>
            <a:r>
              <a:rPr lang="en-US" b="1" dirty="0" smtClean="0">
                <a:latin typeface="Century Gothic"/>
                <a:cs typeface="Century Gothic"/>
              </a:rPr>
              <a:t>Linguistic Classifications</a:t>
            </a:r>
            <a:endParaRPr lang="en-US" b="1" dirty="0">
              <a:latin typeface="Century Gothic"/>
              <a:cs typeface="Century Gothic"/>
            </a:endParaRPr>
          </a:p>
        </p:txBody>
      </p:sp>
    </p:spTree>
    <p:extLst>
      <p:ext uri="{BB962C8B-B14F-4D97-AF65-F5344CB8AC3E}">
        <p14:creationId xmlns:p14="http://schemas.microsoft.com/office/powerpoint/2010/main" val="1356458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33CC33"/>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a:ea typeface="ＭＳ Ｐゴシック"/>
                <a:cs typeface="Century Gothic" charset="0"/>
              </a:rPr>
              <a:t>Identification of SELs</a:t>
            </a:r>
            <a:endParaRPr lang="en-US" altLang="en-US" sz="4000" b="1" dirty="0">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6218947" y="1524668"/>
            <a:ext cx="2782178" cy="2012412"/>
          </a:xfrm>
          <a:prstGeom prst="rect">
            <a:avLst/>
          </a:prstGeom>
          <a:ln w="28575" cmpd="sng">
            <a:solidFill>
              <a:srgbClr val="000000"/>
            </a:solidFill>
          </a:ln>
        </p:spPr>
      </p:pic>
      <p:pic>
        <p:nvPicPr>
          <p:cNvPr id="6" name="Picture 5"/>
          <p:cNvPicPr>
            <a:picLocks noChangeAspect="1"/>
          </p:cNvPicPr>
          <p:nvPr/>
        </p:nvPicPr>
        <p:blipFill>
          <a:blip r:embed="rId4"/>
          <a:stretch>
            <a:fillRect/>
          </a:stretch>
        </p:blipFill>
        <p:spPr>
          <a:xfrm>
            <a:off x="6218947" y="3776407"/>
            <a:ext cx="2782178" cy="2012412"/>
          </a:xfrm>
          <a:prstGeom prst="rect">
            <a:avLst/>
          </a:prstGeom>
          <a:ln w="28575" cmpd="sng">
            <a:solidFill>
              <a:schemeClr val="tx1"/>
            </a:solidFill>
          </a:ln>
        </p:spPr>
      </p:pic>
      <p:sp>
        <p:nvSpPr>
          <p:cNvPr id="10" name="Content Placeholder 2"/>
          <p:cNvSpPr txBox="1">
            <a:spLocks/>
          </p:cNvSpPr>
          <p:nvPr/>
        </p:nvSpPr>
        <p:spPr>
          <a:xfrm>
            <a:off x="672319" y="1543198"/>
            <a:ext cx="6365362" cy="5314802"/>
          </a:xfrm>
          <a:prstGeom prst="rect">
            <a:avLst/>
          </a:prstGeom>
        </p:spPr>
        <p:txBody>
          <a:bodyPr rtlCol="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charset="0"/>
              <a:buNone/>
              <a:defRPr/>
            </a:pPr>
            <a:r>
              <a:rPr lang="en-US" b="1" u="sng" dirty="0" smtClean="0">
                <a:solidFill>
                  <a:srgbClr val="000000"/>
                </a:solidFill>
                <a:latin typeface="Calibri" charset="0"/>
                <a:ea typeface="+mn-ea"/>
                <a:cs typeface="+mn-cs"/>
              </a:rPr>
              <a:t>Purpose</a:t>
            </a:r>
          </a:p>
          <a:p>
            <a:pPr fontAlgn="auto">
              <a:spcAft>
                <a:spcPts val="0"/>
              </a:spcAft>
              <a:buFont typeface="Arial"/>
              <a:buChar char="•"/>
              <a:defRPr/>
            </a:pPr>
            <a:r>
              <a:rPr lang="en-US" dirty="0" smtClean="0">
                <a:solidFill>
                  <a:srgbClr val="000000"/>
                </a:solidFill>
                <a:latin typeface="Calibri" charset="0"/>
              </a:rPr>
              <a:t>Intervention </a:t>
            </a:r>
          </a:p>
          <a:p>
            <a:pPr fontAlgn="auto">
              <a:spcAft>
                <a:spcPts val="0"/>
              </a:spcAft>
              <a:buFont typeface="Arial"/>
              <a:buChar char="•"/>
              <a:defRPr/>
            </a:pPr>
            <a:r>
              <a:rPr lang="en-US" dirty="0" smtClean="0">
                <a:solidFill>
                  <a:srgbClr val="000000"/>
                </a:solidFill>
                <a:latin typeface="Calibri" charset="0"/>
              </a:rPr>
              <a:t>Enrichment</a:t>
            </a:r>
          </a:p>
          <a:p>
            <a:pPr marL="0" indent="0" fontAlgn="auto">
              <a:spcAft>
                <a:spcPts val="0"/>
              </a:spcAft>
              <a:buFont typeface="Arial" charset="0"/>
              <a:buNone/>
              <a:defRPr/>
            </a:pPr>
            <a:r>
              <a:rPr lang="en-US" b="1" u="sng" dirty="0" smtClean="0">
                <a:solidFill>
                  <a:srgbClr val="000000"/>
                </a:solidFill>
                <a:latin typeface="Calibri" charset="0"/>
              </a:rPr>
              <a:t>Two Types of Screening</a:t>
            </a:r>
          </a:p>
          <a:p>
            <a:pPr fontAlgn="auto">
              <a:spcAft>
                <a:spcPts val="0"/>
              </a:spcAft>
              <a:defRPr/>
            </a:pPr>
            <a:r>
              <a:rPr lang="en-US" dirty="0" smtClean="0">
                <a:solidFill>
                  <a:srgbClr val="000000"/>
                </a:solidFill>
                <a:latin typeface="Calibri" charset="0"/>
                <a:ea typeface="+mn-ea"/>
                <a:cs typeface="+mn-cs"/>
              </a:rPr>
              <a:t>Academi</a:t>
            </a:r>
            <a:r>
              <a:rPr lang="en-US" dirty="0" smtClean="0">
                <a:solidFill>
                  <a:srgbClr val="000000"/>
                </a:solidFill>
                <a:latin typeface="Calibri" charset="0"/>
              </a:rPr>
              <a:t>c Screening</a:t>
            </a:r>
          </a:p>
          <a:p>
            <a:pPr fontAlgn="auto">
              <a:spcAft>
                <a:spcPts val="0"/>
              </a:spcAft>
              <a:defRPr/>
            </a:pPr>
            <a:r>
              <a:rPr lang="en-US" dirty="0" smtClean="0">
                <a:solidFill>
                  <a:srgbClr val="000000"/>
                </a:solidFill>
                <a:latin typeface="Calibri" charset="0"/>
                <a:ea typeface="+mn-ea"/>
                <a:cs typeface="+mn-cs"/>
              </a:rPr>
              <a:t>Linguistic Screening for Home Language Features</a:t>
            </a:r>
          </a:p>
          <a:p>
            <a:pPr marL="457200" lvl="1" indent="0" fontAlgn="auto">
              <a:spcAft>
                <a:spcPts val="0"/>
              </a:spcAft>
              <a:buFont typeface="Courier New" charset="0"/>
              <a:buNone/>
              <a:defRPr/>
            </a:pPr>
            <a:endParaRPr lang="en-US" dirty="0">
              <a:solidFill>
                <a:schemeClr val="tx1">
                  <a:lumMod val="50000"/>
                  <a:lumOff val="50000"/>
                </a:schemeClr>
              </a:solidFill>
              <a:latin typeface="Calibri" charset="0"/>
              <a:ea typeface="+mn-ea"/>
            </a:endParaRPr>
          </a:p>
        </p:txBody>
      </p:sp>
    </p:spTree>
    <p:extLst>
      <p:ext uri="{BB962C8B-B14F-4D97-AF65-F5344CB8AC3E}">
        <p14:creationId xmlns:p14="http://schemas.microsoft.com/office/powerpoint/2010/main" val="9934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dissolve">
                                      <p:cBhvr>
                                        <p:cTn id="15" dur="500"/>
                                        <p:tgtEl>
                                          <p:spTgt spid="10">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dissolve">
                                      <p:cBhvr>
                                        <p:cTn id="18"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33CC33"/>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smtClean="0">
                <a:ea typeface="ＭＳ Ｐゴシック"/>
                <a:cs typeface="Century Gothic" charset="0"/>
              </a:rPr>
              <a:t>Linguistic </a:t>
            </a:r>
            <a:r>
              <a:rPr lang="en-US" sz="4400" b="1" kern="0" dirty="0">
                <a:ea typeface="ＭＳ Ｐゴシック"/>
                <a:cs typeface="Century Gothic" charset="0"/>
              </a:rPr>
              <a:t>Screening of SELs</a:t>
            </a:r>
            <a:endParaRPr lang="en-US" altLang="en-US" sz="4000" b="1" dirty="0">
              <a:latin typeface="Century Gothic" charset="0"/>
              <a:ea typeface="Century Gothic" charset="0"/>
              <a:cs typeface="Century Gothic" charset="0"/>
            </a:endParaRPr>
          </a:p>
        </p:txBody>
      </p:sp>
      <p:sp>
        <p:nvSpPr>
          <p:cNvPr id="8" name="Content Placeholder 2"/>
          <p:cNvSpPr txBox="1">
            <a:spLocks/>
          </p:cNvSpPr>
          <p:nvPr/>
        </p:nvSpPr>
        <p:spPr>
          <a:xfrm>
            <a:off x="747019" y="1536460"/>
            <a:ext cx="7937097" cy="5314802"/>
          </a:xfrm>
          <a:prstGeom prst="rect">
            <a:avLst/>
          </a:prstGeom>
        </p:spPr>
        <p:txBody>
          <a:bodyPr rtlCol="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charset="0"/>
              <a:buNone/>
              <a:defRPr/>
            </a:pPr>
            <a:r>
              <a:rPr lang="en-US" sz="2800" b="1" u="sng" dirty="0" smtClean="0">
                <a:solidFill>
                  <a:srgbClr val="000000"/>
                </a:solidFill>
                <a:latin typeface="Calibri" charset="0"/>
              </a:rPr>
              <a:t>Linguistic Screening</a:t>
            </a:r>
          </a:p>
          <a:p>
            <a:pPr fontAlgn="auto">
              <a:spcAft>
                <a:spcPts val="0"/>
              </a:spcAft>
              <a:buFont typeface="Arial"/>
              <a:buChar char="•"/>
              <a:defRPr/>
            </a:pPr>
            <a:r>
              <a:rPr lang="en-US" sz="2800" dirty="0" smtClean="0">
                <a:solidFill>
                  <a:srgbClr val="000000"/>
                </a:solidFill>
                <a:latin typeface="Calibri" charset="0"/>
              </a:rPr>
              <a:t>Individual sentence retelling (K-12)</a:t>
            </a:r>
          </a:p>
          <a:p>
            <a:pPr fontAlgn="auto">
              <a:spcAft>
                <a:spcPts val="0"/>
              </a:spcAft>
              <a:buFont typeface="Arial"/>
              <a:buChar char="•"/>
              <a:defRPr/>
            </a:pPr>
            <a:r>
              <a:rPr lang="en-US" sz="2800" dirty="0" smtClean="0">
                <a:solidFill>
                  <a:srgbClr val="000000"/>
                </a:solidFill>
                <a:latin typeface="Calibri" charset="0"/>
              </a:rPr>
              <a:t>Whole group dictation (2-12)</a:t>
            </a:r>
          </a:p>
          <a:p>
            <a:pPr marL="0" indent="0" fontAlgn="auto">
              <a:spcAft>
                <a:spcPts val="0"/>
              </a:spcAft>
              <a:buFont typeface="Arial" charset="0"/>
              <a:buNone/>
              <a:defRPr/>
            </a:pPr>
            <a:r>
              <a:rPr lang="en-US" sz="2800" b="1" u="sng" dirty="0" smtClean="0">
                <a:solidFill>
                  <a:srgbClr val="000000"/>
                </a:solidFill>
                <a:latin typeface="Calibri" charset="0"/>
              </a:rPr>
              <a:t>LAS Links </a:t>
            </a:r>
            <a:r>
              <a:rPr lang="en-US" sz="1400" i="1" dirty="0" smtClean="0">
                <a:solidFill>
                  <a:srgbClr val="000000"/>
                </a:solidFill>
                <a:latin typeface="Calibri" charset="0"/>
              </a:rPr>
              <a:t>(only for schools participating)</a:t>
            </a:r>
          </a:p>
          <a:p>
            <a:pPr fontAlgn="auto">
              <a:spcAft>
                <a:spcPts val="0"/>
              </a:spcAft>
              <a:defRPr/>
            </a:pPr>
            <a:r>
              <a:rPr lang="en-US" sz="2800" dirty="0" smtClean="0">
                <a:solidFill>
                  <a:srgbClr val="000000"/>
                </a:solidFill>
                <a:latin typeface="Calibri" charset="0"/>
              </a:rPr>
              <a:t>Presence of home language features in academic retelling</a:t>
            </a:r>
          </a:p>
          <a:p>
            <a:pPr fontAlgn="auto">
              <a:spcAft>
                <a:spcPts val="0"/>
              </a:spcAft>
              <a:defRPr/>
            </a:pPr>
            <a:r>
              <a:rPr lang="en-US" sz="2800" dirty="0" smtClean="0">
                <a:solidFill>
                  <a:srgbClr val="000000"/>
                </a:solidFill>
                <a:latin typeface="Calibri" charset="0"/>
              </a:rPr>
              <a:t>Measures language proficiency for EOs &amp; IFEPs</a:t>
            </a:r>
          </a:p>
          <a:p>
            <a:pPr fontAlgn="auto">
              <a:spcAft>
                <a:spcPts val="0"/>
              </a:spcAft>
              <a:defRPr/>
            </a:pPr>
            <a:r>
              <a:rPr lang="en-US" sz="2800" dirty="0" smtClean="0">
                <a:solidFill>
                  <a:srgbClr val="000000"/>
                </a:solidFill>
                <a:latin typeface="Calibri" charset="0"/>
              </a:rPr>
              <a:t>Provides academic English level</a:t>
            </a:r>
          </a:p>
          <a:p>
            <a:pPr fontAlgn="auto">
              <a:spcAft>
                <a:spcPts val="0"/>
              </a:spcAft>
              <a:defRPr/>
            </a:pPr>
            <a:endParaRPr lang="en-US" sz="2800" dirty="0">
              <a:solidFill>
                <a:srgbClr val="000000"/>
              </a:solidFill>
              <a:latin typeface="Calibri" charset="0"/>
            </a:endParaRPr>
          </a:p>
        </p:txBody>
      </p:sp>
      <p:pic>
        <p:nvPicPr>
          <p:cNvPr id="17" name="Picture 16" descr="Screen Shot 2015-01-21 at 12.1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577" y="1196803"/>
            <a:ext cx="1189737" cy="1488922"/>
          </a:xfrm>
          <a:prstGeom prst="rect">
            <a:avLst/>
          </a:prstGeom>
          <a:ln>
            <a:noFill/>
          </a:ln>
          <a:effectLst>
            <a:outerShdw blurRad="292100" dist="139700" dir="2700000" algn="tl" rotWithShape="0">
              <a:srgbClr val="333333">
                <a:alpha val="65000"/>
              </a:srgbClr>
            </a:outerShdw>
          </a:effectLst>
        </p:spPr>
      </p:pic>
      <p:pic>
        <p:nvPicPr>
          <p:cNvPr id="18" name="Picture 17" descr="mxl screen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36741" y="1460458"/>
            <a:ext cx="1104436" cy="16176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9" name="Rounded Rectangle 18"/>
          <p:cNvSpPr/>
          <p:nvPr/>
        </p:nvSpPr>
        <p:spPr>
          <a:xfrm>
            <a:off x="7063634" y="2415577"/>
            <a:ext cx="1320554" cy="662565"/>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a:t>
            </a:r>
            <a:endParaRPr lang="en-US" dirty="0"/>
          </a:p>
        </p:txBody>
      </p:sp>
    </p:spTree>
    <p:extLst>
      <p:ext uri="{BB962C8B-B14F-4D97-AF65-F5344CB8AC3E}">
        <p14:creationId xmlns:p14="http://schemas.microsoft.com/office/powerpoint/2010/main" val="2563351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x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1" y="1172364"/>
            <a:ext cx="3619823" cy="46472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descr="H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03" y="1182886"/>
            <a:ext cx="3619823" cy="46768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descr="Screen Shot 2015-01-21 at 12.4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769" y="3202740"/>
            <a:ext cx="5410200" cy="3201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p:txBody>
          <a:bodyPr/>
          <a:lstStyle/>
          <a:p>
            <a:endParaRPr lang="en-US"/>
          </a:p>
        </p:txBody>
      </p:sp>
      <p:sp>
        <p:nvSpPr>
          <p:cNvPr id="8" name="Title 1"/>
          <p:cNvSpPr txBox="1">
            <a:spLocks/>
          </p:cNvSpPr>
          <p:nvPr/>
        </p:nvSpPr>
        <p:spPr bwMode="auto">
          <a:xfrm>
            <a:off x="0" y="0"/>
            <a:ext cx="9144000" cy="1417638"/>
          </a:xfrm>
          <a:prstGeom prst="rect">
            <a:avLst/>
          </a:prstGeom>
          <a:solidFill>
            <a:srgbClr val="33CC33"/>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alibri" charset="0"/>
              </a:rPr>
              <a:t> SEL Linguistic Screeners and Scoring Rosters</a:t>
            </a:r>
            <a:endParaRPr lang="en-US" b="1" dirty="0">
              <a:solidFill>
                <a:srgbClr val="000000"/>
              </a:solidFill>
              <a:latin typeface="Calibri" charset="0"/>
            </a:endParaRPr>
          </a:p>
        </p:txBody>
      </p:sp>
      <p:sp>
        <p:nvSpPr>
          <p:cNvPr id="6" name="Rectangle 5"/>
          <p:cNvSpPr/>
          <p:nvPr/>
        </p:nvSpPr>
        <p:spPr>
          <a:xfrm>
            <a:off x="7731583" y="6035396"/>
            <a:ext cx="1112053" cy="369332"/>
          </a:xfrm>
          <a:prstGeom prst="rect">
            <a:avLst/>
          </a:prstGeom>
          <a:solidFill>
            <a:schemeClr val="tx1"/>
          </a:solidFill>
        </p:spPr>
        <p:txBody>
          <a:bodyPr wrap="none">
            <a:spAutoFit/>
          </a:bodyPr>
          <a:lstStyle/>
          <a:p>
            <a:r>
              <a:rPr lang="en-US" b="1" dirty="0" smtClean="0">
                <a:solidFill>
                  <a:schemeClr val="bg1"/>
                </a:solidFill>
              </a:rPr>
              <a:t>Handouts</a:t>
            </a:r>
            <a:endParaRPr lang="en-US" b="1" dirty="0">
              <a:solidFill>
                <a:schemeClr val="bg1"/>
              </a:solidFill>
            </a:endParaRPr>
          </a:p>
        </p:txBody>
      </p:sp>
    </p:spTree>
    <p:extLst>
      <p:ext uri="{BB962C8B-B14F-4D97-AF65-F5344CB8AC3E}">
        <p14:creationId xmlns:p14="http://schemas.microsoft.com/office/powerpoint/2010/main" val="3504911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1066800" y="2489200"/>
            <a:ext cx="7086600" cy="34544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29698" name="Line 3"/>
          <p:cNvSpPr>
            <a:spLocks noChangeShapeType="1"/>
          </p:cNvSpPr>
          <p:nvPr/>
        </p:nvSpPr>
        <p:spPr bwMode="auto">
          <a:xfrm>
            <a:off x="1066800" y="3581400"/>
            <a:ext cx="70739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699" name="Rectangle 4"/>
          <p:cNvSpPr>
            <a:spLocks noChangeArrowheads="1"/>
          </p:cNvSpPr>
          <p:nvPr/>
        </p:nvSpPr>
        <p:spPr bwMode="auto">
          <a:xfrm>
            <a:off x="2660650" y="3568700"/>
            <a:ext cx="1168400" cy="12827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9700" name="Rectangle 5"/>
          <p:cNvSpPr>
            <a:spLocks noChangeArrowheads="1"/>
          </p:cNvSpPr>
          <p:nvPr/>
        </p:nvSpPr>
        <p:spPr bwMode="auto">
          <a:xfrm>
            <a:off x="5943600" y="3429000"/>
            <a:ext cx="1168400" cy="1397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9701" name="Rectangle 6"/>
          <p:cNvSpPr>
            <a:spLocks noChangeArrowheads="1"/>
          </p:cNvSpPr>
          <p:nvPr/>
        </p:nvSpPr>
        <p:spPr bwMode="auto">
          <a:xfrm>
            <a:off x="5895975" y="2859088"/>
            <a:ext cx="14255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3600" b="1">
                <a:latin typeface="Times" charset="0"/>
              </a:rPr>
              <a:t>8.5 %</a:t>
            </a:r>
          </a:p>
        </p:txBody>
      </p:sp>
      <p:sp>
        <p:nvSpPr>
          <p:cNvPr id="29702" name="Rectangle 7"/>
          <p:cNvSpPr>
            <a:spLocks noChangeArrowheads="1"/>
          </p:cNvSpPr>
          <p:nvPr/>
        </p:nvSpPr>
        <p:spPr bwMode="auto">
          <a:xfrm>
            <a:off x="2022475" y="4821238"/>
            <a:ext cx="14255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3600" b="1">
                <a:latin typeface="Times" charset="0"/>
              </a:rPr>
              <a:t>- 59%</a:t>
            </a:r>
          </a:p>
        </p:txBody>
      </p:sp>
      <p:sp>
        <p:nvSpPr>
          <p:cNvPr id="29703" name="Rectangle 8"/>
          <p:cNvSpPr>
            <a:spLocks noChangeArrowheads="1"/>
          </p:cNvSpPr>
          <p:nvPr/>
        </p:nvSpPr>
        <p:spPr bwMode="auto">
          <a:xfrm>
            <a:off x="1720850" y="2822575"/>
            <a:ext cx="3101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b="1">
                <a:latin typeface="Times" charset="0"/>
              </a:rPr>
              <a:t>Contrastive Analysis</a:t>
            </a:r>
          </a:p>
        </p:txBody>
      </p:sp>
      <p:sp>
        <p:nvSpPr>
          <p:cNvPr id="29704" name="Rectangle 9"/>
          <p:cNvSpPr>
            <a:spLocks noChangeArrowheads="1"/>
          </p:cNvSpPr>
          <p:nvPr/>
        </p:nvSpPr>
        <p:spPr bwMode="auto">
          <a:xfrm>
            <a:off x="5073650" y="3752850"/>
            <a:ext cx="3101975"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b="1">
                <a:latin typeface="Times" charset="0"/>
              </a:rPr>
              <a:t>Traditional Techniques</a:t>
            </a:r>
          </a:p>
        </p:txBody>
      </p:sp>
      <p:sp>
        <p:nvSpPr>
          <p:cNvPr id="29705" name="Rectangle 10"/>
          <p:cNvSpPr>
            <a:spLocks noChangeArrowheads="1"/>
          </p:cNvSpPr>
          <p:nvPr/>
        </p:nvSpPr>
        <p:spPr bwMode="auto">
          <a:xfrm>
            <a:off x="838200" y="6265863"/>
            <a:ext cx="7620000"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800" b="1">
                <a:latin typeface="Times" charset="0"/>
              </a:rPr>
              <a:t>Source:  H. Taylor.  1989.  Standard English, Black English, Bidialectalism</a:t>
            </a:r>
          </a:p>
        </p:txBody>
      </p:sp>
      <p:sp>
        <p:nvSpPr>
          <p:cNvPr id="29706" name="Rectangle 11"/>
          <p:cNvSpPr>
            <a:spLocks noGrp="1" noChangeArrowheads="1"/>
          </p:cNvSpPr>
          <p:nvPr>
            <p:ph type="title"/>
          </p:nvPr>
        </p:nvSpPr>
        <p:spPr>
          <a:xfrm>
            <a:off x="381000" y="1524000"/>
            <a:ext cx="8458200" cy="457200"/>
          </a:xfrm>
        </p:spPr>
        <p:txBody>
          <a:bodyPr>
            <a:normAutofit fontScale="90000"/>
          </a:bodyPr>
          <a:lstStyle/>
          <a:p>
            <a:pPr eaLnBrk="1" hangingPunct="1"/>
            <a:r>
              <a:rPr lang="en-US" sz="3600">
                <a:latin typeface="Arial" charset="0"/>
                <a:ea typeface="ＭＳ Ｐゴシック" charset="0"/>
                <a:cs typeface="ＭＳ Ｐゴシック" charset="0"/>
              </a:rPr>
              <a:t>Contrastive Analysis vs.</a:t>
            </a:r>
            <a:br>
              <a:rPr lang="en-US" sz="3600">
                <a:latin typeface="Arial" charset="0"/>
                <a:ea typeface="ＭＳ Ｐゴシック" charset="0"/>
                <a:cs typeface="ＭＳ Ｐゴシック" charset="0"/>
              </a:rPr>
            </a:b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Traditional English Dept. Techniques</a:t>
            </a:r>
            <a:r>
              <a:rPr lang="ja-JP" altLang="en-US" sz="3600">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29707" name="TextBox 11"/>
          <p:cNvSpPr txBox="1">
            <a:spLocks noChangeArrowheads="1"/>
          </p:cNvSpPr>
          <p:nvPr/>
        </p:nvSpPr>
        <p:spPr bwMode="auto">
          <a:xfrm>
            <a:off x="1143000" y="228600"/>
            <a:ext cx="7086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chemeClr val="accent2"/>
                </a:solidFill>
              </a:rPr>
              <a:t>Why Do It?</a:t>
            </a:r>
          </a:p>
        </p:txBody>
      </p:sp>
    </p:spTree>
    <p:extLst>
      <p:ext uri="{BB962C8B-B14F-4D97-AF65-F5344CB8AC3E}">
        <p14:creationId xmlns:p14="http://schemas.microsoft.com/office/powerpoint/2010/main" val="77095161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822325" y="1"/>
            <a:ext cx="7543800" cy="860977"/>
          </a:xfrm>
          <a:prstGeom prst="rect">
            <a:avLst/>
          </a:prstGeom>
        </p:spPr>
        <p:txBody>
          <a:bodyPr>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2pPr>
            <a:lvl3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3pPr>
            <a:lvl4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4pPr>
            <a:lvl5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5pPr>
            <a:lvl6pPr marL="457200" algn="l" rtl="0" fontAlgn="base">
              <a:lnSpc>
                <a:spcPct val="85000"/>
              </a:lnSpc>
              <a:spcBef>
                <a:spcPct val="0"/>
              </a:spcBef>
              <a:spcAft>
                <a:spcPct val="0"/>
              </a:spcAft>
              <a:defRPr sz="4800">
                <a:solidFill>
                  <a:srgbClr val="404040"/>
                </a:solidFill>
                <a:latin typeface="Calibri Light" charset="0"/>
              </a:defRPr>
            </a:lvl6pPr>
            <a:lvl7pPr marL="914400" algn="l" rtl="0" fontAlgn="base">
              <a:lnSpc>
                <a:spcPct val="85000"/>
              </a:lnSpc>
              <a:spcBef>
                <a:spcPct val="0"/>
              </a:spcBef>
              <a:spcAft>
                <a:spcPct val="0"/>
              </a:spcAft>
              <a:defRPr sz="4800">
                <a:solidFill>
                  <a:srgbClr val="404040"/>
                </a:solidFill>
                <a:latin typeface="Calibri Light" charset="0"/>
              </a:defRPr>
            </a:lvl7pPr>
            <a:lvl8pPr marL="1371600" algn="l" rtl="0" fontAlgn="base">
              <a:lnSpc>
                <a:spcPct val="85000"/>
              </a:lnSpc>
              <a:spcBef>
                <a:spcPct val="0"/>
              </a:spcBef>
              <a:spcAft>
                <a:spcPct val="0"/>
              </a:spcAft>
              <a:defRPr sz="4800">
                <a:solidFill>
                  <a:srgbClr val="404040"/>
                </a:solidFill>
                <a:latin typeface="Calibri Light" charset="0"/>
              </a:defRPr>
            </a:lvl8pPr>
            <a:lvl9pPr marL="1828800" algn="l" rtl="0" fontAlgn="base">
              <a:lnSpc>
                <a:spcPct val="85000"/>
              </a:lnSpc>
              <a:spcBef>
                <a:spcPct val="0"/>
              </a:spcBef>
              <a:spcAft>
                <a:spcPct val="0"/>
              </a:spcAft>
              <a:defRPr sz="4800">
                <a:solidFill>
                  <a:srgbClr val="404040"/>
                </a:solidFill>
                <a:latin typeface="Calibri Light" charset="0"/>
              </a:defRPr>
            </a:lvl9pPr>
          </a:lstStyle>
          <a:p>
            <a:pPr algn="ctr" defTabSz="914400"/>
            <a:r>
              <a:rPr lang="en-US" sz="3200" b="1" dirty="0" smtClean="0">
                <a:latin typeface="Century Gothic" charset="0"/>
                <a:ea typeface="Century Gothic" charset="0"/>
                <a:cs typeface="Century Gothic" charset="0"/>
              </a:rPr>
              <a:t>The Linguistic Screener</a:t>
            </a:r>
            <a:endParaRPr lang="en-US" sz="3200" b="1" dirty="0">
              <a:latin typeface="Century Gothic" charset="0"/>
              <a:ea typeface="Century Gothic" charset="0"/>
              <a:cs typeface="Century Gothic"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477" y="569915"/>
            <a:ext cx="4521495" cy="6096677"/>
          </a:xfrm>
          <a:prstGeom prst="rect">
            <a:avLst/>
          </a:prstGeom>
          <a:ln>
            <a:solidFill>
              <a:srgbClr val="009900"/>
            </a:solidFill>
          </a:ln>
        </p:spPr>
      </p:pic>
      <p:sp>
        <p:nvSpPr>
          <p:cNvPr id="3" name="Rectangle 2"/>
          <p:cNvSpPr/>
          <p:nvPr/>
        </p:nvSpPr>
        <p:spPr>
          <a:xfrm>
            <a:off x="2763977" y="4388373"/>
            <a:ext cx="2315764" cy="298783"/>
          </a:xfrm>
          <a:prstGeom prst="rect">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907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1"/>
            <a:ext cx="7543800" cy="860977"/>
          </a:xfrm>
        </p:spPr>
        <p:txBody>
          <a:bodyPr>
            <a:normAutofit fontScale="90000"/>
          </a:bodyPr>
          <a:lstStyle/>
          <a:p>
            <a:pPr algn="ctr"/>
            <a:r>
              <a:rPr lang="en-US" sz="3200" b="1" dirty="0" smtClean="0">
                <a:latin typeface="Century Gothic" charset="0"/>
                <a:ea typeface="Century Gothic" charset="0"/>
                <a:cs typeface="Century Gothic" charset="0"/>
              </a:rPr>
              <a:t>Let’s Practice Administering the Linguistic Screener</a:t>
            </a:r>
            <a:endParaRPr lang="en-US" sz="3200"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21" y="1015019"/>
            <a:ext cx="3208249" cy="4050744"/>
          </a:xfrm>
          <a:prstGeom prst="rect">
            <a:avLst/>
          </a:prstGeom>
          <a:ln>
            <a:solidFill>
              <a:srgbClr val="C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52" y="2062198"/>
            <a:ext cx="3209873" cy="3817609"/>
          </a:xfrm>
          <a:prstGeom prst="rect">
            <a:avLst/>
          </a:prstGeom>
          <a:ln>
            <a:solidFill>
              <a:srgbClr val="0070C0"/>
            </a:solidFill>
          </a:ln>
        </p:spPr>
      </p:pic>
      <p:sp>
        <p:nvSpPr>
          <p:cNvPr id="7" name="TextBox 6"/>
          <p:cNvSpPr txBox="1"/>
          <p:nvPr/>
        </p:nvSpPr>
        <p:spPr>
          <a:xfrm>
            <a:off x="4450686" y="860978"/>
            <a:ext cx="4532238" cy="5201424"/>
          </a:xfrm>
          <a:prstGeom prst="rect">
            <a:avLst/>
          </a:prstGeom>
          <a:solidFill>
            <a:schemeClr val="bg1"/>
          </a:solidFill>
          <a:ln>
            <a:solidFill>
              <a:srgbClr val="00B050"/>
            </a:solidFill>
          </a:ln>
        </p:spPr>
        <p:txBody>
          <a:bodyPr wrap="square" rtlCol="0">
            <a:spAutoFit/>
          </a:bodyPr>
          <a:lstStyle/>
          <a:p>
            <a:pPr defTabSz="914400"/>
            <a:endParaRPr lang="en-US" sz="2000"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Select </a:t>
            </a:r>
            <a:r>
              <a:rPr lang="en-US" sz="2000" b="1" dirty="0">
                <a:solidFill>
                  <a:prstClr val="black"/>
                </a:solidFill>
                <a:latin typeface="Century Gothic" charset="0"/>
                <a:ea typeface="Century Gothic" charset="0"/>
                <a:cs typeface="Century Gothic" charset="0"/>
              </a:rPr>
              <a:t>a partner</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Determine Partner A &amp; Partner B</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Partner A (the teacher) reads Sentences in Standard </a:t>
            </a:r>
            <a:r>
              <a:rPr lang="en-US" b="1" dirty="0" smtClean="0">
                <a:solidFill>
                  <a:prstClr val="black"/>
                </a:solidFill>
                <a:latin typeface="Century Gothic" charset="0"/>
                <a:ea typeface="Century Gothic" charset="0"/>
                <a:cs typeface="Century Gothic" charset="0"/>
              </a:rPr>
              <a:t>English]       </a:t>
            </a:r>
            <a:r>
              <a:rPr lang="en-US" b="1" dirty="0">
                <a:solidFill>
                  <a:prstClr val="black"/>
                </a:solidFill>
                <a:latin typeface="Century Gothic" charset="0"/>
                <a:ea typeface="Century Gothic" charset="0"/>
                <a:cs typeface="Century Gothic" charset="0"/>
              </a:rPr>
              <a:t>#s 1-10. </a:t>
            </a:r>
            <a:endParaRPr lang="en-US"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Partner </a:t>
            </a:r>
            <a:r>
              <a:rPr lang="en-US" sz="2000" b="1" dirty="0">
                <a:solidFill>
                  <a:prstClr val="black"/>
                </a:solidFill>
                <a:latin typeface="Century Gothic" charset="0"/>
                <a:ea typeface="Century Gothic" charset="0"/>
                <a:cs typeface="Century Gothic" charset="0"/>
              </a:rPr>
              <a:t>B (the student) repeats the sentences.</a:t>
            </a:r>
          </a:p>
          <a:p>
            <a:pPr algn="ctr" defTabSz="914400"/>
            <a:endParaRPr lang="en-US" sz="2000" b="1" dirty="0" smtClean="0">
              <a:solidFill>
                <a:srgbClr val="C00000"/>
              </a:solidFill>
              <a:latin typeface="Century Gothic" charset="0"/>
              <a:ea typeface="Century Gothic" charset="0"/>
              <a:cs typeface="Century Gothic" charset="0"/>
            </a:endParaRPr>
          </a:p>
          <a:p>
            <a:pPr algn="ctr" defTabSz="914400"/>
            <a:r>
              <a:rPr lang="en-US" sz="2000" b="1" dirty="0" smtClean="0">
                <a:solidFill>
                  <a:srgbClr val="C00000"/>
                </a:solidFill>
                <a:latin typeface="Century Gothic" charset="0"/>
                <a:ea typeface="Century Gothic" charset="0"/>
                <a:cs typeface="Century Gothic" charset="0"/>
              </a:rPr>
              <a:t>Switch</a:t>
            </a:r>
            <a:endParaRPr lang="en-US" sz="2000" b="1" dirty="0">
              <a:solidFill>
                <a:srgbClr val="C00000"/>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5) Partner </a:t>
            </a:r>
            <a:r>
              <a:rPr lang="en-US" sz="2000" b="1" dirty="0">
                <a:solidFill>
                  <a:prstClr val="black"/>
                </a:solidFill>
                <a:latin typeface="Century Gothic" charset="0"/>
                <a:ea typeface="Century Gothic" charset="0"/>
                <a:cs typeface="Century Gothic" charset="0"/>
              </a:rPr>
              <a:t>B becomes the teacher and reads Standard English Sentences #s 11- 20 or 21</a:t>
            </a:r>
            <a:r>
              <a:rPr lang="en-US" sz="2000" b="1" dirty="0" smtClean="0">
                <a:solidFill>
                  <a:prstClr val="black"/>
                </a:solidFill>
                <a:latin typeface="Century Gothic" charset="0"/>
                <a:ea typeface="Century Gothic" charset="0"/>
                <a:cs typeface="Century Gothic" charset="0"/>
              </a:rPr>
              <a:t>.</a:t>
            </a:r>
          </a:p>
          <a:p>
            <a:pPr defTabSz="914400"/>
            <a:endParaRPr lang="en-US" sz="2000" b="1" dirty="0" smtClean="0">
              <a:solidFill>
                <a:prstClr val="black"/>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6) </a:t>
            </a:r>
            <a:r>
              <a:rPr lang="en-US" sz="2000" b="1" dirty="0" smtClean="0">
                <a:solidFill>
                  <a:srgbClr val="C00000"/>
                </a:solidFill>
                <a:latin typeface="Century Gothic" charset="0"/>
                <a:ea typeface="Century Gothic" charset="0"/>
                <a:cs typeface="Century Gothic" charset="0"/>
              </a:rPr>
              <a:t>Turn </a:t>
            </a:r>
            <a:r>
              <a:rPr lang="en-US" sz="2000" b="1" dirty="0">
                <a:solidFill>
                  <a:srgbClr val="C00000"/>
                </a:solidFill>
                <a:latin typeface="Century Gothic" charset="0"/>
                <a:ea typeface="Century Gothic" charset="0"/>
                <a:cs typeface="Century Gothic" charset="0"/>
              </a:rPr>
              <a:t>the Screener over and repeat the process.</a:t>
            </a:r>
          </a:p>
          <a:p>
            <a:pPr marL="342900" indent="-342900" defTabSz="914400">
              <a:buFontTx/>
              <a:buAutoNum type="arabicParenR"/>
            </a:pPr>
            <a:endParaRPr lang="en-US" sz="2000" b="1" dirty="0">
              <a:solidFill>
                <a:prstClr val="black"/>
              </a:solidFill>
              <a:latin typeface="Century Gothic" charset="0"/>
              <a:ea typeface="Century Gothic" charset="0"/>
              <a:cs typeface="Century Gothic" charset="0"/>
            </a:endParaRPr>
          </a:p>
        </p:txBody>
      </p:sp>
      <p:pic>
        <p:nvPicPr>
          <p:cNvPr id="8" name="Picture 7"/>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729177" y="5908952"/>
            <a:ext cx="714442" cy="1002229"/>
          </a:xfrm>
          <a:prstGeom prst="rect">
            <a:avLst/>
          </a:prstGeom>
          <a:ln>
            <a:noFill/>
          </a:ln>
          <a:extLst>
            <a:ext uri="{53640926-AAD7-44d8-BBD7-CCE9431645EC}">
              <a14:shadowObscured xmlns="" xmlns:a14="http://schemas.microsoft.com/office/drawing/2010/main"/>
            </a:ext>
          </a:extLst>
        </p:spPr>
      </p:pic>
      <p:sp>
        <p:nvSpPr>
          <p:cNvPr id="9" name="TextBox 8"/>
          <p:cNvSpPr txBox="1"/>
          <p:nvPr/>
        </p:nvSpPr>
        <p:spPr>
          <a:xfrm>
            <a:off x="143725" y="5852930"/>
            <a:ext cx="1357200" cy="646331"/>
          </a:xfrm>
          <a:prstGeom prst="rect">
            <a:avLst/>
          </a:prstGeom>
          <a:noFill/>
        </p:spPr>
        <p:txBody>
          <a:bodyPr wrap="none" rtlCol="0">
            <a:spAutoFit/>
          </a:bodyPr>
          <a:lstStyle/>
          <a:p>
            <a:r>
              <a:rPr lang="en-US" b="1" dirty="0" smtClean="0">
                <a:latin typeface="Century Gothic"/>
                <a:cs typeface="Century Gothic"/>
              </a:rPr>
              <a:t>Turn &amp; Talk </a:t>
            </a:r>
          </a:p>
          <a:p>
            <a:r>
              <a:rPr lang="en-US" b="1" dirty="0" smtClean="0">
                <a:latin typeface="Century Gothic"/>
                <a:cs typeface="Century Gothic"/>
              </a:rPr>
              <a:t>Roll ‘</a:t>
            </a:r>
            <a:r>
              <a:rPr lang="en-US" b="1" dirty="0" err="1" smtClean="0">
                <a:latin typeface="Century Gothic"/>
                <a:cs typeface="Century Gothic"/>
              </a:rPr>
              <a:t>Em</a:t>
            </a:r>
            <a:endParaRPr lang="en-US" b="1" dirty="0">
              <a:latin typeface="Century Gothic"/>
              <a:cs typeface="Century Gothic"/>
            </a:endParaRPr>
          </a:p>
        </p:txBody>
      </p:sp>
      <p:pic>
        <p:nvPicPr>
          <p:cNvPr id="10" name="Picture 9"/>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181056" y="5890278"/>
            <a:ext cx="714442" cy="1002229"/>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832137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33CC33"/>
          </a:solidFill>
        </p:spPr>
        <p:txBody>
          <a:bodyPr>
            <a:normAutofit fontScale="90000"/>
          </a:bodyPr>
          <a:lstStyle/>
          <a:p>
            <a:r>
              <a:rPr lang="en-US" dirty="0" smtClean="0"/>
              <a:t>What are your thoughts about the Linguistic Screeners? </a:t>
            </a:r>
            <a:endParaRPr lang="en-US" dirty="0"/>
          </a:p>
        </p:txBody>
      </p:sp>
      <p:pic>
        <p:nvPicPr>
          <p:cNvPr id="3" name="Picture 2"/>
          <p:cNvPicPr/>
          <p:nvPr/>
        </p:nvPicPr>
        <p:blipFill rotWithShape="1">
          <a:blip r:embed="rId2">
            <a:extLst>
              <a:ext uri="{BEBA8EAE-BF5A-486C-A8C5-ECC9F3942E4B}">
                <a14:imgProps xmlns:a14="http://schemas.microsoft.com/office/drawing/2010/main">
                  <a14:imgLayer r:embed="rId3">
                    <a14:imgEffect>
                      <a14:backgroundRemoval t="8724" b="78513" l="25333" r="77258"/>
                    </a14:imgEffect>
                  </a14:imgLayer>
                </a14:imgProps>
              </a:ext>
            </a:extLst>
          </a:blip>
          <a:srcRect l="43280" r="16252" b="12763"/>
          <a:stretch/>
        </p:blipFill>
        <p:spPr bwMode="auto">
          <a:xfrm>
            <a:off x="8165226" y="5529764"/>
            <a:ext cx="978774" cy="1290330"/>
          </a:xfrm>
          <a:prstGeom prst="rect">
            <a:avLst/>
          </a:prstGeom>
          <a:ln>
            <a:noFill/>
          </a:ln>
          <a:extLst>
            <a:ext uri="{53640926-AAD7-44d8-BBD7-CCE9431645EC}">
              <a14:shadowObscured xmlns="" xmlns:a14="http://schemas.microsoft.com/office/drawing/2010/main"/>
            </a:ext>
          </a:extLst>
        </p:spPr>
      </p:pic>
      <p:pic>
        <p:nvPicPr>
          <p:cNvPr id="4" name="Picture 3"/>
          <p:cNvPicPr/>
          <p:nvPr/>
        </p:nvPicPr>
        <p:blipFill rotWithShape="1">
          <a:blip r:embed="rId2">
            <a:extLst>
              <a:ext uri="{BEBA8EAE-BF5A-486C-A8C5-ECC9F3942E4B}">
                <a14:imgProps xmlns:a14="http://schemas.microsoft.com/office/drawing/2010/main">
                  <a14:imgLayer r:embed="rId3">
                    <a14:imgEffect>
                      <a14:backgroundRemoval t="8724" b="78513" l="25333" r="77258"/>
                    </a14:imgEffect>
                  </a14:imgLayer>
                </a14:imgProps>
              </a:ext>
            </a:extLst>
          </a:blip>
          <a:srcRect l="43280" r="16252" b="12763"/>
          <a:stretch/>
        </p:blipFill>
        <p:spPr bwMode="auto">
          <a:xfrm>
            <a:off x="7199345" y="5586345"/>
            <a:ext cx="1148477" cy="1271655"/>
          </a:xfrm>
          <a:prstGeom prst="rect">
            <a:avLst/>
          </a:prstGeom>
          <a:ln>
            <a:noFill/>
          </a:ln>
          <a:extLst>
            <a:ext uri="{53640926-AAD7-44d8-BBD7-CCE9431645EC}">
              <a14:shadowObscured xmlns="" xmlns:a14="http://schemas.microsoft.com/office/drawing/2010/main"/>
            </a:ext>
          </a:extLst>
        </p:spPr>
      </p:pic>
      <p:pic>
        <p:nvPicPr>
          <p:cNvPr id="5" name="Picture 4" descr="Screen Shot 2016-01-27 at 5.40.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743" y="1977855"/>
            <a:ext cx="5842000" cy="3276600"/>
          </a:xfrm>
          <a:prstGeom prst="rect">
            <a:avLst/>
          </a:prstGeom>
        </p:spPr>
      </p:pic>
      <p:sp>
        <p:nvSpPr>
          <p:cNvPr id="6" name="TextBox 5"/>
          <p:cNvSpPr txBox="1"/>
          <p:nvPr/>
        </p:nvSpPr>
        <p:spPr>
          <a:xfrm>
            <a:off x="143725" y="6173763"/>
            <a:ext cx="3619200" cy="646331"/>
          </a:xfrm>
          <a:prstGeom prst="rect">
            <a:avLst/>
          </a:prstGeom>
          <a:noFill/>
        </p:spPr>
        <p:txBody>
          <a:bodyPr wrap="none" rtlCol="0">
            <a:spAutoFit/>
          </a:bodyPr>
          <a:lstStyle/>
          <a:p>
            <a:r>
              <a:rPr lang="en-US" b="1" dirty="0" smtClean="0">
                <a:latin typeface="Century Gothic"/>
                <a:cs typeface="Century Gothic"/>
              </a:rPr>
              <a:t>Discussion Protocol: Turn &amp; Talk </a:t>
            </a:r>
          </a:p>
          <a:p>
            <a:r>
              <a:rPr lang="en-US" b="1" dirty="0" smtClean="0">
                <a:latin typeface="Century Gothic"/>
                <a:cs typeface="Century Gothic"/>
              </a:rPr>
              <a:t>Participation Protocol: Roll ‘</a:t>
            </a:r>
            <a:r>
              <a:rPr lang="en-US" b="1" dirty="0" err="1" smtClean="0">
                <a:latin typeface="Century Gothic"/>
                <a:cs typeface="Century Gothic"/>
              </a:rPr>
              <a:t>Em</a:t>
            </a:r>
            <a:endParaRPr lang="en-US" b="1" dirty="0">
              <a:latin typeface="Century Gothic"/>
              <a:cs typeface="Century Gothic"/>
            </a:endParaRPr>
          </a:p>
        </p:txBody>
      </p:sp>
    </p:spTree>
    <p:extLst>
      <p:ext uri="{BB962C8B-B14F-4D97-AF65-F5344CB8AC3E}">
        <p14:creationId xmlns:p14="http://schemas.microsoft.com/office/powerpoint/2010/main" val="1712881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33CC33"/>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a:ea typeface="ＭＳ Ｐゴシック"/>
                <a:cs typeface="Century Gothic" charset="0"/>
              </a:rPr>
              <a:t>Academic Screening of SELs</a:t>
            </a:r>
            <a:endParaRPr lang="en-US" altLang="en-US" sz="4000" b="1" dirty="0">
              <a:latin typeface="Century Gothic" charset="0"/>
              <a:ea typeface="Century Gothic" charset="0"/>
              <a:cs typeface="Century Gothic" charset="0"/>
            </a:endParaRPr>
          </a:p>
        </p:txBody>
      </p:sp>
      <p:sp>
        <p:nvSpPr>
          <p:cNvPr id="9" name="Content Placeholder 2"/>
          <p:cNvSpPr txBox="1">
            <a:spLocks/>
          </p:cNvSpPr>
          <p:nvPr/>
        </p:nvSpPr>
        <p:spPr bwMode="auto">
          <a:xfrm>
            <a:off x="1301050" y="2462216"/>
            <a:ext cx="7432089" cy="418967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sng" strike="noStrike" kern="0" cap="none" spc="0" normalizeH="0" baseline="0" noProof="0" dirty="0" smtClean="0">
                <a:ln>
                  <a:noFill/>
                </a:ln>
                <a:solidFill>
                  <a:srgbClr val="000000"/>
                </a:solidFill>
                <a:effectLst/>
                <a:uLnTx/>
                <a:uFillTx/>
                <a:latin typeface="Calibri" charset="0"/>
                <a:ea typeface="ＭＳ Ｐゴシック"/>
                <a:cs typeface="Arial"/>
              </a:rPr>
              <a:t>At Risk Warning Data for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Smarter Balanced Performance Levels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District assessments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on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achievement marks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or 2s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effort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habits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Attendance rate</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Times suspended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dirty="0">
              <a:ln>
                <a:noFill/>
              </a:ln>
              <a:solidFill>
                <a:srgbClr val="000000">
                  <a:lumMod val="50000"/>
                  <a:lumOff val="50000"/>
                </a:srgbClr>
              </a:solidFill>
              <a:effectLst/>
              <a:uLnTx/>
              <a:uFillTx/>
              <a:latin typeface="Calibri" charset="0"/>
              <a:ea typeface="ＭＳ Ｐゴシック"/>
              <a:cs typeface="Arial"/>
            </a:endParaRPr>
          </a:p>
        </p:txBody>
      </p:sp>
      <p:pic>
        <p:nvPicPr>
          <p:cNvPr id="11" name="Picture 10"/>
          <p:cNvPicPr>
            <a:picLocks noChangeAspect="1"/>
          </p:cNvPicPr>
          <p:nvPr/>
        </p:nvPicPr>
        <p:blipFill>
          <a:blip r:embed="rId3"/>
          <a:stretch>
            <a:fillRect/>
          </a:stretch>
        </p:blipFill>
        <p:spPr>
          <a:xfrm>
            <a:off x="3660583" y="1121500"/>
            <a:ext cx="2171700" cy="12700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30587" y="3111549"/>
            <a:ext cx="5590216" cy="31277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09280" y="3505200"/>
            <a:ext cx="3276600" cy="482600"/>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09280" y="4045753"/>
            <a:ext cx="6451600" cy="52938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75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hape 83"/>
          <p:cNvSpPr txBox="1">
            <a:spLocks/>
          </p:cNvSpPr>
          <p:nvPr/>
        </p:nvSpPr>
        <p:spPr bwMode="auto">
          <a:xfrm>
            <a:off x="0" y="15945"/>
            <a:ext cx="9143999" cy="1253969"/>
          </a:xfrm>
          <a:prstGeom prst="rect">
            <a:avLst/>
          </a:prstGeom>
          <a:no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a:buClr>
                <a:srgbClr val="000000"/>
              </a:buClr>
              <a:buSzPct val="25000"/>
              <a:buFont typeface="Arial" charset="0"/>
              <a:buNone/>
            </a:pPr>
            <a:r>
              <a:rPr lang="en-US" sz="4800" b="1" dirty="0" smtClean="0">
                <a:solidFill>
                  <a:srgbClr val="000000"/>
                </a:solidFill>
                <a:latin typeface="Century Gothic" charset="0"/>
                <a:cs typeface="Arial" charset="0"/>
                <a:sym typeface="Arial" charset="0"/>
              </a:rPr>
              <a:t>In Summary</a:t>
            </a:r>
            <a:endParaRPr lang="en-US" sz="4800" b="1" dirty="0">
              <a:solidFill>
                <a:srgbClr val="000000"/>
              </a:solidFill>
              <a:latin typeface="Century Gothic" charset="0"/>
              <a:cs typeface="Arial" charset="0"/>
              <a:sym typeface="Arial" charset="0"/>
            </a:endParaRPr>
          </a:p>
        </p:txBody>
      </p:sp>
      <p:sp>
        <p:nvSpPr>
          <p:cNvPr id="8" name="Rectangle 7"/>
          <p:cNvSpPr/>
          <p:nvPr/>
        </p:nvSpPr>
        <p:spPr>
          <a:xfrm>
            <a:off x="464024" y="2814638"/>
            <a:ext cx="8325134" cy="3835708"/>
          </a:xfrm>
          <a:prstGeom prst="rect">
            <a:avLst/>
          </a:prstGeom>
          <a:solidFill>
            <a:schemeClr val="bg1"/>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white"/>
                </a:solidFill>
              </a:rPr>
              <a:t>A</a:t>
            </a:r>
          </a:p>
        </p:txBody>
      </p:sp>
      <p:cxnSp>
        <p:nvCxnSpPr>
          <p:cNvPr id="10" name="Straight Connector 9"/>
          <p:cNvCxnSpPr>
            <a:stCxn id="8" idx="0"/>
            <a:endCxn id="8" idx="2"/>
          </p:cNvCxnSpPr>
          <p:nvPr/>
        </p:nvCxnSpPr>
        <p:spPr>
          <a:xfrm>
            <a:off x="4626591" y="2814638"/>
            <a:ext cx="0" cy="3835708"/>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052" name="Content Placeholder 10" descr="Screen Shot 2015-12-16 at 1.36.41 PM.png"/>
          <p:cNvPicPr>
            <a:picLocks noChangeAspect="1"/>
          </p:cNvPicPr>
          <p:nvPr/>
        </p:nvPicPr>
        <p:blipFill>
          <a:blip r:embed="rId3">
            <a:extLst>
              <a:ext uri="{28A0092B-C50C-407E-A947-70E740481C1C}">
                <a14:useLocalDpi xmlns:a14="http://schemas.microsoft.com/office/drawing/2010/main" val="0"/>
              </a:ext>
            </a:extLst>
          </a:blip>
          <a:srcRect t="2167" b="1051"/>
          <a:stretch>
            <a:fillRect/>
          </a:stretch>
        </p:blipFill>
        <p:spPr bwMode="auto">
          <a:xfrm>
            <a:off x="6452281" y="2920472"/>
            <a:ext cx="838200"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895479" y="3935413"/>
            <a:ext cx="3389918" cy="2554545"/>
          </a:xfrm>
          <a:prstGeom prst="rect">
            <a:avLst/>
          </a:prstGeom>
          <a:noFill/>
        </p:spPr>
        <p:txBody>
          <a:bodyPr wrap="square">
            <a:spAutoFit/>
          </a:bodyPr>
          <a:lstStyle/>
          <a:p>
            <a:pPr algn="ctr" defTabSz="457200">
              <a:defRPr/>
            </a:pPr>
            <a:r>
              <a:rPr lang="en-US" sz="3200" b="1" u="sng" dirty="0">
                <a:solidFill>
                  <a:prstClr val="black"/>
                </a:solidFill>
              </a:rPr>
              <a:t>Both</a:t>
            </a:r>
          </a:p>
          <a:p>
            <a:pPr marL="457200" indent="-457200" algn="ctr" defTabSz="457200">
              <a:buFont typeface="Wingdings" panose="05000000000000000000" pitchFamily="2" charset="2"/>
              <a:buChar char="q"/>
              <a:defRPr/>
            </a:pPr>
            <a:r>
              <a:rPr lang="en-US" sz="3200" dirty="0" smtClean="0">
                <a:solidFill>
                  <a:prstClr val="black"/>
                </a:solidFill>
              </a:rPr>
              <a:t>Home Language features </a:t>
            </a:r>
            <a:endParaRPr lang="en-US" sz="3200" dirty="0">
              <a:solidFill>
                <a:prstClr val="black"/>
              </a:solidFill>
            </a:endParaRPr>
          </a:p>
          <a:p>
            <a:pPr algn="ctr" defTabSz="457200">
              <a:defRPr/>
            </a:pPr>
            <a:r>
              <a:rPr lang="en-US" sz="3200" b="1" i="1" dirty="0">
                <a:solidFill>
                  <a:srgbClr val="2C04FF"/>
                </a:solidFill>
              </a:rPr>
              <a:t>and</a:t>
            </a:r>
          </a:p>
          <a:p>
            <a:pPr marL="457200" indent="-457200" algn="ctr" defTabSz="457200">
              <a:buFont typeface="Wingdings" panose="05000000000000000000" pitchFamily="2" charset="2"/>
              <a:buChar char="q"/>
              <a:defRPr/>
            </a:pPr>
            <a:r>
              <a:rPr lang="en-US" sz="3200" dirty="0">
                <a:solidFill>
                  <a:prstClr val="black"/>
                </a:solidFill>
              </a:rPr>
              <a:t> </a:t>
            </a:r>
            <a:r>
              <a:rPr lang="en-US" sz="3200" dirty="0" smtClean="0">
                <a:solidFill>
                  <a:prstClr val="black"/>
                </a:solidFill>
              </a:rPr>
              <a:t>Academic alerts</a:t>
            </a:r>
            <a:endParaRPr lang="en-US" sz="3200" dirty="0">
              <a:solidFill>
                <a:prstClr val="black"/>
              </a:solidFill>
            </a:endParaRPr>
          </a:p>
        </p:txBody>
      </p:sp>
      <p:sp>
        <p:nvSpPr>
          <p:cNvPr id="15" name="TextBox 14"/>
          <p:cNvSpPr txBox="1"/>
          <p:nvPr/>
        </p:nvSpPr>
        <p:spPr>
          <a:xfrm>
            <a:off x="4995081" y="4059238"/>
            <a:ext cx="3525032" cy="2554545"/>
          </a:xfrm>
          <a:prstGeom prst="rect">
            <a:avLst/>
          </a:prstGeom>
          <a:noFill/>
        </p:spPr>
        <p:txBody>
          <a:bodyPr wrap="square">
            <a:spAutoFit/>
          </a:bodyPr>
          <a:lstStyle/>
          <a:p>
            <a:pPr algn="ctr" defTabSz="457200">
              <a:defRPr/>
            </a:pPr>
            <a:r>
              <a:rPr lang="en-US" sz="3200" b="1" u="sng" dirty="0">
                <a:solidFill>
                  <a:prstClr val="black"/>
                </a:solidFill>
                <a:latin typeface="+mn-lt"/>
                <a:cs typeface="Century Gothic"/>
              </a:rPr>
              <a:t>Either one</a:t>
            </a:r>
          </a:p>
          <a:p>
            <a:pPr marL="457200" indent="-457200" algn="ctr" defTabSz="457200">
              <a:buFont typeface="Wingdings" panose="05000000000000000000" pitchFamily="2" charset="2"/>
              <a:buChar char="q"/>
              <a:defRPr/>
            </a:pPr>
            <a:r>
              <a:rPr lang="en-US" sz="3200" dirty="0" smtClean="0">
                <a:solidFill>
                  <a:prstClr val="black"/>
                </a:solidFill>
                <a:latin typeface="+mn-lt"/>
                <a:cs typeface="Century Gothic"/>
              </a:rPr>
              <a:t>Home Language features </a:t>
            </a:r>
            <a:endParaRPr lang="en-US" sz="3200" dirty="0">
              <a:solidFill>
                <a:prstClr val="black"/>
              </a:solidFill>
              <a:latin typeface="+mn-lt"/>
              <a:cs typeface="Century Gothic"/>
            </a:endParaRPr>
          </a:p>
          <a:p>
            <a:pPr algn="ctr" defTabSz="457200">
              <a:defRPr/>
            </a:pPr>
            <a:r>
              <a:rPr lang="en-US" sz="3200" b="1" i="1" dirty="0">
                <a:solidFill>
                  <a:srgbClr val="2C04FF"/>
                </a:solidFill>
                <a:latin typeface="+mn-lt"/>
                <a:cs typeface="Century Gothic"/>
              </a:rPr>
              <a:t>or</a:t>
            </a:r>
          </a:p>
          <a:p>
            <a:pPr marL="457200" indent="-457200" algn="ctr" defTabSz="457200">
              <a:buFont typeface="Wingdings" panose="05000000000000000000" pitchFamily="2" charset="2"/>
              <a:buChar char="q"/>
              <a:defRPr/>
            </a:pPr>
            <a:r>
              <a:rPr lang="en-US" sz="3200" dirty="0">
                <a:solidFill>
                  <a:prstClr val="black"/>
                </a:solidFill>
                <a:latin typeface="+mn-lt"/>
                <a:cs typeface="Century Gothic"/>
              </a:rPr>
              <a:t> </a:t>
            </a:r>
            <a:r>
              <a:rPr lang="en-US" sz="3200" dirty="0" smtClean="0">
                <a:solidFill>
                  <a:prstClr val="black"/>
                </a:solidFill>
                <a:latin typeface="+mn-lt"/>
                <a:cs typeface="Century Gothic"/>
              </a:rPr>
              <a:t>Academic alerts</a:t>
            </a:r>
            <a:endParaRPr lang="en-US" sz="3200" dirty="0">
              <a:solidFill>
                <a:prstClr val="black"/>
              </a:solidFill>
              <a:latin typeface="+mn-lt"/>
              <a:cs typeface="Century Gothic"/>
            </a:endParaRPr>
          </a:p>
        </p:txBody>
      </p:sp>
      <p:pic>
        <p:nvPicPr>
          <p:cNvPr id="2056" name="Content Placeholder 10" descr="Screen Shot 2015-12-16 at 1.36.41 PM.png"/>
          <p:cNvPicPr>
            <a:picLocks noGrp="1" noChangeAspect="1"/>
          </p:cNvPicPr>
          <p:nvPr>
            <p:ph idx="1"/>
          </p:nvPr>
        </p:nvPicPr>
        <p:blipFill>
          <a:blip r:embed="rId3">
            <a:extLst>
              <a:ext uri="{28A0092B-C50C-407E-A947-70E740481C1C}">
                <a14:useLocalDpi xmlns:a14="http://schemas.microsoft.com/office/drawing/2010/main" val="0"/>
              </a:ext>
            </a:extLst>
          </a:blip>
          <a:srcRect t="2167" b="1051"/>
          <a:stretch>
            <a:fillRect/>
          </a:stretch>
        </p:blipFill>
        <p:spPr>
          <a:xfrm>
            <a:off x="2212975" y="2925575"/>
            <a:ext cx="903288" cy="1127125"/>
          </a:xfrm>
        </p:spPr>
      </p:pic>
      <p:sp>
        <p:nvSpPr>
          <p:cNvPr id="2" name="Rectangle 1"/>
          <p:cNvSpPr/>
          <p:nvPr/>
        </p:nvSpPr>
        <p:spPr>
          <a:xfrm>
            <a:off x="2468476" y="2798033"/>
            <a:ext cx="433332"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A</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Rectangle 11"/>
          <p:cNvSpPr/>
          <p:nvPr/>
        </p:nvSpPr>
        <p:spPr>
          <a:xfrm>
            <a:off x="6706548" y="2798033"/>
            <a:ext cx="414697"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B</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23" name="Rounded Rectangle 22"/>
          <p:cNvSpPr/>
          <p:nvPr/>
        </p:nvSpPr>
        <p:spPr>
          <a:xfrm>
            <a:off x="351252" y="1139196"/>
            <a:ext cx="8570794" cy="1417182"/>
          </a:xfrm>
          <a:prstGeom prst="roundRect">
            <a:avLst/>
          </a:prstGeom>
          <a:solidFill>
            <a:srgbClr val="33CC33"/>
          </a:solidFill>
          <a:ln>
            <a:solidFill>
              <a:schemeClr val="bg1">
                <a:lumMod val="6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3200" b="1" i="1" dirty="0" smtClean="0">
                <a:solidFill>
                  <a:schemeClr val="tx1"/>
                </a:solidFill>
              </a:rPr>
              <a:t> </a:t>
            </a:r>
            <a:r>
              <a:rPr lang="en-US" sz="3200" b="1" dirty="0">
                <a:solidFill>
                  <a:srgbClr val="000000"/>
                </a:solidFill>
              </a:rPr>
              <a:t>Language Identification (EO and IFEP</a:t>
            </a:r>
            <a:r>
              <a:rPr lang="en-US" sz="3200" b="1" dirty="0" smtClean="0">
                <a:solidFill>
                  <a:srgbClr val="000000"/>
                </a:solidFill>
              </a:rPr>
              <a:t>), Ethnicity and Academic Alerts</a:t>
            </a:r>
            <a:endParaRPr lang="en-US" sz="3200" b="1" dirty="0">
              <a:solidFill>
                <a:srgbClr val="000000"/>
              </a:solidFill>
            </a:endParaRPr>
          </a:p>
        </p:txBody>
      </p:sp>
    </p:spTree>
    <p:extLst>
      <p:ext uri="{BB962C8B-B14F-4D97-AF65-F5344CB8AC3E}">
        <p14:creationId xmlns:p14="http://schemas.microsoft.com/office/powerpoint/2010/main" val="39323697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CC33"/>
          </a:solidFill>
          <a:ln>
            <a:solidFill>
              <a:srgbClr val="009900"/>
            </a:solidFill>
          </a:ln>
        </p:spPr>
        <p:txBody>
          <a:bodyPr/>
          <a:lstStyle/>
          <a:p>
            <a:r>
              <a:rPr lang="en-US" b="1" dirty="0" smtClean="0">
                <a:latin typeface="Century Gothic"/>
                <a:cs typeface="Century Gothic"/>
              </a:rPr>
              <a:t>Rally Robin</a:t>
            </a:r>
            <a:endParaRPr lang="en-US" b="1" dirty="0">
              <a:latin typeface="Century Gothic"/>
              <a:cs typeface="Century Gothic"/>
            </a:endParaRPr>
          </a:p>
        </p:txBody>
      </p:sp>
      <p:pic>
        <p:nvPicPr>
          <p:cNvPr id="5" name="Picture 4" descr="rallyrobin 4 studen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2" y="4455319"/>
            <a:ext cx="3633179" cy="2056516"/>
          </a:xfrm>
          <a:prstGeom prst="rect">
            <a:avLst/>
          </a:prstGeom>
        </p:spPr>
      </p:pic>
      <p:sp>
        <p:nvSpPr>
          <p:cNvPr id="8" name="TextBox 7"/>
          <p:cNvSpPr txBox="1"/>
          <p:nvPr/>
        </p:nvSpPr>
        <p:spPr>
          <a:xfrm>
            <a:off x="457200" y="1524000"/>
            <a:ext cx="6640286" cy="3693319"/>
          </a:xfrm>
          <a:prstGeom prst="rect">
            <a:avLst/>
          </a:prstGeom>
          <a:noFill/>
        </p:spPr>
        <p:txBody>
          <a:bodyPr wrap="square" rtlCol="0">
            <a:spAutoFit/>
          </a:bodyPr>
          <a:lstStyle/>
          <a:p>
            <a:pPr marL="571500" indent="-571500">
              <a:buFont typeface="Arial"/>
              <a:buChar char="•"/>
            </a:pPr>
            <a:r>
              <a:rPr lang="en-US" sz="3600" dirty="0" smtClean="0"/>
              <a:t>Teacher poses the question.</a:t>
            </a:r>
          </a:p>
          <a:p>
            <a:pPr marL="571500" indent="-571500">
              <a:buFont typeface="Arial"/>
              <a:buChar char="•"/>
            </a:pPr>
            <a:endParaRPr lang="en-US" sz="3600" dirty="0" smtClean="0"/>
          </a:p>
          <a:p>
            <a:pPr marL="571500" indent="-571500">
              <a:buFont typeface="Arial"/>
              <a:buChar char="•"/>
            </a:pPr>
            <a:r>
              <a:rPr lang="en-US" sz="3600" dirty="0" smtClean="0"/>
              <a:t>Gives students think time.</a:t>
            </a:r>
          </a:p>
          <a:p>
            <a:pPr marL="571500" indent="-571500">
              <a:buFont typeface="Arial"/>
              <a:buChar char="•"/>
            </a:pPr>
            <a:endParaRPr lang="en-US" sz="3600" dirty="0"/>
          </a:p>
          <a:p>
            <a:pPr marL="571500" indent="-571500">
              <a:buFont typeface="Arial"/>
              <a:buChar char="•"/>
            </a:pPr>
            <a:r>
              <a:rPr lang="en-US" sz="3600" dirty="0" smtClean="0"/>
              <a:t>Partners take turns verbally listing responses.</a:t>
            </a:r>
          </a:p>
          <a:p>
            <a:endParaRPr lang="en-US" dirty="0"/>
          </a:p>
        </p:txBody>
      </p:sp>
    </p:spTree>
    <p:extLst>
      <p:ext uri="{BB962C8B-B14F-4D97-AF65-F5344CB8AC3E}">
        <p14:creationId xmlns:p14="http://schemas.microsoft.com/office/powerpoint/2010/main" val="3748627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3CC33"/>
          </a:solidFill>
          <a:ln>
            <a:solidFill>
              <a:srgbClr val="009900"/>
            </a:solidFill>
          </a:ln>
        </p:spPr>
        <p:txBody>
          <a:bodyPr/>
          <a:lstStyle/>
          <a:p>
            <a:r>
              <a:rPr lang="en-US" b="1" dirty="0" smtClean="0">
                <a:latin typeface="Century Gothic"/>
                <a:cs typeface="Century Gothic"/>
              </a:rPr>
              <a:t>Rally Robin</a:t>
            </a:r>
            <a:endParaRPr lang="en-US" b="1" dirty="0">
              <a:latin typeface="Century Gothic"/>
              <a:cs typeface="Century Gothic"/>
            </a:endParaRPr>
          </a:p>
        </p:txBody>
      </p:sp>
      <p:pic>
        <p:nvPicPr>
          <p:cNvPr id="5" name="Picture 4" descr="rallyrobin 4 studen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2" y="4455319"/>
            <a:ext cx="3633179" cy="2056516"/>
          </a:xfrm>
          <a:prstGeom prst="rect">
            <a:avLst/>
          </a:prstGeom>
        </p:spPr>
      </p:pic>
      <p:sp>
        <p:nvSpPr>
          <p:cNvPr id="8" name="TextBox 7"/>
          <p:cNvSpPr txBox="1"/>
          <p:nvPr/>
        </p:nvSpPr>
        <p:spPr>
          <a:xfrm>
            <a:off x="457200" y="1524000"/>
            <a:ext cx="8229600" cy="2585323"/>
          </a:xfrm>
          <a:prstGeom prst="rect">
            <a:avLst/>
          </a:prstGeom>
          <a:noFill/>
        </p:spPr>
        <p:txBody>
          <a:bodyPr wrap="square" rtlCol="0">
            <a:spAutoFit/>
          </a:bodyPr>
          <a:lstStyle/>
          <a:p>
            <a:pPr marL="571500" indent="-571500">
              <a:buFont typeface="Arial"/>
              <a:buChar char="•"/>
            </a:pPr>
            <a:r>
              <a:rPr lang="en-US" sz="3600" dirty="0" smtClean="0"/>
              <a:t>Who are SELs?</a:t>
            </a:r>
          </a:p>
          <a:p>
            <a:pPr marL="571500" indent="-571500">
              <a:buFont typeface="Arial"/>
              <a:buChar char="•"/>
            </a:pPr>
            <a:endParaRPr lang="en-US" sz="3600" dirty="0" smtClean="0"/>
          </a:p>
          <a:p>
            <a:pPr marL="571500" indent="-571500">
              <a:buFont typeface="Arial"/>
              <a:buChar char="•"/>
            </a:pPr>
            <a:r>
              <a:rPr lang="en-US" sz="3600" dirty="0" smtClean="0"/>
              <a:t>How can I identify them in my classroom?</a:t>
            </a:r>
          </a:p>
          <a:p>
            <a:endParaRPr lang="en-US" dirty="0"/>
          </a:p>
        </p:txBody>
      </p:sp>
    </p:spTree>
    <p:extLst>
      <p:ext uri="{BB962C8B-B14F-4D97-AF65-F5344CB8AC3E}">
        <p14:creationId xmlns:p14="http://schemas.microsoft.com/office/powerpoint/2010/main" val="1318161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93"/>
        <p:cNvGrpSpPr/>
        <p:nvPr/>
      </p:nvGrpSpPr>
      <p:grpSpPr>
        <a:xfrm>
          <a:off x="0" y="0"/>
          <a:ext cx="0" cy="0"/>
          <a:chOff x="0" y="0"/>
          <a:chExt cx="0" cy="0"/>
        </a:xfrm>
      </p:grpSpPr>
      <p:sp>
        <p:nvSpPr>
          <p:cNvPr id="3" name="Rectangle 2"/>
          <p:cNvSpPr/>
          <p:nvPr/>
        </p:nvSpPr>
        <p:spPr>
          <a:xfrm>
            <a:off x="1146089" y="1715254"/>
            <a:ext cx="7134048" cy="3046988"/>
          </a:xfrm>
          <a:prstGeom prst="rect">
            <a:avLst/>
          </a:prstGeom>
          <a:solidFill>
            <a:srgbClr val="33CC33"/>
          </a:solidFill>
          <a:ln w="38100" cmpd="sng">
            <a:solidFill>
              <a:srgbClr val="000000"/>
            </a:solidFill>
          </a:ln>
        </p:spPr>
        <p:txBody>
          <a:bodyPr wrap="square">
            <a:spAutoFit/>
          </a:bodyPr>
          <a:lstStyle/>
          <a:p>
            <a:pPr marL="0" indent="0" algn="ctr">
              <a:buNone/>
            </a:pPr>
            <a:endParaRPr lang="en-US" sz="2800" b="1" dirty="0">
              <a:latin typeface="Century Gothic"/>
              <a:cs typeface="Century Gothic"/>
              <a:sym typeface="Arial"/>
            </a:endParaRPr>
          </a:p>
          <a:p>
            <a:pPr marL="0" indent="0" algn="ctr">
              <a:buNone/>
            </a:pPr>
            <a:r>
              <a:rPr lang="en-US" sz="3200" b="1" dirty="0" smtClean="0">
                <a:solidFill>
                  <a:srgbClr val="000000"/>
                </a:solidFill>
                <a:latin typeface="Century Gothic"/>
                <a:ea typeface="Arial"/>
                <a:cs typeface="Century Gothic"/>
                <a:sym typeface="Arial"/>
              </a:rPr>
              <a:t>How can knowledge of SELs’ linguistic features help guide Responsive Language Instruction?</a:t>
            </a:r>
            <a:endParaRPr lang="en-US" sz="3200" b="1" dirty="0" smtClean="0">
              <a:latin typeface="Century Gothic"/>
              <a:cs typeface="Century Gothic"/>
            </a:endParaRPr>
          </a:p>
          <a:p>
            <a:pPr marL="0" indent="0">
              <a:buNone/>
            </a:pPr>
            <a:endParaRPr lang="en-US" sz="4000" dirty="0"/>
          </a:p>
          <a:p>
            <a:pPr marL="0" indent="0" algn="ctr">
              <a:buNone/>
            </a:pPr>
            <a:endParaRPr lang="en-US" sz="2800" b="1" dirty="0">
              <a:latin typeface="Century Gothic"/>
              <a:cs typeface="Century Gothic"/>
            </a:endParaRPr>
          </a:p>
        </p:txBody>
      </p:sp>
      <p:sp>
        <p:nvSpPr>
          <p:cNvPr id="2" name="Rectangle 1"/>
          <p:cNvSpPr/>
          <p:nvPr/>
        </p:nvSpPr>
        <p:spPr>
          <a:xfrm>
            <a:off x="1927851" y="667332"/>
            <a:ext cx="4917758"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Question</a:t>
            </a:r>
            <a:endParaRPr lang="en-US" dirty="0"/>
          </a:p>
        </p:txBody>
      </p:sp>
      <p:pic>
        <p:nvPicPr>
          <p:cNvPr id="4"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pic>
        <p:nvPicPr>
          <p:cNvPr id="6" name="Picture 5" descr="Screen Shot 2016-01-17 at 8.35.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118" y="3716113"/>
            <a:ext cx="3991491" cy="2624862"/>
          </a:xfrm>
          <a:prstGeom prst="rect">
            <a:avLst/>
          </a:prstGeom>
          <a:ln w="28575" cmpd="sng">
            <a:solidFill>
              <a:schemeClr val="tx1"/>
            </a:solidFill>
          </a:ln>
        </p:spPr>
      </p:pic>
    </p:spTree>
    <p:extLst>
      <p:ext uri="{BB962C8B-B14F-4D97-AF65-F5344CB8AC3E}">
        <p14:creationId xmlns:p14="http://schemas.microsoft.com/office/powerpoint/2010/main" val="324613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Rectangle 2"/>
          <p:cNvSpPr/>
          <p:nvPr/>
        </p:nvSpPr>
        <p:spPr>
          <a:xfrm>
            <a:off x="1120531" y="1752600"/>
            <a:ext cx="7134048" cy="3662541"/>
          </a:xfrm>
          <a:prstGeom prst="rect">
            <a:avLst/>
          </a:prstGeom>
          <a:solidFill>
            <a:srgbClr val="FFFF00"/>
          </a:solidFill>
          <a:ln w="38100" cmpd="sng">
            <a:solidFill>
              <a:srgbClr val="000000"/>
            </a:solidFill>
          </a:ln>
        </p:spPr>
        <p:txBody>
          <a:bodyPr wrap="square">
            <a:spAutoFit/>
          </a:bodyPr>
          <a:lstStyle/>
          <a:p>
            <a:pPr marL="0" indent="0" algn="ctr">
              <a:buNone/>
            </a:pPr>
            <a:endParaRPr lang="en-US" sz="2800" b="1" dirty="0" smtClean="0">
              <a:latin typeface="Century Gothic"/>
              <a:cs typeface="Century Gothic"/>
            </a:endParaRPr>
          </a:p>
          <a:p>
            <a:pPr marL="0" indent="0">
              <a:buNone/>
            </a:pPr>
            <a:endParaRPr lang="en-US" sz="4000" dirty="0">
              <a:solidFill>
                <a:srgbClr val="000000"/>
              </a:solidFill>
              <a:latin typeface="Arial"/>
              <a:ea typeface="Arial"/>
              <a:cs typeface="Arial"/>
              <a:sym typeface="Arial"/>
            </a:endParaRPr>
          </a:p>
          <a:p>
            <a:pPr marL="0" indent="0" algn="ctr">
              <a:buNone/>
            </a:pPr>
            <a:r>
              <a:rPr lang="en-US" sz="3200" b="1" dirty="0" smtClean="0">
                <a:solidFill>
                  <a:srgbClr val="000000"/>
                </a:solidFill>
                <a:latin typeface="Century Gothic"/>
                <a:ea typeface="Arial"/>
                <a:cs typeface="Century Gothic"/>
                <a:sym typeface="Arial"/>
              </a:rPr>
              <a:t>How might the linguistic screener and monitoring roster help us plan whole and small group instruction?</a:t>
            </a:r>
            <a:endParaRPr lang="en-US" sz="3200" b="1" dirty="0" smtClean="0">
              <a:latin typeface="Century Gothic"/>
              <a:cs typeface="Century Gothic"/>
            </a:endParaRPr>
          </a:p>
          <a:p>
            <a:pPr marL="0" indent="0">
              <a:buNone/>
            </a:pPr>
            <a:endParaRPr lang="en-US" sz="4000" dirty="0"/>
          </a:p>
          <a:p>
            <a:pPr marL="0" indent="0" algn="ctr">
              <a:buNone/>
            </a:pPr>
            <a:endParaRPr lang="en-US" sz="2800" b="1" dirty="0">
              <a:latin typeface="Century Gothic"/>
              <a:cs typeface="Century Gothic"/>
            </a:endParaRPr>
          </a:p>
        </p:txBody>
      </p:sp>
      <p:sp>
        <p:nvSpPr>
          <p:cNvPr id="2" name="Rectangle 1"/>
          <p:cNvSpPr/>
          <p:nvPr/>
        </p:nvSpPr>
        <p:spPr>
          <a:xfrm>
            <a:off x="1927851" y="667332"/>
            <a:ext cx="4917758"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Question</a:t>
            </a:r>
            <a:endParaRPr lang="en-US" dirty="0"/>
          </a:p>
        </p:txBody>
      </p:sp>
      <p:pic>
        <p:nvPicPr>
          <p:cNvPr id="4" name="Shape 217"/>
          <p:cNvPicPr preferRelativeResize="0"/>
          <p:nvPr/>
        </p:nvPicPr>
        <p:blipFill rotWithShape="1">
          <a:blip r:embed="rId3">
            <a:alphaModFix/>
          </a:blip>
          <a:srcRect/>
          <a:stretch/>
        </p:blipFill>
        <p:spPr>
          <a:xfrm>
            <a:off x="18676" y="5523748"/>
            <a:ext cx="1605775" cy="1371598"/>
          </a:xfrm>
          <a:prstGeom prst="rect">
            <a:avLst/>
          </a:prstGeom>
          <a:noFill/>
          <a:ln>
            <a:noFill/>
          </a:ln>
        </p:spPr>
      </p:pic>
    </p:spTree>
    <p:extLst>
      <p:ext uri="{BB962C8B-B14F-4D97-AF65-F5344CB8AC3E}">
        <p14:creationId xmlns:p14="http://schemas.microsoft.com/office/powerpoint/2010/main" val="258182434"/>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076" y="1946030"/>
            <a:ext cx="4029908" cy="3756847"/>
          </a:xfrm>
          <a:prstGeom prst="rect">
            <a:avLst/>
          </a:prstGeom>
        </p:spPr>
      </p:pic>
      <p:sp>
        <p:nvSpPr>
          <p:cNvPr id="95" name="Shape 95"/>
          <p:cNvSpPr txBox="1"/>
          <p:nvPr/>
        </p:nvSpPr>
        <p:spPr>
          <a:xfrm>
            <a:off x="199690" y="1324267"/>
            <a:ext cx="4703386" cy="5324535"/>
          </a:xfrm>
          <a:prstGeom prst="rect">
            <a:avLst/>
          </a:prstGeom>
          <a:noFill/>
          <a:ln w="38100" cap="flat" cmpd="sng">
            <a:solidFill>
              <a:schemeClr val="tx1"/>
            </a:solidFill>
            <a:prstDash val="dash"/>
            <a:round/>
            <a:headEnd type="none" w="med" len="med"/>
            <a:tailEnd type="none" w="med" len="med"/>
          </a:ln>
        </p:spPr>
        <p:txBody>
          <a:bodyPr lIns="91425" tIns="45700" rIns="91425" bIns="45700" anchor="t" anchorCtr="0">
            <a:noAutofit/>
          </a:bodyPr>
          <a:lstStyle/>
          <a:p>
            <a:pPr marL="514350" indent="-514350">
              <a:buFont typeface="+mj-lt"/>
              <a:buAutoNum type="arabicParenR"/>
            </a:pPr>
            <a:r>
              <a:rPr lang="en-US" altLang="en-US" sz="2800" b="1" dirty="0">
                <a:latin typeface="Century Gothic" charset="0"/>
                <a:ea typeface="Century Gothic" charset="0"/>
                <a:cs typeface="Century Gothic" charset="0"/>
              </a:rPr>
              <a:t>All language is good!</a:t>
            </a: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All language is </a:t>
            </a:r>
            <a:r>
              <a:rPr lang="en-US" altLang="en-US" sz="2800" b="1" dirty="0" smtClean="0">
                <a:latin typeface="Century Gothic" charset="0"/>
                <a:ea typeface="Century Gothic" charset="0"/>
                <a:cs typeface="Century Gothic" charset="0"/>
              </a:rPr>
              <a:t>rule governed and patterned!</a:t>
            </a:r>
            <a:endParaRPr lang="en-US" altLang="en-US" sz="2800" b="1" dirty="0">
              <a:latin typeface="Century Gothic" charset="0"/>
              <a:ea typeface="Century Gothic" charset="0"/>
              <a:cs typeface="Century Gothic" charset="0"/>
            </a:endParaRP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You acquire language from your primary </a:t>
            </a:r>
            <a:r>
              <a:rPr lang="en-US" altLang="en-US" sz="2800" b="1" dirty="0" smtClean="0">
                <a:latin typeface="Century Gothic" charset="0"/>
                <a:ea typeface="Century Gothic" charset="0"/>
                <a:cs typeface="Century Gothic" charset="0"/>
              </a:rPr>
              <a:t>caregivers from pre-birth to Pre-K. </a:t>
            </a:r>
            <a:endParaRPr lang="en-US" altLang="en-US" sz="2800" b="1" dirty="0">
              <a:latin typeface="Century Gothic" charset="0"/>
              <a:ea typeface="Century Gothic" charset="0"/>
              <a:cs typeface="Century Gothic" charset="0"/>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sp>
        <p:nvSpPr>
          <p:cNvPr id="3" name="Title 2"/>
          <p:cNvSpPr>
            <a:spLocks noGrp="1"/>
          </p:cNvSpPr>
          <p:nvPr>
            <p:ph type="title"/>
          </p:nvPr>
        </p:nvSpPr>
        <p:spPr/>
        <p:txBody>
          <a:bodyPr/>
          <a:lstStyle/>
          <a:p>
            <a:endParaRPr lang="en-US" dirty="0"/>
          </a:p>
        </p:txBody>
      </p:sp>
      <p:sp>
        <p:nvSpPr>
          <p:cNvPr id="6" name="Title 1"/>
          <p:cNvSpPr txBox="1">
            <a:spLocks/>
          </p:cNvSpPr>
          <p:nvPr/>
        </p:nvSpPr>
        <p:spPr bwMode="auto">
          <a:xfrm>
            <a:off x="0" y="0"/>
            <a:ext cx="9162676" cy="1417638"/>
          </a:xfrm>
          <a:prstGeom prst="rect">
            <a:avLst/>
          </a:prstGeom>
          <a:solidFill>
            <a:srgbClr val="33CC33"/>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entury Gothic"/>
                <a:cs typeface="Century Gothic"/>
              </a:rPr>
              <a:t>Three Linguistic Absolutes </a:t>
            </a:r>
            <a:endParaRPr lang="en-US" b="1" dirty="0">
              <a:solidFill>
                <a:srgbClr val="000000"/>
              </a:solidFill>
              <a:latin typeface="Century Gothic"/>
              <a:cs typeface="Century Gothic"/>
            </a:endParaRPr>
          </a:p>
        </p:txBody>
      </p:sp>
    </p:spTree>
    <p:extLst>
      <p:ext uri="{BB962C8B-B14F-4D97-AF65-F5344CB8AC3E}">
        <p14:creationId xmlns:p14="http://schemas.microsoft.com/office/powerpoint/2010/main" val="3593070735"/>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a:xfrm>
            <a:off x="0" y="0"/>
            <a:ext cx="9144000" cy="1261177"/>
          </a:xfrm>
          <a:prstGeom prst="rect">
            <a:avLst/>
          </a:prstGeom>
          <a:solidFill>
            <a:srgbClr val="FFFF00"/>
          </a:solidFill>
          <a:ln>
            <a:solidFill>
              <a:srgbClr val="FFFF00"/>
            </a:solid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4400" b="0" i="0" u="none" strike="noStrike" cap="none" baseline="0">
                <a:solidFill>
                  <a:schemeClr val="dk1"/>
                </a:solidFill>
                <a:latin typeface="Calibri"/>
                <a:ea typeface="Calibri"/>
                <a:cs typeface="Calibri"/>
                <a:sym typeface="Calibri"/>
                <a:rtl val="0"/>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pPr>
              <a:buSzPct val="25000"/>
            </a:pPr>
            <a:r>
              <a:rPr lang="en-US" sz="3200" b="1" dirty="0" smtClean="0">
                <a:solidFill>
                  <a:schemeClr val="tx1"/>
                </a:solidFill>
                <a:latin typeface="Century Gothic" charset="0"/>
                <a:ea typeface="Century Gothic" charset="0"/>
                <a:cs typeface="Century Gothic" charset="0"/>
              </a:rPr>
              <a:t>K-12 ELA  Anchor </a:t>
            </a:r>
            <a:r>
              <a:rPr lang="en-US" sz="3200" b="1" dirty="0">
                <a:solidFill>
                  <a:schemeClr val="tx1"/>
                </a:solidFill>
                <a:latin typeface="Century Gothic" charset="0"/>
                <a:ea typeface="Century Gothic" charset="0"/>
                <a:cs typeface="Century Gothic" charset="0"/>
              </a:rPr>
              <a:t>Standards for </a:t>
            </a:r>
            <a:r>
              <a:rPr lang="en-US" sz="3200" b="1" u="sng" dirty="0">
                <a:solidFill>
                  <a:schemeClr val="tx1"/>
                </a:solidFill>
                <a:latin typeface="Century Gothic" charset="0"/>
                <a:ea typeface="Century Gothic" charset="0"/>
                <a:cs typeface="Century Gothic" charset="0"/>
              </a:rPr>
              <a:t>Language</a:t>
            </a:r>
          </a:p>
        </p:txBody>
      </p:sp>
      <p:sp>
        <p:nvSpPr>
          <p:cNvPr id="6" name="Rectangle 5"/>
          <p:cNvSpPr/>
          <p:nvPr/>
        </p:nvSpPr>
        <p:spPr>
          <a:xfrm>
            <a:off x="451945" y="1541287"/>
            <a:ext cx="8481848"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t>Conventions of Standard English:</a:t>
            </a:r>
          </a:p>
          <a:p>
            <a:r>
              <a:rPr lang="en-US" sz="2000" b="1" dirty="0" smtClean="0">
                <a:solidFill>
                  <a:srgbClr val="FF0000"/>
                </a:solidFill>
              </a:rPr>
              <a:t>L.1</a:t>
            </a:r>
            <a:endParaRPr lang="en-US" sz="2000" b="1" dirty="0">
              <a:solidFill>
                <a:srgbClr val="FF0000"/>
              </a:solidFill>
            </a:endParaRPr>
          </a:p>
          <a:p>
            <a:r>
              <a:rPr lang="en-US" sz="2000" dirty="0"/>
              <a:t>Demonstrate </a:t>
            </a:r>
            <a:r>
              <a:rPr lang="en-US" sz="2000" b="1" dirty="0">
                <a:solidFill>
                  <a:srgbClr val="FF0000"/>
                </a:solidFill>
              </a:rPr>
              <a:t>command of the conventions of standard English </a:t>
            </a:r>
            <a:r>
              <a:rPr lang="en-US" sz="2000" dirty="0"/>
              <a:t>grammar and usage </a:t>
            </a:r>
            <a:r>
              <a:rPr lang="en-US" sz="2000" b="1" dirty="0">
                <a:solidFill>
                  <a:srgbClr val="FF0000"/>
                </a:solidFill>
              </a:rPr>
              <a:t>when writing or speaking</a:t>
            </a:r>
            <a:r>
              <a:rPr lang="en-US" sz="2000" dirty="0"/>
              <a:t>.</a:t>
            </a:r>
          </a:p>
          <a:p>
            <a:endParaRPr lang="en-US" sz="2000" dirty="0" smtClean="0"/>
          </a:p>
          <a:p>
            <a:r>
              <a:rPr lang="en-US" sz="2000" b="1" dirty="0" smtClean="0">
                <a:solidFill>
                  <a:schemeClr val="tx2"/>
                </a:solidFill>
              </a:rPr>
              <a:t>L.2</a:t>
            </a:r>
            <a:endParaRPr lang="en-US" sz="2000" b="1" dirty="0">
              <a:solidFill>
                <a:schemeClr val="tx2"/>
              </a:solidFill>
            </a:endParaRPr>
          </a:p>
          <a:p>
            <a:r>
              <a:rPr lang="en-US" sz="2000" dirty="0"/>
              <a:t>Demonstrate command of the conventions of standard </a:t>
            </a:r>
            <a:endParaRPr lang="en-US" sz="2000" dirty="0" smtClean="0"/>
          </a:p>
          <a:p>
            <a:r>
              <a:rPr lang="en-US" sz="2000" dirty="0" smtClean="0"/>
              <a:t>English </a:t>
            </a:r>
            <a:r>
              <a:rPr lang="en-US" sz="2000" dirty="0"/>
              <a:t>capitalization, punctuation, and spelling when writing.</a:t>
            </a:r>
          </a:p>
          <a:p>
            <a:endParaRPr lang="en-US" sz="2000" dirty="0" smtClean="0"/>
          </a:p>
          <a:p>
            <a:r>
              <a:rPr lang="en-US" sz="2000" b="1" dirty="0" smtClean="0"/>
              <a:t>Knowledge </a:t>
            </a:r>
            <a:r>
              <a:rPr lang="en-US" sz="2000" b="1" dirty="0"/>
              <a:t>of Language:</a:t>
            </a:r>
          </a:p>
          <a:p>
            <a:r>
              <a:rPr lang="en-US" sz="2000" b="1" dirty="0" smtClean="0">
                <a:solidFill>
                  <a:srgbClr val="00B050"/>
                </a:solidFill>
              </a:rPr>
              <a:t>L.3</a:t>
            </a:r>
            <a:endParaRPr lang="en-US" sz="2000" b="1" dirty="0">
              <a:solidFill>
                <a:srgbClr val="00B050"/>
              </a:solidFill>
            </a:endParaRPr>
          </a:p>
          <a:p>
            <a:r>
              <a:rPr lang="en-US" sz="2000" b="1" dirty="0">
                <a:solidFill>
                  <a:srgbClr val="00B050"/>
                </a:solidFill>
              </a:rPr>
              <a:t>Apply knowledge of language to understand how language functions in different contexts, to make effective choices </a:t>
            </a:r>
            <a:r>
              <a:rPr lang="en-US" sz="2000" dirty="0"/>
              <a:t>for meaning or style, and to comprehend more fully when reading or listening.</a:t>
            </a:r>
          </a:p>
        </p:txBody>
      </p:sp>
    </p:spTree>
    <p:extLst>
      <p:ext uri="{BB962C8B-B14F-4D97-AF65-F5344CB8AC3E}">
        <p14:creationId xmlns:p14="http://schemas.microsoft.com/office/powerpoint/2010/main" val="4845748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9 at 10.5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437"/>
            <a:ext cx="9144000" cy="6658738"/>
          </a:xfrm>
          <a:prstGeom prst="rect">
            <a:avLst/>
          </a:prstGeom>
        </p:spPr>
      </p:pic>
      <p:sp>
        <p:nvSpPr>
          <p:cNvPr id="3" name="Donut 2"/>
          <p:cNvSpPr/>
          <p:nvPr/>
        </p:nvSpPr>
        <p:spPr>
          <a:xfrm>
            <a:off x="1122746" y="1041723"/>
            <a:ext cx="2523281" cy="50928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5499905" y="1041723"/>
            <a:ext cx="2523281" cy="509286"/>
          </a:xfrm>
          <a:prstGeom prst="don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7823200" y="710730"/>
            <a:ext cx="1320800" cy="330994"/>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r>
              <a:rPr lang="en-US" dirty="0">
                <a:solidFill>
                  <a:srgbClr val="FFFFFF"/>
                </a:solidFill>
                <a:latin typeface="Arial"/>
                <a:ea typeface="ＭＳ Ｐゴシック"/>
                <a:cs typeface="Arial"/>
              </a:rPr>
              <a:t>Handout</a:t>
            </a:r>
          </a:p>
        </p:txBody>
      </p:sp>
    </p:spTree>
    <p:extLst>
      <p:ext uri="{BB962C8B-B14F-4D97-AF65-F5344CB8AC3E}">
        <p14:creationId xmlns:p14="http://schemas.microsoft.com/office/powerpoint/2010/main" val="4387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96913" y="274638"/>
            <a:ext cx="8229600" cy="1143000"/>
          </a:xfrm>
        </p:spPr>
        <p:txBody>
          <a:bodyPr/>
          <a:lstStyle/>
          <a:p>
            <a:r>
              <a:rPr lang="en-US" b="1">
                <a:latin typeface="Calibri" charset="0"/>
              </a:rPr>
              <a:t>Monitoring Roster</a:t>
            </a:r>
          </a:p>
        </p:txBody>
      </p:sp>
      <p:pic>
        <p:nvPicPr>
          <p:cNvPr id="4" name="Picture 3"/>
          <p:cNvPicPr>
            <a:picLocks noChangeAspect="1"/>
          </p:cNvPicPr>
          <p:nvPr/>
        </p:nvPicPr>
        <p:blipFill>
          <a:blip r:embed="rId3"/>
          <a:stretch>
            <a:fillRect/>
          </a:stretch>
        </p:blipFill>
        <p:spPr>
          <a:xfrm>
            <a:off x="0" y="1309191"/>
            <a:ext cx="5485345" cy="384498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874513" y="2754747"/>
            <a:ext cx="5156308" cy="3304051"/>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7823200" y="6037263"/>
            <a:ext cx="1320800" cy="661987"/>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r>
              <a:rPr lang="en-US" dirty="0">
                <a:solidFill>
                  <a:srgbClr val="FFFFFF"/>
                </a:solidFill>
                <a:latin typeface="Arial"/>
                <a:ea typeface="ＭＳ Ｐゴシック"/>
                <a:cs typeface="Arial"/>
              </a:rPr>
              <a:t>Handout</a:t>
            </a:r>
          </a:p>
        </p:txBody>
      </p:sp>
    </p:spTree>
    <p:extLst>
      <p:ext uri="{BB962C8B-B14F-4D97-AF65-F5344CB8AC3E}">
        <p14:creationId xmlns:p14="http://schemas.microsoft.com/office/powerpoint/2010/main" val="70979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nodeType="afterGroup">
                            <p:stCondLst>
                              <p:cond delay="500"/>
                            </p:stCondLst>
                            <p:childTnLst>
                              <p:par>
                                <p:cTn id="18" presetID="9" presetClass="exit" presetSubtype="0" fill="hold" nodeType="after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8F800"/>
          </a:solidFill>
          <a:ln>
            <a:noFill/>
          </a:ln>
        </p:spPr>
        <p:txBody>
          <a:bodyPr lIns="91425" tIns="45700" rIns="91425" bIns="45700" anchor="ctr" anchorCtr="0">
            <a:noAutofit/>
          </a:bodyPr>
          <a:lstStyle/>
          <a:p>
            <a:pPr lvl="0">
              <a:buSzPct val="25000"/>
            </a:pPr>
            <a:r>
              <a:rPr lang="en-US" sz="2000" b="1" u="none" strike="noStrike" cap="none" baseline="0" dirty="0" smtClean="0">
                <a:solidFill>
                  <a:schemeClr val="tx1"/>
                </a:solidFill>
                <a:latin typeface="Century Gothic" charset="0"/>
                <a:ea typeface="Century Gothic" charset="0"/>
                <a:cs typeface="Century Gothic" charset="0"/>
                <a:sym typeface="Calibri"/>
              </a:rPr>
              <a:t>What does this data tell</a:t>
            </a:r>
            <a:r>
              <a:rPr lang="en-US" sz="2000" b="1" u="none" strike="noStrike" cap="none" dirty="0" smtClean="0">
                <a:solidFill>
                  <a:schemeClr val="tx1"/>
                </a:solidFill>
                <a:latin typeface="Century Gothic" charset="0"/>
                <a:ea typeface="Century Gothic" charset="0"/>
                <a:cs typeface="Century Gothic" charset="0"/>
                <a:sym typeface="Calibri"/>
              </a:rPr>
              <a:t> us these students’ linguistic proficiencies?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u="none" strike="noStrike" cap="none" dirty="0" smtClean="0">
                <a:solidFill>
                  <a:schemeClr val="tx1"/>
                </a:solidFill>
                <a:latin typeface="Century Gothic" charset="0"/>
                <a:ea typeface="Century Gothic" charset="0"/>
                <a:cs typeface="Century Gothic" charset="0"/>
                <a:sym typeface="Calibri"/>
              </a:rPr>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dirty="0" smtClean="0">
                <a:solidFill>
                  <a:schemeClr val="tx1"/>
                </a:solidFill>
                <a:latin typeface="Century Gothic" charset="0"/>
                <a:ea typeface="Century Gothic" charset="0"/>
                <a:cs typeface="Century Gothic" charset="0"/>
              </a:rPr>
              <a:t>What Patterns do we notice?</a:t>
            </a:r>
            <a:endParaRPr lang="en-US" sz="2000" b="1" u="none" strike="noStrike" cap="none" baseline="0" dirty="0">
              <a:solidFill>
                <a:schemeClr val="tx1"/>
              </a:solidFill>
              <a:latin typeface="Century Gothic" charset="0"/>
              <a:ea typeface="Century Gothic" charset="0"/>
              <a:cs typeface="Century Gothic" charset="0"/>
              <a:sym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384" r="17381"/>
          <a:stretch/>
        </p:blipFill>
        <p:spPr>
          <a:xfrm>
            <a:off x="882355" y="1519338"/>
            <a:ext cx="7175795" cy="5138928"/>
          </a:xfrm>
          <a:prstGeom prst="rect">
            <a:avLst/>
          </a:prstGeom>
          <a:ln w="38100" cmpd="sng">
            <a:solidFill>
              <a:srgbClr val="000000"/>
            </a:solidFill>
          </a:ln>
        </p:spPr>
      </p:pic>
      <p:sp>
        <p:nvSpPr>
          <p:cNvPr id="4" name="Rectangle 3"/>
          <p:cNvSpPr/>
          <p:nvPr/>
        </p:nvSpPr>
        <p:spPr>
          <a:xfrm>
            <a:off x="882355" y="2210937"/>
            <a:ext cx="7175795" cy="3411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944737"/>
            <a:ext cx="2353115" cy="369332"/>
          </a:xfrm>
          <a:prstGeom prst="rect">
            <a:avLst/>
          </a:prstGeom>
          <a:solidFill>
            <a:srgbClr val="000000"/>
          </a:solidFill>
        </p:spPr>
        <p:txBody>
          <a:bodyPr wrap="square" rtlCol="0">
            <a:spAutoFit/>
          </a:bodyPr>
          <a:lstStyle/>
          <a:p>
            <a:r>
              <a:rPr lang="en-US" dirty="0" smtClean="0">
                <a:solidFill>
                  <a:schemeClr val="bg1"/>
                </a:solidFill>
              </a:rPr>
              <a:t>Elementary Example</a:t>
            </a:r>
            <a:endParaRPr lang="en-US" dirty="0">
              <a:solidFill>
                <a:schemeClr val="bg1"/>
              </a:solidFill>
            </a:endParaRPr>
          </a:p>
        </p:txBody>
      </p:sp>
    </p:spTree>
    <p:extLst>
      <p:ext uri="{BB962C8B-B14F-4D97-AF65-F5344CB8AC3E}">
        <p14:creationId xmlns:p14="http://schemas.microsoft.com/office/powerpoint/2010/main" val="3605605089"/>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8F800"/>
          </a:solidFill>
          <a:ln>
            <a:noFill/>
          </a:ln>
        </p:spPr>
        <p:txBody>
          <a:bodyPr lIns="91425" tIns="45700" rIns="91425" bIns="45700" anchor="ctr" anchorCtr="0">
            <a:noAutofit/>
          </a:bodyPr>
          <a:lstStyle/>
          <a:p>
            <a:pPr lvl="0" algn="ctr">
              <a:buSzPct val="25000"/>
            </a:pPr>
            <a:r>
              <a:rPr lang="en-US" sz="2000" b="1" dirty="0">
                <a:solidFill>
                  <a:schemeClr val="tx1"/>
                </a:solidFill>
                <a:latin typeface="Century Gothic" charset="0"/>
                <a:ea typeface="Century Gothic" charset="0"/>
                <a:cs typeface="Century Gothic" charset="0"/>
                <a:sym typeface="Calibri"/>
              </a:rPr>
              <a:t>What does this data tell us these students’ linguistic proficiencies? </a:t>
            </a:r>
            <a:br>
              <a:rPr lang="en-US" sz="2000" b="1" dirty="0">
                <a:solidFill>
                  <a:schemeClr val="tx1"/>
                </a:solidFill>
                <a:latin typeface="Century Gothic" charset="0"/>
                <a:ea typeface="Century Gothic" charset="0"/>
                <a:cs typeface="Century Gothic" charset="0"/>
                <a:sym typeface="Calibri"/>
              </a:rPr>
            </a:br>
            <a:r>
              <a:rPr lang="en-US" sz="2000" b="1" dirty="0">
                <a:solidFill>
                  <a:schemeClr val="tx1"/>
                </a:solidFill>
                <a:latin typeface="Century Gothic" charset="0"/>
                <a:ea typeface="Century Gothic" charset="0"/>
                <a:cs typeface="Century Gothic" charset="0"/>
                <a:sym typeface="Calibri"/>
              </a:rPr>
              <a:t/>
            </a:r>
            <a:br>
              <a:rPr lang="en-US" sz="2000" b="1" dirty="0">
                <a:solidFill>
                  <a:schemeClr val="tx1"/>
                </a:solidFill>
                <a:latin typeface="Century Gothic" charset="0"/>
                <a:ea typeface="Century Gothic" charset="0"/>
                <a:cs typeface="Century Gothic" charset="0"/>
                <a:sym typeface="Calibri"/>
              </a:rPr>
            </a:br>
            <a:r>
              <a:rPr lang="en-US" sz="2000" b="1" dirty="0">
                <a:solidFill>
                  <a:schemeClr val="tx1"/>
                </a:solidFill>
                <a:latin typeface="Century Gothic" charset="0"/>
                <a:ea typeface="Century Gothic" charset="0"/>
                <a:cs typeface="Century Gothic" charset="0"/>
              </a:rPr>
              <a:t>What Patterns do we notice?</a:t>
            </a:r>
            <a:endParaRPr lang="en-US" sz="20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IMG_0571 (1).jpg"/>
          <p:cNvPicPr>
            <a:picLocks noChangeAspect="1"/>
          </p:cNvPicPr>
          <p:nvPr/>
        </p:nvPicPr>
        <p:blipFill rotWithShape="1">
          <a:blip r:embed="rId3">
            <a:extLst>
              <a:ext uri="{28A0092B-C50C-407E-A947-70E740481C1C}">
                <a14:useLocalDpi xmlns:a14="http://schemas.microsoft.com/office/drawing/2010/main" val="0"/>
              </a:ext>
            </a:extLst>
          </a:blip>
          <a:srcRect l="7420" t="1791" r="5253" b="10092"/>
          <a:stretch/>
        </p:blipFill>
        <p:spPr>
          <a:xfrm rot="16200000">
            <a:off x="2325499" y="-253745"/>
            <a:ext cx="4493001" cy="8488544"/>
          </a:xfrm>
          <a:prstGeom prst="rect">
            <a:avLst/>
          </a:prstGeom>
          <a:ln w="38100" cmpd="sng">
            <a:solidFill>
              <a:srgbClr val="000000"/>
            </a:solidFill>
          </a:ln>
        </p:spPr>
      </p:pic>
      <p:sp>
        <p:nvSpPr>
          <p:cNvPr id="3" name="Rectangle 2"/>
          <p:cNvSpPr/>
          <p:nvPr/>
        </p:nvSpPr>
        <p:spPr>
          <a:xfrm>
            <a:off x="327727" y="2320119"/>
            <a:ext cx="8488545" cy="3684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944737"/>
            <a:ext cx="2353115" cy="369332"/>
          </a:xfrm>
          <a:prstGeom prst="rect">
            <a:avLst/>
          </a:prstGeom>
          <a:solidFill>
            <a:srgbClr val="000000"/>
          </a:solidFill>
        </p:spPr>
        <p:txBody>
          <a:bodyPr wrap="square" rtlCol="0">
            <a:spAutoFit/>
          </a:bodyPr>
          <a:lstStyle/>
          <a:p>
            <a:r>
              <a:rPr lang="en-US" dirty="0" smtClean="0">
                <a:solidFill>
                  <a:schemeClr val="bg1"/>
                </a:solidFill>
              </a:rPr>
              <a:t>Elementary Example</a:t>
            </a:r>
            <a:endParaRPr lang="en-US" dirty="0">
              <a:solidFill>
                <a:schemeClr val="bg1"/>
              </a:solidFill>
            </a:endParaRPr>
          </a:p>
        </p:txBody>
      </p:sp>
    </p:spTree>
    <p:extLst>
      <p:ext uri="{BB962C8B-B14F-4D97-AF65-F5344CB8AC3E}">
        <p14:creationId xmlns:p14="http://schemas.microsoft.com/office/powerpoint/2010/main" val="15838032"/>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3217.jpg"/>
          <p:cNvPicPr>
            <a:picLocks noChangeAspect="1"/>
          </p:cNvPicPr>
          <p:nvPr/>
        </p:nvPicPr>
        <p:blipFill rotWithShape="1">
          <a:blip r:embed="rId2">
            <a:extLst>
              <a:ext uri="{28A0092B-C50C-407E-A947-70E740481C1C}">
                <a14:useLocalDpi xmlns:a14="http://schemas.microsoft.com/office/drawing/2010/main" val="0"/>
              </a:ext>
            </a:extLst>
          </a:blip>
          <a:srcRect b="17284"/>
          <a:stretch/>
        </p:blipFill>
        <p:spPr>
          <a:xfrm>
            <a:off x="0" y="746667"/>
            <a:ext cx="9144000" cy="5672667"/>
          </a:xfrm>
          <a:prstGeom prst="rect">
            <a:avLst/>
          </a:prstGeom>
        </p:spPr>
      </p:pic>
      <p:sp>
        <p:nvSpPr>
          <p:cNvPr id="6" name="TextBox 5"/>
          <p:cNvSpPr txBox="1"/>
          <p:nvPr/>
        </p:nvSpPr>
        <p:spPr>
          <a:xfrm>
            <a:off x="2201333" y="6419334"/>
            <a:ext cx="3895004" cy="369332"/>
          </a:xfrm>
          <a:prstGeom prst="rect">
            <a:avLst/>
          </a:prstGeom>
          <a:noFill/>
        </p:spPr>
        <p:txBody>
          <a:bodyPr wrap="none" rtlCol="0">
            <a:spAutoFit/>
          </a:bodyPr>
          <a:lstStyle/>
          <a:p>
            <a:r>
              <a:rPr lang="en-US" b="1" dirty="0" smtClean="0"/>
              <a:t>10</a:t>
            </a:r>
            <a:r>
              <a:rPr lang="en-US" b="1" baseline="30000" dirty="0" smtClean="0"/>
              <a:t>th</a:t>
            </a:r>
            <a:r>
              <a:rPr lang="en-US" b="1" dirty="0" smtClean="0"/>
              <a:t> Grade Dorsey High School Student</a:t>
            </a:r>
            <a:endParaRPr lang="en-US" b="1" dirty="0"/>
          </a:p>
        </p:txBody>
      </p:sp>
      <p:sp>
        <p:nvSpPr>
          <p:cNvPr id="7" name="TextBox 6"/>
          <p:cNvSpPr txBox="1"/>
          <p:nvPr/>
        </p:nvSpPr>
        <p:spPr>
          <a:xfrm>
            <a:off x="0" y="241301"/>
            <a:ext cx="9133367" cy="369332"/>
          </a:xfrm>
          <a:prstGeom prst="rect">
            <a:avLst/>
          </a:prstGeom>
          <a:noFill/>
        </p:spPr>
        <p:txBody>
          <a:bodyPr wrap="none" rtlCol="0">
            <a:spAutoFit/>
          </a:bodyPr>
          <a:lstStyle/>
          <a:p>
            <a:pPr algn="ctr"/>
            <a:r>
              <a:rPr lang="en-US" b="1" dirty="0" smtClean="0"/>
              <a:t>What patterns do we see?  How might this knowledge impact whole/small group instruction?</a:t>
            </a:r>
            <a:endParaRPr lang="en-US" b="1" dirty="0"/>
          </a:p>
        </p:txBody>
      </p:sp>
      <p:sp>
        <p:nvSpPr>
          <p:cNvPr id="8" name="Rectangle 7"/>
          <p:cNvSpPr/>
          <p:nvPr/>
        </p:nvSpPr>
        <p:spPr>
          <a:xfrm>
            <a:off x="0" y="2025310"/>
            <a:ext cx="9144000" cy="625755"/>
          </a:xfrm>
          <a:prstGeom prst="rect">
            <a:avLst/>
          </a:prstGeom>
          <a:solidFill>
            <a:srgbClr val="33CC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00"/>
              </a:solidFill>
            </a:endParaRPr>
          </a:p>
        </p:txBody>
      </p:sp>
      <p:sp>
        <p:nvSpPr>
          <p:cNvPr id="9" name="Rectangle 8"/>
          <p:cNvSpPr/>
          <p:nvPr/>
        </p:nvSpPr>
        <p:spPr>
          <a:xfrm>
            <a:off x="6792423" y="2779089"/>
            <a:ext cx="401566" cy="3640245"/>
          </a:xfrm>
          <a:prstGeom prst="rect">
            <a:avLst/>
          </a:prstGeom>
          <a:solidFill>
            <a:srgbClr val="FFFF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936" y="6229362"/>
            <a:ext cx="633309" cy="559304"/>
          </a:xfrm>
          <a:prstGeom prst="rect">
            <a:avLst/>
          </a:prstGeom>
        </p:spPr>
      </p:pic>
    </p:spTree>
    <p:extLst>
      <p:ext uri="{BB962C8B-B14F-4D97-AF65-F5344CB8AC3E}">
        <p14:creationId xmlns:p14="http://schemas.microsoft.com/office/powerpoint/2010/main" val="19521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214.jpg"/>
          <p:cNvPicPr>
            <a:picLocks noChangeAspect="1"/>
          </p:cNvPicPr>
          <p:nvPr/>
        </p:nvPicPr>
        <p:blipFill rotWithShape="1">
          <a:blip r:embed="rId2">
            <a:extLst>
              <a:ext uri="{28A0092B-C50C-407E-A947-70E740481C1C}">
                <a14:useLocalDpi xmlns:a14="http://schemas.microsoft.com/office/drawing/2010/main" val="0"/>
              </a:ext>
            </a:extLst>
          </a:blip>
          <a:srcRect l="2617"/>
          <a:stretch/>
        </p:blipFill>
        <p:spPr>
          <a:xfrm>
            <a:off x="0" y="0"/>
            <a:ext cx="9143999" cy="6274519"/>
          </a:xfrm>
          <a:prstGeom prst="rect">
            <a:avLst/>
          </a:prstGeom>
        </p:spPr>
      </p:pic>
      <p:sp>
        <p:nvSpPr>
          <p:cNvPr id="5" name="Rectangle 4"/>
          <p:cNvSpPr/>
          <p:nvPr/>
        </p:nvSpPr>
        <p:spPr>
          <a:xfrm>
            <a:off x="0" y="515319"/>
            <a:ext cx="9144000" cy="625755"/>
          </a:xfrm>
          <a:prstGeom prst="rect">
            <a:avLst/>
          </a:prstGeom>
          <a:solidFill>
            <a:srgbClr val="33CC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tx1"/>
                </a:solidFill>
                <a:latin typeface="Century Gothic"/>
                <a:cs typeface="Century Gothic"/>
              </a:rPr>
              <a:t>What patterns do we see?  How might this knowledge impact whole/small group instruction?</a:t>
            </a:r>
            <a:endParaRPr lang="en-US" sz="1600" b="1" dirty="0">
              <a:solidFill>
                <a:schemeClr val="tx1"/>
              </a:solidFill>
              <a:latin typeface="Century Gothic"/>
              <a:cs typeface="Century Gothic"/>
            </a:endParaRPr>
          </a:p>
        </p:txBody>
      </p:sp>
      <p:sp>
        <p:nvSpPr>
          <p:cNvPr id="6" name="TextBox 5"/>
          <p:cNvSpPr txBox="1"/>
          <p:nvPr/>
        </p:nvSpPr>
        <p:spPr>
          <a:xfrm>
            <a:off x="2201333" y="6419334"/>
            <a:ext cx="3895004" cy="369332"/>
          </a:xfrm>
          <a:prstGeom prst="rect">
            <a:avLst/>
          </a:prstGeom>
          <a:noFill/>
        </p:spPr>
        <p:txBody>
          <a:bodyPr wrap="none" rtlCol="0">
            <a:spAutoFit/>
          </a:bodyPr>
          <a:lstStyle/>
          <a:p>
            <a:r>
              <a:rPr lang="en-US" b="1" dirty="0" smtClean="0"/>
              <a:t>10</a:t>
            </a:r>
            <a:r>
              <a:rPr lang="en-US" b="1" baseline="30000" dirty="0" smtClean="0"/>
              <a:t>th</a:t>
            </a:r>
            <a:r>
              <a:rPr lang="en-US" b="1" dirty="0" smtClean="0"/>
              <a:t> Grade Dorsey High School Student</a:t>
            </a:r>
            <a:endParaRPr lang="en-US" b="1" dirty="0"/>
          </a:p>
        </p:txBody>
      </p:sp>
      <p:sp>
        <p:nvSpPr>
          <p:cNvPr id="7" name="Rectangle 6"/>
          <p:cNvSpPr/>
          <p:nvPr/>
        </p:nvSpPr>
        <p:spPr>
          <a:xfrm>
            <a:off x="975605" y="1141074"/>
            <a:ext cx="401566" cy="4689315"/>
          </a:xfrm>
          <a:prstGeom prst="rect">
            <a:avLst/>
          </a:prstGeom>
          <a:solidFill>
            <a:srgbClr val="33CC33">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19483" y="1141074"/>
            <a:ext cx="401566" cy="4841715"/>
          </a:xfrm>
          <a:prstGeom prst="rect">
            <a:avLst/>
          </a:prstGeom>
          <a:solidFill>
            <a:srgbClr val="FF66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70259" y="1141074"/>
            <a:ext cx="401566" cy="4219279"/>
          </a:xfrm>
          <a:prstGeom prst="rect">
            <a:avLst/>
          </a:prstGeom>
          <a:solidFill>
            <a:srgbClr val="33CC33">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37580" y="1141074"/>
            <a:ext cx="401566" cy="4256627"/>
          </a:xfrm>
          <a:prstGeom prst="rect">
            <a:avLst/>
          </a:prstGeom>
          <a:solidFill>
            <a:srgbClr val="FF66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99472" y="1166374"/>
            <a:ext cx="418953" cy="2109640"/>
          </a:xfrm>
          <a:prstGeom prst="rect">
            <a:avLst/>
          </a:prstGeom>
          <a:solidFill>
            <a:srgbClr val="33CC33">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4180" y="1157334"/>
            <a:ext cx="401566" cy="4240368"/>
          </a:xfrm>
          <a:prstGeom prst="rect">
            <a:avLst/>
          </a:prstGeom>
          <a:solidFill>
            <a:srgbClr val="FF66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64" y="6274519"/>
            <a:ext cx="633309" cy="559304"/>
          </a:xfrm>
          <a:prstGeom prst="rect">
            <a:avLst/>
          </a:prstGeom>
        </p:spPr>
      </p:pic>
    </p:spTree>
    <p:extLst>
      <p:ext uri="{BB962C8B-B14F-4D97-AF65-F5344CB8AC3E}">
        <p14:creationId xmlns:p14="http://schemas.microsoft.com/office/powerpoint/2010/main" val="125641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3213.jpg"/>
          <p:cNvPicPr>
            <a:picLocks noChangeAspect="1"/>
          </p:cNvPicPr>
          <p:nvPr/>
        </p:nvPicPr>
        <p:blipFill rotWithShape="1">
          <a:blip r:embed="rId2">
            <a:extLst>
              <a:ext uri="{28A0092B-C50C-407E-A947-70E740481C1C}">
                <a14:useLocalDpi xmlns:a14="http://schemas.microsoft.com/office/drawing/2010/main" val="0"/>
              </a:ext>
            </a:extLst>
          </a:blip>
          <a:srcRect t="28178" b="39299"/>
          <a:stretch/>
        </p:blipFill>
        <p:spPr>
          <a:xfrm>
            <a:off x="0" y="1901251"/>
            <a:ext cx="9144000" cy="2230403"/>
          </a:xfrm>
          <a:prstGeom prst="rect">
            <a:avLst/>
          </a:prstGeom>
        </p:spPr>
      </p:pic>
      <p:sp>
        <p:nvSpPr>
          <p:cNvPr id="5" name="TextBox 4"/>
          <p:cNvSpPr txBox="1"/>
          <p:nvPr/>
        </p:nvSpPr>
        <p:spPr>
          <a:xfrm>
            <a:off x="2201333" y="6419334"/>
            <a:ext cx="3895004" cy="369332"/>
          </a:xfrm>
          <a:prstGeom prst="rect">
            <a:avLst/>
          </a:prstGeom>
          <a:noFill/>
        </p:spPr>
        <p:txBody>
          <a:bodyPr wrap="none" rtlCol="0">
            <a:spAutoFit/>
          </a:bodyPr>
          <a:lstStyle/>
          <a:p>
            <a:r>
              <a:rPr lang="en-US" b="1" dirty="0" smtClean="0"/>
              <a:t>11</a:t>
            </a:r>
            <a:r>
              <a:rPr lang="en-US" b="1" baseline="30000" dirty="0" smtClean="0"/>
              <a:t>th</a:t>
            </a:r>
            <a:r>
              <a:rPr lang="en-US" b="1" dirty="0" smtClean="0"/>
              <a:t> Grade Dorsey High School Student</a:t>
            </a:r>
            <a:endParaRPr lang="en-US" b="1" dirty="0"/>
          </a:p>
        </p:txBody>
      </p:sp>
      <p:pic>
        <p:nvPicPr>
          <p:cNvPr id="2" name="Picture 1" descr="Screen Shot 2016-01-27 at 10.33.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29"/>
            <a:ext cx="9144000" cy="1778000"/>
          </a:xfrm>
          <a:prstGeom prst="rect">
            <a:avLst/>
          </a:prstGeom>
        </p:spPr>
      </p:pic>
      <p:sp>
        <p:nvSpPr>
          <p:cNvPr id="7" name="Rectangle 6"/>
          <p:cNvSpPr/>
          <p:nvPr/>
        </p:nvSpPr>
        <p:spPr>
          <a:xfrm>
            <a:off x="2871577" y="2042079"/>
            <a:ext cx="377964" cy="2089576"/>
          </a:xfrm>
          <a:prstGeom prst="rect">
            <a:avLst/>
          </a:prstGeom>
          <a:solidFill>
            <a:srgbClr val="FFFF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356283" y="2042079"/>
            <a:ext cx="401566" cy="2089575"/>
          </a:xfrm>
          <a:prstGeom prst="rect">
            <a:avLst/>
          </a:prstGeom>
          <a:solidFill>
            <a:srgbClr val="33CC3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858875" y="2034823"/>
            <a:ext cx="401566" cy="2089575"/>
          </a:xfrm>
          <a:prstGeom prst="rect">
            <a:avLst/>
          </a:prstGeom>
          <a:solidFill>
            <a:srgbClr val="FFFF00">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364" y="6274519"/>
            <a:ext cx="633309" cy="559304"/>
          </a:xfrm>
          <a:prstGeom prst="rect">
            <a:avLst/>
          </a:prstGeom>
        </p:spPr>
      </p:pic>
      <p:sp>
        <p:nvSpPr>
          <p:cNvPr id="12" name="Rectangle 11"/>
          <p:cNvSpPr/>
          <p:nvPr/>
        </p:nvSpPr>
        <p:spPr>
          <a:xfrm>
            <a:off x="0" y="1409068"/>
            <a:ext cx="9144000" cy="625755"/>
          </a:xfrm>
          <a:prstGeom prst="rect">
            <a:avLst/>
          </a:prstGeom>
          <a:solidFill>
            <a:srgbClr val="33CC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00"/>
              </a:solidFill>
            </a:endParaRPr>
          </a:p>
        </p:txBody>
      </p:sp>
      <p:sp>
        <p:nvSpPr>
          <p:cNvPr id="13" name="Rectangle 12"/>
          <p:cNvSpPr/>
          <p:nvPr/>
        </p:nvSpPr>
        <p:spPr>
          <a:xfrm>
            <a:off x="3249541" y="2034823"/>
            <a:ext cx="401566" cy="2089575"/>
          </a:xfrm>
          <a:prstGeom prst="rect">
            <a:avLst/>
          </a:prstGeom>
          <a:solidFill>
            <a:srgbClr val="33CC33">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10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6089" y="1715254"/>
            <a:ext cx="7134048" cy="2739211"/>
          </a:xfrm>
          <a:prstGeom prst="rect">
            <a:avLst/>
          </a:prstGeom>
          <a:solidFill>
            <a:srgbClr val="33CC33"/>
          </a:solidFill>
          <a:ln w="38100" cmpd="sng">
            <a:solidFill>
              <a:srgbClr val="000000"/>
            </a:solidFill>
          </a:ln>
        </p:spPr>
        <p:txBody>
          <a:bodyPr wrap="square">
            <a:spAutoFit/>
          </a:bodyPr>
          <a:lstStyle/>
          <a:p>
            <a:pPr algn="ctr"/>
            <a:endParaRPr lang="en-US" sz="3200" b="1" dirty="0"/>
          </a:p>
          <a:p>
            <a:pPr algn="ctr"/>
            <a:r>
              <a:rPr lang="en-US" sz="3600" b="1" dirty="0">
                <a:latin typeface="Calibri"/>
              </a:rPr>
              <a:t>How does contrastive analysis help SELs acquire academic English?</a:t>
            </a:r>
            <a:endParaRPr lang="en-US" sz="3600" kern="0" dirty="0">
              <a:latin typeface="Century Gothic"/>
              <a:cs typeface="Century Gothic"/>
              <a:sym typeface="Arial"/>
              <a:rtl val="0"/>
            </a:endParaRPr>
          </a:p>
          <a:p>
            <a:pPr marL="0" indent="0">
              <a:buNone/>
            </a:pPr>
            <a:endParaRPr lang="en-US" sz="4000" dirty="0"/>
          </a:p>
          <a:p>
            <a:pPr marL="0" indent="0" algn="ctr">
              <a:buNone/>
            </a:pPr>
            <a:endParaRPr lang="en-US" sz="2800" b="1" dirty="0">
              <a:latin typeface="Century Gothic"/>
              <a:cs typeface="Century Gothic"/>
            </a:endParaRPr>
          </a:p>
        </p:txBody>
      </p:sp>
      <p:pic>
        <p:nvPicPr>
          <p:cNvPr id="6" name="Picture 5" descr="Screen Shot 2016-01-17 at 9.0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764" y="4105516"/>
            <a:ext cx="3312250" cy="1977462"/>
          </a:xfrm>
          <a:prstGeom prst="rect">
            <a:avLst/>
          </a:prstGeom>
          <a:ln w="28575" cmpd="sng">
            <a:solidFill>
              <a:schemeClr val="tx1"/>
            </a:solidFill>
          </a:ln>
        </p:spPr>
      </p:pic>
      <p:sp>
        <p:nvSpPr>
          <p:cNvPr id="7" name="Rectangle 6"/>
          <p:cNvSpPr/>
          <p:nvPr/>
        </p:nvSpPr>
        <p:spPr>
          <a:xfrm>
            <a:off x="1927851" y="667332"/>
            <a:ext cx="4917758"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Question</a:t>
            </a:r>
            <a:endParaRPr lang="en-US" dirty="0"/>
          </a:p>
        </p:txBody>
      </p:sp>
      <p:pic>
        <p:nvPicPr>
          <p:cNvPr id="8"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spTree>
    <p:extLst>
      <p:ext uri="{BB962C8B-B14F-4D97-AF65-F5344CB8AC3E}">
        <p14:creationId xmlns:p14="http://schemas.microsoft.com/office/powerpoint/2010/main" val="2894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Title 2"/>
          <p:cNvSpPr>
            <a:spLocks noGrp="1"/>
          </p:cNvSpPr>
          <p:nvPr>
            <p:ph type="title"/>
          </p:nvPr>
        </p:nvSpPr>
        <p:spPr>
          <a:xfrm>
            <a:off x="151636" y="246350"/>
            <a:ext cx="4498568" cy="1449387"/>
          </a:xfrm>
        </p:spPr>
        <p:txBody>
          <a:bodyPr>
            <a:normAutofit/>
          </a:bodyPr>
          <a:lstStyle/>
          <a:p>
            <a:pPr algn="ctr"/>
            <a:r>
              <a:rPr lang="en-US" b="1" dirty="0">
                <a:latin typeface="Century Gothic"/>
                <a:cs typeface="Century Gothic"/>
              </a:rPr>
              <a:t>Common </a:t>
            </a:r>
            <a:r>
              <a:rPr lang="en-US" b="1" dirty="0" smtClean="0">
                <a:latin typeface="Century Gothic"/>
                <a:cs typeface="Century Gothic"/>
              </a:rPr>
              <a:t>Rules </a:t>
            </a:r>
            <a:br>
              <a:rPr lang="en-US" b="1" dirty="0" smtClean="0">
                <a:latin typeface="Century Gothic"/>
                <a:cs typeface="Century Gothic"/>
              </a:rPr>
            </a:br>
            <a:r>
              <a:rPr lang="en-US" b="1" dirty="0" smtClean="0">
                <a:latin typeface="Century Gothic"/>
                <a:cs typeface="Century Gothic"/>
              </a:rPr>
              <a:t>Lists</a:t>
            </a:r>
            <a:endParaRPr lang="en-US" b="1" dirty="0">
              <a:latin typeface="Century Gothic"/>
              <a:cs typeface="Century Gothic"/>
            </a:endParaRPr>
          </a:p>
        </p:txBody>
      </p:sp>
      <p:sp>
        <p:nvSpPr>
          <p:cNvPr id="9" name="TextBox 8"/>
          <p:cNvSpPr txBox="1"/>
          <p:nvPr/>
        </p:nvSpPr>
        <p:spPr>
          <a:xfrm>
            <a:off x="7415717" y="6396335"/>
            <a:ext cx="1728283" cy="461665"/>
          </a:xfrm>
          <a:prstGeom prst="rect">
            <a:avLst/>
          </a:prstGeom>
          <a:solidFill>
            <a:schemeClr val="tx1"/>
          </a:solidFill>
          <a:ln>
            <a:solidFill>
              <a:schemeClr val="tx1"/>
            </a:solidFill>
          </a:ln>
        </p:spPr>
        <p:txBody>
          <a:bodyPr wrap="square" rtlCol="0">
            <a:spAutoFit/>
          </a:bodyPr>
          <a:lstStyle/>
          <a:p>
            <a:pPr algn="ctr"/>
            <a:r>
              <a:rPr lang="en-US" sz="2400" b="1" dirty="0" smtClean="0">
                <a:solidFill>
                  <a:schemeClr val="bg1"/>
                </a:solidFill>
              </a:rPr>
              <a:t>Handouts</a:t>
            </a:r>
            <a:endParaRPr lang="en-US" sz="2400" b="1" dirty="0">
              <a:solidFill>
                <a:schemeClr val="bg1"/>
              </a:solidFill>
            </a:endParaRPr>
          </a:p>
        </p:txBody>
      </p:sp>
      <p:pic>
        <p:nvPicPr>
          <p:cNvPr id="4" name="Picture 3"/>
          <p:cNvPicPr>
            <a:picLocks noChangeAspect="1"/>
          </p:cNvPicPr>
          <p:nvPr/>
        </p:nvPicPr>
        <p:blipFill>
          <a:blip r:embed="rId3"/>
          <a:stretch>
            <a:fillRect/>
          </a:stretch>
        </p:blipFill>
        <p:spPr>
          <a:xfrm>
            <a:off x="514472" y="1979516"/>
            <a:ext cx="3839573" cy="4416819"/>
          </a:xfrm>
          <a:prstGeom prst="rect">
            <a:avLst/>
          </a:prstGeom>
        </p:spPr>
      </p:pic>
      <p:pic>
        <p:nvPicPr>
          <p:cNvPr id="6" name="Picture 5" descr="Screen Shot 2016-01-14 at 2.29.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309" y="454302"/>
            <a:ext cx="1826771" cy="3317831"/>
          </a:xfrm>
          <a:prstGeom prst="rect">
            <a:avLst/>
          </a:prstGeom>
          <a:ln w="12700" cmpd="sng">
            <a:solidFill>
              <a:schemeClr val="tx1"/>
            </a:solidFill>
          </a:ln>
        </p:spPr>
      </p:pic>
      <p:pic>
        <p:nvPicPr>
          <p:cNvPr id="7" name="Picture 6" descr="Screen Shot 2016-01-14 at 2.30.2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980" y="993884"/>
            <a:ext cx="2153712" cy="3911631"/>
          </a:xfrm>
          <a:prstGeom prst="rect">
            <a:avLst/>
          </a:prstGeom>
          <a:ln w="12700" cmpd="sng">
            <a:solidFill>
              <a:schemeClr val="tx1"/>
            </a:solidFill>
          </a:ln>
        </p:spPr>
      </p:pic>
      <p:pic>
        <p:nvPicPr>
          <p:cNvPr id="8" name="Picture 7" descr="Screen Shot 2016-01-14 at 2.29.5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9827" y="1395058"/>
            <a:ext cx="2531779" cy="4481501"/>
          </a:xfrm>
          <a:prstGeom prst="rect">
            <a:avLst/>
          </a:prstGeom>
          <a:ln w="12700" cmpd="sng">
            <a:solidFill>
              <a:schemeClr val="tx1"/>
            </a:solidFill>
          </a:ln>
        </p:spPr>
      </p:pic>
    </p:spTree>
    <p:extLst>
      <p:ext uri="{BB962C8B-B14F-4D97-AF65-F5344CB8AC3E}">
        <p14:creationId xmlns:p14="http://schemas.microsoft.com/office/powerpoint/2010/main" val="148472335"/>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4400" b="1" u="none" strike="noStrike" cap="none" baseline="0" dirty="0" smtClean="0">
                <a:solidFill>
                  <a:schemeClr val="tx1"/>
                </a:solidFill>
                <a:latin typeface="Century Gothic" charset="0"/>
                <a:ea typeface="Century Gothic" charset="0"/>
                <a:cs typeface="Century Gothic" charset="0"/>
                <a:sym typeface="Calibri"/>
              </a:rPr>
              <a:t>Common</a:t>
            </a:r>
            <a:r>
              <a:rPr lang="en-US" sz="4400" b="1" u="none" strike="noStrike" cap="none" dirty="0" smtClean="0">
                <a:solidFill>
                  <a:schemeClr val="tx1"/>
                </a:solidFill>
                <a:latin typeface="Century Gothic" charset="0"/>
                <a:ea typeface="Century Gothic" charset="0"/>
                <a:cs typeface="Century Gothic" charset="0"/>
                <a:sym typeface="Calibri"/>
              </a:rPr>
              <a:t> Rules Lists</a:t>
            </a:r>
            <a:endParaRPr lang="en-US" sz="44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Screen Shot 2016-01-14 at 2.3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837" y="1236645"/>
            <a:ext cx="2723567" cy="4946617"/>
          </a:xfrm>
          <a:prstGeom prst="rect">
            <a:avLst/>
          </a:prstGeom>
          <a:ln w="12700" cmpd="sng">
            <a:solidFill>
              <a:schemeClr val="tx1"/>
            </a:solidFill>
          </a:ln>
        </p:spPr>
      </p:pic>
      <p:pic>
        <p:nvPicPr>
          <p:cNvPr id="6" name="Picture 5" descr="Screen Shot 2016-01-14 at 2.2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203" y="1270069"/>
            <a:ext cx="2794542" cy="4946617"/>
          </a:xfrm>
          <a:prstGeom prst="rect">
            <a:avLst/>
          </a:prstGeom>
          <a:ln w="12700" cmpd="sng">
            <a:solidFill>
              <a:schemeClr val="tx1"/>
            </a:solidFill>
          </a:ln>
        </p:spPr>
      </p:pic>
      <p:pic>
        <p:nvPicPr>
          <p:cNvPr id="9" name="Picture 8" descr="Screen Shot 2016-01-14 at 2.2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89" y="1219933"/>
            <a:ext cx="2723567" cy="4946617"/>
          </a:xfrm>
          <a:prstGeom prst="rect">
            <a:avLst/>
          </a:prstGeom>
          <a:ln w="12700" cmpd="sng">
            <a:solidFill>
              <a:schemeClr val="tx1"/>
            </a:solidFill>
          </a:ln>
        </p:spPr>
      </p:pic>
      <p:sp>
        <p:nvSpPr>
          <p:cNvPr id="11" name="Rounded Rectangle 10"/>
          <p:cNvSpPr/>
          <p:nvPr/>
        </p:nvSpPr>
        <p:spPr>
          <a:xfrm>
            <a:off x="7682153" y="501109"/>
            <a:ext cx="1244592" cy="484871"/>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Handouts</a:t>
            </a:r>
            <a:endParaRPr lang="en-US" dirty="0"/>
          </a:p>
        </p:txBody>
      </p:sp>
    </p:spTree>
    <p:extLst>
      <p:ext uri="{BB962C8B-B14F-4D97-AF65-F5344CB8AC3E}">
        <p14:creationId xmlns:p14="http://schemas.microsoft.com/office/powerpoint/2010/main" val="2514592883"/>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685800" y="304800"/>
            <a:ext cx="7772400" cy="1143000"/>
          </a:xfrm>
        </p:spPr>
        <p:txBody>
          <a:bodyPr>
            <a:normAutofit fontScale="90000"/>
          </a:bodyPr>
          <a:lstStyle/>
          <a:p>
            <a:r>
              <a:rPr lang="en-US" sz="3600">
                <a:solidFill>
                  <a:schemeClr val="accent2"/>
                </a:solidFill>
                <a:latin typeface="Arial" charset="0"/>
                <a:ea typeface="ＭＳ Ｐゴシック" charset="0"/>
                <a:cs typeface="ＭＳ Ｐゴシック" charset="0"/>
              </a:rPr>
              <a:t>Interactivity: Linguistic Contrastive Analysis</a:t>
            </a:r>
          </a:p>
        </p:txBody>
      </p:sp>
      <p:sp>
        <p:nvSpPr>
          <p:cNvPr id="33794" name="Content Placeholder 2"/>
          <p:cNvSpPr>
            <a:spLocks noGrp="1"/>
          </p:cNvSpPr>
          <p:nvPr>
            <p:ph idx="1"/>
          </p:nvPr>
        </p:nvSpPr>
        <p:spPr>
          <a:xfrm>
            <a:off x="685800" y="1752600"/>
            <a:ext cx="7772400" cy="4343400"/>
          </a:xfrm>
        </p:spPr>
        <p:txBody>
          <a:bodyPr/>
          <a:lstStyle/>
          <a:p>
            <a:r>
              <a:rPr lang="en-US" dirty="0">
                <a:latin typeface="Arial" charset="0"/>
                <a:ea typeface="ＭＳ Ｐゴシック" charset="0"/>
                <a:cs typeface="ＭＳ Ｐゴシック" charset="0"/>
              </a:rPr>
              <a:t>Translate the following sentences lifted from literature:</a:t>
            </a:r>
          </a:p>
          <a:p>
            <a:pPr>
              <a:buFontTx/>
              <a:buNone/>
            </a:pPr>
            <a:r>
              <a:rPr lang="en-US" dirty="0">
                <a:latin typeface="Arial" charset="0"/>
                <a:ea typeface="ＭＳ Ｐゴシック" charset="0"/>
                <a:cs typeface="ＭＳ Ｐゴシック" charset="0"/>
              </a:rPr>
              <a:t>	</a:t>
            </a:r>
            <a:r>
              <a:rPr lang="en-US" b="1" i="1" dirty="0">
                <a:latin typeface="Arial" charset="0"/>
                <a:ea typeface="ＭＳ Ｐゴシック" charset="0"/>
                <a:cs typeface="ＭＳ Ｐゴシック" charset="0"/>
              </a:rPr>
              <a:t>Grammatical Category-Negation</a:t>
            </a:r>
          </a:p>
          <a:p>
            <a:r>
              <a:rPr lang="en-US" dirty="0">
                <a:latin typeface="Arial" charset="0"/>
                <a:ea typeface="ＭＳ Ｐゴシック" charset="0"/>
                <a:cs typeface="ＭＳ Ｐゴシック" charset="0"/>
              </a:rPr>
              <a:t>(AAL) He </a:t>
            </a:r>
            <a:r>
              <a:rPr lang="en-US" u="sng" dirty="0">
                <a:latin typeface="Arial" charset="0"/>
                <a:ea typeface="ＭＳ Ｐゴシック" charset="0"/>
                <a:cs typeface="ＭＳ Ｐゴシック" charset="0"/>
              </a:rPr>
              <a:t>don</a:t>
            </a:r>
            <a:r>
              <a:rPr lang="ja-JP" altLang="en-US" u="sng" dirty="0">
                <a:latin typeface="Arial" charset="0"/>
                <a:ea typeface="ＭＳ Ｐゴシック" charset="0"/>
                <a:cs typeface="ＭＳ Ｐゴシック" charset="0"/>
              </a:rPr>
              <a:t>’</a:t>
            </a:r>
            <a:r>
              <a:rPr lang="en-US" altLang="ja-JP" u="sng" dirty="0">
                <a:latin typeface="Arial" charset="0"/>
                <a:ea typeface="ＭＳ Ｐゴシック" charset="0"/>
                <a:cs typeface="ＭＳ Ｐゴシック" charset="0"/>
              </a:rPr>
              <a:t>t</a:t>
            </a:r>
            <a:r>
              <a:rPr lang="en-US" altLang="ja-JP" dirty="0">
                <a:latin typeface="Arial" charset="0"/>
                <a:ea typeface="ＭＳ Ｐゴシック" charset="0"/>
                <a:cs typeface="ＭＳ Ｐゴシック" charset="0"/>
              </a:rPr>
              <a:t> do </a:t>
            </a:r>
            <a:r>
              <a:rPr lang="en-US" altLang="ja-JP" u="sng" dirty="0" err="1">
                <a:latin typeface="Arial" charset="0"/>
                <a:ea typeface="ＭＳ Ｐゴシック" charset="0"/>
                <a:cs typeface="ＭＳ Ｐゴシック" charset="0"/>
              </a:rPr>
              <a:t>nothin</a:t>
            </a:r>
            <a:r>
              <a:rPr lang="ja-JP" altLang="en-US" u="sng"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a:t>
            </a:r>
          </a:p>
          <a:p>
            <a:pPr>
              <a:buFontTx/>
              <a:buNone/>
            </a:pPr>
            <a:r>
              <a:rPr lang="en-US" dirty="0">
                <a:latin typeface="Arial" charset="0"/>
                <a:ea typeface="ＭＳ Ｐゴシック" charset="0"/>
                <a:cs typeface="ＭＳ Ｐゴシック" charset="0"/>
              </a:rPr>
              <a:t>_________________________________</a:t>
            </a:r>
          </a:p>
          <a:p>
            <a:pPr marL="0" indent="0">
              <a:buNone/>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755631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4400" b="1" u="none" strike="noStrike" cap="none" baseline="0" dirty="0" smtClean="0">
                <a:solidFill>
                  <a:schemeClr val="tx1"/>
                </a:solidFill>
                <a:latin typeface="Century Gothic" charset="0"/>
                <a:ea typeface="Century Gothic" charset="0"/>
                <a:cs typeface="Century Gothic" charset="0"/>
                <a:sym typeface="Calibri"/>
              </a:rPr>
              <a:t>Common</a:t>
            </a:r>
            <a:r>
              <a:rPr lang="en-US" sz="4400" b="1" u="none" strike="noStrike" cap="none" dirty="0" smtClean="0">
                <a:solidFill>
                  <a:schemeClr val="tx1"/>
                </a:solidFill>
                <a:latin typeface="Century Gothic" charset="0"/>
                <a:ea typeface="Century Gothic" charset="0"/>
                <a:cs typeface="Century Gothic" charset="0"/>
                <a:sym typeface="Calibri"/>
              </a:rPr>
              <a:t> Rules Lists Posters</a:t>
            </a:r>
            <a:endParaRPr lang="en-US" sz="4400" b="1" u="none" strike="noStrike" cap="none" baseline="0" dirty="0">
              <a:solidFill>
                <a:schemeClr val="tx1"/>
              </a:solidFill>
              <a:latin typeface="Century Gothic" charset="0"/>
              <a:ea typeface="Century Gothic" charset="0"/>
              <a:cs typeface="Century Gothic" charset="0"/>
              <a:sym typeface="Calibri"/>
            </a:endParaRPr>
          </a:p>
        </p:txBody>
      </p:sp>
      <p:pic>
        <p:nvPicPr>
          <p:cNvPr id="9" name="Picture 8" descr="Screen Shot 2016-01-14 at 2.2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325" y="1136024"/>
            <a:ext cx="2723567" cy="4946617"/>
          </a:xfrm>
          <a:prstGeom prst="rect">
            <a:avLst/>
          </a:prstGeom>
          <a:ln w="12700" cmpd="sng">
            <a:solidFill>
              <a:schemeClr val="tx1"/>
            </a:solidFill>
          </a:ln>
        </p:spPr>
      </p:pic>
      <p:pic>
        <p:nvPicPr>
          <p:cNvPr id="4" name="Picture 3" descr="Screen Shot 2016-01-19 at 8.27.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16" y="5770244"/>
            <a:ext cx="8470900" cy="546100"/>
          </a:xfrm>
          <a:prstGeom prst="rect">
            <a:avLst/>
          </a:prstGeom>
        </p:spPr>
      </p:pic>
      <p:pic>
        <p:nvPicPr>
          <p:cNvPr id="5" name="Picture 4" descr="Screen Shot 2016-01-19 at 8.2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16" y="4320736"/>
            <a:ext cx="8483600" cy="546100"/>
          </a:xfrm>
          <a:prstGeom prst="rect">
            <a:avLst/>
          </a:prstGeom>
        </p:spPr>
      </p:pic>
      <p:pic>
        <p:nvPicPr>
          <p:cNvPr id="7" name="Picture 6" descr="Screen Shot 2016-01-19 at 8.27.2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40" y="2820472"/>
            <a:ext cx="8458200" cy="558800"/>
          </a:xfrm>
          <a:prstGeom prst="rect">
            <a:avLst/>
          </a:prstGeom>
        </p:spPr>
      </p:pic>
      <p:pic>
        <p:nvPicPr>
          <p:cNvPr id="8" name="Picture 7" descr="Screen Shot 2016-01-19 at 8.27.0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40" y="1501349"/>
            <a:ext cx="8483600" cy="508000"/>
          </a:xfrm>
          <a:prstGeom prst="rect">
            <a:avLst/>
          </a:prstGeom>
        </p:spPr>
      </p:pic>
    </p:spTree>
    <p:extLst>
      <p:ext uri="{BB962C8B-B14F-4D97-AF65-F5344CB8AC3E}">
        <p14:creationId xmlns:p14="http://schemas.microsoft.com/office/powerpoint/2010/main" val="23887955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448211" y="1823741"/>
            <a:ext cx="7945677" cy="1323439"/>
          </a:xfrm>
          <a:prstGeom prst="rect">
            <a:avLst/>
          </a:prstGeom>
          <a:solidFill>
            <a:srgbClr val="FFFF00"/>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Phonological Features:</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Digraph- /</a:t>
            </a:r>
            <a:r>
              <a:rPr lang="en-US" sz="3200" dirty="0" err="1" smtClean="0">
                <a:solidFill>
                  <a:srgbClr val="000000"/>
                </a:solidFill>
                <a:latin typeface="Arial"/>
                <a:ea typeface="ＭＳ Ｐゴシック"/>
                <a:cs typeface="Arial"/>
              </a:rPr>
              <a:t>th</a:t>
            </a:r>
            <a:r>
              <a:rPr lang="en-US" sz="3200" dirty="0" smtClean="0">
                <a:solidFill>
                  <a:srgbClr val="000000"/>
                </a:solidFill>
                <a:latin typeface="Arial"/>
                <a:ea typeface="ＭＳ Ｐゴシック"/>
                <a:cs typeface="Arial"/>
              </a:rPr>
              <a:t>/</a:t>
            </a: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662172"/>
            <a:ext cx="1091574" cy="1485008"/>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1138489"/>
            <a:ext cx="967841" cy="1550267"/>
          </a:xfrm>
          <a:prstGeom prst="rect">
            <a:avLst/>
          </a:prstGeom>
        </p:spPr>
      </p:pic>
      <p:sp>
        <p:nvSpPr>
          <p:cNvPr id="2" name="Title 1"/>
          <p:cNvSpPr>
            <a:spLocks noGrp="1"/>
          </p:cNvSpPr>
          <p:nvPr>
            <p:ph type="title"/>
          </p:nvPr>
        </p:nvSpPr>
        <p:spPr>
          <a:xfrm>
            <a:off x="448211" y="107563"/>
            <a:ext cx="8497907"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graphicFrame>
        <p:nvGraphicFramePr>
          <p:cNvPr id="8" name="Table 7"/>
          <p:cNvGraphicFramePr>
            <a:graphicFrameLocks noGrp="1"/>
          </p:cNvGraphicFramePr>
          <p:nvPr>
            <p:extLst>
              <p:ext uri="{D42A27DB-BD31-4B8C-83A1-F6EECF244321}">
                <p14:modId xmlns:p14="http://schemas.microsoft.com/office/powerpoint/2010/main" val="1402747352"/>
              </p:ext>
            </p:extLst>
          </p:nvPr>
        </p:nvGraphicFramePr>
        <p:xfrm>
          <a:off x="485562" y="3514451"/>
          <a:ext cx="7945677" cy="2946862"/>
        </p:xfrm>
        <a:graphic>
          <a:graphicData uri="http://schemas.openxmlformats.org/drawingml/2006/table">
            <a:tbl>
              <a:tblPr firstRow="1" bandRow="1">
                <a:tableStyleId>{5940675A-B579-460E-94D1-54222C63F5DA}</a:tableStyleId>
              </a:tblPr>
              <a:tblGrid>
                <a:gridCol w="2648559"/>
                <a:gridCol w="2648559"/>
                <a:gridCol w="2648559"/>
              </a:tblGrid>
              <a:tr h="1026623">
                <a:tc>
                  <a:txBody>
                    <a:bodyPr/>
                    <a:lstStyle/>
                    <a:p>
                      <a:pPr algn="ctr"/>
                      <a:r>
                        <a:rPr lang="en-US" sz="2400" b="1" dirty="0" smtClean="0"/>
                        <a:t>AAL</a:t>
                      </a:r>
                    </a:p>
                    <a:p>
                      <a:pPr algn="ctr"/>
                      <a:r>
                        <a:rPr lang="en-US" sz="1800" b="1" dirty="0" smtClean="0"/>
                        <a:t>/</a:t>
                      </a:r>
                      <a:r>
                        <a:rPr lang="en-US" sz="1800" b="1" dirty="0" err="1" smtClean="0"/>
                        <a:t>th</a:t>
                      </a:r>
                      <a:r>
                        <a:rPr lang="en-US" sz="1800" b="1" dirty="0" smtClean="0"/>
                        <a:t>/=</a:t>
                      </a:r>
                      <a:r>
                        <a:rPr lang="en-US" sz="1800" b="1" baseline="0" dirty="0" smtClean="0"/>
                        <a:t> /f/ or /d/</a:t>
                      </a:r>
                      <a:endParaRPr lang="en-US" sz="1800" b="1" dirty="0">
                        <a:solidFill>
                          <a:srgbClr val="000000"/>
                        </a:solidFill>
                      </a:endParaRPr>
                    </a:p>
                  </a:txBody>
                  <a:tcPr/>
                </a:tc>
                <a:tc>
                  <a:txBody>
                    <a:bodyPr/>
                    <a:lstStyle/>
                    <a:p>
                      <a:pPr algn="ctr"/>
                      <a:r>
                        <a:rPr lang="en-US" sz="2400" b="1" dirty="0" err="1" smtClean="0"/>
                        <a:t>MxAL</a:t>
                      </a:r>
                      <a:endParaRPr lang="en-US" sz="2400" b="1" dirty="0" smtClean="0"/>
                    </a:p>
                    <a:p>
                      <a:pPr algn="ctr"/>
                      <a:r>
                        <a:rPr lang="en-US" sz="1800" b="1" dirty="0" smtClean="0"/>
                        <a:t>/</a:t>
                      </a:r>
                      <a:r>
                        <a:rPr lang="en-US" sz="1800" b="1" dirty="0" err="1" smtClean="0"/>
                        <a:t>th</a:t>
                      </a:r>
                      <a:r>
                        <a:rPr lang="en-US" sz="1800" b="1" dirty="0" smtClean="0"/>
                        <a:t>/= /d/</a:t>
                      </a:r>
                      <a:endParaRPr lang="en-US" sz="1800" b="1" dirty="0">
                        <a:solidFill>
                          <a:srgbClr val="000000"/>
                        </a:solidFill>
                      </a:endParaRPr>
                    </a:p>
                  </a:txBody>
                  <a:tcPr/>
                </a:tc>
                <a:tc>
                  <a:txBody>
                    <a:bodyPr/>
                    <a:lstStyle/>
                    <a:p>
                      <a:pPr algn="ctr"/>
                      <a:r>
                        <a:rPr lang="en-US" sz="2400" b="1" dirty="0" smtClean="0"/>
                        <a:t>HAL</a:t>
                      </a:r>
                    </a:p>
                    <a:p>
                      <a:pPr algn="ctr"/>
                      <a:r>
                        <a:rPr lang="en-US" sz="1800" b="1" dirty="0" smtClean="0"/>
                        <a:t>/</a:t>
                      </a:r>
                      <a:r>
                        <a:rPr lang="en-US" sz="1800" b="1" dirty="0" err="1" smtClean="0"/>
                        <a:t>th</a:t>
                      </a:r>
                      <a:r>
                        <a:rPr lang="en-US" sz="1800" b="1" dirty="0" smtClean="0"/>
                        <a:t>/= /t/ or /d/</a:t>
                      </a:r>
                      <a:endParaRPr lang="en-US" sz="1800" b="1" dirty="0">
                        <a:solidFill>
                          <a:srgbClr val="000000"/>
                        </a:solidFill>
                      </a:endParaRPr>
                    </a:p>
                  </a:txBody>
                  <a:tcPr/>
                </a:tc>
              </a:tr>
              <a:tr h="1067512">
                <a:tc>
                  <a:txBody>
                    <a:bodyPr/>
                    <a:lstStyle/>
                    <a:p>
                      <a:r>
                        <a:rPr lang="en-US" sz="2400" b="1" dirty="0" smtClean="0"/>
                        <a:t>Dis is my </a:t>
                      </a:r>
                      <a:r>
                        <a:rPr lang="en-US" sz="2400" b="1" dirty="0" err="1" smtClean="0"/>
                        <a:t>mouf</a:t>
                      </a:r>
                      <a:r>
                        <a:rPr lang="en-US" sz="2400" b="1" dirty="0" smtClean="0"/>
                        <a:t>.</a:t>
                      </a:r>
                    </a:p>
                    <a:p>
                      <a:endParaRPr lang="en-US" sz="2400" b="1" dirty="0" smtClean="0"/>
                    </a:p>
                    <a:p>
                      <a:endParaRPr lang="en-US" sz="1800" b="1" dirty="0" smtClean="0"/>
                    </a:p>
                    <a:p>
                      <a:pPr algn="ctr"/>
                      <a:r>
                        <a:rPr lang="en-US" sz="1800" b="1" dirty="0" smtClean="0">
                          <a:solidFill>
                            <a:srgbClr val="2C04FF"/>
                          </a:solidFill>
                        </a:rPr>
                        <a:t>Translation</a:t>
                      </a:r>
                    </a:p>
                    <a:p>
                      <a:pPr algn="ctr"/>
                      <a:r>
                        <a:rPr lang="en-US" sz="1800" b="1" dirty="0" smtClean="0"/>
                        <a:t>This is my mouth.</a:t>
                      </a:r>
                    </a:p>
                  </a:txBody>
                  <a:tcPr/>
                </a:tc>
                <a:tc>
                  <a:txBody>
                    <a:bodyPr/>
                    <a:lstStyle/>
                    <a:p>
                      <a:r>
                        <a:rPr lang="en-US" sz="2400" b="1" dirty="0" smtClean="0"/>
                        <a:t>Dis teacher is mean.</a:t>
                      </a:r>
                    </a:p>
                    <a:p>
                      <a:endParaRPr lang="en-US" sz="2400" b="1" dirty="0" smtClean="0"/>
                    </a:p>
                    <a:p>
                      <a:pPr algn="ctr"/>
                      <a:r>
                        <a:rPr lang="en-US" sz="1800" b="1" dirty="0" smtClean="0">
                          <a:solidFill>
                            <a:srgbClr val="2C04FF"/>
                          </a:solidFill>
                        </a:rPr>
                        <a:t>Translation</a:t>
                      </a:r>
                    </a:p>
                    <a:p>
                      <a:pPr algn="ctr"/>
                      <a:r>
                        <a:rPr lang="en-US" sz="1800" b="1" dirty="0" smtClean="0"/>
                        <a:t>This</a:t>
                      </a:r>
                      <a:r>
                        <a:rPr lang="en-US" sz="1800" b="1" baseline="0" dirty="0" smtClean="0"/>
                        <a:t> teacher is mean.</a:t>
                      </a:r>
                      <a:endParaRPr lang="en-US" sz="1800" b="1" dirty="0" smtClean="0"/>
                    </a:p>
                  </a:txBody>
                  <a:tcPr/>
                </a:tc>
                <a:tc>
                  <a:txBody>
                    <a:bodyPr/>
                    <a:lstStyle/>
                    <a:p>
                      <a:r>
                        <a:rPr lang="en-US" sz="2400" b="1" dirty="0" smtClean="0"/>
                        <a:t>Dis my </a:t>
                      </a:r>
                      <a:r>
                        <a:rPr lang="en-US" sz="2400" b="1" dirty="0" err="1" smtClean="0"/>
                        <a:t>fada</a:t>
                      </a:r>
                      <a:r>
                        <a:rPr lang="en-US" sz="2400" b="1" baseline="0" dirty="0" smtClean="0"/>
                        <a:t>.</a:t>
                      </a:r>
                    </a:p>
                    <a:p>
                      <a:endParaRPr lang="en-US" sz="2400" b="1" baseline="0" dirty="0" smtClean="0">
                        <a:solidFill>
                          <a:srgbClr val="2C04FF"/>
                        </a:solidFill>
                      </a:endParaRPr>
                    </a:p>
                    <a:p>
                      <a:endParaRPr lang="en-US" sz="1800" b="1" dirty="0" smtClean="0">
                        <a:solidFill>
                          <a:srgbClr val="2C04FF"/>
                        </a:solidFill>
                      </a:endParaRPr>
                    </a:p>
                    <a:p>
                      <a:pPr algn="ctr"/>
                      <a:r>
                        <a:rPr lang="en-US" sz="1800" b="1" dirty="0" smtClean="0">
                          <a:solidFill>
                            <a:srgbClr val="2C04FF"/>
                          </a:solidFill>
                        </a:rPr>
                        <a:t>Translation</a:t>
                      </a:r>
                    </a:p>
                    <a:p>
                      <a:pPr algn="ctr"/>
                      <a:r>
                        <a:rPr lang="en-US" sz="1800" b="1" dirty="0" smtClean="0"/>
                        <a:t>I think that both of you should go.</a:t>
                      </a:r>
                    </a:p>
                  </a:txBody>
                  <a:tcPr/>
                </a:tc>
              </a:tr>
            </a:tbl>
          </a:graphicData>
        </a:graphic>
      </p:graphicFrame>
      <p:sp>
        <p:nvSpPr>
          <p:cNvPr id="5" name="Rounded Rectangle 4"/>
          <p:cNvSpPr/>
          <p:nvPr/>
        </p:nvSpPr>
        <p:spPr>
          <a:xfrm>
            <a:off x="7754557" y="2688756"/>
            <a:ext cx="1389443" cy="752895"/>
          </a:xfrm>
          <a:prstGeom prst="round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dirty="0" smtClean="0">
                <a:solidFill>
                  <a:srgbClr val="FFFFFF"/>
                </a:solidFill>
                <a:latin typeface="Arial"/>
                <a:ea typeface="ＭＳ Ｐゴシック"/>
                <a:cs typeface="Arial"/>
              </a:rPr>
              <a:t>Handouts </a:t>
            </a:r>
            <a:endParaRPr lang="en-US" dirty="0">
              <a:solidFill>
                <a:srgbClr val="FFFFFF"/>
              </a:solidFill>
              <a:latin typeface="Arial"/>
              <a:ea typeface="ＭＳ Ｐゴシック"/>
              <a:cs typeface="Arial"/>
            </a:endParaRPr>
          </a:p>
        </p:txBody>
      </p:sp>
      <p:sp>
        <p:nvSpPr>
          <p:cNvPr id="17" name="Rectangle 16"/>
          <p:cNvSpPr/>
          <p:nvPr/>
        </p:nvSpPr>
        <p:spPr>
          <a:xfrm>
            <a:off x="1736823" y="4631134"/>
            <a:ext cx="747021"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177835" y="4615469"/>
            <a:ext cx="463892" cy="317457"/>
          </a:xfrm>
          <a:prstGeom prst="rect">
            <a:avLst/>
          </a:prstGeom>
          <a:solidFill>
            <a:srgbClr val="FFFF00">
              <a:alpha val="3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774254" y="4609141"/>
            <a:ext cx="736067" cy="323786"/>
          </a:xfrm>
          <a:prstGeom prst="rect">
            <a:avLst/>
          </a:prstGeom>
          <a:solidFill>
            <a:srgbClr val="FFFF00">
              <a:alpha val="34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41589" y="4615469"/>
            <a:ext cx="448213"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829757" y="4615469"/>
            <a:ext cx="448213" cy="317457"/>
          </a:xfrm>
          <a:prstGeom prst="rect">
            <a:avLst/>
          </a:prstGeom>
          <a:solidFill>
            <a:srgbClr val="FFFF00">
              <a:alpha val="33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6010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86127" y="897953"/>
            <a:ext cx="7974012" cy="874712"/>
          </a:xfrm>
        </p:spPr>
        <p:txBody>
          <a:bodyPr wrap="square" numCol="1" anchorCtr="0" compatLnSpc="1">
            <a:prstTxWarp prst="textNoShape">
              <a:avLst/>
            </a:prstTxWarp>
            <a:normAutofit fontScale="90000"/>
          </a:bodyPr>
          <a:lstStyle/>
          <a:p>
            <a:pPr algn="ctr" eaLnBrk="1" hangingPunct="1">
              <a:buFont typeface="Georgia" charset="0"/>
              <a:buNone/>
              <a:defRPr/>
            </a:pPr>
            <a:r>
              <a:rPr lang="en-US" sz="4900" b="1" dirty="0">
                <a:latin typeface="Century Gothic" charset="0"/>
                <a:cs typeface="Century Gothic" charset="0"/>
              </a:rPr>
              <a:t>LAS Links- </a:t>
            </a:r>
            <a:r>
              <a:rPr lang="en-US" sz="4900" b="1" dirty="0" smtClean="0">
                <a:latin typeface="Century Gothic" charset="0"/>
                <a:cs typeface="Century Gothic" charset="0"/>
              </a:rPr>
              <a:t/>
            </a:r>
            <a:br>
              <a:rPr lang="en-US" sz="4900" b="1" dirty="0" smtClean="0">
                <a:latin typeface="Century Gothic" charset="0"/>
                <a:cs typeface="Century Gothic" charset="0"/>
              </a:rPr>
            </a:br>
            <a:r>
              <a:rPr lang="en-US" sz="4900" b="1" dirty="0" smtClean="0">
                <a:latin typeface="Century Gothic" charset="0"/>
                <a:cs typeface="Century Gothic" charset="0"/>
              </a:rPr>
              <a:t>African </a:t>
            </a:r>
            <a:r>
              <a:rPr lang="en-US" sz="4900" b="1" dirty="0">
                <a:latin typeface="Century Gothic" charset="0"/>
                <a:cs typeface="Century Gothic" charset="0"/>
              </a:rPr>
              <a:t>American Language</a:t>
            </a:r>
            <a:br>
              <a:rPr lang="en-US" sz="4900" b="1" dirty="0">
                <a:latin typeface="Century Gothic" charset="0"/>
                <a:cs typeface="Century Gothic" charset="0"/>
              </a:rPr>
            </a:br>
            <a:r>
              <a:rPr lang="en-US" sz="3200" b="1" dirty="0">
                <a:latin typeface="Century Gothic" charset="0"/>
                <a:cs typeface="Century Gothic" charset="0"/>
              </a:rPr>
              <a:t> </a:t>
            </a:r>
            <a:r>
              <a:rPr lang="en-US" sz="2500" b="1" dirty="0">
                <a:latin typeface="Century Gothic" charset="0"/>
                <a:cs typeface="Century Gothic" charset="0"/>
              </a:rPr>
              <a:t>Audio Sample</a:t>
            </a:r>
          </a:p>
        </p:txBody>
      </p:sp>
      <p:pic>
        <p:nvPicPr>
          <p:cNvPr id="23554" name="Picture 3" descr="Item 1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127" y="1772665"/>
            <a:ext cx="7973673" cy="3517900"/>
          </a:xfrm>
          <a:prstGeom prst="roundRect">
            <a:avLst>
              <a:gd name="adj" fmla="val 8594"/>
            </a:avLst>
          </a:prstGeom>
          <a:solidFill>
            <a:srgbClr val="FFFFFF">
              <a:shade val="85000"/>
            </a:srgbClr>
          </a:solidFill>
          <a:ln w="9525">
            <a:solidFill>
              <a:srgbClr val="000000"/>
            </a:solidFill>
            <a:miter lim="800000"/>
            <a:headEnd/>
            <a:tailEnd/>
          </a:ln>
          <a:effectLst>
            <a:reflection blurRad="12700" stA="38000" endPos="28000" dist="5000" dir="5400000" sy="-100000" algn="bl" rotWithShape="0"/>
          </a:effectLst>
          <a:extLst/>
        </p:spPr>
      </p:pic>
      <p:sp>
        <p:nvSpPr>
          <p:cNvPr id="44035" name="TextBox 4"/>
          <p:cNvSpPr txBox="1">
            <a:spLocks noChangeArrowheads="1"/>
          </p:cNvSpPr>
          <p:nvPr/>
        </p:nvSpPr>
        <p:spPr bwMode="auto">
          <a:xfrm>
            <a:off x="6748463" y="5775325"/>
            <a:ext cx="16430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latin typeface="Century Gothic" charset="0"/>
              </a:rPr>
              <a:t>Item 17 LAS Links</a:t>
            </a:r>
          </a:p>
          <a:p>
            <a:pPr algn="r" eaLnBrk="1" hangingPunct="1"/>
            <a:r>
              <a:rPr lang="en-US" sz="1400">
                <a:latin typeface="Century Gothic" charset="0"/>
              </a:rPr>
              <a:t>6</a:t>
            </a:r>
            <a:r>
              <a:rPr lang="en-US" sz="1400" baseline="30000">
                <a:latin typeface="Century Gothic" charset="0"/>
              </a:rPr>
              <a:t>th</a:t>
            </a:r>
            <a:r>
              <a:rPr lang="en-US" sz="1400">
                <a:latin typeface="Century Gothic" charset="0"/>
              </a:rPr>
              <a:t> Grade</a:t>
            </a:r>
          </a:p>
        </p:txBody>
      </p:sp>
    </p:spTree>
    <p:extLst>
      <p:ext uri="{BB962C8B-B14F-4D97-AF65-F5344CB8AC3E}">
        <p14:creationId xmlns:p14="http://schemas.microsoft.com/office/powerpoint/2010/main" val="4406608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bwMode="auto">
          <a:xfrm>
            <a:off x="0" y="133695"/>
            <a:ext cx="9144000" cy="1704575"/>
          </a:xfrm>
          <a:prstGeom prst="rect">
            <a:avLst/>
          </a:prstGeom>
          <a:solidFill>
            <a:schemeClr val="bg1">
              <a:lumMod val="85000"/>
            </a:schemeClr>
          </a:solidFill>
          <a:ln>
            <a:noFill/>
          </a:ln>
          <a:extLst>
            <a:ext uri="{FAA26D3D-D897-4be2-8F04-BA451C77F1D7}">
              <ma14:placeholderFlag xmlns:ma14="http://schemas.microsoft.com/office/mac/drawingml/2011/main" val="1"/>
            </a:ext>
          </a:extLst>
        </p:spPr>
        <p:txBody>
          <a:bodyPr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2400" b="1" dirty="0" smtClean="0">
              <a:solidFill>
                <a:schemeClr val="tx1"/>
              </a:solidFill>
              <a:latin typeface="Century Gothic"/>
              <a:ea typeface="Century Gothic" charset="0"/>
              <a:cs typeface="Century Gothic"/>
            </a:endParaRPr>
          </a:p>
          <a:p>
            <a:pPr algn="ctr"/>
            <a:endParaRPr lang="en-US" altLang="en-US" sz="2400" b="1" dirty="0">
              <a:solidFill>
                <a:schemeClr val="tx1"/>
              </a:solidFill>
              <a:latin typeface="Century Gothic"/>
              <a:ea typeface="Century Gothic" charset="0"/>
              <a:cs typeface="Century Gothic"/>
            </a:endParaRPr>
          </a:p>
          <a:p>
            <a:pPr algn="ctr"/>
            <a:endParaRPr lang="en-US" altLang="en-US" sz="2400" b="1" dirty="0" smtClean="0">
              <a:solidFill>
                <a:schemeClr val="tx1"/>
              </a:solidFill>
              <a:latin typeface="Century Gothic"/>
              <a:ea typeface="Century Gothic" charset="0"/>
              <a:cs typeface="Century Gothic"/>
            </a:endParaRPr>
          </a:p>
          <a:p>
            <a:pPr algn="ctr"/>
            <a:r>
              <a:rPr lang="en-US" altLang="en-US" sz="2400" b="1" dirty="0" smtClean="0">
                <a:solidFill>
                  <a:schemeClr val="tx1"/>
                </a:solidFill>
                <a:latin typeface="Century Gothic"/>
                <a:ea typeface="Century Gothic" charset="0"/>
                <a:cs typeface="Century Gothic"/>
              </a:rPr>
              <a:t>What patterns are present in this oral language sample? </a:t>
            </a:r>
          </a:p>
          <a:p>
            <a:pPr algn="ctr"/>
            <a:r>
              <a:rPr lang="en-US" altLang="en-US" sz="2400" b="1" dirty="0" smtClean="0">
                <a:solidFill>
                  <a:schemeClr val="tx1"/>
                </a:solidFill>
                <a:latin typeface="Century Gothic"/>
                <a:ea typeface="Century Gothic" charset="0"/>
                <a:cs typeface="Century Gothic"/>
              </a:rPr>
              <a:t>What are the implications for instruction?</a:t>
            </a:r>
            <a:r>
              <a:rPr lang="en-US" altLang="en-US" sz="2400" b="1" dirty="0" smtClean="0">
                <a:solidFill>
                  <a:srgbClr val="FBC01E"/>
                </a:solidFill>
                <a:latin typeface="Century Gothic"/>
                <a:ea typeface="Century Gothic" charset="0"/>
                <a:cs typeface="Century Gothic"/>
              </a:rPr>
              <a:t/>
            </a:r>
            <a:br>
              <a:rPr lang="en-US" altLang="en-US" sz="2400" b="1" dirty="0" smtClean="0">
                <a:solidFill>
                  <a:srgbClr val="FBC01E"/>
                </a:solidFill>
                <a:latin typeface="Century Gothic"/>
                <a:ea typeface="Century Gothic" charset="0"/>
                <a:cs typeface="Century Gothic"/>
              </a:rPr>
            </a:br>
            <a:r>
              <a:rPr lang="en-US" altLang="en-US" b="1" dirty="0" smtClean="0">
                <a:solidFill>
                  <a:srgbClr val="FBC01E"/>
                </a:solidFill>
                <a:latin typeface="Century Gothic"/>
                <a:ea typeface="Century Gothic" charset="0"/>
                <a:cs typeface="Century Gothic"/>
              </a:rPr>
              <a:t> </a:t>
            </a:r>
            <a:endParaRPr lang="en-US" altLang="en-US" b="1" dirty="0">
              <a:solidFill>
                <a:srgbClr val="FBC01E"/>
              </a:solidFill>
              <a:latin typeface="Century Gothic"/>
              <a:ea typeface="Century Gothic" charset="0"/>
              <a:cs typeface="Century Gothic"/>
            </a:endParaRPr>
          </a:p>
        </p:txBody>
      </p:sp>
      <p:sp>
        <p:nvSpPr>
          <p:cNvPr id="6" name="TextBox 4"/>
          <p:cNvSpPr txBox="1">
            <a:spLocks noChangeArrowheads="1"/>
          </p:cNvSpPr>
          <p:nvPr/>
        </p:nvSpPr>
        <p:spPr bwMode="auto">
          <a:xfrm>
            <a:off x="183799" y="6261805"/>
            <a:ext cx="4365171" cy="369332"/>
          </a:xfrm>
          <a:prstGeom prst="rect">
            <a:avLst/>
          </a:prstGeom>
          <a:noFill/>
          <a:ln>
            <a:noFill/>
          </a:ln>
        </p:spPr>
        <p:txBody>
          <a:bodyPr wrap="square">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r>
              <a:rPr lang="en-US" altLang="en-US" sz="1800" dirty="0"/>
              <a:t>Item 17 </a:t>
            </a:r>
            <a:r>
              <a:rPr lang="en-US" altLang="en-US" sz="1800" dirty="0" err="1" smtClean="0"/>
              <a:t>LASLinks</a:t>
            </a:r>
            <a:r>
              <a:rPr lang="en-US" altLang="en-US" sz="1800" dirty="0" smtClean="0"/>
              <a:t>   -6</a:t>
            </a:r>
            <a:r>
              <a:rPr lang="en-US" altLang="en-US" sz="1800" baseline="30000" dirty="0" smtClean="0"/>
              <a:t>th</a:t>
            </a:r>
            <a:r>
              <a:rPr lang="en-US" altLang="en-US" sz="1800" dirty="0" smtClean="0"/>
              <a:t> </a:t>
            </a:r>
            <a:r>
              <a:rPr lang="en-US" altLang="en-US" sz="1800" dirty="0"/>
              <a:t>Grade</a:t>
            </a:r>
          </a:p>
        </p:txBody>
      </p:sp>
      <p:pic>
        <p:nvPicPr>
          <p:cNvPr id="7" name="AAL LAS LINK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5104" y="0"/>
            <a:ext cx="812800" cy="812800"/>
          </a:xfrm>
          <a:prstGeom prst="rect">
            <a:avLst/>
          </a:prstGeom>
        </p:spPr>
      </p:pic>
      <p:pic>
        <p:nvPicPr>
          <p:cNvPr id="3" name="Picture 2" descr="Screen Shot 2016-01-14 at 4.30.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99" y="2158189"/>
            <a:ext cx="8772225" cy="3348260"/>
          </a:xfrm>
          <a:prstGeom prst="rect">
            <a:avLst/>
          </a:prstGeom>
          <a:ln w="19050" cmpd="sng">
            <a:noFill/>
          </a:ln>
        </p:spPr>
      </p:pic>
      <p:pic>
        <p:nvPicPr>
          <p:cNvPr id="11" name="Picture 10" descr="Screen Shot 2016-01-14 at 2.29.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453" y="4806351"/>
            <a:ext cx="1260571" cy="195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5856654" y="6396335"/>
            <a:ext cx="1728283" cy="461665"/>
          </a:xfrm>
          <a:prstGeom prst="rect">
            <a:avLst/>
          </a:prstGeom>
          <a:noFill/>
        </p:spPr>
        <p:txBody>
          <a:bodyPr wrap="square" rtlCol="0">
            <a:spAutoFit/>
          </a:bodyPr>
          <a:lstStyle/>
          <a:p>
            <a:r>
              <a:rPr lang="en-US" sz="2400" b="1" dirty="0" smtClean="0"/>
              <a:t>Handout</a:t>
            </a:r>
            <a:endParaRPr lang="en-US" sz="2400" b="1" dirty="0"/>
          </a:p>
        </p:txBody>
      </p:sp>
    </p:spTree>
    <p:extLst>
      <p:ext uri="{BB962C8B-B14F-4D97-AF65-F5344CB8AC3E}">
        <p14:creationId xmlns:p14="http://schemas.microsoft.com/office/powerpoint/2010/main" val="2337449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74"/>
          <a:stretch/>
        </p:blipFill>
        <p:spPr>
          <a:xfrm>
            <a:off x="0" y="1261177"/>
            <a:ext cx="9144000" cy="3950208"/>
          </a:xfrm>
          <a:prstGeom prst="rect">
            <a:avLst/>
          </a:prstGeom>
        </p:spPr>
      </p:pic>
      <p:sp>
        <p:nvSpPr>
          <p:cNvPr id="12" name="Rectangle 11"/>
          <p:cNvSpPr/>
          <p:nvPr/>
        </p:nvSpPr>
        <p:spPr>
          <a:xfrm>
            <a:off x="715315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87211"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95288"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1843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5129" y="335619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98842"/>
            <a:ext cx="9117076" cy="1200329"/>
          </a:xfrm>
          <a:prstGeom prst="rect">
            <a:avLst/>
          </a:prstGeom>
        </p:spPr>
        <p:txBody>
          <a:bodyPr wrap="square">
            <a:spAutoFit/>
          </a:bodyPr>
          <a:lstStyle/>
          <a:p>
            <a:r>
              <a:rPr lang="en-US" sz="3600" b="1" dirty="0" smtClean="0">
                <a:solidFill>
                  <a:srgbClr val="000000"/>
                </a:solidFill>
                <a:latin typeface="Century Gothic"/>
                <a:ea typeface="ＭＳ Ｐゴシック" charset="-128"/>
                <a:cs typeface="Century Gothic"/>
              </a:rPr>
              <a:t>Which Linguistic Features were present in the student’s oral sample? </a:t>
            </a:r>
            <a:endParaRPr lang="en-US" sz="3600" b="1" dirty="0">
              <a:latin typeface="Century Gothic"/>
              <a:cs typeface="Century Gothic"/>
            </a:endParaRPr>
          </a:p>
        </p:txBody>
      </p:sp>
      <p:sp>
        <p:nvSpPr>
          <p:cNvPr id="5" name="Rectangle 4"/>
          <p:cNvSpPr/>
          <p:nvPr/>
        </p:nvSpPr>
        <p:spPr>
          <a:xfrm>
            <a:off x="3287211" y="483302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8" name="Rectangle 17"/>
          <p:cNvSpPr/>
          <p:nvPr/>
        </p:nvSpPr>
        <p:spPr>
          <a:xfrm>
            <a:off x="2594619" y="4836033"/>
            <a:ext cx="373510" cy="369332"/>
          </a:xfrm>
          <a:prstGeom prst="rect">
            <a:avLst/>
          </a:prstGeom>
        </p:spPr>
        <p:txBody>
          <a:bodyPr wrap="square">
            <a:spAutoFit/>
          </a:bodyPr>
          <a:lstStyle/>
          <a:p>
            <a:r>
              <a:rPr lang="en-US" b="0" i="0" dirty="0" smtClean="0">
                <a:latin typeface="Zapf Dingbats"/>
                <a:ea typeface="Zapf Dingbats"/>
                <a:cs typeface="Zapf Dingbats"/>
              </a:rPr>
              <a:t>✔</a:t>
            </a:r>
            <a:endParaRPr lang="en-US" dirty="0"/>
          </a:p>
        </p:txBody>
      </p:sp>
      <p:sp>
        <p:nvSpPr>
          <p:cNvPr id="20" name="Rectangle 19"/>
          <p:cNvSpPr/>
          <p:nvPr/>
        </p:nvSpPr>
        <p:spPr>
          <a:xfrm>
            <a:off x="580108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1" name="Rectangle 20"/>
          <p:cNvSpPr/>
          <p:nvPr/>
        </p:nvSpPr>
        <p:spPr>
          <a:xfrm>
            <a:off x="641795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2" name="Rectangle 21"/>
          <p:cNvSpPr/>
          <p:nvPr/>
        </p:nvSpPr>
        <p:spPr>
          <a:xfrm>
            <a:off x="7153155" y="4875719"/>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3" name="TextBox 22"/>
          <p:cNvSpPr txBox="1"/>
          <p:nvPr/>
        </p:nvSpPr>
        <p:spPr>
          <a:xfrm>
            <a:off x="7415717" y="5802673"/>
            <a:ext cx="1728283" cy="461665"/>
          </a:xfrm>
          <a:prstGeom prst="rect">
            <a:avLst/>
          </a:prstGeom>
          <a:noFill/>
        </p:spPr>
        <p:txBody>
          <a:bodyPr wrap="square" rtlCol="0">
            <a:spAutoFit/>
          </a:bodyPr>
          <a:lstStyle/>
          <a:p>
            <a:r>
              <a:rPr lang="en-US" sz="2400" b="1" dirty="0" smtClean="0"/>
              <a:t>Handout</a:t>
            </a:r>
            <a:endParaRPr lang="en-US" sz="2400" b="1" dirty="0"/>
          </a:p>
        </p:txBody>
      </p:sp>
      <p:pic>
        <p:nvPicPr>
          <p:cNvPr id="24" name="Picture 23" descr="Screen Shot 2015-10-28 at 10.42.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4675">
            <a:off x="300599" y="4860684"/>
            <a:ext cx="2101873" cy="17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93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1"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FFF00"/>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Phonological Features:</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Consonant Clusters</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pic>
        <p:nvPicPr>
          <p:cNvPr id="13" name="Picture 12" descr="Screen Shot 2016-01-19 at 8.56.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70" y="3326794"/>
            <a:ext cx="8078980" cy="3131939"/>
          </a:xfrm>
          <a:prstGeom prst="rect">
            <a:avLst/>
          </a:prstGeom>
          <a:ln>
            <a:solidFill>
              <a:schemeClr val="tx1"/>
            </a:solidFill>
          </a:ln>
        </p:spPr>
      </p:pic>
    </p:spTree>
    <p:extLst>
      <p:ext uri="{BB962C8B-B14F-4D97-AF65-F5344CB8AC3E}">
        <p14:creationId xmlns:p14="http://schemas.microsoft.com/office/powerpoint/2010/main" val="955786417"/>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E8923"/>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Markers (Morphemes) :</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Past Tense Marker “</a:t>
            </a:r>
            <a:r>
              <a:rPr lang="en-US" sz="3200" dirty="0" err="1" smtClean="0">
                <a:solidFill>
                  <a:srgbClr val="000000"/>
                </a:solidFill>
                <a:latin typeface="Arial"/>
                <a:ea typeface="ＭＳ Ｐゴシック"/>
                <a:cs typeface="Arial"/>
              </a:rPr>
              <a:t>ed</a:t>
            </a:r>
            <a:r>
              <a:rPr lang="en-US" sz="3200" dirty="0" smtClean="0">
                <a:solidFill>
                  <a:srgbClr val="000000"/>
                </a:solidFill>
                <a:latin typeface="Arial"/>
                <a:ea typeface="ＭＳ Ｐゴシック"/>
                <a:cs typeface="Arial"/>
              </a:rPr>
              <a:t>”</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2232487139"/>
              </p:ext>
            </p:extLst>
          </p:nvPr>
        </p:nvGraphicFramePr>
        <p:xfrm>
          <a:off x="485562" y="3514451"/>
          <a:ext cx="7945677" cy="2504176"/>
        </p:xfrm>
        <a:graphic>
          <a:graphicData uri="http://schemas.openxmlformats.org/drawingml/2006/table">
            <a:tbl>
              <a:tblPr firstRow="1" bandRow="1">
                <a:tableStyleId>{5940675A-B579-460E-94D1-54222C63F5DA}</a:tableStyleId>
              </a:tblPr>
              <a:tblGrid>
                <a:gridCol w="2648559"/>
                <a:gridCol w="2648559"/>
                <a:gridCol w="2648559"/>
              </a:tblGrid>
              <a:tr h="705857">
                <a:tc>
                  <a:txBody>
                    <a:bodyPr/>
                    <a:lstStyle/>
                    <a:p>
                      <a:pPr algn="ctr"/>
                      <a:r>
                        <a:rPr lang="en-US" sz="2400" b="1" dirty="0" smtClean="0"/>
                        <a:t>AAL</a:t>
                      </a:r>
                    </a:p>
                  </a:txBody>
                  <a:tcPr/>
                </a:tc>
                <a:tc>
                  <a:txBody>
                    <a:bodyPr/>
                    <a:lstStyle/>
                    <a:p>
                      <a:pPr algn="ctr"/>
                      <a:r>
                        <a:rPr lang="en-US" sz="2400" b="1" dirty="0" err="1" smtClean="0"/>
                        <a:t>MxAL</a:t>
                      </a:r>
                      <a:endParaRPr lang="en-US" sz="2400" b="1" dirty="0" smtClean="0"/>
                    </a:p>
                  </a:txBody>
                  <a:tcPr/>
                </a:tc>
                <a:tc>
                  <a:txBody>
                    <a:bodyPr/>
                    <a:lstStyle/>
                    <a:p>
                      <a:pPr algn="ctr"/>
                      <a:r>
                        <a:rPr lang="en-US" sz="2400" b="1" dirty="0" smtClean="0"/>
                        <a:t>HAL</a:t>
                      </a:r>
                    </a:p>
                  </a:txBody>
                  <a:tcPr/>
                </a:tc>
              </a:tr>
              <a:tr h="1067512">
                <a:tc>
                  <a:txBody>
                    <a:bodyPr/>
                    <a:lstStyle/>
                    <a:p>
                      <a:pPr algn="ctr"/>
                      <a:r>
                        <a:rPr lang="en-US" sz="2000" b="1" dirty="0" smtClean="0"/>
                        <a:t>My</a:t>
                      </a:r>
                      <a:r>
                        <a:rPr lang="en-US" sz="2000" b="1" baseline="0" dirty="0" smtClean="0"/>
                        <a:t> mother </a:t>
                      </a:r>
                      <a:r>
                        <a:rPr lang="en-US" sz="2000" b="1" u="sng" baseline="0" dirty="0" smtClean="0"/>
                        <a:t>cook</a:t>
                      </a:r>
                      <a:r>
                        <a:rPr lang="en-US" sz="2000" b="1" baseline="0" dirty="0" smtClean="0"/>
                        <a:t> dinner last night</a:t>
                      </a:r>
                      <a:r>
                        <a:rPr lang="en-US" sz="2000" b="1" dirty="0" smtClean="0"/>
                        <a:t>.</a:t>
                      </a:r>
                    </a:p>
                    <a:p>
                      <a:pPr algn="ctr"/>
                      <a:endParaRPr lang="en-US" sz="1800" b="1" dirty="0" smtClean="0"/>
                    </a:p>
                    <a:p>
                      <a:pPr algn="ctr"/>
                      <a:r>
                        <a:rPr lang="en-US" sz="1800" b="1" dirty="0" smtClean="0">
                          <a:solidFill>
                            <a:srgbClr val="2C04FF"/>
                          </a:solidFill>
                        </a:rPr>
                        <a:t>Translation</a:t>
                      </a:r>
                    </a:p>
                    <a:p>
                      <a:pPr algn="ctr"/>
                      <a:r>
                        <a:rPr lang="en-US" sz="1800" b="1" dirty="0" smtClean="0"/>
                        <a:t>My mother cooked dinner last night.</a:t>
                      </a:r>
                    </a:p>
                  </a:txBody>
                  <a:tcPr/>
                </a:tc>
                <a:tc>
                  <a:txBody>
                    <a:bodyPr/>
                    <a:lstStyle/>
                    <a:p>
                      <a:pPr algn="ctr"/>
                      <a:r>
                        <a:rPr lang="en-US" sz="2000" b="1" dirty="0" smtClean="0"/>
                        <a:t>Yesterday, he </a:t>
                      </a:r>
                      <a:r>
                        <a:rPr lang="en-US" sz="2000" b="1" u="sng" dirty="0" smtClean="0"/>
                        <a:t>start</a:t>
                      </a:r>
                      <a:r>
                        <a:rPr lang="en-US" sz="2000" b="1" dirty="0" smtClean="0"/>
                        <a:t> selling newspapers.</a:t>
                      </a:r>
                    </a:p>
                    <a:p>
                      <a:pPr algn="ctr"/>
                      <a:endParaRPr lang="en-US" sz="2400" b="1" dirty="0" smtClean="0">
                        <a:solidFill>
                          <a:schemeClr val="tx1"/>
                        </a:solidFill>
                      </a:endParaRPr>
                    </a:p>
                    <a:p>
                      <a:pPr algn="ctr"/>
                      <a:r>
                        <a:rPr lang="en-US" sz="1800" b="1" dirty="0" smtClean="0">
                          <a:solidFill>
                            <a:srgbClr val="2C04FF"/>
                          </a:solidFill>
                        </a:rPr>
                        <a:t>Translation</a:t>
                      </a:r>
                    </a:p>
                    <a:p>
                      <a:pPr algn="ctr"/>
                      <a:r>
                        <a:rPr lang="en-US" sz="1800" b="1" dirty="0" smtClean="0"/>
                        <a:t>This</a:t>
                      </a:r>
                      <a:r>
                        <a:rPr lang="en-US" sz="1800" b="1" baseline="0" dirty="0" smtClean="0"/>
                        <a:t> teacher is mean.</a:t>
                      </a:r>
                      <a:endParaRPr lang="en-US" sz="1800" b="1" dirty="0" smtClean="0"/>
                    </a:p>
                  </a:txBody>
                  <a:tcPr/>
                </a:tc>
                <a:tc>
                  <a:txBody>
                    <a:bodyPr/>
                    <a:lstStyle/>
                    <a:p>
                      <a:pPr algn="ctr"/>
                      <a:r>
                        <a:rPr lang="en-US" sz="2400" b="1" dirty="0" smtClean="0"/>
                        <a:t>Hu </a:t>
                      </a:r>
                      <a:r>
                        <a:rPr lang="en-US" sz="2400" b="1" u="sng" dirty="0" smtClean="0"/>
                        <a:t>wen</a:t>
                      </a:r>
                      <a:r>
                        <a:rPr lang="en-US" sz="2400" b="1" dirty="0" smtClean="0"/>
                        <a:t> do </a:t>
                      </a:r>
                      <a:r>
                        <a:rPr lang="en-US" sz="2400" b="1" dirty="0" err="1" smtClean="0"/>
                        <a:t>dat</a:t>
                      </a:r>
                      <a:r>
                        <a:rPr lang="en-US" sz="2400" b="1" dirty="0" smtClean="0"/>
                        <a:t>?</a:t>
                      </a:r>
                      <a:endParaRPr lang="en-US" sz="2400" b="1" baseline="0" dirty="0" smtClean="0"/>
                    </a:p>
                    <a:p>
                      <a:pPr algn="ctr"/>
                      <a:endParaRPr lang="en-US" sz="2400" b="1" baseline="0" dirty="0" smtClean="0">
                        <a:solidFill>
                          <a:srgbClr val="2C04FF"/>
                        </a:solidFill>
                      </a:endParaRPr>
                    </a:p>
                    <a:p>
                      <a:pPr algn="ctr"/>
                      <a:endParaRPr lang="en-US" sz="1800" b="1" dirty="0" smtClean="0">
                        <a:solidFill>
                          <a:srgbClr val="2C04FF"/>
                        </a:solidFill>
                      </a:endParaRPr>
                    </a:p>
                    <a:p>
                      <a:pPr algn="ctr"/>
                      <a:r>
                        <a:rPr lang="en-US" sz="1800" b="1" dirty="0" smtClean="0">
                          <a:solidFill>
                            <a:srgbClr val="2C04FF"/>
                          </a:solidFill>
                        </a:rPr>
                        <a:t>Translation</a:t>
                      </a:r>
                    </a:p>
                    <a:p>
                      <a:pPr algn="ctr"/>
                      <a:r>
                        <a:rPr lang="en-US" sz="1800" b="1" dirty="0" smtClean="0"/>
                        <a:t>Who did that?</a:t>
                      </a:r>
                    </a:p>
                  </a:txBody>
                  <a:tcPr/>
                </a:tc>
              </a:tr>
            </a:tbl>
          </a:graphicData>
        </a:graphic>
      </p:graphicFrame>
      <p:sp>
        <p:nvSpPr>
          <p:cNvPr id="7" name="Rectangle 6"/>
          <p:cNvSpPr/>
          <p:nvPr/>
        </p:nvSpPr>
        <p:spPr>
          <a:xfrm>
            <a:off x="2166360" y="4407047"/>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14670" y="435704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05122" y="441607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5391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54" t="50666" r="27568" b="37658"/>
          <a:stretch/>
        </p:blipFill>
        <p:spPr>
          <a:xfrm>
            <a:off x="421110" y="839165"/>
            <a:ext cx="8311496" cy="800719"/>
          </a:xfrm>
          <a:prstGeom prst="rect">
            <a:avLst/>
          </a:prstGeom>
          <a:solidFill>
            <a:srgbClr val="92D050">
              <a:alpha val="78000"/>
            </a:srgbClr>
          </a:solidFill>
          <a:ln w="76200">
            <a:solidFill>
              <a:srgbClr val="00B050"/>
            </a:solidFill>
          </a:ln>
        </p:spPr>
      </p:pic>
      <p:graphicFrame>
        <p:nvGraphicFramePr>
          <p:cNvPr id="5" name="Object 4"/>
          <p:cNvGraphicFramePr>
            <a:graphicFrameLocks noChangeAspect="1"/>
          </p:cNvGraphicFramePr>
          <p:nvPr>
            <p:extLst>
              <p:ext uri="{D42A27DB-BD31-4B8C-83A1-F6EECF244321}">
                <p14:modId xmlns:p14="http://schemas.microsoft.com/office/powerpoint/2010/main" val="1102443560"/>
              </p:ext>
            </p:extLst>
          </p:nvPr>
        </p:nvGraphicFramePr>
        <p:xfrm>
          <a:off x="135152" y="3462602"/>
          <a:ext cx="8787161" cy="2896403"/>
        </p:xfrm>
        <a:graphic>
          <a:graphicData uri="http://schemas.openxmlformats.org/presentationml/2006/ole">
            <mc:AlternateContent xmlns:mc="http://schemas.openxmlformats.org/markup-compatibility/2006">
              <mc:Choice xmlns:v="urn:schemas-microsoft-com:vml" Requires="v">
                <p:oleObj spid="_x0000_s1042" name="Document" r:id="rId6" imgW="7150100" imgH="2959100" progId="Word.Document.12">
                  <p:embed/>
                </p:oleObj>
              </mc:Choice>
              <mc:Fallback>
                <p:oleObj name="Document" r:id="rId6" imgW="7150100" imgH="2959100" progId="Word.Document.12">
                  <p:embed/>
                  <p:pic>
                    <p:nvPicPr>
                      <p:cNvPr id="0" name=""/>
                      <p:cNvPicPr/>
                      <p:nvPr/>
                    </p:nvPicPr>
                    <p:blipFill>
                      <a:blip r:embed="rId7"/>
                      <a:stretch>
                        <a:fillRect/>
                      </a:stretch>
                    </p:blipFill>
                    <p:spPr>
                      <a:xfrm>
                        <a:off x="135152" y="3462602"/>
                        <a:ext cx="8787161" cy="2896403"/>
                      </a:xfrm>
                      <a:prstGeom prst="rect">
                        <a:avLst/>
                      </a:prstGeom>
                    </p:spPr>
                  </p:pic>
                </p:oleObj>
              </mc:Fallback>
            </mc:AlternateContent>
          </a:graphicData>
        </a:graphic>
      </p:graphicFrame>
      <p:sp>
        <p:nvSpPr>
          <p:cNvPr id="6" name="Rectangle 5"/>
          <p:cNvSpPr/>
          <p:nvPr/>
        </p:nvSpPr>
        <p:spPr>
          <a:xfrm>
            <a:off x="267242" y="4473626"/>
            <a:ext cx="8436361" cy="397051"/>
          </a:xfrm>
          <a:prstGeom prst="rect">
            <a:avLst/>
          </a:prstGeom>
          <a:solidFill>
            <a:srgbClr val="00B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44280" r="9136" b="45679"/>
          <a:stretch/>
        </p:blipFill>
        <p:spPr>
          <a:xfrm>
            <a:off x="347154" y="2278219"/>
            <a:ext cx="8308622" cy="688622"/>
          </a:xfrm>
          <a:prstGeom prst="rect">
            <a:avLst/>
          </a:prstGeom>
          <a:ln w="63500">
            <a:solidFill>
              <a:srgbClr val="00B050"/>
            </a:solidFill>
          </a:ln>
        </p:spPr>
      </p:pic>
      <p:sp>
        <p:nvSpPr>
          <p:cNvPr id="13" name="Rectangle 12"/>
          <p:cNvSpPr/>
          <p:nvPr/>
        </p:nvSpPr>
        <p:spPr>
          <a:xfrm>
            <a:off x="310551" y="5098955"/>
            <a:ext cx="8436361" cy="173769"/>
          </a:xfrm>
          <a:prstGeom prst="rect">
            <a:avLst/>
          </a:prstGeom>
          <a:solidFill>
            <a:srgbClr val="00B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2720" y="1094650"/>
            <a:ext cx="4241452" cy="513347"/>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07101" y="2363554"/>
            <a:ext cx="3712855" cy="513347"/>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8805" y="1716036"/>
            <a:ext cx="4802918" cy="400110"/>
          </a:xfrm>
          <a:prstGeom prst="rect">
            <a:avLst/>
          </a:prstGeom>
          <a:noFill/>
        </p:spPr>
        <p:txBody>
          <a:bodyPr wrap="none" rtlCol="0">
            <a:spAutoFit/>
          </a:bodyPr>
          <a:lstStyle/>
          <a:p>
            <a:r>
              <a:rPr lang="en-US" sz="2000" b="1" dirty="0" smtClean="0">
                <a:latin typeface="Century Gothic" charset="0"/>
                <a:ea typeface="Century Gothic" charset="0"/>
                <a:cs typeface="Century Gothic" charset="0"/>
              </a:rPr>
              <a:t>SE Translation: Myles swims everyday.</a:t>
            </a:r>
            <a:endParaRPr lang="en-US" sz="2000" b="1" dirty="0">
              <a:latin typeface="Century Gothic" charset="0"/>
              <a:ea typeface="Century Gothic" charset="0"/>
              <a:cs typeface="Century Gothic" charset="0"/>
            </a:endParaRPr>
          </a:p>
        </p:txBody>
      </p:sp>
      <p:sp>
        <p:nvSpPr>
          <p:cNvPr id="10" name="TextBox 9"/>
          <p:cNvSpPr txBox="1"/>
          <p:nvPr/>
        </p:nvSpPr>
        <p:spPr>
          <a:xfrm>
            <a:off x="2086627" y="3006851"/>
            <a:ext cx="5147563" cy="400110"/>
          </a:xfrm>
          <a:prstGeom prst="rect">
            <a:avLst/>
          </a:prstGeom>
          <a:noFill/>
        </p:spPr>
        <p:txBody>
          <a:bodyPr wrap="none" rtlCol="0">
            <a:spAutoFit/>
          </a:bodyPr>
          <a:lstStyle/>
          <a:p>
            <a:r>
              <a:rPr lang="en-US" sz="2000" b="1" dirty="0" smtClean="0">
                <a:latin typeface="Century Gothic" charset="0"/>
                <a:ea typeface="Century Gothic" charset="0"/>
                <a:cs typeface="Century Gothic" charset="0"/>
              </a:rPr>
              <a:t> SE Translation: </a:t>
            </a:r>
            <a:r>
              <a:rPr lang="en-US" sz="2000" b="1" dirty="0" err="1" smtClean="0">
                <a:latin typeface="Century Gothic" charset="0"/>
                <a:ea typeface="Century Gothic" charset="0"/>
                <a:cs typeface="Century Gothic" charset="0"/>
              </a:rPr>
              <a:t>Ashante</a:t>
            </a:r>
            <a:r>
              <a:rPr lang="en-US" sz="2000" b="1" dirty="0" smtClean="0">
                <a:latin typeface="Century Gothic" charset="0"/>
                <a:ea typeface="Century Gothic" charset="0"/>
                <a:cs typeface="Century Gothic" charset="0"/>
              </a:rPr>
              <a:t> has an umbrella</a:t>
            </a:r>
            <a:endParaRPr lang="en-US" sz="2000" b="1" dirty="0">
              <a:latin typeface="Century Gothic" charset="0"/>
              <a:ea typeface="Century Gothic" charset="0"/>
              <a:cs typeface="Century Gothic"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056310718"/>
              </p:ext>
            </p:extLst>
          </p:nvPr>
        </p:nvGraphicFramePr>
        <p:xfrm>
          <a:off x="1120463" y="5540244"/>
          <a:ext cx="804260" cy="1309735"/>
        </p:xfrm>
        <a:graphic>
          <a:graphicData uri="http://schemas.openxmlformats.org/presentationml/2006/ole">
            <mc:AlternateContent xmlns:mc="http://schemas.openxmlformats.org/markup-compatibility/2006">
              <mc:Choice xmlns:v="urn:schemas-microsoft-com:vml" Requires="v">
                <p:oleObj spid="_x0000_s1043" name="Document" r:id="rId10" imgW="7150100" imgH="11645900" progId="Word.Document.12">
                  <p:embed/>
                </p:oleObj>
              </mc:Choice>
              <mc:Fallback>
                <p:oleObj name="Document" r:id="rId10" imgW="7150100" imgH="11645900" progId="Word.Document.12">
                  <p:embed/>
                  <p:pic>
                    <p:nvPicPr>
                      <p:cNvPr id="0" name=""/>
                      <p:cNvPicPr/>
                      <p:nvPr/>
                    </p:nvPicPr>
                    <p:blipFill>
                      <a:blip r:embed="rId11"/>
                      <a:stretch>
                        <a:fillRect/>
                      </a:stretch>
                    </p:blipFill>
                    <p:spPr>
                      <a:xfrm>
                        <a:off x="1120463" y="5540244"/>
                        <a:ext cx="804260" cy="1309735"/>
                      </a:xfrm>
                      <a:prstGeom prst="rect">
                        <a:avLst/>
                      </a:prstGeom>
                    </p:spPr>
                  </p:pic>
                </p:oleObj>
              </mc:Fallback>
            </mc:AlternateContent>
          </a:graphicData>
        </a:graphic>
      </p:graphicFrame>
      <p:pic>
        <p:nvPicPr>
          <p:cNvPr id="9" name="Picture 8"/>
          <p:cNvPicPr>
            <a:picLocks noChangeAspect="1"/>
          </p:cNvPicPr>
          <p:nvPr/>
        </p:nvPicPr>
        <p:blipFill>
          <a:blip r:embed="rId12"/>
          <a:stretch>
            <a:fillRect/>
          </a:stretch>
        </p:blipFill>
        <p:spPr>
          <a:xfrm>
            <a:off x="140001" y="5493651"/>
            <a:ext cx="900252" cy="1292160"/>
          </a:xfrm>
          <a:prstGeom prst="rect">
            <a:avLst/>
          </a:prstGeom>
        </p:spPr>
      </p:pic>
      <p:pic>
        <p:nvPicPr>
          <p:cNvPr id="11" name="Picture 10"/>
          <p:cNvPicPr>
            <a:picLocks noChangeAspect="1"/>
          </p:cNvPicPr>
          <p:nvPr/>
        </p:nvPicPr>
        <p:blipFill>
          <a:blip r:embed="rId13"/>
          <a:stretch>
            <a:fillRect/>
          </a:stretch>
        </p:blipFill>
        <p:spPr>
          <a:xfrm>
            <a:off x="2004933" y="5589903"/>
            <a:ext cx="906991" cy="1144204"/>
          </a:xfrm>
          <a:prstGeom prst="rect">
            <a:avLst/>
          </a:prstGeom>
        </p:spPr>
      </p:pic>
      <p:pic>
        <p:nvPicPr>
          <p:cNvPr id="16" name="Picture 15"/>
          <p:cNvPicPr>
            <a:picLocks noChangeAspect="1"/>
          </p:cNvPicPr>
          <p:nvPr/>
        </p:nvPicPr>
        <p:blipFill>
          <a:blip r:embed="rId14"/>
          <a:stretch>
            <a:fillRect/>
          </a:stretch>
        </p:blipFill>
        <p:spPr>
          <a:xfrm>
            <a:off x="3013033" y="5740266"/>
            <a:ext cx="1203617" cy="896310"/>
          </a:xfrm>
          <a:prstGeom prst="rect">
            <a:avLst/>
          </a:prstGeom>
        </p:spPr>
      </p:pic>
      <p:sp>
        <p:nvSpPr>
          <p:cNvPr id="17" name="Rectangle 16"/>
          <p:cNvSpPr/>
          <p:nvPr/>
        </p:nvSpPr>
        <p:spPr>
          <a:xfrm>
            <a:off x="0" y="1"/>
            <a:ext cx="9144000" cy="5535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1"/>
                </a:solidFill>
                <a:latin typeface="Century Gothic" charset="0"/>
                <a:ea typeface="Century Gothic" charset="0"/>
                <a:cs typeface="Century Gothic" charset="0"/>
              </a:rPr>
              <a:t>High School </a:t>
            </a:r>
            <a:r>
              <a:rPr lang="en-US" b="1" dirty="0" err="1" smtClean="0">
                <a:solidFill>
                  <a:schemeClr val="bg1"/>
                </a:solidFill>
                <a:latin typeface="Century Gothic" charset="0"/>
                <a:ea typeface="Century Gothic" charset="0"/>
                <a:cs typeface="Century Gothic" charset="0"/>
              </a:rPr>
              <a:t>VABBing</a:t>
            </a:r>
            <a:r>
              <a:rPr lang="en-US" b="1" dirty="0" smtClean="0">
                <a:solidFill>
                  <a:schemeClr val="bg1"/>
                </a:solidFill>
                <a:latin typeface="Century Gothic" charset="0"/>
                <a:ea typeface="Century Gothic" charset="0"/>
                <a:cs typeface="Century Gothic" charset="0"/>
              </a:rPr>
              <a:t>: This is how we do it!</a:t>
            </a: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8918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par>
                                <p:cTn id="32" presetID="55"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strVal val="#ppt_w*0.70"/>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Effect transition="in" filter="fade">
                                      <p:cBhvr>
                                        <p:cTn id="43" dur="1000"/>
                                        <p:tgtEl>
                                          <p:spTgt spid="2"/>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strVal val="#ppt_w*0.70"/>
                                          </p:val>
                                        </p:tav>
                                        <p:tav tm="100000">
                                          <p:val>
                                            <p:strVal val="#ppt_w"/>
                                          </p:val>
                                        </p:tav>
                                      </p:tavLst>
                                    </p:anim>
                                    <p:anim calcmode="lin" valueType="num">
                                      <p:cBhvr>
                                        <p:cTn id="47" dur="1000" fill="hold"/>
                                        <p:tgtEl>
                                          <p:spTgt spid="8"/>
                                        </p:tgtEl>
                                        <p:attrNameLst>
                                          <p:attrName>ppt_h</p:attrName>
                                        </p:attrNameLst>
                                      </p:cBhvr>
                                      <p:tavLst>
                                        <p:tav tm="0">
                                          <p:val>
                                            <p:strVal val="#ppt_h"/>
                                          </p:val>
                                        </p:tav>
                                        <p:tav tm="100000">
                                          <p:val>
                                            <p:strVal val="#ppt_h"/>
                                          </p:val>
                                        </p:tav>
                                      </p:tavLst>
                                    </p:anim>
                                    <p:animEffect transition="in" filter="fade">
                                      <p:cBhvr>
                                        <p:cTn id="48" dur="1000"/>
                                        <p:tgtEl>
                                          <p:spTgt spid="8"/>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strVal val="#ppt_w*0.70"/>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Effect transition="in" filter="fade">
                                      <p:cBhvr>
                                        <p:cTn id="53" dur="1000"/>
                                        <p:tgtEl>
                                          <p:spTgt spid="6"/>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strVal val="#ppt_w*0.70"/>
                                          </p:val>
                                        </p:tav>
                                        <p:tav tm="100000">
                                          <p:val>
                                            <p:strVal val="#ppt_w"/>
                                          </p:val>
                                        </p:tav>
                                      </p:tavLst>
                                    </p:anim>
                                    <p:anim calcmode="lin" valueType="num">
                                      <p:cBhvr>
                                        <p:cTn id="57" dur="1000" fill="hold"/>
                                        <p:tgtEl>
                                          <p:spTgt spid="13"/>
                                        </p:tgtEl>
                                        <p:attrNameLst>
                                          <p:attrName>ppt_h</p:attrName>
                                        </p:attrNameLst>
                                      </p:cBhvr>
                                      <p:tavLst>
                                        <p:tav tm="0">
                                          <p:val>
                                            <p:strVal val="#ppt_h"/>
                                          </p:val>
                                        </p:tav>
                                        <p:tav tm="100000">
                                          <p:val>
                                            <p:strVal val="#ppt_h"/>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strVal val="#ppt_w*0.70"/>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Effect transition="in" filter="fade">
                                      <p:cBhvr>
                                        <p:cTn id="65" dur="1000"/>
                                        <p:tgtEl>
                                          <p:spTgt spid="16"/>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000" fill="hold"/>
                                        <p:tgtEl>
                                          <p:spTgt spid="10"/>
                                        </p:tgtEl>
                                        <p:attrNameLst>
                                          <p:attrName>ppt_w</p:attrName>
                                        </p:attrNameLst>
                                      </p:cBhvr>
                                      <p:tavLst>
                                        <p:tav tm="0">
                                          <p:val>
                                            <p:strVal val="#ppt_w*0.70"/>
                                          </p:val>
                                        </p:tav>
                                        <p:tav tm="100000">
                                          <p:val>
                                            <p:strVal val="#ppt_w"/>
                                          </p:val>
                                        </p:tav>
                                      </p:tavLst>
                                    </p:anim>
                                    <p:anim calcmode="lin" valueType="num">
                                      <p:cBhvr>
                                        <p:cTn id="69" dur="1000" fill="hold"/>
                                        <p:tgtEl>
                                          <p:spTgt spid="10"/>
                                        </p:tgtEl>
                                        <p:attrNameLst>
                                          <p:attrName>ppt_h</p:attrName>
                                        </p:attrNameLst>
                                      </p:cBhvr>
                                      <p:tavLst>
                                        <p:tav tm="0">
                                          <p:val>
                                            <p:strVal val="#ppt_h"/>
                                          </p:val>
                                        </p:tav>
                                        <p:tav tm="100000">
                                          <p:val>
                                            <p:strVal val="#ppt_h"/>
                                          </p:val>
                                        </p:tav>
                                      </p:tavLst>
                                    </p:anim>
                                    <p:animEffect transition="in" filter="fade">
                                      <p:cBhvr>
                                        <p:cTn id="70" dur="1000"/>
                                        <p:tgtEl>
                                          <p:spTgt spid="10"/>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1000" fill="hold"/>
                                        <p:tgtEl>
                                          <p:spTgt spid="3"/>
                                        </p:tgtEl>
                                        <p:attrNameLst>
                                          <p:attrName>ppt_w</p:attrName>
                                        </p:attrNameLst>
                                      </p:cBhvr>
                                      <p:tavLst>
                                        <p:tav tm="0">
                                          <p:val>
                                            <p:strVal val="#ppt_w*0.70"/>
                                          </p:val>
                                        </p:tav>
                                        <p:tav tm="100000">
                                          <p:val>
                                            <p:strVal val="#ppt_w"/>
                                          </p:val>
                                        </p:tav>
                                      </p:tavLst>
                                    </p:anim>
                                    <p:anim calcmode="lin" valueType="num">
                                      <p:cBhvr>
                                        <p:cTn id="74" dur="1000" fill="hold"/>
                                        <p:tgtEl>
                                          <p:spTgt spid="3"/>
                                        </p:tgtEl>
                                        <p:attrNameLst>
                                          <p:attrName>ppt_h</p:attrName>
                                        </p:attrNameLst>
                                      </p:cBhvr>
                                      <p:tavLst>
                                        <p:tav tm="0">
                                          <p:val>
                                            <p:strVal val="#ppt_h"/>
                                          </p:val>
                                        </p:tav>
                                        <p:tav tm="100000">
                                          <p:val>
                                            <p:strVal val="#ppt_h"/>
                                          </p:val>
                                        </p:tav>
                                      </p:tavLst>
                                    </p:anim>
                                    <p:animEffect transition="in" filter="fade">
                                      <p:cBhvr>
                                        <p:cTn id="7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2" grpId="0" animBg="1"/>
      <p:bldP spid="8" grpId="0" animBg="1"/>
      <p:bldP spid="3"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1-27 at 9.3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737" y="261435"/>
            <a:ext cx="5230818" cy="6335129"/>
          </a:xfrm>
          <a:prstGeom prst="rect">
            <a:avLst/>
          </a:prstGeom>
        </p:spPr>
      </p:pic>
      <p:sp>
        <p:nvSpPr>
          <p:cNvPr id="5" name="Rounded Rectangle 4"/>
          <p:cNvSpPr/>
          <p:nvPr/>
        </p:nvSpPr>
        <p:spPr>
          <a:xfrm>
            <a:off x="7510321" y="6264695"/>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endParaRPr lang="en-US" dirty="0">
              <a:solidFill>
                <a:srgbClr val="FFFFFF"/>
              </a:solidFill>
              <a:latin typeface="Arial"/>
              <a:ea typeface="ＭＳ Ｐゴシック"/>
              <a:cs typeface="Arial"/>
            </a:endParaRPr>
          </a:p>
        </p:txBody>
      </p:sp>
    </p:spTree>
    <p:extLst>
      <p:ext uri="{BB962C8B-B14F-4D97-AF65-F5344CB8AC3E}">
        <p14:creationId xmlns:p14="http://schemas.microsoft.com/office/powerpoint/2010/main" val="3225754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MG_32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2564"/>
            <a:ext cx="9144000" cy="5613391"/>
          </a:xfrm>
          <a:prstGeom prst="rect">
            <a:avLst/>
          </a:prstGeom>
        </p:spPr>
      </p:pic>
    </p:spTree>
    <p:extLst>
      <p:ext uri="{BB962C8B-B14F-4D97-AF65-F5344CB8AC3E}">
        <p14:creationId xmlns:p14="http://schemas.microsoft.com/office/powerpoint/2010/main" val="956836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1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89" y="354804"/>
            <a:ext cx="8490413" cy="6367810"/>
          </a:xfrm>
          <a:prstGeom prst="rect">
            <a:avLst/>
          </a:prstGeom>
        </p:spPr>
      </p:pic>
      <p:sp>
        <p:nvSpPr>
          <p:cNvPr id="5" name="Rectangle 4"/>
          <p:cNvSpPr/>
          <p:nvPr/>
        </p:nvSpPr>
        <p:spPr>
          <a:xfrm>
            <a:off x="522914" y="3641416"/>
            <a:ext cx="6928617" cy="728283"/>
          </a:xfrm>
          <a:prstGeom prst="rect">
            <a:avLst/>
          </a:prstGeom>
          <a:noFill/>
          <a:ln w="57150" cmpd="sng">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1-14 at 2.2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015" y="5434113"/>
            <a:ext cx="1324216" cy="1340664"/>
          </a:xfrm>
          <a:prstGeom prst="rect">
            <a:avLst/>
          </a:prstGeom>
          <a:ln w="12700" cmpd="sng">
            <a:solidFill>
              <a:schemeClr val="tx1"/>
            </a:solidFill>
          </a:ln>
        </p:spPr>
      </p:pic>
    </p:spTree>
    <p:extLst>
      <p:ext uri="{BB962C8B-B14F-4D97-AF65-F5344CB8AC3E}">
        <p14:creationId xmlns:p14="http://schemas.microsoft.com/office/powerpoint/2010/main" val="34952985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33CC33"/>
          </a:solidFill>
          <a:ln>
            <a:noFill/>
          </a:ln>
        </p:spPr>
        <p:txBody>
          <a:bodyPr lIns="91425" tIns="45700" rIns="91425" bIns="45700" anchor="ctr" anchorCtr="0">
            <a:noAutofit/>
          </a:bodyPr>
          <a:lstStyle/>
          <a:p>
            <a:pPr lvl="0">
              <a:buSzPct val="25000"/>
            </a:pPr>
            <a:r>
              <a:rPr lang="en-US" sz="3600" b="1" u="none" strike="noStrike" cap="none" baseline="0" dirty="0" smtClean="0">
                <a:solidFill>
                  <a:schemeClr val="tx1"/>
                </a:solidFill>
                <a:latin typeface="Century Gothic" charset="0"/>
                <a:ea typeface="Century Gothic" charset="0"/>
                <a:cs typeface="Century Gothic" charset="0"/>
                <a:sym typeface="Calibri"/>
              </a:rPr>
              <a:t>Contrastive</a:t>
            </a:r>
            <a:r>
              <a:rPr lang="en-US" sz="3600" b="1" u="none" strike="noStrike" cap="none" dirty="0" smtClean="0">
                <a:solidFill>
                  <a:schemeClr val="tx1"/>
                </a:solidFill>
                <a:latin typeface="Century Gothic" charset="0"/>
                <a:ea typeface="Century Gothic" charset="0"/>
                <a:cs typeface="Century Gothic" charset="0"/>
                <a:sym typeface="Calibri"/>
              </a:rPr>
              <a:t> Analysis</a:t>
            </a:r>
            <a:endParaRPr lang="en-US" sz="3600" b="1" u="none" strike="noStrike" cap="none" baseline="0" dirty="0">
              <a:solidFill>
                <a:schemeClr val="tx1"/>
              </a:solidFill>
              <a:latin typeface="Century Gothic" charset="0"/>
              <a:ea typeface="Century Gothic" charset="0"/>
              <a:cs typeface="Century Gothic" charset="0"/>
              <a:sym typeface="Calibri"/>
            </a:endParaRPr>
          </a:p>
        </p:txBody>
      </p:sp>
      <p:sp>
        <p:nvSpPr>
          <p:cNvPr id="2" name="TextBox 1"/>
          <p:cNvSpPr txBox="1"/>
          <p:nvPr/>
        </p:nvSpPr>
        <p:spPr>
          <a:xfrm>
            <a:off x="173422" y="1876096"/>
            <a:ext cx="8696258" cy="1015663"/>
          </a:xfrm>
          <a:prstGeom prst="rect">
            <a:avLst/>
          </a:prstGeom>
          <a:noFill/>
        </p:spPr>
        <p:txBody>
          <a:bodyPr wrap="square" rtlCol="0">
            <a:spAutoFit/>
          </a:bodyPr>
          <a:lstStyle/>
          <a:p>
            <a:pPr marL="457200" indent="-457200">
              <a:buAutoNum type="arabicPeriod"/>
            </a:pPr>
            <a:r>
              <a:rPr lang="en-US" sz="2000" b="1" dirty="0" smtClean="0">
                <a:latin typeface="+mj-lt"/>
              </a:rPr>
              <a:t>It increases students’ ability to recognize the differences between Standard English and the language of Standard English Learners. </a:t>
            </a:r>
          </a:p>
          <a:p>
            <a:endParaRPr lang="en-US" sz="2000" b="1" dirty="0">
              <a:latin typeface="+mj-lt"/>
            </a:endParaRPr>
          </a:p>
        </p:txBody>
      </p:sp>
      <p:sp>
        <p:nvSpPr>
          <p:cNvPr id="4" name="TextBox 3"/>
          <p:cNvSpPr txBox="1"/>
          <p:nvPr/>
        </p:nvSpPr>
        <p:spPr>
          <a:xfrm>
            <a:off x="173422" y="3152735"/>
            <a:ext cx="7914288" cy="707886"/>
          </a:xfrm>
          <a:prstGeom prst="rect">
            <a:avLst/>
          </a:prstGeom>
          <a:noFill/>
        </p:spPr>
        <p:txBody>
          <a:bodyPr wrap="square" rtlCol="0">
            <a:spAutoFit/>
          </a:bodyPr>
          <a:lstStyle/>
          <a:p>
            <a:pPr marL="457200" indent="-457200">
              <a:buAutoNum type="arabicPeriod" startAt="2"/>
            </a:pPr>
            <a:r>
              <a:rPr lang="en-US" sz="2000" b="1" dirty="0" smtClean="0">
                <a:latin typeface="Century Gothic" charset="0"/>
                <a:ea typeface="Century Gothic" charset="0"/>
                <a:cs typeface="Century Gothic" charset="0"/>
              </a:rPr>
              <a:t>Students become more proficient editing grammar, </a:t>
            </a:r>
          </a:p>
          <a:p>
            <a:r>
              <a:rPr lang="en-US" sz="2000" b="1" dirty="0">
                <a:latin typeface="Century Gothic" charset="0"/>
                <a:ea typeface="Century Gothic" charset="0"/>
                <a:cs typeface="Century Gothic" charset="0"/>
              </a:rPr>
              <a:t> </a:t>
            </a:r>
            <a:r>
              <a:rPr lang="en-US" sz="2000" b="1" dirty="0" smtClean="0">
                <a:latin typeface="Century Gothic" charset="0"/>
                <a:ea typeface="Century Gothic" charset="0"/>
                <a:cs typeface="Century Gothic" charset="0"/>
              </a:rPr>
              <a:t>     vocabulary, and syntax in their work.</a:t>
            </a:r>
            <a:endParaRPr lang="en-US" sz="2000" b="1" dirty="0">
              <a:latin typeface="Century Gothic" charset="0"/>
              <a:ea typeface="Century Gothic" charset="0"/>
              <a:cs typeface="Century Gothic" charset="0"/>
            </a:endParaRPr>
          </a:p>
        </p:txBody>
      </p:sp>
      <p:sp>
        <p:nvSpPr>
          <p:cNvPr id="5" name="TextBox 4"/>
          <p:cNvSpPr txBox="1"/>
          <p:nvPr/>
        </p:nvSpPr>
        <p:spPr>
          <a:xfrm>
            <a:off x="173422" y="4284315"/>
            <a:ext cx="7914288" cy="707886"/>
          </a:xfrm>
          <a:prstGeom prst="rect">
            <a:avLst/>
          </a:prstGeom>
          <a:noFill/>
        </p:spPr>
        <p:txBody>
          <a:bodyPr wrap="square" rtlCol="0">
            <a:spAutoFit/>
          </a:bodyPr>
          <a:lstStyle/>
          <a:p>
            <a:pPr marL="457200" indent="-457200">
              <a:buAutoNum type="arabicPeriod" startAt="3"/>
            </a:pPr>
            <a:r>
              <a:rPr lang="en-US" sz="2000" b="1" dirty="0" smtClean="0">
                <a:latin typeface="+mn-lt"/>
              </a:rPr>
              <a:t>Students gain greater facility in the use of Standard English in both oral and written expression.</a:t>
            </a:r>
            <a:endParaRPr lang="en-US" sz="2000" b="1" dirty="0">
              <a:latin typeface="+mn-lt"/>
            </a:endParaRPr>
          </a:p>
        </p:txBody>
      </p:sp>
      <p:sp>
        <p:nvSpPr>
          <p:cNvPr id="3" name="Rectangle 2"/>
          <p:cNvSpPr/>
          <p:nvPr/>
        </p:nvSpPr>
        <p:spPr>
          <a:xfrm>
            <a:off x="0" y="6272620"/>
            <a:ext cx="4572000" cy="369332"/>
          </a:xfrm>
          <a:prstGeom prst="rect">
            <a:avLst/>
          </a:prstGeom>
        </p:spPr>
        <p:txBody>
          <a:bodyPr>
            <a:spAutoFit/>
          </a:bodyPr>
          <a:lstStyle/>
          <a:p>
            <a:pPr eaLnBrk="1" hangingPunct="1">
              <a:spcBef>
                <a:spcPts val="1175"/>
              </a:spcBef>
            </a:pPr>
            <a:r>
              <a:rPr lang="en-US" dirty="0">
                <a:latin typeface="Arial" charset="0"/>
              </a:rPr>
              <a:t>Taylor, </a:t>
            </a:r>
            <a:r>
              <a:rPr lang="en-US" dirty="0" err="1" smtClean="0">
                <a:latin typeface="Arial" charset="0"/>
              </a:rPr>
              <a:t>Hanni</a:t>
            </a:r>
            <a:r>
              <a:rPr lang="en-US" dirty="0" smtClean="0">
                <a:latin typeface="Arial" charset="0"/>
              </a:rPr>
              <a:t>, </a:t>
            </a:r>
            <a:r>
              <a:rPr lang="en-US" dirty="0" err="1" smtClean="0">
                <a:latin typeface="Arial" charset="0"/>
              </a:rPr>
              <a:t>Rickford</a:t>
            </a:r>
            <a:r>
              <a:rPr lang="en-US" dirty="0" smtClean="0">
                <a:latin typeface="Arial" charset="0"/>
              </a:rPr>
              <a:t>, </a:t>
            </a:r>
            <a:r>
              <a:rPr lang="en-US" dirty="0" err="1" smtClean="0">
                <a:latin typeface="Arial" charset="0"/>
              </a:rPr>
              <a:t>Hollie</a:t>
            </a:r>
            <a:endParaRPr lang="en-US" dirty="0">
              <a:latin typeface="Arial" charset="0"/>
            </a:endParaRPr>
          </a:p>
        </p:txBody>
      </p:sp>
    </p:spTree>
    <p:extLst>
      <p:ext uri="{BB962C8B-B14F-4D97-AF65-F5344CB8AC3E}">
        <p14:creationId xmlns:p14="http://schemas.microsoft.com/office/powerpoint/2010/main" val="1765767283"/>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title"/>
          </p:nvPr>
        </p:nvSpPr>
        <p:spPr>
          <a:xfrm>
            <a:off x="0" y="106572"/>
            <a:ext cx="9144000" cy="1143000"/>
          </a:xfrm>
          <a:solidFill>
            <a:srgbClr val="33CC33"/>
          </a:solidFill>
        </p:spPr>
        <p:txBody>
          <a:bodyPr/>
          <a:lstStyle/>
          <a:p>
            <a:pPr eaLnBrk="1" hangingPunct="1"/>
            <a:r>
              <a:rPr lang="en-US" b="1" dirty="0">
                <a:latin typeface="Century Gothic" charset="0"/>
                <a:cs typeface="Century Gothic" charset="0"/>
              </a:rPr>
              <a:t>Code-Switching</a:t>
            </a:r>
          </a:p>
        </p:txBody>
      </p:sp>
      <p:sp>
        <p:nvSpPr>
          <p:cNvPr id="14338" name="Content Placeholder 4"/>
          <p:cNvSpPr>
            <a:spLocks noGrp="1"/>
          </p:cNvSpPr>
          <p:nvPr>
            <p:ph idx="1"/>
          </p:nvPr>
        </p:nvSpPr>
        <p:spPr>
          <a:xfrm>
            <a:off x="457200" y="1393208"/>
            <a:ext cx="8229600" cy="3910188"/>
          </a:xfrm>
        </p:spPr>
        <p:txBody>
          <a:bodyPr>
            <a:noAutofit/>
          </a:bodyPr>
          <a:lstStyle/>
          <a:p>
            <a:pPr marL="0" indent="0">
              <a:lnSpc>
                <a:spcPct val="130000"/>
              </a:lnSpc>
              <a:buNone/>
            </a:pPr>
            <a:r>
              <a:rPr lang="en-US" sz="3200" b="1" dirty="0">
                <a:latin typeface="Century Gothic" charset="0"/>
                <a:cs typeface="Century Gothic" charset="0"/>
              </a:rPr>
              <a:t>Code-Switching means the act of switching from one cultural or linguistic behavior for the purpose of being </a:t>
            </a:r>
            <a:r>
              <a:rPr lang="en-US" sz="3200" b="1" dirty="0" smtClean="0">
                <a:solidFill>
                  <a:srgbClr val="2C04FF"/>
                </a:solidFill>
                <a:latin typeface="Century Gothic" charset="0"/>
                <a:cs typeface="Century Gothic" charset="0"/>
              </a:rPr>
              <a:t>_________________     _________________. </a:t>
            </a:r>
            <a:endParaRPr lang="en-US" sz="3200" b="1" dirty="0">
              <a:solidFill>
                <a:srgbClr val="2C04FF"/>
              </a:solidFill>
              <a:latin typeface="Century Gothic" charset="0"/>
              <a:cs typeface="Century Gothic" charset="0"/>
            </a:endParaRPr>
          </a:p>
        </p:txBody>
      </p:sp>
      <p:sp>
        <p:nvSpPr>
          <p:cNvPr id="10" name="TextBox 9"/>
          <p:cNvSpPr txBox="1">
            <a:spLocks noChangeArrowheads="1"/>
          </p:cNvSpPr>
          <p:nvPr/>
        </p:nvSpPr>
        <p:spPr bwMode="auto">
          <a:xfrm>
            <a:off x="4750850" y="3426599"/>
            <a:ext cx="2548494"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3200" b="1" dirty="0">
                <a:solidFill>
                  <a:srgbClr val="2C04FF"/>
                </a:solidFill>
                <a:latin typeface="Century Gothic" charset="0"/>
                <a:cs typeface="Century Gothic" charset="0"/>
              </a:rPr>
              <a:t>appropriate</a:t>
            </a:r>
          </a:p>
        </p:txBody>
      </p:sp>
      <p:sp>
        <p:nvSpPr>
          <p:cNvPr id="7" name="TextBox 6"/>
          <p:cNvSpPr txBox="1">
            <a:spLocks noChangeArrowheads="1"/>
          </p:cNvSpPr>
          <p:nvPr/>
        </p:nvSpPr>
        <p:spPr bwMode="auto">
          <a:xfrm>
            <a:off x="883222" y="3407925"/>
            <a:ext cx="254428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pPr>
            <a:r>
              <a:rPr lang="en-US" sz="3200" b="1" dirty="0" err="1">
                <a:solidFill>
                  <a:srgbClr val="2C04FF"/>
                </a:solidFill>
                <a:latin typeface="Century Gothic" charset="0"/>
                <a:cs typeface="Century Gothic" charset="0"/>
              </a:rPr>
              <a:t>situationally</a:t>
            </a:r>
            <a:endParaRPr lang="en-US" sz="3200" b="1" dirty="0">
              <a:solidFill>
                <a:srgbClr val="2C04FF"/>
              </a:solidFill>
              <a:latin typeface="Century Gothic" charset="0"/>
              <a:cs typeface="Century Gothic" charset="0"/>
            </a:endParaRPr>
          </a:p>
        </p:txBody>
      </p:sp>
      <p:sp>
        <p:nvSpPr>
          <p:cNvPr id="2" name="TextBox 1"/>
          <p:cNvSpPr txBox="1"/>
          <p:nvPr/>
        </p:nvSpPr>
        <p:spPr>
          <a:xfrm>
            <a:off x="7785931" y="6194487"/>
            <a:ext cx="1301746" cy="369332"/>
          </a:xfrm>
          <a:prstGeom prst="rect">
            <a:avLst/>
          </a:prstGeom>
          <a:noFill/>
        </p:spPr>
        <p:txBody>
          <a:bodyPr wrap="none" rtlCol="0">
            <a:spAutoFit/>
          </a:bodyPr>
          <a:lstStyle/>
          <a:p>
            <a:pPr defTabSz="457200" fontAlgn="base">
              <a:spcBef>
                <a:spcPct val="0"/>
              </a:spcBef>
              <a:spcAft>
                <a:spcPct val="0"/>
              </a:spcAft>
            </a:pPr>
            <a:r>
              <a:rPr lang="en-US" dirty="0" err="1">
                <a:solidFill>
                  <a:prstClr val="black"/>
                </a:solidFill>
                <a:latin typeface="Calibri" charset="0"/>
                <a:ea typeface="ＭＳ Ｐゴシック" charset="0"/>
                <a:cs typeface="ＭＳ Ｐゴシック" charset="0"/>
              </a:rPr>
              <a:t>Hollie</a:t>
            </a:r>
            <a:r>
              <a:rPr lang="en-US" dirty="0">
                <a:solidFill>
                  <a:prstClr val="black"/>
                </a:solidFill>
                <a:latin typeface="Calibri" charset="0"/>
                <a:ea typeface="ＭＳ Ｐゴシック" charset="0"/>
                <a:cs typeface="ＭＳ Ｐゴシック" charset="0"/>
              </a:rPr>
              <a:t>, 2012</a:t>
            </a:r>
          </a:p>
        </p:txBody>
      </p:sp>
    </p:spTree>
    <p:extLst>
      <p:ext uri="{BB962C8B-B14F-4D97-AF65-F5344CB8AC3E}">
        <p14:creationId xmlns:p14="http://schemas.microsoft.com/office/powerpoint/2010/main" val="21548146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348729-3d-human-character-leaning-against-a-blue-question-ma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7943" y="2952700"/>
            <a:ext cx="2729424" cy="3668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036183" y="480448"/>
            <a:ext cx="7859844" cy="1015663"/>
          </a:xfrm>
          <a:prstGeom prst="rect">
            <a:avLst/>
          </a:prstGeom>
          <a:noFill/>
        </p:spPr>
        <p:txBody>
          <a:bodyPr wrap="none" rtlCol="0">
            <a:spAutoFit/>
          </a:bodyPr>
          <a:lstStyle/>
          <a:p>
            <a:r>
              <a:rPr lang="en-US" sz="6000" b="1" dirty="0" smtClean="0">
                <a:latin typeface="Century Gothic" charset="0"/>
                <a:ea typeface="Century Gothic" charset="0"/>
                <a:cs typeface="Century Gothic" charset="0"/>
              </a:rPr>
              <a:t>Contrastive Analysis </a:t>
            </a:r>
            <a:endParaRPr lang="en-US" sz="6000" b="1" dirty="0">
              <a:latin typeface="Century Gothic" charset="0"/>
              <a:ea typeface="Century Gothic" charset="0"/>
              <a:cs typeface="Century Gothic" charset="0"/>
            </a:endParaRPr>
          </a:p>
        </p:txBody>
      </p:sp>
      <p:pic>
        <p:nvPicPr>
          <p:cNvPr id="4" name="Picture 3" descr="chalkboard_pc_1600_clr_1955.png"/>
          <p:cNvPicPr>
            <a:picLocks noChangeAspect="1"/>
          </p:cNvPicPr>
          <p:nvPr/>
        </p:nvPicPr>
        <p:blipFill rotWithShape="1">
          <a:blip r:embed="rId3">
            <a:extLst>
              <a:ext uri="{28A0092B-C50C-407E-A947-70E740481C1C}">
                <a14:useLocalDpi xmlns:a14="http://schemas.microsoft.com/office/drawing/2010/main" val="0"/>
              </a:ext>
            </a:extLst>
          </a:blip>
          <a:srcRect l="7337" t="1270" r="6952" b="24275"/>
          <a:stretch/>
        </p:blipFill>
        <p:spPr>
          <a:xfrm>
            <a:off x="0" y="1325633"/>
            <a:ext cx="6896746" cy="4780741"/>
          </a:xfrm>
          <a:prstGeom prst="rect">
            <a:avLst/>
          </a:prstGeom>
        </p:spPr>
      </p:pic>
      <p:sp>
        <p:nvSpPr>
          <p:cNvPr id="5" name="TextBox 4"/>
          <p:cNvSpPr txBox="1"/>
          <p:nvPr/>
        </p:nvSpPr>
        <p:spPr>
          <a:xfrm>
            <a:off x="486295" y="2104468"/>
            <a:ext cx="5856053" cy="3539431"/>
          </a:xfrm>
          <a:prstGeom prst="rect">
            <a:avLst/>
          </a:prstGeom>
          <a:noFill/>
        </p:spPr>
        <p:txBody>
          <a:bodyPr wrap="square" rtlCol="0">
            <a:spAutoFit/>
          </a:bodyPr>
          <a:lstStyle/>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Collect data about students’ linguistic proficiencies and needs</a:t>
            </a:r>
          </a:p>
          <a:p>
            <a:endParaRPr lang="en-US" sz="2400" b="1" dirty="0" smtClean="0">
              <a:solidFill>
                <a:schemeClr val="bg1"/>
              </a:solidFill>
              <a:latin typeface="Chalkboard SE" charset="0"/>
              <a:ea typeface="Chalkboard SE" charset="0"/>
              <a:cs typeface="Chalkboard SE" charset="0"/>
            </a:endParaRPr>
          </a:p>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Knowledge of Language SE and HL patterns</a:t>
            </a:r>
          </a:p>
          <a:p>
            <a:endParaRPr lang="en-US" sz="2400" b="1" dirty="0" smtClean="0">
              <a:solidFill>
                <a:schemeClr val="bg1"/>
              </a:solidFill>
              <a:latin typeface="Chalkboard SE" charset="0"/>
              <a:ea typeface="Chalkboard SE" charset="0"/>
              <a:cs typeface="Chalkboard SE" charset="0"/>
            </a:endParaRPr>
          </a:p>
          <a:p>
            <a:pPr marL="571500" indent="-571500">
              <a:buFont typeface="Wingdings" charset="2"/>
              <a:buChar char="ü"/>
            </a:pPr>
            <a:r>
              <a:rPr lang="en-US" sz="2400" b="1" dirty="0" smtClean="0">
                <a:solidFill>
                  <a:schemeClr val="bg1"/>
                </a:solidFill>
                <a:latin typeface="Chalkboard SE" charset="0"/>
                <a:ea typeface="Chalkboard SE" charset="0"/>
                <a:cs typeface="Chalkboard SE" charset="0"/>
              </a:rPr>
              <a:t>CLR instructional activities: Opportunities for code-switching </a:t>
            </a:r>
          </a:p>
          <a:p>
            <a:endParaRPr lang="en-US" sz="3200" b="1" dirty="0">
              <a:solidFill>
                <a:schemeClr val="bg1"/>
              </a:solidFill>
              <a:latin typeface="Chalkboard SE" charset="0"/>
              <a:ea typeface="Chalkboard SE" charset="0"/>
              <a:cs typeface="Chalkboard SE" charset="0"/>
            </a:endParaRPr>
          </a:p>
        </p:txBody>
      </p:sp>
    </p:spTree>
    <p:extLst>
      <p:ext uri="{BB962C8B-B14F-4D97-AF65-F5344CB8AC3E}">
        <p14:creationId xmlns:p14="http://schemas.microsoft.com/office/powerpoint/2010/main" val="3340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969889887"/>
              </p:ext>
            </p:extLst>
          </p:nvPr>
        </p:nvGraphicFramePr>
        <p:xfrm>
          <a:off x="436726" y="127755"/>
          <a:ext cx="8325136" cy="6584912"/>
        </p:xfrm>
        <a:graphic>
          <a:graphicData uri="http://schemas.openxmlformats.org/drawingml/2006/table">
            <a:tbl>
              <a:tblPr firstRow="1" bandRow="1">
                <a:tableStyleId>{7E9639D4-E3E2-4D34-9284-5A2195B3D0D7}</a:tableStyleId>
              </a:tblPr>
              <a:tblGrid>
                <a:gridCol w="2081284"/>
                <a:gridCol w="2081284"/>
                <a:gridCol w="2081284"/>
                <a:gridCol w="2081284"/>
              </a:tblGrid>
              <a:tr h="939633">
                <a:tc gridSpan="4">
                  <a:txBody>
                    <a:bodyPr/>
                    <a:lstStyle/>
                    <a:p>
                      <a:pPr algn="ctr"/>
                      <a:endParaRPr lang="en-US" sz="2000" b="1" dirty="0" smtClean="0"/>
                    </a:p>
                    <a:p>
                      <a:pPr algn="ctr"/>
                      <a:r>
                        <a:rPr lang="en-US" sz="2000" b="1" dirty="0" smtClean="0"/>
                        <a:t>4 Types of </a:t>
                      </a:r>
                      <a:r>
                        <a:rPr lang="en-US" sz="2000" b="1" smtClean="0"/>
                        <a:t>Contrastive Analysis</a:t>
                      </a:r>
                      <a:endParaRPr lang="en-US" sz="2000" b="1" dirty="0" smtClean="0"/>
                    </a:p>
                    <a:p>
                      <a:pPr algn="ctr"/>
                      <a:endParaRPr lang="en-US" sz="2000" b="1" dirty="0" smtClean="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557907">
                <a:tc>
                  <a:txBody>
                    <a:bodyPr/>
                    <a:lstStyle/>
                    <a:p>
                      <a:pPr algn="ctr"/>
                      <a:r>
                        <a:rPr lang="en-US" sz="1600" b="1" kern="1200" dirty="0" smtClean="0">
                          <a:solidFill>
                            <a:schemeClr val="bg1"/>
                          </a:solidFill>
                          <a:effectLst/>
                        </a:rPr>
                        <a:t>Sentence Lifting</a:t>
                      </a:r>
                      <a:endParaRPr lang="en-US" sz="1600" b="1" dirty="0">
                        <a:solidFill>
                          <a:schemeClr val="bg1"/>
                        </a:solidFill>
                      </a:endParaRPr>
                    </a:p>
                  </a:txBody>
                  <a:tcPr>
                    <a:solidFill>
                      <a:srgbClr val="FFC000"/>
                    </a:solidFill>
                  </a:tcPr>
                </a:tc>
                <a:tc>
                  <a:txBody>
                    <a:bodyPr/>
                    <a:lstStyle/>
                    <a:p>
                      <a:pPr algn="ctr"/>
                      <a:r>
                        <a:rPr lang="en-US" sz="1600" b="1" kern="1200" dirty="0" smtClean="0">
                          <a:solidFill>
                            <a:schemeClr val="bg1"/>
                          </a:solidFill>
                          <a:effectLst/>
                        </a:rPr>
                        <a:t>Role Playing</a:t>
                      </a:r>
                      <a:endParaRPr lang="en-US" sz="1600" b="1" i="0" kern="1200" dirty="0" smtClean="0">
                        <a:solidFill>
                          <a:schemeClr val="bg1"/>
                        </a:solidFill>
                        <a:effectLst/>
                        <a:latin typeface="Calibri"/>
                        <a:ea typeface="Calibri"/>
                        <a:cs typeface="Calibri"/>
                      </a:endParaRPr>
                    </a:p>
                  </a:txBody>
                  <a:tcPr>
                    <a:solidFill>
                      <a:srgbClr val="00B050"/>
                    </a:solidFill>
                  </a:tcPr>
                </a:tc>
                <a:tc>
                  <a:txBody>
                    <a:bodyPr/>
                    <a:lstStyle/>
                    <a:p>
                      <a:pPr algn="ctr"/>
                      <a:r>
                        <a:rPr lang="en-US" sz="1600" b="1" kern="1200" dirty="0" smtClean="0">
                          <a:solidFill>
                            <a:schemeClr val="bg1"/>
                          </a:solidFill>
                          <a:effectLst/>
                        </a:rPr>
                        <a:t>Retellings</a:t>
                      </a:r>
                      <a:endParaRPr lang="en-US" sz="1600" b="1" i="0" kern="1200" dirty="0" smtClean="0">
                        <a:solidFill>
                          <a:schemeClr val="bg1"/>
                        </a:solidFill>
                        <a:effectLst/>
                        <a:latin typeface="Calibri"/>
                        <a:ea typeface="Calibri"/>
                        <a:cs typeface="Calibri"/>
                      </a:endParaRPr>
                    </a:p>
                  </a:txBody>
                  <a:tcPr>
                    <a:solidFill>
                      <a:srgbClr val="FF0000"/>
                    </a:solidFill>
                  </a:tcPr>
                </a:tc>
                <a:tc>
                  <a:txBody>
                    <a:bodyPr/>
                    <a:lstStyle/>
                    <a:p>
                      <a:pPr algn="ctr"/>
                      <a:r>
                        <a:rPr lang="en-US" sz="1600" b="1" kern="1200" dirty="0" smtClean="0">
                          <a:solidFill>
                            <a:schemeClr val="bg1"/>
                          </a:solidFill>
                          <a:effectLst/>
                        </a:rPr>
                        <a:t>Teachable Moments</a:t>
                      </a:r>
                      <a:endParaRPr lang="en-US" sz="1600" b="1" i="0" kern="1200" dirty="0" smtClean="0">
                        <a:solidFill>
                          <a:schemeClr val="bg1"/>
                        </a:solidFill>
                        <a:effectLst/>
                        <a:latin typeface="Calibri"/>
                        <a:ea typeface="Calibri"/>
                        <a:cs typeface="Calibri"/>
                      </a:endParaRPr>
                    </a:p>
                  </a:txBody>
                  <a:tcPr>
                    <a:solidFill>
                      <a:srgbClr val="0070C0"/>
                    </a:solidFill>
                  </a:tcPr>
                </a:tc>
              </a:tr>
              <a:tr h="5021165">
                <a:tc>
                  <a:txBody>
                    <a:bodyPr/>
                    <a:lstStyle/>
                    <a:p>
                      <a:pPr algn="l" rtl="0" eaLnBrk="1" latinLnBrk="0" hangingPunct="1"/>
                      <a:r>
                        <a:rPr lang="en-US" sz="1200" b="1" kern="1200" dirty="0" smtClean="0">
                          <a:effectLst/>
                        </a:rPr>
                        <a:t>The student performs the contrastive analysis translations to determine the underlying rules that distinguish the two language forms.</a:t>
                      </a:r>
                    </a:p>
                    <a:p>
                      <a:pPr algn="l" rtl="0" eaLnBrk="1" latinLnBrk="0" hangingPunct="1"/>
                      <a:endParaRPr lang="en-US" sz="1200" b="1" dirty="0" smtClean="0">
                        <a:effectLst/>
                      </a:endParaRPr>
                    </a:p>
                    <a:p>
                      <a:pPr algn="l" rtl="0" eaLnBrk="1" latinLnBrk="0" hangingPunct="1"/>
                      <a:r>
                        <a:rPr lang="en-US" sz="1200" b="1" kern="1200" dirty="0" smtClean="0">
                          <a:effectLst/>
                        </a:rPr>
                        <a:t>This type of contrastive can be done with the use of literature, poetry, songs, student-elicited sentences, or prepared  scripts that incorporate specific contrasts of home and target language rule forms.</a:t>
                      </a:r>
                    </a:p>
                    <a:p>
                      <a:pPr algn="l" rtl="0" eaLnBrk="1" latinLnBrk="0" hangingPunct="1"/>
                      <a:endParaRPr lang="en-US" sz="1200" b="1" dirty="0" smtClean="0">
                        <a:effectLst/>
                      </a:endParaRPr>
                    </a:p>
                    <a:p>
                      <a:pPr algn="l" rtl="0" eaLnBrk="1" latinLnBrk="0" hangingPunct="1"/>
                      <a:r>
                        <a:rPr lang="en-US" sz="1200" b="1" kern="1200" dirty="0" smtClean="0">
                          <a:effectLst/>
                        </a:rPr>
                        <a:t>For example, teachers commonly take lines of rap music and the students change those lines into standard English, and then have students analyze the sound difference, effect on audience, or focus on grammar structure.</a:t>
                      </a:r>
                      <a:endParaRPr lang="en-US" sz="1200" b="1"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This type of contrastive analysis activity gives students opportunities to practice situations through acting and writing with the targeted language.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The emphasis is on situational appropriateness which calls on students to weigh the language most suited to the environment, audience, purpose, and function.</a:t>
                      </a:r>
                      <a:endParaRPr lang="en-US" sz="1200" b="1" dirty="0" smtClean="0">
                        <a:effectLst/>
                      </a:endParaRPr>
                    </a:p>
                    <a:p>
                      <a:pPr algn="l"/>
                      <a:endParaRPr lang="en-US" sz="12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Students first listen to a selection presented in the target language.  Students, then,  retell the story or piece of text.  The teacher listens to the students’ retellings to determine or identify the use of Home Language.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effectLst/>
                        </a:rPr>
                        <a:t>The students’ retellings can be taped so that they can be compared and contrasted with the language of the text.  </a:t>
                      </a:r>
                      <a:endParaRPr lang="en-US" sz="1200" b="1" dirty="0" smtClean="0">
                        <a:effectLst/>
                      </a:endParaRPr>
                    </a:p>
                    <a:p>
                      <a:pPr algn="l"/>
                      <a:endParaRPr lang="en-US" sz="1200" b="1" dirty="0"/>
                    </a:p>
                  </a:txBody>
                  <a:tcPr/>
                </a:tc>
                <a:tc>
                  <a:txBody>
                    <a:bodyPr/>
                    <a:lstStyle/>
                    <a:p>
                      <a:pPr algn="l" rtl="0" eaLnBrk="1" latinLnBrk="0" hangingPunct="1"/>
                      <a:r>
                        <a:rPr lang="en-US" sz="1200" b="1" kern="1200" dirty="0" smtClean="0">
                          <a:effectLst/>
                        </a:rPr>
                        <a:t>This is a form of contrastive analysis in which the teacher elicits spontaneous verbal responses from the students about material read or presented, creating on-the spot opportunities for situational appropriateness in the classroom.</a:t>
                      </a:r>
                      <a:endParaRPr lang="en-US" sz="1200" b="1" dirty="0" smtClean="0">
                        <a:effectLst/>
                      </a:endParaRPr>
                    </a:p>
                    <a:p>
                      <a:pPr algn="l" rtl="0" eaLnBrk="1" latinLnBrk="0" hangingPunct="1"/>
                      <a:r>
                        <a:rPr lang="en-US" sz="1200" b="1" kern="1200" dirty="0" smtClean="0">
                          <a:effectLst/>
                        </a:rPr>
                        <a:t> </a:t>
                      </a:r>
                      <a:endParaRPr lang="en-US" sz="1200" b="1" dirty="0" smtClean="0">
                        <a:effectLst/>
                      </a:endParaRPr>
                    </a:p>
                    <a:p>
                      <a:pPr algn="l"/>
                      <a:endParaRPr lang="en-US" sz="1200" b="1" dirty="0"/>
                    </a:p>
                  </a:txBody>
                  <a:tcPr/>
                </a:tc>
              </a:tr>
            </a:tbl>
          </a:graphicData>
        </a:graphic>
      </p:graphicFrame>
      <p:pic>
        <p:nvPicPr>
          <p:cNvPr id="10" name="Picture 9"/>
          <p:cNvPicPr>
            <a:picLocks noChangeAspect="1"/>
          </p:cNvPicPr>
          <p:nvPr/>
        </p:nvPicPr>
        <p:blipFill rotWithShape="1">
          <a:blip r:embed="rId3"/>
          <a:srcRect r="9351"/>
          <a:stretch/>
        </p:blipFill>
        <p:spPr>
          <a:xfrm>
            <a:off x="6250491" y="4517408"/>
            <a:ext cx="2470432" cy="2156349"/>
          </a:xfrm>
          <a:prstGeom prst="rect">
            <a:avLst/>
          </a:prstGeom>
        </p:spPr>
      </p:pic>
      <p:sp>
        <p:nvSpPr>
          <p:cNvPr id="4" name="TextBox 3"/>
          <p:cNvSpPr txBox="1"/>
          <p:nvPr/>
        </p:nvSpPr>
        <p:spPr>
          <a:xfrm>
            <a:off x="7415717" y="6396335"/>
            <a:ext cx="1728283" cy="461665"/>
          </a:xfrm>
          <a:prstGeom prst="rect">
            <a:avLst/>
          </a:prstGeom>
          <a:solidFill>
            <a:schemeClr val="tx1"/>
          </a:solidFill>
          <a:ln>
            <a:solidFill>
              <a:schemeClr val="tx1"/>
            </a:solidFill>
          </a:ln>
        </p:spPr>
        <p:txBody>
          <a:bodyPr wrap="square" rtlCol="0">
            <a:spAutoFit/>
          </a:bodyPr>
          <a:lstStyle/>
          <a:p>
            <a:pPr algn="ctr"/>
            <a:r>
              <a:rPr lang="en-US" sz="2400" b="1" dirty="0" smtClean="0">
                <a:solidFill>
                  <a:schemeClr val="bg1"/>
                </a:solidFill>
              </a:rPr>
              <a:t>Handout</a:t>
            </a:r>
            <a:endParaRPr lang="en-US" sz="2400" b="1" dirty="0">
              <a:solidFill>
                <a:schemeClr val="bg1"/>
              </a:solidFill>
            </a:endParaRPr>
          </a:p>
        </p:txBody>
      </p:sp>
    </p:spTree>
    <p:extLst>
      <p:ext uri="{BB962C8B-B14F-4D97-AF65-F5344CB8AC3E}">
        <p14:creationId xmlns:p14="http://schemas.microsoft.com/office/powerpoint/2010/main" val="78633124"/>
      </p:ext>
    </p:extLst>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1066800" y="2489200"/>
            <a:ext cx="7086600" cy="34544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29698" name="Line 3"/>
          <p:cNvSpPr>
            <a:spLocks noChangeShapeType="1"/>
          </p:cNvSpPr>
          <p:nvPr/>
        </p:nvSpPr>
        <p:spPr bwMode="auto">
          <a:xfrm>
            <a:off x="1066800" y="3581400"/>
            <a:ext cx="707390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9699" name="Rectangle 4"/>
          <p:cNvSpPr>
            <a:spLocks noChangeArrowheads="1"/>
          </p:cNvSpPr>
          <p:nvPr/>
        </p:nvSpPr>
        <p:spPr bwMode="auto">
          <a:xfrm>
            <a:off x="2660650" y="3568700"/>
            <a:ext cx="1168400" cy="12827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9700" name="Rectangle 5"/>
          <p:cNvSpPr>
            <a:spLocks noChangeArrowheads="1"/>
          </p:cNvSpPr>
          <p:nvPr/>
        </p:nvSpPr>
        <p:spPr bwMode="auto">
          <a:xfrm>
            <a:off x="5943600" y="3429000"/>
            <a:ext cx="1168400" cy="1397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9701" name="Rectangle 6"/>
          <p:cNvSpPr>
            <a:spLocks noChangeArrowheads="1"/>
          </p:cNvSpPr>
          <p:nvPr/>
        </p:nvSpPr>
        <p:spPr bwMode="auto">
          <a:xfrm>
            <a:off x="5895975" y="2859088"/>
            <a:ext cx="14255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3600" b="1">
                <a:latin typeface="Times" charset="0"/>
              </a:rPr>
              <a:t>8.5 %</a:t>
            </a:r>
          </a:p>
        </p:txBody>
      </p:sp>
      <p:sp>
        <p:nvSpPr>
          <p:cNvPr id="29702" name="Rectangle 7"/>
          <p:cNvSpPr>
            <a:spLocks noChangeArrowheads="1"/>
          </p:cNvSpPr>
          <p:nvPr/>
        </p:nvSpPr>
        <p:spPr bwMode="auto">
          <a:xfrm>
            <a:off x="2022475" y="4821238"/>
            <a:ext cx="1425575"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sz="3600" b="1">
                <a:latin typeface="Times" charset="0"/>
              </a:rPr>
              <a:t>- 59%</a:t>
            </a:r>
          </a:p>
        </p:txBody>
      </p:sp>
      <p:sp>
        <p:nvSpPr>
          <p:cNvPr id="29703" name="Rectangle 8"/>
          <p:cNvSpPr>
            <a:spLocks noChangeArrowheads="1"/>
          </p:cNvSpPr>
          <p:nvPr/>
        </p:nvSpPr>
        <p:spPr bwMode="auto">
          <a:xfrm>
            <a:off x="1720850" y="2822575"/>
            <a:ext cx="3101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b="1">
                <a:latin typeface="Times" charset="0"/>
              </a:rPr>
              <a:t>Contrastive Analysis</a:t>
            </a:r>
          </a:p>
        </p:txBody>
      </p:sp>
      <p:sp>
        <p:nvSpPr>
          <p:cNvPr id="29704" name="Rectangle 9"/>
          <p:cNvSpPr>
            <a:spLocks noChangeArrowheads="1"/>
          </p:cNvSpPr>
          <p:nvPr/>
        </p:nvSpPr>
        <p:spPr bwMode="auto">
          <a:xfrm>
            <a:off x="5073650" y="3752850"/>
            <a:ext cx="3101975"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r>
              <a:rPr lang="en-US" b="1">
                <a:latin typeface="Times" charset="0"/>
              </a:rPr>
              <a:t>Traditional Techniques</a:t>
            </a:r>
          </a:p>
        </p:txBody>
      </p:sp>
      <p:sp>
        <p:nvSpPr>
          <p:cNvPr id="29705" name="Rectangle 10"/>
          <p:cNvSpPr>
            <a:spLocks noChangeArrowheads="1"/>
          </p:cNvSpPr>
          <p:nvPr/>
        </p:nvSpPr>
        <p:spPr bwMode="auto">
          <a:xfrm>
            <a:off x="838200" y="6265863"/>
            <a:ext cx="7620000" cy="363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800" b="1">
                <a:latin typeface="Times" charset="0"/>
              </a:rPr>
              <a:t>Source:  H. Taylor.  1989.  Standard English, Black English, Bidialectalism</a:t>
            </a:r>
          </a:p>
        </p:txBody>
      </p:sp>
      <p:sp>
        <p:nvSpPr>
          <p:cNvPr id="29706" name="Rectangle 11"/>
          <p:cNvSpPr>
            <a:spLocks noGrp="1" noChangeArrowheads="1"/>
          </p:cNvSpPr>
          <p:nvPr>
            <p:ph type="title"/>
          </p:nvPr>
        </p:nvSpPr>
        <p:spPr>
          <a:xfrm>
            <a:off x="381000" y="1524000"/>
            <a:ext cx="8458200" cy="457200"/>
          </a:xfrm>
        </p:spPr>
        <p:txBody>
          <a:bodyPr>
            <a:normAutofit fontScale="90000"/>
          </a:bodyPr>
          <a:lstStyle/>
          <a:p>
            <a:pPr eaLnBrk="1" hangingPunct="1"/>
            <a:r>
              <a:rPr lang="en-US" sz="3600">
                <a:latin typeface="Arial" charset="0"/>
                <a:ea typeface="ＭＳ Ｐゴシック" charset="0"/>
                <a:cs typeface="ＭＳ Ｐゴシック" charset="0"/>
              </a:rPr>
              <a:t>Contrastive Analysis vs.</a:t>
            </a:r>
            <a:br>
              <a:rPr lang="en-US" sz="3600">
                <a:latin typeface="Arial" charset="0"/>
                <a:ea typeface="ＭＳ Ｐゴシック" charset="0"/>
                <a:cs typeface="ＭＳ Ｐゴシック" charset="0"/>
              </a:rPr>
            </a:br>
            <a:r>
              <a:rPr lang="ja-JP" altLang="en-US"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Traditional English Dept. Techniques</a:t>
            </a:r>
            <a:r>
              <a:rPr lang="ja-JP" altLang="en-US" sz="3600">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29707" name="TextBox 11"/>
          <p:cNvSpPr txBox="1">
            <a:spLocks noChangeArrowheads="1"/>
          </p:cNvSpPr>
          <p:nvPr/>
        </p:nvSpPr>
        <p:spPr bwMode="auto">
          <a:xfrm>
            <a:off x="1143000" y="228600"/>
            <a:ext cx="7086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chemeClr val="accent2"/>
                </a:solidFill>
              </a:rPr>
              <a:t>Why Do It?</a:t>
            </a:r>
          </a:p>
        </p:txBody>
      </p:sp>
    </p:spTree>
    <p:extLst>
      <p:ext uri="{BB962C8B-B14F-4D97-AF65-F5344CB8AC3E}">
        <p14:creationId xmlns:p14="http://schemas.microsoft.com/office/powerpoint/2010/main" val="597514415"/>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a:xfrm>
            <a:off x="0" y="0"/>
            <a:ext cx="9144000" cy="1261177"/>
          </a:xfrm>
          <a:prstGeom prst="rect">
            <a:avLst/>
          </a:prstGeom>
          <a:solidFill>
            <a:srgbClr val="FFFF00"/>
          </a:solidFill>
          <a:ln>
            <a:solidFill>
              <a:srgbClr val="FFFF00"/>
            </a:solid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4400" b="0" i="0" u="none" strike="noStrike" cap="none" baseline="0">
                <a:solidFill>
                  <a:schemeClr val="dk1"/>
                </a:solidFill>
                <a:latin typeface="Calibri"/>
                <a:ea typeface="Calibri"/>
                <a:cs typeface="Calibri"/>
                <a:sym typeface="Calibri"/>
                <a:rtl val="0"/>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pPr>
              <a:buSzPct val="25000"/>
            </a:pPr>
            <a:r>
              <a:rPr lang="en-US" sz="3200" b="1" dirty="0" smtClean="0">
                <a:solidFill>
                  <a:schemeClr val="tx1"/>
                </a:solidFill>
                <a:latin typeface="Century Gothic" charset="0"/>
                <a:ea typeface="Century Gothic" charset="0"/>
                <a:cs typeface="Century Gothic" charset="0"/>
              </a:rPr>
              <a:t>K-12 ELA  Anchor </a:t>
            </a:r>
            <a:r>
              <a:rPr lang="en-US" sz="3200" b="1" dirty="0">
                <a:solidFill>
                  <a:schemeClr val="tx1"/>
                </a:solidFill>
                <a:latin typeface="Century Gothic" charset="0"/>
                <a:ea typeface="Century Gothic" charset="0"/>
                <a:cs typeface="Century Gothic" charset="0"/>
              </a:rPr>
              <a:t>Standards for </a:t>
            </a:r>
            <a:r>
              <a:rPr lang="en-US" sz="3200" b="1" u="sng" dirty="0">
                <a:solidFill>
                  <a:schemeClr val="tx1"/>
                </a:solidFill>
                <a:latin typeface="Century Gothic" charset="0"/>
                <a:ea typeface="Century Gothic" charset="0"/>
                <a:cs typeface="Century Gothic" charset="0"/>
              </a:rPr>
              <a:t>Language</a:t>
            </a:r>
          </a:p>
        </p:txBody>
      </p:sp>
      <p:sp>
        <p:nvSpPr>
          <p:cNvPr id="6" name="Rectangle 5"/>
          <p:cNvSpPr/>
          <p:nvPr/>
        </p:nvSpPr>
        <p:spPr>
          <a:xfrm>
            <a:off x="451945" y="1541287"/>
            <a:ext cx="8481848" cy="47089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t>Conventions of Standard English:</a:t>
            </a:r>
          </a:p>
          <a:p>
            <a:r>
              <a:rPr lang="en-US" sz="2000" b="1" dirty="0" smtClean="0">
                <a:solidFill>
                  <a:srgbClr val="FF0000"/>
                </a:solidFill>
              </a:rPr>
              <a:t>L.1</a:t>
            </a:r>
            <a:endParaRPr lang="en-US" sz="2000" b="1" dirty="0">
              <a:solidFill>
                <a:srgbClr val="FF0000"/>
              </a:solidFill>
            </a:endParaRPr>
          </a:p>
          <a:p>
            <a:r>
              <a:rPr lang="en-US" sz="2000" dirty="0"/>
              <a:t>Demonstrate </a:t>
            </a:r>
            <a:r>
              <a:rPr lang="en-US" sz="2000" b="1" dirty="0">
                <a:solidFill>
                  <a:srgbClr val="FF0000"/>
                </a:solidFill>
              </a:rPr>
              <a:t>command of the conventions of standard English </a:t>
            </a:r>
            <a:r>
              <a:rPr lang="en-US" sz="2000" dirty="0"/>
              <a:t>grammar and usage </a:t>
            </a:r>
            <a:r>
              <a:rPr lang="en-US" sz="2000" b="1" dirty="0">
                <a:solidFill>
                  <a:srgbClr val="FF0000"/>
                </a:solidFill>
              </a:rPr>
              <a:t>when writing or speaking</a:t>
            </a:r>
            <a:r>
              <a:rPr lang="en-US" sz="2000" dirty="0"/>
              <a:t>.</a:t>
            </a:r>
          </a:p>
          <a:p>
            <a:endParaRPr lang="en-US" sz="2000" dirty="0" smtClean="0"/>
          </a:p>
          <a:p>
            <a:r>
              <a:rPr lang="en-US" sz="2000" b="1" dirty="0" smtClean="0">
                <a:solidFill>
                  <a:schemeClr val="tx2"/>
                </a:solidFill>
              </a:rPr>
              <a:t>L.2</a:t>
            </a:r>
            <a:endParaRPr lang="en-US" sz="2000" b="1" dirty="0">
              <a:solidFill>
                <a:schemeClr val="tx2"/>
              </a:solidFill>
            </a:endParaRPr>
          </a:p>
          <a:p>
            <a:r>
              <a:rPr lang="en-US" sz="2000" dirty="0"/>
              <a:t>Demonstrate command of the conventions of standard </a:t>
            </a:r>
            <a:endParaRPr lang="en-US" sz="2000" dirty="0" smtClean="0"/>
          </a:p>
          <a:p>
            <a:r>
              <a:rPr lang="en-US" sz="2000" dirty="0" smtClean="0"/>
              <a:t>English </a:t>
            </a:r>
            <a:r>
              <a:rPr lang="en-US" sz="2000" dirty="0"/>
              <a:t>capitalization, punctuation, and spelling when writing.</a:t>
            </a:r>
          </a:p>
          <a:p>
            <a:endParaRPr lang="en-US" sz="2000" dirty="0" smtClean="0"/>
          </a:p>
          <a:p>
            <a:r>
              <a:rPr lang="en-US" sz="2000" b="1" dirty="0" smtClean="0"/>
              <a:t>Knowledge </a:t>
            </a:r>
            <a:r>
              <a:rPr lang="en-US" sz="2000" b="1" dirty="0"/>
              <a:t>of Language:</a:t>
            </a:r>
          </a:p>
          <a:p>
            <a:r>
              <a:rPr lang="en-US" sz="2000" b="1" dirty="0" smtClean="0">
                <a:solidFill>
                  <a:srgbClr val="00B050"/>
                </a:solidFill>
              </a:rPr>
              <a:t>L.3</a:t>
            </a:r>
            <a:endParaRPr lang="en-US" sz="2000" b="1" dirty="0">
              <a:solidFill>
                <a:srgbClr val="00B050"/>
              </a:solidFill>
            </a:endParaRPr>
          </a:p>
          <a:p>
            <a:r>
              <a:rPr lang="en-US" sz="2000" b="1" dirty="0">
                <a:solidFill>
                  <a:srgbClr val="00B050"/>
                </a:solidFill>
              </a:rPr>
              <a:t>Apply knowledge of language to understand how language functions in different contexts, to make effective choices </a:t>
            </a:r>
            <a:r>
              <a:rPr lang="en-US" sz="2000" dirty="0"/>
              <a:t>for meaning or style, and to comprehend more fully when reading or listening.</a:t>
            </a:r>
          </a:p>
        </p:txBody>
      </p:sp>
    </p:spTree>
    <p:extLst>
      <p:ext uri="{BB962C8B-B14F-4D97-AF65-F5344CB8AC3E}">
        <p14:creationId xmlns:p14="http://schemas.microsoft.com/office/powerpoint/2010/main" val="37520760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Content Placeholder 2"/>
          <p:cNvSpPr txBox="1">
            <a:spLocks/>
          </p:cNvSpPr>
          <p:nvPr/>
        </p:nvSpPr>
        <p:spPr>
          <a:xfrm>
            <a:off x="457200" y="1600200"/>
            <a:ext cx="8229600" cy="4525963"/>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Code-Switching</a:t>
            </a:r>
          </a:p>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Contrastive Analysis: 4 types</a:t>
            </a:r>
          </a:p>
          <a:p>
            <a:pPr marL="285750" indent="-285750">
              <a:lnSpc>
                <a:spcPct val="150000"/>
              </a:lnSpc>
              <a:buClr>
                <a:srgbClr val="C00000"/>
              </a:buClr>
              <a:buFont typeface="Wingdings" charset="2"/>
              <a:buChar char="Ø"/>
            </a:pPr>
            <a:r>
              <a:rPr lang="en-US" altLang="en-US" sz="3200" b="1" dirty="0" smtClean="0">
                <a:latin typeface="Century Gothic" charset="0"/>
                <a:ea typeface="Century Gothic" charset="0"/>
                <a:cs typeface="Century Gothic" charset="0"/>
              </a:rPr>
              <a:t>Reading and Writing opportunities</a:t>
            </a:r>
            <a:endParaRPr lang="en-US" altLang="en-US" sz="3200" b="1" dirty="0">
              <a:latin typeface="Century Gothic" charset="0"/>
              <a:ea typeface="Century Gothic" charset="0"/>
              <a:cs typeface="Century Gothic" charset="0"/>
            </a:endParaRPr>
          </a:p>
        </p:txBody>
      </p:sp>
      <p:sp>
        <p:nvSpPr>
          <p:cNvPr id="6" name="Title 1"/>
          <p:cNvSpPr txBox="1">
            <a:spLocks/>
          </p:cNvSpPr>
          <p:nvPr/>
        </p:nvSpPr>
        <p:spPr bwMode="auto">
          <a:xfrm>
            <a:off x="0" y="293025"/>
            <a:ext cx="9144000" cy="1417638"/>
          </a:xfrm>
          <a:prstGeom prst="rect">
            <a:avLst/>
          </a:prstGeom>
          <a:solidFill>
            <a:srgbClr val="33CC33"/>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alibri" charset="0"/>
              </a:rPr>
              <a:t>Responsive Language Development </a:t>
            </a:r>
            <a:endParaRPr lang="en-US" b="1" dirty="0">
              <a:solidFill>
                <a:srgbClr val="000000"/>
              </a:solidFill>
              <a:latin typeface="Calibri" charset="0"/>
            </a:endParaRPr>
          </a:p>
        </p:txBody>
      </p:sp>
    </p:spTree>
    <p:extLst>
      <p:ext uri="{BB962C8B-B14F-4D97-AF65-F5344CB8AC3E}">
        <p14:creationId xmlns:p14="http://schemas.microsoft.com/office/powerpoint/2010/main" val="924264834"/>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33CC33"/>
          </a:solidFill>
        </p:spPr>
        <p:txBody>
          <a:bodyPr>
            <a:normAutofit fontScale="90000"/>
          </a:bodyPr>
          <a:lstStyle/>
          <a:p>
            <a:r>
              <a:rPr lang="en-US" dirty="0" smtClean="0"/>
              <a:t>What are your thoughts Responsive Language Development? </a:t>
            </a:r>
            <a:endParaRPr lang="en-US" dirty="0"/>
          </a:p>
        </p:txBody>
      </p:sp>
      <p:pic>
        <p:nvPicPr>
          <p:cNvPr id="3" name="Picture 2"/>
          <p:cNvPicPr/>
          <p:nvPr/>
        </p:nvPicPr>
        <p:blipFill rotWithShape="1">
          <a:blip r:embed="rId2">
            <a:extLst>
              <a:ext uri="{BEBA8EAE-BF5A-486C-A8C5-ECC9F3942E4B}">
                <a14:imgProps xmlns:a14="http://schemas.microsoft.com/office/drawing/2010/main">
                  <a14:imgLayer r:embed="rId3">
                    <a14:imgEffect>
                      <a14:backgroundRemoval t="8724" b="78513" l="25333" r="77258"/>
                    </a14:imgEffect>
                  </a14:imgLayer>
                </a14:imgProps>
              </a:ext>
            </a:extLst>
          </a:blip>
          <a:srcRect l="43280" r="16252" b="12763"/>
          <a:stretch/>
        </p:blipFill>
        <p:spPr bwMode="auto">
          <a:xfrm>
            <a:off x="8165226" y="5529764"/>
            <a:ext cx="978774" cy="1290330"/>
          </a:xfrm>
          <a:prstGeom prst="rect">
            <a:avLst/>
          </a:prstGeom>
          <a:ln>
            <a:noFill/>
          </a:ln>
          <a:extLst>
            <a:ext uri="{53640926-AAD7-44d8-BBD7-CCE9431645EC}">
              <a14:shadowObscured xmlns="" xmlns:a14="http://schemas.microsoft.com/office/drawing/2010/main"/>
            </a:ext>
          </a:extLst>
        </p:spPr>
      </p:pic>
      <p:pic>
        <p:nvPicPr>
          <p:cNvPr id="4" name="Picture 3"/>
          <p:cNvPicPr/>
          <p:nvPr/>
        </p:nvPicPr>
        <p:blipFill rotWithShape="1">
          <a:blip r:embed="rId2">
            <a:extLst>
              <a:ext uri="{BEBA8EAE-BF5A-486C-A8C5-ECC9F3942E4B}">
                <a14:imgProps xmlns:a14="http://schemas.microsoft.com/office/drawing/2010/main">
                  <a14:imgLayer r:embed="rId3">
                    <a14:imgEffect>
                      <a14:backgroundRemoval t="8724" b="78513" l="25333" r="77258"/>
                    </a14:imgEffect>
                  </a14:imgLayer>
                </a14:imgProps>
              </a:ext>
            </a:extLst>
          </a:blip>
          <a:srcRect l="43280" r="16252" b="12763"/>
          <a:stretch/>
        </p:blipFill>
        <p:spPr bwMode="auto">
          <a:xfrm>
            <a:off x="7199345" y="5586345"/>
            <a:ext cx="1148477" cy="1271655"/>
          </a:xfrm>
          <a:prstGeom prst="rect">
            <a:avLst/>
          </a:prstGeom>
          <a:ln>
            <a:noFill/>
          </a:ln>
          <a:extLst>
            <a:ext uri="{53640926-AAD7-44d8-BBD7-CCE9431645EC}">
              <a14:shadowObscured xmlns="" xmlns:a14="http://schemas.microsoft.com/office/drawing/2010/main"/>
            </a:ext>
          </a:extLst>
        </p:spPr>
      </p:pic>
      <p:pic>
        <p:nvPicPr>
          <p:cNvPr id="5" name="Picture 4" descr="Screen Shot 2016-01-27 at 5.40.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743" y="1977855"/>
            <a:ext cx="5842000" cy="3276600"/>
          </a:xfrm>
          <a:prstGeom prst="rect">
            <a:avLst/>
          </a:prstGeom>
        </p:spPr>
      </p:pic>
      <p:sp>
        <p:nvSpPr>
          <p:cNvPr id="6" name="TextBox 5"/>
          <p:cNvSpPr txBox="1"/>
          <p:nvPr/>
        </p:nvSpPr>
        <p:spPr>
          <a:xfrm>
            <a:off x="143725" y="6173763"/>
            <a:ext cx="3619200" cy="646331"/>
          </a:xfrm>
          <a:prstGeom prst="rect">
            <a:avLst/>
          </a:prstGeom>
          <a:noFill/>
        </p:spPr>
        <p:txBody>
          <a:bodyPr wrap="none" rtlCol="0">
            <a:spAutoFit/>
          </a:bodyPr>
          <a:lstStyle/>
          <a:p>
            <a:r>
              <a:rPr lang="en-US" b="1" dirty="0" smtClean="0">
                <a:latin typeface="Century Gothic"/>
                <a:cs typeface="Century Gothic"/>
              </a:rPr>
              <a:t>Discussion Protocol: Turn &amp; Talk </a:t>
            </a:r>
          </a:p>
          <a:p>
            <a:r>
              <a:rPr lang="en-US" b="1" dirty="0" smtClean="0">
                <a:latin typeface="Century Gothic"/>
                <a:cs typeface="Century Gothic"/>
              </a:rPr>
              <a:t>Participation Protocol: Roll ‘</a:t>
            </a:r>
            <a:r>
              <a:rPr lang="en-US" b="1" dirty="0" err="1" smtClean="0">
                <a:latin typeface="Century Gothic"/>
                <a:cs typeface="Century Gothic"/>
              </a:rPr>
              <a:t>Em</a:t>
            </a:r>
            <a:endParaRPr lang="en-US" b="1" dirty="0">
              <a:latin typeface="Century Gothic"/>
              <a:cs typeface="Century Gothic"/>
            </a:endParaRPr>
          </a:p>
        </p:txBody>
      </p:sp>
    </p:spTree>
    <p:extLst>
      <p:ext uri="{BB962C8B-B14F-4D97-AF65-F5344CB8AC3E}">
        <p14:creationId xmlns:p14="http://schemas.microsoft.com/office/powerpoint/2010/main" val="37510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4"/>
          <p:cNvSpPr txBox="1">
            <a:spLocks noGrp="1"/>
          </p:cNvSpPr>
          <p:nvPr>
            <p:ph type="title"/>
          </p:nvPr>
        </p:nvSpPr>
        <p:spPr>
          <a:xfrm>
            <a:off x="0" y="0"/>
            <a:ext cx="9144000" cy="1261177"/>
          </a:xfrm>
          <a:prstGeom prst="rect">
            <a:avLst/>
          </a:prstGeom>
          <a:solidFill>
            <a:srgbClr val="FFFF00"/>
          </a:solidFill>
          <a:ln>
            <a:noFill/>
          </a:ln>
        </p:spPr>
        <p:txBody>
          <a:bodyPr lIns="91425" tIns="45700" rIns="91425" bIns="45700" anchor="ctr" anchorCtr="0">
            <a:noAutofit/>
          </a:bodyPr>
          <a:lstStyle/>
          <a:p>
            <a:pPr lvl="0">
              <a:buSzPct val="25000"/>
            </a:pPr>
            <a:r>
              <a:rPr lang="en-US" altLang="en-US" sz="3600" b="1" dirty="0" smtClean="0">
                <a:solidFill>
                  <a:srgbClr val="000000"/>
                </a:solidFill>
                <a:ea typeface="ＭＳ Ｐゴシック" charset="-128"/>
              </a:rPr>
              <a:t>Resources</a:t>
            </a:r>
            <a:endParaRPr lang="en-US" sz="3600" b="1" u="none" strike="noStrike" cap="none" baseline="0" dirty="0">
              <a:solidFill>
                <a:schemeClr val="tx1"/>
              </a:solidFill>
              <a:latin typeface="Century Gothic" charset="0"/>
              <a:ea typeface="Century Gothic" charset="0"/>
              <a:cs typeface="Century Gothic" charset="0"/>
              <a:sym typeface="Calibri"/>
            </a:endParaRPr>
          </a:p>
        </p:txBody>
      </p:sp>
      <p:pic>
        <p:nvPicPr>
          <p:cNvPr id="6" name="Picture 2" descr="A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976" y="4364640"/>
            <a:ext cx="2947996" cy="21824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descr="mxal.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4976" y="1950624"/>
            <a:ext cx="2947996" cy="21824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4" y="1484148"/>
            <a:ext cx="1822302" cy="22680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040" y="1581167"/>
            <a:ext cx="1640311" cy="207400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926" y="3846232"/>
            <a:ext cx="2070538" cy="2413920"/>
          </a:xfrm>
          <a:prstGeom prst="rect">
            <a:avLst/>
          </a:prstGeom>
        </p:spPr>
      </p:pic>
      <p:pic>
        <p:nvPicPr>
          <p:cNvPr id="5" name="Picture 4"/>
          <p:cNvPicPr>
            <a:picLocks noChangeAspect="1"/>
          </p:cNvPicPr>
          <p:nvPr/>
        </p:nvPicPr>
        <p:blipFill>
          <a:blip r:embed="rId8"/>
          <a:stretch>
            <a:fillRect/>
          </a:stretch>
        </p:blipFill>
        <p:spPr>
          <a:xfrm>
            <a:off x="504934" y="3846232"/>
            <a:ext cx="1810481" cy="2557664"/>
          </a:xfrm>
          <a:prstGeom prst="rect">
            <a:avLst/>
          </a:prstGeom>
        </p:spPr>
      </p:pic>
    </p:spTree>
    <p:extLst>
      <p:ext uri="{BB962C8B-B14F-4D97-AF65-F5344CB8AC3E}">
        <p14:creationId xmlns:p14="http://schemas.microsoft.com/office/powerpoint/2010/main" val="27017941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9 at 10.5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437"/>
            <a:ext cx="9144000" cy="6658738"/>
          </a:xfrm>
          <a:prstGeom prst="rect">
            <a:avLst/>
          </a:prstGeom>
        </p:spPr>
      </p:pic>
      <p:sp>
        <p:nvSpPr>
          <p:cNvPr id="3" name="Donut 2"/>
          <p:cNvSpPr/>
          <p:nvPr/>
        </p:nvSpPr>
        <p:spPr>
          <a:xfrm>
            <a:off x="1122746" y="1041723"/>
            <a:ext cx="2523281" cy="50928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5499905" y="1041723"/>
            <a:ext cx="2523281" cy="509286"/>
          </a:xfrm>
          <a:prstGeom prst="don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338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TotalTime>
  <Words>7669</Words>
  <Application>Microsoft Macintosh PowerPoint</Application>
  <PresentationFormat>On-screen Show (4:3)</PresentationFormat>
  <Paragraphs>934</Paragraphs>
  <Slides>99</Slides>
  <Notes>79</Notes>
  <HiddenSlides>18</HiddenSlides>
  <MMClips>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13" baseType="lpstr">
      <vt:lpstr>Calibri</vt:lpstr>
      <vt:lpstr>Century Gothic</vt:lpstr>
      <vt:lpstr>Chalkboard SE</vt:lpstr>
      <vt:lpstr>Courier New</vt:lpstr>
      <vt:lpstr>Georgia</vt:lpstr>
      <vt:lpstr>MS PGothic</vt:lpstr>
      <vt:lpstr>ＭＳ Ｐゴシック</vt:lpstr>
      <vt:lpstr>Times</vt:lpstr>
      <vt:lpstr>Wingdings</vt:lpstr>
      <vt:lpstr>Wingdings 2</vt:lpstr>
      <vt:lpstr>Zapf Dingbats</vt:lpstr>
      <vt:lpstr>Arial</vt:lpstr>
      <vt:lpstr>Office Theme</vt:lpstr>
      <vt:lpstr>Document</vt:lpstr>
      <vt:lpstr>PowerPoint Presentation</vt:lpstr>
      <vt:lpstr>Responsive Language</vt:lpstr>
      <vt:lpstr>Five CLR Instructional Areas When looking at instruction from the what and the how perspective there are five general areas that we have identified where CLR can have immediate impact by  increasing student motivation and engagement.</vt:lpstr>
      <vt:lpstr>PowerPoint Presentation</vt:lpstr>
      <vt:lpstr>PowerPoint Presentation</vt:lpstr>
      <vt:lpstr>Contrastive Analysis vs. “Traditional English Dept. Techniques”</vt:lpstr>
      <vt:lpstr>PowerPoint Presentation</vt:lpstr>
      <vt:lpstr>Interactivity: Linguistic Contrastive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Practice Administering the Linguistic Screener</vt:lpstr>
      <vt:lpstr>PowerPoint Presentation</vt:lpstr>
      <vt:lpstr>Rally Robin</vt:lpstr>
      <vt:lpstr>PowerPoint Presentation</vt:lpstr>
      <vt:lpstr>PowerPoint Presentation</vt:lpstr>
      <vt:lpstr>Code-Switching</vt:lpstr>
      <vt:lpstr>PowerPoint Presentation</vt:lpstr>
      <vt:lpstr>Contrastive Analysis</vt:lpstr>
      <vt:lpstr>PowerPoint Presentation</vt:lpstr>
      <vt:lpstr>Common Rules  Lists</vt:lpstr>
      <vt:lpstr>Common Rules Lists</vt:lpstr>
      <vt:lpstr>Common Rules Lists Posters</vt:lpstr>
      <vt:lpstr>Common Linguistic Features</vt:lpstr>
      <vt:lpstr>Common Linguistic Features</vt:lpstr>
      <vt:lpstr>Common Linguistic Features</vt:lpstr>
      <vt:lpstr>Monitoring Roster</vt:lpstr>
      <vt:lpstr>What does this data tell us these students’ linguistic proficiencies?   What Patterns do we notice?</vt:lpstr>
      <vt:lpstr>What does this data tell us these students’ linguistic proficiencies?   What Patterns do we notice?</vt:lpstr>
      <vt:lpstr>PowerPoint Presentation</vt:lpstr>
      <vt:lpstr>You Can’t Build on a Faulty Foundation!</vt:lpstr>
      <vt:lpstr>House of Responsive Language</vt:lpstr>
      <vt:lpstr>LAS Links-  African American Language  Audio Sample</vt:lpstr>
      <vt:lpstr>PowerPoint Presentation</vt:lpstr>
      <vt:lpstr>PowerPoint Presentation</vt:lpstr>
      <vt:lpstr>Three Objectives to be Responsive  to SEL Languages</vt:lpstr>
      <vt:lpstr>PowerPoint Presentation</vt:lpstr>
      <vt:lpstr>PowerPoint Presentation</vt:lpstr>
      <vt:lpstr>PowerPoint Presentation</vt:lpstr>
      <vt:lpstr>Resources</vt:lpstr>
      <vt:lpstr>Responsive Language</vt:lpstr>
      <vt:lpstr>Five CLR Instructional Areas </vt:lpstr>
      <vt:lpstr>PowerPoint Presentation</vt:lpstr>
      <vt:lpstr>PowerPoint Presentation</vt:lpstr>
      <vt:lpstr>PowerPoint Presentation</vt:lpstr>
      <vt:lpstr>PowerPoint Presentation</vt:lpstr>
      <vt:lpstr>PowerPoint Presentation</vt:lpstr>
      <vt:lpstr>PowerPoint Presentation</vt:lpstr>
      <vt:lpstr>Let’s Practice Administering the Linguistic Screener</vt:lpstr>
      <vt:lpstr>What are your thoughts about the Linguistic Screeners? </vt:lpstr>
      <vt:lpstr>PowerPoint Presentation</vt:lpstr>
      <vt:lpstr>PowerPoint Presentation</vt:lpstr>
      <vt:lpstr>Rally Robin</vt:lpstr>
      <vt:lpstr>Rally Robin</vt:lpstr>
      <vt:lpstr>PowerPoint Presentation</vt:lpstr>
      <vt:lpstr>PowerPoint Presentation</vt:lpstr>
      <vt:lpstr>PowerPoint Presentation</vt:lpstr>
      <vt:lpstr>PowerPoint Presentation</vt:lpstr>
      <vt:lpstr>Monitoring Roster</vt:lpstr>
      <vt:lpstr>What does this data tell us these students’ linguistic proficiencies?   What Patterns do we notice?</vt:lpstr>
      <vt:lpstr>What does this data tell us these students’ linguistic proficiencies?   What Patterns do we notice?</vt:lpstr>
      <vt:lpstr>PowerPoint Presentation</vt:lpstr>
      <vt:lpstr>PowerPoint Presentation</vt:lpstr>
      <vt:lpstr>PowerPoint Presentation</vt:lpstr>
      <vt:lpstr>PowerPoint Presentation</vt:lpstr>
      <vt:lpstr>Common Rules  Lists</vt:lpstr>
      <vt:lpstr>Common Rules Lists</vt:lpstr>
      <vt:lpstr>Common Rules Lists Posters</vt:lpstr>
      <vt:lpstr>Common Linguistic Features</vt:lpstr>
      <vt:lpstr>LAS Links-  African American Language  Audio Sample</vt:lpstr>
      <vt:lpstr>PowerPoint Presentation</vt:lpstr>
      <vt:lpstr>PowerPoint Presentation</vt:lpstr>
      <vt:lpstr>Common Linguistic Features</vt:lpstr>
      <vt:lpstr>Common Linguistic Features</vt:lpstr>
      <vt:lpstr>PowerPoint Presentation</vt:lpstr>
      <vt:lpstr>PowerPoint Presentation</vt:lpstr>
      <vt:lpstr>PowerPoint Presentation</vt:lpstr>
      <vt:lpstr>Contrastive Analysis</vt:lpstr>
      <vt:lpstr>Code-Switching</vt:lpstr>
      <vt:lpstr>PowerPoint Presentation</vt:lpstr>
      <vt:lpstr>PowerPoint Presentation</vt:lpstr>
      <vt:lpstr>Contrastive Analysis vs. “Traditional English Dept. Techniques”</vt:lpstr>
      <vt:lpstr>PowerPoint Presentation</vt:lpstr>
      <vt:lpstr>PowerPoint Presentation</vt:lpstr>
      <vt:lpstr>What are your thoughts Responsive Language Development? </vt:lpstr>
      <vt:lpstr>Resources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Responsive Language</dc:title>
  <dc:creator>Jamila Gillenwaters</dc:creator>
  <cp:lastModifiedBy>mam0887@lausd.net</cp:lastModifiedBy>
  <cp:revision>7</cp:revision>
  <dcterms:created xsi:type="dcterms:W3CDTF">2016-01-30T21:29:15Z</dcterms:created>
  <dcterms:modified xsi:type="dcterms:W3CDTF">2016-02-10T23:05:45Z</dcterms:modified>
</cp:coreProperties>
</file>