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1"/>
  </p:sldMasterIdLst>
  <p:notesMasterIdLst>
    <p:notesMasterId r:id="rId34"/>
  </p:notesMasterIdLst>
  <p:sldIdLst>
    <p:sldId id="259" r:id="rId2"/>
    <p:sldId id="284" r:id="rId3"/>
    <p:sldId id="286" r:id="rId4"/>
    <p:sldId id="287" r:id="rId5"/>
    <p:sldId id="260" r:id="rId6"/>
    <p:sldId id="264" r:id="rId7"/>
    <p:sldId id="265" r:id="rId8"/>
    <p:sldId id="273" r:id="rId9"/>
    <p:sldId id="263" r:id="rId10"/>
    <p:sldId id="261" r:id="rId11"/>
    <p:sldId id="271" r:id="rId12"/>
    <p:sldId id="268" r:id="rId13"/>
    <p:sldId id="267" r:id="rId14"/>
    <p:sldId id="280" r:id="rId15"/>
    <p:sldId id="281" r:id="rId16"/>
    <p:sldId id="266" r:id="rId17"/>
    <p:sldId id="258" r:id="rId18"/>
    <p:sldId id="257" r:id="rId19"/>
    <p:sldId id="262" r:id="rId20"/>
    <p:sldId id="270" r:id="rId21"/>
    <p:sldId id="269" r:id="rId22"/>
    <p:sldId id="272" r:id="rId23"/>
    <p:sldId id="278" r:id="rId24"/>
    <p:sldId id="274" r:id="rId25"/>
    <p:sldId id="275" r:id="rId26"/>
    <p:sldId id="276" r:id="rId27"/>
    <p:sldId id="288" r:id="rId28"/>
    <p:sldId id="285" r:id="rId29"/>
    <p:sldId id="277" r:id="rId30"/>
    <p:sldId id="279" r:id="rId31"/>
    <p:sldId id="282" r:id="rId32"/>
    <p:sldId id="283"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Title: Through the Eyes of a Diverse Learner" id="{9129DFF8-EB1C-D847-821F-F7269E03FF47}">
          <p14:sldIdLst>
            <p14:sldId id="259"/>
            <p14:sldId id="284"/>
            <p14:sldId id="286"/>
            <p14:sldId id="287"/>
          </p14:sldIdLst>
        </p14:section>
        <p14:section name="Achievement Attitudes" id="{2BA544D7-3F25-4843-8408-48A1C4C51769}">
          <p14:sldIdLst>
            <p14:sldId id="260"/>
            <p14:sldId id="264"/>
            <p14:sldId id="265"/>
            <p14:sldId id="273"/>
            <p14:sldId id="263"/>
          </p14:sldIdLst>
        </p14:section>
        <p14:section name="Motivation" id="{9BA66A9F-4DB6-5748-93D6-85861AB8E127}">
          <p14:sldIdLst>
            <p14:sldId id="261"/>
            <p14:sldId id="271"/>
            <p14:sldId id="268"/>
            <p14:sldId id="267"/>
            <p14:sldId id="280"/>
            <p14:sldId id="281"/>
            <p14:sldId id="266"/>
            <p14:sldId id="258"/>
            <p14:sldId id="257"/>
          </p14:sldIdLst>
        </p14:section>
        <p14:section name="Language" id="{054D9989-0B6C-B245-907C-E3CAA94F3351}">
          <p14:sldIdLst>
            <p14:sldId id="262"/>
            <p14:sldId id="270"/>
            <p14:sldId id="269"/>
            <p14:sldId id="272"/>
            <p14:sldId id="278"/>
            <p14:sldId id="274"/>
            <p14:sldId id="275"/>
            <p14:sldId id="276"/>
            <p14:sldId id="288"/>
            <p14:sldId id="285"/>
          </p14:sldIdLst>
        </p14:section>
        <p14:section name="Planning for Diverse Learners" id="{1BB2DD77-96C0-AB45-9F15-BC4A3393C3AA}">
          <p14:sldIdLst>
            <p14:sldId id="277"/>
            <p14:sldId id="279"/>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4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E1BC8-DD94-FD4C-B205-1B2DEF1B120D}"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43B926C6-EB35-194E-9700-DF3B5F95ACC8}">
      <dgm:prSet phldrT="[Text]"/>
      <dgm:spPr>
        <a:solidFill>
          <a:schemeClr val="accent2">
            <a:lumMod val="40000"/>
            <a:lumOff val="60000"/>
            <a:alpha val="90000"/>
          </a:schemeClr>
        </a:solidFill>
      </dgm:spPr>
      <dgm:t>
        <a:bodyPr/>
        <a:lstStyle/>
        <a:p>
          <a:r>
            <a:rPr lang="en-US" b="1" dirty="0" smtClean="0"/>
            <a:t>LAUSD Classrooms</a:t>
          </a:r>
          <a:endParaRPr lang="en-US" b="1" dirty="0"/>
        </a:p>
      </dgm:t>
    </dgm:pt>
    <dgm:pt modelId="{55F596D1-E433-234B-91DC-D066B8ED6EDD}" type="parTrans" cxnId="{B9731FC1-9C0F-0E49-9B9E-E0DABFD76924}">
      <dgm:prSet/>
      <dgm:spPr/>
      <dgm:t>
        <a:bodyPr/>
        <a:lstStyle/>
        <a:p>
          <a:endParaRPr lang="en-US" b="1"/>
        </a:p>
      </dgm:t>
    </dgm:pt>
    <dgm:pt modelId="{B6D79E9F-5D12-D045-BC89-A88B24F8A479}" type="sibTrans" cxnId="{B9731FC1-9C0F-0E49-9B9E-E0DABFD76924}">
      <dgm:prSet/>
      <dgm:spPr/>
      <dgm:t>
        <a:bodyPr/>
        <a:lstStyle/>
        <a:p>
          <a:endParaRPr lang="en-US" b="1"/>
        </a:p>
      </dgm:t>
    </dgm:pt>
    <dgm:pt modelId="{2DF3106E-403B-3B47-B00B-CB994E555594}">
      <dgm:prSet phldrT="[Text]" custT="1"/>
      <dgm:spPr>
        <a:solidFill>
          <a:schemeClr val="accent4">
            <a:lumMod val="60000"/>
            <a:lumOff val="40000"/>
            <a:alpha val="90000"/>
          </a:schemeClr>
        </a:solidFill>
      </dgm:spPr>
      <dgm:t>
        <a:bodyPr/>
        <a:lstStyle/>
        <a:p>
          <a:r>
            <a:rPr lang="en-US" sz="1400" b="1" dirty="0" smtClean="0"/>
            <a:t>Standard English Learner Programs</a:t>
          </a:r>
        </a:p>
        <a:p>
          <a:r>
            <a:rPr lang="en-US" sz="1400" b="1" dirty="0" smtClean="0"/>
            <a:t>57 Schools</a:t>
          </a:r>
        </a:p>
      </dgm:t>
    </dgm:pt>
    <dgm:pt modelId="{0E799B5C-E6E1-0D48-A1F6-C4853CB93114}" type="parTrans" cxnId="{F35EDA6C-CAD2-FE4C-9BA8-D9B73973F2D9}">
      <dgm:prSet/>
      <dgm:spPr/>
      <dgm:t>
        <a:bodyPr/>
        <a:lstStyle/>
        <a:p>
          <a:endParaRPr lang="en-US" b="1"/>
        </a:p>
      </dgm:t>
    </dgm:pt>
    <dgm:pt modelId="{DC3CA3AB-4888-5841-8B57-603FC1D5ED0A}" type="sibTrans" cxnId="{F35EDA6C-CAD2-FE4C-9BA8-D9B73973F2D9}">
      <dgm:prSet/>
      <dgm:spPr/>
      <dgm:t>
        <a:bodyPr/>
        <a:lstStyle/>
        <a:p>
          <a:endParaRPr lang="en-US" b="1"/>
        </a:p>
      </dgm:t>
    </dgm:pt>
    <dgm:pt modelId="{A7B925C2-202D-4E4E-BDBA-7491B3B18E1D}">
      <dgm:prSet phldrT="[Text]" custT="1"/>
      <dgm:spPr>
        <a:solidFill>
          <a:schemeClr val="tx2">
            <a:lumMod val="50000"/>
            <a:lumOff val="50000"/>
            <a:alpha val="90000"/>
          </a:schemeClr>
        </a:solidFill>
      </dgm:spPr>
      <dgm:t>
        <a:bodyPr/>
        <a:lstStyle/>
        <a:p>
          <a:r>
            <a:rPr lang="en-US" sz="1400" b="1" dirty="0" smtClean="0"/>
            <a:t>Reclassified English Learners</a:t>
          </a:r>
        </a:p>
        <a:p>
          <a:r>
            <a:rPr lang="en-US" sz="1400" b="1" dirty="0" smtClean="0"/>
            <a:t>138,000</a:t>
          </a:r>
          <a:endParaRPr lang="en-US" sz="1400" b="1" dirty="0"/>
        </a:p>
      </dgm:t>
    </dgm:pt>
    <dgm:pt modelId="{9524A8D5-5BE0-FC4B-AEE4-8E7193511B6E}" type="parTrans" cxnId="{7E7ECB20-A2A9-264C-98CB-32DB408AD8E9}">
      <dgm:prSet/>
      <dgm:spPr/>
      <dgm:t>
        <a:bodyPr/>
        <a:lstStyle/>
        <a:p>
          <a:endParaRPr lang="en-US" b="1"/>
        </a:p>
      </dgm:t>
    </dgm:pt>
    <dgm:pt modelId="{DDD464AE-49CA-B546-95B5-810612D3D351}" type="sibTrans" cxnId="{7E7ECB20-A2A9-264C-98CB-32DB408AD8E9}">
      <dgm:prSet/>
      <dgm:spPr/>
      <dgm:t>
        <a:bodyPr/>
        <a:lstStyle/>
        <a:p>
          <a:endParaRPr lang="en-US" b="1"/>
        </a:p>
      </dgm:t>
    </dgm:pt>
    <dgm:pt modelId="{9BE6ABB1-A442-B440-A189-B5EA961DC891}">
      <dgm:prSet phldrT="[Text]" custT="1"/>
      <dgm:spPr>
        <a:solidFill>
          <a:schemeClr val="accent5">
            <a:lumMod val="60000"/>
            <a:lumOff val="40000"/>
            <a:alpha val="90000"/>
          </a:schemeClr>
        </a:solidFill>
      </dgm:spPr>
      <dgm:t>
        <a:bodyPr/>
        <a:lstStyle/>
        <a:p>
          <a:r>
            <a:rPr lang="en-US" sz="1400" b="1" dirty="0" smtClean="0"/>
            <a:t>Dual Language and Bilingual Programs</a:t>
          </a:r>
        </a:p>
        <a:p>
          <a:r>
            <a:rPr lang="en-US" sz="1400" b="1" dirty="0" smtClean="0"/>
            <a:t>79 programs</a:t>
          </a:r>
          <a:endParaRPr lang="en-US" sz="1400" b="1" dirty="0"/>
        </a:p>
      </dgm:t>
    </dgm:pt>
    <dgm:pt modelId="{609C669C-38C9-604D-9C7B-C1B24B64A932}" type="parTrans" cxnId="{D8E48EFE-EF1B-1640-BE24-9A2E1E0BAA71}">
      <dgm:prSet/>
      <dgm:spPr/>
      <dgm:t>
        <a:bodyPr/>
        <a:lstStyle/>
        <a:p>
          <a:endParaRPr lang="en-US" b="1"/>
        </a:p>
      </dgm:t>
    </dgm:pt>
    <dgm:pt modelId="{11FED5AE-0773-6D42-8769-D1F25B937A98}" type="sibTrans" cxnId="{D8E48EFE-EF1B-1640-BE24-9A2E1E0BAA71}">
      <dgm:prSet/>
      <dgm:spPr/>
      <dgm:t>
        <a:bodyPr/>
        <a:lstStyle/>
        <a:p>
          <a:endParaRPr lang="en-US" b="1"/>
        </a:p>
      </dgm:t>
    </dgm:pt>
    <dgm:pt modelId="{C2717C39-21A7-2245-86C8-16D44CB577E8}">
      <dgm:prSet phldrT="[Text]" custT="1"/>
      <dgm:spPr>
        <a:solidFill>
          <a:schemeClr val="accent6">
            <a:lumMod val="40000"/>
            <a:lumOff val="60000"/>
            <a:alpha val="90000"/>
          </a:schemeClr>
        </a:solidFill>
      </dgm:spPr>
      <dgm:t>
        <a:bodyPr/>
        <a:lstStyle/>
        <a:p>
          <a:r>
            <a:rPr lang="en-US" sz="1400" b="1" dirty="0" smtClean="0"/>
            <a:t>English Learners</a:t>
          </a:r>
        </a:p>
        <a:p>
          <a:r>
            <a:rPr lang="en-US" sz="1400" b="1" dirty="0" smtClean="0"/>
            <a:t>157,000</a:t>
          </a:r>
          <a:endParaRPr lang="en-US" sz="1400" b="1" dirty="0"/>
        </a:p>
      </dgm:t>
    </dgm:pt>
    <dgm:pt modelId="{FD1611EE-D9CD-7746-BC8E-D14686EBEC60}" type="parTrans" cxnId="{AF0DAEF1-9B98-AD4D-B4E3-15DA6F7579D6}">
      <dgm:prSet/>
      <dgm:spPr/>
      <dgm:t>
        <a:bodyPr/>
        <a:lstStyle/>
        <a:p>
          <a:endParaRPr lang="en-US" b="1"/>
        </a:p>
      </dgm:t>
    </dgm:pt>
    <dgm:pt modelId="{26474993-39EA-BB41-9274-F692483EC17D}" type="sibTrans" cxnId="{AF0DAEF1-9B98-AD4D-B4E3-15DA6F7579D6}">
      <dgm:prSet/>
      <dgm:spPr/>
      <dgm:t>
        <a:bodyPr/>
        <a:lstStyle/>
        <a:p>
          <a:endParaRPr lang="en-US" b="1"/>
        </a:p>
      </dgm:t>
    </dgm:pt>
    <dgm:pt modelId="{67C94C06-48FF-BB47-92E5-3CBF92A95EFC}">
      <dgm:prSet custT="1"/>
      <dgm:spPr>
        <a:solidFill>
          <a:schemeClr val="accent3">
            <a:alpha val="90000"/>
          </a:schemeClr>
        </a:solidFill>
      </dgm:spPr>
      <dgm:t>
        <a:bodyPr/>
        <a:lstStyle/>
        <a:p>
          <a:r>
            <a:rPr lang="en-US" sz="1400" b="1" dirty="0" smtClean="0"/>
            <a:t>Long Term English Learners</a:t>
          </a:r>
        </a:p>
        <a:p>
          <a:r>
            <a:rPr lang="en-US" sz="1400" b="1" dirty="0" smtClean="0"/>
            <a:t>38,000</a:t>
          </a:r>
          <a:endParaRPr lang="en-US" sz="1400" b="1" dirty="0"/>
        </a:p>
      </dgm:t>
    </dgm:pt>
    <dgm:pt modelId="{0B1AF7F2-78CA-A64A-9CCD-8A07F61FA12B}" type="parTrans" cxnId="{2A728959-C4B9-564C-916B-01097B308625}">
      <dgm:prSet/>
      <dgm:spPr/>
      <dgm:t>
        <a:bodyPr/>
        <a:lstStyle/>
        <a:p>
          <a:endParaRPr lang="en-US" b="1"/>
        </a:p>
      </dgm:t>
    </dgm:pt>
    <dgm:pt modelId="{C798E55A-C866-404C-B7E4-1D04F9F6B756}" type="sibTrans" cxnId="{2A728959-C4B9-564C-916B-01097B308625}">
      <dgm:prSet/>
      <dgm:spPr/>
      <dgm:t>
        <a:bodyPr/>
        <a:lstStyle/>
        <a:p>
          <a:endParaRPr lang="en-US" b="1"/>
        </a:p>
      </dgm:t>
    </dgm:pt>
    <dgm:pt modelId="{55CC390A-FFB8-1B4F-93D8-EF50A21C8B63}" type="pres">
      <dgm:prSet presAssocID="{672E1BC8-DD94-FD4C-B205-1B2DEF1B120D}" presName="composite" presStyleCnt="0">
        <dgm:presLayoutVars>
          <dgm:chMax val="1"/>
          <dgm:dir/>
          <dgm:resizeHandles val="exact"/>
        </dgm:presLayoutVars>
      </dgm:prSet>
      <dgm:spPr/>
      <dgm:t>
        <a:bodyPr/>
        <a:lstStyle/>
        <a:p>
          <a:endParaRPr lang="en-US"/>
        </a:p>
      </dgm:t>
    </dgm:pt>
    <dgm:pt modelId="{349D87AB-6448-EF40-8A10-75A34545A361}" type="pres">
      <dgm:prSet presAssocID="{672E1BC8-DD94-FD4C-B205-1B2DEF1B120D}" presName="radial" presStyleCnt="0">
        <dgm:presLayoutVars>
          <dgm:animLvl val="ctr"/>
        </dgm:presLayoutVars>
      </dgm:prSet>
      <dgm:spPr/>
    </dgm:pt>
    <dgm:pt modelId="{08BC13AF-A20B-4F4C-BD6F-9A5AC02EBD19}" type="pres">
      <dgm:prSet presAssocID="{43B926C6-EB35-194E-9700-DF3B5F95ACC8}" presName="centerShape" presStyleLbl="vennNode1" presStyleIdx="0" presStyleCnt="6" custScaleX="80756" custScaleY="77010"/>
      <dgm:spPr/>
      <dgm:t>
        <a:bodyPr/>
        <a:lstStyle/>
        <a:p>
          <a:endParaRPr lang="en-US"/>
        </a:p>
      </dgm:t>
    </dgm:pt>
    <dgm:pt modelId="{F4581708-6DBB-AD44-B494-0F7F0AE60C00}" type="pres">
      <dgm:prSet presAssocID="{C2717C39-21A7-2245-86C8-16D44CB577E8}" presName="node" presStyleLbl="vennNode1" presStyleIdx="1" presStyleCnt="6" custScaleX="126139" custScaleY="117537" custRadScaleRad="83417" custRadScaleInc="6796">
        <dgm:presLayoutVars>
          <dgm:bulletEnabled val="1"/>
        </dgm:presLayoutVars>
      </dgm:prSet>
      <dgm:spPr/>
      <dgm:t>
        <a:bodyPr/>
        <a:lstStyle/>
        <a:p>
          <a:endParaRPr lang="en-US"/>
        </a:p>
      </dgm:t>
    </dgm:pt>
    <dgm:pt modelId="{B1F53A6C-75F2-6F43-B225-6C5F91ABA7DC}" type="pres">
      <dgm:prSet presAssocID="{2DF3106E-403B-3B47-B00B-CB994E555594}" presName="node" presStyleLbl="vennNode1" presStyleIdx="2" presStyleCnt="6" custScaleX="117530" custScaleY="104931" custRadScaleRad="87606" custRadScaleInc="1177">
        <dgm:presLayoutVars>
          <dgm:bulletEnabled val="1"/>
        </dgm:presLayoutVars>
      </dgm:prSet>
      <dgm:spPr/>
      <dgm:t>
        <a:bodyPr/>
        <a:lstStyle/>
        <a:p>
          <a:endParaRPr lang="en-US"/>
        </a:p>
      </dgm:t>
    </dgm:pt>
    <dgm:pt modelId="{FF6D0C3B-CED8-DD46-BA0B-B9046650FB63}" type="pres">
      <dgm:prSet presAssocID="{A7B925C2-202D-4E4E-BDBA-7491B3B18E1D}" presName="node" presStyleLbl="vennNode1" presStyleIdx="3" presStyleCnt="6" custScaleX="128913" custScaleY="109248" custRadScaleRad="83647" custRadScaleInc="-4127">
        <dgm:presLayoutVars>
          <dgm:bulletEnabled val="1"/>
        </dgm:presLayoutVars>
      </dgm:prSet>
      <dgm:spPr/>
      <dgm:t>
        <a:bodyPr/>
        <a:lstStyle/>
        <a:p>
          <a:endParaRPr lang="en-US"/>
        </a:p>
      </dgm:t>
    </dgm:pt>
    <dgm:pt modelId="{03022926-9093-814C-9E98-1E62810E62D8}" type="pres">
      <dgm:prSet presAssocID="{9BE6ABB1-A442-B440-A189-B5EA961DC891}" presName="node" presStyleLbl="vennNode1" presStyleIdx="4" presStyleCnt="6" custScaleX="126633" custScaleY="113759" custRadScaleRad="87225" custRadScaleInc="-7356">
        <dgm:presLayoutVars>
          <dgm:bulletEnabled val="1"/>
        </dgm:presLayoutVars>
      </dgm:prSet>
      <dgm:spPr/>
      <dgm:t>
        <a:bodyPr/>
        <a:lstStyle/>
        <a:p>
          <a:endParaRPr lang="en-US"/>
        </a:p>
      </dgm:t>
    </dgm:pt>
    <dgm:pt modelId="{220D7ACD-69CC-2E4D-BA9D-009AF06ADE23}" type="pres">
      <dgm:prSet presAssocID="{67C94C06-48FF-BB47-92E5-3CBF92A95EFC}" presName="node" presStyleLbl="vennNode1" presStyleIdx="5" presStyleCnt="6" custScaleX="127311" custScaleY="119152" custRadScaleRad="86034" custRadScaleInc="4876">
        <dgm:presLayoutVars>
          <dgm:bulletEnabled val="1"/>
        </dgm:presLayoutVars>
      </dgm:prSet>
      <dgm:spPr/>
      <dgm:t>
        <a:bodyPr/>
        <a:lstStyle/>
        <a:p>
          <a:endParaRPr lang="en-US"/>
        </a:p>
      </dgm:t>
    </dgm:pt>
  </dgm:ptLst>
  <dgm:cxnLst>
    <dgm:cxn modelId="{F1D0930E-D0B7-804A-8585-E064B82A2FAA}" type="presOf" srcId="{43B926C6-EB35-194E-9700-DF3B5F95ACC8}" destId="{08BC13AF-A20B-4F4C-BD6F-9A5AC02EBD19}" srcOrd="0" destOrd="0" presId="urn:microsoft.com/office/officeart/2005/8/layout/radial3"/>
    <dgm:cxn modelId="{AF0DAEF1-9B98-AD4D-B4E3-15DA6F7579D6}" srcId="{43B926C6-EB35-194E-9700-DF3B5F95ACC8}" destId="{C2717C39-21A7-2245-86C8-16D44CB577E8}" srcOrd="0" destOrd="0" parTransId="{FD1611EE-D9CD-7746-BC8E-D14686EBEC60}" sibTransId="{26474993-39EA-BB41-9274-F692483EC17D}"/>
    <dgm:cxn modelId="{FB9A920F-858F-4742-B471-BAF5C8CD1534}" type="presOf" srcId="{67C94C06-48FF-BB47-92E5-3CBF92A95EFC}" destId="{220D7ACD-69CC-2E4D-BA9D-009AF06ADE23}" srcOrd="0" destOrd="0" presId="urn:microsoft.com/office/officeart/2005/8/layout/radial3"/>
    <dgm:cxn modelId="{477A9022-A876-E048-8C99-AB88C403B21A}" type="presOf" srcId="{9BE6ABB1-A442-B440-A189-B5EA961DC891}" destId="{03022926-9093-814C-9E98-1E62810E62D8}" srcOrd="0" destOrd="0" presId="urn:microsoft.com/office/officeart/2005/8/layout/radial3"/>
    <dgm:cxn modelId="{B9731FC1-9C0F-0E49-9B9E-E0DABFD76924}" srcId="{672E1BC8-DD94-FD4C-B205-1B2DEF1B120D}" destId="{43B926C6-EB35-194E-9700-DF3B5F95ACC8}" srcOrd="0" destOrd="0" parTransId="{55F596D1-E433-234B-91DC-D066B8ED6EDD}" sibTransId="{B6D79E9F-5D12-D045-BC89-A88B24F8A479}"/>
    <dgm:cxn modelId="{D8E48EFE-EF1B-1640-BE24-9A2E1E0BAA71}" srcId="{43B926C6-EB35-194E-9700-DF3B5F95ACC8}" destId="{9BE6ABB1-A442-B440-A189-B5EA961DC891}" srcOrd="3" destOrd="0" parTransId="{609C669C-38C9-604D-9C7B-C1B24B64A932}" sibTransId="{11FED5AE-0773-6D42-8769-D1F25B937A98}"/>
    <dgm:cxn modelId="{8F7DA0CD-2581-D740-802B-7D6CED9C0872}" type="presOf" srcId="{2DF3106E-403B-3B47-B00B-CB994E555594}" destId="{B1F53A6C-75F2-6F43-B225-6C5F91ABA7DC}" srcOrd="0" destOrd="0" presId="urn:microsoft.com/office/officeart/2005/8/layout/radial3"/>
    <dgm:cxn modelId="{AE754D94-6586-064F-92E5-6B5A2A5E0555}" type="presOf" srcId="{A7B925C2-202D-4E4E-BDBA-7491B3B18E1D}" destId="{FF6D0C3B-CED8-DD46-BA0B-B9046650FB63}" srcOrd="0" destOrd="0" presId="urn:microsoft.com/office/officeart/2005/8/layout/radial3"/>
    <dgm:cxn modelId="{24B98EEF-C569-E445-859E-E4D6B6AF33FA}" type="presOf" srcId="{C2717C39-21A7-2245-86C8-16D44CB577E8}" destId="{F4581708-6DBB-AD44-B494-0F7F0AE60C00}" srcOrd="0" destOrd="0" presId="urn:microsoft.com/office/officeart/2005/8/layout/radial3"/>
    <dgm:cxn modelId="{2A728959-C4B9-564C-916B-01097B308625}" srcId="{43B926C6-EB35-194E-9700-DF3B5F95ACC8}" destId="{67C94C06-48FF-BB47-92E5-3CBF92A95EFC}" srcOrd="4" destOrd="0" parTransId="{0B1AF7F2-78CA-A64A-9CCD-8A07F61FA12B}" sibTransId="{C798E55A-C866-404C-B7E4-1D04F9F6B756}"/>
    <dgm:cxn modelId="{7E7ECB20-A2A9-264C-98CB-32DB408AD8E9}" srcId="{43B926C6-EB35-194E-9700-DF3B5F95ACC8}" destId="{A7B925C2-202D-4E4E-BDBA-7491B3B18E1D}" srcOrd="2" destOrd="0" parTransId="{9524A8D5-5BE0-FC4B-AEE4-8E7193511B6E}" sibTransId="{DDD464AE-49CA-B546-95B5-810612D3D351}"/>
    <dgm:cxn modelId="{62CE4603-F9C6-D246-BB53-C0E58DF2E1C0}" type="presOf" srcId="{672E1BC8-DD94-FD4C-B205-1B2DEF1B120D}" destId="{55CC390A-FFB8-1B4F-93D8-EF50A21C8B63}" srcOrd="0" destOrd="0" presId="urn:microsoft.com/office/officeart/2005/8/layout/radial3"/>
    <dgm:cxn modelId="{F35EDA6C-CAD2-FE4C-9BA8-D9B73973F2D9}" srcId="{43B926C6-EB35-194E-9700-DF3B5F95ACC8}" destId="{2DF3106E-403B-3B47-B00B-CB994E555594}" srcOrd="1" destOrd="0" parTransId="{0E799B5C-E6E1-0D48-A1F6-C4853CB93114}" sibTransId="{DC3CA3AB-4888-5841-8B57-603FC1D5ED0A}"/>
    <dgm:cxn modelId="{5C2154F6-F6CD-114C-9A4B-8C75059DEFDF}" type="presParOf" srcId="{55CC390A-FFB8-1B4F-93D8-EF50A21C8B63}" destId="{349D87AB-6448-EF40-8A10-75A34545A361}" srcOrd="0" destOrd="0" presId="urn:microsoft.com/office/officeart/2005/8/layout/radial3"/>
    <dgm:cxn modelId="{0B514B35-7492-BB42-9B8A-5CD5945A9E68}" type="presParOf" srcId="{349D87AB-6448-EF40-8A10-75A34545A361}" destId="{08BC13AF-A20B-4F4C-BD6F-9A5AC02EBD19}" srcOrd="0" destOrd="0" presId="urn:microsoft.com/office/officeart/2005/8/layout/radial3"/>
    <dgm:cxn modelId="{D6C9882D-5F15-0D43-A510-43F869BF0884}" type="presParOf" srcId="{349D87AB-6448-EF40-8A10-75A34545A361}" destId="{F4581708-6DBB-AD44-B494-0F7F0AE60C00}" srcOrd="1" destOrd="0" presId="urn:microsoft.com/office/officeart/2005/8/layout/radial3"/>
    <dgm:cxn modelId="{ED45E24C-3163-5945-9B09-52EEB0AA2A5F}" type="presParOf" srcId="{349D87AB-6448-EF40-8A10-75A34545A361}" destId="{B1F53A6C-75F2-6F43-B225-6C5F91ABA7DC}" srcOrd="2" destOrd="0" presId="urn:microsoft.com/office/officeart/2005/8/layout/radial3"/>
    <dgm:cxn modelId="{DB3BDB8B-98DD-1C4E-BDD2-BEA81ADD286C}" type="presParOf" srcId="{349D87AB-6448-EF40-8A10-75A34545A361}" destId="{FF6D0C3B-CED8-DD46-BA0B-B9046650FB63}" srcOrd="3" destOrd="0" presId="urn:microsoft.com/office/officeart/2005/8/layout/radial3"/>
    <dgm:cxn modelId="{B96E30BF-7F6C-014A-988C-72C5C8784EFB}" type="presParOf" srcId="{349D87AB-6448-EF40-8A10-75A34545A361}" destId="{03022926-9093-814C-9E98-1E62810E62D8}" srcOrd="4" destOrd="0" presId="urn:microsoft.com/office/officeart/2005/8/layout/radial3"/>
    <dgm:cxn modelId="{03EAF20C-7080-1D41-8E16-71DFF2CE34B6}" type="presParOf" srcId="{349D87AB-6448-EF40-8A10-75A34545A361}" destId="{220D7ACD-69CC-2E4D-BA9D-009AF06ADE23}"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C13AF-A20B-4F4C-BD6F-9A5AC02EBD19}">
      <dsp:nvSpPr>
        <dsp:cNvPr id="0" name=""/>
        <dsp:cNvSpPr/>
      </dsp:nvSpPr>
      <dsp:spPr>
        <a:xfrm>
          <a:off x="3042917" y="1376723"/>
          <a:ext cx="2017529" cy="1923943"/>
        </a:xfrm>
        <a:prstGeom prst="ellipse">
          <a:avLst/>
        </a:prstGeom>
        <a:solidFill>
          <a:schemeClr val="accent2">
            <a:lumMod val="40000"/>
            <a:lumOff val="6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LAUSD Classrooms</a:t>
          </a:r>
          <a:endParaRPr lang="en-US" sz="2000" b="1" kern="1200" dirty="0"/>
        </a:p>
      </dsp:txBody>
      <dsp:txXfrm>
        <a:off x="3338377" y="1658478"/>
        <a:ext cx="1426609" cy="1360433"/>
      </dsp:txXfrm>
    </dsp:sp>
    <dsp:sp modelId="{F4581708-6DBB-AD44-B494-0F7F0AE60C00}">
      <dsp:nvSpPr>
        <dsp:cNvPr id="0" name=""/>
        <dsp:cNvSpPr/>
      </dsp:nvSpPr>
      <dsp:spPr>
        <a:xfrm>
          <a:off x="3379488" y="253799"/>
          <a:ext cx="1575667" cy="1468215"/>
        </a:xfrm>
        <a:prstGeom prst="ellipse">
          <a:avLst/>
        </a:prstGeom>
        <a:solidFill>
          <a:schemeClr val="accent6">
            <a:lumMod val="40000"/>
            <a:lumOff val="6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English Learners</a:t>
          </a:r>
        </a:p>
        <a:p>
          <a:pPr lvl="0" algn="ctr" defTabSz="622300">
            <a:lnSpc>
              <a:spcPct val="90000"/>
            </a:lnSpc>
            <a:spcBef>
              <a:spcPct val="0"/>
            </a:spcBef>
            <a:spcAft>
              <a:spcPct val="35000"/>
            </a:spcAft>
          </a:pPr>
          <a:r>
            <a:rPr lang="en-US" sz="1400" b="1" kern="1200" dirty="0" smtClean="0"/>
            <a:t>157,000</a:t>
          </a:r>
          <a:endParaRPr lang="en-US" sz="1400" b="1" kern="1200" dirty="0"/>
        </a:p>
      </dsp:txBody>
      <dsp:txXfrm>
        <a:off x="3610239" y="468814"/>
        <a:ext cx="1114165" cy="1038185"/>
      </dsp:txXfrm>
    </dsp:sp>
    <dsp:sp modelId="{B1F53A6C-75F2-6F43-B225-6C5F91ABA7DC}">
      <dsp:nvSpPr>
        <dsp:cNvPr id="0" name=""/>
        <dsp:cNvSpPr/>
      </dsp:nvSpPr>
      <dsp:spPr>
        <a:xfrm>
          <a:off x="4678101" y="1263415"/>
          <a:ext cx="1468127" cy="1310747"/>
        </a:xfrm>
        <a:prstGeom prst="ellipse">
          <a:avLst/>
        </a:prstGeom>
        <a:solidFill>
          <a:schemeClr val="accent4">
            <a:lumMod val="60000"/>
            <a:lumOff val="4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Standard English Learner Programs</a:t>
          </a:r>
        </a:p>
        <a:p>
          <a:pPr lvl="0" algn="ctr" defTabSz="622300">
            <a:lnSpc>
              <a:spcPct val="90000"/>
            </a:lnSpc>
            <a:spcBef>
              <a:spcPct val="0"/>
            </a:spcBef>
            <a:spcAft>
              <a:spcPct val="35000"/>
            </a:spcAft>
          </a:pPr>
          <a:r>
            <a:rPr lang="en-US" sz="1400" b="1" kern="1200" dirty="0" smtClean="0"/>
            <a:t>57 Schools</a:t>
          </a:r>
        </a:p>
      </dsp:txBody>
      <dsp:txXfrm>
        <a:off x="4893103" y="1455369"/>
        <a:ext cx="1038123" cy="926839"/>
      </dsp:txXfrm>
    </dsp:sp>
    <dsp:sp modelId="{FF6D0C3B-CED8-DD46-BA0B-B9046650FB63}">
      <dsp:nvSpPr>
        <dsp:cNvPr id="0" name=""/>
        <dsp:cNvSpPr/>
      </dsp:nvSpPr>
      <dsp:spPr>
        <a:xfrm>
          <a:off x="4101536" y="2713288"/>
          <a:ext cx="1610318" cy="1364673"/>
        </a:xfrm>
        <a:prstGeom prst="ellipse">
          <a:avLst/>
        </a:prstGeom>
        <a:solidFill>
          <a:schemeClr val="tx2">
            <a:lumMod val="50000"/>
            <a:lumOff val="5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Reclassified English Learners</a:t>
          </a:r>
        </a:p>
        <a:p>
          <a:pPr lvl="0" algn="ctr" defTabSz="622300">
            <a:lnSpc>
              <a:spcPct val="90000"/>
            </a:lnSpc>
            <a:spcBef>
              <a:spcPct val="0"/>
            </a:spcBef>
            <a:spcAft>
              <a:spcPct val="35000"/>
            </a:spcAft>
          </a:pPr>
          <a:r>
            <a:rPr lang="en-US" sz="1400" b="1" kern="1200" dirty="0" smtClean="0"/>
            <a:t>138,000</a:t>
          </a:r>
          <a:endParaRPr lang="en-US" sz="1400" b="1" kern="1200" dirty="0"/>
        </a:p>
      </dsp:txBody>
      <dsp:txXfrm>
        <a:off x="4337362" y="2913140"/>
        <a:ext cx="1138666" cy="964969"/>
      </dsp:txXfrm>
    </dsp:sp>
    <dsp:sp modelId="{03022926-9093-814C-9E98-1E62810E62D8}">
      <dsp:nvSpPr>
        <dsp:cNvPr id="0" name=""/>
        <dsp:cNvSpPr/>
      </dsp:nvSpPr>
      <dsp:spPr>
        <a:xfrm>
          <a:off x="2536930" y="2847079"/>
          <a:ext cx="1581838" cy="1421022"/>
        </a:xfrm>
        <a:prstGeom prst="ellipse">
          <a:avLst/>
        </a:prstGeom>
        <a:solidFill>
          <a:schemeClr val="accent5">
            <a:lumMod val="60000"/>
            <a:lumOff val="4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Dual Language and Bilingual Programs</a:t>
          </a:r>
        </a:p>
        <a:p>
          <a:pPr lvl="0" algn="ctr" defTabSz="622300">
            <a:lnSpc>
              <a:spcPct val="90000"/>
            </a:lnSpc>
            <a:spcBef>
              <a:spcPct val="0"/>
            </a:spcBef>
            <a:spcAft>
              <a:spcPct val="35000"/>
            </a:spcAft>
          </a:pPr>
          <a:r>
            <a:rPr lang="en-US" sz="1400" b="1" kern="1200" dirty="0" smtClean="0"/>
            <a:t>79 programs</a:t>
          </a:r>
          <a:endParaRPr lang="en-US" sz="1400" b="1" kern="1200" dirty="0"/>
        </a:p>
      </dsp:txBody>
      <dsp:txXfrm>
        <a:off x="2768585" y="3055183"/>
        <a:ext cx="1118528" cy="1004814"/>
      </dsp:txXfrm>
    </dsp:sp>
    <dsp:sp modelId="{220D7ACD-69CC-2E4D-BA9D-009AF06ADE23}">
      <dsp:nvSpPr>
        <dsp:cNvPr id="0" name=""/>
        <dsp:cNvSpPr/>
      </dsp:nvSpPr>
      <dsp:spPr>
        <a:xfrm>
          <a:off x="1955657" y="1081792"/>
          <a:ext cx="1590307" cy="1488389"/>
        </a:xfrm>
        <a:prstGeom prst="ellipse">
          <a:avLst/>
        </a:prstGeom>
        <a:solidFill>
          <a:schemeClr val="accent3">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Long Term English Learners</a:t>
          </a:r>
        </a:p>
        <a:p>
          <a:pPr lvl="0" algn="ctr" defTabSz="622300">
            <a:lnSpc>
              <a:spcPct val="90000"/>
            </a:lnSpc>
            <a:spcBef>
              <a:spcPct val="0"/>
            </a:spcBef>
            <a:spcAft>
              <a:spcPct val="35000"/>
            </a:spcAft>
          </a:pPr>
          <a:r>
            <a:rPr lang="en-US" sz="1400" b="1" kern="1200" dirty="0" smtClean="0"/>
            <a:t>38,000</a:t>
          </a:r>
          <a:endParaRPr lang="en-US" sz="1400" b="1" kern="1200" dirty="0"/>
        </a:p>
      </dsp:txBody>
      <dsp:txXfrm>
        <a:off x="2188552" y="1299762"/>
        <a:ext cx="1124517" cy="105244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B7093-3DA2-934B-8542-6AC7C2047B7B}" type="datetimeFigureOut">
              <a:rPr lang="en-US" smtClean="0"/>
              <a:t>7/31/14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F4CFD-FE0D-C84D-A3EB-D542369B59F2}" type="slidenum">
              <a:rPr lang="en-US" smtClean="0"/>
              <a:t>‹#›</a:t>
            </a:fld>
            <a:endParaRPr lang="en-US"/>
          </a:p>
        </p:txBody>
      </p:sp>
    </p:spTree>
    <p:extLst>
      <p:ext uri="{BB962C8B-B14F-4D97-AF65-F5344CB8AC3E}">
        <p14:creationId xmlns:p14="http://schemas.microsoft.com/office/powerpoint/2010/main" val="16335811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Slides 5: (1 minute)</a:t>
            </a:r>
          </a:p>
          <a:p>
            <a:endParaRPr lang="en-US" dirty="0">
              <a:latin typeface="Calibri" charset="0"/>
            </a:endParaRPr>
          </a:p>
          <a:p>
            <a:r>
              <a:rPr lang="en-US" b="1" dirty="0">
                <a:latin typeface="Calibri" charset="0"/>
              </a:rPr>
              <a:t>Why/Purpose:  </a:t>
            </a:r>
            <a:r>
              <a:rPr lang="en-US" dirty="0">
                <a:latin typeface="Calibri" charset="0"/>
              </a:rPr>
              <a:t>To get an understanding for the need and purpose of the new ELD Standards by reviewing the diversity of LAUSD student population</a:t>
            </a:r>
          </a:p>
          <a:p>
            <a:endParaRPr lang="en-US" dirty="0">
              <a:latin typeface="Calibri" charset="0"/>
            </a:endParaRPr>
          </a:p>
          <a:p>
            <a:r>
              <a:rPr lang="en-US" b="1" dirty="0">
                <a:latin typeface="Calibri" charset="0"/>
              </a:rPr>
              <a:t>How</a:t>
            </a:r>
            <a:r>
              <a:rPr lang="en-US" dirty="0">
                <a:latin typeface="Calibri" charset="0"/>
              </a:rPr>
              <a:t>: Walk participants through the number of students in each program that are reflective in the Master plan. </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7ACEA44F-8C17-1846-9238-267A443B73A8}"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p>
            <a:pPr>
              <a:defRPr/>
            </a:pPr>
            <a:fld id="{E93D0ABE-411D-472C-B94C-D6D69F34F7CC}" type="slidenum">
              <a:rPr lang="en-US" smtClean="0">
                <a:latin typeface="Arial" pitchFamily="34" charset="0"/>
              </a:rPr>
              <a:pPr>
                <a:defRPr/>
              </a:pPr>
              <a:t>16</a:t>
            </a:fld>
            <a:endParaRPr lang="en-US" smtClean="0">
              <a:latin typeface="Arial" pitchFamily="34"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04933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(2</a:t>
            </a:r>
            <a:r>
              <a:rPr lang="en-US" baseline="0" dirty="0" smtClean="0">
                <a:latin typeface="Calibri" charset="0"/>
              </a:rPr>
              <a:t> minutes) </a:t>
            </a:r>
          </a:p>
          <a:p>
            <a:r>
              <a:rPr lang="en-US" b="1" baseline="0" dirty="0" smtClean="0">
                <a:latin typeface="Calibri" charset="0"/>
              </a:rPr>
              <a:t>Key Themes of ELA/ELD Framework Graphic</a:t>
            </a:r>
          </a:p>
          <a:p>
            <a:r>
              <a:rPr lang="en-US" b="0" baseline="0" dirty="0" smtClean="0">
                <a:latin typeface="Calibri" charset="0"/>
              </a:rPr>
              <a:t>Say: This particular graphic helps teachers understand the goals, context, and purpose of the ELA/ELD Framework. If you look at the the middle (white ring) of the graphic you will see the words: Motivating, Engaging, Respectful, Intellectually Challenging Context, and Integrated. This middle ring speaks to the Instructional Context for Learning within the Framework. This context is culturally and linguistically responsive as it is outlined in the framework. We will spend the balance of the next hour introducing you to what CLR or Culturally and Linguistically Responsive pedagogy is. </a:t>
            </a:r>
          </a:p>
        </p:txBody>
      </p:sp>
      <p:sp>
        <p:nvSpPr>
          <p:cNvPr id="4" name="Slide Number Placeholder 3"/>
          <p:cNvSpPr>
            <a:spLocks noGrp="1"/>
          </p:cNvSpPr>
          <p:nvPr>
            <p:ph type="sldNum" sz="quarter" idx="5"/>
          </p:nvPr>
        </p:nvSpPr>
        <p:spPr/>
        <p:txBody>
          <a:bodyPr/>
          <a:lstStyle/>
          <a:p>
            <a:pPr>
              <a:defRPr/>
            </a:pPr>
            <a:fld id="{80C58ECD-9EF5-C841-93FD-0745B347DB48}"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fld id="{E681ADAC-218D-BF46-8C40-7841B6F73637}" type="datetimeFigureOut">
              <a:rPr lang="en-US" smtClean="0"/>
              <a:pPr>
                <a:defRPr/>
              </a:pPr>
              <a:t>7/31/14</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E15AE7E-8E94-5643-B800-658F80E3FB0B}" type="datetimeFigureOut">
              <a:rPr lang="en-US" smtClean="0"/>
              <a:pPr>
                <a:defRPr/>
              </a:pPr>
              <a:t>7/31/14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08EAD6-7B7E-D745-A303-0D6C4C5ED8C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pPr>
              <a:defRPr/>
            </a:pPr>
            <a:fld id="{5E03E8ED-C1C6-D846-B59C-4545381ACD51}" type="datetimeFigureOut">
              <a:rPr lang="en-US" smtClean="0"/>
              <a:pPr>
                <a:defRPr/>
              </a:pPr>
              <a:t>7/31/14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pPr>
              <a:defRPr/>
            </a:pPr>
            <a:fld id="{3F41ADA7-EA19-6445-A74E-D567A92730BF}" type="slidenum">
              <a:rPr lang="en-US" smtClean="0"/>
              <a:pPr>
                <a:defRPr/>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B0ADF5B5-79BF-7D48-8DFB-6DD87497E76D}" type="datetimeFigureOut">
              <a:rPr lang="en-US" smtClean="0"/>
              <a:pPr>
                <a:defRPr/>
              </a:pPr>
              <a:t>7/31/14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40C7AE-EF3F-E646-BD8E-E4D320990D5A}"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E202D191-EF1A-A94E-90E6-6E494212B559}" type="datetimeFigureOut">
              <a:rPr lang="en-US" smtClean="0"/>
              <a:pPr>
                <a:defRPr/>
              </a:pPr>
              <a:t>7/31/14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AC1E98-28D3-4E4B-A84E-E68036E05B7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4436ECF9-AF35-5645-8C88-DB7343137FDF}" type="datetimeFigureOut">
              <a:rPr lang="en-US" smtClean="0"/>
              <a:pPr>
                <a:defRPr/>
              </a:pPr>
              <a:t>7/31/14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CF4B47-6622-6645-8DAA-7C80BEDA3B1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fld id="{5E03E8ED-C1C6-D846-B59C-4545381ACD51}" type="datetimeFigureOut">
              <a:rPr lang="en-US" smtClean="0"/>
              <a:pPr>
                <a:defRPr/>
              </a:pPr>
              <a:t>7/31/14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86B47D8-A5DF-9546-9031-8CE882E47D03}" type="datetimeFigureOut">
              <a:rPr lang="en-US" smtClean="0"/>
              <a:pPr>
                <a:defRPr/>
              </a:pPr>
              <a:t>7/31/14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ECE18F-6C45-134A-A386-1A5119F94B1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B99BE77B-471B-D644-AAD0-E863AFE0619E}" type="datetimeFigureOut">
              <a:rPr lang="en-US" smtClean="0"/>
              <a:pPr>
                <a:defRPr/>
              </a:pPr>
              <a:t>7/31/14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96DA2F-2C0F-FF43-8537-237A9116A8C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fld id="{FB43479E-5086-2F4A-92B2-C36F24B2AFBD}" type="datetimeFigureOut">
              <a:rPr lang="en-US" smtClean="0"/>
              <a:pPr>
                <a:defRPr/>
              </a:pPr>
              <a:t>7/31/14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8252FD-CC84-0A4A-9DB5-9C3115FF3D9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93C5E974-10F3-CB42-8F29-3BA28B7A6562}" type="datetimeFigureOut">
              <a:rPr lang="en-US" smtClean="0"/>
              <a:pPr>
                <a:defRPr/>
              </a:pPr>
              <a:t>7/31/14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3C4F07D-031D-5945-9AD4-CDA5A98B166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3FCA3B-C8ED-DB45-93CA-7102E38956EF}" type="datetimeFigureOut">
              <a:rPr lang="en-US" smtClean="0"/>
              <a:pPr>
                <a:defRPr/>
              </a:pPr>
              <a:t>7/31/14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3E4D2C0-F81E-1B40-A6AC-4A750F71E12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pPr>
              <a:defRPr/>
            </a:pPr>
            <a:fld id="{77E3A8DC-DFF3-3A4F-BA0F-46D0F4E76CCA}" type="datetimeFigureOut">
              <a:rPr lang="en-US" smtClean="0"/>
              <a:pPr>
                <a:defRPr/>
              </a:pPr>
              <a:t>7/31/14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pPr>
              <a:defRPr/>
            </a:pPr>
            <a:fld id="{472C22D6-BBB1-3F4F-A646-92BFC0F9762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5E03E8ED-C1C6-D846-B59C-4545381ACD51}" type="datetimeFigureOut">
              <a:rPr lang="en-US" smtClean="0"/>
              <a:pPr>
                <a:defRPr/>
              </a:pPr>
              <a:t>7/31/14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pPr>
              <a:defRPr/>
            </a:pPr>
            <a:fld id="{3F41ADA7-EA19-6445-A74E-D567A92730B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microsoft.com/office/2007/relationships/hdphoto" Target="../media/hdphoto1.wdp"/><Relationship Id="rId6" Type="http://schemas.openxmlformats.org/officeDocument/2006/relationships/image" Target="../media/image13.png"/><Relationship Id="rId7" Type="http://schemas.openxmlformats.org/officeDocument/2006/relationships/image" Target="../media/image14.jpeg"/><Relationship Id="rId8"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rdc0157@lausd.net" TargetMode="External"/><Relationship Id="rId4" Type="http://schemas.openxmlformats.org/officeDocument/2006/relationships/hyperlink" Target="mailto:mxh0774@lausd.net" TargetMode="External"/><Relationship Id="rId1" Type="http://schemas.openxmlformats.org/officeDocument/2006/relationships/slideLayout" Target="../slideLayouts/slideLayout2.xml"/><Relationship Id="rId2" Type="http://schemas.openxmlformats.org/officeDocument/2006/relationships/hyperlink" Target="mailto:lester.malta@lausd.ne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Through the Eyes of a Diverse Learner</a:t>
            </a:r>
            <a:endParaRPr lang="en-US" dirty="0"/>
          </a:p>
        </p:txBody>
      </p:sp>
      <p:sp>
        <p:nvSpPr>
          <p:cNvPr id="5" name="Subtitle 4"/>
          <p:cNvSpPr>
            <a:spLocks noGrp="1"/>
          </p:cNvSpPr>
          <p:nvPr>
            <p:ph type="subTitle" idx="1"/>
          </p:nvPr>
        </p:nvSpPr>
        <p:spPr/>
        <p:txBody>
          <a:bodyPr/>
          <a:lstStyle/>
          <a:p>
            <a:r>
              <a:rPr lang="en-US" dirty="0" smtClean="0"/>
              <a:t>English Learners (ELs), Standard English Learners (SEL), Students with Disabilities (SWDs)</a:t>
            </a:r>
            <a:endParaRPr lang="en-US" dirty="0"/>
          </a:p>
        </p:txBody>
      </p:sp>
      <p:pic>
        <p:nvPicPr>
          <p:cNvPr id="8" name="Picture 7"/>
          <p:cNvPicPr>
            <a:picLocks noChangeAspect="1"/>
          </p:cNvPicPr>
          <p:nvPr/>
        </p:nvPicPr>
        <p:blipFill rotWithShape="1">
          <a:blip r:embed="rId2"/>
          <a:srcRect l="31364" t="16861"/>
          <a:stretch/>
        </p:blipFill>
        <p:spPr>
          <a:xfrm>
            <a:off x="1682635" y="0"/>
            <a:ext cx="3309978" cy="2735562"/>
          </a:xfrm>
          <a:prstGeom prst="ellipse">
            <a:avLst/>
          </a:prstGeom>
          <a:ln>
            <a:noFill/>
          </a:ln>
          <a:effectLst>
            <a:softEdge rad="112500"/>
          </a:effectLst>
        </p:spPr>
      </p:pic>
      <p:pic>
        <p:nvPicPr>
          <p:cNvPr id="7" name="Picture 6"/>
          <p:cNvPicPr>
            <a:picLocks noChangeAspect="1"/>
          </p:cNvPicPr>
          <p:nvPr/>
        </p:nvPicPr>
        <p:blipFill>
          <a:blip r:embed="rId3"/>
          <a:stretch>
            <a:fillRect/>
          </a:stretch>
        </p:blipFill>
        <p:spPr>
          <a:xfrm>
            <a:off x="-189778" y="1346470"/>
            <a:ext cx="3651089" cy="2430002"/>
          </a:xfrm>
          <a:prstGeom prst="ellipse">
            <a:avLst/>
          </a:prstGeom>
          <a:ln>
            <a:solidFill>
              <a:schemeClr val="accent4"/>
            </a:solidFill>
          </a:ln>
          <a:effectLst>
            <a:glow rad="139700">
              <a:schemeClr val="accent1">
                <a:satMod val="175000"/>
                <a:alpha val="40000"/>
              </a:schemeClr>
            </a:glow>
            <a:softEdge rad="112500"/>
          </a:effectLst>
          <a:scene3d>
            <a:camera prst="perspectiveContrastingRightFacing"/>
            <a:lightRig rig="threePt" dir="t"/>
          </a:scene3d>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992613" y="262786"/>
            <a:ext cx="3917815" cy="2609296"/>
          </a:xfrm>
          <a:prstGeom prst="ellipse">
            <a:avLst/>
          </a:prstGeom>
          <a:ln>
            <a:noFill/>
          </a:ln>
          <a:effectLst>
            <a:glow rad="228600">
              <a:schemeClr val="accent3">
                <a:satMod val="175000"/>
                <a:alpha val="40000"/>
              </a:schemeClr>
            </a:glow>
            <a:softEdge rad="112500"/>
          </a:effectLst>
          <a:scene3d>
            <a:camera prst="perspectiveHeroicExtremeLeftFacing"/>
            <a:lightRig rig="threePt" dir="t"/>
          </a:scene3d>
        </p:spPr>
      </p:pic>
      <p:pic>
        <p:nvPicPr>
          <p:cNvPr id="6" name="Picture 5"/>
          <p:cNvPicPr>
            <a:picLocks noChangeAspect="1"/>
          </p:cNvPicPr>
          <p:nvPr/>
        </p:nvPicPr>
        <p:blipFill>
          <a:blip r:embed="rId6"/>
          <a:stretch>
            <a:fillRect/>
          </a:stretch>
        </p:blipFill>
        <p:spPr>
          <a:xfrm>
            <a:off x="6137914" y="2735562"/>
            <a:ext cx="3360765" cy="2224215"/>
          </a:xfrm>
          <a:prstGeom prst="ellipse">
            <a:avLst/>
          </a:prstGeom>
          <a:ln>
            <a:solidFill>
              <a:srgbClr val="FF6600"/>
            </a:solidFill>
          </a:ln>
          <a:effectLst>
            <a:glow rad="139700">
              <a:schemeClr val="accent3">
                <a:satMod val="175000"/>
                <a:alpha val="40000"/>
              </a:schemeClr>
            </a:glow>
            <a:softEdge rad="112500"/>
          </a:effectLst>
          <a:scene3d>
            <a:camera prst="perspectiveHeroicExtremeRightFacing"/>
            <a:lightRig rig="threePt" dir="t"/>
          </a:scene3d>
          <a:sp3d>
            <a:bevelT prst="angle"/>
          </a:sp3d>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3068225" y="1950645"/>
            <a:ext cx="3352731" cy="2006520"/>
          </a:xfrm>
          <a:prstGeom prst="ellipse">
            <a:avLst/>
          </a:prstGeom>
          <a:ln>
            <a:noFill/>
          </a:ln>
          <a:effectLst>
            <a:glow rad="139700">
              <a:schemeClr val="accent3">
                <a:satMod val="175000"/>
                <a:alpha val="40000"/>
              </a:schemeClr>
            </a:glow>
            <a:softEdge rad="112500"/>
          </a:effectLst>
        </p:spPr>
      </p:pic>
    </p:spTree>
    <p:extLst>
      <p:ext uri="{BB962C8B-B14F-4D97-AF65-F5344CB8AC3E}">
        <p14:creationId xmlns:p14="http://schemas.microsoft.com/office/powerpoint/2010/main" val="29236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Autofit/>
          </a:bodyPr>
          <a:lstStyle/>
          <a:p>
            <a:pPr marL="0" indent="0">
              <a:buNone/>
            </a:pPr>
            <a:r>
              <a:rPr lang="en-US" sz="2000" b="1" dirty="0" smtClean="0"/>
              <a:t>Objective: 		Examine the effects of 				                            demotivation on diverse learners</a:t>
            </a:r>
          </a:p>
          <a:p>
            <a:pPr marL="0" indent="0">
              <a:buNone/>
            </a:pPr>
            <a:r>
              <a:rPr lang="en-US" sz="2000" b="1" dirty="0" smtClean="0"/>
              <a:t>Language Mode: 	Collaborative</a:t>
            </a:r>
          </a:p>
          <a:p>
            <a:pPr marL="0" indent="0">
              <a:buNone/>
            </a:pPr>
            <a:r>
              <a:rPr lang="en-US" sz="2000" b="1" dirty="0" smtClean="0"/>
              <a:t>Processing Activity: 	Four Corners</a:t>
            </a:r>
          </a:p>
          <a:p>
            <a:pPr marL="0" indent="0">
              <a:buNone/>
            </a:pPr>
            <a:r>
              <a:rPr lang="en-US" sz="2000" b="1" dirty="0" smtClean="0"/>
              <a:t>Material: 		Four Posters with excerpts from 		</a:t>
            </a:r>
            <a:r>
              <a:rPr lang="en-US" sz="2000" b="1" dirty="0"/>
              <a:t>	</a:t>
            </a:r>
            <a:r>
              <a:rPr lang="en-US" sz="2000" b="1" i="1" dirty="0" smtClean="0"/>
              <a:t>Good to Great </a:t>
            </a:r>
            <a:r>
              <a:rPr lang="en-US" sz="2000" b="1" dirty="0" smtClean="0"/>
              <a:t>by Jim Collins</a:t>
            </a:r>
            <a:r>
              <a:rPr lang="en-US" sz="2000" b="1" dirty="0"/>
              <a:t> </a:t>
            </a:r>
            <a:r>
              <a:rPr lang="en-US" sz="2000" b="1" dirty="0" smtClean="0"/>
              <a:t>			Writing Tool</a:t>
            </a:r>
          </a:p>
          <a:p>
            <a:pPr marL="0" indent="0">
              <a:buNone/>
            </a:pPr>
            <a:endParaRPr lang="en-US" dirty="0"/>
          </a:p>
        </p:txBody>
      </p:sp>
    </p:spTree>
    <p:extLst>
      <p:ext uri="{BB962C8B-B14F-4D97-AF65-F5344CB8AC3E}">
        <p14:creationId xmlns:p14="http://schemas.microsoft.com/office/powerpoint/2010/main" val="22946638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Locate the Four Corners Graphic Organizer</a:t>
            </a:r>
          </a:p>
          <a:p>
            <a:pPr marL="0" indent="0">
              <a:buNone/>
            </a:pPr>
            <a:r>
              <a:rPr lang="en-US" b="1" dirty="0" smtClean="0"/>
              <a:t>Instructions: </a:t>
            </a:r>
          </a:p>
          <a:p>
            <a:pPr lvl="1"/>
            <a:r>
              <a:rPr lang="en-US" b="1" dirty="0"/>
              <a:t>L</a:t>
            </a:r>
            <a:r>
              <a:rPr lang="en-US" b="1" dirty="0" smtClean="0"/>
              <a:t>isten for directions</a:t>
            </a:r>
          </a:p>
          <a:p>
            <a:pPr lvl="1"/>
            <a:r>
              <a:rPr lang="en-US" b="1" dirty="0"/>
              <a:t>Listen for </a:t>
            </a:r>
            <a:r>
              <a:rPr lang="en-US" b="1" dirty="0" smtClean="0"/>
              <a:t>facilitator’s </a:t>
            </a:r>
            <a:r>
              <a:rPr lang="en-US" b="1" dirty="0"/>
              <a:t>time cues as this is a timed activity</a:t>
            </a:r>
          </a:p>
          <a:p>
            <a:pPr lvl="1"/>
            <a:r>
              <a:rPr lang="en-US" b="1" dirty="0" smtClean="0"/>
              <a:t>Use space provided in your worksheet to brainstorm and write ideas</a:t>
            </a:r>
          </a:p>
          <a:p>
            <a:pPr lvl="1"/>
            <a:r>
              <a:rPr lang="en-US" b="1" dirty="0" smtClean="0"/>
              <a:t>Identify motivator moves</a:t>
            </a:r>
          </a:p>
          <a:p>
            <a:pPr lvl="1"/>
            <a:r>
              <a:rPr lang="en-US" b="1" dirty="0" smtClean="0"/>
              <a:t>Look for and discuss motivator moves</a:t>
            </a:r>
          </a:p>
          <a:p>
            <a:pPr lvl="1"/>
            <a:r>
              <a:rPr lang="en-US" b="1" dirty="0" smtClean="0"/>
              <a:t>Complete Graphic Organizer</a:t>
            </a:r>
          </a:p>
          <a:p>
            <a:pPr lvl="1"/>
            <a:endParaRPr lang="en-US" b="1" dirty="0" smtClean="0"/>
          </a:p>
        </p:txBody>
      </p:sp>
    </p:spTree>
    <p:extLst>
      <p:ext uri="{BB962C8B-B14F-4D97-AF65-F5344CB8AC3E}">
        <p14:creationId xmlns:p14="http://schemas.microsoft.com/office/powerpoint/2010/main" val="40449227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lstStyle/>
          <a:p>
            <a:pPr marL="0" indent="0">
              <a:buNone/>
            </a:pPr>
            <a:r>
              <a:rPr lang="en-US" dirty="0" smtClean="0"/>
              <a:t>Protocol:</a:t>
            </a:r>
          </a:p>
          <a:p>
            <a:pPr lvl="1"/>
            <a:r>
              <a:rPr lang="en-US" dirty="0" smtClean="0"/>
              <a:t>READ in collaboration with your group members</a:t>
            </a:r>
          </a:p>
          <a:p>
            <a:pPr lvl="1"/>
            <a:r>
              <a:rPr lang="en-US" dirty="0" smtClean="0"/>
              <a:t>WRITE your answers in the space provided</a:t>
            </a:r>
          </a:p>
          <a:p>
            <a:pPr lvl="1"/>
            <a:r>
              <a:rPr lang="en-US" dirty="0" smtClean="0"/>
              <a:t>SPEAK only when it is your turn to share </a:t>
            </a:r>
          </a:p>
          <a:p>
            <a:pPr lvl="1"/>
            <a:r>
              <a:rPr lang="en-US" dirty="0" smtClean="0"/>
              <a:t>LISTEN attentively when others share-out</a:t>
            </a:r>
          </a:p>
        </p:txBody>
      </p:sp>
    </p:spTree>
    <p:extLst>
      <p:ext uri="{BB962C8B-B14F-4D97-AF65-F5344CB8AC3E}">
        <p14:creationId xmlns:p14="http://schemas.microsoft.com/office/powerpoint/2010/main" val="716004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effectLst/>
              </a:rPr>
              <a:t>Motivation</a:t>
            </a:r>
            <a:r>
              <a:rPr lang="en-US" dirty="0" smtClean="0">
                <a:effectLst/>
              </a:rPr>
              <a:t>:              	</a:t>
            </a:r>
            <a:r>
              <a:rPr lang="en-US" b="1" dirty="0" smtClean="0">
                <a:effectLst/>
              </a:rPr>
              <a:t>From </a:t>
            </a:r>
            <a:r>
              <a:rPr lang="en-US" b="1" i="1" dirty="0">
                <a:effectLst/>
              </a:rPr>
              <a:t>Good to Great </a:t>
            </a:r>
            <a:r>
              <a:rPr lang="en-US" b="1" dirty="0">
                <a:effectLst/>
              </a:rPr>
              <a:t>by Jim Collins</a:t>
            </a:r>
            <a:endParaRPr lang="en-US" dirty="0">
              <a:effectLst/>
            </a:endParaRPr>
          </a:p>
          <a:p>
            <a:pPr marL="0" indent="0">
              <a:buNone/>
            </a:pPr>
            <a:r>
              <a:rPr lang="en-US" b="1" dirty="0" smtClean="0">
                <a:effectLst/>
              </a:rPr>
              <a:t>Processing </a:t>
            </a:r>
            <a:r>
              <a:rPr lang="en-US" b="1" dirty="0">
                <a:effectLst/>
              </a:rPr>
              <a:t>Activity: 	</a:t>
            </a:r>
            <a:r>
              <a:rPr lang="en-US" dirty="0" smtClean="0">
                <a:effectLst/>
              </a:rPr>
              <a:t>Four </a:t>
            </a:r>
            <a:r>
              <a:rPr lang="en-US" dirty="0">
                <a:effectLst/>
              </a:rPr>
              <a:t>Corners</a:t>
            </a:r>
          </a:p>
          <a:p>
            <a:pPr marL="0" indent="0">
              <a:buNone/>
            </a:pPr>
            <a:r>
              <a:rPr lang="en-US" b="1" dirty="0">
                <a:effectLst/>
              </a:rPr>
              <a:t>Language Mode</a:t>
            </a:r>
            <a:r>
              <a:rPr lang="en-US" dirty="0">
                <a:effectLst/>
              </a:rPr>
              <a:t>: 	</a:t>
            </a:r>
            <a:r>
              <a:rPr lang="en-US" dirty="0" smtClean="0">
                <a:effectLst/>
              </a:rPr>
              <a:t>B. Interpretive</a:t>
            </a:r>
            <a:endParaRPr lang="en-US" dirty="0">
              <a:effectLst/>
            </a:endParaRPr>
          </a:p>
          <a:p>
            <a:pPr marL="0" indent="0">
              <a:buNone/>
            </a:pPr>
            <a:r>
              <a:rPr lang="en-US" b="1" dirty="0">
                <a:effectLst/>
              </a:rPr>
              <a:t>6</a:t>
            </a:r>
            <a:r>
              <a:rPr lang="en-US" b="1" baseline="30000" dirty="0">
                <a:effectLst/>
              </a:rPr>
              <a:t>th</a:t>
            </a:r>
            <a:r>
              <a:rPr lang="en-US" b="1" dirty="0">
                <a:effectLst/>
              </a:rPr>
              <a:t> Grade ELD Strand</a:t>
            </a:r>
            <a:r>
              <a:rPr lang="en-US" dirty="0">
                <a:effectLst/>
              </a:rPr>
              <a:t>: 	6. Reading closely </a:t>
            </a:r>
            <a:r>
              <a:rPr lang="en-US" dirty="0" smtClean="0">
                <a:effectLst/>
              </a:rPr>
              <a:t>literary informational 			texts </a:t>
            </a:r>
            <a:r>
              <a:rPr lang="en-US" dirty="0">
                <a:effectLst/>
              </a:rPr>
              <a:t>and </a:t>
            </a:r>
            <a:r>
              <a:rPr lang="en-US" dirty="0" smtClean="0">
                <a:effectLst/>
              </a:rPr>
              <a:t>viewing multimedia </a:t>
            </a:r>
            <a:r>
              <a:rPr lang="en-US" dirty="0">
                <a:effectLst/>
              </a:rPr>
              <a:t>to determine </a:t>
            </a:r>
            <a:r>
              <a:rPr lang="en-US" dirty="0" smtClean="0">
                <a:effectLst/>
              </a:rPr>
              <a:t>			how meaning is conveyed </a:t>
            </a:r>
            <a:r>
              <a:rPr lang="en-US" dirty="0">
                <a:effectLst/>
              </a:rPr>
              <a:t>explicitly and </a:t>
            </a:r>
            <a:r>
              <a:rPr lang="en-US" dirty="0" smtClean="0">
                <a:effectLst/>
              </a:rPr>
              <a:t>			implicitly through language</a:t>
            </a:r>
          </a:p>
          <a:p>
            <a:pPr marL="0" indent="0">
              <a:buNone/>
            </a:pPr>
            <a:r>
              <a:rPr lang="en-US" b="1" dirty="0" smtClean="0">
                <a:effectLst/>
              </a:rPr>
              <a:t>6</a:t>
            </a:r>
            <a:r>
              <a:rPr lang="en-US" b="1" baseline="30000" dirty="0" smtClean="0">
                <a:effectLst/>
              </a:rPr>
              <a:t>th</a:t>
            </a:r>
            <a:r>
              <a:rPr lang="en-US" b="1" dirty="0" smtClean="0">
                <a:effectLst/>
              </a:rPr>
              <a:t> </a:t>
            </a:r>
            <a:r>
              <a:rPr lang="en-US" b="1" dirty="0">
                <a:effectLst/>
              </a:rPr>
              <a:t>Grade ELD </a:t>
            </a:r>
            <a:r>
              <a:rPr lang="en-US" b="1" dirty="0" smtClean="0">
                <a:effectLst/>
              </a:rPr>
              <a:t>Standard</a:t>
            </a:r>
            <a:r>
              <a:rPr lang="en-US" dirty="0" smtClean="0">
                <a:effectLst/>
              </a:rPr>
              <a:t>: 	</a:t>
            </a:r>
          </a:p>
          <a:p>
            <a:pPr marL="0" indent="0">
              <a:buNone/>
            </a:pPr>
            <a:r>
              <a:rPr lang="en-US" dirty="0" smtClean="0">
                <a:effectLst/>
              </a:rPr>
              <a:t>Bridging Level—B.6.b) </a:t>
            </a:r>
            <a:r>
              <a:rPr lang="en-US" dirty="0">
                <a:effectLst/>
              </a:rPr>
              <a:t>Express inferences and </a:t>
            </a:r>
            <a:r>
              <a:rPr lang="en-US" dirty="0" smtClean="0">
                <a:effectLst/>
              </a:rPr>
              <a:t>conclusions drawn </a:t>
            </a:r>
            <a:r>
              <a:rPr lang="en-US" dirty="0">
                <a:effectLst/>
              </a:rPr>
              <a:t>based on close reading </a:t>
            </a:r>
            <a:r>
              <a:rPr lang="en-US" dirty="0" smtClean="0">
                <a:effectLst/>
              </a:rPr>
              <a:t>of grade</a:t>
            </a:r>
            <a:r>
              <a:rPr lang="en-US" dirty="0">
                <a:effectLst/>
              </a:rPr>
              <a:t>‐level texts and viewing </a:t>
            </a:r>
            <a:r>
              <a:rPr lang="en-US" dirty="0" smtClean="0">
                <a:effectLst/>
              </a:rPr>
              <a:t>of multimedia </a:t>
            </a:r>
            <a:r>
              <a:rPr lang="en-US" dirty="0">
                <a:effectLst/>
              </a:rPr>
              <a:t>using a variety of </a:t>
            </a:r>
            <a:r>
              <a:rPr lang="en-US" dirty="0" smtClean="0">
                <a:effectLst/>
              </a:rPr>
              <a:t>precise academic </a:t>
            </a:r>
            <a:r>
              <a:rPr lang="en-US" dirty="0">
                <a:effectLst/>
              </a:rPr>
              <a:t>verbs (e.g., indicates that</a:t>
            </a:r>
            <a:r>
              <a:rPr lang="en-US" dirty="0" smtClean="0">
                <a:effectLst/>
              </a:rPr>
              <a:t>, influences</a:t>
            </a:r>
            <a:r>
              <a:rPr lang="en-US" dirty="0">
                <a:effectLst/>
              </a:rPr>
              <a:t>).</a:t>
            </a:r>
            <a:endParaRPr lang="en-US" dirty="0"/>
          </a:p>
        </p:txBody>
      </p:sp>
    </p:spTree>
    <p:extLst>
      <p:ext uri="{BB962C8B-B14F-4D97-AF65-F5344CB8AC3E}">
        <p14:creationId xmlns:p14="http://schemas.microsoft.com/office/powerpoint/2010/main" val="5139730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Demotivation</a:t>
            </a:r>
            <a:endParaRPr lang="en-US" dirty="0"/>
          </a:p>
        </p:txBody>
      </p:sp>
      <p:sp>
        <p:nvSpPr>
          <p:cNvPr id="5" name="Rectangle 4"/>
          <p:cNvSpPr/>
          <p:nvPr/>
        </p:nvSpPr>
        <p:spPr>
          <a:xfrm>
            <a:off x="265387" y="1720840"/>
            <a:ext cx="8662985" cy="4401205"/>
          </a:xfrm>
          <a:prstGeom prst="rect">
            <a:avLst/>
          </a:prstGeom>
        </p:spPr>
        <p:txBody>
          <a:bodyPr wrap="square">
            <a:spAutoFit/>
          </a:bodyPr>
          <a:lstStyle/>
          <a:p>
            <a:r>
              <a:rPr lang="en-US" sz="2800" dirty="0">
                <a:solidFill>
                  <a:srgbClr val="FFFFFF"/>
                </a:solidFill>
              </a:rPr>
              <a:t>Demotivation is relatively new and has not been fully adopted yet in the field of L2 (second language) research. However, </a:t>
            </a:r>
            <a:r>
              <a:rPr lang="en-US" sz="2800" dirty="0" err="1">
                <a:solidFill>
                  <a:srgbClr val="FFFFFF"/>
                </a:solidFill>
              </a:rPr>
              <a:t>Dörnyei</a:t>
            </a:r>
            <a:r>
              <a:rPr lang="en-US" sz="2800" dirty="0">
                <a:solidFill>
                  <a:srgbClr val="FFFFFF"/>
                </a:solidFill>
              </a:rPr>
              <a:t> [3] has attempted to provide a definition for it. Accordingly, demotivation “concerns specific external forces that reduce or diminish the motivational basis of a behavioral intention or an ongoing action” ([3, page 143]). Thus, demotivation could be regarded as the negative counterpart of motivation. Similarly, </a:t>
            </a:r>
            <a:r>
              <a:rPr lang="en-US" sz="2800" dirty="0" err="1">
                <a:solidFill>
                  <a:srgbClr val="FFFFFF"/>
                </a:solidFill>
              </a:rPr>
              <a:t>demotivators</a:t>
            </a:r>
            <a:r>
              <a:rPr lang="en-US" sz="2800" dirty="0">
                <a:solidFill>
                  <a:srgbClr val="FFFFFF"/>
                </a:solidFill>
              </a:rPr>
              <a:t> could be regarded as the negative counterparts of motives.</a:t>
            </a:r>
          </a:p>
        </p:txBody>
      </p:sp>
    </p:spTree>
    <p:extLst>
      <p:ext uri="{BB962C8B-B14F-4D97-AF65-F5344CB8AC3E}">
        <p14:creationId xmlns:p14="http://schemas.microsoft.com/office/powerpoint/2010/main" val="1140601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Demotivation</a:t>
            </a:r>
            <a:endParaRPr lang="en-US" dirty="0"/>
          </a:p>
        </p:txBody>
      </p:sp>
      <p:sp>
        <p:nvSpPr>
          <p:cNvPr id="4" name="Rectangle 3"/>
          <p:cNvSpPr/>
          <p:nvPr/>
        </p:nvSpPr>
        <p:spPr>
          <a:xfrm>
            <a:off x="454949" y="5497783"/>
            <a:ext cx="8321775" cy="1200329"/>
          </a:xfrm>
          <a:prstGeom prst="rect">
            <a:avLst/>
          </a:prstGeom>
        </p:spPr>
        <p:txBody>
          <a:bodyPr wrap="square">
            <a:spAutoFit/>
          </a:bodyPr>
          <a:lstStyle/>
          <a:p>
            <a:r>
              <a:rPr lang="en-US" dirty="0">
                <a:solidFill>
                  <a:srgbClr val="FFFFFF"/>
                </a:solidFill>
              </a:rPr>
              <a:t>R. L. Oxford, “The </a:t>
            </a:r>
            <a:r>
              <a:rPr lang="en-US" dirty="0" err="1">
                <a:solidFill>
                  <a:srgbClr val="FFFFFF"/>
                </a:solidFill>
              </a:rPr>
              <a:t>unravelling</a:t>
            </a:r>
            <a:r>
              <a:rPr lang="en-US" dirty="0">
                <a:solidFill>
                  <a:srgbClr val="FFFFFF"/>
                </a:solidFill>
              </a:rPr>
              <a:t> tapestry: teacher and course characteristics associated with demotivation in the language classroom. Demotivation in Foreign Language Learning,” in Proceedings of the Teaching English to Speakers of Other Languages Congress (TESOL '98), Seattle, Wash, USA, 1998.</a:t>
            </a:r>
          </a:p>
        </p:txBody>
      </p:sp>
      <p:sp>
        <p:nvSpPr>
          <p:cNvPr id="5" name="TextBox 4"/>
          <p:cNvSpPr txBox="1"/>
          <p:nvPr/>
        </p:nvSpPr>
        <p:spPr>
          <a:xfrm>
            <a:off x="151650" y="1838911"/>
            <a:ext cx="8905002" cy="2246769"/>
          </a:xfrm>
          <a:prstGeom prst="rect">
            <a:avLst/>
          </a:prstGeom>
          <a:noFill/>
        </p:spPr>
        <p:txBody>
          <a:bodyPr wrap="none" rtlCol="0">
            <a:spAutoFit/>
          </a:bodyPr>
          <a:lstStyle/>
          <a:p>
            <a:r>
              <a:rPr lang="en-US" sz="2800" dirty="0" smtClean="0">
                <a:solidFill>
                  <a:srgbClr val="FFFFFF"/>
                </a:solidFill>
              </a:rPr>
              <a:t>Four types of demotivation factors were discovered: </a:t>
            </a:r>
          </a:p>
          <a:p>
            <a:pPr marL="285750" indent="-285750">
              <a:buFont typeface="Arial"/>
              <a:buChar char="•"/>
            </a:pPr>
            <a:r>
              <a:rPr lang="en-US" sz="2800" dirty="0" smtClean="0">
                <a:solidFill>
                  <a:srgbClr val="FFFFFF"/>
                </a:solidFill>
              </a:rPr>
              <a:t>The teacher’s personal relationship with the students.</a:t>
            </a:r>
          </a:p>
          <a:p>
            <a:pPr marL="285750" indent="-285750">
              <a:buFont typeface="Arial"/>
              <a:buChar char="•"/>
            </a:pPr>
            <a:r>
              <a:rPr lang="en-US" sz="2800" dirty="0" smtClean="0">
                <a:solidFill>
                  <a:srgbClr val="FFFFFF"/>
                </a:solidFill>
              </a:rPr>
              <a:t>The teacher’s attitude towards the course or the material.</a:t>
            </a:r>
          </a:p>
          <a:p>
            <a:pPr marL="285750" indent="-285750">
              <a:buFont typeface="Arial"/>
              <a:buChar char="•"/>
            </a:pPr>
            <a:r>
              <a:rPr lang="en-US" sz="2800" dirty="0" smtClean="0">
                <a:solidFill>
                  <a:srgbClr val="FFFFFF"/>
                </a:solidFill>
              </a:rPr>
              <a:t>Style conflicts between teachers and students.</a:t>
            </a:r>
          </a:p>
          <a:p>
            <a:pPr marL="285750" indent="-285750">
              <a:buFont typeface="Arial"/>
              <a:buChar char="•"/>
            </a:pPr>
            <a:r>
              <a:rPr lang="en-US" sz="2800" dirty="0" smtClean="0">
                <a:solidFill>
                  <a:srgbClr val="FFFFFF"/>
                </a:solidFill>
              </a:rPr>
              <a:t>The nature of the classroom activities.</a:t>
            </a:r>
            <a:endParaRPr lang="en-US" sz="2800" dirty="0">
              <a:solidFill>
                <a:srgbClr val="FFFFFF"/>
              </a:solidFill>
            </a:endParaRPr>
          </a:p>
        </p:txBody>
      </p:sp>
    </p:spTree>
    <p:extLst>
      <p:ext uri="{BB962C8B-B14F-4D97-AF65-F5344CB8AC3E}">
        <p14:creationId xmlns:p14="http://schemas.microsoft.com/office/powerpoint/2010/main" val="22776655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67638" y="5475253"/>
            <a:ext cx="8229600" cy="1204912"/>
          </a:xfrm>
        </p:spPr>
        <p:txBody>
          <a:bodyPr>
            <a:normAutofit/>
          </a:bodyPr>
          <a:lstStyle/>
          <a:p>
            <a:pPr algn="l"/>
            <a:r>
              <a:rPr lang="en-US" sz="2800" dirty="0" smtClean="0">
                <a:solidFill>
                  <a:srgbClr val="FFFFFF"/>
                </a:solidFill>
              </a:rPr>
              <a:t>Causes of Demotivation</a:t>
            </a:r>
            <a:br>
              <a:rPr lang="en-US" sz="2800" dirty="0" smtClean="0">
                <a:solidFill>
                  <a:srgbClr val="FFFFFF"/>
                </a:solidFill>
              </a:rPr>
            </a:br>
            <a:r>
              <a:rPr lang="en-US" sz="2000" dirty="0" smtClean="0">
                <a:solidFill>
                  <a:srgbClr val="FFFFFF"/>
                </a:solidFill>
              </a:rPr>
              <a:t>Gillen-O' Neel &amp; </a:t>
            </a:r>
            <a:r>
              <a:rPr lang="en-US" sz="2000" dirty="0" err="1" smtClean="0">
                <a:solidFill>
                  <a:srgbClr val="FFFFFF"/>
                </a:solidFill>
              </a:rPr>
              <a:t>Fuligni</a:t>
            </a:r>
            <a:r>
              <a:rPr lang="en-US" sz="2000" dirty="0" smtClean="0">
                <a:solidFill>
                  <a:srgbClr val="FFFFFF"/>
                </a:solidFill>
              </a:rPr>
              <a:t>, 2012; Jensen, 2005; Payne, 2008</a:t>
            </a:r>
          </a:p>
        </p:txBody>
      </p:sp>
      <p:sp>
        <p:nvSpPr>
          <p:cNvPr id="11" name="Title 1"/>
          <p:cNvSpPr txBox="1">
            <a:spLocks/>
          </p:cNvSpPr>
          <p:nvPr/>
        </p:nvSpPr>
        <p:spPr>
          <a:xfrm>
            <a:off x="765174" y="79468"/>
            <a:ext cx="7612063" cy="1417638"/>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Demotivation</a:t>
            </a:r>
            <a:endParaRPr lang="en-US" dirty="0"/>
          </a:p>
        </p:txBody>
      </p:sp>
      <p:sp>
        <p:nvSpPr>
          <p:cNvPr id="3" name="Rectangle 2"/>
          <p:cNvSpPr/>
          <p:nvPr/>
        </p:nvSpPr>
        <p:spPr>
          <a:xfrm>
            <a:off x="267637" y="1738224"/>
            <a:ext cx="8623327" cy="2677656"/>
          </a:xfrm>
          <a:prstGeom prst="rect">
            <a:avLst/>
          </a:prstGeom>
        </p:spPr>
        <p:txBody>
          <a:bodyPr wrap="square">
            <a:spAutoFit/>
          </a:bodyPr>
          <a:lstStyle/>
          <a:p>
            <a:pPr marL="285750" indent="-285750">
              <a:buFont typeface="Arial"/>
              <a:buChar char="•"/>
            </a:pPr>
            <a:r>
              <a:rPr lang="en-US" sz="2800" dirty="0" smtClean="0">
                <a:solidFill>
                  <a:srgbClr val="FFFFFF"/>
                </a:solidFill>
              </a:rPr>
              <a:t>Lack of positive relationships.</a:t>
            </a:r>
            <a:endParaRPr lang="en-US" sz="2800" dirty="0">
              <a:solidFill>
                <a:srgbClr val="FFFFFF"/>
              </a:solidFill>
            </a:endParaRPr>
          </a:p>
          <a:p>
            <a:pPr marL="285750" indent="-285750">
              <a:buFont typeface="Arial"/>
              <a:buChar char="•"/>
            </a:pPr>
            <a:r>
              <a:rPr lang="en-US" sz="2800" dirty="0" smtClean="0">
                <a:solidFill>
                  <a:srgbClr val="FFFFFF"/>
                </a:solidFill>
              </a:rPr>
              <a:t>Awareness of disrespect toward one’s culture or ethnicity.</a:t>
            </a:r>
            <a:endParaRPr lang="en-US" sz="2800" dirty="0">
              <a:solidFill>
                <a:srgbClr val="FFFFFF"/>
              </a:solidFill>
            </a:endParaRPr>
          </a:p>
          <a:p>
            <a:pPr marL="285750" indent="-285750">
              <a:buFont typeface="Arial"/>
              <a:buChar char="•"/>
            </a:pPr>
            <a:r>
              <a:rPr lang="en-US" sz="2800" dirty="0" smtClean="0">
                <a:solidFill>
                  <a:srgbClr val="FFFFFF"/>
                </a:solidFill>
              </a:rPr>
              <a:t>Perception that class assignments or tasks are irrelevant.</a:t>
            </a:r>
            <a:endParaRPr lang="en-US" sz="2800" dirty="0">
              <a:solidFill>
                <a:srgbClr val="FFFFFF"/>
              </a:solidFill>
            </a:endParaRPr>
          </a:p>
          <a:p>
            <a:pPr marL="285750" indent="-285750">
              <a:buFont typeface="Arial"/>
              <a:buChar char="•"/>
            </a:pPr>
            <a:r>
              <a:rPr lang="en-US" sz="2800" dirty="0" smtClean="0">
                <a:solidFill>
                  <a:srgbClr val="FFFFFF"/>
                </a:solidFill>
              </a:rPr>
              <a:t>Perception of threats.</a:t>
            </a:r>
            <a:endParaRPr lang="en-US" sz="2800" dirty="0">
              <a:solidFill>
                <a:srgbClr val="FFFFFF"/>
              </a:solidFill>
            </a:endParaRPr>
          </a:p>
        </p:txBody>
      </p:sp>
    </p:spTree>
    <p:extLst>
      <p:ext uri="{BB962C8B-B14F-4D97-AF65-F5344CB8AC3E}">
        <p14:creationId xmlns:p14="http://schemas.microsoft.com/office/powerpoint/2010/main" val="2970407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p:txBody>
          <a:bodyPr/>
          <a:lstStyle/>
          <a:p>
            <a:r>
              <a:rPr lang="en-US">
                <a:latin typeface="Calibri" charset="0"/>
              </a:rPr>
              <a:t>Question</a:t>
            </a:r>
          </a:p>
        </p:txBody>
      </p:sp>
      <p:sp>
        <p:nvSpPr>
          <p:cNvPr id="3074" name="Content Placeholder 2"/>
          <p:cNvSpPr>
            <a:spLocks noGrp="1"/>
          </p:cNvSpPr>
          <p:nvPr>
            <p:ph idx="1"/>
          </p:nvPr>
        </p:nvSpPr>
        <p:spPr/>
        <p:txBody>
          <a:bodyPr/>
          <a:lstStyle/>
          <a:p>
            <a:r>
              <a:rPr lang="en-US" sz="3200" dirty="0">
                <a:latin typeface="Calibri" charset="0"/>
              </a:rPr>
              <a:t>“</a:t>
            </a:r>
            <a:r>
              <a:rPr lang="en-US" altLang="ja-JP" sz="3200" i="1" dirty="0">
                <a:latin typeface="Calibri" charset="0"/>
              </a:rPr>
              <a:t>How do you manage in such a way as not to </a:t>
            </a:r>
            <a:r>
              <a:rPr lang="en-US" altLang="ja-JP" sz="3200" i="1" dirty="0" smtClean="0">
                <a:latin typeface="Calibri" charset="0"/>
              </a:rPr>
              <a:t>de-motivate </a:t>
            </a:r>
            <a:r>
              <a:rPr lang="en-US" altLang="ja-JP" sz="3200" i="1" dirty="0">
                <a:latin typeface="Calibri" charset="0"/>
              </a:rPr>
              <a:t>people?</a:t>
            </a:r>
            <a:r>
              <a:rPr lang="en-US" sz="3200" dirty="0">
                <a:latin typeface="Calibri" charset="0"/>
              </a:rPr>
              <a:t>”</a:t>
            </a:r>
            <a:r>
              <a:rPr lang="en-US" altLang="ja-JP" sz="3200" dirty="0">
                <a:latin typeface="Calibri" charset="0"/>
              </a:rPr>
              <a:t> p. 74</a:t>
            </a:r>
          </a:p>
          <a:p>
            <a:endParaRPr lang="en-US"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US">
                <a:latin typeface="Calibri" charset="0"/>
              </a:rPr>
              <a:t>Four Basic Practices</a:t>
            </a:r>
          </a:p>
        </p:txBody>
      </p:sp>
      <p:sp>
        <p:nvSpPr>
          <p:cNvPr id="4098" name="Content Placeholder 2"/>
          <p:cNvSpPr>
            <a:spLocks noGrp="1"/>
          </p:cNvSpPr>
          <p:nvPr>
            <p:ph idx="1"/>
          </p:nvPr>
        </p:nvSpPr>
        <p:spPr/>
        <p:txBody>
          <a:bodyPr>
            <a:normAutofit/>
          </a:bodyPr>
          <a:lstStyle/>
          <a:p>
            <a:r>
              <a:rPr lang="en-US" sz="2800" dirty="0">
                <a:latin typeface="Calibri" charset="0"/>
              </a:rPr>
              <a:t>Lead with questions, not answers</a:t>
            </a:r>
          </a:p>
          <a:p>
            <a:r>
              <a:rPr lang="en-US" sz="2800" dirty="0">
                <a:latin typeface="Calibri" charset="0"/>
              </a:rPr>
              <a:t>Engage in dialogue and debate, not coercion</a:t>
            </a:r>
          </a:p>
          <a:p>
            <a:r>
              <a:rPr lang="en-US" sz="2800" dirty="0">
                <a:latin typeface="Calibri" charset="0"/>
              </a:rPr>
              <a:t>Conduct autopsies, without blame</a:t>
            </a:r>
          </a:p>
          <a:p>
            <a:r>
              <a:rPr lang="en-US" sz="2800" dirty="0">
                <a:latin typeface="Calibri" charset="0"/>
              </a:rPr>
              <a:t>Build “red flag” mechanisms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language!</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Objective: 		Produce an awareness plan addressing 			the students’ skills, knowledge, and language 			proficiency</a:t>
            </a:r>
          </a:p>
          <a:p>
            <a:pPr marL="0" indent="0">
              <a:buNone/>
            </a:pPr>
            <a:r>
              <a:rPr lang="en-US" sz="2000" dirty="0" smtClean="0"/>
              <a:t>Language Mode: 	Productive</a:t>
            </a:r>
          </a:p>
          <a:p>
            <a:pPr marL="0" indent="0">
              <a:buNone/>
            </a:pPr>
            <a:r>
              <a:rPr lang="en-US" sz="2000" dirty="0" smtClean="0"/>
              <a:t>Processing Activity: 	Decoding Complex Text</a:t>
            </a:r>
          </a:p>
          <a:p>
            <a:pPr marL="0" indent="0">
              <a:buNone/>
            </a:pPr>
            <a:r>
              <a:rPr lang="en-US" sz="2000" dirty="0" smtClean="0"/>
              <a:t>Material: 		“It’s all Greek to Me!” worksheet			“Awareness Plan” Graphic Organizer			Writing Tool</a:t>
            </a:r>
          </a:p>
          <a:p>
            <a:pPr marL="0" indent="0">
              <a:buNone/>
            </a:pPr>
            <a:endParaRPr lang="en-US" dirty="0"/>
          </a:p>
        </p:txBody>
      </p:sp>
    </p:spTree>
    <p:extLst>
      <p:ext uri="{BB962C8B-B14F-4D97-AF65-F5344CB8AC3E}">
        <p14:creationId xmlns:p14="http://schemas.microsoft.com/office/powerpoint/2010/main" val="1018949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Learning Framework</a:t>
            </a:r>
            <a:endParaRPr lang="en-US" dirty="0"/>
          </a:p>
        </p:txBody>
      </p:sp>
      <p:sp>
        <p:nvSpPr>
          <p:cNvPr id="3" name="Content Placeholder 2"/>
          <p:cNvSpPr>
            <a:spLocks noGrp="1"/>
          </p:cNvSpPr>
          <p:nvPr>
            <p:ph idx="1"/>
          </p:nvPr>
        </p:nvSpPr>
        <p:spPr/>
        <p:txBody>
          <a:bodyPr/>
          <a:lstStyle/>
          <a:p>
            <a:r>
              <a:rPr lang="en-US" dirty="0" smtClean="0"/>
              <a:t>Standard 1: Planning &amp; Preparation</a:t>
            </a:r>
          </a:p>
          <a:p>
            <a:r>
              <a:rPr lang="en-US" dirty="0" smtClean="0"/>
              <a:t>b. Demonstrating Knowledge of Students</a:t>
            </a:r>
          </a:p>
          <a:p>
            <a:r>
              <a:rPr lang="en-US" dirty="0" smtClean="0"/>
              <a:t>1. Awareness of Students’ Skills, Knowledge , and Language Proficiency</a:t>
            </a:r>
            <a:endParaRPr lang="en-US" dirty="0"/>
          </a:p>
        </p:txBody>
      </p:sp>
      <p:pic>
        <p:nvPicPr>
          <p:cNvPr id="4" name="Picture 3"/>
          <p:cNvPicPr>
            <a:picLocks noChangeAspect="1"/>
          </p:cNvPicPr>
          <p:nvPr/>
        </p:nvPicPr>
        <p:blipFill>
          <a:blip r:embed="rId2"/>
          <a:stretch>
            <a:fillRect/>
          </a:stretch>
        </p:blipFill>
        <p:spPr>
          <a:xfrm>
            <a:off x="4587402" y="4027762"/>
            <a:ext cx="4556598" cy="2830237"/>
          </a:xfrm>
          <a:prstGeom prst="rect">
            <a:avLst/>
          </a:prstGeom>
        </p:spPr>
      </p:pic>
    </p:spTree>
    <p:extLst>
      <p:ext uri="{BB962C8B-B14F-4D97-AF65-F5344CB8AC3E}">
        <p14:creationId xmlns:p14="http://schemas.microsoft.com/office/powerpoint/2010/main" val="29100865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Greek To Me!”</a:t>
            </a:r>
            <a:endParaRPr lang="en-US" dirty="0"/>
          </a:p>
        </p:txBody>
      </p:sp>
      <p:sp>
        <p:nvSpPr>
          <p:cNvPr id="3" name="Content Placeholder 2"/>
          <p:cNvSpPr>
            <a:spLocks noGrp="1"/>
          </p:cNvSpPr>
          <p:nvPr>
            <p:ph idx="1"/>
          </p:nvPr>
        </p:nvSpPr>
        <p:spPr/>
        <p:txBody>
          <a:bodyPr/>
          <a:lstStyle/>
          <a:p>
            <a:pPr marL="0" indent="0">
              <a:buNone/>
            </a:pPr>
            <a:r>
              <a:rPr lang="en-US" b="1" dirty="0" smtClean="0"/>
              <a:t>Locate the “It’s All Greek To Me!” worksheet</a:t>
            </a:r>
          </a:p>
          <a:p>
            <a:pPr marL="0" indent="0">
              <a:buNone/>
            </a:pPr>
            <a:r>
              <a:rPr lang="en-US" b="1" dirty="0" smtClean="0"/>
              <a:t>Instructions: </a:t>
            </a:r>
          </a:p>
          <a:p>
            <a:pPr lvl="1"/>
            <a:r>
              <a:rPr lang="en-US" b="1" dirty="0" smtClean="0"/>
              <a:t>Read and listen for directions</a:t>
            </a:r>
          </a:p>
          <a:p>
            <a:pPr lvl="1"/>
            <a:r>
              <a:rPr lang="en-US" b="1" dirty="0"/>
              <a:t>Listen for </a:t>
            </a:r>
            <a:r>
              <a:rPr lang="en-US" b="1" dirty="0" smtClean="0"/>
              <a:t>facilitator’s </a:t>
            </a:r>
            <a:r>
              <a:rPr lang="en-US" b="1" dirty="0"/>
              <a:t>time cues as this is a timed activity</a:t>
            </a:r>
          </a:p>
          <a:p>
            <a:pPr lvl="1"/>
            <a:r>
              <a:rPr lang="en-US" b="1" dirty="0" smtClean="0"/>
              <a:t>Use space provided in your worksheet to brainstorm and write ideas</a:t>
            </a:r>
          </a:p>
          <a:p>
            <a:pPr lvl="1"/>
            <a:r>
              <a:rPr lang="en-US" b="1" dirty="0" smtClean="0"/>
              <a:t>Use sentence frame to orally share your answer with the group</a:t>
            </a:r>
          </a:p>
        </p:txBody>
      </p:sp>
    </p:spTree>
    <p:extLst>
      <p:ext uri="{BB962C8B-B14F-4D97-AF65-F5344CB8AC3E}">
        <p14:creationId xmlns:p14="http://schemas.microsoft.com/office/powerpoint/2010/main" val="5714355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t>
            </a:r>
            <a:r>
              <a:rPr lang="fr-FR" dirty="0" smtClean="0"/>
              <a:t>’</a:t>
            </a:r>
            <a:r>
              <a:rPr lang="en-US" dirty="0" smtClean="0"/>
              <a:t>s All Greek To Me”</a:t>
            </a:r>
            <a:endParaRPr lang="en-US" dirty="0"/>
          </a:p>
        </p:txBody>
      </p:sp>
      <p:sp>
        <p:nvSpPr>
          <p:cNvPr id="3" name="Content Placeholder 2"/>
          <p:cNvSpPr>
            <a:spLocks noGrp="1"/>
          </p:cNvSpPr>
          <p:nvPr>
            <p:ph idx="1"/>
          </p:nvPr>
        </p:nvSpPr>
        <p:spPr/>
        <p:txBody>
          <a:bodyPr/>
          <a:lstStyle/>
          <a:p>
            <a:pPr marL="0" indent="0">
              <a:buNone/>
            </a:pPr>
            <a:r>
              <a:rPr lang="en-US" dirty="0" smtClean="0"/>
              <a:t>Protocol:</a:t>
            </a:r>
          </a:p>
          <a:p>
            <a:pPr lvl="1"/>
            <a:r>
              <a:rPr lang="en-US" dirty="0" smtClean="0"/>
              <a:t>READ independently and complete the task</a:t>
            </a:r>
          </a:p>
          <a:p>
            <a:pPr lvl="1"/>
            <a:r>
              <a:rPr lang="en-US" dirty="0" smtClean="0"/>
              <a:t>WRITE your answers in the space provided</a:t>
            </a:r>
          </a:p>
          <a:p>
            <a:pPr lvl="1"/>
            <a:r>
              <a:rPr lang="en-US" dirty="0" smtClean="0"/>
              <a:t>SPEAK only when it is your turn to share </a:t>
            </a:r>
          </a:p>
          <a:p>
            <a:pPr lvl="1"/>
            <a:r>
              <a:rPr lang="en-US" dirty="0" smtClean="0"/>
              <a:t>LISTEN attentively when others share-out</a:t>
            </a:r>
          </a:p>
        </p:txBody>
      </p:sp>
    </p:spTree>
    <p:extLst>
      <p:ext uri="{BB962C8B-B14F-4D97-AF65-F5344CB8AC3E}">
        <p14:creationId xmlns:p14="http://schemas.microsoft.com/office/powerpoint/2010/main" val="28683227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Language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effectLst/>
              </a:rPr>
              <a:t>Complex Text</a:t>
            </a:r>
            <a:r>
              <a:rPr lang="en-US" dirty="0" smtClean="0">
                <a:effectLst/>
              </a:rPr>
              <a:t>:              	</a:t>
            </a:r>
            <a:r>
              <a:rPr lang="en-US" b="1" dirty="0" smtClean="0">
                <a:effectLst/>
              </a:rPr>
              <a:t>Decoding</a:t>
            </a:r>
            <a:endParaRPr lang="en-US" dirty="0">
              <a:effectLst/>
            </a:endParaRPr>
          </a:p>
          <a:p>
            <a:pPr marL="0" indent="0">
              <a:buNone/>
            </a:pPr>
            <a:r>
              <a:rPr lang="en-US" b="1" dirty="0" smtClean="0">
                <a:effectLst/>
              </a:rPr>
              <a:t>Processing </a:t>
            </a:r>
            <a:r>
              <a:rPr lang="en-US" b="1" dirty="0">
                <a:effectLst/>
              </a:rPr>
              <a:t>Activity: 	</a:t>
            </a:r>
            <a:r>
              <a:rPr lang="en-US" b="1" dirty="0" smtClean="0">
                <a:effectLst/>
              </a:rPr>
              <a:t>Breaking the Code</a:t>
            </a:r>
            <a:endParaRPr lang="en-US" dirty="0">
              <a:effectLst/>
            </a:endParaRPr>
          </a:p>
          <a:p>
            <a:pPr marL="0" indent="0">
              <a:buNone/>
            </a:pPr>
            <a:r>
              <a:rPr lang="en-US" b="1" dirty="0" smtClean="0">
                <a:effectLst/>
              </a:rPr>
              <a:t>ELD Standards</a:t>
            </a:r>
            <a:r>
              <a:rPr lang="en-US" dirty="0">
                <a:effectLst/>
              </a:rPr>
              <a:t> </a:t>
            </a:r>
            <a:r>
              <a:rPr lang="en-US" dirty="0" smtClean="0">
                <a:effectLst/>
              </a:rPr>
              <a:t>Part III:	Using Foundational Skills</a:t>
            </a:r>
          </a:p>
          <a:p>
            <a:pPr marL="0" indent="0">
              <a:buNone/>
            </a:pPr>
            <a:endParaRPr lang="en-US" dirty="0">
              <a:effectLst/>
            </a:endParaRPr>
          </a:p>
          <a:p>
            <a:pPr marL="0" indent="0">
              <a:buNone/>
            </a:pPr>
            <a:r>
              <a:rPr lang="en-US" dirty="0" smtClean="0">
                <a:effectLst/>
              </a:rPr>
              <a:t>The NEW California ELD Standards include a section (Part III) which highlights the importance of native language literacy and Foundational Literacy Skills. </a:t>
            </a:r>
            <a:endParaRPr lang="en-US" dirty="0"/>
          </a:p>
        </p:txBody>
      </p:sp>
    </p:spTree>
    <p:extLst>
      <p:ext uri="{BB962C8B-B14F-4D97-AF65-F5344CB8AC3E}">
        <p14:creationId xmlns:p14="http://schemas.microsoft.com/office/powerpoint/2010/main" val="14890015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SDAIE</a:t>
            </a:r>
            <a:endParaRPr lang="en-US" dirty="0"/>
          </a:p>
        </p:txBody>
      </p:sp>
      <p:sp>
        <p:nvSpPr>
          <p:cNvPr id="3" name="Content Placeholder 2"/>
          <p:cNvSpPr>
            <a:spLocks noGrp="1"/>
          </p:cNvSpPr>
          <p:nvPr>
            <p:ph idx="1"/>
          </p:nvPr>
        </p:nvSpPr>
        <p:spPr/>
        <p:txBody>
          <a:bodyPr/>
          <a:lstStyle/>
          <a:p>
            <a:r>
              <a:rPr lang="en-US" dirty="0"/>
              <a:t>The next slides will present a typical recommended SDAIE strategy for a </a:t>
            </a:r>
            <a:r>
              <a:rPr lang="en-US" dirty="0" smtClean="0"/>
              <a:t>sheltered course. </a:t>
            </a:r>
            <a:endParaRPr lang="en-US" dirty="0"/>
          </a:p>
          <a:p>
            <a:r>
              <a:rPr lang="en-US" dirty="0" smtClean="0"/>
              <a:t>Can SDAIE help students gain access to the content? </a:t>
            </a:r>
          </a:p>
          <a:p>
            <a:r>
              <a:rPr lang="en-US" dirty="0" smtClean="0"/>
              <a:t>Will SDAIE help students gain sufficient language to master CCSS standards and complete CCSS aligned tasks such as close reading, evidence-based questions, and understanding complex texts?</a:t>
            </a:r>
          </a:p>
          <a:p>
            <a:pPr marL="0" indent="0">
              <a:buNone/>
            </a:pPr>
            <a:endParaRPr lang="en-US" dirty="0"/>
          </a:p>
        </p:txBody>
      </p:sp>
    </p:spTree>
    <p:extLst>
      <p:ext uri="{BB962C8B-B14F-4D97-AF65-F5344CB8AC3E}">
        <p14:creationId xmlns:p14="http://schemas.microsoft.com/office/powerpoint/2010/main" val="23342878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mbol" charset="2"/>
                <a:cs typeface="Symbol" charset="2"/>
              </a:rPr>
              <a:t>Red Car</a:t>
            </a:r>
            <a:endParaRPr lang="en-US" dirty="0">
              <a:latin typeface="Symbol" charset="2"/>
              <a:cs typeface="Symbol" charset="2"/>
            </a:endParaRPr>
          </a:p>
        </p:txBody>
      </p:sp>
      <p:pic>
        <p:nvPicPr>
          <p:cNvPr id="4" name="Content Placeholder 3"/>
          <p:cNvPicPr>
            <a:picLocks noGrp="1" noChangeAspect="1"/>
          </p:cNvPicPr>
          <p:nvPr>
            <p:ph idx="1"/>
          </p:nvPr>
        </p:nvPicPr>
        <p:blipFill>
          <a:blip r:embed="rId2"/>
          <a:srcRect l="12113" r="12113"/>
          <a:stretch>
            <a:fillRect/>
          </a:stretch>
        </p:blipFill>
        <p:spPr/>
      </p:pic>
    </p:spTree>
    <p:extLst>
      <p:ext uri="{BB962C8B-B14F-4D97-AF65-F5344CB8AC3E}">
        <p14:creationId xmlns:p14="http://schemas.microsoft.com/office/powerpoint/2010/main" val="26378418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468"/>
            <a:ext cx="4304876" cy="1417638"/>
          </a:xfrm>
        </p:spPr>
        <p:txBody>
          <a:bodyPr/>
          <a:lstStyle/>
          <a:p>
            <a:r>
              <a:rPr lang="en-US" dirty="0" smtClean="0">
                <a:latin typeface="Symbol" charset="2"/>
                <a:cs typeface="Symbol" charset="2"/>
              </a:rPr>
              <a:t>Little Car</a:t>
            </a:r>
            <a:endParaRPr lang="en-US" dirty="0">
              <a:latin typeface="Symbol" charset="2"/>
              <a:cs typeface="Symbol" charset="2"/>
            </a:endParaRPr>
          </a:p>
        </p:txBody>
      </p:sp>
      <p:sp>
        <p:nvSpPr>
          <p:cNvPr id="6" name="Title 1"/>
          <p:cNvSpPr txBox="1">
            <a:spLocks/>
          </p:cNvSpPr>
          <p:nvPr/>
        </p:nvSpPr>
        <p:spPr>
          <a:xfrm>
            <a:off x="4839124" y="116792"/>
            <a:ext cx="4304876" cy="1417638"/>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dirty="0" smtClean="0">
                <a:latin typeface="Symbol" charset="2"/>
                <a:cs typeface="Symbol" charset="2"/>
              </a:rPr>
              <a:t>Big Car</a:t>
            </a:r>
            <a:endParaRPr lang="en-US" dirty="0">
              <a:latin typeface="Symbol" charset="2"/>
              <a:cs typeface="Symbol" charset="2"/>
            </a:endParaRPr>
          </a:p>
        </p:txBody>
      </p:sp>
      <p:pic>
        <p:nvPicPr>
          <p:cNvPr id="8" name="Content Placeholder 7"/>
          <p:cNvPicPr>
            <a:picLocks noGrp="1" noChangeAspect="1"/>
          </p:cNvPicPr>
          <p:nvPr>
            <p:ph idx="1"/>
          </p:nvPr>
        </p:nvPicPr>
        <p:blipFill>
          <a:blip r:embed="rId2"/>
          <a:srcRect t="14239" b="14239"/>
          <a:stretch>
            <a:fillRect/>
          </a:stretch>
        </p:blipFill>
        <p:spPr>
          <a:xfrm>
            <a:off x="1" y="1764261"/>
            <a:ext cx="4335540" cy="2381927"/>
          </a:xfrm>
        </p:spPr>
      </p:pic>
      <p:pic>
        <p:nvPicPr>
          <p:cNvPr id="11" name="Picture 10"/>
          <p:cNvPicPr>
            <a:picLocks noChangeAspect="1"/>
          </p:cNvPicPr>
          <p:nvPr/>
        </p:nvPicPr>
        <p:blipFill>
          <a:blip r:embed="rId3"/>
          <a:stretch>
            <a:fillRect/>
          </a:stretch>
        </p:blipFill>
        <p:spPr>
          <a:xfrm>
            <a:off x="5212361" y="1764261"/>
            <a:ext cx="3816347" cy="2381927"/>
          </a:xfrm>
          <a:prstGeom prst="rect">
            <a:avLst/>
          </a:prstGeom>
        </p:spPr>
      </p:pic>
    </p:spTree>
    <p:extLst>
      <p:ext uri="{BB962C8B-B14F-4D97-AF65-F5344CB8AC3E}">
        <p14:creationId xmlns:p14="http://schemas.microsoft.com/office/powerpoint/2010/main" val="39494491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mbol" charset="2"/>
                <a:cs typeface="Symbol" charset="2"/>
              </a:rPr>
              <a:t>Little Red Riding Hood</a:t>
            </a:r>
            <a:endParaRPr lang="en-US" dirty="0">
              <a:latin typeface="Symbol" charset="2"/>
              <a:cs typeface="Symbol" charset="2"/>
            </a:endParaRPr>
          </a:p>
        </p:txBody>
      </p:sp>
      <p:pic>
        <p:nvPicPr>
          <p:cNvPr id="7" name="Content Placeholder 6"/>
          <p:cNvPicPr>
            <a:picLocks noGrp="1" noChangeAspect="1"/>
          </p:cNvPicPr>
          <p:nvPr>
            <p:ph idx="1"/>
          </p:nvPr>
        </p:nvPicPr>
        <p:blipFill>
          <a:blip r:embed="rId2"/>
          <a:srcRect l="-73086" r="-73086"/>
          <a:stretch>
            <a:fillRect/>
          </a:stretch>
        </p:blipFill>
        <p:spPr/>
      </p:pic>
    </p:spTree>
    <p:extLst>
      <p:ext uri="{BB962C8B-B14F-4D97-AF65-F5344CB8AC3E}">
        <p14:creationId xmlns:p14="http://schemas.microsoft.com/office/powerpoint/2010/main" val="21172632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a:grpSpLocks/>
          </p:cNvGrpSpPr>
          <p:nvPr/>
        </p:nvGrpSpPr>
        <p:grpSpPr bwMode="auto">
          <a:xfrm>
            <a:off x="1870075" y="722313"/>
            <a:ext cx="5559425" cy="5394325"/>
            <a:chOff x="1869744" y="721732"/>
            <a:chExt cx="5559511" cy="5394960"/>
          </a:xfrm>
        </p:grpSpPr>
        <p:sp>
          <p:nvSpPr>
            <p:cNvPr id="11" name="Oval 10"/>
            <p:cNvSpPr/>
            <p:nvPr/>
          </p:nvSpPr>
          <p:spPr>
            <a:xfrm>
              <a:off x="1869744" y="721732"/>
              <a:ext cx="5559511" cy="539496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Donut 11"/>
            <p:cNvSpPr/>
            <p:nvPr/>
          </p:nvSpPr>
          <p:spPr>
            <a:xfrm>
              <a:off x="2750821" y="1617187"/>
              <a:ext cx="3843396" cy="3840614"/>
            </a:xfrm>
            <a:prstGeom prst="donut">
              <a:avLst>
                <a:gd name="adj" fmla="val 4777"/>
              </a:avLst>
            </a:prstGeom>
            <a:solidFill>
              <a:srgbClr val="BDC6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nvGrpSpPr>
            <p:cNvPr id="33800" name="Group 11"/>
            <p:cNvGrpSpPr>
              <a:grpSpLocks/>
            </p:cNvGrpSpPr>
            <p:nvPr/>
          </p:nvGrpSpPr>
          <p:grpSpPr bwMode="auto">
            <a:xfrm>
              <a:off x="4007418" y="756984"/>
              <a:ext cx="1314066" cy="1314066"/>
              <a:chOff x="4157332" y="2594334"/>
              <a:chExt cx="1105786" cy="1095153"/>
            </a:xfrm>
          </p:grpSpPr>
          <p:sp>
            <p:nvSpPr>
              <p:cNvPr id="26" name="Oval 8"/>
              <p:cNvSpPr/>
              <p:nvPr/>
            </p:nvSpPr>
            <p:spPr>
              <a:xfrm>
                <a:off x="4157940" y="2594065"/>
                <a:ext cx="1104790" cy="1095602"/>
              </a:xfrm>
              <a:prstGeom prst="ellipse">
                <a:avLst/>
              </a:prstGeom>
              <a:solidFill>
                <a:srgbClr val="1C64B4"/>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3814" name="TextBox 9"/>
              <p:cNvSpPr txBox="1">
                <a:spLocks noChangeArrowheads="1"/>
              </p:cNvSpPr>
              <p:nvPr/>
            </p:nvSpPr>
            <p:spPr bwMode="auto">
              <a:xfrm>
                <a:off x="4284918" y="2892057"/>
                <a:ext cx="818707" cy="42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sz="1200" b="1">
                    <a:solidFill>
                      <a:schemeClr val="bg1"/>
                    </a:solidFill>
                  </a:rPr>
                  <a:t>Meaning</a:t>
                </a:r>
              </a:p>
              <a:p>
                <a:pPr algn="ctr" eaLnBrk="1" hangingPunct="1"/>
                <a:r>
                  <a:rPr lang="en-US" sz="1200" b="1">
                    <a:solidFill>
                      <a:schemeClr val="bg1"/>
                    </a:solidFill>
                  </a:rPr>
                  <a:t>Making</a:t>
                </a:r>
              </a:p>
            </p:txBody>
          </p:sp>
        </p:grpSp>
        <p:grpSp>
          <p:nvGrpSpPr>
            <p:cNvPr id="33801" name="Group 12"/>
            <p:cNvGrpSpPr>
              <a:grpSpLocks/>
            </p:cNvGrpSpPr>
            <p:nvPr/>
          </p:nvGrpSpPr>
          <p:grpSpPr bwMode="auto">
            <a:xfrm>
              <a:off x="5869919" y="1924505"/>
              <a:ext cx="1314066" cy="1314066"/>
              <a:chOff x="4157332" y="2594334"/>
              <a:chExt cx="1105786" cy="1095153"/>
            </a:xfrm>
          </p:grpSpPr>
          <p:sp>
            <p:nvSpPr>
              <p:cNvPr id="24" name="Oval 23"/>
              <p:cNvSpPr/>
              <p:nvPr/>
            </p:nvSpPr>
            <p:spPr>
              <a:xfrm>
                <a:off x="4157658" y="2594912"/>
                <a:ext cx="1106126" cy="1094279"/>
              </a:xfrm>
              <a:prstGeom prst="ellipse">
                <a:avLst/>
              </a:prstGeom>
              <a:solidFill>
                <a:srgbClr val="1C64B4"/>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3812" name="TextBox 24"/>
              <p:cNvSpPr txBox="1">
                <a:spLocks noChangeArrowheads="1"/>
              </p:cNvSpPr>
              <p:nvPr/>
            </p:nvSpPr>
            <p:spPr bwMode="auto">
              <a:xfrm>
                <a:off x="4253019" y="2866606"/>
                <a:ext cx="974654" cy="42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sz="1200" b="1">
                    <a:solidFill>
                      <a:schemeClr val="bg1"/>
                    </a:solidFill>
                  </a:rPr>
                  <a:t>Effective Expression</a:t>
                </a:r>
              </a:p>
            </p:txBody>
          </p:sp>
        </p:grpSp>
        <p:grpSp>
          <p:nvGrpSpPr>
            <p:cNvPr id="33802" name="Group 15"/>
            <p:cNvGrpSpPr>
              <a:grpSpLocks/>
            </p:cNvGrpSpPr>
            <p:nvPr/>
          </p:nvGrpSpPr>
          <p:grpSpPr bwMode="auto">
            <a:xfrm>
              <a:off x="2108739" y="1959770"/>
              <a:ext cx="1314066" cy="1314066"/>
              <a:chOff x="4157332" y="2594334"/>
              <a:chExt cx="1105786" cy="1095153"/>
            </a:xfrm>
          </p:grpSpPr>
          <p:sp>
            <p:nvSpPr>
              <p:cNvPr id="22" name="Oval 21"/>
              <p:cNvSpPr/>
              <p:nvPr/>
            </p:nvSpPr>
            <p:spPr>
              <a:xfrm>
                <a:off x="4157940" y="2594632"/>
                <a:ext cx="1104790" cy="1094279"/>
              </a:xfrm>
              <a:prstGeom prst="ellipse">
                <a:avLst/>
              </a:prstGeom>
              <a:solidFill>
                <a:srgbClr val="1C64B4"/>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3810" name="TextBox 22"/>
              <p:cNvSpPr txBox="1">
                <a:spLocks noChangeArrowheads="1"/>
              </p:cNvSpPr>
              <p:nvPr/>
            </p:nvSpPr>
            <p:spPr bwMode="auto">
              <a:xfrm>
                <a:off x="4164420" y="2860158"/>
                <a:ext cx="1084520" cy="42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sz="1200" b="1">
                    <a:solidFill>
                      <a:schemeClr val="bg1"/>
                    </a:solidFill>
                  </a:rPr>
                  <a:t>Language Development</a:t>
                </a:r>
              </a:p>
            </p:txBody>
          </p:sp>
        </p:grpSp>
        <p:grpSp>
          <p:nvGrpSpPr>
            <p:cNvPr id="33803" name="Group 18"/>
            <p:cNvGrpSpPr>
              <a:grpSpLocks/>
            </p:cNvGrpSpPr>
            <p:nvPr/>
          </p:nvGrpSpPr>
          <p:grpSpPr bwMode="auto">
            <a:xfrm>
              <a:off x="2465252" y="4102863"/>
              <a:ext cx="1314066" cy="1314066"/>
              <a:chOff x="4157332" y="2594334"/>
              <a:chExt cx="1105786" cy="1095153"/>
            </a:xfrm>
          </p:grpSpPr>
          <p:sp>
            <p:nvSpPr>
              <p:cNvPr id="20" name="Oval 19"/>
              <p:cNvSpPr/>
              <p:nvPr/>
            </p:nvSpPr>
            <p:spPr>
              <a:xfrm>
                <a:off x="4157175" y="2594869"/>
                <a:ext cx="1106126" cy="1094279"/>
              </a:xfrm>
              <a:prstGeom prst="ellipse">
                <a:avLst/>
              </a:prstGeom>
              <a:solidFill>
                <a:srgbClr val="1C64B4"/>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3808" name="TextBox 20"/>
              <p:cNvSpPr txBox="1">
                <a:spLocks noChangeArrowheads="1"/>
              </p:cNvSpPr>
              <p:nvPr/>
            </p:nvSpPr>
            <p:spPr bwMode="auto">
              <a:xfrm>
                <a:off x="4164420" y="2860158"/>
                <a:ext cx="1084520" cy="42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sz="1200" b="1">
                    <a:solidFill>
                      <a:schemeClr val="bg1"/>
                    </a:solidFill>
                  </a:rPr>
                  <a:t>Content Knowledge</a:t>
                </a:r>
              </a:p>
            </p:txBody>
          </p:sp>
        </p:grpSp>
        <p:grpSp>
          <p:nvGrpSpPr>
            <p:cNvPr id="33804" name="Group 21"/>
            <p:cNvGrpSpPr>
              <a:grpSpLocks/>
            </p:cNvGrpSpPr>
            <p:nvPr/>
          </p:nvGrpSpPr>
          <p:grpSpPr bwMode="auto">
            <a:xfrm>
              <a:off x="5478142" y="4165587"/>
              <a:ext cx="1314066" cy="1314066"/>
              <a:chOff x="4157332" y="2594334"/>
              <a:chExt cx="1105786" cy="1095153"/>
            </a:xfrm>
          </p:grpSpPr>
          <p:sp>
            <p:nvSpPr>
              <p:cNvPr id="18" name="Oval 17"/>
              <p:cNvSpPr/>
              <p:nvPr/>
            </p:nvSpPr>
            <p:spPr>
              <a:xfrm>
                <a:off x="4157371" y="2594198"/>
                <a:ext cx="1106126" cy="1095602"/>
              </a:xfrm>
              <a:prstGeom prst="ellipse">
                <a:avLst/>
              </a:prstGeom>
              <a:solidFill>
                <a:srgbClr val="1C64B4"/>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3806" name="TextBox 18"/>
              <p:cNvSpPr txBox="1">
                <a:spLocks noChangeArrowheads="1"/>
              </p:cNvSpPr>
              <p:nvPr/>
            </p:nvSpPr>
            <p:spPr bwMode="auto">
              <a:xfrm>
                <a:off x="4164420" y="2860158"/>
                <a:ext cx="1084520" cy="42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sz="1200" b="1">
                    <a:solidFill>
                      <a:schemeClr val="bg1"/>
                    </a:solidFill>
                  </a:rPr>
                  <a:t>Foundational Skills</a:t>
                </a:r>
              </a:p>
            </p:txBody>
          </p:sp>
        </p:grpSp>
      </p:grpSp>
      <p:pic>
        <p:nvPicPr>
          <p:cNvPr id="5" name="Picture 5" descr="framework icon.tiff"/>
          <p:cNvPicPr>
            <a:picLocks noChangeAspect="1"/>
          </p:cNvPicPr>
          <p:nvPr/>
        </p:nvPicPr>
        <p:blipFill>
          <a:blip r:embed="rId3">
            <a:extLst>
              <a:ext uri="{28A0092B-C50C-407E-A947-70E740481C1C}">
                <a14:useLocalDpi xmlns:a14="http://schemas.microsoft.com/office/drawing/2010/main" val="0"/>
              </a:ext>
            </a:extLst>
          </a:blip>
          <a:srcRect l="43124" t="48299" r="46675" b="38385"/>
          <a:stretch>
            <a:fillRect/>
          </a:stretch>
        </p:blipFill>
        <p:spPr bwMode="auto">
          <a:xfrm>
            <a:off x="4175759" y="3282689"/>
            <a:ext cx="957202" cy="91440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framework icon.tiff"/>
          <p:cNvPicPr>
            <a:picLocks noChangeAspect="1"/>
          </p:cNvPicPr>
          <p:nvPr/>
        </p:nvPicPr>
        <p:blipFill>
          <a:blip r:embed="rId3">
            <a:extLst>
              <a:ext uri="{28A0092B-C50C-407E-A947-70E740481C1C}">
                <a14:useLocalDpi xmlns:a14="http://schemas.microsoft.com/office/drawing/2010/main" val="0"/>
              </a:ext>
            </a:extLst>
          </a:blip>
          <a:srcRect l="34844" t="31719" r="37960" b="31119"/>
          <a:stretch>
            <a:fillRect/>
          </a:stretch>
        </p:blipFill>
        <p:spPr bwMode="auto">
          <a:xfrm>
            <a:off x="3402419" y="2147749"/>
            <a:ext cx="2551814" cy="255181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5" descr="framework icon.tiff"/>
          <p:cNvPicPr>
            <a:picLocks noChangeAspect="1"/>
          </p:cNvPicPr>
          <p:nvPr/>
        </p:nvPicPr>
        <p:blipFill>
          <a:blip r:embed="rId3">
            <a:extLst>
              <a:ext uri="{28A0092B-C50C-407E-A947-70E740481C1C}">
                <a14:useLocalDpi xmlns:a14="http://schemas.microsoft.com/office/drawing/2010/main" val="0"/>
              </a:ext>
            </a:extLst>
          </a:blip>
          <a:srcRect l="20108" t="12070" r="23850" b="10961"/>
          <a:stretch>
            <a:fillRect/>
          </a:stretch>
        </p:blipFill>
        <p:spPr bwMode="auto">
          <a:xfrm>
            <a:off x="1869734" y="655089"/>
            <a:ext cx="5577840" cy="5605719"/>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 name="Picture 5" descr="framework icon.tiff"/>
          <p:cNvPicPr>
            <a:picLocks noChangeAspect="1"/>
          </p:cNvPicPr>
          <p:nvPr/>
        </p:nvPicPr>
        <p:blipFill>
          <a:blip r:embed="rId3">
            <a:extLst>
              <a:ext uri="{28A0092B-C50C-407E-A947-70E740481C1C}">
                <a14:useLocalDpi xmlns:a14="http://schemas.microsoft.com/office/drawing/2010/main" val="0"/>
              </a:ext>
            </a:extLst>
          </a:blip>
          <a:srcRect l="14600" t="5106" r="18072" b="2979"/>
          <a:stretch>
            <a:fillRect/>
          </a:stretch>
        </p:blipFill>
        <p:spPr bwMode="auto">
          <a:xfrm>
            <a:off x="1337481" y="163773"/>
            <a:ext cx="6701050" cy="6694227"/>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65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57353298"/>
              </p:ext>
            </p:extLst>
          </p:nvPr>
        </p:nvGraphicFramePr>
        <p:xfrm>
          <a:off x="328809" y="374987"/>
          <a:ext cx="7929642" cy="6428109"/>
        </p:xfrm>
        <a:graphic>
          <a:graphicData uri="http://schemas.openxmlformats.org/drawingml/2006/table">
            <a:tbl>
              <a:tblPr firstRow="1" bandRow="1">
                <a:tableStyleId>{5C22544A-7EE6-4342-B048-85BDC9FD1C3A}</a:tableStyleId>
              </a:tblPr>
              <a:tblGrid>
                <a:gridCol w="1880962"/>
                <a:gridCol w="1880962"/>
                <a:gridCol w="1880962"/>
                <a:gridCol w="2286756"/>
              </a:tblGrid>
              <a:tr h="1622028">
                <a:tc>
                  <a:txBody>
                    <a:bodyPr/>
                    <a:lstStyle/>
                    <a:p>
                      <a:endParaRPr lang="en-US" dirty="0"/>
                    </a:p>
                  </a:txBody>
                  <a:tcPr marL="68580" marR="68580">
                    <a:lnB w="12700" cap="flat" cmpd="sng" algn="ctr">
                      <a:solidFill>
                        <a:schemeClr val="tx1"/>
                      </a:solidFill>
                      <a:prstDash val="solid"/>
                      <a:round/>
                      <a:headEnd type="none" w="med" len="med"/>
                      <a:tailEnd type="none" w="med" len="med"/>
                    </a:lnB>
                    <a:noFill/>
                  </a:tcPr>
                </a:tc>
                <a:tc>
                  <a:txBody>
                    <a:bodyPr/>
                    <a:lstStyle/>
                    <a:p>
                      <a:endParaRPr lang="en-US" dirty="0"/>
                    </a:p>
                  </a:txBody>
                  <a:tcPr marL="68580" marR="68580">
                    <a:lnB w="12700" cap="flat" cmpd="sng" algn="ctr">
                      <a:solidFill>
                        <a:schemeClr val="tx1"/>
                      </a:solidFill>
                      <a:prstDash val="solid"/>
                      <a:round/>
                      <a:headEnd type="none" w="med" len="med"/>
                      <a:tailEnd type="none" w="med" len="med"/>
                    </a:lnB>
                    <a:noFill/>
                  </a:tcPr>
                </a:tc>
                <a:tc>
                  <a:txBody>
                    <a:bodyPr/>
                    <a:lstStyle/>
                    <a:p>
                      <a:endParaRPr lang="en-US" dirty="0"/>
                    </a:p>
                  </a:txBody>
                  <a:tcPr marL="68580" marR="6858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200" b="1" dirty="0" smtClean="0">
                          <a:solidFill>
                            <a:schemeClr val="tx1">
                              <a:lumMod val="65000"/>
                              <a:lumOff val="35000"/>
                            </a:schemeClr>
                          </a:solidFill>
                        </a:rPr>
                        <a:t>RL 8.4 Determine the meaning of words and phrases as they are used in a text, including figurative and connotative meanings; analyze the impact of specific word choices on meaning and tone, including analogies or allusions to other texts.</a:t>
                      </a:r>
                      <a:endParaRPr lang="en-US" sz="1200" b="1" dirty="0">
                        <a:solidFill>
                          <a:schemeClr val="tx1">
                            <a:lumMod val="65000"/>
                            <a:lumOff val="35000"/>
                          </a:schemeClr>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313309">
                <a:tc>
                  <a:txBody>
                    <a:bodyPr/>
                    <a:lstStyle/>
                    <a:p>
                      <a:r>
                        <a:rPr lang="en-US" sz="1200" b="1" dirty="0" smtClean="0">
                          <a:solidFill>
                            <a:schemeClr val="tx1">
                              <a:lumMod val="65000"/>
                              <a:lumOff val="35000"/>
                            </a:schemeClr>
                          </a:solidFill>
                        </a:rPr>
                        <a:t>C)</a:t>
                      </a:r>
                      <a:r>
                        <a:rPr lang="en-US" sz="1200" b="1" baseline="0" dirty="0" smtClean="0">
                          <a:solidFill>
                            <a:schemeClr val="tx1">
                              <a:lumMod val="65000"/>
                              <a:lumOff val="35000"/>
                            </a:schemeClr>
                          </a:solidFill>
                        </a:rPr>
                        <a:t> Use knowledge of morphology (e.g., affixes, roots, and base words), context, reference materials, and visual cues to determine the meaning of unknown and multiple-meaning words on familiar topics. </a:t>
                      </a:r>
                      <a:endParaRPr lang="en-US" sz="1200" b="1" dirty="0">
                        <a:solidFill>
                          <a:schemeClr val="tx1">
                            <a:lumMod val="65000"/>
                            <a:lumOff val="35000"/>
                          </a:schemeClr>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200" b="1" dirty="0" smtClean="0">
                          <a:solidFill>
                            <a:schemeClr val="tx1">
                              <a:lumMod val="65000"/>
                              <a:lumOff val="35000"/>
                            </a:schemeClr>
                          </a:solidFill>
                        </a:rPr>
                        <a:t>C) Use knowledge</a:t>
                      </a:r>
                      <a:r>
                        <a:rPr lang="en-US" sz="1200" b="1" baseline="0" dirty="0" smtClean="0">
                          <a:solidFill>
                            <a:schemeClr val="tx1">
                              <a:lumMod val="65000"/>
                              <a:lumOff val="35000"/>
                            </a:schemeClr>
                          </a:solidFill>
                        </a:rPr>
                        <a:t> of morphology (e.g., affixes, roots, and base words), context, reference materials, and visual cues to determine the meaning of unknown and multiple-meaning words on familiar and new topics</a:t>
                      </a:r>
                      <a:endParaRPr lang="en-US" sz="1200" b="1" dirty="0" smtClean="0">
                        <a:solidFill>
                          <a:schemeClr val="tx1">
                            <a:lumMod val="65000"/>
                            <a:lumOff val="35000"/>
                          </a:schemeClr>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200" b="1" dirty="0" smtClean="0"/>
                        <a:t>C) Use knowledge of morphology (e.g., affixes,</a:t>
                      </a:r>
                      <a:r>
                        <a:rPr lang="en-US" sz="1200" b="1" baseline="0" dirty="0" smtClean="0"/>
                        <a:t> roots, and base words), context, reference materials, and visual cues to determine the meaning, including figurative and connotative meanings, of unknown and multiple-meaning words on a variety of new topics.</a:t>
                      </a:r>
                      <a:endParaRPr lang="en-US" sz="1200" b="1" dirty="0" smtClean="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200" b="1" dirty="0" smtClean="0">
                          <a:solidFill>
                            <a:schemeClr val="tx1">
                              <a:lumMod val="65000"/>
                              <a:lumOff val="35000"/>
                            </a:schemeClr>
                          </a:solidFill>
                        </a:rPr>
                        <a:t>RL 7.4 Determine the meaning of words and phrases as they are used in a text, including figurative and connotative meanings; analyze the impact of rhymes and other repetitions of sounds (e.g., alliteration) on a specific verse or stanza of a poem or section of a story or drama.</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1357304">
                <a:tc>
                  <a:txBody>
                    <a:bodyPr/>
                    <a:lstStyle/>
                    <a:p>
                      <a:endParaRPr lang="en-US" dirty="0"/>
                    </a:p>
                  </a:txBody>
                  <a:tcPr marL="68580" marR="68580">
                    <a:lnT w="12700" cap="flat" cmpd="sng" algn="ctr">
                      <a:solidFill>
                        <a:schemeClr val="tx1"/>
                      </a:solidFill>
                      <a:prstDash val="solid"/>
                      <a:round/>
                      <a:headEnd type="none" w="med" len="med"/>
                      <a:tailEnd type="none" w="med" len="med"/>
                    </a:lnT>
                    <a:noFill/>
                  </a:tcPr>
                </a:tc>
                <a:tc>
                  <a:txBody>
                    <a:bodyPr/>
                    <a:lstStyle/>
                    <a:p>
                      <a:endParaRPr lang="en-US"/>
                    </a:p>
                  </a:txBody>
                  <a:tcPr marL="68580" marR="68580">
                    <a:lnT w="12700" cap="flat" cmpd="sng" algn="ctr">
                      <a:solidFill>
                        <a:schemeClr val="tx1"/>
                      </a:solidFill>
                      <a:prstDash val="solid"/>
                      <a:round/>
                      <a:headEnd type="none" w="med" len="med"/>
                      <a:tailEnd type="none" w="med" len="med"/>
                    </a:lnT>
                    <a:noFill/>
                  </a:tcPr>
                </a:tc>
                <a:tc>
                  <a:txBody>
                    <a:bodyPr/>
                    <a:lstStyle/>
                    <a:p>
                      <a:endParaRPr lang="en-US" dirty="0"/>
                    </a:p>
                  </a:txBody>
                  <a:tcPr marL="68580" marR="6858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sz="1200" b="1" dirty="0" smtClean="0">
                          <a:solidFill>
                            <a:schemeClr val="tx1">
                              <a:lumMod val="65000"/>
                              <a:lumOff val="35000"/>
                            </a:schemeClr>
                          </a:solidFill>
                        </a:rPr>
                        <a:t>RL 6.4 Determine the meaning of words and phrases as they are used in a text, including figurative and connotative meanings; analyze the impact of a specific word choice on meaning and tone</a:t>
                      </a:r>
                      <a:endParaRPr lang="en-US" sz="1200" b="1" dirty="0">
                        <a:solidFill>
                          <a:schemeClr val="tx1">
                            <a:lumMod val="65000"/>
                            <a:lumOff val="35000"/>
                          </a:schemeClr>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995356">
                <a:tc>
                  <a:txBody>
                    <a:bodyPr/>
                    <a:lstStyle/>
                    <a:p>
                      <a:endParaRPr lang="en-US"/>
                    </a:p>
                  </a:txBody>
                  <a:tcPr marL="68580" marR="68580">
                    <a:noFill/>
                  </a:tcPr>
                </a:tc>
                <a:tc>
                  <a:txBody>
                    <a:bodyPr/>
                    <a:lstStyle/>
                    <a:p>
                      <a:endParaRPr lang="en-US" dirty="0"/>
                    </a:p>
                  </a:txBody>
                  <a:tcPr marL="68580" marR="68580">
                    <a:noFill/>
                  </a:tcPr>
                </a:tc>
                <a:tc>
                  <a:txBody>
                    <a:bodyPr/>
                    <a:lstStyle/>
                    <a:p>
                      <a:endParaRPr lang="en-US" dirty="0"/>
                    </a:p>
                  </a:txBody>
                  <a:tcPr marL="68580" marR="68580">
                    <a:lnR w="12700" cap="flat" cmpd="sng" algn="ctr">
                      <a:solidFill>
                        <a:schemeClr val="tx1"/>
                      </a:solidFill>
                      <a:prstDash val="solid"/>
                      <a:round/>
                      <a:headEnd type="none" w="med" len="med"/>
                      <a:tailEnd type="none" w="med" len="med"/>
                    </a:lnR>
                    <a:noFill/>
                  </a:tcPr>
                </a:tc>
                <a:tc>
                  <a:txBody>
                    <a:bodyPr/>
                    <a:lstStyle/>
                    <a:p>
                      <a:r>
                        <a:rPr lang="en-US" sz="1200" b="1" dirty="0" smtClean="0">
                          <a:solidFill>
                            <a:schemeClr val="tx1">
                              <a:lumMod val="65000"/>
                              <a:lumOff val="35000"/>
                            </a:schemeClr>
                          </a:solidFill>
                        </a:rPr>
                        <a:t>RL 5.4 Determine the meaning of words and phrases as they are used in a text, including figurative language such as metaphors and similes.</a:t>
                      </a:r>
                      <a:endParaRPr lang="en-US" sz="1200" b="1" dirty="0">
                        <a:solidFill>
                          <a:schemeClr val="tx1">
                            <a:lumMod val="65000"/>
                            <a:lumOff val="35000"/>
                          </a:schemeClr>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6" name="Down Arrow 5"/>
          <p:cNvSpPr/>
          <p:nvPr/>
        </p:nvSpPr>
        <p:spPr>
          <a:xfrm rot="10800000">
            <a:off x="8258452" y="2145762"/>
            <a:ext cx="885548" cy="395500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a:off x="2838270" y="2739459"/>
            <a:ext cx="1180730" cy="4403327"/>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33583" y="5656"/>
            <a:ext cx="1038453" cy="369332"/>
          </a:xfrm>
          <a:prstGeom prst="rect">
            <a:avLst/>
          </a:prstGeom>
          <a:noFill/>
        </p:spPr>
        <p:txBody>
          <a:bodyPr wrap="none" rtlCol="0">
            <a:spAutoFit/>
          </a:bodyPr>
          <a:lstStyle/>
          <a:p>
            <a:r>
              <a:rPr lang="en-US" dirty="0" smtClean="0"/>
              <a:t>ELA CCSS</a:t>
            </a:r>
            <a:endParaRPr lang="en-US" dirty="0"/>
          </a:p>
        </p:txBody>
      </p:sp>
      <p:sp>
        <p:nvSpPr>
          <p:cNvPr id="4" name="TextBox 3"/>
          <p:cNvSpPr txBox="1"/>
          <p:nvPr/>
        </p:nvSpPr>
        <p:spPr>
          <a:xfrm>
            <a:off x="2662084" y="1465007"/>
            <a:ext cx="954107" cy="369332"/>
          </a:xfrm>
          <a:prstGeom prst="rect">
            <a:avLst/>
          </a:prstGeom>
          <a:noFill/>
        </p:spPr>
        <p:txBody>
          <a:bodyPr wrap="none" rtlCol="0">
            <a:spAutoFit/>
          </a:bodyPr>
          <a:lstStyle/>
          <a:p>
            <a:r>
              <a:rPr lang="en-US" dirty="0" smtClean="0"/>
              <a:t>CA ELDS </a:t>
            </a:r>
            <a:endParaRPr lang="en-US" dirty="0"/>
          </a:p>
        </p:txBody>
      </p:sp>
      <p:sp>
        <p:nvSpPr>
          <p:cNvPr id="8" name="Rectangle 7"/>
          <p:cNvSpPr/>
          <p:nvPr/>
        </p:nvSpPr>
        <p:spPr>
          <a:xfrm>
            <a:off x="328809" y="2145762"/>
            <a:ext cx="1832199" cy="22049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36832" y="2145762"/>
            <a:ext cx="1832199" cy="22049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106943" y="2145762"/>
            <a:ext cx="1832199" cy="22049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028074" y="362509"/>
            <a:ext cx="2192466" cy="17832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20186" y="4350757"/>
            <a:ext cx="2338266" cy="24523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91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Diverse Learners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effectLst/>
              </a:rPr>
              <a:t>Planning Template</a:t>
            </a:r>
            <a:r>
              <a:rPr lang="en-US" dirty="0" smtClean="0">
                <a:effectLst/>
              </a:rPr>
              <a:t>:          </a:t>
            </a:r>
            <a:r>
              <a:rPr lang="en-US" b="1" dirty="0" smtClean="0">
                <a:effectLst/>
              </a:rPr>
              <a:t>Planning for Diverse Learners</a:t>
            </a:r>
            <a:endParaRPr lang="en-US" dirty="0">
              <a:effectLst/>
            </a:endParaRPr>
          </a:p>
          <a:p>
            <a:pPr marL="0" indent="0">
              <a:buNone/>
            </a:pPr>
            <a:r>
              <a:rPr lang="en-US" b="1" dirty="0" smtClean="0">
                <a:effectLst/>
              </a:rPr>
              <a:t>Processing </a:t>
            </a:r>
            <a:r>
              <a:rPr lang="en-US" b="1" dirty="0">
                <a:effectLst/>
              </a:rPr>
              <a:t>Activity: 	</a:t>
            </a:r>
            <a:r>
              <a:rPr lang="en-US" b="1" dirty="0" smtClean="0">
                <a:effectLst/>
              </a:rPr>
              <a:t>Graphic Organizer</a:t>
            </a:r>
            <a:endParaRPr lang="en-US" dirty="0">
              <a:effectLst/>
            </a:endParaRPr>
          </a:p>
          <a:p>
            <a:pPr marL="0" indent="0">
              <a:buNone/>
            </a:pPr>
            <a:r>
              <a:rPr lang="en-US" b="1" dirty="0">
                <a:effectLst/>
              </a:rPr>
              <a:t>Language Mode</a:t>
            </a:r>
            <a:r>
              <a:rPr lang="en-US" dirty="0">
                <a:effectLst/>
              </a:rPr>
              <a:t>: 	</a:t>
            </a:r>
            <a:r>
              <a:rPr lang="en-US" dirty="0" smtClean="0">
                <a:effectLst/>
              </a:rPr>
              <a:t>Productive</a:t>
            </a:r>
            <a:endParaRPr lang="en-US" dirty="0">
              <a:effectLst/>
            </a:endParaRPr>
          </a:p>
          <a:p>
            <a:pPr marL="0" indent="0">
              <a:buNone/>
            </a:pPr>
            <a:r>
              <a:rPr lang="en-US" b="1" dirty="0">
                <a:effectLst/>
              </a:rPr>
              <a:t>6</a:t>
            </a:r>
            <a:r>
              <a:rPr lang="en-US" b="1" baseline="30000" dirty="0">
                <a:effectLst/>
              </a:rPr>
              <a:t>th</a:t>
            </a:r>
            <a:r>
              <a:rPr lang="en-US" b="1" dirty="0">
                <a:effectLst/>
              </a:rPr>
              <a:t> Grade ELD Strand</a:t>
            </a:r>
            <a:r>
              <a:rPr lang="en-US" dirty="0">
                <a:effectLst/>
              </a:rPr>
              <a:t>: 	10. Writing literary and informational </a:t>
            </a:r>
            <a:r>
              <a:rPr lang="en-US" dirty="0" smtClean="0">
                <a:effectLst/>
              </a:rPr>
              <a:t>			texts </a:t>
            </a:r>
            <a:r>
              <a:rPr lang="en-US" dirty="0">
                <a:effectLst/>
              </a:rPr>
              <a:t>to present, describe, and explain </a:t>
            </a:r>
            <a:r>
              <a:rPr lang="en-US" dirty="0" smtClean="0">
                <a:effectLst/>
              </a:rPr>
              <a:t>			ideas </a:t>
            </a:r>
            <a:r>
              <a:rPr lang="en-US" dirty="0">
                <a:effectLst/>
              </a:rPr>
              <a:t>and information, using appropriate </a:t>
            </a:r>
            <a:r>
              <a:rPr lang="en-US" dirty="0" smtClean="0">
                <a:effectLst/>
              </a:rPr>
              <a:t>			technology</a:t>
            </a:r>
          </a:p>
          <a:p>
            <a:pPr marL="0" indent="0">
              <a:buNone/>
            </a:pPr>
            <a:r>
              <a:rPr lang="en-US" b="1" dirty="0" smtClean="0">
                <a:effectLst/>
              </a:rPr>
              <a:t>6</a:t>
            </a:r>
            <a:r>
              <a:rPr lang="en-US" b="1" baseline="30000" dirty="0" smtClean="0">
                <a:effectLst/>
              </a:rPr>
              <a:t>th</a:t>
            </a:r>
            <a:r>
              <a:rPr lang="en-US" b="1" dirty="0" smtClean="0">
                <a:effectLst/>
              </a:rPr>
              <a:t> </a:t>
            </a:r>
            <a:r>
              <a:rPr lang="en-US" b="1" dirty="0">
                <a:effectLst/>
              </a:rPr>
              <a:t>Grade ELD </a:t>
            </a:r>
            <a:r>
              <a:rPr lang="en-US" b="1" dirty="0" smtClean="0">
                <a:effectLst/>
              </a:rPr>
              <a:t>Standard</a:t>
            </a:r>
            <a:r>
              <a:rPr lang="en-US" dirty="0" smtClean="0">
                <a:effectLst/>
              </a:rPr>
              <a:t>: 	</a:t>
            </a:r>
          </a:p>
          <a:p>
            <a:pPr marL="0" indent="0">
              <a:buNone/>
            </a:pPr>
            <a:r>
              <a:rPr lang="en-US" dirty="0" smtClean="0">
                <a:effectLst/>
              </a:rPr>
              <a:t>Bridging Level—C.10.a</a:t>
            </a:r>
            <a:r>
              <a:rPr lang="en-US" dirty="0">
                <a:effectLst/>
              </a:rPr>
              <a:t>) Write longer and more detailed literary and informational texts (e.g., an argument for protecting the rainforests) collaboratively (e.g., with peers) and independently using appropriate text organization and growing understanding of register.</a:t>
            </a:r>
          </a:p>
          <a:p>
            <a:endParaRPr lang="en-US" dirty="0"/>
          </a:p>
        </p:txBody>
      </p:sp>
    </p:spTree>
    <p:extLst>
      <p:ext uri="{BB962C8B-B14F-4D97-AF65-F5344CB8AC3E}">
        <p14:creationId xmlns:p14="http://schemas.microsoft.com/office/powerpoint/2010/main" val="759963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Session</a:t>
            </a:r>
            <a:endParaRPr lang="en-US" dirty="0"/>
          </a:p>
        </p:txBody>
      </p:sp>
      <p:sp>
        <p:nvSpPr>
          <p:cNvPr id="3" name="Content Placeholder 2"/>
          <p:cNvSpPr>
            <a:spLocks noGrp="1"/>
          </p:cNvSpPr>
          <p:nvPr>
            <p:ph idx="1"/>
          </p:nvPr>
        </p:nvSpPr>
        <p:spPr/>
        <p:txBody>
          <a:bodyPr>
            <a:normAutofit lnSpcReduction="10000"/>
          </a:bodyPr>
          <a:lstStyle/>
          <a:p>
            <a:r>
              <a:rPr lang="en-US" dirty="0" smtClean="0"/>
              <a:t>Three-part session </a:t>
            </a:r>
          </a:p>
          <a:p>
            <a:r>
              <a:rPr lang="en-US" dirty="0" smtClean="0"/>
              <a:t>Original sessions are part of English Language Development (ELD) Professional Development (PD) modules with the following topics:</a:t>
            </a:r>
          </a:p>
          <a:p>
            <a:pPr lvl="1"/>
            <a:r>
              <a:rPr lang="en-US" dirty="0" smtClean="0"/>
              <a:t>Long-Term English Learners (LTELs)</a:t>
            </a:r>
          </a:p>
          <a:p>
            <a:pPr lvl="1"/>
            <a:r>
              <a:rPr lang="en-US" dirty="0" smtClean="0"/>
              <a:t>English Learners (ELs) with Disabilities (ELWD)</a:t>
            </a:r>
          </a:p>
          <a:p>
            <a:pPr lvl="1"/>
            <a:r>
              <a:rPr lang="en-US" dirty="0" smtClean="0"/>
              <a:t>Standard English Learners (SELs)</a:t>
            </a:r>
          </a:p>
          <a:p>
            <a:r>
              <a:rPr lang="en-US" dirty="0" smtClean="0"/>
              <a:t>Resources available at ESCWEST.NET under English Learners Programs—ELD Instruction Secondary</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75735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Language!”</a:t>
            </a:r>
            <a:endParaRPr lang="en-US" dirty="0"/>
          </a:p>
        </p:txBody>
      </p:sp>
      <p:sp>
        <p:nvSpPr>
          <p:cNvPr id="3" name="Content Placeholder 2"/>
          <p:cNvSpPr>
            <a:spLocks noGrp="1"/>
          </p:cNvSpPr>
          <p:nvPr>
            <p:ph idx="1"/>
          </p:nvPr>
        </p:nvSpPr>
        <p:spPr/>
        <p:txBody>
          <a:bodyPr/>
          <a:lstStyle/>
          <a:p>
            <a:pPr marL="0" indent="0">
              <a:buNone/>
            </a:pPr>
            <a:r>
              <a:rPr lang="en-US" b="1" dirty="0" smtClean="0"/>
              <a:t>Locate the “It’s All About Language!” worksheet</a:t>
            </a:r>
          </a:p>
          <a:p>
            <a:pPr marL="0" indent="0">
              <a:buNone/>
            </a:pPr>
            <a:r>
              <a:rPr lang="en-US" b="1" dirty="0" smtClean="0"/>
              <a:t>Instructions: </a:t>
            </a:r>
          </a:p>
          <a:p>
            <a:pPr lvl="1"/>
            <a:r>
              <a:rPr lang="en-US" b="1" dirty="0" smtClean="0"/>
              <a:t>Read and listen for directions</a:t>
            </a:r>
          </a:p>
          <a:p>
            <a:pPr lvl="1"/>
            <a:r>
              <a:rPr lang="en-US" b="1" dirty="0"/>
              <a:t>Listen for </a:t>
            </a:r>
            <a:r>
              <a:rPr lang="en-US" b="1" dirty="0" smtClean="0"/>
              <a:t>facilitator’s </a:t>
            </a:r>
            <a:r>
              <a:rPr lang="en-US" b="1" dirty="0"/>
              <a:t>time cues as this is a timed activity</a:t>
            </a:r>
          </a:p>
          <a:p>
            <a:pPr lvl="1"/>
            <a:r>
              <a:rPr lang="en-US" b="1" dirty="0" smtClean="0"/>
              <a:t>Use space provided in your worksheet to brainstorm and write ideas</a:t>
            </a:r>
          </a:p>
          <a:p>
            <a:pPr lvl="1"/>
            <a:r>
              <a:rPr lang="en-US" b="1" dirty="0" smtClean="0"/>
              <a:t>Complete the graphic organizer to start developing your Awareness Plan to address students’ skills, knowledge, and language proficiency</a:t>
            </a:r>
          </a:p>
        </p:txBody>
      </p:sp>
    </p:spTree>
    <p:extLst>
      <p:ext uri="{BB962C8B-B14F-4D97-AF65-F5344CB8AC3E}">
        <p14:creationId xmlns:p14="http://schemas.microsoft.com/office/powerpoint/2010/main" val="37549239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dirty="0" smtClean="0"/>
              <a:t>Available at:</a:t>
            </a:r>
          </a:p>
          <a:p>
            <a:pPr marL="0" indent="0">
              <a:buNone/>
            </a:pPr>
            <a:endParaRPr lang="en-US" dirty="0"/>
          </a:p>
          <a:p>
            <a:pPr marL="0" indent="0" algn="ctr">
              <a:buNone/>
            </a:pPr>
            <a:r>
              <a:rPr lang="en-US" sz="8000" dirty="0" smtClean="0"/>
              <a:t>ESCWEST.NET</a:t>
            </a:r>
          </a:p>
        </p:txBody>
      </p:sp>
    </p:spTree>
    <p:extLst>
      <p:ext uri="{BB962C8B-B14F-4D97-AF65-F5344CB8AC3E}">
        <p14:creationId xmlns:p14="http://schemas.microsoft.com/office/powerpoint/2010/main" val="252285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Support</a:t>
            </a:r>
            <a:endParaRPr lang="en-US" dirty="0"/>
          </a:p>
        </p:txBody>
      </p:sp>
      <p:sp>
        <p:nvSpPr>
          <p:cNvPr id="3" name="Content Placeholder 2"/>
          <p:cNvSpPr>
            <a:spLocks noGrp="1"/>
          </p:cNvSpPr>
          <p:nvPr>
            <p:ph idx="1"/>
          </p:nvPr>
        </p:nvSpPr>
        <p:spPr/>
        <p:txBody>
          <a:bodyPr/>
          <a:lstStyle/>
          <a:p>
            <a:r>
              <a:rPr lang="en-US" dirty="0" smtClean="0"/>
              <a:t>Lester Malta, Secondary EL Instruction Coordinator, </a:t>
            </a:r>
            <a:r>
              <a:rPr lang="en-US" dirty="0" smtClean="0">
                <a:hlinkClick r:id="rId2"/>
              </a:rPr>
              <a:t>lester.malta@lausd.net</a:t>
            </a:r>
            <a:r>
              <a:rPr lang="en-US" dirty="0" smtClean="0"/>
              <a:t>, </a:t>
            </a:r>
            <a:r>
              <a:rPr lang="en-US" dirty="0"/>
              <a:t>310-914-2146</a:t>
            </a:r>
            <a:endParaRPr lang="en-US" dirty="0" smtClean="0"/>
          </a:p>
          <a:p>
            <a:r>
              <a:rPr lang="en-US" dirty="0" smtClean="0"/>
              <a:t>Robin Aaron, Least Restrictive Environment Specialist, </a:t>
            </a:r>
            <a:r>
              <a:rPr lang="en-US" dirty="0" smtClean="0">
                <a:hlinkClick r:id="rId3"/>
              </a:rPr>
              <a:t>rdc0157@lausd.net</a:t>
            </a:r>
            <a:r>
              <a:rPr lang="en-US" dirty="0" smtClean="0"/>
              <a:t>, 310-235-3775</a:t>
            </a:r>
          </a:p>
          <a:p>
            <a:r>
              <a:rPr lang="en-US" dirty="0" smtClean="0"/>
              <a:t>Manuela Herrera, Least Restrictive Environment Specialist, </a:t>
            </a:r>
            <a:r>
              <a:rPr lang="en-US" dirty="0" smtClean="0">
                <a:hlinkClick r:id="rId4"/>
              </a:rPr>
              <a:t>mxh0774@lausd.net</a:t>
            </a:r>
            <a:r>
              <a:rPr lang="en-US" dirty="0" smtClean="0"/>
              <a:t>, 310-235-3732</a:t>
            </a:r>
          </a:p>
        </p:txBody>
      </p:sp>
    </p:spTree>
    <p:extLst>
      <p:ext uri="{BB962C8B-B14F-4D97-AF65-F5344CB8AC3E}">
        <p14:creationId xmlns:p14="http://schemas.microsoft.com/office/powerpoint/2010/main" val="12698253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4"/>
          <p:cNvGrpSpPr>
            <a:grpSpLocks noChangeAspect="1"/>
          </p:cNvGrpSpPr>
          <p:nvPr/>
        </p:nvGrpSpPr>
        <p:grpSpPr bwMode="auto">
          <a:xfrm>
            <a:off x="477838" y="-19050"/>
            <a:ext cx="8089900" cy="6877050"/>
            <a:chOff x="301" y="-12"/>
            <a:chExt cx="5096" cy="4332"/>
          </a:xfrm>
        </p:grpSpPr>
        <p:sp>
          <p:nvSpPr>
            <p:cNvPr id="28676" name="Freeform 5"/>
            <p:cNvSpPr>
              <a:spLocks/>
            </p:cNvSpPr>
            <p:nvPr/>
          </p:nvSpPr>
          <p:spPr bwMode="auto">
            <a:xfrm>
              <a:off x="1958" y="-12"/>
              <a:ext cx="960" cy="591"/>
            </a:xfrm>
            <a:custGeom>
              <a:avLst/>
              <a:gdLst>
                <a:gd name="T0" fmla="*/ 953 w 960"/>
                <a:gd name="T1" fmla="*/ 0 h 591"/>
                <a:gd name="T2" fmla="*/ 908 w 960"/>
                <a:gd name="T3" fmla="*/ 44 h 591"/>
                <a:gd name="T4" fmla="*/ 860 w 960"/>
                <a:gd name="T5" fmla="*/ 85 h 591"/>
                <a:gd name="T6" fmla="*/ 812 w 960"/>
                <a:gd name="T7" fmla="*/ 128 h 591"/>
                <a:gd name="T8" fmla="*/ 764 w 960"/>
                <a:gd name="T9" fmla="*/ 170 h 591"/>
                <a:gd name="T10" fmla="*/ 716 w 960"/>
                <a:gd name="T11" fmla="*/ 209 h 591"/>
                <a:gd name="T12" fmla="*/ 661 w 960"/>
                <a:gd name="T13" fmla="*/ 250 h 591"/>
                <a:gd name="T14" fmla="*/ 610 w 960"/>
                <a:gd name="T15" fmla="*/ 287 h 591"/>
                <a:gd name="T16" fmla="*/ 552 w 960"/>
                <a:gd name="T17" fmla="*/ 324 h 591"/>
                <a:gd name="T18" fmla="*/ 521 w 960"/>
                <a:gd name="T19" fmla="*/ 343 h 591"/>
                <a:gd name="T20" fmla="*/ 487 w 960"/>
                <a:gd name="T21" fmla="*/ 361 h 591"/>
                <a:gd name="T22" fmla="*/ 456 w 960"/>
                <a:gd name="T23" fmla="*/ 378 h 591"/>
                <a:gd name="T24" fmla="*/ 421 w 960"/>
                <a:gd name="T25" fmla="*/ 396 h 591"/>
                <a:gd name="T26" fmla="*/ 391 w 960"/>
                <a:gd name="T27" fmla="*/ 411 h 591"/>
                <a:gd name="T28" fmla="*/ 356 w 960"/>
                <a:gd name="T29" fmla="*/ 426 h 591"/>
                <a:gd name="T30" fmla="*/ 322 w 960"/>
                <a:gd name="T31" fmla="*/ 441 h 591"/>
                <a:gd name="T32" fmla="*/ 288 w 960"/>
                <a:gd name="T33" fmla="*/ 456 h 591"/>
                <a:gd name="T34" fmla="*/ 253 w 960"/>
                <a:gd name="T35" fmla="*/ 472 h 591"/>
                <a:gd name="T36" fmla="*/ 219 w 960"/>
                <a:gd name="T37" fmla="*/ 487 h 591"/>
                <a:gd name="T38" fmla="*/ 185 w 960"/>
                <a:gd name="T39" fmla="*/ 500 h 591"/>
                <a:gd name="T40" fmla="*/ 150 w 960"/>
                <a:gd name="T41" fmla="*/ 515 h 591"/>
                <a:gd name="T42" fmla="*/ 113 w 960"/>
                <a:gd name="T43" fmla="*/ 528 h 591"/>
                <a:gd name="T44" fmla="*/ 78 w 960"/>
                <a:gd name="T45" fmla="*/ 541 h 591"/>
                <a:gd name="T46" fmla="*/ 41 w 960"/>
                <a:gd name="T47" fmla="*/ 556 h 591"/>
                <a:gd name="T48" fmla="*/ 3 w 960"/>
                <a:gd name="T49" fmla="*/ 569 h 591"/>
                <a:gd name="T50" fmla="*/ 0 w 960"/>
                <a:gd name="T51" fmla="*/ 576 h 591"/>
                <a:gd name="T52" fmla="*/ 0 w 960"/>
                <a:gd name="T53" fmla="*/ 582 h 591"/>
                <a:gd name="T54" fmla="*/ 10 w 960"/>
                <a:gd name="T55" fmla="*/ 589 h 591"/>
                <a:gd name="T56" fmla="*/ 17 w 960"/>
                <a:gd name="T57" fmla="*/ 591 h 591"/>
                <a:gd name="T58" fmla="*/ 51 w 960"/>
                <a:gd name="T59" fmla="*/ 587 h 591"/>
                <a:gd name="T60" fmla="*/ 82 w 960"/>
                <a:gd name="T61" fmla="*/ 580 h 591"/>
                <a:gd name="T62" fmla="*/ 113 w 960"/>
                <a:gd name="T63" fmla="*/ 569 h 591"/>
                <a:gd name="T64" fmla="*/ 144 w 960"/>
                <a:gd name="T65" fmla="*/ 561 h 591"/>
                <a:gd name="T66" fmla="*/ 174 w 960"/>
                <a:gd name="T67" fmla="*/ 548 h 591"/>
                <a:gd name="T68" fmla="*/ 202 w 960"/>
                <a:gd name="T69" fmla="*/ 537 h 591"/>
                <a:gd name="T70" fmla="*/ 229 w 960"/>
                <a:gd name="T71" fmla="*/ 524 h 591"/>
                <a:gd name="T72" fmla="*/ 257 w 960"/>
                <a:gd name="T73" fmla="*/ 511 h 591"/>
                <a:gd name="T74" fmla="*/ 291 w 960"/>
                <a:gd name="T75" fmla="*/ 493 h 591"/>
                <a:gd name="T76" fmla="*/ 329 w 960"/>
                <a:gd name="T77" fmla="*/ 478 h 591"/>
                <a:gd name="T78" fmla="*/ 363 w 960"/>
                <a:gd name="T79" fmla="*/ 461 h 591"/>
                <a:gd name="T80" fmla="*/ 397 w 960"/>
                <a:gd name="T81" fmla="*/ 443 h 591"/>
                <a:gd name="T82" fmla="*/ 428 w 960"/>
                <a:gd name="T83" fmla="*/ 426 h 591"/>
                <a:gd name="T84" fmla="*/ 463 w 960"/>
                <a:gd name="T85" fmla="*/ 406 h 591"/>
                <a:gd name="T86" fmla="*/ 493 w 960"/>
                <a:gd name="T87" fmla="*/ 389 h 591"/>
                <a:gd name="T88" fmla="*/ 524 w 960"/>
                <a:gd name="T89" fmla="*/ 369 h 591"/>
                <a:gd name="T90" fmla="*/ 586 w 960"/>
                <a:gd name="T91" fmla="*/ 328 h 591"/>
                <a:gd name="T92" fmla="*/ 648 w 960"/>
                <a:gd name="T93" fmla="*/ 285 h 591"/>
                <a:gd name="T94" fmla="*/ 703 w 960"/>
                <a:gd name="T95" fmla="*/ 241 h 591"/>
                <a:gd name="T96" fmla="*/ 757 w 960"/>
                <a:gd name="T97" fmla="*/ 196 h 591"/>
                <a:gd name="T98" fmla="*/ 809 w 960"/>
                <a:gd name="T99" fmla="*/ 150 h 591"/>
                <a:gd name="T100" fmla="*/ 860 w 960"/>
                <a:gd name="T101" fmla="*/ 104 h 591"/>
                <a:gd name="T102" fmla="*/ 912 w 960"/>
                <a:gd name="T103" fmla="*/ 57 h 591"/>
                <a:gd name="T104" fmla="*/ 960 w 960"/>
                <a:gd name="T105" fmla="*/ 7 h 591"/>
                <a:gd name="T106" fmla="*/ 960 w 960"/>
                <a:gd name="T107" fmla="*/ 5 h 591"/>
                <a:gd name="T108" fmla="*/ 956 w 960"/>
                <a:gd name="T109" fmla="*/ 2 h 591"/>
                <a:gd name="T110" fmla="*/ 956 w 960"/>
                <a:gd name="T111" fmla="*/ 0 h 591"/>
                <a:gd name="T112" fmla="*/ 953 w 960"/>
                <a:gd name="T113" fmla="*/ 0 h 591"/>
                <a:gd name="T114" fmla="*/ 953 w 960"/>
                <a:gd name="T115" fmla="*/ 0 h 5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0" h="591">
                  <a:moveTo>
                    <a:pt x="953" y="0"/>
                  </a:moveTo>
                  <a:lnTo>
                    <a:pt x="908" y="44"/>
                  </a:lnTo>
                  <a:lnTo>
                    <a:pt x="860" y="85"/>
                  </a:lnTo>
                  <a:lnTo>
                    <a:pt x="812" y="128"/>
                  </a:lnTo>
                  <a:lnTo>
                    <a:pt x="764" y="170"/>
                  </a:lnTo>
                  <a:lnTo>
                    <a:pt x="716" y="209"/>
                  </a:lnTo>
                  <a:lnTo>
                    <a:pt x="661" y="250"/>
                  </a:lnTo>
                  <a:lnTo>
                    <a:pt x="610" y="287"/>
                  </a:lnTo>
                  <a:lnTo>
                    <a:pt x="552" y="324"/>
                  </a:lnTo>
                  <a:lnTo>
                    <a:pt x="521" y="343"/>
                  </a:lnTo>
                  <a:lnTo>
                    <a:pt x="487" y="361"/>
                  </a:lnTo>
                  <a:lnTo>
                    <a:pt x="456" y="378"/>
                  </a:lnTo>
                  <a:lnTo>
                    <a:pt x="421" y="396"/>
                  </a:lnTo>
                  <a:lnTo>
                    <a:pt x="391" y="411"/>
                  </a:lnTo>
                  <a:lnTo>
                    <a:pt x="356" y="426"/>
                  </a:lnTo>
                  <a:lnTo>
                    <a:pt x="322" y="441"/>
                  </a:lnTo>
                  <a:lnTo>
                    <a:pt x="288" y="456"/>
                  </a:lnTo>
                  <a:lnTo>
                    <a:pt x="253" y="472"/>
                  </a:lnTo>
                  <a:lnTo>
                    <a:pt x="219" y="487"/>
                  </a:lnTo>
                  <a:lnTo>
                    <a:pt x="185" y="500"/>
                  </a:lnTo>
                  <a:lnTo>
                    <a:pt x="150" y="515"/>
                  </a:lnTo>
                  <a:lnTo>
                    <a:pt x="113" y="528"/>
                  </a:lnTo>
                  <a:lnTo>
                    <a:pt x="78" y="541"/>
                  </a:lnTo>
                  <a:lnTo>
                    <a:pt x="41" y="556"/>
                  </a:lnTo>
                  <a:lnTo>
                    <a:pt x="3" y="569"/>
                  </a:lnTo>
                  <a:lnTo>
                    <a:pt x="0" y="576"/>
                  </a:lnTo>
                  <a:lnTo>
                    <a:pt x="0" y="582"/>
                  </a:lnTo>
                  <a:lnTo>
                    <a:pt x="10" y="589"/>
                  </a:lnTo>
                  <a:lnTo>
                    <a:pt x="17" y="591"/>
                  </a:lnTo>
                  <a:lnTo>
                    <a:pt x="51" y="587"/>
                  </a:lnTo>
                  <a:lnTo>
                    <a:pt x="82" y="580"/>
                  </a:lnTo>
                  <a:lnTo>
                    <a:pt x="113" y="569"/>
                  </a:lnTo>
                  <a:lnTo>
                    <a:pt x="144" y="561"/>
                  </a:lnTo>
                  <a:lnTo>
                    <a:pt x="174" y="548"/>
                  </a:lnTo>
                  <a:lnTo>
                    <a:pt x="202" y="537"/>
                  </a:lnTo>
                  <a:lnTo>
                    <a:pt x="229" y="524"/>
                  </a:lnTo>
                  <a:lnTo>
                    <a:pt x="257" y="511"/>
                  </a:lnTo>
                  <a:lnTo>
                    <a:pt x="291" y="493"/>
                  </a:lnTo>
                  <a:lnTo>
                    <a:pt x="329" y="478"/>
                  </a:lnTo>
                  <a:lnTo>
                    <a:pt x="363" y="461"/>
                  </a:lnTo>
                  <a:lnTo>
                    <a:pt x="397" y="443"/>
                  </a:lnTo>
                  <a:lnTo>
                    <a:pt x="428" y="426"/>
                  </a:lnTo>
                  <a:lnTo>
                    <a:pt x="463" y="406"/>
                  </a:lnTo>
                  <a:lnTo>
                    <a:pt x="493" y="389"/>
                  </a:lnTo>
                  <a:lnTo>
                    <a:pt x="524" y="369"/>
                  </a:lnTo>
                  <a:lnTo>
                    <a:pt x="586" y="328"/>
                  </a:lnTo>
                  <a:lnTo>
                    <a:pt x="648" y="285"/>
                  </a:lnTo>
                  <a:lnTo>
                    <a:pt x="703" y="241"/>
                  </a:lnTo>
                  <a:lnTo>
                    <a:pt x="757" y="196"/>
                  </a:lnTo>
                  <a:lnTo>
                    <a:pt x="809" y="150"/>
                  </a:lnTo>
                  <a:lnTo>
                    <a:pt x="860" y="104"/>
                  </a:lnTo>
                  <a:lnTo>
                    <a:pt x="912" y="57"/>
                  </a:lnTo>
                  <a:lnTo>
                    <a:pt x="960" y="7"/>
                  </a:lnTo>
                  <a:lnTo>
                    <a:pt x="960" y="5"/>
                  </a:lnTo>
                  <a:lnTo>
                    <a:pt x="956" y="2"/>
                  </a:lnTo>
                  <a:lnTo>
                    <a:pt x="956" y="0"/>
                  </a:lnTo>
                  <a:lnTo>
                    <a:pt x="9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7" name="Freeform 6"/>
            <p:cNvSpPr>
              <a:spLocks/>
            </p:cNvSpPr>
            <p:nvPr/>
          </p:nvSpPr>
          <p:spPr bwMode="auto">
            <a:xfrm>
              <a:off x="2870" y="-12"/>
              <a:ext cx="891" cy="641"/>
            </a:xfrm>
            <a:custGeom>
              <a:avLst/>
              <a:gdLst>
                <a:gd name="T0" fmla="*/ 3 w 891"/>
                <a:gd name="T1" fmla="*/ 5 h 641"/>
                <a:gd name="T2" fmla="*/ 41 w 891"/>
                <a:gd name="T3" fmla="*/ 52 h 641"/>
                <a:gd name="T4" fmla="*/ 82 w 891"/>
                <a:gd name="T5" fmla="*/ 100 h 641"/>
                <a:gd name="T6" fmla="*/ 123 w 891"/>
                <a:gd name="T7" fmla="*/ 146 h 641"/>
                <a:gd name="T8" fmla="*/ 168 w 891"/>
                <a:gd name="T9" fmla="*/ 191 h 641"/>
                <a:gd name="T10" fmla="*/ 212 w 891"/>
                <a:gd name="T11" fmla="*/ 237 h 641"/>
                <a:gd name="T12" fmla="*/ 260 w 891"/>
                <a:gd name="T13" fmla="*/ 280 h 641"/>
                <a:gd name="T14" fmla="*/ 312 w 891"/>
                <a:gd name="T15" fmla="*/ 324 h 641"/>
                <a:gd name="T16" fmla="*/ 367 w 891"/>
                <a:gd name="T17" fmla="*/ 365 h 641"/>
                <a:gd name="T18" fmla="*/ 422 w 891"/>
                <a:gd name="T19" fmla="*/ 404 h 641"/>
                <a:gd name="T20" fmla="*/ 480 w 891"/>
                <a:gd name="T21" fmla="*/ 441 h 641"/>
                <a:gd name="T22" fmla="*/ 542 w 891"/>
                <a:gd name="T23" fmla="*/ 478 h 641"/>
                <a:gd name="T24" fmla="*/ 607 w 891"/>
                <a:gd name="T25" fmla="*/ 513 h 641"/>
                <a:gd name="T26" fmla="*/ 672 w 891"/>
                <a:gd name="T27" fmla="*/ 545 h 641"/>
                <a:gd name="T28" fmla="*/ 737 w 891"/>
                <a:gd name="T29" fmla="*/ 578 h 641"/>
                <a:gd name="T30" fmla="*/ 806 w 891"/>
                <a:gd name="T31" fmla="*/ 611 h 641"/>
                <a:gd name="T32" fmla="*/ 874 w 891"/>
                <a:gd name="T33" fmla="*/ 639 h 641"/>
                <a:gd name="T34" fmla="*/ 885 w 891"/>
                <a:gd name="T35" fmla="*/ 641 h 641"/>
                <a:gd name="T36" fmla="*/ 891 w 891"/>
                <a:gd name="T37" fmla="*/ 637 h 641"/>
                <a:gd name="T38" fmla="*/ 891 w 891"/>
                <a:gd name="T39" fmla="*/ 628 h 641"/>
                <a:gd name="T40" fmla="*/ 885 w 891"/>
                <a:gd name="T41" fmla="*/ 621 h 641"/>
                <a:gd name="T42" fmla="*/ 833 w 891"/>
                <a:gd name="T43" fmla="*/ 589 h 641"/>
                <a:gd name="T44" fmla="*/ 775 w 891"/>
                <a:gd name="T45" fmla="*/ 558 h 641"/>
                <a:gd name="T46" fmla="*/ 717 w 891"/>
                <a:gd name="T47" fmla="*/ 528 h 641"/>
                <a:gd name="T48" fmla="*/ 655 w 891"/>
                <a:gd name="T49" fmla="*/ 502 h 641"/>
                <a:gd name="T50" fmla="*/ 593 w 891"/>
                <a:gd name="T51" fmla="*/ 474 h 641"/>
                <a:gd name="T52" fmla="*/ 531 w 891"/>
                <a:gd name="T53" fmla="*/ 446 h 641"/>
                <a:gd name="T54" fmla="*/ 473 w 891"/>
                <a:gd name="T55" fmla="*/ 415 h 641"/>
                <a:gd name="T56" fmla="*/ 418 w 891"/>
                <a:gd name="T57" fmla="*/ 383 h 641"/>
                <a:gd name="T58" fmla="*/ 356 w 891"/>
                <a:gd name="T59" fmla="*/ 339 h 641"/>
                <a:gd name="T60" fmla="*/ 298 w 891"/>
                <a:gd name="T61" fmla="*/ 296 h 641"/>
                <a:gd name="T62" fmla="*/ 243 w 891"/>
                <a:gd name="T63" fmla="*/ 250 h 641"/>
                <a:gd name="T64" fmla="*/ 192 w 891"/>
                <a:gd name="T65" fmla="*/ 202 h 641"/>
                <a:gd name="T66" fmla="*/ 144 w 891"/>
                <a:gd name="T67" fmla="*/ 154 h 641"/>
                <a:gd name="T68" fmla="*/ 96 w 891"/>
                <a:gd name="T69" fmla="*/ 104 h 641"/>
                <a:gd name="T70" fmla="*/ 51 w 891"/>
                <a:gd name="T71" fmla="*/ 54 h 641"/>
                <a:gd name="T72" fmla="*/ 10 w 891"/>
                <a:gd name="T73" fmla="*/ 5 h 641"/>
                <a:gd name="T74" fmla="*/ 7 w 891"/>
                <a:gd name="T75" fmla="*/ 2 h 641"/>
                <a:gd name="T76" fmla="*/ 3 w 891"/>
                <a:gd name="T77" fmla="*/ 0 h 641"/>
                <a:gd name="T78" fmla="*/ 0 w 891"/>
                <a:gd name="T79" fmla="*/ 0 h 641"/>
                <a:gd name="T80" fmla="*/ 3 w 891"/>
                <a:gd name="T81" fmla="*/ 5 h 641"/>
                <a:gd name="T82" fmla="*/ 3 w 891"/>
                <a:gd name="T83" fmla="*/ 5 h 6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91" h="641">
                  <a:moveTo>
                    <a:pt x="3" y="5"/>
                  </a:moveTo>
                  <a:lnTo>
                    <a:pt x="41" y="52"/>
                  </a:lnTo>
                  <a:lnTo>
                    <a:pt x="82" y="100"/>
                  </a:lnTo>
                  <a:lnTo>
                    <a:pt x="123" y="146"/>
                  </a:lnTo>
                  <a:lnTo>
                    <a:pt x="168" y="191"/>
                  </a:lnTo>
                  <a:lnTo>
                    <a:pt x="212" y="237"/>
                  </a:lnTo>
                  <a:lnTo>
                    <a:pt x="260" y="280"/>
                  </a:lnTo>
                  <a:lnTo>
                    <a:pt x="312" y="324"/>
                  </a:lnTo>
                  <a:lnTo>
                    <a:pt x="367" y="365"/>
                  </a:lnTo>
                  <a:lnTo>
                    <a:pt x="422" y="404"/>
                  </a:lnTo>
                  <a:lnTo>
                    <a:pt x="480" y="441"/>
                  </a:lnTo>
                  <a:lnTo>
                    <a:pt x="542" y="478"/>
                  </a:lnTo>
                  <a:lnTo>
                    <a:pt x="607" y="513"/>
                  </a:lnTo>
                  <a:lnTo>
                    <a:pt x="672" y="545"/>
                  </a:lnTo>
                  <a:lnTo>
                    <a:pt x="737" y="578"/>
                  </a:lnTo>
                  <a:lnTo>
                    <a:pt x="806" y="611"/>
                  </a:lnTo>
                  <a:lnTo>
                    <a:pt x="874" y="639"/>
                  </a:lnTo>
                  <a:lnTo>
                    <a:pt x="885" y="641"/>
                  </a:lnTo>
                  <a:lnTo>
                    <a:pt x="891" y="637"/>
                  </a:lnTo>
                  <a:lnTo>
                    <a:pt x="891" y="628"/>
                  </a:lnTo>
                  <a:lnTo>
                    <a:pt x="885" y="621"/>
                  </a:lnTo>
                  <a:lnTo>
                    <a:pt x="833" y="589"/>
                  </a:lnTo>
                  <a:lnTo>
                    <a:pt x="775" y="558"/>
                  </a:lnTo>
                  <a:lnTo>
                    <a:pt x="717" y="528"/>
                  </a:lnTo>
                  <a:lnTo>
                    <a:pt x="655" y="502"/>
                  </a:lnTo>
                  <a:lnTo>
                    <a:pt x="593" y="474"/>
                  </a:lnTo>
                  <a:lnTo>
                    <a:pt x="531" y="446"/>
                  </a:lnTo>
                  <a:lnTo>
                    <a:pt x="473" y="415"/>
                  </a:lnTo>
                  <a:lnTo>
                    <a:pt x="418" y="383"/>
                  </a:lnTo>
                  <a:lnTo>
                    <a:pt x="356" y="339"/>
                  </a:lnTo>
                  <a:lnTo>
                    <a:pt x="298" y="296"/>
                  </a:lnTo>
                  <a:lnTo>
                    <a:pt x="243" y="250"/>
                  </a:lnTo>
                  <a:lnTo>
                    <a:pt x="192" y="202"/>
                  </a:lnTo>
                  <a:lnTo>
                    <a:pt x="144" y="154"/>
                  </a:lnTo>
                  <a:lnTo>
                    <a:pt x="96" y="104"/>
                  </a:lnTo>
                  <a:lnTo>
                    <a:pt x="51" y="54"/>
                  </a:lnTo>
                  <a:lnTo>
                    <a:pt x="10" y="5"/>
                  </a:lnTo>
                  <a:lnTo>
                    <a:pt x="7" y="2"/>
                  </a:lnTo>
                  <a:lnTo>
                    <a:pt x="3" y="0"/>
                  </a:lnTo>
                  <a:lnTo>
                    <a:pt x="0" y="0"/>
                  </a:lnTo>
                  <a:lnTo>
                    <a:pt x="3"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8" name="Freeform 7"/>
            <p:cNvSpPr>
              <a:spLocks/>
            </p:cNvSpPr>
            <p:nvPr/>
          </p:nvSpPr>
          <p:spPr bwMode="auto">
            <a:xfrm>
              <a:off x="1995" y="84"/>
              <a:ext cx="868" cy="552"/>
            </a:xfrm>
            <a:custGeom>
              <a:avLst/>
              <a:gdLst>
                <a:gd name="T0" fmla="*/ 858 w 868"/>
                <a:gd name="T1" fmla="*/ 0 h 552"/>
                <a:gd name="T2" fmla="*/ 810 w 868"/>
                <a:gd name="T3" fmla="*/ 32 h 552"/>
                <a:gd name="T4" fmla="*/ 762 w 868"/>
                <a:gd name="T5" fmla="*/ 67 h 552"/>
                <a:gd name="T6" fmla="*/ 717 w 868"/>
                <a:gd name="T7" fmla="*/ 102 h 552"/>
                <a:gd name="T8" fmla="*/ 676 w 868"/>
                <a:gd name="T9" fmla="*/ 139 h 552"/>
                <a:gd name="T10" fmla="*/ 631 w 868"/>
                <a:gd name="T11" fmla="*/ 174 h 552"/>
                <a:gd name="T12" fmla="*/ 590 w 868"/>
                <a:gd name="T13" fmla="*/ 210 h 552"/>
                <a:gd name="T14" fmla="*/ 546 w 868"/>
                <a:gd name="T15" fmla="*/ 245 h 552"/>
                <a:gd name="T16" fmla="*/ 498 w 868"/>
                <a:gd name="T17" fmla="*/ 278 h 552"/>
                <a:gd name="T18" fmla="*/ 450 w 868"/>
                <a:gd name="T19" fmla="*/ 308 h 552"/>
                <a:gd name="T20" fmla="*/ 398 w 868"/>
                <a:gd name="T21" fmla="*/ 343 h 552"/>
                <a:gd name="T22" fmla="*/ 343 w 868"/>
                <a:gd name="T23" fmla="*/ 378 h 552"/>
                <a:gd name="T24" fmla="*/ 281 w 868"/>
                <a:gd name="T25" fmla="*/ 413 h 552"/>
                <a:gd name="T26" fmla="*/ 220 w 868"/>
                <a:gd name="T27" fmla="*/ 443 h 552"/>
                <a:gd name="T28" fmla="*/ 151 w 868"/>
                <a:gd name="T29" fmla="*/ 469 h 552"/>
                <a:gd name="T30" fmla="*/ 86 w 868"/>
                <a:gd name="T31" fmla="*/ 486 h 552"/>
                <a:gd name="T32" fmla="*/ 17 w 868"/>
                <a:gd name="T33" fmla="*/ 495 h 552"/>
                <a:gd name="T34" fmla="*/ 0 w 868"/>
                <a:gd name="T35" fmla="*/ 504 h 552"/>
                <a:gd name="T36" fmla="*/ 0 w 868"/>
                <a:gd name="T37" fmla="*/ 519 h 552"/>
                <a:gd name="T38" fmla="*/ 14 w 868"/>
                <a:gd name="T39" fmla="*/ 534 h 552"/>
                <a:gd name="T40" fmla="*/ 31 w 868"/>
                <a:gd name="T41" fmla="*/ 545 h 552"/>
                <a:gd name="T42" fmla="*/ 79 w 868"/>
                <a:gd name="T43" fmla="*/ 552 h 552"/>
                <a:gd name="T44" fmla="*/ 127 w 868"/>
                <a:gd name="T45" fmla="*/ 547 h 552"/>
                <a:gd name="T46" fmla="*/ 179 w 868"/>
                <a:gd name="T47" fmla="*/ 532 h 552"/>
                <a:gd name="T48" fmla="*/ 230 w 868"/>
                <a:gd name="T49" fmla="*/ 512 h 552"/>
                <a:gd name="T50" fmla="*/ 278 w 868"/>
                <a:gd name="T51" fmla="*/ 491 h 552"/>
                <a:gd name="T52" fmla="*/ 323 w 868"/>
                <a:gd name="T53" fmla="*/ 465 h 552"/>
                <a:gd name="T54" fmla="*/ 364 w 868"/>
                <a:gd name="T55" fmla="*/ 441 h 552"/>
                <a:gd name="T56" fmla="*/ 398 w 868"/>
                <a:gd name="T57" fmla="*/ 421 h 552"/>
                <a:gd name="T58" fmla="*/ 470 w 868"/>
                <a:gd name="T59" fmla="*/ 378 h 552"/>
                <a:gd name="T60" fmla="*/ 535 w 868"/>
                <a:gd name="T61" fmla="*/ 330 h 552"/>
                <a:gd name="T62" fmla="*/ 600 w 868"/>
                <a:gd name="T63" fmla="*/ 280 h 552"/>
                <a:gd name="T64" fmla="*/ 662 w 868"/>
                <a:gd name="T65" fmla="*/ 230 h 552"/>
                <a:gd name="T66" fmla="*/ 720 w 868"/>
                <a:gd name="T67" fmla="*/ 178 h 552"/>
                <a:gd name="T68" fmla="*/ 775 w 868"/>
                <a:gd name="T69" fmla="*/ 124 h 552"/>
                <a:gd name="T70" fmla="*/ 823 w 868"/>
                <a:gd name="T71" fmla="*/ 69 h 552"/>
                <a:gd name="T72" fmla="*/ 868 w 868"/>
                <a:gd name="T73" fmla="*/ 13 h 552"/>
                <a:gd name="T74" fmla="*/ 868 w 868"/>
                <a:gd name="T75" fmla="*/ 8 h 552"/>
                <a:gd name="T76" fmla="*/ 865 w 868"/>
                <a:gd name="T77" fmla="*/ 4 h 552"/>
                <a:gd name="T78" fmla="*/ 861 w 868"/>
                <a:gd name="T79" fmla="*/ 0 h 552"/>
                <a:gd name="T80" fmla="*/ 858 w 868"/>
                <a:gd name="T81" fmla="*/ 0 h 552"/>
                <a:gd name="T82" fmla="*/ 858 w 868"/>
                <a:gd name="T83" fmla="*/ 0 h 5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8" h="552">
                  <a:moveTo>
                    <a:pt x="858" y="0"/>
                  </a:moveTo>
                  <a:lnTo>
                    <a:pt x="810" y="32"/>
                  </a:lnTo>
                  <a:lnTo>
                    <a:pt x="762" y="67"/>
                  </a:lnTo>
                  <a:lnTo>
                    <a:pt x="717" y="102"/>
                  </a:lnTo>
                  <a:lnTo>
                    <a:pt x="676" y="139"/>
                  </a:lnTo>
                  <a:lnTo>
                    <a:pt x="631" y="174"/>
                  </a:lnTo>
                  <a:lnTo>
                    <a:pt x="590" y="210"/>
                  </a:lnTo>
                  <a:lnTo>
                    <a:pt x="546" y="245"/>
                  </a:lnTo>
                  <a:lnTo>
                    <a:pt x="498" y="278"/>
                  </a:lnTo>
                  <a:lnTo>
                    <a:pt x="450" y="308"/>
                  </a:lnTo>
                  <a:lnTo>
                    <a:pt x="398" y="343"/>
                  </a:lnTo>
                  <a:lnTo>
                    <a:pt x="343" y="378"/>
                  </a:lnTo>
                  <a:lnTo>
                    <a:pt x="281" y="413"/>
                  </a:lnTo>
                  <a:lnTo>
                    <a:pt x="220" y="443"/>
                  </a:lnTo>
                  <a:lnTo>
                    <a:pt x="151" y="469"/>
                  </a:lnTo>
                  <a:lnTo>
                    <a:pt x="86" y="486"/>
                  </a:lnTo>
                  <a:lnTo>
                    <a:pt x="17" y="495"/>
                  </a:lnTo>
                  <a:lnTo>
                    <a:pt x="0" y="504"/>
                  </a:lnTo>
                  <a:lnTo>
                    <a:pt x="0" y="519"/>
                  </a:lnTo>
                  <a:lnTo>
                    <a:pt x="14" y="534"/>
                  </a:lnTo>
                  <a:lnTo>
                    <a:pt x="31" y="545"/>
                  </a:lnTo>
                  <a:lnTo>
                    <a:pt x="79" y="552"/>
                  </a:lnTo>
                  <a:lnTo>
                    <a:pt x="127" y="547"/>
                  </a:lnTo>
                  <a:lnTo>
                    <a:pt x="179" y="532"/>
                  </a:lnTo>
                  <a:lnTo>
                    <a:pt x="230" y="512"/>
                  </a:lnTo>
                  <a:lnTo>
                    <a:pt x="278" y="491"/>
                  </a:lnTo>
                  <a:lnTo>
                    <a:pt x="323" y="465"/>
                  </a:lnTo>
                  <a:lnTo>
                    <a:pt x="364" y="441"/>
                  </a:lnTo>
                  <a:lnTo>
                    <a:pt x="398" y="421"/>
                  </a:lnTo>
                  <a:lnTo>
                    <a:pt x="470" y="378"/>
                  </a:lnTo>
                  <a:lnTo>
                    <a:pt x="535" y="330"/>
                  </a:lnTo>
                  <a:lnTo>
                    <a:pt x="600" y="280"/>
                  </a:lnTo>
                  <a:lnTo>
                    <a:pt x="662" y="230"/>
                  </a:lnTo>
                  <a:lnTo>
                    <a:pt x="720" y="178"/>
                  </a:lnTo>
                  <a:lnTo>
                    <a:pt x="775" y="124"/>
                  </a:lnTo>
                  <a:lnTo>
                    <a:pt x="823" y="69"/>
                  </a:lnTo>
                  <a:lnTo>
                    <a:pt x="868" y="13"/>
                  </a:lnTo>
                  <a:lnTo>
                    <a:pt x="868" y="8"/>
                  </a:lnTo>
                  <a:lnTo>
                    <a:pt x="865" y="4"/>
                  </a:lnTo>
                  <a:lnTo>
                    <a:pt x="861" y="0"/>
                  </a:lnTo>
                  <a:lnTo>
                    <a:pt x="85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9" name="Freeform 8"/>
            <p:cNvSpPr>
              <a:spLocks/>
            </p:cNvSpPr>
            <p:nvPr/>
          </p:nvSpPr>
          <p:spPr bwMode="auto">
            <a:xfrm>
              <a:off x="2849" y="58"/>
              <a:ext cx="779" cy="614"/>
            </a:xfrm>
            <a:custGeom>
              <a:avLst/>
              <a:gdLst>
                <a:gd name="T0" fmla="*/ 0 w 779"/>
                <a:gd name="T1" fmla="*/ 6 h 614"/>
                <a:gd name="T2" fmla="*/ 24 w 779"/>
                <a:gd name="T3" fmla="*/ 52 h 614"/>
                <a:gd name="T4" fmla="*/ 52 w 779"/>
                <a:gd name="T5" fmla="*/ 97 h 614"/>
                <a:gd name="T6" fmla="*/ 83 w 779"/>
                <a:gd name="T7" fmla="*/ 143 h 614"/>
                <a:gd name="T8" fmla="*/ 117 w 779"/>
                <a:gd name="T9" fmla="*/ 187 h 614"/>
                <a:gd name="T10" fmla="*/ 155 w 779"/>
                <a:gd name="T11" fmla="*/ 232 h 614"/>
                <a:gd name="T12" fmla="*/ 196 w 779"/>
                <a:gd name="T13" fmla="*/ 276 h 614"/>
                <a:gd name="T14" fmla="*/ 240 w 779"/>
                <a:gd name="T15" fmla="*/ 317 h 614"/>
                <a:gd name="T16" fmla="*/ 288 w 779"/>
                <a:gd name="T17" fmla="*/ 358 h 614"/>
                <a:gd name="T18" fmla="*/ 340 w 779"/>
                <a:gd name="T19" fmla="*/ 397 h 614"/>
                <a:gd name="T20" fmla="*/ 395 w 779"/>
                <a:gd name="T21" fmla="*/ 434 h 614"/>
                <a:gd name="T22" fmla="*/ 449 w 779"/>
                <a:gd name="T23" fmla="*/ 471 h 614"/>
                <a:gd name="T24" fmla="*/ 508 w 779"/>
                <a:gd name="T25" fmla="*/ 504 h 614"/>
                <a:gd name="T26" fmla="*/ 570 w 779"/>
                <a:gd name="T27" fmla="*/ 536 h 614"/>
                <a:gd name="T28" fmla="*/ 631 w 779"/>
                <a:gd name="T29" fmla="*/ 565 h 614"/>
                <a:gd name="T30" fmla="*/ 696 w 779"/>
                <a:gd name="T31" fmla="*/ 591 h 614"/>
                <a:gd name="T32" fmla="*/ 765 w 779"/>
                <a:gd name="T33" fmla="*/ 614 h 614"/>
                <a:gd name="T34" fmla="*/ 779 w 779"/>
                <a:gd name="T35" fmla="*/ 612 h 614"/>
                <a:gd name="T36" fmla="*/ 779 w 779"/>
                <a:gd name="T37" fmla="*/ 601 h 614"/>
                <a:gd name="T38" fmla="*/ 772 w 779"/>
                <a:gd name="T39" fmla="*/ 588 h 614"/>
                <a:gd name="T40" fmla="*/ 765 w 779"/>
                <a:gd name="T41" fmla="*/ 580 h 614"/>
                <a:gd name="T42" fmla="*/ 703 w 779"/>
                <a:gd name="T43" fmla="*/ 549 h 614"/>
                <a:gd name="T44" fmla="*/ 645 w 779"/>
                <a:gd name="T45" fmla="*/ 519 h 614"/>
                <a:gd name="T46" fmla="*/ 587 w 779"/>
                <a:gd name="T47" fmla="*/ 488 h 614"/>
                <a:gd name="T48" fmla="*/ 528 w 779"/>
                <a:gd name="T49" fmla="*/ 458 h 614"/>
                <a:gd name="T50" fmla="*/ 473 w 779"/>
                <a:gd name="T51" fmla="*/ 428 h 614"/>
                <a:gd name="T52" fmla="*/ 422 w 779"/>
                <a:gd name="T53" fmla="*/ 397 h 614"/>
                <a:gd name="T54" fmla="*/ 371 w 779"/>
                <a:gd name="T55" fmla="*/ 365 h 614"/>
                <a:gd name="T56" fmla="*/ 319 w 779"/>
                <a:gd name="T57" fmla="*/ 330 h 614"/>
                <a:gd name="T58" fmla="*/ 275 w 779"/>
                <a:gd name="T59" fmla="*/ 295 h 614"/>
                <a:gd name="T60" fmla="*/ 227 w 779"/>
                <a:gd name="T61" fmla="*/ 260 h 614"/>
                <a:gd name="T62" fmla="*/ 185 w 779"/>
                <a:gd name="T63" fmla="*/ 223 h 614"/>
                <a:gd name="T64" fmla="*/ 144 w 779"/>
                <a:gd name="T65" fmla="*/ 184 h 614"/>
                <a:gd name="T66" fmla="*/ 110 w 779"/>
                <a:gd name="T67" fmla="*/ 143 h 614"/>
                <a:gd name="T68" fmla="*/ 76 w 779"/>
                <a:gd name="T69" fmla="*/ 100 h 614"/>
                <a:gd name="T70" fmla="*/ 41 w 779"/>
                <a:gd name="T71" fmla="*/ 56 h 614"/>
                <a:gd name="T72" fmla="*/ 14 w 779"/>
                <a:gd name="T73" fmla="*/ 8 h 614"/>
                <a:gd name="T74" fmla="*/ 11 w 779"/>
                <a:gd name="T75" fmla="*/ 4 h 614"/>
                <a:gd name="T76" fmla="*/ 4 w 779"/>
                <a:gd name="T77" fmla="*/ 0 h 614"/>
                <a:gd name="T78" fmla="*/ 0 w 779"/>
                <a:gd name="T79" fmla="*/ 0 h 614"/>
                <a:gd name="T80" fmla="*/ 0 w 779"/>
                <a:gd name="T81" fmla="*/ 6 h 614"/>
                <a:gd name="T82" fmla="*/ 0 w 779"/>
                <a:gd name="T83" fmla="*/ 6 h 6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9" h="614">
                  <a:moveTo>
                    <a:pt x="0" y="6"/>
                  </a:moveTo>
                  <a:lnTo>
                    <a:pt x="24" y="52"/>
                  </a:lnTo>
                  <a:lnTo>
                    <a:pt x="52" y="97"/>
                  </a:lnTo>
                  <a:lnTo>
                    <a:pt x="83" y="143"/>
                  </a:lnTo>
                  <a:lnTo>
                    <a:pt x="117" y="187"/>
                  </a:lnTo>
                  <a:lnTo>
                    <a:pt x="155" y="232"/>
                  </a:lnTo>
                  <a:lnTo>
                    <a:pt x="196" y="276"/>
                  </a:lnTo>
                  <a:lnTo>
                    <a:pt x="240" y="317"/>
                  </a:lnTo>
                  <a:lnTo>
                    <a:pt x="288" y="358"/>
                  </a:lnTo>
                  <a:lnTo>
                    <a:pt x="340" y="397"/>
                  </a:lnTo>
                  <a:lnTo>
                    <a:pt x="395" y="434"/>
                  </a:lnTo>
                  <a:lnTo>
                    <a:pt x="449" y="471"/>
                  </a:lnTo>
                  <a:lnTo>
                    <a:pt x="508" y="504"/>
                  </a:lnTo>
                  <a:lnTo>
                    <a:pt x="570" y="536"/>
                  </a:lnTo>
                  <a:lnTo>
                    <a:pt x="631" y="565"/>
                  </a:lnTo>
                  <a:lnTo>
                    <a:pt x="696" y="591"/>
                  </a:lnTo>
                  <a:lnTo>
                    <a:pt x="765" y="614"/>
                  </a:lnTo>
                  <a:lnTo>
                    <a:pt x="779" y="612"/>
                  </a:lnTo>
                  <a:lnTo>
                    <a:pt x="779" y="601"/>
                  </a:lnTo>
                  <a:lnTo>
                    <a:pt x="772" y="588"/>
                  </a:lnTo>
                  <a:lnTo>
                    <a:pt x="765" y="580"/>
                  </a:lnTo>
                  <a:lnTo>
                    <a:pt x="703" y="549"/>
                  </a:lnTo>
                  <a:lnTo>
                    <a:pt x="645" y="519"/>
                  </a:lnTo>
                  <a:lnTo>
                    <a:pt x="587" y="488"/>
                  </a:lnTo>
                  <a:lnTo>
                    <a:pt x="528" y="458"/>
                  </a:lnTo>
                  <a:lnTo>
                    <a:pt x="473" y="428"/>
                  </a:lnTo>
                  <a:lnTo>
                    <a:pt x="422" y="397"/>
                  </a:lnTo>
                  <a:lnTo>
                    <a:pt x="371" y="365"/>
                  </a:lnTo>
                  <a:lnTo>
                    <a:pt x="319" y="330"/>
                  </a:lnTo>
                  <a:lnTo>
                    <a:pt x="275" y="295"/>
                  </a:lnTo>
                  <a:lnTo>
                    <a:pt x="227" y="260"/>
                  </a:lnTo>
                  <a:lnTo>
                    <a:pt x="185" y="223"/>
                  </a:lnTo>
                  <a:lnTo>
                    <a:pt x="144" y="184"/>
                  </a:lnTo>
                  <a:lnTo>
                    <a:pt x="110" y="143"/>
                  </a:lnTo>
                  <a:lnTo>
                    <a:pt x="76" y="100"/>
                  </a:lnTo>
                  <a:lnTo>
                    <a:pt x="41" y="56"/>
                  </a:lnTo>
                  <a:lnTo>
                    <a:pt x="14" y="8"/>
                  </a:lnTo>
                  <a:lnTo>
                    <a:pt x="11" y="4"/>
                  </a:lnTo>
                  <a:lnTo>
                    <a:pt x="4" y="0"/>
                  </a:lnTo>
                  <a:lnTo>
                    <a:pt x="0"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0" name="Freeform 9"/>
            <p:cNvSpPr>
              <a:spLocks/>
            </p:cNvSpPr>
            <p:nvPr/>
          </p:nvSpPr>
          <p:spPr bwMode="auto">
            <a:xfrm>
              <a:off x="2558" y="440"/>
              <a:ext cx="703" cy="424"/>
            </a:xfrm>
            <a:custGeom>
              <a:avLst/>
              <a:gdLst>
                <a:gd name="T0" fmla="*/ 72 w 703"/>
                <a:gd name="T1" fmla="*/ 387 h 424"/>
                <a:gd name="T2" fmla="*/ 103 w 703"/>
                <a:gd name="T3" fmla="*/ 291 h 424"/>
                <a:gd name="T4" fmla="*/ 103 w 703"/>
                <a:gd name="T5" fmla="*/ 191 h 424"/>
                <a:gd name="T6" fmla="*/ 147 w 703"/>
                <a:gd name="T7" fmla="*/ 100 h 424"/>
                <a:gd name="T8" fmla="*/ 236 w 703"/>
                <a:gd name="T9" fmla="*/ 30 h 424"/>
                <a:gd name="T10" fmla="*/ 319 w 703"/>
                <a:gd name="T11" fmla="*/ 30 h 424"/>
                <a:gd name="T12" fmla="*/ 387 w 703"/>
                <a:gd name="T13" fmla="*/ 72 h 424"/>
                <a:gd name="T14" fmla="*/ 432 w 703"/>
                <a:gd name="T15" fmla="*/ 130 h 424"/>
                <a:gd name="T16" fmla="*/ 452 w 703"/>
                <a:gd name="T17" fmla="*/ 187 h 424"/>
                <a:gd name="T18" fmla="*/ 487 w 703"/>
                <a:gd name="T19" fmla="*/ 267 h 424"/>
                <a:gd name="T20" fmla="*/ 545 w 703"/>
                <a:gd name="T21" fmla="*/ 343 h 424"/>
                <a:gd name="T22" fmla="*/ 638 w 703"/>
                <a:gd name="T23" fmla="*/ 382 h 424"/>
                <a:gd name="T24" fmla="*/ 703 w 703"/>
                <a:gd name="T25" fmla="*/ 374 h 424"/>
                <a:gd name="T26" fmla="*/ 686 w 703"/>
                <a:gd name="T27" fmla="*/ 361 h 424"/>
                <a:gd name="T28" fmla="*/ 610 w 703"/>
                <a:gd name="T29" fmla="*/ 352 h 424"/>
                <a:gd name="T30" fmla="*/ 524 w 703"/>
                <a:gd name="T31" fmla="*/ 302 h 424"/>
                <a:gd name="T32" fmla="*/ 487 w 703"/>
                <a:gd name="T33" fmla="*/ 222 h 424"/>
                <a:gd name="T34" fmla="*/ 463 w 703"/>
                <a:gd name="T35" fmla="*/ 139 h 424"/>
                <a:gd name="T36" fmla="*/ 442 w 703"/>
                <a:gd name="T37" fmla="*/ 87 h 424"/>
                <a:gd name="T38" fmla="*/ 415 w 703"/>
                <a:gd name="T39" fmla="*/ 57 h 424"/>
                <a:gd name="T40" fmla="*/ 377 w 703"/>
                <a:gd name="T41" fmla="*/ 30 h 424"/>
                <a:gd name="T42" fmla="*/ 332 w 703"/>
                <a:gd name="T43" fmla="*/ 11 h 424"/>
                <a:gd name="T44" fmla="*/ 264 w 703"/>
                <a:gd name="T45" fmla="*/ 0 h 424"/>
                <a:gd name="T46" fmla="*/ 192 w 703"/>
                <a:gd name="T47" fmla="*/ 11 h 424"/>
                <a:gd name="T48" fmla="*/ 140 w 703"/>
                <a:gd name="T49" fmla="*/ 46 h 424"/>
                <a:gd name="T50" fmla="*/ 103 w 703"/>
                <a:gd name="T51" fmla="*/ 89 h 424"/>
                <a:gd name="T52" fmla="*/ 72 w 703"/>
                <a:gd name="T53" fmla="*/ 150 h 424"/>
                <a:gd name="T54" fmla="*/ 72 w 703"/>
                <a:gd name="T55" fmla="*/ 228 h 424"/>
                <a:gd name="T56" fmla="*/ 75 w 703"/>
                <a:gd name="T57" fmla="*/ 304 h 424"/>
                <a:gd name="T58" fmla="*/ 41 w 703"/>
                <a:gd name="T59" fmla="*/ 376 h 424"/>
                <a:gd name="T60" fmla="*/ 0 w 703"/>
                <a:gd name="T61" fmla="*/ 413 h 424"/>
                <a:gd name="T62" fmla="*/ 13 w 703"/>
                <a:gd name="T63" fmla="*/ 421 h 424"/>
                <a:gd name="T64" fmla="*/ 20 w 703"/>
                <a:gd name="T65" fmla="*/ 424 h 4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3" h="424">
                  <a:moveTo>
                    <a:pt x="20" y="424"/>
                  </a:moveTo>
                  <a:lnTo>
                    <a:pt x="72" y="387"/>
                  </a:lnTo>
                  <a:lnTo>
                    <a:pt x="96" y="341"/>
                  </a:lnTo>
                  <a:lnTo>
                    <a:pt x="103" y="291"/>
                  </a:lnTo>
                  <a:lnTo>
                    <a:pt x="99" y="241"/>
                  </a:lnTo>
                  <a:lnTo>
                    <a:pt x="103" y="191"/>
                  </a:lnTo>
                  <a:lnTo>
                    <a:pt x="116" y="143"/>
                  </a:lnTo>
                  <a:lnTo>
                    <a:pt x="147" y="100"/>
                  </a:lnTo>
                  <a:lnTo>
                    <a:pt x="192" y="57"/>
                  </a:lnTo>
                  <a:lnTo>
                    <a:pt x="236" y="30"/>
                  </a:lnTo>
                  <a:lnTo>
                    <a:pt x="277" y="24"/>
                  </a:lnTo>
                  <a:lnTo>
                    <a:pt x="319" y="30"/>
                  </a:lnTo>
                  <a:lnTo>
                    <a:pt x="353" y="48"/>
                  </a:lnTo>
                  <a:lnTo>
                    <a:pt x="387" y="72"/>
                  </a:lnTo>
                  <a:lnTo>
                    <a:pt x="411" y="100"/>
                  </a:lnTo>
                  <a:lnTo>
                    <a:pt x="432" y="130"/>
                  </a:lnTo>
                  <a:lnTo>
                    <a:pt x="442" y="156"/>
                  </a:lnTo>
                  <a:lnTo>
                    <a:pt x="452" y="187"/>
                  </a:lnTo>
                  <a:lnTo>
                    <a:pt x="466" y="226"/>
                  </a:lnTo>
                  <a:lnTo>
                    <a:pt x="487" y="267"/>
                  </a:lnTo>
                  <a:lnTo>
                    <a:pt x="511" y="306"/>
                  </a:lnTo>
                  <a:lnTo>
                    <a:pt x="545" y="343"/>
                  </a:lnTo>
                  <a:lnTo>
                    <a:pt x="586" y="369"/>
                  </a:lnTo>
                  <a:lnTo>
                    <a:pt x="638" y="382"/>
                  </a:lnTo>
                  <a:lnTo>
                    <a:pt x="699" y="378"/>
                  </a:lnTo>
                  <a:lnTo>
                    <a:pt x="703" y="374"/>
                  </a:lnTo>
                  <a:lnTo>
                    <a:pt x="696" y="367"/>
                  </a:lnTo>
                  <a:lnTo>
                    <a:pt x="686" y="361"/>
                  </a:lnTo>
                  <a:lnTo>
                    <a:pt x="679" y="358"/>
                  </a:lnTo>
                  <a:lnTo>
                    <a:pt x="610" y="352"/>
                  </a:lnTo>
                  <a:lnTo>
                    <a:pt x="562" y="332"/>
                  </a:lnTo>
                  <a:lnTo>
                    <a:pt x="524" y="302"/>
                  </a:lnTo>
                  <a:lnTo>
                    <a:pt x="500" y="263"/>
                  </a:lnTo>
                  <a:lnTo>
                    <a:pt x="487" y="222"/>
                  </a:lnTo>
                  <a:lnTo>
                    <a:pt x="473" y="178"/>
                  </a:lnTo>
                  <a:lnTo>
                    <a:pt x="463" y="139"/>
                  </a:lnTo>
                  <a:lnTo>
                    <a:pt x="452" y="104"/>
                  </a:lnTo>
                  <a:lnTo>
                    <a:pt x="442" y="87"/>
                  </a:lnTo>
                  <a:lnTo>
                    <a:pt x="428" y="72"/>
                  </a:lnTo>
                  <a:lnTo>
                    <a:pt x="415" y="57"/>
                  </a:lnTo>
                  <a:lnTo>
                    <a:pt x="398" y="43"/>
                  </a:lnTo>
                  <a:lnTo>
                    <a:pt x="377" y="30"/>
                  </a:lnTo>
                  <a:lnTo>
                    <a:pt x="356" y="20"/>
                  </a:lnTo>
                  <a:lnTo>
                    <a:pt x="332" y="11"/>
                  </a:lnTo>
                  <a:lnTo>
                    <a:pt x="305" y="4"/>
                  </a:lnTo>
                  <a:lnTo>
                    <a:pt x="264" y="0"/>
                  </a:lnTo>
                  <a:lnTo>
                    <a:pt x="226" y="2"/>
                  </a:lnTo>
                  <a:lnTo>
                    <a:pt x="192" y="11"/>
                  </a:lnTo>
                  <a:lnTo>
                    <a:pt x="164" y="26"/>
                  </a:lnTo>
                  <a:lnTo>
                    <a:pt x="140" y="46"/>
                  </a:lnTo>
                  <a:lnTo>
                    <a:pt x="120" y="67"/>
                  </a:lnTo>
                  <a:lnTo>
                    <a:pt x="103" y="89"/>
                  </a:lnTo>
                  <a:lnTo>
                    <a:pt x="89" y="111"/>
                  </a:lnTo>
                  <a:lnTo>
                    <a:pt x="72" y="150"/>
                  </a:lnTo>
                  <a:lnTo>
                    <a:pt x="68" y="187"/>
                  </a:lnTo>
                  <a:lnTo>
                    <a:pt x="72" y="228"/>
                  </a:lnTo>
                  <a:lnTo>
                    <a:pt x="75" y="265"/>
                  </a:lnTo>
                  <a:lnTo>
                    <a:pt x="75" y="304"/>
                  </a:lnTo>
                  <a:lnTo>
                    <a:pt x="65" y="341"/>
                  </a:lnTo>
                  <a:lnTo>
                    <a:pt x="41" y="376"/>
                  </a:lnTo>
                  <a:lnTo>
                    <a:pt x="0" y="408"/>
                  </a:lnTo>
                  <a:lnTo>
                    <a:pt x="0" y="413"/>
                  </a:lnTo>
                  <a:lnTo>
                    <a:pt x="7" y="417"/>
                  </a:lnTo>
                  <a:lnTo>
                    <a:pt x="13" y="421"/>
                  </a:lnTo>
                  <a:lnTo>
                    <a:pt x="20" y="4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Freeform 10"/>
            <p:cNvSpPr>
              <a:spLocks/>
            </p:cNvSpPr>
            <p:nvPr/>
          </p:nvSpPr>
          <p:spPr bwMode="auto">
            <a:xfrm>
              <a:off x="2681" y="788"/>
              <a:ext cx="230" cy="130"/>
            </a:xfrm>
            <a:custGeom>
              <a:avLst/>
              <a:gdLst>
                <a:gd name="T0" fmla="*/ 124 w 230"/>
                <a:gd name="T1" fmla="*/ 13 h 130"/>
                <a:gd name="T2" fmla="*/ 154 w 230"/>
                <a:gd name="T3" fmla="*/ 19 h 130"/>
                <a:gd name="T4" fmla="*/ 185 w 230"/>
                <a:gd name="T5" fmla="*/ 28 h 130"/>
                <a:gd name="T6" fmla="*/ 203 w 230"/>
                <a:gd name="T7" fmla="*/ 45 h 130"/>
                <a:gd name="T8" fmla="*/ 213 w 230"/>
                <a:gd name="T9" fmla="*/ 65 h 130"/>
                <a:gd name="T10" fmla="*/ 213 w 230"/>
                <a:gd name="T11" fmla="*/ 78 h 130"/>
                <a:gd name="T12" fmla="*/ 206 w 230"/>
                <a:gd name="T13" fmla="*/ 89 h 130"/>
                <a:gd name="T14" fmla="*/ 196 w 230"/>
                <a:gd name="T15" fmla="*/ 97 h 130"/>
                <a:gd name="T16" fmla="*/ 179 w 230"/>
                <a:gd name="T17" fmla="*/ 106 h 130"/>
                <a:gd name="T18" fmla="*/ 165 w 230"/>
                <a:gd name="T19" fmla="*/ 110 h 130"/>
                <a:gd name="T20" fmla="*/ 151 w 230"/>
                <a:gd name="T21" fmla="*/ 115 h 130"/>
                <a:gd name="T22" fmla="*/ 134 w 230"/>
                <a:gd name="T23" fmla="*/ 117 h 130"/>
                <a:gd name="T24" fmla="*/ 120 w 230"/>
                <a:gd name="T25" fmla="*/ 117 h 130"/>
                <a:gd name="T26" fmla="*/ 103 w 230"/>
                <a:gd name="T27" fmla="*/ 117 h 130"/>
                <a:gd name="T28" fmla="*/ 89 w 230"/>
                <a:gd name="T29" fmla="*/ 115 h 130"/>
                <a:gd name="T30" fmla="*/ 72 w 230"/>
                <a:gd name="T31" fmla="*/ 113 h 130"/>
                <a:gd name="T32" fmla="*/ 58 w 230"/>
                <a:gd name="T33" fmla="*/ 108 h 130"/>
                <a:gd name="T34" fmla="*/ 41 w 230"/>
                <a:gd name="T35" fmla="*/ 100 h 130"/>
                <a:gd name="T36" fmla="*/ 28 w 230"/>
                <a:gd name="T37" fmla="*/ 87 h 130"/>
                <a:gd name="T38" fmla="*/ 24 w 230"/>
                <a:gd name="T39" fmla="*/ 73 h 130"/>
                <a:gd name="T40" fmla="*/ 34 w 230"/>
                <a:gd name="T41" fmla="*/ 60 h 130"/>
                <a:gd name="T42" fmla="*/ 41 w 230"/>
                <a:gd name="T43" fmla="*/ 54 h 130"/>
                <a:gd name="T44" fmla="*/ 48 w 230"/>
                <a:gd name="T45" fmla="*/ 50 h 130"/>
                <a:gd name="T46" fmla="*/ 52 w 230"/>
                <a:gd name="T47" fmla="*/ 45 h 130"/>
                <a:gd name="T48" fmla="*/ 52 w 230"/>
                <a:gd name="T49" fmla="*/ 37 h 130"/>
                <a:gd name="T50" fmla="*/ 52 w 230"/>
                <a:gd name="T51" fmla="*/ 32 h 130"/>
                <a:gd name="T52" fmla="*/ 45 w 230"/>
                <a:gd name="T53" fmla="*/ 24 h 130"/>
                <a:gd name="T54" fmla="*/ 38 w 230"/>
                <a:gd name="T55" fmla="*/ 19 h 130"/>
                <a:gd name="T56" fmla="*/ 28 w 230"/>
                <a:gd name="T57" fmla="*/ 19 h 130"/>
                <a:gd name="T58" fmla="*/ 4 w 230"/>
                <a:gd name="T59" fmla="*/ 37 h 130"/>
                <a:gd name="T60" fmla="*/ 0 w 230"/>
                <a:gd name="T61" fmla="*/ 60 h 130"/>
                <a:gd name="T62" fmla="*/ 14 w 230"/>
                <a:gd name="T63" fmla="*/ 87 h 130"/>
                <a:gd name="T64" fmla="*/ 34 w 230"/>
                <a:gd name="T65" fmla="*/ 106 h 130"/>
                <a:gd name="T66" fmla="*/ 52 w 230"/>
                <a:gd name="T67" fmla="*/ 115 h 130"/>
                <a:gd name="T68" fmla="*/ 69 w 230"/>
                <a:gd name="T69" fmla="*/ 123 h 130"/>
                <a:gd name="T70" fmla="*/ 89 w 230"/>
                <a:gd name="T71" fmla="*/ 128 h 130"/>
                <a:gd name="T72" fmla="*/ 113 w 230"/>
                <a:gd name="T73" fmla="*/ 130 h 130"/>
                <a:gd name="T74" fmla="*/ 137 w 230"/>
                <a:gd name="T75" fmla="*/ 130 h 130"/>
                <a:gd name="T76" fmla="*/ 158 w 230"/>
                <a:gd name="T77" fmla="*/ 130 h 130"/>
                <a:gd name="T78" fmla="*/ 179 w 230"/>
                <a:gd name="T79" fmla="*/ 126 h 130"/>
                <a:gd name="T80" fmla="*/ 199 w 230"/>
                <a:gd name="T81" fmla="*/ 119 h 130"/>
                <a:gd name="T82" fmla="*/ 220 w 230"/>
                <a:gd name="T83" fmla="*/ 104 h 130"/>
                <a:gd name="T84" fmla="*/ 230 w 230"/>
                <a:gd name="T85" fmla="*/ 87 h 130"/>
                <a:gd name="T86" fmla="*/ 230 w 230"/>
                <a:gd name="T87" fmla="*/ 67 h 130"/>
                <a:gd name="T88" fmla="*/ 220 w 230"/>
                <a:gd name="T89" fmla="*/ 50 h 130"/>
                <a:gd name="T90" fmla="*/ 209 w 230"/>
                <a:gd name="T91" fmla="*/ 41 h 130"/>
                <a:gd name="T92" fmla="*/ 199 w 230"/>
                <a:gd name="T93" fmla="*/ 32 h 130"/>
                <a:gd name="T94" fmla="*/ 189 w 230"/>
                <a:gd name="T95" fmla="*/ 24 h 130"/>
                <a:gd name="T96" fmla="*/ 175 w 230"/>
                <a:gd name="T97" fmla="*/ 17 h 130"/>
                <a:gd name="T98" fmla="*/ 161 w 230"/>
                <a:gd name="T99" fmla="*/ 10 h 130"/>
                <a:gd name="T100" fmla="*/ 148 w 230"/>
                <a:gd name="T101" fmla="*/ 6 h 130"/>
                <a:gd name="T102" fmla="*/ 130 w 230"/>
                <a:gd name="T103" fmla="*/ 2 h 130"/>
                <a:gd name="T104" fmla="*/ 113 w 230"/>
                <a:gd name="T105" fmla="*/ 0 h 130"/>
                <a:gd name="T106" fmla="*/ 113 w 230"/>
                <a:gd name="T107" fmla="*/ 2 h 130"/>
                <a:gd name="T108" fmla="*/ 113 w 230"/>
                <a:gd name="T109" fmla="*/ 6 h 130"/>
                <a:gd name="T110" fmla="*/ 120 w 230"/>
                <a:gd name="T111" fmla="*/ 10 h 130"/>
                <a:gd name="T112" fmla="*/ 124 w 230"/>
                <a:gd name="T113" fmla="*/ 13 h 130"/>
                <a:gd name="T114" fmla="*/ 124 w 230"/>
                <a:gd name="T115" fmla="*/ 13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 h="130">
                  <a:moveTo>
                    <a:pt x="124" y="13"/>
                  </a:moveTo>
                  <a:lnTo>
                    <a:pt x="154" y="19"/>
                  </a:lnTo>
                  <a:lnTo>
                    <a:pt x="185" y="28"/>
                  </a:lnTo>
                  <a:lnTo>
                    <a:pt x="203" y="45"/>
                  </a:lnTo>
                  <a:lnTo>
                    <a:pt x="213" y="65"/>
                  </a:lnTo>
                  <a:lnTo>
                    <a:pt x="213" y="78"/>
                  </a:lnTo>
                  <a:lnTo>
                    <a:pt x="206" y="89"/>
                  </a:lnTo>
                  <a:lnTo>
                    <a:pt x="196" y="97"/>
                  </a:lnTo>
                  <a:lnTo>
                    <a:pt x="179" y="106"/>
                  </a:lnTo>
                  <a:lnTo>
                    <a:pt x="165" y="110"/>
                  </a:lnTo>
                  <a:lnTo>
                    <a:pt x="151" y="115"/>
                  </a:lnTo>
                  <a:lnTo>
                    <a:pt x="134" y="117"/>
                  </a:lnTo>
                  <a:lnTo>
                    <a:pt x="120" y="117"/>
                  </a:lnTo>
                  <a:lnTo>
                    <a:pt x="103" y="117"/>
                  </a:lnTo>
                  <a:lnTo>
                    <a:pt x="89" y="115"/>
                  </a:lnTo>
                  <a:lnTo>
                    <a:pt x="72" y="113"/>
                  </a:lnTo>
                  <a:lnTo>
                    <a:pt x="58" y="108"/>
                  </a:lnTo>
                  <a:lnTo>
                    <a:pt x="41" y="100"/>
                  </a:lnTo>
                  <a:lnTo>
                    <a:pt x="28" y="87"/>
                  </a:lnTo>
                  <a:lnTo>
                    <a:pt x="24" y="73"/>
                  </a:lnTo>
                  <a:lnTo>
                    <a:pt x="34" y="60"/>
                  </a:lnTo>
                  <a:lnTo>
                    <a:pt x="41" y="54"/>
                  </a:lnTo>
                  <a:lnTo>
                    <a:pt x="48" y="50"/>
                  </a:lnTo>
                  <a:lnTo>
                    <a:pt x="52" y="45"/>
                  </a:lnTo>
                  <a:lnTo>
                    <a:pt x="52" y="37"/>
                  </a:lnTo>
                  <a:lnTo>
                    <a:pt x="52" y="32"/>
                  </a:lnTo>
                  <a:lnTo>
                    <a:pt x="45" y="24"/>
                  </a:lnTo>
                  <a:lnTo>
                    <a:pt x="38" y="19"/>
                  </a:lnTo>
                  <a:lnTo>
                    <a:pt x="28" y="19"/>
                  </a:lnTo>
                  <a:lnTo>
                    <a:pt x="4" y="37"/>
                  </a:lnTo>
                  <a:lnTo>
                    <a:pt x="0" y="60"/>
                  </a:lnTo>
                  <a:lnTo>
                    <a:pt x="14" y="87"/>
                  </a:lnTo>
                  <a:lnTo>
                    <a:pt x="34" y="106"/>
                  </a:lnTo>
                  <a:lnTo>
                    <a:pt x="52" y="115"/>
                  </a:lnTo>
                  <a:lnTo>
                    <a:pt x="69" y="123"/>
                  </a:lnTo>
                  <a:lnTo>
                    <a:pt x="89" y="128"/>
                  </a:lnTo>
                  <a:lnTo>
                    <a:pt x="113" y="130"/>
                  </a:lnTo>
                  <a:lnTo>
                    <a:pt x="137" y="130"/>
                  </a:lnTo>
                  <a:lnTo>
                    <a:pt x="158" y="130"/>
                  </a:lnTo>
                  <a:lnTo>
                    <a:pt x="179" y="126"/>
                  </a:lnTo>
                  <a:lnTo>
                    <a:pt x="199" y="119"/>
                  </a:lnTo>
                  <a:lnTo>
                    <a:pt x="220" y="104"/>
                  </a:lnTo>
                  <a:lnTo>
                    <a:pt x="230" y="87"/>
                  </a:lnTo>
                  <a:lnTo>
                    <a:pt x="230" y="67"/>
                  </a:lnTo>
                  <a:lnTo>
                    <a:pt x="220" y="50"/>
                  </a:lnTo>
                  <a:lnTo>
                    <a:pt x="209" y="41"/>
                  </a:lnTo>
                  <a:lnTo>
                    <a:pt x="199" y="32"/>
                  </a:lnTo>
                  <a:lnTo>
                    <a:pt x="189" y="24"/>
                  </a:lnTo>
                  <a:lnTo>
                    <a:pt x="175" y="17"/>
                  </a:lnTo>
                  <a:lnTo>
                    <a:pt x="161" y="10"/>
                  </a:lnTo>
                  <a:lnTo>
                    <a:pt x="148" y="6"/>
                  </a:lnTo>
                  <a:lnTo>
                    <a:pt x="130" y="2"/>
                  </a:lnTo>
                  <a:lnTo>
                    <a:pt x="113" y="0"/>
                  </a:lnTo>
                  <a:lnTo>
                    <a:pt x="113" y="2"/>
                  </a:lnTo>
                  <a:lnTo>
                    <a:pt x="113" y="6"/>
                  </a:lnTo>
                  <a:lnTo>
                    <a:pt x="120" y="10"/>
                  </a:lnTo>
                  <a:lnTo>
                    <a:pt x="124"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2" name="Freeform 11"/>
            <p:cNvSpPr>
              <a:spLocks/>
            </p:cNvSpPr>
            <p:nvPr/>
          </p:nvSpPr>
          <p:spPr bwMode="auto">
            <a:xfrm>
              <a:off x="3343" y="1129"/>
              <a:ext cx="2054" cy="1129"/>
            </a:xfrm>
            <a:custGeom>
              <a:avLst/>
              <a:gdLst>
                <a:gd name="T0" fmla="*/ 65 w 2054"/>
                <a:gd name="T1" fmla="*/ 63 h 1129"/>
                <a:gd name="T2" fmla="*/ 185 w 2054"/>
                <a:gd name="T3" fmla="*/ 139 h 1129"/>
                <a:gd name="T4" fmla="*/ 305 w 2054"/>
                <a:gd name="T5" fmla="*/ 215 h 1129"/>
                <a:gd name="T6" fmla="*/ 429 w 2054"/>
                <a:gd name="T7" fmla="*/ 291 h 1129"/>
                <a:gd name="T8" fmla="*/ 549 w 2054"/>
                <a:gd name="T9" fmla="*/ 367 h 1129"/>
                <a:gd name="T10" fmla="*/ 669 w 2054"/>
                <a:gd name="T11" fmla="*/ 441 h 1129"/>
                <a:gd name="T12" fmla="*/ 792 w 2054"/>
                <a:gd name="T13" fmla="*/ 517 h 1129"/>
                <a:gd name="T14" fmla="*/ 912 w 2054"/>
                <a:gd name="T15" fmla="*/ 591 h 1129"/>
                <a:gd name="T16" fmla="*/ 1036 w 2054"/>
                <a:gd name="T17" fmla="*/ 664 h 1129"/>
                <a:gd name="T18" fmla="*/ 1163 w 2054"/>
                <a:gd name="T19" fmla="*/ 736 h 1129"/>
                <a:gd name="T20" fmla="*/ 1296 w 2054"/>
                <a:gd name="T21" fmla="*/ 806 h 1129"/>
                <a:gd name="T22" fmla="*/ 1430 w 2054"/>
                <a:gd name="T23" fmla="*/ 871 h 1129"/>
                <a:gd name="T24" fmla="*/ 1557 w 2054"/>
                <a:gd name="T25" fmla="*/ 934 h 1129"/>
                <a:gd name="T26" fmla="*/ 1684 w 2054"/>
                <a:gd name="T27" fmla="*/ 997 h 1129"/>
                <a:gd name="T28" fmla="*/ 1811 w 2054"/>
                <a:gd name="T29" fmla="*/ 1056 h 1129"/>
                <a:gd name="T30" fmla="*/ 1948 w 2054"/>
                <a:gd name="T31" fmla="*/ 1108 h 1129"/>
                <a:gd name="T32" fmla="*/ 2044 w 2054"/>
                <a:gd name="T33" fmla="*/ 1129 h 1129"/>
                <a:gd name="T34" fmla="*/ 2051 w 2054"/>
                <a:gd name="T35" fmla="*/ 1097 h 1129"/>
                <a:gd name="T36" fmla="*/ 1979 w 2054"/>
                <a:gd name="T37" fmla="*/ 1049 h 1129"/>
                <a:gd name="T38" fmla="*/ 1852 w 2054"/>
                <a:gd name="T39" fmla="*/ 992 h 1129"/>
                <a:gd name="T40" fmla="*/ 1722 w 2054"/>
                <a:gd name="T41" fmla="*/ 938 h 1129"/>
                <a:gd name="T42" fmla="*/ 1591 w 2054"/>
                <a:gd name="T43" fmla="*/ 886 h 1129"/>
                <a:gd name="T44" fmla="*/ 1461 w 2054"/>
                <a:gd name="T45" fmla="*/ 825 h 1129"/>
                <a:gd name="T46" fmla="*/ 1327 w 2054"/>
                <a:gd name="T47" fmla="*/ 760 h 1129"/>
                <a:gd name="T48" fmla="*/ 1193 w 2054"/>
                <a:gd name="T49" fmla="*/ 693 h 1129"/>
                <a:gd name="T50" fmla="*/ 1067 w 2054"/>
                <a:gd name="T51" fmla="*/ 621 h 1129"/>
                <a:gd name="T52" fmla="*/ 936 w 2054"/>
                <a:gd name="T53" fmla="*/ 551 h 1129"/>
                <a:gd name="T54" fmla="*/ 813 w 2054"/>
                <a:gd name="T55" fmla="*/ 480 h 1129"/>
                <a:gd name="T56" fmla="*/ 686 w 2054"/>
                <a:gd name="T57" fmla="*/ 408 h 1129"/>
                <a:gd name="T58" fmla="*/ 562 w 2054"/>
                <a:gd name="T59" fmla="*/ 334 h 1129"/>
                <a:gd name="T60" fmla="*/ 439 w 2054"/>
                <a:gd name="T61" fmla="*/ 263 h 1129"/>
                <a:gd name="T62" fmla="*/ 316 w 2054"/>
                <a:gd name="T63" fmla="*/ 189 h 1129"/>
                <a:gd name="T64" fmla="*/ 192 w 2054"/>
                <a:gd name="T65" fmla="*/ 115 h 1129"/>
                <a:gd name="T66" fmla="*/ 72 w 2054"/>
                <a:gd name="T67" fmla="*/ 39 h 1129"/>
                <a:gd name="T68" fmla="*/ 0 w 2054"/>
                <a:gd name="T69" fmla="*/ 0 h 1129"/>
                <a:gd name="T70" fmla="*/ 0 w 2054"/>
                <a:gd name="T71" fmla="*/ 17 h 1129"/>
                <a:gd name="T72" fmla="*/ 7 w 2054"/>
                <a:gd name="T73" fmla="*/ 24 h 1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54" h="1129">
                  <a:moveTo>
                    <a:pt x="7" y="24"/>
                  </a:moveTo>
                  <a:lnTo>
                    <a:pt x="65" y="63"/>
                  </a:lnTo>
                  <a:lnTo>
                    <a:pt x="127" y="100"/>
                  </a:lnTo>
                  <a:lnTo>
                    <a:pt x="185" y="139"/>
                  </a:lnTo>
                  <a:lnTo>
                    <a:pt x="247" y="178"/>
                  </a:lnTo>
                  <a:lnTo>
                    <a:pt x="305" y="215"/>
                  </a:lnTo>
                  <a:lnTo>
                    <a:pt x="367" y="254"/>
                  </a:lnTo>
                  <a:lnTo>
                    <a:pt x="429" y="291"/>
                  </a:lnTo>
                  <a:lnTo>
                    <a:pt x="487" y="328"/>
                  </a:lnTo>
                  <a:lnTo>
                    <a:pt x="549" y="367"/>
                  </a:lnTo>
                  <a:lnTo>
                    <a:pt x="610" y="404"/>
                  </a:lnTo>
                  <a:lnTo>
                    <a:pt x="669" y="441"/>
                  </a:lnTo>
                  <a:lnTo>
                    <a:pt x="731" y="480"/>
                  </a:lnTo>
                  <a:lnTo>
                    <a:pt x="792" y="517"/>
                  </a:lnTo>
                  <a:lnTo>
                    <a:pt x="851" y="554"/>
                  </a:lnTo>
                  <a:lnTo>
                    <a:pt x="912" y="591"/>
                  </a:lnTo>
                  <a:lnTo>
                    <a:pt x="974" y="628"/>
                  </a:lnTo>
                  <a:lnTo>
                    <a:pt x="1036" y="664"/>
                  </a:lnTo>
                  <a:lnTo>
                    <a:pt x="1101" y="701"/>
                  </a:lnTo>
                  <a:lnTo>
                    <a:pt x="1163" y="736"/>
                  </a:lnTo>
                  <a:lnTo>
                    <a:pt x="1231" y="771"/>
                  </a:lnTo>
                  <a:lnTo>
                    <a:pt x="1296" y="806"/>
                  </a:lnTo>
                  <a:lnTo>
                    <a:pt x="1362" y="838"/>
                  </a:lnTo>
                  <a:lnTo>
                    <a:pt x="1430" y="871"/>
                  </a:lnTo>
                  <a:lnTo>
                    <a:pt x="1495" y="903"/>
                  </a:lnTo>
                  <a:lnTo>
                    <a:pt x="1557" y="934"/>
                  </a:lnTo>
                  <a:lnTo>
                    <a:pt x="1619" y="964"/>
                  </a:lnTo>
                  <a:lnTo>
                    <a:pt x="1684" y="997"/>
                  </a:lnTo>
                  <a:lnTo>
                    <a:pt x="1746" y="1025"/>
                  </a:lnTo>
                  <a:lnTo>
                    <a:pt x="1811" y="1056"/>
                  </a:lnTo>
                  <a:lnTo>
                    <a:pt x="1879" y="1082"/>
                  </a:lnTo>
                  <a:lnTo>
                    <a:pt x="1948" y="1108"/>
                  </a:lnTo>
                  <a:lnTo>
                    <a:pt x="2017" y="1129"/>
                  </a:lnTo>
                  <a:lnTo>
                    <a:pt x="2044" y="1129"/>
                  </a:lnTo>
                  <a:lnTo>
                    <a:pt x="2054" y="1116"/>
                  </a:lnTo>
                  <a:lnTo>
                    <a:pt x="2051" y="1097"/>
                  </a:lnTo>
                  <a:lnTo>
                    <a:pt x="2037" y="1082"/>
                  </a:lnTo>
                  <a:lnTo>
                    <a:pt x="1979" y="1049"/>
                  </a:lnTo>
                  <a:lnTo>
                    <a:pt x="1917" y="1021"/>
                  </a:lnTo>
                  <a:lnTo>
                    <a:pt x="1852" y="992"/>
                  </a:lnTo>
                  <a:lnTo>
                    <a:pt x="1790" y="964"/>
                  </a:lnTo>
                  <a:lnTo>
                    <a:pt x="1722" y="938"/>
                  </a:lnTo>
                  <a:lnTo>
                    <a:pt x="1656" y="912"/>
                  </a:lnTo>
                  <a:lnTo>
                    <a:pt x="1591" y="886"/>
                  </a:lnTo>
                  <a:lnTo>
                    <a:pt x="1530" y="858"/>
                  </a:lnTo>
                  <a:lnTo>
                    <a:pt x="1461" y="825"/>
                  </a:lnTo>
                  <a:lnTo>
                    <a:pt x="1392" y="793"/>
                  </a:lnTo>
                  <a:lnTo>
                    <a:pt x="1327" y="760"/>
                  </a:lnTo>
                  <a:lnTo>
                    <a:pt x="1262" y="725"/>
                  </a:lnTo>
                  <a:lnTo>
                    <a:pt x="1193" y="693"/>
                  </a:lnTo>
                  <a:lnTo>
                    <a:pt x="1128" y="658"/>
                  </a:lnTo>
                  <a:lnTo>
                    <a:pt x="1067" y="621"/>
                  </a:lnTo>
                  <a:lnTo>
                    <a:pt x="1001" y="586"/>
                  </a:lnTo>
                  <a:lnTo>
                    <a:pt x="936" y="551"/>
                  </a:lnTo>
                  <a:lnTo>
                    <a:pt x="875" y="515"/>
                  </a:lnTo>
                  <a:lnTo>
                    <a:pt x="813" y="480"/>
                  </a:lnTo>
                  <a:lnTo>
                    <a:pt x="748" y="443"/>
                  </a:lnTo>
                  <a:lnTo>
                    <a:pt x="686" y="408"/>
                  </a:lnTo>
                  <a:lnTo>
                    <a:pt x="624" y="371"/>
                  </a:lnTo>
                  <a:lnTo>
                    <a:pt x="562" y="334"/>
                  </a:lnTo>
                  <a:lnTo>
                    <a:pt x="501" y="299"/>
                  </a:lnTo>
                  <a:lnTo>
                    <a:pt x="439" y="263"/>
                  </a:lnTo>
                  <a:lnTo>
                    <a:pt x="377" y="226"/>
                  </a:lnTo>
                  <a:lnTo>
                    <a:pt x="316" y="189"/>
                  </a:lnTo>
                  <a:lnTo>
                    <a:pt x="254" y="152"/>
                  </a:lnTo>
                  <a:lnTo>
                    <a:pt x="192" y="115"/>
                  </a:lnTo>
                  <a:lnTo>
                    <a:pt x="130" y="78"/>
                  </a:lnTo>
                  <a:lnTo>
                    <a:pt x="72" y="39"/>
                  </a:lnTo>
                  <a:lnTo>
                    <a:pt x="10" y="2"/>
                  </a:lnTo>
                  <a:lnTo>
                    <a:pt x="0" y="0"/>
                  </a:lnTo>
                  <a:lnTo>
                    <a:pt x="0" y="6"/>
                  </a:lnTo>
                  <a:lnTo>
                    <a:pt x="0" y="17"/>
                  </a:lnTo>
                  <a:lnTo>
                    <a:pt x="7" y="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2"/>
            <p:cNvSpPr>
              <a:spLocks/>
            </p:cNvSpPr>
            <p:nvPr/>
          </p:nvSpPr>
          <p:spPr bwMode="auto">
            <a:xfrm>
              <a:off x="301" y="1131"/>
              <a:ext cx="2065" cy="1127"/>
            </a:xfrm>
            <a:custGeom>
              <a:avLst/>
              <a:gdLst>
                <a:gd name="T0" fmla="*/ 1975 w 2065"/>
                <a:gd name="T1" fmla="*/ 37 h 1127"/>
                <a:gd name="T2" fmla="*/ 1852 w 2065"/>
                <a:gd name="T3" fmla="*/ 111 h 1127"/>
                <a:gd name="T4" fmla="*/ 1729 w 2065"/>
                <a:gd name="T5" fmla="*/ 185 h 1127"/>
                <a:gd name="T6" fmla="*/ 1605 w 2065"/>
                <a:gd name="T7" fmla="*/ 258 h 1127"/>
                <a:gd name="T8" fmla="*/ 1482 w 2065"/>
                <a:gd name="T9" fmla="*/ 330 h 1127"/>
                <a:gd name="T10" fmla="*/ 1358 w 2065"/>
                <a:gd name="T11" fmla="*/ 402 h 1127"/>
                <a:gd name="T12" fmla="*/ 1235 w 2065"/>
                <a:gd name="T13" fmla="*/ 473 h 1127"/>
                <a:gd name="T14" fmla="*/ 1108 w 2065"/>
                <a:gd name="T15" fmla="*/ 545 h 1127"/>
                <a:gd name="T16" fmla="*/ 984 w 2065"/>
                <a:gd name="T17" fmla="*/ 617 h 1127"/>
                <a:gd name="T18" fmla="*/ 854 w 2065"/>
                <a:gd name="T19" fmla="*/ 686 h 1127"/>
                <a:gd name="T20" fmla="*/ 724 w 2065"/>
                <a:gd name="T21" fmla="*/ 754 h 1127"/>
                <a:gd name="T22" fmla="*/ 590 w 2065"/>
                <a:gd name="T23" fmla="*/ 817 h 1127"/>
                <a:gd name="T24" fmla="*/ 460 w 2065"/>
                <a:gd name="T25" fmla="*/ 878 h 1127"/>
                <a:gd name="T26" fmla="*/ 329 w 2065"/>
                <a:gd name="T27" fmla="*/ 932 h 1127"/>
                <a:gd name="T28" fmla="*/ 199 w 2065"/>
                <a:gd name="T29" fmla="*/ 986 h 1127"/>
                <a:gd name="T30" fmla="*/ 72 w 2065"/>
                <a:gd name="T31" fmla="*/ 1045 h 1127"/>
                <a:gd name="T32" fmla="*/ 0 w 2065"/>
                <a:gd name="T33" fmla="*/ 1093 h 1127"/>
                <a:gd name="T34" fmla="*/ 31 w 2065"/>
                <a:gd name="T35" fmla="*/ 1125 h 1127"/>
                <a:gd name="T36" fmla="*/ 127 w 2065"/>
                <a:gd name="T37" fmla="*/ 1106 h 1127"/>
                <a:gd name="T38" fmla="*/ 257 w 2065"/>
                <a:gd name="T39" fmla="*/ 1058 h 1127"/>
                <a:gd name="T40" fmla="*/ 388 w 2065"/>
                <a:gd name="T41" fmla="*/ 1004 h 1127"/>
                <a:gd name="T42" fmla="*/ 518 w 2065"/>
                <a:gd name="T43" fmla="*/ 945 h 1127"/>
                <a:gd name="T44" fmla="*/ 641 w 2065"/>
                <a:gd name="T45" fmla="*/ 884 h 1127"/>
                <a:gd name="T46" fmla="*/ 761 w 2065"/>
                <a:gd name="T47" fmla="*/ 819 h 1127"/>
                <a:gd name="T48" fmla="*/ 882 w 2065"/>
                <a:gd name="T49" fmla="*/ 754 h 1127"/>
                <a:gd name="T50" fmla="*/ 995 w 2065"/>
                <a:gd name="T51" fmla="*/ 691 h 1127"/>
                <a:gd name="T52" fmla="*/ 1115 w 2065"/>
                <a:gd name="T53" fmla="*/ 619 h 1127"/>
                <a:gd name="T54" fmla="*/ 1245 w 2065"/>
                <a:gd name="T55" fmla="*/ 543 h 1127"/>
                <a:gd name="T56" fmla="*/ 1372 w 2065"/>
                <a:gd name="T57" fmla="*/ 465 h 1127"/>
                <a:gd name="T58" fmla="*/ 1499 w 2065"/>
                <a:gd name="T59" fmla="*/ 387 h 1127"/>
                <a:gd name="T60" fmla="*/ 1626 w 2065"/>
                <a:gd name="T61" fmla="*/ 306 h 1127"/>
                <a:gd name="T62" fmla="*/ 1753 w 2065"/>
                <a:gd name="T63" fmla="*/ 228 h 1127"/>
                <a:gd name="T64" fmla="*/ 1876 w 2065"/>
                <a:gd name="T65" fmla="*/ 148 h 1127"/>
                <a:gd name="T66" fmla="*/ 2003 w 2065"/>
                <a:gd name="T67" fmla="*/ 67 h 1127"/>
                <a:gd name="T68" fmla="*/ 2065 w 2065"/>
                <a:gd name="T69" fmla="*/ 17 h 1127"/>
                <a:gd name="T70" fmla="*/ 2048 w 2065"/>
                <a:gd name="T71" fmla="*/ 0 h 1127"/>
                <a:gd name="T72" fmla="*/ 2037 w 2065"/>
                <a:gd name="T73" fmla="*/ 0 h 1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5" h="1127">
                  <a:moveTo>
                    <a:pt x="2037" y="0"/>
                  </a:moveTo>
                  <a:lnTo>
                    <a:pt x="1975" y="37"/>
                  </a:lnTo>
                  <a:lnTo>
                    <a:pt x="1914" y="74"/>
                  </a:lnTo>
                  <a:lnTo>
                    <a:pt x="1852" y="111"/>
                  </a:lnTo>
                  <a:lnTo>
                    <a:pt x="1790" y="148"/>
                  </a:lnTo>
                  <a:lnTo>
                    <a:pt x="1729" y="185"/>
                  </a:lnTo>
                  <a:lnTo>
                    <a:pt x="1667" y="221"/>
                  </a:lnTo>
                  <a:lnTo>
                    <a:pt x="1605" y="258"/>
                  </a:lnTo>
                  <a:lnTo>
                    <a:pt x="1543" y="293"/>
                  </a:lnTo>
                  <a:lnTo>
                    <a:pt x="1482" y="330"/>
                  </a:lnTo>
                  <a:lnTo>
                    <a:pt x="1420" y="367"/>
                  </a:lnTo>
                  <a:lnTo>
                    <a:pt x="1358" y="402"/>
                  </a:lnTo>
                  <a:lnTo>
                    <a:pt x="1296" y="439"/>
                  </a:lnTo>
                  <a:lnTo>
                    <a:pt x="1235" y="473"/>
                  </a:lnTo>
                  <a:lnTo>
                    <a:pt x="1170" y="510"/>
                  </a:lnTo>
                  <a:lnTo>
                    <a:pt x="1108" y="545"/>
                  </a:lnTo>
                  <a:lnTo>
                    <a:pt x="1046" y="582"/>
                  </a:lnTo>
                  <a:lnTo>
                    <a:pt x="984" y="617"/>
                  </a:lnTo>
                  <a:lnTo>
                    <a:pt x="919" y="652"/>
                  </a:lnTo>
                  <a:lnTo>
                    <a:pt x="854" y="686"/>
                  </a:lnTo>
                  <a:lnTo>
                    <a:pt x="789" y="719"/>
                  </a:lnTo>
                  <a:lnTo>
                    <a:pt x="724" y="754"/>
                  </a:lnTo>
                  <a:lnTo>
                    <a:pt x="659" y="786"/>
                  </a:lnTo>
                  <a:lnTo>
                    <a:pt x="590" y="817"/>
                  </a:lnTo>
                  <a:lnTo>
                    <a:pt x="525" y="849"/>
                  </a:lnTo>
                  <a:lnTo>
                    <a:pt x="460" y="878"/>
                  </a:lnTo>
                  <a:lnTo>
                    <a:pt x="395" y="906"/>
                  </a:lnTo>
                  <a:lnTo>
                    <a:pt x="329" y="932"/>
                  </a:lnTo>
                  <a:lnTo>
                    <a:pt x="264" y="960"/>
                  </a:lnTo>
                  <a:lnTo>
                    <a:pt x="199" y="986"/>
                  </a:lnTo>
                  <a:lnTo>
                    <a:pt x="134" y="1017"/>
                  </a:lnTo>
                  <a:lnTo>
                    <a:pt x="72" y="1045"/>
                  </a:lnTo>
                  <a:lnTo>
                    <a:pt x="10" y="1077"/>
                  </a:lnTo>
                  <a:lnTo>
                    <a:pt x="0" y="1093"/>
                  </a:lnTo>
                  <a:lnTo>
                    <a:pt x="10" y="1112"/>
                  </a:lnTo>
                  <a:lnTo>
                    <a:pt x="31" y="1125"/>
                  </a:lnTo>
                  <a:lnTo>
                    <a:pt x="58" y="1127"/>
                  </a:lnTo>
                  <a:lnTo>
                    <a:pt x="127" y="1106"/>
                  </a:lnTo>
                  <a:lnTo>
                    <a:pt x="192" y="1084"/>
                  </a:lnTo>
                  <a:lnTo>
                    <a:pt x="257" y="1058"/>
                  </a:lnTo>
                  <a:lnTo>
                    <a:pt x="326" y="1032"/>
                  </a:lnTo>
                  <a:lnTo>
                    <a:pt x="388" y="1004"/>
                  </a:lnTo>
                  <a:lnTo>
                    <a:pt x="453" y="975"/>
                  </a:lnTo>
                  <a:lnTo>
                    <a:pt x="518" y="945"/>
                  </a:lnTo>
                  <a:lnTo>
                    <a:pt x="580" y="914"/>
                  </a:lnTo>
                  <a:lnTo>
                    <a:pt x="641" y="884"/>
                  </a:lnTo>
                  <a:lnTo>
                    <a:pt x="703" y="851"/>
                  </a:lnTo>
                  <a:lnTo>
                    <a:pt x="761" y="819"/>
                  </a:lnTo>
                  <a:lnTo>
                    <a:pt x="823" y="786"/>
                  </a:lnTo>
                  <a:lnTo>
                    <a:pt x="882" y="754"/>
                  </a:lnTo>
                  <a:lnTo>
                    <a:pt x="936" y="721"/>
                  </a:lnTo>
                  <a:lnTo>
                    <a:pt x="995" y="691"/>
                  </a:lnTo>
                  <a:lnTo>
                    <a:pt x="1050" y="658"/>
                  </a:lnTo>
                  <a:lnTo>
                    <a:pt x="1115" y="619"/>
                  </a:lnTo>
                  <a:lnTo>
                    <a:pt x="1180" y="582"/>
                  </a:lnTo>
                  <a:lnTo>
                    <a:pt x="1245" y="543"/>
                  </a:lnTo>
                  <a:lnTo>
                    <a:pt x="1310" y="504"/>
                  </a:lnTo>
                  <a:lnTo>
                    <a:pt x="1372" y="465"/>
                  </a:lnTo>
                  <a:lnTo>
                    <a:pt x="1437" y="426"/>
                  </a:lnTo>
                  <a:lnTo>
                    <a:pt x="1499" y="387"/>
                  </a:lnTo>
                  <a:lnTo>
                    <a:pt x="1564" y="347"/>
                  </a:lnTo>
                  <a:lnTo>
                    <a:pt x="1626" y="306"/>
                  </a:lnTo>
                  <a:lnTo>
                    <a:pt x="1691" y="267"/>
                  </a:lnTo>
                  <a:lnTo>
                    <a:pt x="1753" y="228"/>
                  </a:lnTo>
                  <a:lnTo>
                    <a:pt x="1814" y="187"/>
                  </a:lnTo>
                  <a:lnTo>
                    <a:pt x="1876" y="148"/>
                  </a:lnTo>
                  <a:lnTo>
                    <a:pt x="1941" y="106"/>
                  </a:lnTo>
                  <a:lnTo>
                    <a:pt x="2003" y="67"/>
                  </a:lnTo>
                  <a:lnTo>
                    <a:pt x="2065" y="26"/>
                  </a:lnTo>
                  <a:lnTo>
                    <a:pt x="2065" y="17"/>
                  </a:lnTo>
                  <a:lnTo>
                    <a:pt x="2058" y="9"/>
                  </a:lnTo>
                  <a:lnTo>
                    <a:pt x="2048" y="0"/>
                  </a:lnTo>
                  <a:lnTo>
                    <a:pt x="203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3"/>
            <p:cNvSpPr>
              <a:spLocks/>
            </p:cNvSpPr>
            <p:nvPr/>
          </p:nvSpPr>
          <p:spPr bwMode="auto">
            <a:xfrm>
              <a:off x="2489" y="764"/>
              <a:ext cx="655" cy="130"/>
            </a:xfrm>
            <a:custGeom>
              <a:avLst/>
              <a:gdLst>
                <a:gd name="T0" fmla="*/ 151 w 655"/>
                <a:gd name="T1" fmla="*/ 126 h 130"/>
                <a:gd name="T2" fmla="*/ 130 w 655"/>
                <a:gd name="T3" fmla="*/ 124 h 130"/>
                <a:gd name="T4" fmla="*/ 103 w 655"/>
                <a:gd name="T5" fmla="*/ 119 h 130"/>
                <a:gd name="T6" fmla="*/ 79 w 655"/>
                <a:gd name="T7" fmla="*/ 115 h 130"/>
                <a:gd name="T8" fmla="*/ 55 w 655"/>
                <a:gd name="T9" fmla="*/ 106 h 130"/>
                <a:gd name="T10" fmla="*/ 34 w 655"/>
                <a:gd name="T11" fmla="*/ 97 h 130"/>
                <a:gd name="T12" fmla="*/ 24 w 655"/>
                <a:gd name="T13" fmla="*/ 87 h 130"/>
                <a:gd name="T14" fmla="*/ 28 w 655"/>
                <a:gd name="T15" fmla="*/ 74 h 130"/>
                <a:gd name="T16" fmla="*/ 41 w 655"/>
                <a:gd name="T17" fmla="*/ 58 h 130"/>
                <a:gd name="T18" fmla="*/ 58 w 655"/>
                <a:gd name="T19" fmla="*/ 50 h 130"/>
                <a:gd name="T20" fmla="*/ 79 w 655"/>
                <a:gd name="T21" fmla="*/ 43 h 130"/>
                <a:gd name="T22" fmla="*/ 100 w 655"/>
                <a:gd name="T23" fmla="*/ 37 h 130"/>
                <a:gd name="T24" fmla="*/ 124 w 655"/>
                <a:gd name="T25" fmla="*/ 32 h 130"/>
                <a:gd name="T26" fmla="*/ 148 w 655"/>
                <a:gd name="T27" fmla="*/ 30 h 130"/>
                <a:gd name="T28" fmla="*/ 172 w 655"/>
                <a:gd name="T29" fmla="*/ 28 h 130"/>
                <a:gd name="T30" fmla="*/ 192 w 655"/>
                <a:gd name="T31" fmla="*/ 26 h 130"/>
                <a:gd name="T32" fmla="*/ 213 w 655"/>
                <a:gd name="T33" fmla="*/ 24 h 130"/>
                <a:gd name="T34" fmla="*/ 268 w 655"/>
                <a:gd name="T35" fmla="*/ 19 h 130"/>
                <a:gd name="T36" fmla="*/ 322 w 655"/>
                <a:gd name="T37" fmla="*/ 17 h 130"/>
                <a:gd name="T38" fmla="*/ 377 w 655"/>
                <a:gd name="T39" fmla="*/ 15 h 130"/>
                <a:gd name="T40" fmla="*/ 432 w 655"/>
                <a:gd name="T41" fmla="*/ 15 h 130"/>
                <a:gd name="T42" fmla="*/ 487 w 655"/>
                <a:gd name="T43" fmla="*/ 15 h 130"/>
                <a:gd name="T44" fmla="*/ 542 w 655"/>
                <a:gd name="T45" fmla="*/ 15 h 130"/>
                <a:gd name="T46" fmla="*/ 597 w 655"/>
                <a:gd name="T47" fmla="*/ 15 h 130"/>
                <a:gd name="T48" fmla="*/ 652 w 655"/>
                <a:gd name="T49" fmla="*/ 17 h 130"/>
                <a:gd name="T50" fmla="*/ 655 w 655"/>
                <a:gd name="T51" fmla="*/ 15 h 130"/>
                <a:gd name="T52" fmla="*/ 648 w 655"/>
                <a:gd name="T53" fmla="*/ 11 h 130"/>
                <a:gd name="T54" fmla="*/ 641 w 655"/>
                <a:gd name="T55" fmla="*/ 8 h 130"/>
                <a:gd name="T56" fmla="*/ 635 w 655"/>
                <a:gd name="T57" fmla="*/ 6 h 130"/>
                <a:gd name="T58" fmla="*/ 593 w 655"/>
                <a:gd name="T59" fmla="*/ 2 h 130"/>
                <a:gd name="T60" fmla="*/ 549 w 655"/>
                <a:gd name="T61" fmla="*/ 0 h 130"/>
                <a:gd name="T62" fmla="*/ 504 w 655"/>
                <a:gd name="T63" fmla="*/ 0 h 130"/>
                <a:gd name="T64" fmla="*/ 463 w 655"/>
                <a:gd name="T65" fmla="*/ 2 h 130"/>
                <a:gd name="T66" fmla="*/ 419 w 655"/>
                <a:gd name="T67" fmla="*/ 4 h 130"/>
                <a:gd name="T68" fmla="*/ 374 w 655"/>
                <a:gd name="T69" fmla="*/ 6 h 130"/>
                <a:gd name="T70" fmla="*/ 329 w 655"/>
                <a:gd name="T71" fmla="*/ 8 h 130"/>
                <a:gd name="T72" fmla="*/ 288 w 655"/>
                <a:gd name="T73" fmla="*/ 11 h 130"/>
                <a:gd name="T74" fmla="*/ 254 w 655"/>
                <a:gd name="T75" fmla="*/ 13 h 130"/>
                <a:gd name="T76" fmla="*/ 216 w 655"/>
                <a:gd name="T77" fmla="*/ 15 h 130"/>
                <a:gd name="T78" fmla="*/ 178 w 655"/>
                <a:gd name="T79" fmla="*/ 19 h 130"/>
                <a:gd name="T80" fmla="*/ 141 w 655"/>
                <a:gd name="T81" fmla="*/ 24 h 130"/>
                <a:gd name="T82" fmla="*/ 106 w 655"/>
                <a:gd name="T83" fmla="*/ 30 h 130"/>
                <a:gd name="T84" fmla="*/ 72 w 655"/>
                <a:gd name="T85" fmla="*/ 39 h 130"/>
                <a:gd name="T86" fmla="*/ 41 w 655"/>
                <a:gd name="T87" fmla="*/ 50 h 130"/>
                <a:gd name="T88" fmla="*/ 14 w 655"/>
                <a:gd name="T89" fmla="*/ 65 h 130"/>
                <a:gd name="T90" fmla="*/ 0 w 655"/>
                <a:gd name="T91" fmla="*/ 80 h 130"/>
                <a:gd name="T92" fmla="*/ 4 w 655"/>
                <a:gd name="T93" fmla="*/ 93 h 130"/>
                <a:gd name="T94" fmla="*/ 24 w 655"/>
                <a:gd name="T95" fmla="*/ 104 h 130"/>
                <a:gd name="T96" fmla="*/ 52 w 655"/>
                <a:gd name="T97" fmla="*/ 113 h 130"/>
                <a:gd name="T98" fmla="*/ 86 w 655"/>
                <a:gd name="T99" fmla="*/ 121 h 130"/>
                <a:gd name="T100" fmla="*/ 120 w 655"/>
                <a:gd name="T101" fmla="*/ 126 h 130"/>
                <a:gd name="T102" fmla="*/ 148 w 655"/>
                <a:gd name="T103" fmla="*/ 128 h 130"/>
                <a:gd name="T104" fmla="*/ 161 w 655"/>
                <a:gd name="T105" fmla="*/ 130 h 130"/>
                <a:gd name="T106" fmla="*/ 161 w 655"/>
                <a:gd name="T107" fmla="*/ 130 h 130"/>
                <a:gd name="T108" fmla="*/ 158 w 655"/>
                <a:gd name="T109" fmla="*/ 128 h 130"/>
                <a:gd name="T110" fmla="*/ 154 w 655"/>
                <a:gd name="T111" fmla="*/ 126 h 130"/>
                <a:gd name="T112" fmla="*/ 151 w 655"/>
                <a:gd name="T113" fmla="*/ 126 h 130"/>
                <a:gd name="T114" fmla="*/ 151 w 655"/>
                <a:gd name="T115" fmla="*/ 126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5" h="130">
                  <a:moveTo>
                    <a:pt x="151" y="126"/>
                  </a:moveTo>
                  <a:lnTo>
                    <a:pt x="130" y="124"/>
                  </a:lnTo>
                  <a:lnTo>
                    <a:pt x="103" y="119"/>
                  </a:lnTo>
                  <a:lnTo>
                    <a:pt x="79" y="115"/>
                  </a:lnTo>
                  <a:lnTo>
                    <a:pt x="55" y="106"/>
                  </a:lnTo>
                  <a:lnTo>
                    <a:pt x="34" y="97"/>
                  </a:lnTo>
                  <a:lnTo>
                    <a:pt x="24" y="87"/>
                  </a:lnTo>
                  <a:lnTo>
                    <a:pt x="28" y="74"/>
                  </a:lnTo>
                  <a:lnTo>
                    <a:pt x="41" y="58"/>
                  </a:lnTo>
                  <a:lnTo>
                    <a:pt x="58" y="50"/>
                  </a:lnTo>
                  <a:lnTo>
                    <a:pt x="79" y="43"/>
                  </a:lnTo>
                  <a:lnTo>
                    <a:pt x="100" y="37"/>
                  </a:lnTo>
                  <a:lnTo>
                    <a:pt x="124" y="32"/>
                  </a:lnTo>
                  <a:lnTo>
                    <a:pt x="148" y="30"/>
                  </a:lnTo>
                  <a:lnTo>
                    <a:pt x="172" y="28"/>
                  </a:lnTo>
                  <a:lnTo>
                    <a:pt x="192" y="26"/>
                  </a:lnTo>
                  <a:lnTo>
                    <a:pt x="213" y="24"/>
                  </a:lnTo>
                  <a:lnTo>
                    <a:pt x="268" y="19"/>
                  </a:lnTo>
                  <a:lnTo>
                    <a:pt x="322" y="17"/>
                  </a:lnTo>
                  <a:lnTo>
                    <a:pt x="377" y="15"/>
                  </a:lnTo>
                  <a:lnTo>
                    <a:pt x="432" y="15"/>
                  </a:lnTo>
                  <a:lnTo>
                    <a:pt x="487" y="15"/>
                  </a:lnTo>
                  <a:lnTo>
                    <a:pt x="542" y="15"/>
                  </a:lnTo>
                  <a:lnTo>
                    <a:pt x="597" y="15"/>
                  </a:lnTo>
                  <a:lnTo>
                    <a:pt x="652" y="17"/>
                  </a:lnTo>
                  <a:lnTo>
                    <a:pt x="655" y="15"/>
                  </a:lnTo>
                  <a:lnTo>
                    <a:pt x="648" y="11"/>
                  </a:lnTo>
                  <a:lnTo>
                    <a:pt x="641" y="8"/>
                  </a:lnTo>
                  <a:lnTo>
                    <a:pt x="635" y="6"/>
                  </a:lnTo>
                  <a:lnTo>
                    <a:pt x="593" y="2"/>
                  </a:lnTo>
                  <a:lnTo>
                    <a:pt x="549" y="0"/>
                  </a:lnTo>
                  <a:lnTo>
                    <a:pt x="504" y="0"/>
                  </a:lnTo>
                  <a:lnTo>
                    <a:pt x="463" y="2"/>
                  </a:lnTo>
                  <a:lnTo>
                    <a:pt x="419" y="4"/>
                  </a:lnTo>
                  <a:lnTo>
                    <a:pt x="374" y="6"/>
                  </a:lnTo>
                  <a:lnTo>
                    <a:pt x="329" y="8"/>
                  </a:lnTo>
                  <a:lnTo>
                    <a:pt x="288" y="11"/>
                  </a:lnTo>
                  <a:lnTo>
                    <a:pt x="254" y="13"/>
                  </a:lnTo>
                  <a:lnTo>
                    <a:pt x="216" y="15"/>
                  </a:lnTo>
                  <a:lnTo>
                    <a:pt x="178" y="19"/>
                  </a:lnTo>
                  <a:lnTo>
                    <a:pt x="141" y="24"/>
                  </a:lnTo>
                  <a:lnTo>
                    <a:pt x="106" y="30"/>
                  </a:lnTo>
                  <a:lnTo>
                    <a:pt x="72" y="39"/>
                  </a:lnTo>
                  <a:lnTo>
                    <a:pt x="41" y="50"/>
                  </a:lnTo>
                  <a:lnTo>
                    <a:pt x="14" y="65"/>
                  </a:lnTo>
                  <a:lnTo>
                    <a:pt x="0" y="80"/>
                  </a:lnTo>
                  <a:lnTo>
                    <a:pt x="4" y="93"/>
                  </a:lnTo>
                  <a:lnTo>
                    <a:pt x="24" y="104"/>
                  </a:lnTo>
                  <a:lnTo>
                    <a:pt x="52" y="113"/>
                  </a:lnTo>
                  <a:lnTo>
                    <a:pt x="86" y="121"/>
                  </a:lnTo>
                  <a:lnTo>
                    <a:pt x="120" y="126"/>
                  </a:lnTo>
                  <a:lnTo>
                    <a:pt x="148" y="128"/>
                  </a:lnTo>
                  <a:lnTo>
                    <a:pt x="161" y="130"/>
                  </a:lnTo>
                  <a:lnTo>
                    <a:pt x="158" y="128"/>
                  </a:lnTo>
                  <a:lnTo>
                    <a:pt x="154" y="126"/>
                  </a:lnTo>
                  <a:lnTo>
                    <a:pt x="151"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4"/>
            <p:cNvSpPr>
              <a:spLocks/>
            </p:cNvSpPr>
            <p:nvPr/>
          </p:nvSpPr>
          <p:spPr bwMode="auto">
            <a:xfrm>
              <a:off x="2266" y="2163"/>
              <a:ext cx="103" cy="1097"/>
            </a:xfrm>
            <a:custGeom>
              <a:avLst/>
              <a:gdLst>
                <a:gd name="T0" fmla="*/ 0 w 103"/>
                <a:gd name="T1" fmla="*/ 2 h 1097"/>
                <a:gd name="T2" fmla="*/ 31 w 103"/>
                <a:gd name="T3" fmla="*/ 271 h 1097"/>
                <a:gd name="T4" fmla="*/ 55 w 103"/>
                <a:gd name="T5" fmla="*/ 541 h 1097"/>
                <a:gd name="T6" fmla="*/ 69 w 103"/>
                <a:gd name="T7" fmla="*/ 810 h 1097"/>
                <a:gd name="T8" fmla="*/ 72 w 103"/>
                <a:gd name="T9" fmla="*/ 1079 h 1097"/>
                <a:gd name="T10" fmla="*/ 76 w 103"/>
                <a:gd name="T11" fmla="*/ 1084 h 1097"/>
                <a:gd name="T12" fmla="*/ 83 w 103"/>
                <a:gd name="T13" fmla="*/ 1093 h 1097"/>
                <a:gd name="T14" fmla="*/ 86 w 103"/>
                <a:gd name="T15" fmla="*/ 1097 h 1097"/>
                <a:gd name="T16" fmla="*/ 89 w 103"/>
                <a:gd name="T17" fmla="*/ 1095 h 1097"/>
                <a:gd name="T18" fmla="*/ 100 w 103"/>
                <a:gd name="T19" fmla="*/ 960 h 1097"/>
                <a:gd name="T20" fmla="*/ 103 w 103"/>
                <a:gd name="T21" fmla="*/ 825 h 1097"/>
                <a:gd name="T22" fmla="*/ 96 w 103"/>
                <a:gd name="T23" fmla="*/ 691 h 1097"/>
                <a:gd name="T24" fmla="*/ 86 w 103"/>
                <a:gd name="T25" fmla="*/ 554 h 1097"/>
                <a:gd name="T26" fmla="*/ 72 w 103"/>
                <a:gd name="T27" fmla="*/ 419 h 1097"/>
                <a:gd name="T28" fmla="*/ 55 w 103"/>
                <a:gd name="T29" fmla="*/ 284 h 1097"/>
                <a:gd name="T30" fmla="*/ 35 w 103"/>
                <a:gd name="T31" fmla="*/ 150 h 1097"/>
                <a:gd name="T32" fmla="*/ 17 w 103"/>
                <a:gd name="T33" fmla="*/ 15 h 1097"/>
                <a:gd name="T34" fmla="*/ 14 w 103"/>
                <a:gd name="T35" fmla="*/ 11 h 1097"/>
                <a:gd name="T36" fmla="*/ 10 w 103"/>
                <a:gd name="T37" fmla="*/ 2 h 1097"/>
                <a:gd name="T38" fmla="*/ 4 w 103"/>
                <a:gd name="T39" fmla="*/ 0 h 1097"/>
                <a:gd name="T40" fmla="*/ 0 w 103"/>
                <a:gd name="T41" fmla="*/ 2 h 1097"/>
                <a:gd name="T42" fmla="*/ 0 w 103"/>
                <a:gd name="T43" fmla="*/ 2 h 10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3" h="1097">
                  <a:moveTo>
                    <a:pt x="0" y="2"/>
                  </a:moveTo>
                  <a:lnTo>
                    <a:pt x="31" y="271"/>
                  </a:lnTo>
                  <a:lnTo>
                    <a:pt x="55" y="541"/>
                  </a:lnTo>
                  <a:lnTo>
                    <a:pt x="69" y="810"/>
                  </a:lnTo>
                  <a:lnTo>
                    <a:pt x="72" y="1079"/>
                  </a:lnTo>
                  <a:lnTo>
                    <a:pt x="76" y="1084"/>
                  </a:lnTo>
                  <a:lnTo>
                    <a:pt x="83" y="1093"/>
                  </a:lnTo>
                  <a:lnTo>
                    <a:pt x="86" y="1097"/>
                  </a:lnTo>
                  <a:lnTo>
                    <a:pt x="89" y="1095"/>
                  </a:lnTo>
                  <a:lnTo>
                    <a:pt x="100" y="960"/>
                  </a:lnTo>
                  <a:lnTo>
                    <a:pt x="103" y="825"/>
                  </a:lnTo>
                  <a:lnTo>
                    <a:pt x="96" y="691"/>
                  </a:lnTo>
                  <a:lnTo>
                    <a:pt x="86" y="554"/>
                  </a:lnTo>
                  <a:lnTo>
                    <a:pt x="72" y="419"/>
                  </a:lnTo>
                  <a:lnTo>
                    <a:pt x="55" y="284"/>
                  </a:lnTo>
                  <a:lnTo>
                    <a:pt x="35" y="150"/>
                  </a:lnTo>
                  <a:lnTo>
                    <a:pt x="17" y="15"/>
                  </a:lnTo>
                  <a:lnTo>
                    <a:pt x="14" y="11"/>
                  </a:lnTo>
                  <a:lnTo>
                    <a:pt x="10" y="2"/>
                  </a:lnTo>
                  <a:lnTo>
                    <a:pt x="4"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6" name="Freeform 15"/>
            <p:cNvSpPr>
              <a:spLocks/>
            </p:cNvSpPr>
            <p:nvPr/>
          </p:nvSpPr>
          <p:spPr bwMode="auto">
            <a:xfrm>
              <a:off x="3216" y="2161"/>
              <a:ext cx="151" cy="1095"/>
            </a:xfrm>
            <a:custGeom>
              <a:avLst/>
              <a:gdLst>
                <a:gd name="T0" fmla="*/ 127 w 151"/>
                <a:gd name="T1" fmla="*/ 0 h 1095"/>
                <a:gd name="T2" fmla="*/ 120 w 151"/>
                <a:gd name="T3" fmla="*/ 117 h 1095"/>
                <a:gd name="T4" fmla="*/ 106 w 151"/>
                <a:gd name="T5" fmla="*/ 234 h 1095"/>
                <a:gd name="T6" fmla="*/ 89 w 151"/>
                <a:gd name="T7" fmla="*/ 352 h 1095"/>
                <a:gd name="T8" fmla="*/ 76 w 151"/>
                <a:gd name="T9" fmla="*/ 469 h 1095"/>
                <a:gd name="T10" fmla="*/ 65 w 151"/>
                <a:gd name="T11" fmla="*/ 556 h 1095"/>
                <a:gd name="T12" fmla="*/ 55 w 151"/>
                <a:gd name="T13" fmla="*/ 640 h 1095"/>
                <a:gd name="T14" fmla="*/ 41 w 151"/>
                <a:gd name="T15" fmla="*/ 725 h 1095"/>
                <a:gd name="T16" fmla="*/ 31 w 151"/>
                <a:gd name="T17" fmla="*/ 810 h 1095"/>
                <a:gd name="T18" fmla="*/ 21 w 151"/>
                <a:gd name="T19" fmla="*/ 873 h 1095"/>
                <a:gd name="T20" fmla="*/ 7 w 151"/>
                <a:gd name="T21" fmla="*/ 936 h 1095"/>
                <a:gd name="T22" fmla="*/ 0 w 151"/>
                <a:gd name="T23" fmla="*/ 1001 h 1095"/>
                <a:gd name="T24" fmla="*/ 4 w 151"/>
                <a:gd name="T25" fmla="*/ 1062 h 1095"/>
                <a:gd name="T26" fmla="*/ 10 w 151"/>
                <a:gd name="T27" fmla="*/ 1075 h 1095"/>
                <a:gd name="T28" fmla="*/ 28 w 151"/>
                <a:gd name="T29" fmla="*/ 1088 h 1095"/>
                <a:gd name="T30" fmla="*/ 48 w 151"/>
                <a:gd name="T31" fmla="*/ 1095 h 1095"/>
                <a:gd name="T32" fmla="*/ 62 w 151"/>
                <a:gd name="T33" fmla="*/ 1088 h 1095"/>
                <a:gd name="T34" fmla="*/ 82 w 151"/>
                <a:gd name="T35" fmla="*/ 1038 h 1095"/>
                <a:gd name="T36" fmla="*/ 89 w 151"/>
                <a:gd name="T37" fmla="*/ 984 h 1095"/>
                <a:gd name="T38" fmla="*/ 93 w 151"/>
                <a:gd name="T39" fmla="*/ 932 h 1095"/>
                <a:gd name="T40" fmla="*/ 96 w 151"/>
                <a:gd name="T41" fmla="*/ 879 h 1095"/>
                <a:gd name="T42" fmla="*/ 103 w 151"/>
                <a:gd name="T43" fmla="*/ 788 h 1095"/>
                <a:gd name="T44" fmla="*/ 110 w 151"/>
                <a:gd name="T45" fmla="*/ 697 h 1095"/>
                <a:gd name="T46" fmla="*/ 117 w 151"/>
                <a:gd name="T47" fmla="*/ 606 h 1095"/>
                <a:gd name="T48" fmla="*/ 124 w 151"/>
                <a:gd name="T49" fmla="*/ 514 h 1095"/>
                <a:gd name="T50" fmla="*/ 134 w 151"/>
                <a:gd name="T51" fmla="*/ 391 h 1095"/>
                <a:gd name="T52" fmla="*/ 144 w 151"/>
                <a:gd name="T53" fmla="*/ 265 h 1095"/>
                <a:gd name="T54" fmla="*/ 151 w 151"/>
                <a:gd name="T55" fmla="*/ 139 h 1095"/>
                <a:gd name="T56" fmla="*/ 151 w 151"/>
                <a:gd name="T57" fmla="*/ 13 h 1095"/>
                <a:gd name="T58" fmla="*/ 148 w 151"/>
                <a:gd name="T59" fmla="*/ 8 h 1095"/>
                <a:gd name="T60" fmla="*/ 141 w 151"/>
                <a:gd name="T61" fmla="*/ 2 h 1095"/>
                <a:gd name="T62" fmla="*/ 130 w 151"/>
                <a:gd name="T63" fmla="*/ 0 h 1095"/>
                <a:gd name="T64" fmla="*/ 127 w 151"/>
                <a:gd name="T65" fmla="*/ 0 h 1095"/>
                <a:gd name="T66" fmla="*/ 127 w 151"/>
                <a:gd name="T67" fmla="*/ 0 h 10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095">
                  <a:moveTo>
                    <a:pt x="127" y="0"/>
                  </a:moveTo>
                  <a:lnTo>
                    <a:pt x="120" y="117"/>
                  </a:lnTo>
                  <a:lnTo>
                    <a:pt x="106" y="234"/>
                  </a:lnTo>
                  <a:lnTo>
                    <a:pt x="89" y="352"/>
                  </a:lnTo>
                  <a:lnTo>
                    <a:pt x="76" y="469"/>
                  </a:lnTo>
                  <a:lnTo>
                    <a:pt x="65" y="556"/>
                  </a:lnTo>
                  <a:lnTo>
                    <a:pt x="55" y="640"/>
                  </a:lnTo>
                  <a:lnTo>
                    <a:pt x="41" y="725"/>
                  </a:lnTo>
                  <a:lnTo>
                    <a:pt x="31" y="810"/>
                  </a:lnTo>
                  <a:lnTo>
                    <a:pt x="21" y="873"/>
                  </a:lnTo>
                  <a:lnTo>
                    <a:pt x="7" y="936"/>
                  </a:lnTo>
                  <a:lnTo>
                    <a:pt x="0" y="1001"/>
                  </a:lnTo>
                  <a:lnTo>
                    <a:pt x="4" y="1062"/>
                  </a:lnTo>
                  <a:lnTo>
                    <a:pt x="10" y="1075"/>
                  </a:lnTo>
                  <a:lnTo>
                    <a:pt x="28" y="1088"/>
                  </a:lnTo>
                  <a:lnTo>
                    <a:pt x="48" y="1095"/>
                  </a:lnTo>
                  <a:lnTo>
                    <a:pt x="62" y="1088"/>
                  </a:lnTo>
                  <a:lnTo>
                    <a:pt x="82" y="1038"/>
                  </a:lnTo>
                  <a:lnTo>
                    <a:pt x="89" y="984"/>
                  </a:lnTo>
                  <a:lnTo>
                    <a:pt x="93" y="932"/>
                  </a:lnTo>
                  <a:lnTo>
                    <a:pt x="96" y="879"/>
                  </a:lnTo>
                  <a:lnTo>
                    <a:pt x="103" y="788"/>
                  </a:lnTo>
                  <a:lnTo>
                    <a:pt x="110" y="697"/>
                  </a:lnTo>
                  <a:lnTo>
                    <a:pt x="117" y="606"/>
                  </a:lnTo>
                  <a:lnTo>
                    <a:pt x="124" y="514"/>
                  </a:lnTo>
                  <a:lnTo>
                    <a:pt x="134" y="391"/>
                  </a:lnTo>
                  <a:lnTo>
                    <a:pt x="144" y="265"/>
                  </a:lnTo>
                  <a:lnTo>
                    <a:pt x="151" y="139"/>
                  </a:lnTo>
                  <a:lnTo>
                    <a:pt x="151" y="13"/>
                  </a:lnTo>
                  <a:lnTo>
                    <a:pt x="148" y="8"/>
                  </a:lnTo>
                  <a:lnTo>
                    <a:pt x="141" y="2"/>
                  </a:lnTo>
                  <a:lnTo>
                    <a:pt x="130" y="0"/>
                  </a:lnTo>
                  <a:lnTo>
                    <a:pt x="12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7" name="Freeform 16"/>
            <p:cNvSpPr>
              <a:spLocks/>
            </p:cNvSpPr>
            <p:nvPr/>
          </p:nvSpPr>
          <p:spPr bwMode="auto">
            <a:xfrm>
              <a:off x="2259" y="2165"/>
              <a:ext cx="1201" cy="39"/>
            </a:xfrm>
            <a:custGeom>
              <a:avLst/>
              <a:gdLst>
                <a:gd name="T0" fmla="*/ 7 w 1201"/>
                <a:gd name="T1" fmla="*/ 33 h 39"/>
                <a:gd name="T2" fmla="*/ 83 w 1201"/>
                <a:gd name="T3" fmla="*/ 28 h 39"/>
                <a:gd name="T4" fmla="*/ 158 w 1201"/>
                <a:gd name="T5" fmla="*/ 24 h 39"/>
                <a:gd name="T6" fmla="*/ 234 w 1201"/>
                <a:gd name="T7" fmla="*/ 20 h 39"/>
                <a:gd name="T8" fmla="*/ 309 w 1201"/>
                <a:gd name="T9" fmla="*/ 17 h 39"/>
                <a:gd name="T10" fmla="*/ 381 w 1201"/>
                <a:gd name="T11" fmla="*/ 15 h 39"/>
                <a:gd name="T12" fmla="*/ 456 w 1201"/>
                <a:gd name="T13" fmla="*/ 15 h 39"/>
                <a:gd name="T14" fmla="*/ 528 w 1201"/>
                <a:gd name="T15" fmla="*/ 13 h 39"/>
                <a:gd name="T16" fmla="*/ 604 w 1201"/>
                <a:gd name="T17" fmla="*/ 13 h 39"/>
                <a:gd name="T18" fmla="*/ 679 w 1201"/>
                <a:gd name="T19" fmla="*/ 15 h 39"/>
                <a:gd name="T20" fmla="*/ 751 w 1201"/>
                <a:gd name="T21" fmla="*/ 15 h 39"/>
                <a:gd name="T22" fmla="*/ 827 w 1201"/>
                <a:gd name="T23" fmla="*/ 17 h 39"/>
                <a:gd name="T24" fmla="*/ 899 w 1201"/>
                <a:gd name="T25" fmla="*/ 22 h 39"/>
                <a:gd name="T26" fmla="*/ 974 w 1201"/>
                <a:gd name="T27" fmla="*/ 24 h 39"/>
                <a:gd name="T28" fmla="*/ 1050 w 1201"/>
                <a:gd name="T29" fmla="*/ 28 h 39"/>
                <a:gd name="T30" fmla="*/ 1125 w 1201"/>
                <a:gd name="T31" fmla="*/ 35 h 39"/>
                <a:gd name="T32" fmla="*/ 1201 w 1201"/>
                <a:gd name="T33" fmla="*/ 39 h 39"/>
                <a:gd name="T34" fmla="*/ 1201 w 1201"/>
                <a:gd name="T35" fmla="*/ 39 h 39"/>
                <a:gd name="T36" fmla="*/ 1201 w 1201"/>
                <a:gd name="T37" fmla="*/ 35 h 39"/>
                <a:gd name="T38" fmla="*/ 1194 w 1201"/>
                <a:gd name="T39" fmla="*/ 30 h 39"/>
                <a:gd name="T40" fmla="*/ 1190 w 1201"/>
                <a:gd name="T41" fmla="*/ 28 h 39"/>
                <a:gd name="T42" fmla="*/ 1115 w 1201"/>
                <a:gd name="T43" fmla="*/ 22 h 39"/>
                <a:gd name="T44" fmla="*/ 1039 w 1201"/>
                <a:gd name="T45" fmla="*/ 15 h 39"/>
                <a:gd name="T46" fmla="*/ 964 w 1201"/>
                <a:gd name="T47" fmla="*/ 11 h 39"/>
                <a:gd name="T48" fmla="*/ 892 w 1201"/>
                <a:gd name="T49" fmla="*/ 6 h 39"/>
                <a:gd name="T50" fmla="*/ 817 w 1201"/>
                <a:gd name="T51" fmla="*/ 2 h 39"/>
                <a:gd name="T52" fmla="*/ 741 w 1201"/>
                <a:gd name="T53" fmla="*/ 2 h 39"/>
                <a:gd name="T54" fmla="*/ 669 w 1201"/>
                <a:gd name="T55" fmla="*/ 0 h 39"/>
                <a:gd name="T56" fmla="*/ 594 w 1201"/>
                <a:gd name="T57" fmla="*/ 0 h 39"/>
                <a:gd name="T58" fmla="*/ 522 w 1201"/>
                <a:gd name="T59" fmla="*/ 0 h 39"/>
                <a:gd name="T60" fmla="*/ 446 w 1201"/>
                <a:gd name="T61" fmla="*/ 2 h 39"/>
                <a:gd name="T62" fmla="*/ 371 w 1201"/>
                <a:gd name="T63" fmla="*/ 4 h 39"/>
                <a:gd name="T64" fmla="*/ 299 w 1201"/>
                <a:gd name="T65" fmla="*/ 6 h 39"/>
                <a:gd name="T66" fmla="*/ 223 w 1201"/>
                <a:gd name="T67" fmla="*/ 11 h 39"/>
                <a:gd name="T68" fmla="*/ 148 w 1201"/>
                <a:gd name="T69" fmla="*/ 15 h 39"/>
                <a:gd name="T70" fmla="*/ 76 w 1201"/>
                <a:gd name="T71" fmla="*/ 20 h 39"/>
                <a:gd name="T72" fmla="*/ 0 w 1201"/>
                <a:gd name="T73" fmla="*/ 24 h 39"/>
                <a:gd name="T74" fmla="*/ 0 w 1201"/>
                <a:gd name="T75" fmla="*/ 26 h 39"/>
                <a:gd name="T76" fmla="*/ 0 w 1201"/>
                <a:gd name="T77" fmla="*/ 28 h 39"/>
                <a:gd name="T78" fmla="*/ 4 w 1201"/>
                <a:gd name="T79" fmla="*/ 30 h 39"/>
                <a:gd name="T80" fmla="*/ 7 w 1201"/>
                <a:gd name="T81" fmla="*/ 33 h 39"/>
                <a:gd name="T82" fmla="*/ 7 w 1201"/>
                <a:gd name="T83" fmla="*/ 33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1" h="39">
                  <a:moveTo>
                    <a:pt x="7" y="33"/>
                  </a:moveTo>
                  <a:lnTo>
                    <a:pt x="83" y="28"/>
                  </a:lnTo>
                  <a:lnTo>
                    <a:pt x="158" y="24"/>
                  </a:lnTo>
                  <a:lnTo>
                    <a:pt x="234" y="20"/>
                  </a:lnTo>
                  <a:lnTo>
                    <a:pt x="309" y="17"/>
                  </a:lnTo>
                  <a:lnTo>
                    <a:pt x="381" y="15"/>
                  </a:lnTo>
                  <a:lnTo>
                    <a:pt x="456" y="15"/>
                  </a:lnTo>
                  <a:lnTo>
                    <a:pt x="528" y="13"/>
                  </a:lnTo>
                  <a:lnTo>
                    <a:pt x="604" y="13"/>
                  </a:lnTo>
                  <a:lnTo>
                    <a:pt x="679" y="15"/>
                  </a:lnTo>
                  <a:lnTo>
                    <a:pt x="751" y="15"/>
                  </a:lnTo>
                  <a:lnTo>
                    <a:pt x="827" y="17"/>
                  </a:lnTo>
                  <a:lnTo>
                    <a:pt x="899" y="22"/>
                  </a:lnTo>
                  <a:lnTo>
                    <a:pt x="974" y="24"/>
                  </a:lnTo>
                  <a:lnTo>
                    <a:pt x="1050" y="28"/>
                  </a:lnTo>
                  <a:lnTo>
                    <a:pt x="1125" y="35"/>
                  </a:lnTo>
                  <a:lnTo>
                    <a:pt x="1201" y="39"/>
                  </a:lnTo>
                  <a:lnTo>
                    <a:pt x="1201" y="35"/>
                  </a:lnTo>
                  <a:lnTo>
                    <a:pt x="1194" y="30"/>
                  </a:lnTo>
                  <a:lnTo>
                    <a:pt x="1190" y="28"/>
                  </a:lnTo>
                  <a:lnTo>
                    <a:pt x="1115" y="22"/>
                  </a:lnTo>
                  <a:lnTo>
                    <a:pt x="1039" y="15"/>
                  </a:lnTo>
                  <a:lnTo>
                    <a:pt x="964" y="11"/>
                  </a:lnTo>
                  <a:lnTo>
                    <a:pt x="892" y="6"/>
                  </a:lnTo>
                  <a:lnTo>
                    <a:pt x="817" y="2"/>
                  </a:lnTo>
                  <a:lnTo>
                    <a:pt x="741" y="2"/>
                  </a:lnTo>
                  <a:lnTo>
                    <a:pt x="669" y="0"/>
                  </a:lnTo>
                  <a:lnTo>
                    <a:pt x="594" y="0"/>
                  </a:lnTo>
                  <a:lnTo>
                    <a:pt x="522" y="0"/>
                  </a:lnTo>
                  <a:lnTo>
                    <a:pt x="446" y="2"/>
                  </a:lnTo>
                  <a:lnTo>
                    <a:pt x="371" y="4"/>
                  </a:lnTo>
                  <a:lnTo>
                    <a:pt x="299" y="6"/>
                  </a:lnTo>
                  <a:lnTo>
                    <a:pt x="223" y="11"/>
                  </a:lnTo>
                  <a:lnTo>
                    <a:pt x="148" y="15"/>
                  </a:lnTo>
                  <a:lnTo>
                    <a:pt x="76" y="20"/>
                  </a:lnTo>
                  <a:lnTo>
                    <a:pt x="0" y="24"/>
                  </a:lnTo>
                  <a:lnTo>
                    <a:pt x="0" y="26"/>
                  </a:lnTo>
                  <a:lnTo>
                    <a:pt x="0" y="28"/>
                  </a:lnTo>
                  <a:lnTo>
                    <a:pt x="4" y="30"/>
                  </a:lnTo>
                  <a:lnTo>
                    <a:pt x="7" y="3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8" name="Freeform 17"/>
            <p:cNvSpPr>
              <a:spLocks/>
            </p:cNvSpPr>
            <p:nvPr/>
          </p:nvSpPr>
          <p:spPr bwMode="auto">
            <a:xfrm>
              <a:off x="2362" y="2241"/>
              <a:ext cx="943" cy="15"/>
            </a:xfrm>
            <a:custGeom>
              <a:avLst/>
              <a:gdLst>
                <a:gd name="T0" fmla="*/ 11 w 943"/>
                <a:gd name="T1" fmla="*/ 9 h 15"/>
                <a:gd name="T2" fmla="*/ 69 w 943"/>
                <a:gd name="T3" fmla="*/ 9 h 15"/>
                <a:gd name="T4" fmla="*/ 127 w 943"/>
                <a:gd name="T5" fmla="*/ 9 h 15"/>
                <a:gd name="T6" fmla="*/ 185 w 943"/>
                <a:gd name="T7" fmla="*/ 9 h 15"/>
                <a:gd name="T8" fmla="*/ 244 w 943"/>
                <a:gd name="T9" fmla="*/ 9 h 15"/>
                <a:gd name="T10" fmla="*/ 299 w 943"/>
                <a:gd name="T11" fmla="*/ 9 h 15"/>
                <a:gd name="T12" fmla="*/ 357 w 943"/>
                <a:gd name="T13" fmla="*/ 9 h 15"/>
                <a:gd name="T14" fmla="*/ 415 w 943"/>
                <a:gd name="T15" fmla="*/ 9 h 15"/>
                <a:gd name="T16" fmla="*/ 473 w 943"/>
                <a:gd name="T17" fmla="*/ 9 h 15"/>
                <a:gd name="T18" fmla="*/ 532 w 943"/>
                <a:gd name="T19" fmla="*/ 9 h 15"/>
                <a:gd name="T20" fmla="*/ 590 w 943"/>
                <a:gd name="T21" fmla="*/ 9 h 15"/>
                <a:gd name="T22" fmla="*/ 648 w 943"/>
                <a:gd name="T23" fmla="*/ 11 h 15"/>
                <a:gd name="T24" fmla="*/ 707 w 943"/>
                <a:gd name="T25" fmla="*/ 11 h 15"/>
                <a:gd name="T26" fmla="*/ 765 w 943"/>
                <a:gd name="T27" fmla="*/ 11 h 15"/>
                <a:gd name="T28" fmla="*/ 827 w 943"/>
                <a:gd name="T29" fmla="*/ 13 h 15"/>
                <a:gd name="T30" fmla="*/ 885 w 943"/>
                <a:gd name="T31" fmla="*/ 13 h 15"/>
                <a:gd name="T32" fmla="*/ 943 w 943"/>
                <a:gd name="T33" fmla="*/ 15 h 15"/>
                <a:gd name="T34" fmla="*/ 943 w 943"/>
                <a:gd name="T35" fmla="*/ 15 h 15"/>
                <a:gd name="T36" fmla="*/ 940 w 943"/>
                <a:gd name="T37" fmla="*/ 11 h 15"/>
                <a:gd name="T38" fmla="*/ 933 w 943"/>
                <a:gd name="T39" fmla="*/ 9 h 15"/>
                <a:gd name="T40" fmla="*/ 930 w 943"/>
                <a:gd name="T41" fmla="*/ 9 h 15"/>
                <a:gd name="T42" fmla="*/ 871 w 943"/>
                <a:gd name="T43" fmla="*/ 7 h 15"/>
                <a:gd name="T44" fmla="*/ 813 w 943"/>
                <a:gd name="T45" fmla="*/ 4 h 15"/>
                <a:gd name="T46" fmla="*/ 755 w 943"/>
                <a:gd name="T47" fmla="*/ 2 h 15"/>
                <a:gd name="T48" fmla="*/ 696 w 943"/>
                <a:gd name="T49" fmla="*/ 2 h 15"/>
                <a:gd name="T50" fmla="*/ 638 w 943"/>
                <a:gd name="T51" fmla="*/ 0 h 15"/>
                <a:gd name="T52" fmla="*/ 580 w 943"/>
                <a:gd name="T53" fmla="*/ 0 h 15"/>
                <a:gd name="T54" fmla="*/ 522 w 943"/>
                <a:gd name="T55" fmla="*/ 0 h 15"/>
                <a:gd name="T56" fmla="*/ 463 w 943"/>
                <a:gd name="T57" fmla="*/ 0 h 15"/>
                <a:gd name="T58" fmla="*/ 405 w 943"/>
                <a:gd name="T59" fmla="*/ 0 h 15"/>
                <a:gd name="T60" fmla="*/ 347 w 943"/>
                <a:gd name="T61" fmla="*/ 0 h 15"/>
                <a:gd name="T62" fmla="*/ 288 w 943"/>
                <a:gd name="T63" fmla="*/ 0 h 15"/>
                <a:gd name="T64" fmla="*/ 233 w 943"/>
                <a:gd name="T65" fmla="*/ 0 h 15"/>
                <a:gd name="T66" fmla="*/ 175 w 943"/>
                <a:gd name="T67" fmla="*/ 2 h 15"/>
                <a:gd name="T68" fmla="*/ 117 w 943"/>
                <a:gd name="T69" fmla="*/ 2 h 15"/>
                <a:gd name="T70" fmla="*/ 59 w 943"/>
                <a:gd name="T71" fmla="*/ 2 h 15"/>
                <a:gd name="T72" fmla="*/ 0 w 943"/>
                <a:gd name="T73" fmla="*/ 2 h 15"/>
                <a:gd name="T74" fmla="*/ 0 w 943"/>
                <a:gd name="T75" fmla="*/ 2 h 15"/>
                <a:gd name="T76" fmla="*/ 4 w 943"/>
                <a:gd name="T77" fmla="*/ 4 h 15"/>
                <a:gd name="T78" fmla="*/ 7 w 943"/>
                <a:gd name="T79" fmla="*/ 9 h 15"/>
                <a:gd name="T80" fmla="*/ 11 w 943"/>
                <a:gd name="T81" fmla="*/ 9 h 15"/>
                <a:gd name="T82" fmla="*/ 11 w 943"/>
                <a:gd name="T83" fmla="*/ 9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3" h="15">
                  <a:moveTo>
                    <a:pt x="11" y="9"/>
                  </a:moveTo>
                  <a:lnTo>
                    <a:pt x="69" y="9"/>
                  </a:lnTo>
                  <a:lnTo>
                    <a:pt x="127" y="9"/>
                  </a:lnTo>
                  <a:lnTo>
                    <a:pt x="185" y="9"/>
                  </a:lnTo>
                  <a:lnTo>
                    <a:pt x="244" y="9"/>
                  </a:lnTo>
                  <a:lnTo>
                    <a:pt x="299" y="9"/>
                  </a:lnTo>
                  <a:lnTo>
                    <a:pt x="357" y="9"/>
                  </a:lnTo>
                  <a:lnTo>
                    <a:pt x="415" y="9"/>
                  </a:lnTo>
                  <a:lnTo>
                    <a:pt x="473" y="9"/>
                  </a:lnTo>
                  <a:lnTo>
                    <a:pt x="532" y="9"/>
                  </a:lnTo>
                  <a:lnTo>
                    <a:pt x="590" y="9"/>
                  </a:lnTo>
                  <a:lnTo>
                    <a:pt x="648" y="11"/>
                  </a:lnTo>
                  <a:lnTo>
                    <a:pt x="707" y="11"/>
                  </a:lnTo>
                  <a:lnTo>
                    <a:pt x="765" y="11"/>
                  </a:lnTo>
                  <a:lnTo>
                    <a:pt x="827" y="13"/>
                  </a:lnTo>
                  <a:lnTo>
                    <a:pt x="885" y="13"/>
                  </a:lnTo>
                  <a:lnTo>
                    <a:pt x="943" y="15"/>
                  </a:lnTo>
                  <a:lnTo>
                    <a:pt x="940" y="11"/>
                  </a:lnTo>
                  <a:lnTo>
                    <a:pt x="933" y="9"/>
                  </a:lnTo>
                  <a:lnTo>
                    <a:pt x="930" y="9"/>
                  </a:lnTo>
                  <a:lnTo>
                    <a:pt x="871" y="7"/>
                  </a:lnTo>
                  <a:lnTo>
                    <a:pt x="813" y="4"/>
                  </a:lnTo>
                  <a:lnTo>
                    <a:pt x="755" y="2"/>
                  </a:lnTo>
                  <a:lnTo>
                    <a:pt x="696" y="2"/>
                  </a:lnTo>
                  <a:lnTo>
                    <a:pt x="638" y="0"/>
                  </a:lnTo>
                  <a:lnTo>
                    <a:pt x="580" y="0"/>
                  </a:lnTo>
                  <a:lnTo>
                    <a:pt x="522" y="0"/>
                  </a:lnTo>
                  <a:lnTo>
                    <a:pt x="463" y="0"/>
                  </a:lnTo>
                  <a:lnTo>
                    <a:pt x="405" y="0"/>
                  </a:lnTo>
                  <a:lnTo>
                    <a:pt x="347" y="0"/>
                  </a:lnTo>
                  <a:lnTo>
                    <a:pt x="288" y="0"/>
                  </a:lnTo>
                  <a:lnTo>
                    <a:pt x="233" y="0"/>
                  </a:lnTo>
                  <a:lnTo>
                    <a:pt x="175" y="2"/>
                  </a:lnTo>
                  <a:lnTo>
                    <a:pt x="117" y="2"/>
                  </a:lnTo>
                  <a:lnTo>
                    <a:pt x="59" y="2"/>
                  </a:lnTo>
                  <a:lnTo>
                    <a:pt x="0" y="2"/>
                  </a:lnTo>
                  <a:lnTo>
                    <a:pt x="4" y="4"/>
                  </a:lnTo>
                  <a:lnTo>
                    <a:pt x="7" y="9"/>
                  </a:lnTo>
                  <a:lnTo>
                    <a:pt x="11" y="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8"/>
            <p:cNvSpPr>
              <a:spLocks/>
            </p:cNvSpPr>
            <p:nvPr/>
          </p:nvSpPr>
          <p:spPr bwMode="auto">
            <a:xfrm>
              <a:off x="2373" y="2189"/>
              <a:ext cx="82" cy="1045"/>
            </a:xfrm>
            <a:custGeom>
              <a:avLst/>
              <a:gdLst>
                <a:gd name="T0" fmla="*/ 0 w 82"/>
                <a:gd name="T1" fmla="*/ 0 h 1045"/>
                <a:gd name="T2" fmla="*/ 30 w 82"/>
                <a:gd name="T3" fmla="*/ 258 h 1045"/>
                <a:gd name="T4" fmla="*/ 48 w 82"/>
                <a:gd name="T5" fmla="*/ 517 h 1045"/>
                <a:gd name="T6" fmla="*/ 54 w 82"/>
                <a:gd name="T7" fmla="*/ 775 h 1045"/>
                <a:gd name="T8" fmla="*/ 54 w 82"/>
                <a:gd name="T9" fmla="*/ 1034 h 1045"/>
                <a:gd name="T10" fmla="*/ 58 w 82"/>
                <a:gd name="T11" fmla="*/ 1038 h 1045"/>
                <a:gd name="T12" fmla="*/ 61 w 82"/>
                <a:gd name="T13" fmla="*/ 1043 h 1045"/>
                <a:gd name="T14" fmla="*/ 65 w 82"/>
                <a:gd name="T15" fmla="*/ 1045 h 1045"/>
                <a:gd name="T16" fmla="*/ 68 w 82"/>
                <a:gd name="T17" fmla="*/ 1045 h 1045"/>
                <a:gd name="T18" fmla="*/ 82 w 82"/>
                <a:gd name="T19" fmla="*/ 784 h 1045"/>
                <a:gd name="T20" fmla="*/ 72 w 82"/>
                <a:gd name="T21" fmla="*/ 528 h 1045"/>
                <a:gd name="T22" fmla="*/ 51 w 82"/>
                <a:gd name="T23" fmla="*/ 269 h 1045"/>
                <a:gd name="T24" fmla="*/ 13 w 82"/>
                <a:gd name="T25" fmla="*/ 11 h 1045"/>
                <a:gd name="T26" fmla="*/ 10 w 82"/>
                <a:gd name="T27" fmla="*/ 6 h 1045"/>
                <a:gd name="T28" fmla="*/ 6 w 82"/>
                <a:gd name="T29" fmla="*/ 2 h 1045"/>
                <a:gd name="T30" fmla="*/ 0 w 82"/>
                <a:gd name="T31" fmla="*/ 0 h 1045"/>
                <a:gd name="T32" fmla="*/ 0 w 82"/>
                <a:gd name="T33" fmla="*/ 0 h 1045"/>
                <a:gd name="T34" fmla="*/ 0 w 82"/>
                <a:gd name="T35" fmla="*/ 0 h 10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 h="1045">
                  <a:moveTo>
                    <a:pt x="0" y="0"/>
                  </a:moveTo>
                  <a:lnTo>
                    <a:pt x="30" y="258"/>
                  </a:lnTo>
                  <a:lnTo>
                    <a:pt x="48" y="517"/>
                  </a:lnTo>
                  <a:lnTo>
                    <a:pt x="54" y="775"/>
                  </a:lnTo>
                  <a:lnTo>
                    <a:pt x="54" y="1034"/>
                  </a:lnTo>
                  <a:lnTo>
                    <a:pt x="58" y="1038"/>
                  </a:lnTo>
                  <a:lnTo>
                    <a:pt x="61" y="1043"/>
                  </a:lnTo>
                  <a:lnTo>
                    <a:pt x="65" y="1045"/>
                  </a:lnTo>
                  <a:lnTo>
                    <a:pt x="68" y="1045"/>
                  </a:lnTo>
                  <a:lnTo>
                    <a:pt x="82" y="784"/>
                  </a:lnTo>
                  <a:lnTo>
                    <a:pt x="72" y="528"/>
                  </a:lnTo>
                  <a:lnTo>
                    <a:pt x="51" y="269"/>
                  </a:lnTo>
                  <a:lnTo>
                    <a:pt x="13" y="11"/>
                  </a:lnTo>
                  <a:lnTo>
                    <a:pt x="10" y="6"/>
                  </a:lnTo>
                  <a:lnTo>
                    <a:pt x="6" y="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19"/>
            <p:cNvSpPr>
              <a:spLocks/>
            </p:cNvSpPr>
            <p:nvPr/>
          </p:nvSpPr>
          <p:spPr bwMode="auto">
            <a:xfrm>
              <a:off x="3134" y="2256"/>
              <a:ext cx="140" cy="971"/>
            </a:xfrm>
            <a:custGeom>
              <a:avLst/>
              <a:gdLst>
                <a:gd name="T0" fmla="*/ 123 w 140"/>
                <a:gd name="T1" fmla="*/ 0 h 971"/>
                <a:gd name="T2" fmla="*/ 113 w 140"/>
                <a:gd name="T3" fmla="*/ 118 h 971"/>
                <a:gd name="T4" fmla="*/ 99 w 140"/>
                <a:gd name="T5" fmla="*/ 233 h 971"/>
                <a:gd name="T6" fmla="*/ 82 w 140"/>
                <a:gd name="T7" fmla="*/ 350 h 971"/>
                <a:gd name="T8" fmla="*/ 62 w 140"/>
                <a:gd name="T9" fmla="*/ 465 h 971"/>
                <a:gd name="T10" fmla="*/ 44 w 140"/>
                <a:gd name="T11" fmla="*/ 589 h 971"/>
                <a:gd name="T12" fmla="*/ 31 w 140"/>
                <a:gd name="T13" fmla="*/ 715 h 971"/>
                <a:gd name="T14" fmla="*/ 17 w 140"/>
                <a:gd name="T15" fmla="*/ 839 h 971"/>
                <a:gd name="T16" fmla="*/ 0 w 140"/>
                <a:gd name="T17" fmla="*/ 965 h 971"/>
                <a:gd name="T18" fmla="*/ 0 w 140"/>
                <a:gd name="T19" fmla="*/ 967 h 971"/>
                <a:gd name="T20" fmla="*/ 7 w 140"/>
                <a:gd name="T21" fmla="*/ 969 h 971"/>
                <a:gd name="T22" fmla="*/ 10 w 140"/>
                <a:gd name="T23" fmla="*/ 971 h 971"/>
                <a:gd name="T24" fmla="*/ 14 w 140"/>
                <a:gd name="T25" fmla="*/ 971 h 971"/>
                <a:gd name="T26" fmla="*/ 38 w 140"/>
                <a:gd name="T27" fmla="*/ 858 h 971"/>
                <a:gd name="T28" fmla="*/ 48 w 140"/>
                <a:gd name="T29" fmla="*/ 743 h 971"/>
                <a:gd name="T30" fmla="*/ 58 w 140"/>
                <a:gd name="T31" fmla="*/ 628 h 971"/>
                <a:gd name="T32" fmla="*/ 72 w 140"/>
                <a:gd name="T33" fmla="*/ 515 h 971"/>
                <a:gd name="T34" fmla="*/ 92 w 140"/>
                <a:gd name="T35" fmla="*/ 389 h 971"/>
                <a:gd name="T36" fmla="*/ 113 w 140"/>
                <a:gd name="T37" fmla="*/ 261 h 971"/>
                <a:gd name="T38" fmla="*/ 130 w 140"/>
                <a:gd name="T39" fmla="*/ 135 h 971"/>
                <a:gd name="T40" fmla="*/ 140 w 140"/>
                <a:gd name="T41" fmla="*/ 7 h 971"/>
                <a:gd name="T42" fmla="*/ 137 w 140"/>
                <a:gd name="T43" fmla="*/ 5 h 971"/>
                <a:gd name="T44" fmla="*/ 134 w 140"/>
                <a:gd name="T45" fmla="*/ 2 h 971"/>
                <a:gd name="T46" fmla="*/ 127 w 140"/>
                <a:gd name="T47" fmla="*/ 0 h 971"/>
                <a:gd name="T48" fmla="*/ 123 w 140"/>
                <a:gd name="T49" fmla="*/ 0 h 971"/>
                <a:gd name="T50" fmla="*/ 123 w 140"/>
                <a:gd name="T51" fmla="*/ 0 h 9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 h="971">
                  <a:moveTo>
                    <a:pt x="123" y="0"/>
                  </a:moveTo>
                  <a:lnTo>
                    <a:pt x="113" y="118"/>
                  </a:lnTo>
                  <a:lnTo>
                    <a:pt x="99" y="233"/>
                  </a:lnTo>
                  <a:lnTo>
                    <a:pt x="82" y="350"/>
                  </a:lnTo>
                  <a:lnTo>
                    <a:pt x="62" y="465"/>
                  </a:lnTo>
                  <a:lnTo>
                    <a:pt x="44" y="589"/>
                  </a:lnTo>
                  <a:lnTo>
                    <a:pt x="31" y="715"/>
                  </a:lnTo>
                  <a:lnTo>
                    <a:pt x="17" y="839"/>
                  </a:lnTo>
                  <a:lnTo>
                    <a:pt x="0" y="965"/>
                  </a:lnTo>
                  <a:lnTo>
                    <a:pt x="0" y="967"/>
                  </a:lnTo>
                  <a:lnTo>
                    <a:pt x="7" y="969"/>
                  </a:lnTo>
                  <a:lnTo>
                    <a:pt x="10" y="971"/>
                  </a:lnTo>
                  <a:lnTo>
                    <a:pt x="14" y="971"/>
                  </a:lnTo>
                  <a:lnTo>
                    <a:pt x="38" y="858"/>
                  </a:lnTo>
                  <a:lnTo>
                    <a:pt x="48" y="743"/>
                  </a:lnTo>
                  <a:lnTo>
                    <a:pt x="58" y="628"/>
                  </a:lnTo>
                  <a:lnTo>
                    <a:pt x="72" y="515"/>
                  </a:lnTo>
                  <a:lnTo>
                    <a:pt x="92" y="389"/>
                  </a:lnTo>
                  <a:lnTo>
                    <a:pt x="113" y="261"/>
                  </a:lnTo>
                  <a:lnTo>
                    <a:pt x="130" y="135"/>
                  </a:lnTo>
                  <a:lnTo>
                    <a:pt x="140" y="7"/>
                  </a:lnTo>
                  <a:lnTo>
                    <a:pt x="137" y="5"/>
                  </a:lnTo>
                  <a:lnTo>
                    <a:pt x="134" y="2"/>
                  </a:lnTo>
                  <a:lnTo>
                    <a:pt x="127" y="0"/>
                  </a:lnTo>
                  <a:lnTo>
                    <a:pt x="12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20"/>
            <p:cNvSpPr>
              <a:spLocks/>
            </p:cNvSpPr>
            <p:nvPr/>
          </p:nvSpPr>
          <p:spPr bwMode="auto">
            <a:xfrm>
              <a:off x="2791" y="2243"/>
              <a:ext cx="20" cy="1032"/>
            </a:xfrm>
            <a:custGeom>
              <a:avLst/>
              <a:gdLst>
                <a:gd name="T0" fmla="*/ 10 w 20"/>
                <a:gd name="T1" fmla="*/ 0 h 1032"/>
                <a:gd name="T2" fmla="*/ 3 w 20"/>
                <a:gd name="T3" fmla="*/ 122 h 1032"/>
                <a:gd name="T4" fmla="*/ 7 w 20"/>
                <a:gd name="T5" fmla="*/ 243 h 1032"/>
                <a:gd name="T6" fmla="*/ 7 w 20"/>
                <a:gd name="T7" fmla="*/ 365 h 1032"/>
                <a:gd name="T8" fmla="*/ 10 w 20"/>
                <a:gd name="T9" fmla="*/ 487 h 1032"/>
                <a:gd name="T10" fmla="*/ 7 w 20"/>
                <a:gd name="T11" fmla="*/ 621 h 1032"/>
                <a:gd name="T12" fmla="*/ 3 w 20"/>
                <a:gd name="T13" fmla="*/ 756 h 1032"/>
                <a:gd name="T14" fmla="*/ 0 w 20"/>
                <a:gd name="T15" fmla="*/ 893 h 1032"/>
                <a:gd name="T16" fmla="*/ 0 w 20"/>
                <a:gd name="T17" fmla="*/ 1028 h 1032"/>
                <a:gd name="T18" fmla="*/ 0 w 20"/>
                <a:gd name="T19" fmla="*/ 1030 h 1032"/>
                <a:gd name="T20" fmla="*/ 3 w 20"/>
                <a:gd name="T21" fmla="*/ 1030 h 1032"/>
                <a:gd name="T22" fmla="*/ 7 w 20"/>
                <a:gd name="T23" fmla="*/ 1032 h 1032"/>
                <a:gd name="T24" fmla="*/ 7 w 20"/>
                <a:gd name="T25" fmla="*/ 1032 h 1032"/>
                <a:gd name="T26" fmla="*/ 14 w 20"/>
                <a:gd name="T27" fmla="*/ 776 h 1032"/>
                <a:gd name="T28" fmla="*/ 20 w 20"/>
                <a:gd name="T29" fmla="*/ 519 h 1032"/>
                <a:gd name="T30" fmla="*/ 20 w 20"/>
                <a:gd name="T31" fmla="*/ 261 h 1032"/>
                <a:gd name="T32" fmla="*/ 20 w 20"/>
                <a:gd name="T33" fmla="*/ 5 h 1032"/>
                <a:gd name="T34" fmla="*/ 20 w 20"/>
                <a:gd name="T35" fmla="*/ 2 h 1032"/>
                <a:gd name="T36" fmla="*/ 17 w 20"/>
                <a:gd name="T37" fmla="*/ 2 h 1032"/>
                <a:gd name="T38" fmla="*/ 10 w 20"/>
                <a:gd name="T39" fmla="*/ 0 h 1032"/>
                <a:gd name="T40" fmla="*/ 10 w 20"/>
                <a:gd name="T41" fmla="*/ 0 h 1032"/>
                <a:gd name="T42" fmla="*/ 10 w 20"/>
                <a:gd name="T43" fmla="*/ 0 h 10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1032">
                  <a:moveTo>
                    <a:pt x="10" y="0"/>
                  </a:moveTo>
                  <a:lnTo>
                    <a:pt x="3" y="122"/>
                  </a:lnTo>
                  <a:lnTo>
                    <a:pt x="7" y="243"/>
                  </a:lnTo>
                  <a:lnTo>
                    <a:pt x="7" y="365"/>
                  </a:lnTo>
                  <a:lnTo>
                    <a:pt x="10" y="487"/>
                  </a:lnTo>
                  <a:lnTo>
                    <a:pt x="7" y="621"/>
                  </a:lnTo>
                  <a:lnTo>
                    <a:pt x="3" y="756"/>
                  </a:lnTo>
                  <a:lnTo>
                    <a:pt x="0" y="893"/>
                  </a:lnTo>
                  <a:lnTo>
                    <a:pt x="0" y="1028"/>
                  </a:lnTo>
                  <a:lnTo>
                    <a:pt x="0" y="1030"/>
                  </a:lnTo>
                  <a:lnTo>
                    <a:pt x="3" y="1030"/>
                  </a:lnTo>
                  <a:lnTo>
                    <a:pt x="7" y="1032"/>
                  </a:lnTo>
                  <a:lnTo>
                    <a:pt x="14" y="776"/>
                  </a:lnTo>
                  <a:lnTo>
                    <a:pt x="20" y="519"/>
                  </a:lnTo>
                  <a:lnTo>
                    <a:pt x="20" y="261"/>
                  </a:lnTo>
                  <a:lnTo>
                    <a:pt x="20" y="5"/>
                  </a:lnTo>
                  <a:lnTo>
                    <a:pt x="20" y="2"/>
                  </a:lnTo>
                  <a:lnTo>
                    <a:pt x="17" y="2"/>
                  </a:lnTo>
                  <a:lnTo>
                    <a:pt x="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1"/>
            <p:cNvSpPr>
              <a:spLocks/>
            </p:cNvSpPr>
            <p:nvPr/>
          </p:nvSpPr>
          <p:spPr bwMode="auto">
            <a:xfrm>
              <a:off x="2167" y="1100"/>
              <a:ext cx="1502" cy="42"/>
            </a:xfrm>
            <a:custGeom>
              <a:avLst/>
              <a:gdLst>
                <a:gd name="T0" fmla="*/ 1447 w 1502"/>
                <a:gd name="T1" fmla="*/ 20 h 42"/>
                <a:gd name="T2" fmla="*/ 1358 w 1502"/>
                <a:gd name="T3" fmla="*/ 27 h 42"/>
                <a:gd name="T4" fmla="*/ 1269 w 1502"/>
                <a:gd name="T5" fmla="*/ 29 h 42"/>
                <a:gd name="T6" fmla="*/ 1179 w 1502"/>
                <a:gd name="T7" fmla="*/ 31 h 42"/>
                <a:gd name="T8" fmla="*/ 1090 w 1502"/>
                <a:gd name="T9" fmla="*/ 29 h 42"/>
                <a:gd name="T10" fmla="*/ 1001 w 1502"/>
                <a:gd name="T11" fmla="*/ 29 h 42"/>
                <a:gd name="T12" fmla="*/ 912 w 1502"/>
                <a:gd name="T13" fmla="*/ 27 h 42"/>
                <a:gd name="T14" fmla="*/ 823 w 1502"/>
                <a:gd name="T15" fmla="*/ 24 h 42"/>
                <a:gd name="T16" fmla="*/ 730 w 1502"/>
                <a:gd name="T17" fmla="*/ 24 h 42"/>
                <a:gd name="T18" fmla="*/ 631 w 1502"/>
                <a:gd name="T19" fmla="*/ 20 h 42"/>
                <a:gd name="T20" fmla="*/ 535 w 1502"/>
                <a:gd name="T21" fmla="*/ 18 h 42"/>
                <a:gd name="T22" fmla="*/ 439 w 1502"/>
                <a:gd name="T23" fmla="*/ 13 h 42"/>
                <a:gd name="T24" fmla="*/ 343 w 1502"/>
                <a:gd name="T25" fmla="*/ 9 h 42"/>
                <a:gd name="T26" fmla="*/ 247 w 1502"/>
                <a:gd name="T27" fmla="*/ 7 h 42"/>
                <a:gd name="T28" fmla="*/ 151 w 1502"/>
                <a:gd name="T29" fmla="*/ 3 h 42"/>
                <a:gd name="T30" fmla="*/ 51 w 1502"/>
                <a:gd name="T31" fmla="*/ 0 h 42"/>
                <a:gd name="T32" fmla="*/ 0 w 1502"/>
                <a:gd name="T33" fmla="*/ 3 h 42"/>
                <a:gd name="T34" fmla="*/ 10 w 1502"/>
                <a:gd name="T35" fmla="*/ 11 h 42"/>
                <a:gd name="T36" fmla="*/ 65 w 1502"/>
                <a:gd name="T37" fmla="*/ 16 h 42"/>
                <a:gd name="T38" fmla="*/ 161 w 1502"/>
                <a:gd name="T39" fmla="*/ 22 h 42"/>
                <a:gd name="T40" fmla="*/ 257 w 1502"/>
                <a:gd name="T41" fmla="*/ 27 h 42"/>
                <a:gd name="T42" fmla="*/ 356 w 1502"/>
                <a:gd name="T43" fmla="*/ 31 h 42"/>
                <a:gd name="T44" fmla="*/ 452 w 1502"/>
                <a:gd name="T45" fmla="*/ 33 h 42"/>
                <a:gd name="T46" fmla="*/ 548 w 1502"/>
                <a:gd name="T47" fmla="*/ 35 h 42"/>
                <a:gd name="T48" fmla="*/ 644 w 1502"/>
                <a:gd name="T49" fmla="*/ 37 h 42"/>
                <a:gd name="T50" fmla="*/ 744 w 1502"/>
                <a:gd name="T51" fmla="*/ 37 h 42"/>
                <a:gd name="T52" fmla="*/ 837 w 1502"/>
                <a:gd name="T53" fmla="*/ 37 h 42"/>
                <a:gd name="T54" fmla="*/ 926 w 1502"/>
                <a:gd name="T55" fmla="*/ 40 h 42"/>
                <a:gd name="T56" fmla="*/ 1015 w 1502"/>
                <a:gd name="T57" fmla="*/ 40 h 42"/>
                <a:gd name="T58" fmla="*/ 1104 w 1502"/>
                <a:gd name="T59" fmla="*/ 42 h 42"/>
                <a:gd name="T60" fmla="*/ 1190 w 1502"/>
                <a:gd name="T61" fmla="*/ 42 h 42"/>
                <a:gd name="T62" fmla="*/ 1279 w 1502"/>
                <a:gd name="T63" fmla="*/ 40 h 42"/>
                <a:gd name="T64" fmla="*/ 1368 w 1502"/>
                <a:gd name="T65" fmla="*/ 35 h 42"/>
                <a:gd name="T66" fmla="*/ 1457 w 1502"/>
                <a:gd name="T67" fmla="*/ 27 h 42"/>
                <a:gd name="T68" fmla="*/ 1502 w 1502"/>
                <a:gd name="T69" fmla="*/ 22 h 42"/>
                <a:gd name="T70" fmla="*/ 1495 w 1502"/>
                <a:gd name="T71" fmla="*/ 16 h 42"/>
                <a:gd name="T72" fmla="*/ 1492 w 1502"/>
                <a:gd name="T73" fmla="*/ 16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02" h="42">
                  <a:moveTo>
                    <a:pt x="1492" y="16"/>
                  </a:moveTo>
                  <a:lnTo>
                    <a:pt x="1447" y="20"/>
                  </a:lnTo>
                  <a:lnTo>
                    <a:pt x="1402" y="22"/>
                  </a:lnTo>
                  <a:lnTo>
                    <a:pt x="1358" y="27"/>
                  </a:lnTo>
                  <a:lnTo>
                    <a:pt x="1313" y="27"/>
                  </a:lnTo>
                  <a:lnTo>
                    <a:pt x="1269" y="29"/>
                  </a:lnTo>
                  <a:lnTo>
                    <a:pt x="1224" y="29"/>
                  </a:lnTo>
                  <a:lnTo>
                    <a:pt x="1179" y="31"/>
                  </a:lnTo>
                  <a:lnTo>
                    <a:pt x="1135" y="29"/>
                  </a:lnTo>
                  <a:lnTo>
                    <a:pt x="1090" y="29"/>
                  </a:lnTo>
                  <a:lnTo>
                    <a:pt x="1046" y="29"/>
                  </a:lnTo>
                  <a:lnTo>
                    <a:pt x="1001" y="29"/>
                  </a:lnTo>
                  <a:lnTo>
                    <a:pt x="957" y="27"/>
                  </a:lnTo>
                  <a:lnTo>
                    <a:pt x="912" y="27"/>
                  </a:lnTo>
                  <a:lnTo>
                    <a:pt x="867" y="27"/>
                  </a:lnTo>
                  <a:lnTo>
                    <a:pt x="823" y="24"/>
                  </a:lnTo>
                  <a:lnTo>
                    <a:pt x="778" y="24"/>
                  </a:lnTo>
                  <a:lnTo>
                    <a:pt x="730" y="24"/>
                  </a:lnTo>
                  <a:lnTo>
                    <a:pt x="682" y="22"/>
                  </a:lnTo>
                  <a:lnTo>
                    <a:pt x="631" y="20"/>
                  </a:lnTo>
                  <a:lnTo>
                    <a:pt x="583" y="20"/>
                  </a:lnTo>
                  <a:lnTo>
                    <a:pt x="535" y="18"/>
                  </a:lnTo>
                  <a:lnTo>
                    <a:pt x="487" y="16"/>
                  </a:lnTo>
                  <a:lnTo>
                    <a:pt x="439" y="13"/>
                  </a:lnTo>
                  <a:lnTo>
                    <a:pt x="391" y="11"/>
                  </a:lnTo>
                  <a:lnTo>
                    <a:pt x="343" y="9"/>
                  </a:lnTo>
                  <a:lnTo>
                    <a:pt x="295" y="7"/>
                  </a:lnTo>
                  <a:lnTo>
                    <a:pt x="247" y="7"/>
                  </a:lnTo>
                  <a:lnTo>
                    <a:pt x="199" y="5"/>
                  </a:lnTo>
                  <a:lnTo>
                    <a:pt x="151" y="3"/>
                  </a:lnTo>
                  <a:lnTo>
                    <a:pt x="99" y="3"/>
                  </a:lnTo>
                  <a:lnTo>
                    <a:pt x="51" y="0"/>
                  </a:lnTo>
                  <a:lnTo>
                    <a:pt x="3" y="0"/>
                  </a:lnTo>
                  <a:lnTo>
                    <a:pt x="0" y="3"/>
                  </a:lnTo>
                  <a:lnTo>
                    <a:pt x="3" y="7"/>
                  </a:lnTo>
                  <a:lnTo>
                    <a:pt x="10" y="11"/>
                  </a:lnTo>
                  <a:lnTo>
                    <a:pt x="17" y="13"/>
                  </a:lnTo>
                  <a:lnTo>
                    <a:pt x="65" y="16"/>
                  </a:lnTo>
                  <a:lnTo>
                    <a:pt x="113" y="20"/>
                  </a:lnTo>
                  <a:lnTo>
                    <a:pt x="161" y="22"/>
                  </a:lnTo>
                  <a:lnTo>
                    <a:pt x="209" y="24"/>
                  </a:lnTo>
                  <a:lnTo>
                    <a:pt x="257" y="27"/>
                  </a:lnTo>
                  <a:lnTo>
                    <a:pt x="305" y="29"/>
                  </a:lnTo>
                  <a:lnTo>
                    <a:pt x="356" y="31"/>
                  </a:lnTo>
                  <a:lnTo>
                    <a:pt x="404" y="31"/>
                  </a:lnTo>
                  <a:lnTo>
                    <a:pt x="452" y="33"/>
                  </a:lnTo>
                  <a:lnTo>
                    <a:pt x="500" y="35"/>
                  </a:lnTo>
                  <a:lnTo>
                    <a:pt x="548" y="35"/>
                  </a:lnTo>
                  <a:lnTo>
                    <a:pt x="596" y="35"/>
                  </a:lnTo>
                  <a:lnTo>
                    <a:pt x="644" y="37"/>
                  </a:lnTo>
                  <a:lnTo>
                    <a:pt x="696" y="37"/>
                  </a:lnTo>
                  <a:lnTo>
                    <a:pt x="744" y="37"/>
                  </a:lnTo>
                  <a:lnTo>
                    <a:pt x="792" y="37"/>
                  </a:lnTo>
                  <a:lnTo>
                    <a:pt x="837" y="37"/>
                  </a:lnTo>
                  <a:lnTo>
                    <a:pt x="881" y="40"/>
                  </a:lnTo>
                  <a:lnTo>
                    <a:pt x="926" y="40"/>
                  </a:lnTo>
                  <a:lnTo>
                    <a:pt x="970" y="40"/>
                  </a:lnTo>
                  <a:lnTo>
                    <a:pt x="1015" y="40"/>
                  </a:lnTo>
                  <a:lnTo>
                    <a:pt x="1059" y="42"/>
                  </a:lnTo>
                  <a:lnTo>
                    <a:pt x="1104" y="42"/>
                  </a:lnTo>
                  <a:lnTo>
                    <a:pt x="1149" y="42"/>
                  </a:lnTo>
                  <a:lnTo>
                    <a:pt x="1190" y="42"/>
                  </a:lnTo>
                  <a:lnTo>
                    <a:pt x="1234" y="40"/>
                  </a:lnTo>
                  <a:lnTo>
                    <a:pt x="1279" y="40"/>
                  </a:lnTo>
                  <a:lnTo>
                    <a:pt x="1324" y="37"/>
                  </a:lnTo>
                  <a:lnTo>
                    <a:pt x="1368" y="35"/>
                  </a:lnTo>
                  <a:lnTo>
                    <a:pt x="1413" y="31"/>
                  </a:lnTo>
                  <a:lnTo>
                    <a:pt x="1457" y="27"/>
                  </a:lnTo>
                  <a:lnTo>
                    <a:pt x="1502" y="22"/>
                  </a:lnTo>
                  <a:lnTo>
                    <a:pt x="1498" y="18"/>
                  </a:lnTo>
                  <a:lnTo>
                    <a:pt x="1495" y="16"/>
                  </a:lnTo>
                  <a:lnTo>
                    <a:pt x="149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2"/>
            <p:cNvSpPr>
              <a:spLocks/>
            </p:cNvSpPr>
            <p:nvPr/>
          </p:nvSpPr>
          <p:spPr bwMode="auto">
            <a:xfrm>
              <a:off x="2204" y="1174"/>
              <a:ext cx="1348" cy="39"/>
            </a:xfrm>
            <a:custGeom>
              <a:avLst/>
              <a:gdLst>
                <a:gd name="T0" fmla="*/ 1297 w 1348"/>
                <a:gd name="T1" fmla="*/ 0 h 39"/>
                <a:gd name="T2" fmla="*/ 1211 w 1348"/>
                <a:gd name="T3" fmla="*/ 0 h 39"/>
                <a:gd name="T4" fmla="*/ 1129 w 1348"/>
                <a:gd name="T5" fmla="*/ 0 h 39"/>
                <a:gd name="T6" fmla="*/ 1046 w 1348"/>
                <a:gd name="T7" fmla="*/ 0 h 39"/>
                <a:gd name="T8" fmla="*/ 961 w 1348"/>
                <a:gd name="T9" fmla="*/ 0 h 39"/>
                <a:gd name="T10" fmla="*/ 878 w 1348"/>
                <a:gd name="T11" fmla="*/ 0 h 39"/>
                <a:gd name="T12" fmla="*/ 796 w 1348"/>
                <a:gd name="T13" fmla="*/ 0 h 39"/>
                <a:gd name="T14" fmla="*/ 710 w 1348"/>
                <a:gd name="T15" fmla="*/ 0 h 39"/>
                <a:gd name="T16" fmla="*/ 628 w 1348"/>
                <a:gd name="T17" fmla="*/ 0 h 39"/>
                <a:gd name="T18" fmla="*/ 546 w 1348"/>
                <a:gd name="T19" fmla="*/ 0 h 39"/>
                <a:gd name="T20" fmla="*/ 463 w 1348"/>
                <a:gd name="T21" fmla="*/ 2 h 39"/>
                <a:gd name="T22" fmla="*/ 378 w 1348"/>
                <a:gd name="T23" fmla="*/ 2 h 39"/>
                <a:gd name="T24" fmla="*/ 295 w 1348"/>
                <a:gd name="T25" fmla="*/ 5 h 39"/>
                <a:gd name="T26" fmla="*/ 213 w 1348"/>
                <a:gd name="T27" fmla="*/ 7 h 39"/>
                <a:gd name="T28" fmla="*/ 131 w 1348"/>
                <a:gd name="T29" fmla="*/ 11 h 39"/>
                <a:gd name="T30" fmla="*/ 48 w 1348"/>
                <a:gd name="T31" fmla="*/ 18 h 39"/>
                <a:gd name="T32" fmla="*/ 0 w 1348"/>
                <a:gd name="T33" fmla="*/ 24 h 39"/>
                <a:gd name="T34" fmla="*/ 11 w 1348"/>
                <a:gd name="T35" fmla="*/ 37 h 39"/>
                <a:gd name="T36" fmla="*/ 59 w 1348"/>
                <a:gd name="T37" fmla="*/ 39 h 39"/>
                <a:gd name="T38" fmla="*/ 141 w 1348"/>
                <a:gd name="T39" fmla="*/ 37 h 39"/>
                <a:gd name="T40" fmla="*/ 223 w 1348"/>
                <a:gd name="T41" fmla="*/ 35 h 39"/>
                <a:gd name="T42" fmla="*/ 306 w 1348"/>
                <a:gd name="T43" fmla="*/ 33 h 39"/>
                <a:gd name="T44" fmla="*/ 388 w 1348"/>
                <a:gd name="T45" fmla="*/ 29 h 39"/>
                <a:gd name="T46" fmla="*/ 470 w 1348"/>
                <a:gd name="T47" fmla="*/ 24 h 39"/>
                <a:gd name="T48" fmla="*/ 556 w 1348"/>
                <a:gd name="T49" fmla="*/ 22 h 39"/>
                <a:gd name="T50" fmla="*/ 638 w 1348"/>
                <a:gd name="T51" fmla="*/ 18 h 39"/>
                <a:gd name="T52" fmla="*/ 721 w 1348"/>
                <a:gd name="T53" fmla="*/ 18 h 39"/>
                <a:gd name="T54" fmla="*/ 806 w 1348"/>
                <a:gd name="T55" fmla="*/ 16 h 39"/>
                <a:gd name="T56" fmla="*/ 889 w 1348"/>
                <a:gd name="T57" fmla="*/ 16 h 39"/>
                <a:gd name="T58" fmla="*/ 971 w 1348"/>
                <a:gd name="T59" fmla="*/ 13 h 39"/>
                <a:gd name="T60" fmla="*/ 1057 w 1348"/>
                <a:gd name="T61" fmla="*/ 13 h 39"/>
                <a:gd name="T62" fmla="*/ 1139 w 1348"/>
                <a:gd name="T63" fmla="*/ 13 h 39"/>
                <a:gd name="T64" fmla="*/ 1221 w 1348"/>
                <a:gd name="T65" fmla="*/ 13 h 39"/>
                <a:gd name="T66" fmla="*/ 1304 w 1348"/>
                <a:gd name="T67" fmla="*/ 13 h 39"/>
                <a:gd name="T68" fmla="*/ 1348 w 1348"/>
                <a:gd name="T69" fmla="*/ 11 h 39"/>
                <a:gd name="T70" fmla="*/ 1341 w 1348"/>
                <a:gd name="T71" fmla="*/ 2 h 39"/>
                <a:gd name="T72" fmla="*/ 1338 w 1348"/>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48" h="39">
                  <a:moveTo>
                    <a:pt x="1338" y="0"/>
                  </a:moveTo>
                  <a:lnTo>
                    <a:pt x="1297" y="0"/>
                  </a:lnTo>
                  <a:lnTo>
                    <a:pt x="1256" y="0"/>
                  </a:lnTo>
                  <a:lnTo>
                    <a:pt x="1211" y="0"/>
                  </a:lnTo>
                  <a:lnTo>
                    <a:pt x="1170" y="0"/>
                  </a:lnTo>
                  <a:lnTo>
                    <a:pt x="1129" y="0"/>
                  </a:lnTo>
                  <a:lnTo>
                    <a:pt x="1088" y="0"/>
                  </a:lnTo>
                  <a:lnTo>
                    <a:pt x="1046" y="0"/>
                  </a:lnTo>
                  <a:lnTo>
                    <a:pt x="1005" y="0"/>
                  </a:lnTo>
                  <a:lnTo>
                    <a:pt x="961" y="0"/>
                  </a:lnTo>
                  <a:lnTo>
                    <a:pt x="920" y="0"/>
                  </a:lnTo>
                  <a:lnTo>
                    <a:pt x="878" y="0"/>
                  </a:lnTo>
                  <a:lnTo>
                    <a:pt x="837" y="0"/>
                  </a:lnTo>
                  <a:lnTo>
                    <a:pt x="796" y="0"/>
                  </a:lnTo>
                  <a:lnTo>
                    <a:pt x="752" y="0"/>
                  </a:lnTo>
                  <a:lnTo>
                    <a:pt x="710" y="0"/>
                  </a:lnTo>
                  <a:lnTo>
                    <a:pt x="669" y="0"/>
                  </a:lnTo>
                  <a:lnTo>
                    <a:pt x="628" y="0"/>
                  </a:lnTo>
                  <a:lnTo>
                    <a:pt x="587" y="0"/>
                  </a:lnTo>
                  <a:lnTo>
                    <a:pt x="546" y="0"/>
                  </a:lnTo>
                  <a:lnTo>
                    <a:pt x="505" y="0"/>
                  </a:lnTo>
                  <a:lnTo>
                    <a:pt x="463" y="2"/>
                  </a:lnTo>
                  <a:lnTo>
                    <a:pt x="419" y="2"/>
                  </a:lnTo>
                  <a:lnTo>
                    <a:pt x="378" y="2"/>
                  </a:lnTo>
                  <a:lnTo>
                    <a:pt x="337" y="2"/>
                  </a:lnTo>
                  <a:lnTo>
                    <a:pt x="295" y="5"/>
                  </a:lnTo>
                  <a:lnTo>
                    <a:pt x="254" y="5"/>
                  </a:lnTo>
                  <a:lnTo>
                    <a:pt x="213" y="7"/>
                  </a:lnTo>
                  <a:lnTo>
                    <a:pt x="172" y="9"/>
                  </a:lnTo>
                  <a:lnTo>
                    <a:pt x="131" y="11"/>
                  </a:lnTo>
                  <a:lnTo>
                    <a:pt x="90" y="13"/>
                  </a:lnTo>
                  <a:lnTo>
                    <a:pt x="48" y="18"/>
                  </a:lnTo>
                  <a:lnTo>
                    <a:pt x="7" y="22"/>
                  </a:lnTo>
                  <a:lnTo>
                    <a:pt x="0" y="24"/>
                  </a:lnTo>
                  <a:lnTo>
                    <a:pt x="4" y="31"/>
                  </a:lnTo>
                  <a:lnTo>
                    <a:pt x="11" y="37"/>
                  </a:lnTo>
                  <a:lnTo>
                    <a:pt x="18" y="39"/>
                  </a:lnTo>
                  <a:lnTo>
                    <a:pt x="59" y="39"/>
                  </a:lnTo>
                  <a:lnTo>
                    <a:pt x="100" y="39"/>
                  </a:lnTo>
                  <a:lnTo>
                    <a:pt x="141" y="37"/>
                  </a:lnTo>
                  <a:lnTo>
                    <a:pt x="182" y="37"/>
                  </a:lnTo>
                  <a:lnTo>
                    <a:pt x="223" y="35"/>
                  </a:lnTo>
                  <a:lnTo>
                    <a:pt x="265" y="33"/>
                  </a:lnTo>
                  <a:lnTo>
                    <a:pt x="306" y="33"/>
                  </a:lnTo>
                  <a:lnTo>
                    <a:pt x="347" y="31"/>
                  </a:lnTo>
                  <a:lnTo>
                    <a:pt x="388" y="29"/>
                  </a:lnTo>
                  <a:lnTo>
                    <a:pt x="429" y="26"/>
                  </a:lnTo>
                  <a:lnTo>
                    <a:pt x="470" y="24"/>
                  </a:lnTo>
                  <a:lnTo>
                    <a:pt x="511" y="22"/>
                  </a:lnTo>
                  <a:lnTo>
                    <a:pt x="556" y="22"/>
                  </a:lnTo>
                  <a:lnTo>
                    <a:pt x="597" y="20"/>
                  </a:lnTo>
                  <a:lnTo>
                    <a:pt x="638" y="18"/>
                  </a:lnTo>
                  <a:lnTo>
                    <a:pt x="680" y="18"/>
                  </a:lnTo>
                  <a:lnTo>
                    <a:pt x="721" y="18"/>
                  </a:lnTo>
                  <a:lnTo>
                    <a:pt x="762" y="16"/>
                  </a:lnTo>
                  <a:lnTo>
                    <a:pt x="806" y="16"/>
                  </a:lnTo>
                  <a:lnTo>
                    <a:pt x="848" y="16"/>
                  </a:lnTo>
                  <a:lnTo>
                    <a:pt x="889" y="16"/>
                  </a:lnTo>
                  <a:lnTo>
                    <a:pt x="930" y="13"/>
                  </a:lnTo>
                  <a:lnTo>
                    <a:pt x="971" y="13"/>
                  </a:lnTo>
                  <a:lnTo>
                    <a:pt x="1012" y="13"/>
                  </a:lnTo>
                  <a:lnTo>
                    <a:pt x="1057" y="13"/>
                  </a:lnTo>
                  <a:lnTo>
                    <a:pt x="1098" y="13"/>
                  </a:lnTo>
                  <a:lnTo>
                    <a:pt x="1139" y="13"/>
                  </a:lnTo>
                  <a:lnTo>
                    <a:pt x="1180" y="13"/>
                  </a:lnTo>
                  <a:lnTo>
                    <a:pt x="1221" y="13"/>
                  </a:lnTo>
                  <a:lnTo>
                    <a:pt x="1263" y="13"/>
                  </a:lnTo>
                  <a:lnTo>
                    <a:pt x="1304" y="13"/>
                  </a:lnTo>
                  <a:lnTo>
                    <a:pt x="1345" y="13"/>
                  </a:lnTo>
                  <a:lnTo>
                    <a:pt x="1348" y="11"/>
                  </a:lnTo>
                  <a:lnTo>
                    <a:pt x="1348" y="7"/>
                  </a:lnTo>
                  <a:lnTo>
                    <a:pt x="1341" y="2"/>
                  </a:lnTo>
                  <a:lnTo>
                    <a:pt x="13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4" name="Freeform 23"/>
            <p:cNvSpPr>
              <a:spLocks/>
            </p:cNvSpPr>
            <p:nvPr/>
          </p:nvSpPr>
          <p:spPr bwMode="auto">
            <a:xfrm>
              <a:off x="4543" y="2126"/>
              <a:ext cx="546" cy="1360"/>
            </a:xfrm>
            <a:custGeom>
              <a:avLst/>
              <a:gdLst>
                <a:gd name="T0" fmla="*/ 21 w 546"/>
                <a:gd name="T1" fmla="*/ 1360 h 1360"/>
                <a:gd name="T2" fmla="*/ 38 w 546"/>
                <a:gd name="T3" fmla="*/ 1240 h 1360"/>
                <a:gd name="T4" fmla="*/ 59 w 546"/>
                <a:gd name="T5" fmla="*/ 1119 h 1360"/>
                <a:gd name="T6" fmla="*/ 90 w 546"/>
                <a:gd name="T7" fmla="*/ 1001 h 1360"/>
                <a:gd name="T8" fmla="*/ 124 w 546"/>
                <a:gd name="T9" fmla="*/ 882 h 1360"/>
                <a:gd name="T10" fmla="*/ 162 w 546"/>
                <a:gd name="T11" fmla="*/ 765 h 1360"/>
                <a:gd name="T12" fmla="*/ 210 w 546"/>
                <a:gd name="T13" fmla="*/ 647 h 1360"/>
                <a:gd name="T14" fmla="*/ 261 w 546"/>
                <a:gd name="T15" fmla="*/ 530 h 1360"/>
                <a:gd name="T16" fmla="*/ 319 w 546"/>
                <a:gd name="T17" fmla="*/ 415 h 1360"/>
                <a:gd name="T18" fmla="*/ 336 w 546"/>
                <a:gd name="T19" fmla="*/ 380 h 1360"/>
                <a:gd name="T20" fmla="*/ 357 w 546"/>
                <a:gd name="T21" fmla="*/ 347 h 1360"/>
                <a:gd name="T22" fmla="*/ 378 w 546"/>
                <a:gd name="T23" fmla="*/ 313 h 1360"/>
                <a:gd name="T24" fmla="*/ 398 w 546"/>
                <a:gd name="T25" fmla="*/ 278 h 1360"/>
                <a:gd name="T26" fmla="*/ 419 w 546"/>
                <a:gd name="T27" fmla="*/ 243 h 1360"/>
                <a:gd name="T28" fmla="*/ 439 w 546"/>
                <a:gd name="T29" fmla="*/ 211 h 1360"/>
                <a:gd name="T30" fmla="*/ 463 w 546"/>
                <a:gd name="T31" fmla="*/ 176 h 1360"/>
                <a:gd name="T32" fmla="*/ 484 w 546"/>
                <a:gd name="T33" fmla="*/ 143 h 1360"/>
                <a:gd name="T34" fmla="*/ 504 w 546"/>
                <a:gd name="T35" fmla="*/ 115 h 1360"/>
                <a:gd name="T36" fmla="*/ 528 w 546"/>
                <a:gd name="T37" fmla="*/ 87 h 1360"/>
                <a:gd name="T38" fmla="*/ 542 w 546"/>
                <a:gd name="T39" fmla="*/ 59 h 1360"/>
                <a:gd name="T40" fmla="*/ 546 w 546"/>
                <a:gd name="T41" fmla="*/ 28 h 1360"/>
                <a:gd name="T42" fmla="*/ 535 w 546"/>
                <a:gd name="T43" fmla="*/ 17 h 1360"/>
                <a:gd name="T44" fmla="*/ 518 w 546"/>
                <a:gd name="T45" fmla="*/ 6 h 1360"/>
                <a:gd name="T46" fmla="*/ 498 w 546"/>
                <a:gd name="T47" fmla="*/ 0 h 1360"/>
                <a:gd name="T48" fmla="*/ 484 w 546"/>
                <a:gd name="T49" fmla="*/ 6 h 1360"/>
                <a:gd name="T50" fmla="*/ 367 w 546"/>
                <a:gd name="T51" fmla="*/ 161 h 1360"/>
                <a:gd name="T52" fmla="*/ 268 w 546"/>
                <a:gd name="T53" fmla="*/ 321 h 1360"/>
                <a:gd name="T54" fmla="*/ 186 w 546"/>
                <a:gd name="T55" fmla="*/ 489 h 1360"/>
                <a:gd name="T56" fmla="*/ 124 w 546"/>
                <a:gd name="T57" fmla="*/ 660 h 1360"/>
                <a:gd name="T58" fmla="*/ 72 w 546"/>
                <a:gd name="T59" fmla="*/ 834 h 1360"/>
                <a:gd name="T60" fmla="*/ 38 w 546"/>
                <a:gd name="T61" fmla="*/ 1010 h 1360"/>
                <a:gd name="T62" fmla="*/ 14 w 546"/>
                <a:gd name="T63" fmla="*/ 1182 h 1360"/>
                <a:gd name="T64" fmla="*/ 0 w 546"/>
                <a:gd name="T65" fmla="*/ 1351 h 1360"/>
                <a:gd name="T66" fmla="*/ 4 w 546"/>
                <a:gd name="T67" fmla="*/ 1355 h 1360"/>
                <a:gd name="T68" fmla="*/ 11 w 546"/>
                <a:gd name="T69" fmla="*/ 1358 h 1360"/>
                <a:gd name="T70" fmla="*/ 18 w 546"/>
                <a:gd name="T71" fmla="*/ 1360 h 1360"/>
                <a:gd name="T72" fmla="*/ 21 w 546"/>
                <a:gd name="T73" fmla="*/ 1360 h 1360"/>
                <a:gd name="T74" fmla="*/ 21 w 546"/>
                <a:gd name="T75" fmla="*/ 1360 h 1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6" h="1360">
                  <a:moveTo>
                    <a:pt x="21" y="1360"/>
                  </a:moveTo>
                  <a:lnTo>
                    <a:pt x="38" y="1240"/>
                  </a:lnTo>
                  <a:lnTo>
                    <a:pt x="59" y="1119"/>
                  </a:lnTo>
                  <a:lnTo>
                    <a:pt x="90" y="1001"/>
                  </a:lnTo>
                  <a:lnTo>
                    <a:pt x="124" y="882"/>
                  </a:lnTo>
                  <a:lnTo>
                    <a:pt x="162" y="765"/>
                  </a:lnTo>
                  <a:lnTo>
                    <a:pt x="210" y="647"/>
                  </a:lnTo>
                  <a:lnTo>
                    <a:pt x="261" y="530"/>
                  </a:lnTo>
                  <a:lnTo>
                    <a:pt x="319" y="415"/>
                  </a:lnTo>
                  <a:lnTo>
                    <a:pt x="336" y="380"/>
                  </a:lnTo>
                  <a:lnTo>
                    <a:pt x="357" y="347"/>
                  </a:lnTo>
                  <a:lnTo>
                    <a:pt x="378" y="313"/>
                  </a:lnTo>
                  <a:lnTo>
                    <a:pt x="398" y="278"/>
                  </a:lnTo>
                  <a:lnTo>
                    <a:pt x="419" y="243"/>
                  </a:lnTo>
                  <a:lnTo>
                    <a:pt x="439" y="211"/>
                  </a:lnTo>
                  <a:lnTo>
                    <a:pt x="463" y="176"/>
                  </a:lnTo>
                  <a:lnTo>
                    <a:pt x="484" y="143"/>
                  </a:lnTo>
                  <a:lnTo>
                    <a:pt x="504" y="115"/>
                  </a:lnTo>
                  <a:lnTo>
                    <a:pt x="528" y="87"/>
                  </a:lnTo>
                  <a:lnTo>
                    <a:pt x="542" y="59"/>
                  </a:lnTo>
                  <a:lnTo>
                    <a:pt x="546" y="28"/>
                  </a:lnTo>
                  <a:lnTo>
                    <a:pt x="535" y="17"/>
                  </a:lnTo>
                  <a:lnTo>
                    <a:pt x="518" y="6"/>
                  </a:lnTo>
                  <a:lnTo>
                    <a:pt x="498" y="0"/>
                  </a:lnTo>
                  <a:lnTo>
                    <a:pt x="484" y="6"/>
                  </a:lnTo>
                  <a:lnTo>
                    <a:pt x="367" y="161"/>
                  </a:lnTo>
                  <a:lnTo>
                    <a:pt x="268" y="321"/>
                  </a:lnTo>
                  <a:lnTo>
                    <a:pt x="186" y="489"/>
                  </a:lnTo>
                  <a:lnTo>
                    <a:pt x="124" y="660"/>
                  </a:lnTo>
                  <a:lnTo>
                    <a:pt x="72" y="834"/>
                  </a:lnTo>
                  <a:lnTo>
                    <a:pt x="38" y="1010"/>
                  </a:lnTo>
                  <a:lnTo>
                    <a:pt x="14" y="1182"/>
                  </a:lnTo>
                  <a:lnTo>
                    <a:pt x="0" y="1351"/>
                  </a:lnTo>
                  <a:lnTo>
                    <a:pt x="4" y="1355"/>
                  </a:lnTo>
                  <a:lnTo>
                    <a:pt x="11" y="1358"/>
                  </a:lnTo>
                  <a:lnTo>
                    <a:pt x="18" y="1360"/>
                  </a:lnTo>
                  <a:lnTo>
                    <a:pt x="21" y="13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5" name="Freeform 24"/>
            <p:cNvSpPr>
              <a:spLocks/>
            </p:cNvSpPr>
            <p:nvPr/>
          </p:nvSpPr>
          <p:spPr bwMode="auto">
            <a:xfrm>
              <a:off x="2184" y="533"/>
              <a:ext cx="168" cy="691"/>
            </a:xfrm>
            <a:custGeom>
              <a:avLst/>
              <a:gdLst>
                <a:gd name="T0" fmla="*/ 127 w 168"/>
                <a:gd name="T1" fmla="*/ 691 h 691"/>
                <a:gd name="T2" fmla="*/ 141 w 168"/>
                <a:gd name="T3" fmla="*/ 607 h 691"/>
                <a:gd name="T4" fmla="*/ 158 w 168"/>
                <a:gd name="T5" fmla="*/ 522 h 691"/>
                <a:gd name="T6" fmla="*/ 168 w 168"/>
                <a:gd name="T7" fmla="*/ 439 h 691"/>
                <a:gd name="T8" fmla="*/ 165 w 168"/>
                <a:gd name="T9" fmla="*/ 352 h 691"/>
                <a:gd name="T10" fmla="*/ 151 w 168"/>
                <a:gd name="T11" fmla="*/ 270 h 691"/>
                <a:gd name="T12" fmla="*/ 134 w 168"/>
                <a:gd name="T13" fmla="*/ 185 h 691"/>
                <a:gd name="T14" fmla="*/ 106 w 168"/>
                <a:gd name="T15" fmla="*/ 103 h 691"/>
                <a:gd name="T16" fmla="*/ 68 w 168"/>
                <a:gd name="T17" fmla="*/ 22 h 691"/>
                <a:gd name="T18" fmla="*/ 55 w 168"/>
                <a:gd name="T19" fmla="*/ 11 h 691"/>
                <a:gd name="T20" fmla="*/ 34 w 168"/>
                <a:gd name="T21" fmla="*/ 3 h 691"/>
                <a:gd name="T22" fmla="*/ 14 w 168"/>
                <a:gd name="T23" fmla="*/ 0 h 691"/>
                <a:gd name="T24" fmla="*/ 3 w 168"/>
                <a:gd name="T25" fmla="*/ 11 h 691"/>
                <a:gd name="T26" fmla="*/ 0 w 168"/>
                <a:gd name="T27" fmla="*/ 44 h 691"/>
                <a:gd name="T28" fmla="*/ 3 w 168"/>
                <a:gd name="T29" fmla="*/ 79 h 691"/>
                <a:gd name="T30" fmla="*/ 14 w 168"/>
                <a:gd name="T31" fmla="*/ 116 h 691"/>
                <a:gd name="T32" fmla="*/ 31 w 168"/>
                <a:gd name="T33" fmla="*/ 150 h 691"/>
                <a:gd name="T34" fmla="*/ 48 w 168"/>
                <a:gd name="T35" fmla="*/ 187 h 691"/>
                <a:gd name="T36" fmla="*/ 65 w 168"/>
                <a:gd name="T37" fmla="*/ 224 h 691"/>
                <a:gd name="T38" fmla="*/ 79 w 168"/>
                <a:gd name="T39" fmla="*/ 259 h 691"/>
                <a:gd name="T40" fmla="*/ 92 w 168"/>
                <a:gd name="T41" fmla="*/ 292 h 691"/>
                <a:gd name="T42" fmla="*/ 110 w 168"/>
                <a:gd name="T43" fmla="*/ 389 h 691"/>
                <a:gd name="T44" fmla="*/ 110 w 168"/>
                <a:gd name="T45" fmla="*/ 485 h 691"/>
                <a:gd name="T46" fmla="*/ 103 w 168"/>
                <a:gd name="T47" fmla="*/ 580 h 691"/>
                <a:gd name="T48" fmla="*/ 103 w 168"/>
                <a:gd name="T49" fmla="*/ 678 h 691"/>
                <a:gd name="T50" fmla="*/ 106 w 168"/>
                <a:gd name="T51" fmla="*/ 683 h 691"/>
                <a:gd name="T52" fmla="*/ 117 w 168"/>
                <a:gd name="T53" fmla="*/ 687 h 691"/>
                <a:gd name="T54" fmla="*/ 123 w 168"/>
                <a:gd name="T55" fmla="*/ 691 h 691"/>
                <a:gd name="T56" fmla="*/ 127 w 168"/>
                <a:gd name="T57" fmla="*/ 691 h 691"/>
                <a:gd name="T58" fmla="*/ 127 w 168"/>
                <a:gd name="T59" fmla="*/ 691 h 6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8" h="691">
                  <a:moveTo>
                    <a:pt x="127" y="691"/>
                  </a:moveTo>
                  <a:lnTo>
                    <a:pt x="141" y="607"/>
                  </a:lnTo>
                  <a:lnTo>
                    <a:pt x="158" y="522"/>
                  </a:lnTo>
                  <a:lnTo>
                    <a:pt x="168" y="439"/>
                  </a:lnTo>
                  <a:lnTo>
                    <a:pt x="165" y="352"/>
                  </a:lnTo>
                  <a:lnTo>
                    <a:pt x="151" y="270"/>
                  </a:lnTo>
                  <a:lnTo>
                    <a:pt x="134" y="185"/>
                  </a:lnTo>
                  <a:lnTo>
                    <a:pt x="106" y="103"/>
                  </a:lnTo>
                  <a:lnTo>
                    <a:pt x="68" y="22"/>
                  </a:lnTo>
                  <a:lnTo>
                    <a:pt x="55" y="11"/>
                  </a:lnTo>
                  <a:lnTo>
                    <a:pt x="34" y="3"/>
                  </a:lnTo>
                  <a:lnTo>
                    <a:pt x="14" y="0"/>
                  </a:lnTo>
                  <a:lnTo>
                    <a:pt x="3" y="11"/>
                  </a:lnTo>
                  <a:lnTo>
                    <a:pt x="0" y="44"/>
                  </a:lnTo>
                  <a:lnTo>
                    <a:pt x="3" y="79"/>
                  </a:lnTo>
                  <a:lnTo>
                    <a:pt x="14" y="116"/>
                  </a:lnTo>
                  <a:lnTo>
                    <a:pt x="31" y="150"/>
                  </a:lnTo>
                  <a:lnTo>
                    <a:pt x="48" y="187"/>
                  </a:lnTo>
                  <a:lnTo>
                    <a:pt x="65" y="224"/>
                  </a:lnTo>
                  <a:lnTo>
                    <a:pt x="79" y="259"/>
                  </a:lnTo>
                  <a:lnTo>
                    <a:pt x="92" y="292"/>
                  </a:lnTo>
                  <a:lnTo>
                    <a:pt x="110" y="389"/>
                  </a:lnTo>
                  <a:lnTo>
                    <a:pt x="110" y="485"/>
                  </a:lnTo>
                  <a:lnTo>
                    <a:pt x="103" y="580"/>
                  </a:lnTo>
                  <a:lnTo>
                    <a:pt x="103" y="678"/>
                  </a:lnTo>
                  <a:lnTo>
                    <a:pt x="106" y="683"/>
                  </a:lnTo>
                  <a:lnTo>
                    <a:pt x="117" y="687"/>
                  </a:lnTo>
                  <a:lnTo>
                    <a:pt x="123" y="691"/>
                  </a:lnTo>
                  <a:lnTo>
                    <a:pt x="127"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25"/>
            <p:cNvSpPr>
              <a:spLocks/>
            </p:cNvSpPr>
            <p:nvPr/>
          </p:nvSpPr>
          <p:spPr bwMode="auto">
            <a:xfrm>
              <a:off x="3401" y="599"/>
              <a:ext cx="182" cy="604"/>
            </a:xfrm>
            <a:custGeom>
              <a:avLst/>
              <a:gdLst>
                <a:gd name="T0" fmla="*/ 55 w 182"/>
                <a:gd name="T1" fmla="*/ 599 h 604"/>
                <a:gd name="T2" fmla="*/ 52 w 182"/>
                <a:gd name="T3" fmla="*/ 517 h 604"/>
                <a:gd name="T4" fmla="*/ 59 w 182"/>
                <a:gd name="T5" fmla="*/ 436 h 604"/>
                <a:gd name="T6" fmla="*/ 72 w 182"/>
                <a:gd name="T7" fmla="*/ 356 h 604"/>
                <a:gd name="T8" fmla="*/ 93 w 182"/>
                <a:gd name="T9" fmla="*/ 276 h 604"/>
                <a:gd name="T10" fmla="*/ 117 w 182"/>
                <a:gd name="T11" fmla="*/ 215 h 604"/>
                <a:gd name="T12" fmla="*/ 144 w 182"/>
                <a:gd name="T13" fmla="*/ 152 h 604"/>
                <a:gd name="T14" fmla="*/ 168 w 182"/>
                <a:gd name="T15" fmla="*/ 91 h 604"/>
                <a:gd name="T16" fmla="*/ 182 w 182"/>
                <a:gd name="T17" fmla="*/ 30 h 604"/>
                <a:gd name="T18" fmla="*/ 175 w 182"/>
                <a:gd name="T19" fmla="*/ 17 h 604"/>
                <a:gd name="T20" fmla="*/ 158 w 182"/>
                <a:gd name="T21" fmla="*/ 4 h 604"/>
                <a:gd name="T22" fmla="*/ 138 w 182"/>
                <a:gd name="T23" fmla="*/ 0 h 604"/>
                <a:gd name="T24" fmla="*/ 124 w 182"/>
                <a:gd name="T25" fmla="*/ 6 h 604"/>
                <a:gd name="T26" fmla="*/ 83 w 182"/>
                <a:gd name="T27" fmla="*/ 71 h 604"/>
                <a:gd name="T28" fmla="*/ 48 w 182"/>
                <a:gd name="T29" fmla="*/ 141 h 604"/>
                <a:gd name="T30" fmla="*/ 24 w 182"/>
                <a:gd name="T31" fmla="*/ 215 h 604"/>
                <a:gd name="T32" fmla="*/ 11 w 182"/>
                <a:gd name="T33" fmla="*/ 291 h 604"/>
                <a:gd name="T34" fmla="*/ 0 w 182"/>
                <a:gd name="T35" fmla="*/ 367 h 604"/>
                <a:gd name="T36" fmla="*/ 0 w 182"/>
                <a:gd name="T37" fmla="*/ 443 h 604"/>
                <a:gd name="T38" fmla="*/ 7 w 182"/>
                <a:gd name="T39" fmla="*/ 517 h 604"/>
                <a:gd name="T40" fmla="*/ 18 w 182"/>
                <a:gd name="T41" fmla="*/ 588 h 604"/>
                <a:gd name="T42" fmla="*/ 24 w 182"/>
                <a:gd name="T43" fmla="*/ 595 h 604"/>
                <a:gd name="T44" fmla="*/ 38 w 182"/>
                <a:gd name="T45" fmla="*/ 601 h 604"/>
                <a:gd name="T46" fmla="*/ 52 w 182"/>
                <a:gd name="T47" fmla="*/ 604 h 604"/>
                <a:gd name="T48" fmla="*/ 55 w 182"/>
                <a:gd name="T49" fmla="*/ 599 h 604"/>
                <a:gd name="T50" fmla="*/ 55 w 182"/>
                <a:gd name="T51" fmla="*/ 599 h 6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2" h="604">
                  <a:moveTo>
                    <a:pt x="55" y="599"/>
                  </a:moveTo>
                  <a:lnTo>
                    <a:pt x="52" y="517"/>
                  </a:lnTo>
                  <a:lnTo>
                    <a:pt x="59" y="436"/>
                  </a:lnTo>
                  <a:lnTo>
                    <a:pt x="72" y="356"/>
                  </a:lnTo>
                  <a:lnTo>
                    <a:pt x="93" y="276"/>
                  </a:lnTo>
                  <a:lnTo>
                    <a:pt x="117" y="215"/>
                  </a:lnTo>
                  <a:lnTo>
                    <a:pt x="144" y="152"/>
                  </a:lnTo>
                  <a:lnTo>
                    <a:pt x="168" y="91"/>
                  </a:lnTo>
                  <a:lnTo>
                    <a:pt x="182" y="30"/>
                  </a:lnTo>
                  <a:lnTo>
                    <a:pt x="175" y="17"/>
                  </a:lnTo>
                  <a:lnTo>
                    <a:pt x="158" y="4"/>
                  </a:lnTo>
                  <a:lnTo>
                    <a:pt x="138" y="0"/>
                  </a:lnTo>
                  <a:lnTo>
                    <a:pt x="124" y="6"/>
                  </a:lnTo>
                  <a:lnTo>
                    <a:pt x="83" y="71"/>
                  </a:lnTo>
                  <a:lnTo>
                    <a:pt x="48" y="141"/>
                  </a:lnTo>
                  <a:lnTo>
                    <a:pt x="24" y="215"/>
                  </a:lnTo>
                  <a:lnTo>
                    <a:pt x="11" y="291"/>
                  </a:lnTo>
                  <a:lnTo>
                    <a:pt x="0" y="367"/>
                  </a:lnTo>
                  <a:lnTo>
                    <a:pt x="0" y="443"/>
                  </a:lnTo>
                  <a:lnTo>
                    <a:pt x="7" y="517"/>
                  </a:lnTo>
                  <a:lnTo>
                    <a:pt x="18" y="588"/>
                  </a:lnTo>
                  <a:lnTo>
                    <a:pt x="24" y="595"/>
                  </a:lnTo>
                  <a:lnTo>
                    <a:pt x="38" y="601"/>
                  </a:lnTo>
                  <a:lnTo>
                    <a:pt x="52" y="604"/>
                  </a:lnTo>
                  <a:lnTo>
                    <a:pt x="55" y="5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7" name="Freeform 26"/>
            <p:cNvSpPr>
              <a:spLocks/>
            </p:cNvSpPr>
            <p:nvPr/>
          </p:nvSpPr>
          <p:spPr bwMode="auto">
            <a:xfrm>
              <a:off x="2650" y="221"/>
              <a:ext cx="429" cy="195"/>
            </a:xfrm>
            <a:custGeom>
              <a:avLst/>
              <a:gdLst>
                <a:gd name="T0" fmla="*/ 398 w 429"/>
                <a:gd name="T1" fmla="*/ 4 h 195"/>
                <a:gd name="T2" fmla="*/ 412 w 429"/>
                <a:gd name="T3" fmla="*/ 43 h 195"/>
                <a:gd name="T4" fmla="*/ 415 w 429"/>
                <a:gd name="T5" fmla="*/ 78 h 195"/>
                <a:gd name="T6" fmla="*/ 398 w 429"/>
                <a:gd name="T7" fmla="*/ 110 h 195"/>
                <a:gd name="T8" fmla="*/ 364 w 429"/>
                <a:gd name="T9" fmla="*/ 141 h 195"/>
                <a:gd name="T10" fmla="*/ 354 w 429"/>
                <a:gd name="T11" fmla="*/ 147 h 195"/>
                <a:gd name="T12" fmla="*/ 340 w 429"/>
                <a:gd name="T13" fmla="*/ 154 h 195"/>
                <a:gd name="T14" fmla="*/ 330 w 429"/>
                <a:gd name="T15" fmla="*/ 158 h 195"/>
                <a:gd name="T16" fmla="*/ 316 w 429"/>
                <a:gd name="T17" fmla="*/ 163 h 195"/>
                <a:gd name="T18" fmla="*/ 302 w 429"/>
                <a:gd name="T19" fmla="*/ 167 h 195"/>
                <a:gd name="T20" fmla="*/ 285 w 429"/>
                <a:gd name="T21" fmla="*/ 169 h 195"/>
                <a:gd name="T22" fmla="*/ 271 w 429"/>
                <a:gd name="T23" fmla="*/ 173 h 195"/>
                <a:gd name="T24" fmla="*/ 258 w 429"/>
                <a:gd name="T25" fmla="*/ 176 h 195"/>
                <a:gd name="T26" fmla="*/ 240 w 429"/>
                <a:gd name="T27" fmla="*/ 178 h 195"/>
                <a:gd name="T28" fmla="*/ 223 w 429"/>
                <a:gd name="T29" fmla="*/ 180 h 195"/>
                <a:gd name="T30" fmla="*/ 206 w 429"/>
                <a:gd name="T31" fmla="*/ 180 h 195"/>
                <a:gd name="T32" fmla="*/ 189 w 429"/>
                <a:gd name="T33" fmla="*/ 180 h 195"/>
                <a:gd name="T34" fmla="*/ 168 w 429"/>
                <a:gd name="T35" fmla="*/ 178 h 195"/>
                <a:gd name="T36" fmla="*/ 151 w 429"/>
                <a:gd name="T37" fmla="*/ 178 h 195"/>
                <a:gd name="T38" fmla="*/ 134 w 429"/>
                <a:gd name="T39" fmla="*/ 173 h 195"/>
                <a:gd name="T40" fmla="*/ 117 w 429"/>
                <a:gd name="T41" fmla="*/ 171 h 195"/>
                <a:gd name="T42" fmla="*/ 65 w 429"/>
                <a:gd name="T43" fmla="*/ 150 h 195"/>
                <a:gd name="T44" fmla="*/ 35 w 429"/>
                <a:gd name="T45" fmla="*/ 115 h 195"/>
                <a:gd name="T46" fmla="*/ 21 w 429"/>
                <a:gd name="T47" fmla="*/ 76 h 195"/>
                <a:gd name="T48" fmla="*/ 17 w 429"/>
                <a:gd name="T49" fmla="*/ 34 h 195"/>
                <a:gd name="T50" fmla="*/ 17 w 429"/>
                <a:gd name="T51" fmla="*/ 30 h 195"/>
                <a:gd name="T52" fmla="*/ 14 w 429"/>
                <a:gd name="T53" fmla="*/ 26 h 195"/>
                <a:gd name="T54" fmla="*/ 11 w 429"/>
                <a:gd name="T55" fmla="*/ 21 h 195"/>
                <a:gd name="T56" fmla="*/ 7 w 429"/>
                <a:gd name="T57" fmla="*/ 21 h 195"/>
                <a:gd name="T58" fmla="*/ 0 w 429"/>
                <a:gd name="T59" fmla="*/ 50 h 195"/>
                <a:gd name="T60" fmla="*/ 4 w 429"/>
                <a:gd name="T61" fmla="*/ 78 h 195"/>
                <a:gd name="T62" fmla="*/ 14 w 429"/>
                <a:gd name="T63" fmla="*/ 104 h 195"/>
                <a:gd name="T64" fmla="*/ 31 w 429"/>
                <a:gd name="T65" fmla="*/ 130 h 195"/>
                <a:gd name="T66" fmla="*/ 55 w 429"/>
                <a:gd name="T67" fmla="*/ 152 h 195"/>
                <a:gd name="T68" fmla="*/ 86 w 429"/>
                <a:gd name="T69" fmla="*/ 169 h 195"/>
                <a:gd name="T70" fmla="*/ 120 w 429"/>
                <a:gd name="T71" fmla="*/ 184 h 195"/>
                <a:gd name="T72" fmla="*/ 165 w 429"/>
                <a:gd name="T73" fmla="*/ 193 h 195"/>
                <a:gd name="T74" fmla="*/ 196 w 429"/>
                <a:gd name="T75" fmla="*/ 195 h 195"/>
                <a:gd name="T76" fmla="*/ 227 w 429"/>
                <a:gd name="T77" fmla="*/ 195 h 195"/>
                <a:gd name="T78" fmla="*/ 258 w 429"/>
                <a:gd name="T79" fmla="*/ 193 h 195"/>
                <a:gd name="T80" fmla="*/ 288 w 429"/>
                <a:gd name="T81" fmla="*/ 186 h 195"/>
                <a:gd name="T82" fmla="*/ 316 w 429"/>
                <a:gd name="T83" fmla="*/ 180 h 195"/>
                <a:gd name="T84" fmla="*/ 340 w 429"/>
                <a:gd name="T85" fmla="*/ 169 h 195"/>
                <a:gd name="T86" fmla="*/ 367 w 429"/>
                <a:gd name="T87" fmla="*/ 158 h 195"/>
                <a:gd name="T88" fmla="*/ 388 w 429"/>
                <a:gd name="T89" fmla="*/ 145 h 195"/>
                <a:gd name="T90" fmla="*/ 422 w 429"/>
                <a:gd name="T91" fmla="*/ 113 h 195"/>
                <a:gd name="T92" fmla="*/ 429 w 429"/>
                <a:gd name="T93" fmla="*/ 78 h 195"/>
                <a:gd name="T94" fmla="*/ 422 w 429"/>
                <a:gd name="T95" fmla="*/ 41 h 195"/>
                <a:gd name="T96" fmla="*/ 405 w 429"/>
                <a:gd name="T97" fmla="*/ 4 h 195"/>
                <a:gd name="T98" fmla="*/ 402 w 429"/>
                <a:gd name="T99" fmla="*/ 2 h 195"/>
                <a:gd name="T100" fmla="*/ 398 w 429"/>
                <a:gd name="T101" fmla="*/ 0 h 195"/>
                <a:gd name="T102" fmla="*/ 395 w 429"/>
                <a:gd name="T103" fmla="*/ 0 h 195"/>
                <a:gd name="T104" fmla="*/ 398 w 429"/>
                <a:gd name="T105" fmla="*/ 4 h 195"/>
                <a:gd name="T106" fmla="*/ 398 w 429"/>
                <a:gd name="T107" fmla="*/ 4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9" h="195">
                  <a:moveTo>
                    <a:pt x="398" y="4"/>
                  </a:moveTo>
                  <a:lnTo>
                    <a:pt x="412" y="43"/>
                  </a:lnTo>
                  <a:lnTo>
                    <a:pt x="415" y="78"/>
                  </a:lnTo>
                  <a:lnTo>
                    <a:pt x="398" y="110"/>
                  </a:lnTo>
                  <a:lnTo>
                    <a:pt x="364" y="141"/>
                  </a:lnTo>
                  <a:lnTo>
                    <a:pt x="354" y="147"/>
                  </a:lnTo>
                  <a:lnTo>
                    <a:pt x="340" y="154"/>
                  </a:lnTo>
                  <a:lnTo>
                    <a:pt x="330" y="158"/>
                  </a:lnTo>
                  <a:lnTo>
                    <a:pt x="316" y="163"/>
                  </a:lnTo>
                  <a:lnTo>
                    <a:pt x="302" y="167"/>
                  </a:lnTo>
                  <a:lnTo>
                    <a:pt x="285" y="169"/>
                  </a:lnTo>
                  <a:lnTo>
                    <a:pt x="271" y="173"/>
                  </a:lnTo>
                  <a:lnTo>
                    <a:pt x="258" y="176"/>
                  </a:lnTo>
                  <a:lnTo>
                    <a:pt x="240" y="178"/>
                  </a:lnTo>
                  <a:lnTo>
                    <a:pt x="223" y="180"/>
                  </a:lnTo>
                  <a:lnTo>
                    <a:pt x="206" y="180"/>
                  </a:lnTo>
                  <a:lnTo>
                    <a:pt x="189" y="180"/>
                  </a:lnTo>
                  <a:lnTo>
                    <a:pt x="168" y="178"/>
                  </a:lnTo>
                  <a:lnTo>
                    <a:pt x="151" y="178"/>
                  </a:lnTo>
                  <a:lnTo>
                    <a:pt x="134" y="173"/>
                  </a:lnTo>
                  <a:lnTo>
                    <a:pt x="117" y="171"/>
                  </a:lnTo>
                  <a:lnTo>
                    <a:pt x="65" y="150"/>
                  </a:lnTo>
                  <a:lnTo>
                    <a:pt x="35" y="115"/>
                  </a:lnTo>
                  <a:lnTo>
                    <a:pt x="21" y="76"/>
                  </a:lnTo>
                  <a:lnTo>
                    <a:pt x="17" y="34"/>
                  </a:lnTo>
                  <a:lnTo>
                    <a:pt x="17" y="30"/>
                  </a:lnTo>
                  <a:lnTo>
                    <a:pt x="14" y="26"/>
                  </a:lnTo>
                  <a:lnTo>
                    <a:pt x="11" y="21"/>
                  </a:lnTo>
                  <a:lnTo>
                    <a:pt x="7" y="21"/>
                  </a:lnTo>
                  <a:lnTo>
                    <a:pt x="0" y="50"/>
                  </a:lnTo>
                  <a:lnTo>
                    <a:pt x="4" y="78"/>
                  </a:lnTo>
                  <a:lnTo>
                    <a:pt x="14" y="104"/>
                  </a:lnTo>
                  <a:lnTo>
                    <a:pt x="31" y="130"/>
                  </a:lnTo>
                  <a:lnTo>
                    <a:pt x="55" y="152"/>
                  </a:lnTo>
                  <a:lnTo>
                    <a:pt x="86" y="169"/>
                  </a:lnTo>
                  <a:lnTo>
                    <a:pt x="120" y="184"/>
                  </a:lnTo>
                  <a:lnTo>
                    <a:pt x="165" y="193"/>
                  </a:lnTo>
                  <a:lnTo>
                    <a:pt x="196" y="195"/>
                  </a:lnTo>
                  <a:lnTo>
                    <a:pt x="227" y="195"/>
                  </a:lnTo>
                  <a:lnTo>
                    <a:pt x="258" y="193"/>
                  </a:lnTo>
                  <a:lnTo>
                    <a:pt x="288" y="186"/>
                  </a:lnTo>
                  <a:lnTo>
                    <a:pt x="316" y="180"/>
                  </a:lnTo>
                  <a:lnTo>
                    <a:pt x="340" y="169"/>
                  </a:lnTo>
                  <a:lnTo>
                    <a:pt x="367" y="158"/>
                  </a:lnTo>
                  <a:lnTo>
                    <a:pt x="388" y="145"/>
                  </a:lnTo>
                  <a:lnTo>
                    <a:pt x="422" y="113"/>
                  </a:lnTo>
                  <a:lnTo>
                    <a:pt x="429" y="78"/>
                  </a:lnTo>
                  <a:lnTo>
                    <a:pt x="422" y="41"/>
                  </a:lnTo>
                  <a:lnTo>
                    <a:pt x="405" y="4"/>
                  </a:lnTo>
                  <a:lnTo>
                    <a:pt x="402" y="2"/>
                  </a:lnTo>
                  <a:lnTo>
                    <a:pt x="398" y="0"/>
                  </a:lnTo>
                  <a:lnTo>
                    <a:pt x="395" y="0"/>
                  </a:lnTo>
                  <a:lnTo>
                    <a:pt x="39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8" name="Freeform 27"/>
            <p:cNvSpPr>
              <a:spLocks/>
            </p:cNvSpPr>
            <p:nvPr/>
          </p:nvSpPr>
          <p:spPr bwMode="auto">
            <a:xfrm>
              <a:off x="617" y="2126"/>
              <a:ext cx="545" cy="1360"/>
            </a:xfrm>
            <a:custGeom>
              <a:avLst/>
              <a:gdLst>
                <a:gd name="T0" fmla="*/ 545 w 545"/>
                <a:gd name="T1" fmla="*/ 1360 h 1360"/>
                <a:gd name="T2" fmla="*/ 531 w 545"/>
                <a:gd name="T3" fmla="*/ 1190 h 1360"/>
                <a:gd name="T4" fmla="*/ 504 w 545"/>
                <a:gd name="T5" fmla="*/ 1017 h 1360"/>
                <a:gd name="T6" fmla="*/ 466 w 545"/>
                <a:gd name="T7" fmla="*/ 845 h 1360"/>
                <a:gd name="T8" fmla="*/ 415 w 545"/>
                <a:gd name="T9" fmla="*/ 671 h 1360"/>
                <a:gd name="T10" fmla="*/ 349 w 545"/>
                <a:gd name="T11" fmla="*/ 502 h 1360"/>
                <a:gd name="T12" fmla="*/ 271 w 545"/>
                <a:gd name="T13" fmla="*/ 334 h 1360"/>
                <a:gd name="T14" fmla="*/ 175 w 545"/>
                <a:gd name="T15" fmla="*/ 176 h 1360"/>
                <a:gd name="T16" fmla="*/ 61 w 545"/>
                <a:gd name="T17" fmla="*/ 24 h 1360"/>
                <a:gd name="T18" fmla="*/ 51 w 545"/>
                <a:gd name="T19" fmla="*/ 15 h 1360"/>
                <a:gd name="T20" fmla="*/ 31 w 545"/>
                <a:gd name="T21" fmla="*/ 4 h 1360"/>
                <a:gd name="T22" fmla="*/ 10 w 545"/>
                <a:gd name="T23" fmla="*/ 0 h 1360"/>
                <a:gd name="T24" fmla="*/ 0 w 545"/>
                <a:gd name="T25" fmla="*/ 9 h 1360"/>
                <a:gd name="T26" fmla="*/ 0 w 545"/>
                <a:gd name="T27" fmla="*/ 37 h 1360"/>
                <a:gd name="T28" fmla="*/ 13 w 545"/>
                <a:gd name="T29" fmla="*/ 63 h 1360"/>
                <a:gd name="T30" fmla="*/ 31 w 545"/>
                <a:gd name="T31" fmla="*/ 89 h 1360"/>
                <a:gd name="T32" fmla="*/ 51 w 545"/>
                <a:gd name="T33" fmla="*/ 113 h 1360"/>
                <a:gd name="T34" fmla="*/ 72 w 545"/>
                <a:gd name="T35" fmla="*/ 145 h 1360"/>
                <a:gd name="T36" fmla="*/ 96 w 545"/>
                <a:gd name="T37" fmla="*/ 178 h 1360"/>
                <a:gd name="T38" fmla="*/ 116 w 545"/>
                <a:gd name="T39" fmla="*/ 211 h 1360"/>
                <a:gd name="T40" fmla="*/ 137 w 545"/>
                <a:gd name="T41" fmla="*/ 243 h 1360"/>
                <a:gd name="T42" fmla="*/ 154 w 545"/>
                <a:gd name="T43" fmla="*/ 276 h 1360"/>
                <a:gd name="T44" fmla="*/ 175 w 545"/>
                <a:gd name="T45" fmla="*/ 308 h 1360"/>
                <a:gd name="T46" fmla="*/ 195 w 545"/>
                <a:gd name="T47" fmla="*/ 341 h 1360"/>
                <a:gd name="T48" fmla="*/ 212 w 545"/>
                <a:gd name="T49" fmla="*/ 374 h 1360"/>
                <a:gd name="T50" fmla="*/ 274 w 545"/>
                <a:gd name="T51" fmla="*/ 493 h 1360"/>
                <a:gd name="T52" fmla="*/ 329 w 545"/>
                <a:gd name="T53" fmla="*/ 612 h 1360"/>
                <a:gd name="T54" fmla="*/ 377 w 545"/>
                <a:gd name="T55" fmla="*/ 734 h 1360"/>
                <a:gd name="T56" fmla="*/ 421 w 545"/>
                <a:gd name="T57" fmla="*/ 856 h 1360"/>
                <a:gd name="T58" fmla="*/ 456 w 545"/>
                <a:gd name="T59" fmla="*/ 980 h 1360"/>
                <a:gd name="T60" fmla="*/ 483 w 545"/>
                <a:gd name="T61" fmla="*/ 1103 h 1360"/>
                <a:gd name="T62" fmla="*/ 507 w 545"/>
                <a:gd name="T63" fmla="*/ 1227 h 1360"/>
                <a:gd name="T64" fmla="*/ 524 w 545"/>
                <a:gd name="T65" fmla="*/ 1351 h 1360"/>
                <a:gd name="T66" fmla="*/ 528 w 545"/>
                <a:gd name="T67" fmla="*/ 1355 h 1360"/>
                <a:gd name="T68" fmla="*/ 535 w 545"/>
                <a:gd name="T69" fmla="*/ 1358 h 1360"/>
                <a:gd name="T70" fmla="*/ 542 w 545"/>
                <a:gd name="T71" fmla="*/ 1360 h 1360"/>
                <a:gd name="T72" fmla="*/ 545 w 545"/>
                <a:gd name="T73" fmla="*/ 1360 h 1360"/>
                <a:gd name="T74" fmla="*/ 545 w 545"/>
                <a:gd name="T75" fmla="*/ 1360 h 1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1360">
                  <a:moveTo>
                    <a:pt x="545" y="1360"/>
                  </a:moveTo>
                  <a:lnTo>
                    <a:pt x="531" y="1190"/>
                  </a:lnTo>
                  <a:lnTo>
                    <a:pt x="504" y="1017"/>
                  </a:lnTo>
                  <a:lnTo>
                    <a:pt x="466" y="845"/>
                  </a:lnTo>
                  <a:lnTo>
                    <a:pt x="415" y="671"/>
                  </a:lnTo>
                  <a:lnTo>
                    <a:pt x="349" y="502"/>
                  </a:lnTo>
                  <a:lnTo>
                    <a:pt x="271" y="334"/>
                  </a:lnTo>
                  <a:lnTo>
                    <a:pt x="175" y="176"/>
                  </a:lnTo>
                  <a:lnTo>
                    <a:pt x="61" y="24"/>
                  </a:lnTo>
                  <a:lnTo>
                    <a:pt x="51" y="15"/>
                  </a:lnTo>
                  <a:lnTo>
                    <a:pt x="31" y="4"/>
                  </a:lnTo>
                  <a:lnTo>
                    <a:pt x="10" y="0"/>
                  </a:lnTo>
                  <a:lnTo>
                    <a:pt x="0" y="9"/>
                  </a:lnTo>
                  <a:lnTo>
                    <a:pt x="0" y="37"/>
                  </a:lnTo>
                  <a:lnTo>
                    <a:pt x="13" y="63"/>
                  </a:lnTo>
                  <a:lnTo>
                    <a:pt x="31" y="89"/>
                  </a:lnTo>
                  <a:lnTo>
                    <a:pt x="51" y="113"/>
                  </a:lnTo>
                  <a:lnTo>
                    <a:pt x="72" y="145"/>
                  </a:lnTo>
                  <a:lnTo>
                    <a:pt x="96" y="178"/>
                  </a:lnTo>
                  <a:lnTo>
                    <a:pt x="116" y="211"/>
                  </a:lnTo>
                  <a:lnTo>
                    <a:pt x="137" y="243"/>
                  </a:lnTo>
                  <a:lnTo>
                    <a:pt x="154" y="276"/>
                  </a:lnTo>
                  <a:lnTo>
                    <a:pt x="175" y="308"/>
                  </a:lnTo>
                  <a:lnTo>
                    <a:pt x="195" y="341"/>
                  </a:lnTo>
                  <a:lnTo>
                    <a:pt x="212" y="374"/>
                  </a:lnTo>
                  <a:lnTo>
                    <a:pt x="274" y="493"/>
                  </a:lnTo>
                  <a:lnTo>
                    <a:pt x="329" y="612"/>
                  </a:lnTo>
                  <a:lnTo>
                    <a:pt x="377" y="734"/>
                  </a:lnTo>
                  <a:lnTo>
                    <a:pt x="421" y="856"/>
                  </a:lnTo>
                  <a:lnTo>
                    <a:pt x="456" y="980"/>
                  </a:lnTo>
                  <a:lnTo>
                    <a:pt x="483" y="1103"/>
                  </a:lnTo>
                  <a:lnTo>
                    <a:pt x="507" y="1227"/>
                  </a:lnTo>
                  <a:lnTo>
                    <a:pt x="524" y="1351"/>
                  </a:lnTo>
                  <a:lnTo>
                    <a:pt x="528" y="1355"/>
                  </a:lnTo>
                  <a:lnTo>
                    <a:pt x="535" y="1358"/>
                  </a:lnTo>
                  <a:lnTo>
                    <a:pt x="542" y="1360"/>
                  </a:lnTo>
                  <a:lnTo>
                    <a:pt x="545" y="136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Freeform 28"/>
            <p:cNvSpPr>
              <a:spLocks/>
            </p:cNvSpPr>
            <p:nvPr/>
          </p:nvSpPr>
          <p:spPr bwMode="auto">
            <a:xfrm>
              <a:off x="2006" y="3221"/>
              <a:ext cx="1454" cy="48"/>
            </a:xfrm>
            <a:custGeom>
              <a:avLst/>
              <a:gdLst>
                <a:gd name="T0" fmla="*/ 1430 w 1454"/>
                <a:gd name="T1" fmla="*/ 0 h 48"/>
                <a:gd name="T2" fmla="*/ 1340 w 1454"/>
                <a:gd name="T3" fmla="*/ 4 h 48"/>
                <a:gd name="T4" fmla="*/ 1251 w 1454"/>
                <a:gd name="T5" fmla="*/ 6 h 48"/>
                <a:gd name="T6" fmla="*/ 1162 w 1454"/>
                <a:gd name="T7" fmla="*/ 8 h 48"/>
                <a:gd name="T8" fmla="*/ 1073 w 1454"/>
                <a:gd name="T9" fmla="*/ 11 h 48"/>
                <a:gd name="T10" fmla="*/ 984 w 1454"/>
                <a:gd name="T11" fmla="*/ 11 h 48"/>
                <a:gd name="T12" fmla="*/ 895 w 1454"/>
                <a:gd name="T13" fmla="*/ 11 h 48"/>
                <a:gd name="T14" fmla="*/ 805 w 1454"/>
                <a:gd name="T15" fmla="*/ 11 h 48"/>
                <a:gd name="T16" fmla="*/ 716 w 1454"/>
                <a:gd name="T17" fmla="*/ 11 h 48"/>
                <a:gd name="T18" fmla="*/ 627 w 1454"/>
                <a:gd name="T19" fmla="*/ 8 h 48"/>
                <a:gd name="T20" fmla="*/ 538 w 1454"/>
                <a:gd name="T21" fmla="*/ 8 h 48"/>
                <a:gd name="T22" fmla="*/ 449 w 1454"/>
                <a:gd name="T23" fmla="*/ 8 h 48"/>
                <a:gd name="T24" fmla="*/ 360 w 1454"/>
                <a:gd name="T25" fmla="*/ 6 h 48"/>
                <a:gd name="T26" fmla="*/ 270 w 1454"/>
                <a:gd name="T27" fmla="*/ 6 h 48"/>
                <a:gd name="T28" fmla="*/ 181 w 1454"/>
                <a:gd name="T29" fmla="*/ 4 h 48"/>
                <a:gd name="T30" fmla="*/ 92 w 1454"/>
                <a:gd name="T31" fmla="*/ 4 h 48"/>
                <a:gd name="T32" fmla="*/ 3 w 1454"/>
                <a:gd name="T33" fmla="*/ 4 h 48"/>
                <a:gd name="T34" fmla="*/ 0 w 1454"/>
                <a:gd name="T35" fmla="*/ 8 h 48"/>
                <a:gd name="T36" fmla="*/ 3 w 1454"/>
                <a:gd name="T37" fmla="*/ 15 h 48"/>
                <a:gd name="T38" fmla="*/ 10 w 1454"/>
                <a:gd name="T39" fmla="*/ 24 h 48"/>
                <a:gd name="T40" fmla="*/ 17 w 1454"/>
                <a:gd name="T41" fmla="*/ 28 h 48"/>
                <a:gd name="T42" fmla="*/ 106 w 1454"/>
                <a:gd name="T43" fmla="*/ 32 h 48"/>
                <a:gd name="T44" fmla="*/ 195 w 1454"/>
                <a:gd name="T45" fmla="*/ 37 h 48"/>
                <a:gd name="T46" fmla="*/ 284 w 1454"/>
                <a:gd name="T47" fmla="*/ 39 h 48"/>
                <a:gd name="T48" fmla="*/ 373 w 1454"/>
                <a:gd name="T49" fmla="*/ 41 h 48"/>
                <a:gd name="T50" fmla="*/ 463 w 1454"/>
                <a:gd name="T51" fmla="*/ 43 h 48"/>
                <a:gd name="T52" fmla="*/ 552 w 1454"/>
                <a:gd name="T53" fmla="*/ 45 h 48"/>
                <a:gd name="T54" fmla="*/ 641 w 1454"/>
                <a:gd name="T55" fmla="*/ 48 h 48"/>
                <a:gd name="T56" fmla="*/ 730 w 1454"/>
                <a:gd name="T57" fmla="*/ 48 h 48"/>
                <a:gd name="T58" fmla="*/ 819 w 1454"/>
                <a:gd name="T59" fmla="*/ 48 h 48"/>
                <a:gd name="T60" fmla="*/ 908 w 1454"/>
                <a:gd name="T61" fmla="*/ 48 h 48"/>
                <a:gd name="T62" fmla="*/ 998 w 1454"/>
                <a:gd name="T63" fmla="*/ 45 h 48"/>
                <a:gd name="T64" fmla="*/ 1090 w 1454"/>
                <a:gd name="T65" fmla="*/ 43 h 48"/>
                <a:gd name="T66" fmla="*/ 1179 w 1454"/>
                <a:gd name="T67" fmla="*/ 41 h 48"/>
                <a:gd name="T68" fmla="*/ 1268 w 1454"/>
                <a:gd name="T69" fmla="*/ 39 h 48"/>
                <a:gd name="T70" fmla="*/ 1358 w 1454"/>
                <a:gd name="T71" fmla="*/ 37 h 48"/>
                <a:gd name="T72" fmla="*/ 1447 w 1454"/>
                <a:gd name="T73" fmla="*/ 32 h 48"/>
                <a:gd name="T74" fmla="*/ 1454 w 1454"/>
                <a:gd name="T75" fmla="*/ 28 h 48"/>
                <a:gd name="T76" fmla="*/ 1454 w 1454"/>
                <a:gd name="T77" fmla="*/ 15 h 48"/>
                <a:gd name="T78" fmla="*/ 1443 w 1454"/>
                <a:gd name="T79" fmla="*/ 4 h 48"/>
                <a:gd name="T80" fmla="*/ 1430 w 1454"/>
                <a:gd name="T81" fmla="*/ 0 h 48"/>
                <a:gd name="T82" fmla="*/ 1430 w 1454"/>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4" h="48">
                  <a:moveTo>
                    <a:pt x="1430" y="0"/>
                  </a:moveTo>
                  <a:lnTo>
                    <a:pt x="1340" y="4"/>
                  </a:lnTo>
                  <a:lnTo>
                    <a:pt x="1251" y="6"/>
                  </a:lnTo>
                  <a:lnTo>
                    <a:pt x="1162" y="8"/>
                  </a:lnTo>
                  <a:lnTo>
                    <a:pt x="1073" y="11"/>
                  </a:lnTo>
                  <a:lnTo>
                    <a:pt x="984" y="11"/>
                  </a:lnTo>
                  <a:lnTo>
                    <a:pt x="895" y="11"/>
                  </a:lnTo>
                  <a:lnTo>
                    <a:pt x="805" y="11"/>
                  </a:lnTo>
                  <a:lnTo>
                    <a:pt x="716" y="11"/>
                  </a:lnTo>
                  <a:lnTo>
                    <a:pt x="627" y="8"/>
                  </a:lnTo>
                  <a:lnTo>
                    <a:pt x="538" y="8"/>
                  </a:lnTo>
                  <a:lnTo>
                    <a:pt x="449" y="8"/>
                  </a:lnTo>
                  <a:lnTo>
                    <a:pt x="360" y="6"/>
                  </a:lnTo>
                  <a:lnTo>
                    <a:pt x="270" y="6"/>
                  </a:lnTo>
                  <a:lnTo>
                    <a:pt x="181" y="4"/>
                  </a:lnTo>
                  <a:lnTo>
                    <a:pt x="92" y="4"/>
                  </a:lnTo>
                  <a:lnTo>
                    <a:pt x="3" y="4"/>
                  </a:lnTo>
                  <a:lnTo>
                    <a:pt x="0" y="8"/>
                  </a:lnTo>
                  <a:lnTo>
                    <a:pt x="3" y="15"/>
                  </a:lnTo>
                  <a:lnTo>
                    <a:pt x="10" y="24"/>
                  </a:lnTo>
                  <a:lnTo>
                    <a:pt x="17" y="28"/>
                  </a:lnTo>
                  <a:lnTo>
                    <a:pt x="106" y="32"/>
                  </a:lnTo>
                  <a:lnTo>
                    <a:pt x="195" y="37"/>
                  </a:lnTo>
                  <a:lnTo>
                    <a:pt x="284" y="39"/>
                  </a:lnTo>
                  <a:lnTo>
                    <a:pt x="373" y="41"/>
                  </a:lnTo>
                  <a:lnTo>
                    <a:pt x="463" y="43"/>
                  </a:lnTo>
                  <a:lnTo>
                    <a:pt x="552" y="45"/>
                  </a:lnTo>
                  <a:lnTo>
                    <a:pt x="641" y="48"/>
                  </a:lnTo>
                  <a:lnTo>
                    <a:pt x="730" y="48"/>
                  </a:lnTo>
                  <a:lnTo>
                    <a:pt x="819" y="48"/>
                  </a:lnTo>
                  <a:lnTo>
                    <a:pt x="908" y="48"/>
                  </a:lnTo>
                  <a:lnTo>
                    <a:pt x="998" y="45"/>
                  </a:lnTo>
                  <a:lnTo>
                    <a:pt x="1090" y="43"/>
                  </a:lnTo>
                  <a:lnTo>
                    <a:pt x="1179" y="41"/>
                  </a:lnTo>
                  <a:lnTo>
                    <a:pt x="1268" y="39"/>
                  </a:lnTo>
                  <a:lnTo>
                    <a:pt x="1358" y="37"/>
                  </a:lnTo>
                  <a:lnTo>
                    <a:pt x="1447" y="32"/>
                  </a:lnTo>
                  <a:lnTo>
                    <a:pt x="1454" y="28"/>
                  </a:lnTo>
                  <a:lnTo>
                    <a:pt x="1454" y="15"/>
                  </a:lnTo>
                  <a:lnTo>
                    <a:pt x="1443" y="4"/>
                  </a:lnTo>
                  <a:lnTo>
                    <a:pt x="14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Freeform 29"/>
            <p:cNvSpPr>
              <a:spLocks/>
            </p:cNvSpPr>
            <p:nvPr/>
          </p:nvSpPr>
          <p:spPr bwMode="auto">
            <a:xfrm>
              <a:off x="2050" y="3221"/>
              <a:ext cx="113" cy="161"/>
            </a:xfrm>
            <a:custGeom>
              <a:avLst/>
              <a:gdLst>
                <a:gd name="T0" fmla="*/ 4 w 113"/>
                <a:gd name="T1" fmla="*/ 13 h 161"/>
                <a:gd name="T2" fmla="*/ 28 w 113"/>
                <a:gd name="T3" fmla="*/ 45 h 161"/>
                <a:gd name="T4" fmla="*/ 48 w 113"/>
                <a:gd name="T5" fmla="*/ 78 h 161"/>
                <a:gd name="T6" fmla="*/ 69 w 113"/>
                <a:gd name="T7" fmla="*/ 113 h 161"/>
                <a:gd name="T8" fmla="*/ 89 w 113"/>
                <a:gd name="T9" fmla="*/ 145 h 161"/>
                <a:gd name="T10" fmla="*/ 93 w 113"/>
                <a:gd name="T11" fmla="*/ 150 h 161"/>
                <a:gd name="T12" fmla="*/ 103 w 113"/>
                <a:gd name="T13" fmla="*/ 156 h 161"/>
                <a:gd name="T14" fmla="*/ 110 w 113"/>
                <a:gd name="T15" fmla="*/ 161 h 161"/>
                <a:gd name="T16" fmla="*/ 113 w 113"/>
                <a:gd name="T17" fmla="*/ 158 h 161"/>
                <a:gd name="T18" fmla="*/ 103 w 113"/>
                <a:gd name="T19" fmla="*/ 121 h 161"/>
                <a:gd name="T20" fmla="*/ 89 w 113"/>
                <a:gd name="T21" fmla="*/ 87 h 161"/>
                <a:gd name="T22" fmla="*/ 69 w 113"/>
                <a:gd name="T23" fmla="*/ 52 h 161"/>
                <a:gd name="T24" fmla="*/ 45 w 113"/>
                <a:gd name="T25" fmla="*/ 17 h 161"/>
                <a:gd name="T26" fmla="*/ 38 w 113"/>
                <a:gd name="T27" fmla="*/ 13 h 161"/>
                <a:gd name="T28" fmla="*/ 31 w 113"/>
                <a:gd name="T29" fmla="*/ 6 h 161"/>
                <a:gd name="T30" fmla="*/ 24 w 113"/>
                <a:gd name="T31" fmla="*/ 2 h 161"/>
                <a:gd name="T32" fmla="*/ 14 w 113"/>
                <a:gd name="T33" fmla="*/ 0 h 161"/>
                <a:gd name="T34" fmla="*/ 7 w 113"/>
                <a:gd name="T35" fmla="*/ 0 h 161"/>
                <a:gd name="T36" fmla="*/ 4 w 113"/>
                <a:gd name="T37" fmla="*/ 4 h 161"/>
                <a:gd name="T38" fmla="*/ 0 w 113"/>
                <a:gd name="T39" fmla="*/ 8 h 161"/>
                <a:gd name="T40" fmla="*/ 4 w 113"/>
                <a:gd name="T41" fmla="*/ 13 h 161"/>
                <a:gd name="T42" fmla="*/ 4 w 113"/>
                <a:gd name="T43" fmla="*/ 13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161">
                  <a:moveTo>
                    <a:pt x="4" y="13"/>
                  </a:moveTo>
                  <a:lnTo>
                    <a:pt x="28" y="45"/>
                  </a:lnTo>
                  <a:lnTo>
                    <a:pt x="48" y="78"/>
                  </a:lnTo>
                  <a:lnTo>
                    <a:pt x="69" y="113"/>
                  </a:lnTo>
                  <a:lnTo>
                    <a:pt x="89" y="145"/>
                  </a:lnTo>
                  <a:lnTo>
                    <a:pt x="93" y="150"/>
                  </a:lnTo>
                  <a:lnTo>
                    <a:pt x="103" y="156"/>
                  </a:lnTo>
                  <a:lnTo>
                    <a:pt x="110" y="161"/>
                  </a:lnTo>
                  <a:lnTo>
                    <a:pt x="113" y="158"/>
                  </a:lnTo>
                  <a:lnTo>
                    <a:pt x="103" y="121"/>
                  </a:lnTo>
                  <a:lnTo>
                    <a:pt x="89" y="87"/>
                  </a:lnTo>
                  <a:lnTo>
                    <a:pt x="69" y="52"/>
                  </a:lnTo>
                  <a:lnTo>
                    <a:pt x="45" y="17"/>
                  </a:lnTo>
                  <a:lnTo>
                    <a:pt x="38" y="13"/>
                  </a:lnTo>
                  <a:lnTo>
                    <a:pt x="31" y="6"/>
                  </a:lnTo>
                  <a:lnTo>
                    <a:pt x="24" y="2"/>
                  </a:lnTo>
                  <a:lnTo>
                    <a:pt x="14" y="0"/>
                  </a:lnTo>
                  <a:lnTo>
                    <a:pt x="7" y="0"/>
                  </a:lnTo>
                  <a:lnTo>
                    <a:pt x="4" y="4"/>
                  </a:lnTo>
                  <a:lnTo>
                    <a:pt x="0" y="8"/>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30"/>
            <p:cNvSpPr>
              <a:spLocks/>
            </p:cNvSpPr>
            <p:nvPr/>
          </p:nvSpPr>
          <p:spPr bwMode="auto">
            <a:xfrm>
              <a:off x="3429" y="3214"/>
              <a:ext cx="31" cy="178"/>
            </a:xfrm>
            <a:custGeom>
              <a:avLst/>
              <a:gdLst>
                <a:gd name="T0" fmla="*/ 0 w 31"/>
                <a:gd name="T1" fmla="*/ 2 h 178"/>
                <a:gd name="T2" fmla="*/ 0 w 31"/>
                <a:gd name="T3" fmla="*/ 44 h 178"/>
                <a:gd name="T4" fmla="*/ 0 w 31"/>
                <a:gd name="T5" fmla="*/ 83 h 178"/>
                <a:gd name="T6" fmla="*/ 0 w 31"/>
                <a:gd name="T7" fmla="*/ 124 h 178"/>
                <a:gd name="T8" fmla="*/ 3 w 31"/>
                <a:gd name="T9" fmla="*/ 163 h 178"/>
                <a:gd name="T10" fmla="*/ 7 w 31"/>
                <a:gd name="T11" fmla="*/ 168 h 178"/>
                <a:gd name="T12" fmla="*/ 14 w 31"/>
                <a:gd name="T13" fmla="*/ 174 h 178"/>
                <a:gd name="T14" fmla="*/ 20 w 31"/>
                <a:gd name="T15" fmla="*/ 178 h 178"/>
                <a:gd name="T16" fmla="*/ 27 w 31"/>
                <a:gd name="T17" fmla="*/ 178 h 178"/>
                <a:gd name="T18" fmla="*/ 31 w 31"/>
                <a:gd name="T19" fmla="*/ 139 h 178"/>
                <a:gd name="T20" fmla="*/ 31 w 31"/>
                <a:gd name="T21" fmla="*/ 98 h 178"/>
                <a:gd name="T22" fmla="*/ 31 w 31"/>
                <a:gd name="T23" fmla="*/ 59 h 178"/>
                <a:gd name="T24" fmla="*/ 27 w 31"/>
                <a:gd name="T25" fmla="*/ 18 h 178"/>
                <a:gd name="T26" fmla="*/ 24 w 31"/>
                <a:gd name="T27" fmla="*/ 11 h 178"/>
                <a:gd name="T28" fmla="*/ 14 w 31"/>
                <a:gd name="T29" fmla="*/ 5 h 178"/>
                <a:gd name="T30" fmla="*/ 3 w 31"/>
                <a:gd name="T31" fmla="*/ 0 h 178"/>
                <a:gd name="T32" fmla="*/ 0 w 31"/>
                <a:gd name="T33" fmla="*/ 2 h 178"/>
                <a:gd name="T34" fmla="*/ 0 w 31"/>
                <a:gd name="T35" fmla="*/ 2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178">
                  <a:moveTo>
                    <a:pt x="0" y="2"/>
                  </a:moveTo>
                  <a:lnTo>
                    <a:pt x="0" y="44"/>
                  </a:lnTo>
                  <a:lnTo>
                    <a:pt x="0" y="83"/>
                  </a:lnTo>
                  <a:lnTo>
                    <a:pt x="0" y="124"/>
                  </a:lnTo>
                  <a:lnTo>
                    <a:pt x="3" y="163"/>
                  </a:lnTo>
                  <a:lnTo>
                    <a:pt x="7" y="168"/>
                  </a:lnTo>
                  <a:lnTo>
                    <a:pt x="14" y="174"/>
                  </a:lnTo>
                  <a:lnTo>
                    <a:pt x="20" y="178"/>
                  </a:lnTo>
                  <a:lnTo>
                    <a:pt x="27" y="178"/>
                  </a:lnTo>
                  <a:lnTo>
                    <a:pt x="31" y="139"/>
                  </a:lnTo>
                  <a:lnTo>
                    <a:pt x="31" y="98"/>
                  </a:lnTo>
                  <a:lnTo>
                    <a:pt x="31" y="59"/>
                  </a:lnTo>
                  <a:lnTo>
                    <a:pt x="27" y="18"/>
                  </a:lnTo>
                  <a:lnTo>
                    <a:pt x="24" y="11"/>
                  </a:lnTo>
                  <a:lnTo>
                    <a:pt x="14" y="5"/>
                  </a:lnTo>
                  <a:lnTo>
                    <a:pt x="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2" name="Freeform 31"/>
            <p:cNvSpPr>
              <a:spLocks/>
            </p:cNvSpPr>
            <p:nvPr/>
          </p:nvSpPr>
          <p:spPr bwMode="auto">
            <a:xfrm>
              <a:off x="1779" y="3342"/>
              <a:ext cx="1962" cy="24"/>
            </a:xfrm>
            <a:custGeom>
              <a:avLst/>
              <a:gdLst>
                <a:gd name="T0" fmla="*/ 1945 w 1962"/>
                <a:gd name="T1" fmla="*/ 11 h 24"/>
                <a:gd name="T2" fmla="*/ 1890 w 1962"/>
                <a:gd name="T3" fmla="*/ 11 h 24"/>
                <a:gd name="T4" fmla="*/ 1832 w 1962"/>
                <a:gd name="T5" fmla="*/ 11 h 24"/>
                <a:gd name="T6" fmla="*/ 1777 w 1962"/>
                <a:gd name="T7" fmla="*/ 11 h 24"/>
                <a:gd name="T8" fmla="*/ 1718 w 1962"/>
                <a:gd name="T9" fmla="*/ 11 h 24"/>
                <a:gd name="T10" fmla="*/ 1664 w 1962"/>
                <a:gd name="T11" fmla="*/ 11 h 24"/>
                <a:gd name="T12" fmla="*/ 1605 w 1962"/>
                <a:gd name="T13" fmla="*/ 13 h 24"/>
                <a:gd name="T14" fmla="*/ 1550 w 1962"/>
                <a:gd name="T15" fmla="*/ 13 h 24"/>
                <a:gd name="T16" fmla="*/ 1492 w 1962"/>
                <a:gd name="T17" fmla="*/ 13 h 24"/>
                <a:gd name="T18" fmla="*/ 1437 w 1962"/>
                <a:gd name="T19" fmla="*/ 13 h 24"/>
                <a:gd name="T20" fmla="*/ 1379 w 1962"/>
                <a:gd name="T21" fmla="*/ 13 h 24"/>
                <a:gd name="T22" fmla="*/ 1324 w 1962"/>
                <a:gd name="T23" fmla="*/ 16 h 24"/>
                <a:gd name="T24" fmla="*/ 1266 w 1962"/>
                <a:gd name="T25" fmla="*/ 16 h 24"/>
                <a:gd name="T26" fmla="*/ 1211 w 1962"/>
                <a:gd name="T27" fmla="*/ 16 h 24"/>
                <a:gd name="T28" fmla="*/ 1153 w 1962"/>
                <a:gd name="T29" fmla="*/ 16 h 24"/>
                <a:gd name="T30" fmla="*/ 1098 w 1962"/>
                <a:gd name="T31" fmla="*/ 16 h 24"/>
                <a:gd name="T32" fmla="*/ 1039 w 1962"/>
                <a:gd name="T33" fmla="*/ 16 h 24"/>
                <a:gd name="T34" fmla="*/ 974 w 1962"/>
                <a:gd name="T35" fmla="*/ 16 h 24"/>
                <a:gd name="T36" fmla="*/ 909 w 1962"/>
                <a:gd name="T37" fmla="*/ 16 h 24"/>
                <a:gd name="T38" fmla="*/ 844 w 1962"/>
                <a:gd name="T39" fmla="*/ 13 h 24"/>
                <a:gd name="T40" fmla="*/ 779 w 1962"/>
                <a:gd name="T41" fmla="*/ 13 h 24"/>
                <a:gd name="T42" fmla="*/ 714 w 1962"/>
                <a:gd name="T43" fmla="*/ 11 h 24"/>
                <a:gd name="T44" fmla="*/ 648 w 1962"/>
                <a:gd name="T45" fmla="*/ 11 h 24"/>
                <a:gd name="T46" fmla="*/ 583 w 1962"/>
                <a:gd name="T47" fmla="*/ 9 h 24"/>
                <a:gd name="T48" fmla="*/ 522 w 1962"/>
                <a:gd name="T49" fmla="*/ 7 h 24"/>
                <a:gd name="T50" fmla="*/ 456 w 1962"/>
                <a:gd name="T51" fmla="*/ 5 h 24"/>
                <a:gd name="T52" fmla="*/ 391 w 1962"/>
                <a:gd name="T53" fmla="*/ 5 h 24"/>
                <a:gd name="T54" fmla="*/ 326 w 1962"/>
                <a:gd name="T55" fmla="*/ 3 h 24"/>
                <a:gd name="T56" fmla="*/ 261 w 1962"/>
                <a:gd name="T57" fmla="*/ 3 h 24"/>
                <a:gd name="T58" fmla="*/ 196 w 1962"/>
                <a:gd name="T59" fmla="*/ 0 h 24"/>
                <a:gd name="T60" fmla="*/ 131 w 1962"/>
                <a:gd name="T61" fmla="*/ 0 h 24"/>
                <a:gd name="T62" fmla="*/ 65 w 1962"/>
                <a:gd name="T63" fmla="*/ 0 h 24"/>
                <a:gd name="T64" fmla="*/ 0 w 1962"/>
                <a:gd name="T65" fmla="*/ 0 h 24"/>
                <a:gd name="T66" fmla="*/ 0 w 1962"/>
                <a:gd name="T67" fmla="*/ 3 h 24"/>
                <a:gd name="T68" fmla="*/ 4 w 1962"/>
                <a:gd name="T69" fmla="*/ 5 h 24"/>
                <a:gd name="T70" fmla="*/ 7 w 1962"/>
                <a:gd name="T71" fmla="*/ 7 h 24"/>
                <a:gd name="T72" fmla="*/ 11 w 1962"/>
                <a:gd name="T73" fmla="*/ 9 h 24"/>
                <a:gd name="T74" fmla="*/ 134 w 1962"/>
                <a:gd name="T75" fmla="*/ 11 h 24"/>
                <a:gd name="T76" fmla="*/ 254 w 1962"/>
                <a:gd name="T77" fmla="*/ 13 h 24"/>
                <a:gd name="T78" fmla="*/ 377 w 1962"/>
                <a:gd name="T79" fmla="*/ 16 h 24"/>
                <a:gd name="T80" fmla="*/ 501 w 1962"/>
                <a:gd name="T81" fmla="*/ 18 h 24"/>
                <a:gd name="T82" fmla="*/ 621 w 1962"/>
                <a:gd name="T83" fmla="*/ 18 h 24"/>
                <a:gd name="T84" fmla="*/ 744 w 1962"/>
                <a:gd name="T85" fmla="*/ 20 h 24"/>
                <a:gd name="T86" fmla="*/ 864 w 1962"/>
                <a:gd name="T87" fmla="*/ 20 h 24"/>
                <a:gd name="T88" fmla="*/ 988 w 1962"/>
                <a:gd name="T89" fmla="*/ 22 h 24"/>
                <a:gd name="T90" fmla="*/ 1108 w 1962"/>
                <a:gd name="T91" fmla="*/ 22 h 24"/>
                <a:gd name="T92" fmla="*/ 1231 w 1962"/>
                <a:gd name="T93" fmla="*/ 22 h 24"/>
                <a:gd name="T94" fmla="*/ 1351 w 1962"/>
                <a:gd name="T95" fmla="*/ 24 h 24"/>
                <a:gd name="T96" fmla="*/ 1475 w 1962"/>
                <a:gd name="T97" fmla="*/ 24 h 24"/>
                <a:gd name="T98" fmla="*/ 1595 w 1962"/>
                <a:gd name="T99" fmla="*/ 24 h 24"/>
                <a:gd name="T100" fmla="*/ 1718 w 1962"/>
                <a:gd name="T101" fmla="*/ 24 h 24"/>
                <a:gd name="T102" fmla="*/ 1838 w 1962"/>
                <a:gd name="T103" fmla="*/ 24 h 24"/>
                <a:gd name="T104" fmla="*/ 1962 w 1962"/>
                <a:gd name="T105" fmla="*/ 24 h 24"/>
                <a:gd name="T106" fmla="*/ 1962 w 1962"/>
                <a:gd name="T107" fmla="*/ 22 h 24"/>
                <a:gd name="T108" fmla="*/ 1958 w 1962"/>
                <a:gd name="T109" fmla="*/ 18 h 24"/>
                <a:gd name="T110" fmla="*/ 1952 w 1962"/>
                <a:gd name="T111" fmla="*/ 13 h 24"/>
                <a:gd name="T112" fmla="*/ 1945 w 1962"/>
                <a:gd name="T113" fmla="*/ 11 h 24"/>
                <a:gd name="T114" fmla="*/ 1945 w 1962"/>
                <a:gd name="T115" fmla="*/ 11 h 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62" h="24">
                  <a:moveTo>
                    <a:pt x="1945" y="11"/>
                  </a:moveTo>
                  <a:lnTo>
                    <a:pt x="1890" y="11"/>
                  </a:lnTo>
                  <a:lnTo>
                    <a:pt x="1832" y="11"/>
                  </a:lnTo>
                  <a:lnTo>
                    <a:pt x="1777" y="11"/>
                  </a:lnTo>
                  <a:lnTo>
                    <a:pt x="1718" y="11"/>
                  </a:lnTo>
                  <a:lnTo>
                    <a:pt x="1664" y="11"/>
                  </a:lnTo>
                  <a:lnTo>
                    <a:pt x="1605" y="13"/>
                  </a:lnTo>
                  <a:lnTo>
                    <a:pt x="1550" y="13"/>
                  </a:lnTo>
                  <a:lnTo>
                    <a:pt x="1492" y="13"/>
                  </a:lnTo>
                  <a:lnTo>
                    <a:pt x="1437" y="13"/>
                  </a:lnTo>
                  <a:lnTo>
                    <a:pt x="1379" y="13"/>
                  </a:lnTo>
                  <a:lnTo>
                    <a:pt x="1324" y="16"/>
                  </a:lnTo>
                  <a:lnTo>
                    <a:pt x="1266" y="16"/>
                  </a:lnTo>
                  <a:lnTo>
                    <a:pt x="1211" y="16"/>
                  </a:lnTo>
                  <a:lnTo>
                    <a:pt x="1153" y="16"/>
                  </a:lnTo>
                  <a:lnTo>
                    <a:pt x="1098" y="16"/>
                  </a:lnTo>
                  <a:lnTo>
                    <a:pt x="1039" y="16"/>
                  </a:lnTo>
                  <a:lnTo>
                    <a:pt x="974" y="16"/>
                  </a:lnTo>
                  <a:lnTo>
                    <a:pt x="909" y="16"/>
                  </a:lnTo>
                  <a:lnTo>
                    <a:pt x="844" y="13"/>
                  </a:lnTo>
                  <a:lnTo>
                    <a:pt x="779" y="13"/>
                  </a:lnTo>
                  <a:lnTo>
                    <a:pt x="714" y="11"/>
                  </a:lnTo>
                  <a:lnTo>
                    <a:pt x="648" y="11"/>
                  </a:lnTo>
                  <a:lnTo>
                    <a:pt x="583" y="9"/>
                  </a:lnTo>
                  <a:lnTo>
                    <a:pt x="522" y="7"/>
                  </a:lnTo>
                  <a:lnTo>
                    <a:pt x="456" y="5"/>
                  </a:lnTo>
                  <a:lnTo>
                    <a:pt x="391" y="5"/>
                  </a:lnTo>
                  <a:lnTo>
                    <a:pt x="326" y="3"/>
                  </a:lnTo>
                  <a:lnTo>
                    <a:pt x="261" y="3"/>
                  </a:lnTo>
                  <a:lnTo>
                    <a:pt x="196" y="0"/>
                  </a:lnTo>
                  <a:lnTo>
                    <a:pt x="131" y="0"/>
                  </a:lnTo>
                  <a:lnTo>
                    <a:pt x="65" y="0"/>
                  </a:lnTo>
                  <a:lnTo>
                    <a:pt x="0" y="0"/>
                  </a:lnTo>
                  <a:lnTo>
                    <a:pt x="0" y="3"/>
                  </a:lnTo>
                  <a:lnTo>
                    <a:pt x="4" y="5"/>
                  </a:lnTo>
                  <a:lnTo>
                    <a:pt x="7" y="7"/>
                  </a:lnTo>
                  <a:lnTo>
                    <a:pt x="11" y="9"/>
                  </a:lnTo>
                  <a:lnTo>
                    <a:pt x="134" y="11"/>
                  </a:lnTo>
                  <a:lnTo>
                    <a:pt x="254" y="13"/>
                  </a:lnTo>
                  <a:lnTo>
                    <a:pt x="377" y="16"/>
                  </a:lnTo>
                  <a:lnTo>
                    <a:pt x="501" y="18"/>
                  </a:lnTo>
                  <a:lnTo>
                    <a:pt x="621" y="18"/>
                  </a:lnTo>
                  <a:lnTo>
                    <a:pt x="744" y="20"/>
                  </a:lnTo>
                  <a:lnTo>
                    <a:pt x="864" y="20"/>
                  </a:lnTo>
                  <a:lnTo>
                    <a:pt x="988" y="22"/>
                  </a:lnTo>
                  <a:lnTo>
                    <a:pt x="1108" y="22"/>
                  </a:lnTo>
                  <a:lnTo>
                    <a:pt x="1231" y="22"/>
                  </a:lnTo>
                  <a:lnTo>
                    <a:pt x="1351" y="24"/>
                  </a:lnTo>
                  <a:lnTo>
                    <a:pt x="1475" y="24"/>
                  </a:lnTo>
                  <a:lnTo>
                    <a:pt x="1595" y="24"/>
                  </a:lnTo>
                  <a:lnTo>
                    <a:pt x="1718" y="24"/>
                  </a:lnTo>
                  <a:lnTo>
                    <a:pt x="1838" y="24"/>
                  </a:lnTo>
                  <a:lnTo>
                    <a:pt x="1962" y="24"/>
                  </a:lnTo>
                  <a:lnTo>
                    <a:pt x="1962" y="22"/>
                  </a:lnTo>
                  <a:lnTo>
                    <a:pt x="1958" y="18"/>
                  </a:lnTo>
                  <a:lnTo>
                    <a:pt x="1952" y="13"/>
                  </a:lnTo>
                  <a:lnTo>
                    <a:pt x="194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32"/>
            <p:cNvSpPr>
              <a:spLocks/>
            </p:cNvSpPr>
            <p:nvPr/>
          </p:nvSpPr>
          <p:spPr bwMode="auto">
            <a:xfrm>
              <a:off x="3587" y="3353"/>
              <a:ext cx="78" cy="174"/>
            </a:xfrm>
            <a:custGeom>
              <a:avLst/>
              <a:gdLst>
                <a:gd name="T0" fmla="*/ 61 w 78"/>
                <a:gd name="T1" fmla="*/ 0 h 174"/>
                <a:gd name="T2" fmla="*/ 37 w 78"/>
                <a:gd name="T3" fmla="*/ 37 h 174"/>
                <a:gd name="T4" fmla="*/ 20 w 78"/>
                <a:gd name="T5" fmla="*/ 78 h 174"/>
                <a:gd name="T6" fmla="*/ 6 w 78"/>
                <a:gd name="T7" fmla="*/ 120 h 174"/>
                <a:gd name="T8" fmla="*/ 0 w 78"/>
                <a:gd name="T9" fmla="*/ 159 h 174"/>
                <a:gd name="T10" fmla="*/ 3 w 78"/>
                <a:gd name="T11" fmla="*/ 163 h 174"/>
                <a:gd name="T12" fmla="*/ 10 w 78"/>
                <a:gd name="T13" fmla="*/ 170 h 174"/>
                <a:gd name="T14" fmla="*/ 17 w 78"/>
                <a:gd name="T15" fmla="*/ 174 h 174"/>
                <a:gd name="T16" fmla="*/ 24 w 78"/>
                <a:gd name="T17" fmla="*/ 172 h 174"/>
                <a:gd name="T18" fmla="*/ 30 w 78"/>
                <a:gd name="T19" fmla="*/ 152 h 174"/>
                <a:gd name="T20" fmla="*/ 37 w 78"/>
                <a:gd name="T21" fmla="*/ 133 h 174"/>
                <a:gd name="T22" fmla="*/ 41 w 78"/>
                <a:gd name="T23" fmla="*/ 113 h 174"/>
                <a:gd name="T24" fmla="*/ 44 w 78"/>
                <a:gd name="T25" fmla="*/ 94 h 174"/>
                <a:gd name="T26" fmla="*/ 51 w 78"/>
                <a:gd name="T27" fmla="*/ 72 h 174"/>
                <a:gd name="T28" fmla="*/ 58 w 78"/>
                <a:gd name="T29" fmla="*/ 52 h 174"/>
                <a:gd name="T30" fmla="*/ 68 w 78"/>
                <a:gd name="T31" fmla="*/ 31 h 174"/>
                <a:gd name="T32" fmla="*/ 78 w 78"/>
                <a:gd name="T33" fmla="*/ 11 h 174"/>
                <a:gd name="T34" fmla="*/ 78 w 78"/>
                <a:gd name="T35" fmla="*/ 9 h 174"/>
                <a:gd name="T36" fmla="*/ 72 w 78"/>
                <a:gd name="T37" fmla="*/ 5 h 174"/>
                <a:gd name="T38" fmla="*/ 65 w 78"/>
                <a:gd name="T39" fmla="*/ 0 h 174"/>
                <a:gd name="T40" fmla="*/ 61 w 78"/>
                <a:gd name="T41" fmla="*/ 0 h 174"/>
                <a:gd name="T42" fmla="*/ 61 w 78"/>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74">
                  <a:moveTo>
                    <a:pt x="61" y="0"/>
                  </a:moveTo>
                  <a:lnTo>
                    <a:pt x="37" y="37"/>
                  </a:lnTo>
                  <a:lnTo>
                    <a:pt x="20" y="78"/>
                  </a:lnTo>
                  <a:lnTo>
                    <a:pt x="6" y="120"/>
                  </a:lnTo>
                  <a:lnTo>
                    <a:pt x="0" y="159"/>
                  </a:lnTo>
                  <a:lnTo>
                    <a:pt x="3" y="163"/>
                  </a:lnTo>
                  <a:lnTo>
                    <a:pt x="10" y="170"/>
                  </a:lnTo>
                  <a:lnTo>
                    <a:pt x="17" y="174"/>
                  </a:lnTo>
                  <a:lnTo>
                    <a:pt x="24" y="172"/>
                  </a:lnTo>
                  <a:lnTo>
                    <a:pt x="30" y="152"/>
                  </a:lnTo>
                  <a:lnTo>
                    <a:pt x="37" y="133"/>
                  </a:lnTo>
                  <a:lnTo>
                    <a:pt x="41" y="113"/>
                  </a:lnTo>
                  <a:lnTo>
                    <a:pt x="44" y="94"/>
                  </a:lnTo>
                  <a:lnTo>
                    <a:pt x="51" y="72"/>
                  </a:lnTo>
                  <a:lnTo>
                    <a:pt x="58" y="52"/>
                  </a:lnTo>
                  <a:lnTo>
                    <a:pt x="68" y="31"/>
                  </a:lnTo>
                  <a:lnTo>
                    <a:pt x="78" y="11"/>
                  </a:lnTo>
                  <a:lnTo>
                    <a:pt x="78" y="9"/>
                  </a:lnTo>
                  <a:lnTo>
                    <a:pt x="72" y="5"/>
                  </a:lnTo>
                  <a:lnTo>
                    <a:pt x="65"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4" name="Freeform 33"/>
            <p:cNvSpPr>
              <a:spLocks/>
            </p:cNvSpPr>
            <p:nvPr/>
          </p:nvSpPr>
          <p:spPr bwMode="auto">
            <a:xfrm>
              <a:off x="1810" y="3316"/>
              <a:ext cx="168" cy="174"/>
            </a:xfrm>
            <a:custGeom>
              <a:avLst/>
              <a:gdLst>
                <a:gd name="T0" fmla="*/ 0 w 168"/>
                <a:gd name="T1" fmla="*/ 3 h 174"/>
                <a:gd name="T2" fmla="*/ 21 w 168"/>
                <a:gd name="T3" fmla="*/ 22 h 174"/>
                <a:gd name="T4" fmla="*/ 38 w 168"/>
                <a:gd name="T5" fmla="*/ 42 h 174"/>
                <a:gd name="T6" fmla="*/ 55 w 168"/>
                <a:gd name="T7" fmla="*/ 61 h 174"/>
                <a:gd name="T8" fmla="*/ 72 w 168"/>
                <a:gd name="T9" fmla="*/ 83 h 174"/>
                <a:gd name="T10" fmla="*/ 86 w 168"/>
                <a:gd name="T11" fmla="*/ 102 h 174"/>
                <a:gd name="T12" fmla="*/ 100 w 168"/>
                <a:gd name="T13" fmla="*/ 124 h 174"/>
                <a:gd name="T14" fmla="*/ 113 w 168"/>
                <a:gd name="T15" fmla="*/ 144 h 174"/>
                <a:gd name="T16" fmla="*/ 130 w 168"/>
                <a:gd name="T17" fmla="*/ 163 h 174"/>
                <a:gd name="T18" fmla="*/ 137 w 168"/>
                <a:gd name="T19" fmla="*/ 168 h 174"/>
                <a:gd name="T20" fmla="*/ 151 w 168"/>
                <a:gd name="T21" fmla="*/ 172 h 174"/>
                <a:gd name="T22" fmla="*/ 161 w 168"/>
                <a:gd name="T23" fmla="*/ 174 h 174"/>
                <a:gd name="T24" fmla="*/ 168 w 168"/>
                <a:gd name="T25" fmla="*/ 172 h 174"/>
                <a:gd name="T26" fmla="*/ 158 w 168"/>
                <a:gd name="T27" fmla="*/ 150 h 174"/>
                <a:gd name="T28" fmla="*/ 144 w 168"/>
                <a:gd name="T29" fmla="*/ 129 h 174"/>
                <a:gd name="T30" fmla="*/ 127 w 168"/>
                <a:gd name="T31" fmla="*/ 107 h 174"/>
                <a:gd name="T32" fmla="*/ 110 w 168"/>
                <a:gd name="T33" fmla="*/ 85 h 174"/>
                <a:gd name="T34" fmla="*/ 89 w 168"/>
                <a:gd name="T35" fmla="*/ 66 h 174"/>
                <a:gd name="T36" fmla="*/ 65 w 168"/>
                <a:gd name="T37" fmla="*/ 46 h 174"/>
                <a:gd name="T38" fmla="*/ 45 w 168"/>
                <a:gd name="T39" fmla="*/ 26 h 174"/>
                <a:gd name="T40" fmla="*/ 24 w 168"/>
                <a:gd name="T41" fmla="*/ 9 h 174"/>
                <a:gd name="T42" fmla="*/ 17 w 168"/>
                <a:gd name="T43" fmla="*/ 5 h 174"/>
                <a:gd name="T44" fmla="*/ 7 w 168"/>
                <a:gd name="T45" fmla="*/ 3 h 174"/>
                <a:gd name="T46" fmla="*/ 0 w 168"/>
                <a:gd name="T47" fmla="*/ 0 h 174"/>
                <a:gd name="T48" fmla="*/ 0 w 168"/>
                <a:gd name="T49" fmla="*/ 3 h 174"/>
                <a:gd name="T50" fmla="*/ 0 w 168"/>
                <a:gd name="T51" fmla="*/ 3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 h="174">
                  <a:moveTo>
                    <a:pt x="0" y="3"/>
                  </a:moveTo>
                  <a:lnTo>
                    <a:pt x="21" y="22"/>
                  </a:lnTo>
                  <a:lnTo>
                    <a:pt x="38" y="42"/>
                  </a:lnTo>
                  <a:lnTo>
                    <a:pt x="55" y="61"/>
                  </a:lnTo>
                  <a:lnTo>
                    <a:pt x="72" y="83"/>
                  </a:lnTo>
                  <a:lnTo>
                    <a:pt x="86" y="102"/>
                  </a:lnTo>
                  <a:lnTo>
                    <a:pt x="100" y="124"/>
                  </a:lnTo>
                  <a:lnTo>
                    <a:pt x="113" y="144"/>
                  </a:lnTo>
                  <a:lnTo>
                    <a:pt x="130" y="163"/>
                  </a:lnTo>
                  <a:lnTo>
                    <a:pt x="137" y="168"/>
                  </a:lnTo>
                  <a:lnTo>
                    <a:pt x="151" y="172"/>
                  </a:lnTo>
                  <a:lnTo>
                    <a:pt x="161" y="174"/>
                  </a:lnTo>
                  <a:lnTo>
                    <a:pt x="168" y="172"/>
                  </a:lnTo>
                  <a:lnTo>
                    <a:pt x="158" y="150"/>
                  </a:lnTo>
                  <a:lnTo>
                    <a:pt x="144" y="129"/>
                  </a:lnTo>
                  <a:lnTo>
                    <a:pt x="127" y="107"/>
                  </a:lnTo>
                  <a:lnTo>
                    <a:pt x="110" y="85"/>
                  </a:lnTo>
                  <a:lnTo>
                    <a:pt x="89" y="66"/>
                  </a:lnTo>
                  <a:lnTo>
                    <a:pt x="65" y="46"/>
                  </a:lnTo>
                  <a:lnTo>
                    <a:pt x="45" y="26"/>
                  </a:lnTo>
                  <a:lnTo>
                    <a:pt x="24" y="9"/>
                  </a:lnTo>
                  <a:lnTo>
                    <a:pt x="17" y="5"/>
                  </a:lnTo>
                  <a:lnTo>
                    <a:pt x="7" y="3"/>
                  </a:lnTo>
                  <a:lnTo>
                    <a:pt x="0"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5" name="Freeform 34"/>
            <p:cNvSpPr>
              <a:spLocks/>
            </p:cNvSpPr>
            <p:nvPr/>
          </p:nvSpPr>
          <p:spPr bwMode="auto">
            <a:xfrm>
              <a:off x="1621" y="3486"/>
              <a:ext cx="2356" cy="24"/>
            </a:xfrm>
            <a:custGeom>
              <a:avLst/>
              <a:gdLst>
                <a:gd name="T0" fmla="*/ 2271 w 2356"/>
                <a:gd name="T1" fmla="*/ 11 h 24"/>
                <a:gd name="T2" fmla="*/ 2137 w 2356"/>
                <a:gd name="T3" fmla="*/ 11 h 24"/>
                <a:gd name="T4" fmla="*/ 2003 w 2356"/>
                <a:gd name="T5" fmla="*/ 11 h 24"/>
                <a:gd name="T6" fmla="*/ 1866 w 2356"/>
                <a:gd name="T7" fmla="*/ 13 h 24"/>
                <a:gd name="T8" fmla="*/ 1732 w 2356"/>
                <a:gd name="T9" fmla="*/ 13 h 24"/>
                <a:gd name="T10" fmla="*/ 1595 w 2356"/>
                <a:gd name="T11" fmla="*/ 15 h 24"/>
                <a:gd name="T12" fmla="*/ 1461 w 2356"/>
                <a:gd name="T13" fmla="*/ 15 h 24"/>
                <a:gd name="T14" fmla="*/ 1328 w 2356"/>
                <a:gd name="T15" fmla="*/ 15 h 24"/>
                <a:gd name="T16" fmla="*/ 1180 w 2356"/>
                <a:gd name="T17" fmla="*/ 15 h 24"/>
                <a:gd name="T18" fmla="*/ 1022 w 2356"/>
                <a:gd name="T19" fmla="*/ 15 h 24"/>
                <a:gd name="T20" fmla="*/ 865 w 2356"/>
                <a:gd name="T21" fmla="*/ 13 h 24"/>
                <a:gd name="T22" fmla="*/ 707 w 2356"/>
                <a:gd name="T23" fmla="*/ 8 h 24"/>
                <a:gd name="T24" fmla="*/ 553 w 2356"/>
                <a:gd name="T25" fmla="*/ 6 h 24"/>
                <a:gd name="T26" fmla="*/ 395 w 2356"/>
                <a:gd name="T27" fmla="*/ 2 h 24"/>
                <a:gd name="T28" fmla="*/ 237 w 2356"/>
                <a:gd name="T29" fmla="*/ 0 h 24"/>
                <a:gd name="T30" fmla="*/ 79 w 2356"/>
                <a:gd name="T31" fmla="*/ 0 h 24"/>
                <a:gd name="T32" fmla="*/ 0 w 2356"/>
                <a:gd name="T33" fmla="*/ 2 h 24"/>
                <a:gd name="T34" fmla="*/ 7 w 2356"/>
                <a:gd name="T35" fmla="*/ 6 h 24"/>
                <a:gd name="T36" fmla="*/ 83 w 2356"/>
                <a:gd name="T37" fmla="*/ 11 h 24"/>
                <a:gd name="T38" fmla="*/ 230 w 2356"/>
                <a:gd name="T39" fmla="*/ 13 h 24"/>
                <a:gd name="T40" fmla="*/ 378 w 2356"/>
                <a:gd name="T41" fmla="*/ 15 h 24"/>
                <a:gd name="T42" fmla="*/ 525 w 2356"/>
                <a:gd name="T43" fmla="*/ 15 h 24"/>
                <a:gd name="T44" fmla="*/ 673 w 2356"/>
                <a:gd name="T45" fmla="*/ 17 h 24"/>
                <a:gd name="T46" fmla="*/ 817 w 2356"/>
                <a:gd name="T47" fmla="*/ 19 h 24"/>
                <a:gd name="T48" fmla="*/ 964 w 2356"/>
                <a:gd name="T49" fmla="*/ 19 h 24"/>
                <a:gd name="T50" fmla="*/ 1112 w 2356"/>
                <a:gd name="T51" fmla="*/ 22 h 24"/>
                <a:gd name="T52" fmla="*/ 1256 w 2356"/>
                <a:gd name="T53" fmla="*/ 22 h 24"/>
                <a:gd name="T54" fmla="*/ 1403 w 2356"/>
                <a:gd name="T55" fmla="*/ 24 h 24"/>
                <a:gd name="T56" fmla="*/ 1551 w 2356"/>
                <a:gd name="T57" fmla="*/ 24 h 24"/>
                <a:gd name="T58" fmla="*/ 1695 w 2356"/>
                <a:gd name="T59" fmla="*/ 24 h 24"/>
                <a:gd name="T60" fmla="*/ 1842 w 2356"/>
                <a:gd name="T61" fmla="*/ 24 h 24"/>
                <a:gd name="T62" fmla="*/ 1990 w 2356"/>
                <a:gd name="T63" fmla="*/ 24 h 24"/>
                <a:gd name="T64" fmla="*/ 2137 w 2356"/>
                <a:gd name="T65" fmla="*/ 24 h 24"/>
                <a:gd name="T66" fmla="*/ 2284 w 2356"/>
                <a:gd name="T67" fmla="*/ 24 h 24"/>
                <a:gd name="T68" fmla="*/ 2356 w 2356"/>
                <a:gd name="T69" fmla="*/ 22 h 24"/>
                <a:gd name="T70" fmla="*/ 2346 w 2356"/>
                <a:gd name="T71" fmla="*/ 13 h 24"/>
                <a:gd name="T72" fmla="*/ 2339 w 2356"/>
                <a:gd name="T73" fmla="*/ 11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56" h="24">
                  <a:moveTo>
                    <a:pt x="2339" y="11"/>
                  </a:moveTo>
                  <a:lnTo>
                    <a:pt x="2271" y="11"/>
                  </a:lnTo>
                  <a:lnTo>
                    <a:pt x="2206" y="11"/>
                  </a:lnTo>
                  <a:lnTo>
                    <a:pt x="2137" y="11"/>
                  </a:lnTo>
                  <a:lnTo>
                    <a:pt x="2068" y="11"/>
                  </a:lnTo>
                  <a:lnTo>
                    <a:pt x="2003" y="11"/>
                  </a:lnTo>
                  <a:lnTo>
                    <a:pt x="1935" y="13"/>
                  </a:lnTo>
                  <a:lnTo>
                    <a:pt x="1866" y="13"/>
                  </a:lnTo>
                  <a:lnTo>
                    <a:pt x="1801" y="13"/>
                  </a:lnTo>
                  <a:lnTo>
                    <a:pt x="1732" y="13"/>
                  </a:lnTo>
                  <a:lnTo>
                    <a:pt x="1664" y="13"/>
                  </a:lnTo>
                  <a:lnTo>
                    <a:pt x="1595" y="15"/>
                  </a:lnTo>
                  <a:lnTo>
                    <a:pt x="1530" y="15"/>
                  </a:lnTo>
                  <a:lnTo>
                    <a:pt x="1461" y="15"/>
                  </a:lnTo>
                  <a:lnTo>
                    <a:pt x="1393" y="15"/>
                  </a:lnTo>
                  <a:lnTo>
                    <a:pt x="1328" y="15"/>
                  </a:lnTo>
                  <a:lnTo>
                    <a:pt x="1259" y="15"/>
                  </a:lnTo>
                  <a:lnTo>
                    <a:pt x="1180" y="15"/>
                  </a:lnTo>
                  <a:lnTo>
                    <a:pt x="1101" y="15"/>
                  </a:lnTo>
                  <a:lnTo>
                    <a:pt x="1022" y="15"/>
                  </a:lnTo>
                  <a:lnTo>
                    <a:pt x="944" y="13"/>
                  </a:lnTo>
                  <a:lnTo>
                    <a:pt x="865" y="13"/>
                  </a:lnTo>
                  <a:lnTo>
                    <a:pt x="786" y="11"/>
                  </a:lnTo>
                  <a:lnTo>
                    <a:pt x="707" y="8"/>
                  </a:lnTo>
                  <a:lnTo>
                    <a:pt x="631" y="6"/>
                  </a:lnTo>
                  <a:lnTo>
                    <a:pt x="553" y="6"/>
                  </a:lnTo>
                  <a:lnTo>
                    <a:pt x="474" y="4"/>
                  </a:lnTo>
                  <a:lnTo>
                    <a:pt x="395" y="2"/>
                  </a:lnTo>
                  <a:lnTo>
                    <a:pt x="316" y="2"/>
                  </a:lnTo>
                  <a:lnTo>
                    <a:pt x="237" y="0"/>
                  </a:lnTo>
                  <a:lnTo>
                    <a:pt x="158" y="0"/>
                  </a:lnTo>
                  <a:lnTo>
                    <a:pt x="79" y="0"/>
                  </a:lnTo>
                  <a:lnTo>
                    <a:pt x="0" y="0"/>
                  </a:lnTo>
                  <a:lnTo>
                    <a:pt x="0" y="2"/>
                  </a:lnTo>
                  <a:lnTo>
                    <a:pt x="4" y="4"/>
                  </a:lnTo>
                  <a:lnTo>
                    <a:pt x="7" y="6"/>
                  </a:lnTo>
                  <a:lnTo>
                    <a:pt x="11" y="8"/>
                  </a:lnTo>
                  <a:lnTo>
                    <a:pt x="83" y="11"/>
                  </a:lnTo>
                  <a:lnTo>
                    <a:pt x="158" y="11"/>
                  </a:lnTo>
                  <a:lnTo>
                    <a:pt x="230" y="13"/>
                  </a:lnTo>
                  <a:lnTo>
                    <a:pt x="306" y="13"/>
                  </a:lnTo>
                  <a:lnTo>
                    <a:pt x="378" y="15"/>
                  </a:lnTo>
                  <a:lnTo>
                    <a:pt x="453" y="15"/>
                  </a:lnTo>
                  <a:lnTo>
                    <a:pt x="525" y="15"/>
                  </a:lnTo>
                  <a:lnTo>
                    <a:pt x="597" y="17"/>
                  </a:lnTo>
                  <a:lnTo>
                    <a:pt x="673" y="17"/>
                  </a:lnTo>
                  <a:lnTo>
                    <a:pt x="745" y="17"/>
                  </a:lnTo>
                  <a:lnTo>
                    <a:pt x="817" y="19"/>
                  </a:lnTo>
                  <a:lnTo>
                    <a:pt x="892" y="19"/>
                  </a:lnTo>
                  <a:lnTo>
                    <a:pt x="964" y="19"/>
                  </a:lnTo>
                  <a:lnTo>
                    <a:pt x="1036" y="22"/>
                  </a:lnTo>
                  <a:lnTo>
                    <a:pt x="1112" y="22"/>
                  </a:lnTo>
                  <a:lnTo>
                    <a:pt x="1184" y="22"/>
                  </a:lnTo>
                  <a:lnTo>
                    <a:pt x="1256" y="22"/>
                  </a:lnTo>
                  <a:lnTo>
                    <a:pt x="1331" y="24"/>
                  </a:lnTo>
                  <a:lnTo>
                    <a:pt x="1403" y="24"/>
                  </a:lnTo>
                  <a:lnTo>
                    <a:pt x="1475" y="24"/>
                  </a:lnTo>
                  <a:lnTo>
                    <a:pt x="1551" y="24"/>
                  </a:lnTo>
                  <a:lnTo>
                    <a:pt x="1623" y="24"/>
                  </a:lnTo>
                  <a:lnTo>
                    <a:pt x="1695" y="24"/>
                  </a:lnTo>
                  <a:lnTo>
                    <a:pt x="1770" y="24"/>
                  </a:lnTo>
                  <a:lnTo>
                    <a:pt x="1842" y="24"/>
                  </a:lnTo>
                  <a:lnTo>
                    <a:pt x="1914" y="24"/>
                  </a:lnTo>
                  <a:lnTo>
                    <a:pt x="1990" y="24"/>
                  </a:lnTo>
                  <a:lnTo>
                    <a:pt x="2062" y="24"/>
                  </a:lnTo>
                  <a:lnTo>
                    <a:pt x="2137" y="24"/>
                  </a:lnTo>
                  <a:lnTo>
                    <a:pt x="2209" y="24"/>
                  </a:lnTo>
                  <a:lnTo>
                    <a:pt x="2284" y="24"/>
                  </a:lnTo>
                  <a:lnTo>
                    <a:pt x="2356" y="24"/>
                  </a:lnTo>
                  <a:lnTo>
                    <a:pt x="2356" y="22"/>
                  </a:lnTo>
                  <a:lnTo>
                    <a:pt x="2353" y="17"/>
                  </a:lnTo>
                  <a:lnTo>
                    <a:pt x="2346" y="13"/>
                  </a:lnTo>
                  <a:lnTo>
                    <a:pt x="233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6" name="Freeform 35"/>
            <p:cNvSpPr>
              <a:spLocks/>
            </p:cNvSpPr>
            <p:nvPr/>
          </p:nvSpPr>
          <p:spPr bwMode="auto">
            <a:xfrm>
              <a:off x="1639" y="3657"/>
              <a:ext cx="2359" cy="24"/>
            </a:xfrm>
            <a:custGeom>
              <a:avLst/>
              <a:gdLst>
                <a:gd name="T0" fmla="*/ 2273 w 2359"/>
                <a:gd name="T1" fmla="*/ 11 h 24"/>
                <a:gd name="T2" fmla="*/ 2140 w 2359"/>
                <a:gd name="T3" fmla="*/ 11 h 24"/>
                <a:gd name="T4" fmla="*/ 2002 w 2359"/>
                <a:gd name="T5" fmla="*/ 11 h 24"/>
                <a:gd name="T6" fmla="*/ 1869 w 2359"/>
                <a:gd name="T7" fmla="*/ 13 h 24"/>
                <a:gd name="T8" fmla="*/ 1731 w 2359"/>
                <a:gd name="T9" fmla="*/ 13 h 24"/>
                <a:gd name="T10" fmla="*/ 1598 w 2359"/>
                <a:gd name="T11" fmla="*/ 16 h 24"/>
                <a:gd name="T12" fmla="*/ 1461 w 2359"/>
                <a:gd name="T13" fmla="*/ 16 h 24"/>
                <a:gd name="T14" fmla="*/ 1327 w 2359"/>
                <a:gd name="T15" fmla="*/ 16 h 24"/>
                <a:gd name="T16" fmla="*/ 1179 w 2359"/>
                <a:gd name="T17" fmla="*/ 16 h 24"/>
                <a:gd name="T18" fmla="*/ 1025 w 2359"/>
                <a:gd name="T19" fmla="*/ 16 h 24"/>
                <a:gd name="T20" fmla="*/ 867 w 2359"/>
                <a:gd name="T21" fmla="*/ 11 h 24"/>
                <a:gd name="T22" fmla="*/ 710 w 2359"/>
                <a:gd name="T23" fmla="*/ 9 h 24"/>
                <a:gd name="T24" fmla="*/ 552 w 2359"/>
                <a:gd name="T25" fmla="*/ 5 h 24"/>
                <a:gd name="T26" fmla="*/ 394 w 2359"/>
                <a:gd name="T27" fmla="*/ 3 h 24"/>
                <a:gd name="T28" fmla="*/ 236 w 2359"/>
                <a:gd name="T29" fmla="*/ 0 h 24"/>
                <a:gd name="T30" fmla="*/ 79 w 2359"/>
                <a:gd name="T31" fmla="*/ 0 h 24"/>
                <a:gd name="T32" fmla="*/ 0 w 2359"/>
                <a:gd name="T33" fmla="*/ 3 h 24"/>
                <a:gd name="T34" fmla="*/ 6 w 2359"/>
                <a:gd name="T35" fmla="*/ 7 h 24"/>
                <a:gd name="T36" fmla="*/ 85 w 2359"/>
                <a:gd name="T37" fmla="*/ 11 h 24"/>
                <a:gd name="T38" fmla="*/ 233 w 2359"/>
                <a:gd name="T39" fmla="*/ 13 h 24"/>
                <a:gd name="T40" fmla="*/ 380 w 2359"/>
                <a:gd name="T41" fmla="*/ 16 h 24"/>
                <a:gd name="T42" fmla="*/ 528 w 2359"/>
                <a:gd name="T43" fmla="*/ 16 h 24"/>
                <a:gd name="T44" fmla="*/ 672 w 2359"/>
                <a:gd name="T45" fmla="*/ 18 h 24"/>
                <a:gd name="T46" fmla="*/ 819 w 2359"/>
                <a:gd name="T47" fmla="*/ 20 h 24"/>
                <a:gd name="T48" fmla="*/ 967 w 2359"/>
                <a:gd name="T49" fmla="*/ 20 h 24"/>
                <a:gd name="T50" fmla="*/ 1111 w 2359"/>
                <a:gd name="T51" fmla="*/ 22 h 24"/>
                <a:gd name="T52" fmla="*/ 1258 w 2359"/>
                <a:gd name="T53" fmla="*/ 22 h 24"/>
                <a:gd name="T54" fmla="*/ 1406 w 2359"/>
                <a:gd name="T55" fmla="*/ 24 h 24"/>
                <a:gd name="T56" fmla="*/ 1550 w 2359"/>
                <a:gd name="T57" fmla="*/ 24 h 24"/>
                <a:gd name="T58" fmla="*/ 1697 w 2359"/>
                <a:gd name="T59" fmla="*/ 24 h 24"/>
                <a:gd name="T60" fmla="*/ 1845 w 2359"/>
                <a:gd name="T61" fmla="*/ 24 h 24"/>
                <a:gd name="T62" fmla="*/ 1992 w 2359"/>
                <a:gd name="T63" fmla="*/ 24 h 24"/>
                <a:gd name="T64" fmla="*/ 2140 w 2359"/>
                <a:gd name="T65" fmla="*/ 24 h 24"/>
                <a:gd name="T66" fmla="*/ 2287 w 2359"/>
                <a:gd name="T67" fmla="*/ 24 h 24"/>
                <a:gd name="T68" fmla="*/ 2359 w 2359"/>
                <a:gd name="T69" fmla="*/ 22 h 24"/>
                <a:gd name="T70" fmla="*/ 2349 w 2359"/>
                <a:gd name="T71" fmla="*/ 13 h 24"/>
                <a:gd name="T72" fmla="*/ 2342 w 2359"/>
                <a:gd name="T73" fmla="*/ 11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59" h="24">
                  <a:moveTo>
                    <a:pt x="2342" y="11"/>
                  </a:moveTo>
                  <a:lnTo>
                    <a:pt x="2273" y="11"/>
                  </a:lnTo>
                  <a:lnTo>
                    <a:pt x="2208" y="11"/>
                  </a:lnTo>
                  <a:lnTo>
                    <a:pt x="2140" y="11"/>
                  </a:lnTo>
                  <a:lnTo>
                    <a:pt x="2071" y="11"/>
                  </a:lnTo>
                  <a:lnTo>
                    <a:pt x="2002" y="11"/>
                  </a:lnTo>
                  <a:lnTo>
                    <a:pt x="1937" y="13"/>
                  </a:lnTo>
                  <a:lnTo>
                    <a:pt x="1869" y="13"/>
                  </a:lnTo>
                  <a:lnTo>
                    <a:pt x="1800" y="13"/>
                  </a:lnTo>
                  <a:lnTo>
                    <a:pt x="1731" y="13"/>
                  </a:lnTo>
                  <a:lnTo>
                    <a:pt x="1663" y="13"/>
                  </a:lnTo>
                  <a:lnTo>
                    <a:pt x="1598" y="16"/>
                  </a:lnTo>
                  <a:lnTo>
                    <a:pt x="1529" y="16"/>
                  </a:lnTo>
                  <a:lnTo>
                    <a:pt x="1461" y="16"/>
                  </a:lnTo>
                  <a:lnTo>
                    <a:pt x="1392" y="16"/>
                  </a:lnTo>
                  <a:lnTo>
                    <a:pt x="1327" y="16"/>
                  </a:lnTo>
                  <a:lnTo>
                    <a:pt x="1258" y="16"/>
                  </a:lnTo>
                  <a:lnTo>
                    <a:pt x="1179" y="16"/>
                  </a:lnTo>
                  <a:lnTo>
                    <a:pt x="1104" y="16"/>
                  </a:lnTo>
                  <a:lnTo>
                    <a:pt x="1025" y="16"/>
                  </a:lnTo>
                  <a:lnTo>
                    <a:pt x="946" y="13"/>
                  </a:lnTo>
                  <a:lnTo>
                    <a:pt x="867" y="11"/>
                  </a:lnTo>
                  <a:lnTo>
                    <a:pt x="788" y="11"/>
                  </a:lnTo>
                  <a:lnTo>
                    <a:pt x="710" y="9"/>
                  </a:lnTo>
                  <a:lnTo>
                    <a:pt x="631" y="7"/>
                  </a:lnTo>
                  <a:lnTo>
                    <a:pt x="552" y="5"/>
                  </a:lnTo>
                  <a:lnTo>
                    <a:pt x="473" y="5"/>
                  </a:lnTo>
                  <a:lnTo>
                    <a:pt x="394" y="3"/>
                  </a:lnTo>
                  <a:lnTo>
                    <a:pt x="315" y="0"/>
                  </a:lnTo>
                  <a:lnTo>
                    <a:pt x="236" y="0"/>
                  </a:lnTo>
                  <a:lnTo>
                    <a:pt x="157" y="0"/>
                  </a:lnTo>
                  <a:lnTo>
                    <a:pt x="79" y="0"/>
                  </a:lnTo>
                  <a:lnTo>
                    <a:pt x="0" y="0"/>
                  </a:lnTo>
                  <a:lnTo>
                    <a:pt x="0" y="3"/>
                  </a:lnTo>
                  <a:lnTo>
                    <a:pt x="3" y="5"/>
                  </a:lnTo>
                  <a:lnTo>
                    <a:pt x="6" y="7"/>
                  </a:lnTo>
                  <a:lnTo>
                    <a:pt x="13" y="9"/>
                  </a:lnTo>
                  <a:lnTo>
                    <a:pt x="85" y="11"/>
                  </a:lnTo>
                  <a:lnTo>
                    <a:pt x="161" y="11"/>
                  </a:lnTo>
                  <a:lnTo>
                    <a:pt x="233" y="13"/>
                  </a:lnTo>
                  <a:lnTo>
                    <a:pt x="305" y="13"/>
                  </a:lnTo>
                  <a:lnTo>
                    <a:pt x="380" y="16"/>
                  </a:lnTo>
                  <a:lnTo>
                    <a:pt x="452" y="16"/>
                  </a:lnTo>
                  <a:lnTo>
                    <a:pt x="528" y="16"/>
                  </a:lnTo>
                  <a:lnTo>
                    <a:pt x="600" y="18"/>
                  </a:lnTo>
                  <a:lnTo>
                    <a:pt x="672" y="18"/>
                  </a:lnTo>
                  <a:lnTo>
                    <a:pt x="747" y="18"/>
                  </a:lnTo>
                  <a:lnTo>
                    <a:pt x="819" y="20"/>
                  </a:lnTo>
                  <a:lnTo>
                    <a:pt x="891" y="20"/>
                  </a:lnTo>
                  <a:lnTo>
                    <a:pt x="967" y="20"/>
                  </a:lnTo>
                  <a:lnTo>
                    <a:pt x="1039" y="22"/>
                  </a:lnTo>
                  <a:lnTo>
                    <a:pt x="1111" y="22"/>
                  </a:lnTo>
                  <a:lnTo>
                    <a:pt x="1186" y="22"/>
                  </a:lnTo>
                  <a:lnTo>
                    <a:pt x="1258" y="22"/>
                  </a:lnTo>
                  <a:lnTo>
                    <a:pt x="1330" y="24"/>
                  </a:lnTo>
                  <a:lnTo>
                    <a:pt x="1406" y="24"/>
                  </a:lnTo>
                  <a:lnTo>
                    <a:pt x="1478" y="24"/>
                  </a:lnTo>
                  <a:lnTo>
                    <a:pt x="1550" y="24"/>
                  </a:lnTo>
                  <a:lnTo>
                    <a:pt x="1625" y="24"/>
                  </a:lnTo>
                  <a:lnTo>
                    <a:pt x="1697" y="24"/>
                  </a:lnTo>
                  <a:lnTo>
                    <a:pt x="1773" y="24"/>
                  </a:lnTo>
                  <a:lnTo>
                    <a:pt x="1845" y="24"/>
                  </a:lnTo>
                  <a:lnTo>
                    <a:pt x="1917" y="24"/>
                  </a:lnTo>
                  <a:lnTo>
                    <a:pt x="1992" y="24"/>
                  </a:lnTo>
                  <a:lnTo>
                    <a:pt x="2064" y="24"/>
                  </a:lnTo>
                  <a:lnTo>
                    <a:pt x="2140" y="24"/>
                  </a:lnTo>
                  <a:lnTo>
                    <a:pt x="2212" y="24"/>
                  </a:lnTo>
                  <a:lnTo>
                    <a:pt x="2287" y="24"/>
                  </a:lnTo>
                  <a:lnTo>
                    <a:pt x="2359" y="24"/>
                  </a:lnTo>
                  <a:lnTo>
                    <a:pt x="2359" y="22"/>
                  </a:lnTo>
                  <a:lnTo>
                    <a:pt x="2356" y="18"/>
                  </a:lnTo>
                  <a:lnTo>
                    <a:pt x="2349" y="13"/>
                  </a:lnTo>
                  <a:lnTo>
                    <a:pt x="234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7" name="Freeform 36"/>
            <p:cNvSpPr>
              <a:spLocks/>
            </p:cNvSpPr>
            <p:nvPr/>
          </p:nvSpPr>
          <p:spPr bwMode="auto">
            <a:xfrm>
              <a:off x="3796" y="3497"/>
              <a:ext cx="89" cy="182"/>
            </a:xfrm>
            <a:custGeom>
              <a:avLst/>
              <a:gdLst>
                <a:gd name="T0" fmla="*/ 72 w 89"/>
                <a:gd name="T1" fmla="*/ 0 h 182"/>
                <a:gd name="T2" fmla="*/ 44 w 89"/>
                <a:gd name="T3" fmla="*/ 39 h 182"/>
                <a:gd name="T4" fmla="*/ 24 w 89"/>
                <a:gd name="T5" fmla="*/ 82 h 182"/>
                <a:gd name="T6" fmla="*/ 10 w 89"/>
                <a:gd name="T7" fmla="*/ 126 h 182"/>
                <a:gd name="T8" fmla="*/ 0 w 89"/>
                <a:gd name="T9" fmla="*/ 167 h 182"/>
                <a:gd name="T10" fmla="*/ 0 w 89"/>
                <a:gd name="T11" fmla="*/ 171 h 182"/>
                <a:gd name="T12" fmla="*/ 7 w 89"/>
                <a:gd name="T13" fmla="*/ 178 h 182"/>
                <a:gd name="T14" fmla="*/ 17 w 89"/>
                <a:gd name="T15" fmla="*/ 182 h 182"/>
                <a:gd name="T16" fmla="*/ 20 w 89"/>
                <a:gd name="T17" fmla="*/ 180 h 182"/>
                <a:gd name="T18" fmla="*/ 41 w 89"/>
                <a:gd name="T19" fmla="*/ 139 h 182"/>
                <a:gd name="T20" fmla="*/ 55 w 89"/>
                <a:gd name="T21" fmla="*/ 95 h 182"/>
                <a:gd name="T22" fmla="*/ 65 w 89"/>
                <a:gd name="T23" fmla="*/ 54 h 182"/>
                <a:gd name="T24" fmla="*/ 89 w 89"/>
                <a:gd name="T25" fmla="*/ 13 h 182"/>
                <a:gd name="T26" fmla="*/ 89 w 89"/>
                <a:gd name="T27" fmla="*/ 8 h 182"/>
                <a:gd name="T28" fmla="*/ 82 w 89"/>
                <a:gd name="T29" fmla="*/ 4 h 182"/>
                <a:gd name="T30" fmla="*/ 75 w 89"/>
                <a:gd name="T31" fmla="*/ 0 h 182"/>
                <a:gd name="T32" fmla="*/ 72 w 89"/>
                <a:gd name="T33" fmla="*/ 0 h 182"/>
                <a:gd name="T34" fmla="*/ 72 w 89"/>
                <a:gd name="T35" fmla="*/ 0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82">
                  <a:moveTo>
                    <a:pt x="72" y="0"/>
                  </a:moveTo>
                  <a:lnTo>
                    <a:pt x="44" y="39"/>
                  </a:lnTo>
                  <a:lnTo>
                    <a:pt x="24" y="82"/>
                  </a:lnTo>
                  <a:lnTo>
                    <a:pt x="10" y="126"/>
                  </a:lnTo>
                  <a:lnTo>
                    <a:pt x="0" y="167"/>
                  </a:lnTo>
                  <a:lnTo>
                    <a:pt x="0" y="171"/>
                  </a:lnTo>
                  <a:lnTo>
                    <a:pt x="7" y="178"/>
                  </a:lnTo>
                  <a:lnTo>
                    <a:pt x="17" y="182"/>
                  </a:lnTo>
                  <a:lnTo>
                    <a:pt x="20" y="180"/>
                  </a:lnTo>
                  <a:lnTo>
                    <a:pt x="41" y="139"/>
                  </a:lnTo>
                  <a:lnTo>
                    <a:pt x="55" y="95"/>
                  </a:lnTo>
                  <a:lnTo>
                    <a:pt x="65" y="54"/>
                  </a:lnTo>
                  <a:lnTo>
                    <a:pt x="89" y="13"/>
                  </a:lnTo>
                  <a:lnTo>
                    <a:pt x="89" y="8"/>
                  </a:lnTo>
                  <a:lnTo>
                    <a:pt x="82" y="4"/>
                  </a:lnTo>
                  <a:lnTo>
                    <a:pt x="75"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8" name="Freeform 37"/>
            <p:cNvSpPr>
              <a:spLocks/>
            </p:cNvSpPr>
            <p:nvPr/>
          </p:nvSpPr>
          <p:spPr bwMode="auto">
            <a:xfrm>
              <a:off x="1659" y="3460"/>
              <a:ext cx="196" cy="180"/>
            </a:xfrm>
            <a:custGeom>
              <a:avLst/>
              <a:gdLst>
                <a:gd name="T0" fmla="*/ 0 w 196"/>
                <a:gd name="T1" fmla="*/ 2 h 180"/>
                <a:gd name="T2" fmla="*/ 24 w 196"/>
                <a:gd name="T3" fmla="*/ 24 h 180"/>
                <a:gd name="T4" fmla="*/ 48 w 196"/>
                <a:gd name="T5" fmla="*/ 45 h 180"/>
                <a:gd name="T6" fmla="*/ 72 w 196"/>
                <a:gd name="T7" fmla="*/ 67 h 180"/>
                <a:gd name="T8" fmla="*/ 93 w 196"/>
                <a:gd name="T9" fmla="*/ 89 h 180"/>
                <a:gd name="T10" fmla="*/ 110 w 196"/>
                <a:gd name="T11" fmla="*/ 108 h 180"/>
                <a:gd name="T12" fmla="*/ 127 w 196"/>
                <a:gd name="T13" fmla="*/ 130 h 180"/>
                <a:gd name="T14" fmla="*/ 141 w 196"/>
                <a:gd name="T15" fmla="*/ 152 h 180"/>
                <a:gd name="T16" fmla="*/ 158 w 196"/>
                <a:gd name="T17" fmla="*/ 171 h 180"/>
                <a:gd name="T18" fmla="*/ 165 w 196"/>
                <a:gd name="T19" fmla="*/ 174 h 180"/>
                <a:gd name="T20" fmla="*/ 179 w 196"/>
                <a:gd name="T21" fmla="*/ 178 h 180"/>
                <a:gd name="T22" fmla="*/ 192 w 196"/>
                <a:gd name="T23" fmla="*/ 180 h 180"/>
                <a:gd name="T24" fmla="*/ 196 w 196"/>
                <a:gd name="T25" fmla="*/ 178 h 180"/>
                <a:gd name="T26" fmla="*/ 185 w 196"/>
                <a:gd name="T27" fmla="*/ 154 h 180"/>
                <a:gd name="T28" fmla="*/ 168 w 196"/>
                <a:gd name="T29" fmla="*/ 132 h 180"/>
                <a:gd name="T30" fmla="*/ 148 w 196"/>
                <a:gd name="T31" fmla="*/ 108 h 180"/>
                <a:gd name="T32" fmla="*/ 127 w 196"/>
                <a:gd name="T33" fmla="*/ 87 h 180"/>
                <a:gd name="T34" fmla="*/ 100 w 196"/>
                <a:gd name="T35" fmla="*/ 65 h 180"/>
                <a:gd name="T36" fmla="*/ 76 w 196"/>
                <a:gd name="T37" fmla="*/ 43 h 180"/>
                <a:gd name="T38" fmla="*/ 48 w 196"/>
                <a:gd name="T39" fmla="*/ 24 h 180"/>
                <a:gd name="T40" fmla="*/ 24 w 196"/>
                <a:gd name="T41" fmla="*/ 6 h 180"/>
                <a:gd name="T42" fmla="*/ 17 w 196"/>
                <a:gd name="T43" fmla="*/ 4 h 180"/>
                <a:gd name="T44" fmla="*/ 7 w 196"/>
                <a:gd name="T45" fmla="*/ 0 h 180"/>
                <a:gd name="T46" fmla="*/ 0 w 196"/>
                <a:gd name="T47" fmla="*/ 0 h 180"/>
                <a:gd name="T48" fmla="*/ 0 w 196"/>
                <a:gd name="T49" fmla="*/ 2 h 180"/>
                <a:gd name="T50" fmla="*/ 0 w 196"/>
                <a:gd name="T51" fmla="*/ 2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6" h="180">
                  <a:moveTo>
                    <a:pt x="0" y="2"/>
                  </a:moveTo>
                  <a:lnTo>
                    <a:pt x="24" y="24"/>
                  </a:lnTo>
                  <a:lnTo>
                    <a:pt x="48" y="45"/>
                  </a:lnTo>
                  <a:lnTo>
                    <a:pt x="72" y="67"/>
                  </a:lnTo>
                  <a:lnTo>
                    <a:pt x="93" y="89"/>
                  </a:lnTo>
                  <a:lnTo>
                    <a:pt x="110" y="108"/>
                  </a:lnTo>
                  <a:lnTo>
                    <a:pt x="127" y="130"/>
                  </a:lnTo>
                  <a:lnTo>
                    <a:pt x="141" y="152"/>
                  </a:lnTo>
                  <a:lnTo>
                    <a:pt x="158" y="171"/>
                  </a:lnTo>
                  <a:lnTo>
                    <a:pt x="165" y="174"/>
                  </a:lnTo>
                  <a:lnTo>
                    <a:pt x="179" y="178"/>
                  </a:lnTo>
                  <a:lnTo>
                    <a:pt x="192" y="180"/>
                  </a:lnTo>
                  <a:lnTo>
                    <a:pt x="196" y="178"/>
                  </a:lnTo>
                  <a:lnTo>
                    <a:pt x="185" y="154"/>
                  </a:lnTo>
                  <a:lnTo>
                    <a:pt x="168" y="132"/>
                  </a:lnTo>
                  <a:lnTo>
                    <a:pt x="148" y="108"/>
                  </a:lnTo>
                  <a:lnTo>
                    <a:pt x="127" y="87"/>
                  </a:lnTo>
                  <a:lnTo>
                    <a:pt x="100" y="65"/>
                  </a:lnTo>
                  <a:lnTo>
                    <a:pt x="76" y="43"/>
                  </a:lnTo>
                  <a:lnTo>
                    <a:pt x="48" y="24"/>
                  </a:lnTo>
                  <a:lnTo>
                    <a:pt x="24" y="6"/>
                  </a:lnTo>
                  <a:lnTo>
                    <a:pt x="17" y="4"/>
                  </a:lnTo>
                  <a:lnTo>
                    <a:pt x="7"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9" name="Freeform 38"/>
            <p:cNvSpPr>
              <a:spLocks/>
            </p:cNvSpPr>
            <p:nvPr/>
          </p:nvSpPr>
          <p:spPr bwMode="auto">
            <a:xfrm>
              <a:off x="744" y="3660"/>
              <a:ext cx="1296" cy="660"/>
            </a:xfrm>
            <a:custGeom>
              <a:avLst/>
              <a:gdLst>
                <a:gd name="T0" fmla="*/ 1083 w 1296"/>
                <a:gd name="T1" fmla="*/ 10 h 660"/>
                <a:gd name="T2" fmla="*/ 1107 w 1296"/>
                <a:gd name="T3" fmla="*/ 13 h 660"/>
                <a:gd name="T4" fmla="*/ 1135 w 1296"/>
                <a:gd name="T5" fmla="*/ 15 h 660"/>
                <a:gd name="T6" fmla="*/ 1159 w 1296"/>
                <a:gd name="T7" fmla="*/ 19 h 660"/>
                <a:gd name="T8" fmla="*/ 1220 w 1296"/>
                <a:gd name="T9" fmla="*/ 30 h 660"/>
                <a:gd name="T10" fmla="*/ 1265 w 1296"/>
                <a:gd name="T11" fmla="*/ 60 h 660"/>
                <a:gd name="T12" fmla="*/ 1262 w 1296"/>
                <a:gd name="T13" fmla="*/ 97 h 660"/>
                <a:gd name="T14" fmla="*/ 1224 w 1296"/>
                <a:gd name="T15" fmla="*/ 134 h 660"/>
                <a:gd name="T16" fmla="*/ 1162 w 1296"/>
                <a:gd name="T17" fmla="*/ 169 h 660"/>
                <a:gd name="T18" fmla="*/ 1094 w 1296"/>
                <a:gd name="T19" fmla="*/ 204 h 660"/>
                <a:gd name="T20" fmla="*/ 1018 w 1296"/>
                <a:gd name="T21" fmla="*/ 239 h 660"/>
                <a:gd name="T22" fmla="*/ 943 w 1296"/>
                <a:gd name="T23" fmla="*/ 271 h 660"/>
                <a:gd name="T24" fmla="*/ 850 w 1296"/>
                <a:gd name="T25" fmla="*/ 310 h 660"/>
                <a:gd name="T26" fmla="*/ 737 w 1296"/>
                <a:gd name="T27" fmla="*/ 358 h 660"/>
                <a:gd name="T28" fmla="*/ 627 w 1296"/>
                <a:gd name="T29" fmla="*/ 404 h 660"/>
                <a:gd name="T30" fmla="*/ 514 w 1296"/>
                <a:gd name="T31" fmla="*/ 449 h 660"/>
                <a:gd name="T32" fmla="*/ 401 w 1296"/>
                <a:gd name="T33" fmla="*/ 495 h 660"/>
                <a:gd name="T34" fmla="*/ 284 w 1296"/>
                <a:gd name="T35" fmla="*/ 541 h 660"/>
                <a:gd name="T36" fmla="*/ 171 w 1296"/>
                <a:gd name="T37" fmla="*/ 584 h 660"/>
                <a:gd name="T38" fmla="*/ 58 w 1296"/>
                <a:gd name="T39" fmla="*/ 630 h 660"/>
                <a:gd name="T40" fmla="*/ 0 w 1296"/>
                <a:gd name="T41" fmla="*/ 653 h 660"/>
                <a:gd name="T42" fmla="*/ 3 w 1296"/>
                <a:gd name="T43" fmla="*/ 658 h 660"/>
                <a:gd name="T44" fmla="*/ 85 w 1296"/>
                <a:gd name="T45" fmla="*/ 632 h 660"/>
                <a:gd name="T46" fmla="*/ 240 w 1296"/>
                <a:gd name="T47" fmla="*/ 577 h 660"/>
                <a:gd name="T48" fmla="*/ 394 w 1296"/>
                <a:gd name="T49" fmla="*/ 519 h 660"/>
                <a:gd name="T50" fmla="*/ 548 w 1296"/>
                <a:gd name="T51" fmla="*/ 460 h 660"/>
                <a:gd name="T52" fmla="*/ 699 w 1296"/>
                <a:gd name="T53" fmla="*/ 397 h 660"/>
                <a:gd name="T54" fmla="*/ 850 w 1296"/>
                <a:gd name="T55" fmla="*/ 334 h 660"/>
                <a:gd name="T56" fmla="*/ 998 w 1296"/>
                <a:gd name="T57" fmla="*/ 269 h 660"/>
                <a:gd name="T58" fmla="*/ 1142 w 1296"/>
                <a:gd name="T59" fmla="*/ 202 h 660"/>
                <a:gd name="T60" fmla="*/ 1265 w 1296"/>
                <a:gd name="T61" fmla="*/ 132 h 660"/>
                <a:gd name="T62" fmla="*/ 1296 w 1296"/>
                <a:gd name="T63" fmla="*/ 73 h 660"/>
                <a:gd name="T64" fmla="*/ 1241 w 1296"/>
                <a:gd name="T65" fmla="*/ 30 h 660"/>
                <a:gd name="T66" fmla="*/ 1131 w 1296"/>
                <a:gd name="T67" fmla="*/ 4 h 660"/>
                <a:gd name="T68" fmla="*/ 1063 w 1296"/>
                <a:gd name="T69" fmla="*/ 2 h 660"/>
                <a:gd name="T70" fmla="*/ 1066 w 1296"/>
                <a:gd name="T71" fmla="*/ 8 h 660"/>
                <a:gd name="T72" fmla="*/ 1070 w 1296"/>
                <a:gd name="T73" fmla="*/ 10 h 6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6" h="660">
                  <a:moveTo>
                    <a:pt x="1070" y="10"/>
                  </a:moveTo>
                  <a:lnTo>
                    <a:pt x="1083" y="10"/>
                  </a:lnTo>
                  <a:lnTo>
                    <a:pt x="1097" y="13"/>
                  </a:lnTo>
                  <a:lnTo>
                    <a:pt x="1107" y="13"/>
                  </a:lnTo>
                  <a:lnTo>
                    <a:pt x="1121" y="15"/>
                  </a:lnTo>
                  <a:lnTo>
                    <a:pt x="1135" y="15"/>
                  </a:lnTo>
                  <a:lnTo>
                    <a:pt x="1148" y="17"/>
                  </a:lnTo>
                  <a:lnTo>
                    <a:pt x="1159" y="19"/>
                  </a:lnTo>
                  <a:lnTo>
                    <a:pt x="1172" y="21"/>
                  </a:lnTo>
                  <a:lnTo>
                    <a:pt x="1220" y="30"/>
                  </a:lnTo>
                  <a:lnTo>
                    <a:pt x="1248" y="43"/>
                  </a:lnTo>
                  <a:lnTo>
                    <a:pt x="1265" y="60"/>
                  </a:lnTo>
                  <a:lnTo>
                    <a:pt x="1268" y="78"/>
                  </a:lnTo>
                  <a:lnTo>
                    <a:pt x="1262" y="97"/>
                  </a:lnTo>
                  <a:lnTo>
                    <a:pt x="1248" y="115"/>
                  </a:lnTo>
                  <a:lnTo>
                    <a:pt x="1224" y="134"/>
                  </a:lnTo>
                  <a:lnTo>
                    <a:pt x="1196" y="152"/>
                  </a:lnTo>
                  <a:lnTo>
                    <a:pt x="1162" y="169"/>
                  </a:lnTo>
                  <a:lnTo>
                    <a:pt x="1128" y="189"/>
                  </a:lnTo>
                  <a:lnTo>
                    <a:pt x="1094" y="204"/>
                  </a:lnTo>
                  <a:lnTo>
                    <a:pt x="1056" y="221"/>
                  </a:lnTo>
                  <a:lnTo>
                    <a:pt x="1018" y="239"/>
                  </a:lnTo>
                  <a:lnTo>
                    <a:pt x="980" y="254"/>
                  </a:lnTo>
                  <a:lnTo>
                    <a:pt x="943" y="271"/>
                  </a:lnTo>
                  <a:lnTo>
                    <a:pt x="905" y="286"/>
                  </a:lnTo>
                  <a:lnTo>
                    <a:pt x="850" y="310"/>
                  </a:lnTo>
                  <a:lnTo>
                    <a:pt x="795" y="334"/>
                  </a:lnTo>
                  <a:lnTo>
                    <a:pt x="737" y="358"/>
                  </a:lnTo>
                  <a:lnTo>
                    <a:pt x="682" y="380"/>
                  </a:lnTo>
                  <a:lnTo>
                    <a:pt x="627" y="404"/>
                  </a:lnTo>
                  <a:lnTo>
                    <a:pt x="569" y="428"/>
                  </a:lnTo>
                  <a:lnTo>
                    <a:pt x="514" y="449"/>
                  </a:lnTo>
                  <a:lnTo>
                    <a:pt x="456" y="471"/>
                  </a:lnTo>
                  <a:lnTo>
                    <a:pt x="401" y="495"/>
                  </a:lnTo>
                  <a:lnTo>
                    <a:pt x="342" y="517"/>
                  </a:lnTo>
                  <a:lnTo>
                    <a:pt x="284" y="541"/>
                  </a:lnTo>
                  <a:lnTo>
                    <a:pt x="229" y="562"/>
                  </a:lnTo>
                  <a:lnTo>
                    <a:pt x="171" y="584"/>
                  </a:lnTo>
                  <a:lnTo>
                    <a:pt x="113" y="606"/>
                  </a:lnTo>
                  <a:lnTo>
                    <a:pt x="58" y="630"/>
                  </a:lnTo>
                  <a:lnTo>
                    <a:pt x="0" y="651"/>
                  </a:lnTo>
                  <a:lnTo>
                    <a:pt x="0" y="653"/>
                  </a:lnTo>
                  <a:lnTo>
                    <a:pt x="0" y="656"/>
                  </a:lnTo>
                  <a:lnTo>
                    <a:pt x="3" y="658"/>
                  </a:lnTo>
                  <a:lnTo>
                    <a:pt x="6" y="660"/>
                  </a:lnTo>
                  <a:lnTo>
                    <a:pt x="85" y="632"/>
                  </a:lnTo>
                  <a:lnTo>
                    <a:pt x="161" y="606"/>
                  </a:lnTo>
                  <a:lnTo>
                    <a:pt x="240" y="577"/>
                  </a:lnTo>
                  <a:lnTo>
                    <a:pt x="315" y="547"/>
                  </a:lnTo>
                  <a:lnTo>
                    <a:pt x="394" y="519"/>
                  </a:lnTo>
                  <a:lnTo>
                    <a:pt x="469" y="488"/>
                  </a:lnTo>
                  <a:lnTo>
                    <a:pt x="548" y="460"/>
                  </a:lnTo>
                  <a:lnTo>
                    <a:pt x="624" y="430"/>
                  </a:lnTo>
                  <a:lnTo>
                    <a:pt x="699" y="397"/>
                  </a:lnTo>
                  <a:lnTo>
                    <a:pt x="775" y="367"/>
                  </a:lnTo>
                  <a:lnTo>
                    <a:pt x="850" y="334"/>
                  </a:lnTo>
                  <a:lnTo>
                    <a:pt x="922" y="302"/>
                  </a:lnTo>
                  <a:lnTo>
                    <a:pt x="998" y="269"/>
                  </a:lnTo>
                  <a:lnTo>
                    <a:pt x="1070" y="236"/>
                  </a:lnTo>
                  <a:lnTo>
                    <a:pt x="1142" y="202"/>
                  </a:lnTo>
                  <a:lnTo>
                    <a:pt x="1210" y="167"/>
                  </a:lnTo>
                  <a:lnTo>
                    <a:pt x="1265" y="132"/>
                  </a:lnTo>
                  <a:lnTo>
                    <a:pt x="1292" y="102"/>
                  </a:lnTo>
                  <a:lnTo>
                    <a:pt x="1296" y="73"/>
                  </a:lnTo>
                  <a:lnTo>
                    <a:pt x="1275" y="50"/>
                  </a:lnTo>
                  <a:lnTo>
                    <a:pt x="1241" y="30"/>
                  </a:lnTo>
                  <a:lnTo>
                    <a:pt x="1193" y="15"/>
                  </a:lnTo>
                  <a:lnTo>
                    <a:pt x="1131" y="4"/>
                  </a:lnTo>
                  <a:lnTo>
                    <a:pt x="1063" y="0"/>
                  </a:lnTo>
                  <a:lnTo>
                    <a:pt x="1063" y="2"/>
                  </a:lnTo>
                  <a:lnTo>
                    <a:pt x="1063" y="4"/>
                  </a:lnTo>
                  <a:lnTo>
                    <a:pt x="1066" y="8"/>
                  </a:lnTo>
                  <a:lnTo>
                    <a:pt x="107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0" name="Freeform 39"/>
            <p:cNvSpPr>
              <a:spLocks/>
            </p:cNvSpPr>
            <p:nvPr/>
          </p:nvSpPr>
          <p:spPr bwMode="auto">
            <a:xfrm>
              <a:off x="3302" y="3660"/>
              <a:ext cx="1296" cy="660"/>
            </a:xfrm>
            <a:custGeom>
              <a:avLst/>
              <a:gdLst>
                <a:gd name="T0" fmla="*/ 213 w 1296"/>
                <a:gd name="T1" fmla="*/ 10 h 660"/>
                <a:gd name="T2" fmla="*/ 189 w 1296"/>
                <a:gd name="T3" fmla="*/ 13 h 660"/>
                <a:gd name="T4" fmla="*/ 161 w 1296"/>
                <a:gd name="T5" fmla="*/ 15 h 660"/>
                <a:gd name="T6" fmla="*/ 137 w 1296"/>
                <a:gd name="T7" fmla="*/ 19 h 660"/>
                <a:gd name="T8" fmla="*/ 75 w 1296"/>
                <a:gd name="T9" fmla="*/ 30 h 660"/>
                <a:gd name="T10" fmla="*/ 31 w 1296"/>
                <a:gd name="T11" fmla="*/ 60 h 660"/>
                <a:gd name="T12" fmla="*/ 34 w 1296"/>
                <a:gd name="T13" fmla="*/ 97 h 660"/>
                <a:gd name="T14" fmla="*/ 68 w 1296"/>
                <a:gd name="T15" fmla="*/ 134 h 660"/>
                <a:gd name="T16" fmla="*/ 130 w 1296"/>
                <a:gd name="T17" fmla="*/ 169 h 660"/>
                <a:gd name="T18" fmla="*/ 202 w 1296"/>
                <a:gd name="T19" fmla="*/ 204 h 660"/>
                <a:gd name="T20" fmla="*/ 278 w 1296"/>
                <a:gd name="T21" fmla="*/ 239 h 660"/>
                <a:gd name="T22" fmla="*/ 353 w 1296"/>
                <a:gd name="T23" fmla="*/ 271 h 660"/>
                <a:gd name="T24" fmla="*/ 446 w 1296"/>
                <a:gd name="T25" fmla="*/ 310 h 660"/>
                <a:gd name="T26" fmla="*/ 559 w 1296"/>
                <a:gd name="T27" fmla="*/ 358 h 660"/>
                <a:gd name="T28" fmla="*/ 669 w 1296"/>
                <a:gd name="T29" fmla="*/ 404 h 660"/>
                <a:gd name="T30" fmla="*/ 782 w 1296"/>
                <a:gd name="T31" fmla="*/ 449 h 660"/>
                <a:gd name="T32" fmla="*/ 895 w 1296"/>
                <a:gd name="T33" fmla="*/ 495 h 660"/>
                <a:gd name="T34" fmla="*/ 1012 w 1296"/>
                <a:gd name="T35" fmla="*/ 541 h 660"/>
                <a:gd name="T36" fmla="*/ 1125 w 1296"/>
                <a:gd name="T37" fmla="*/ 584 h 660"/>
                <a:gd name="T38" fmla="*/ 1238 w 1296"/>
                <a:gd name="T39" fmla="*/ 630 h 660"/>
                <a:gd name="T40" fmla="*/ 1296 w 1296"/>
                <a:gd name="T41" fmla="*/ 653 h 660"/>
                <a:gd name="T42" fmla="*/ 1293 w 1296"/>
                <a:gd name="T43" fmla="*/ 658 h 660"/>
                <a:gd name="T44" fmla="*/ 1210 w 1296"/>
                <a:gd name="T45" fmla="*/ 632 h 660"/>
                <a:gd name="T46" fmla="*/ 1056 w 1296"/>
                <a:gd name="T47" fmla="*/ 577 h 660"/>
                <a:gd name="T48" fmla="*/ 902 w 1296"/>
                <a:gd name="T49" fmla="*/ 519 h 660"/>
                <a:gd name="T50" fmla="*/ 748 w 1296"/>
                <a:gd name="T51" fmla="*/ 460 h 660"/>
                <a:gd name="T52" fmla="*/ 597 w 1296"/>
                <a:gd name="T53" fmla="*/ 397 h 660"/>
                <a:gd name="T54" fmla="*/ 446 w 1296"/>
                <a:gd name="T55" fmla="*/ 334 h 660"/>
                <a:gd name="T56" fmla="*/ 298 w 1296"/>
                <a:gd name="T57" fmla="*/ 269 h 660"/>
                <a:gd name="T58" fmla="*/ 154 w 1296"/>
                <a:gd name="T59" fmla="*/ 202 h 660"/>
                <a:gd name="T60" fmla="*/ 31 w 1296"/>
                <a:gd name="T61" fmla="*/ 132 h 660"/>
                <a:gd name="T62" fmla="*/ 0 w 1296"/>
                <a:gd name="T63" fmla="*/ 73 h 660"/>
                <a:gd name="T64" fmla="*/ 55 w 1296"/>
                <a:gd name="T65" fmla="*/ 30 h 660"/>
                <a:gd name="T66" fmla="*/ 165 w 1296"/>
                <a:gd name="T67" fmla="*/ 4 h 660"/>
                <a:gd name="T68" fmla="*/ 233 w 1296"/>
                <a:gd name="T69" fmla="*/ 2 h 660"/>
                <a:gd name="T70" fmla="*/ 230 w 1296"/>
                <a:gd name="T71" fmla="*/ 8 h 660"/>
                <a:gd name="T72" fmla="*/ 226 w 1296"/>
                <a:gd name="T73" fmla="*/ 10 h 6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6" h="660">
                  <a:moveTo>
                    <a:pt x="226" y="10"/>
                  </a:moveTo>
                  <a:lnTo>
                    <a:pt x="213" y="10"/>
                  </a:lnTo>
                  <a:lnTo>
                    <a:pt x="202" y="13"/>
                  </a:lnTo>
                  <a:lnTo>
                    <a:pt x="189" y="13"/>
                  </a:lnTo>
                  <a:lnTo>
                    <a:pt x="175" y="15"/>
                  </a:lnTo>
                  <a:lnTo>
                    <a:pt x="161" y="15"/>
                  </a:lnTo>
                  <a:lnTo>
                    <a:pt x="151" y="17"/>
                  </a:lnTo>
                  <a:lnTo>
                    <a:pt x="137" y="19"/>
                  </a:lnTo>
                  <a:lnTo>
                    <a:pt x="123" y="21"/>
                  </a:lnTo>
                  <a:lnTo>
                    <a:pt x="75" y="30"/>
                  </a:lnTo>
                  <a:lnTo>
                    <a:pt x="48" y="43"/>
                  </a:lnTo>
                  <a:lnTo>
                    <a:pt x="31" y="60"/>
                  </a:lnTo>
                  <a:lnTo>
                    <a:pt x="27" y="78"/>
                  </a:lnTo>
                  <a:lnTo>
                    <a:pt x="34" y="97"/>
                  </a:lnTo>
                  <a:lnTo>
                    <a:pt x="48" y="115"/>
                  </a:lnTo>
                  <a:lnTo>
                    <a:pt x="68" y="134"/>
                  </a:lnTo>
                  <a:lnTo>
                    <a:pt x="96" y="152"/>
                  </a:lnTo>
                  <a:lnTo>
                    <a:pt x="130" y="169"/>
                  </a:lnTo>
                  <a:lnTo>
                    <a:pt x="165" y="189"/>
                  </a:lnTo>
                  <a:lnTo>
                    <a:pt x="202" y="204"/>
                  </a:lnTo>
                  <a:lnTo>
                    <a:pt x="240" y="221"/>
                  </a:lnTo>
                  <a:lnTo>
                    <a:pt x="278" y="239"/>
                  </a:lnTo>
                  <a:lnTo>
                    <a:pt x="315" y="254"/>
                  </a:lnTo>
                  <a:lnTo>
                    <a:pt x="353" y="271"/>
                  </a:lnTo>
                  <a:lnTo>
                    <a:pt x="391" y="286"/>
                  </a:lnTo>
                  <a:lnTo>
                    <a:pt x="446" y="310"/>
                  </a:lnTo>
                  <a:lnTo>
                    <a:pt x="501" y="334"/>
                  </a:lnTo>
                  <a:lnTo>
                    <a:pt x="559" y="358"/>
                  </a:lnTo>
                  <a:lnTo>
                    <a:pt x="614" y="380"/>
                  </a:lnTo>
                  <a:lnTo>
                    <a:pt x="669" y="404"/>
                  </a:lnTo>
                  <a:lnTo>
                    <a:pt x="727" y="428"/>
                  </a:lnTo>
                  <a:lnTo>
                    <a:pt x="782" y="449"/>
                  </a:lnTo>
                  <a:lnTo>
                    <a:pt x="840" y="471"/>
                  </a:lnTo>
                  <a:lnTo>
                    <a:pt x="895" y="495"/>
                  </a:lnTo>
                  <a:lnTo>
                    <a:pt x="953" y="517"/>
                  </a:lnTo>
                  <a:lnTo>
                    <a:pt x="1012" y="541"/>
                  </a:lnTo>
                  <a:lnTo>
                    <a:pt x="1066" y="562"/>
                  </a:lnTo>
                  <a:lnTo>
                    <a:pt x="1125" y="584"/>
                  </a:lnTo>
                  <a:lnTo>
                    <a:pt x="1183" y="606"/>
                  </a:lnTo>
                  <a:lnTo>
                    <a:pt x="1238" y="630"/>
                  </a:lnTo>
                  <a:lnTo>
                    <a:pt x="1296" y="651"/>
                  </a:lnTo>
                  <a:lnTo>
                    <a:pt x="1296" y="653"/>
                  </a:lnTo>
                  <a:lnTo>
                    <a:pt x="1296" y="656"/>
                  </a:lnTo>
                  <a:lnTo>
                    <a:pt x="1293" y="658"/>
                  </a:lnTo>
                  <a:lnTo>
                    <a:pt x="1289" y="660"/>
                  </a:lnTo>
                  <a:lnTo>
                    <a:pt x="1210" y="632"/>
                  </a:lnTo>
                  <a:lnTo>
                    <a:pt x="1135" y="606"/>
                  </a:lnTo>
                  <a:lnTo>
                    <a:pt x="1056" y="577"/>
                  </a:lnTo>
                  <a:lnTo>
                    <a:pt x="981" y="547"/>
                  </a:lnTo>
                  <a:lnTo>
                    <a:pt x="902" y="519"/>
                  </a:lnTo>
                  <a:lnTo>
                    <a:pt x="826" y="488"/>
                  </a:lnTo>
                  <a:lnTo>
                    <a:pt x="748" y="460"/>
                  </a:lnTo>
                  <a:lnTo>
                    <a:pt x="672" y="430"/>
                  </a:lnTo>
                  <a:lnTo>
                    <a:pt x="597" y="397"/>
                  </a:lnTo>
                  <a:lnTo>
                    <a:pt x="521" y="367"/>
                  </a:lnTo>
                  <a:lnTo>
                    <a:pt x="446" y="334"/>
                  </a:lnTo>
                  <a:lnTo>
                    <a:pt x="374" y="302"/>
                  </a:lnTo>
                  <a:lnTo>
                    <a:pt x="298" y="269"/>
                  </a:lnTo>
                  <a:lnTo>
                    <a:pt x="226" y="236"/>
                  </a:lnTo>
                  <a:lnTo>
                    <a:pt x="154" y="202"/>
                  </a:lnTo>
                  <a:lnTo>
                    <a:pt x="86" y="167"/>
                  </a:lnTo>
                  <a:lnTo>
                    <a:pt x="31" y="132"/>
                  </a:lnTo>
                  <a:lnTo>
                    <a:pt x="3" y="102"/>
                  </a:lnTo>
                  <a:lnTo>
                    <a:pt x="0" y="73"/>
                  </a:lnTo>
                  <a:lnTo>
                    <a:pt x="20" y="50"/>
                  </a:lnTo>
                  <a:lnTo>
                    <a:pt x="55" y="30"/>
                  </a:lnTo>
                  <a:lnTo>
                    <a:pt x="103" y="15"/>
                  </a:lnTo>
                  <a:lnTo>
                    <a:pt x="165" y="4"/>
                  </a:lnTo>
                  <a:lnTo>
                    <a:pt x="233" y="0"/>
                  </a:lnTo>
                  <a:lnTo>
                    <a:pt x="233" y="2"/>
                  </a:lnTo>
                  <a:lnTo>
                    <a:pt x="233" y="4"/>
                  </a:lnTo>
                  <a:lnTo>
                    <a:pt x="230" y="8"/>
                  </a:lnTo>
                  <a:lnTo>
                    <a:pt x="22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1" name="Freeform 40"/>
            <p:cNvSpPr>
              <a:spLocks/>
            </p:cNvSpPr>
            <p:nvPr/>
          </p:nvSpPr>
          <p:spPr bwMode="auto">
            <a:xfrm>
              <a:off x="966" y="3503"/>
              <a:ext cx="882" cy="35"/>
            </a:xfrm>
            <a:custGeom>
              <a:avLst/>
              <a:gdLst>
                <a:gd name="T0" fmla="*/ 21 w 882"/>
                <a:gd name="T1" fmla="*/ 35 h 35"/>
                <a:gd name="T2" fmla="*/ 72 w 882"/>
                <a:gd name="T3" fmla="*/ 35 h 35"/>
                <a:gd name="T4" fmla="*/ 127 w 882"/>
                <a:gd name="T5" fmla="*/ 35 h 35"/>
                <a:gd name="T6" fmla="*/ 179 w 882"/>
                <a:gd name="T7" fmla="*/ 35 h 35"/>
                <a:gd name="T8" fmla="*/ 234 w 882"/>
                <a:gd name="T9" fmla="*/ 35 h 35"/>
                <a:gd name="T10" fmla="*/ 289 w 882"/>
                <a:gd name="T11" fmla="*/ 35 h 35"/>
                <a:gd name="T12" fmla="*/ 340 w 882"/>
                <a:gd name="T13" fmla="*/ 35 h 35"/>
                <a:gd name="T14" fmla="*/ 395 w 882"/>
                <a:gd name="T15" fmla="*/ 35 h 35"/>
                <a:gd name="T16" fmla="*/ 450 w 882"/>
                <a:gd name="T17" fmla="*/ 35 h 35"/>
                <a:gd name="T18" fmla="*/ 501 w 882"/>
                <a:gd name="T19" fmla="*/ 35 h 35"/>
                <a:gd name="T20" fmla="*/ 556 w 882"/>
                <a:gd name="T21" fmla="*/ 35 h 35"/>
                <a:gd name="T22" fmla="*/ 607 w 882"/>
                <a:gd name="T23" fmla="*/ 33 h 35"/>
                <a:gd name="T24" fmla="*/ 662 w 882"/>
                <a:gd name="T25" fmla="*/ 33 h 35"/>
                <a:gd name="T26" fmla="*/ 717 w 882"/>
                <a:gd name="T27" fmla="*/ 33 h 35"/>
                <a:gd name="T28" fmla="*/ 769 w 882"/>
                <a:gd name="T29" fmla="*/ 31 h 35"/>
                <a:gd name="T30" fmla="*/ 824 w 882"/>
                <a:gd name="T31" fmla="*/ 28 h 35"/>
                <a:gd name="T32" fmla="*/ 875 w 882"/>
                <a:gd name="T33" fmla="*/ 26 h 35"/>
                <a:gd name="T34" fmla="*/ 882 w 882"/>
                <a:gd name="T35" fmla="*/ 22 h 35"/>
                <a:gd name="T36" fmla="*/ 875 w 882"/>
                <a:gd name="T37" fmla="*/ 15 h 35"/>
                <a:gd name="T38" fmla="*/ 861 w 882"/>
                <a:gd name="T39" fmla="*/ 9 h 35"/>
                <a:gd name="T40" fmla="*/ 851 w 882"/>
                <a:gd name="T41" fmla="*/ 5 h 35"/>
                <a:gd name="T42" fmla="*/ 796 w 882"/>
                <a:gd name="T43" fmla="*/ 2 h 35"/>
                <a:gd name="T44" fmla="*/ 745 w 882"/>
                <a:gd name="T45" fmla="*/ 0 h 35"/>
                <a:gd name="T46" fmla="*/ 690 w 882"/>
                <a:gd name="T47" fmla="*/ 0 h 35"/>
                <a:gd name="T48" fmla="*/ 638 w 882"/>
                <a:gd name="T49" fmla="*/ 0 h 35"/>
                <a:gd name="T50" fmla="*/ 583 w 882"/>
                <a:gd name="T51" fmla="*/ 0 h 35"/>
                <a:gd name="T52" fmla="*/ 532 w 882"/>
                <a:gd name="T53" fmla="*/ 2 h 35"/>
                <a:gd name="T54" fmla="*/ 477 w 882"/>
                <a:gd name="T55" fmla="*/ 2 h 35"/>
                <a:gd name="T56" fmla="*/ 426 w 882"/>
                <a:gd name="T57" fmla="*/ 5 h 35"/>
                <a:gd name="T58" fmla="*/ 374 w 882"/>
                <a:gd name="T59" fmla="*/ 7 h 35"/>
                <a:gd name="T60" fmla="*/ 319 w 882"/>
                <a:gd name="T61" fmla="*/ 7 h 35"/>
                <a:gd name="T62" fmla="*/ 268 w 882"/>
                <a:gd name="T63" fmla="*/ 9 h 35"/>
                <a:gd name="T64" fmla="*/ 213 w 882"/>
                <a:gd name="T65" fmla="*/ 11 h 35"/>
                <a:gd name="T66" fmla="*/ 162 w 882"/>
                <a:gd name="T67" fmla="*/ 13 h 35"/>
                <a:gd name="T68" fmla="*/ 107 w 882"/>
                <a:gd name="T69" fmla="*/ 15 h 35"/>
                <a:gd name="T70" fmla="*/ 55 w 882"/>
                <a:gd name="T71" fmla="*/ 18 h 35"/>
                <a:gd name="T72" fmla="*/ 0 w 882"/>
                <a:gd name="T73" fmla="*/ 20 h 35"/>
                <a:gd name="T74" fmla="*/ 0 w 882"/>
                <a:gd name="T75" fmla="*/ 24 h 35"/>
                <a:gd name="T76" fmla="*/ 7 w 882"/>
                <a:gd name="T77" fmla="*/ 28 h 35"/>
                <a:gd name="T78" fmla="*/ 14 w 882"/>
                <a:gd name="T79" fmla="*/ 33 h 35"/>
                <a:gd name="T80" fmla="*/ 21 w 882"/>
                <a:gd name="T81" fmla="*/ 35 h 35"/>
                <a:gd name="T82" fmla="*/ 21 w 882"/>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82" h="35">
                  <a:moveTo>
                    <a:pt x="21" y="35"/>
                  </a:moveTo>
                  <a:lnTo>
                    <a:pt x="72" y="35"/>
                  </a:lnTo>
                  <a:lnTo>
                    <a:pt x="127" y="35"/>
                  </a:lnTo>
                  <a:lnTo>
                    <a:pt x="179" y="35"/>
                  </a:lnTo>
                  <a:lnTo>
                    <a:pt x="234" y="35"/>
                  </a:lnTo>
                  <a:lnTo>
                    <a:pt x="289" y="35"/>
                  </a:lnTo>
                  <a:lnTo>
                    <a:pt x="340" y="35"/>
                  </a:lnTo>
                  <a:lnTo>
                    <a:pt x="395" y="35"/>
                  </a:lnTo>
                  <a:lnTo>
                    <a:pt x="450" y="35"/>
                  </a:lnTo>
                  <a:lnTo>
                    <a:pt x="501" y="35"/>
                  </a:lnTo>
                  <a:lnTo>
                    <a:pt x="556" y="35"/>
                  </a:lnTo>
                  <a:lnTo>
                    <a:pt x="607" y="33"/>
                  </a:lnTo>
                  <a:lnTo>
                    <a:pt x="662" y="33"/>
                  </a:lnTo>
                  <a:lnTo>
                    <a:pt x="717" y="33"/>
                  </a:lnTo>
                  <a:lnTo>
                    <a:pt x="769" y="31"/>
                  </a:lnTo>
                  <a:lnTo>
                    <a:pt x="824" y="28"/>
                  </a:lnTo>
                  <a:lnTo>
                    <a:pt x="875" y="26"/>
                  </a:lnTo>
                  <a:lnTo>
                    <a:pt x="882" y="22"/>
                  </a:lnTo>
                  <a:lnTo>
                    <a:pt x="875" y="15"/>
                  </a:lnTo>
                  <a:lnTo>
                    <a:pt x="861" y="9"/>
                  </a:lnTo>
                  <a:lnTo>
                    <a:pt x="851" y="5"/>
                  </a:lnTo>
                  <a:lnTo>
                    <a:pt x="796" y="2"/>
                  </a:lnTo>
                  <a:lnTo>
                    <a:pt x="745" y="0"/>
                  </a:lnTo>
                  <a:lnTo>
                    <a:pt x="690" y="0"/>
                  </a:lnTo>
                  <a:lnTo>
                    <a:pt x="638" y="0"/>
                  </a:lnTo>
                  <a:lnTo>
                    <a:pt x="583" y="0"/>
                  </a:lnTo>
                  <a:lnTo>
                    <a:pt x="532" y="2"/>
                  </a:lnTo>
                  <a:lnTo>
                    <a:pt x="477" y="2"/>
                  </a:lnTo>
                  <a:lnTo>
                    <a:pt x="426" y="5"/>
                  </a:lnTo>
                  <a:lnTo>
                    <a:pt x="374" y="7"/>
                  </a:lnTo>
                  <a:lnTo>
                    <a:pt x="319" y="7"/>
                  </a:lnTo>
                  <a:lnTo>
                    <a:pt x="268" y="9"/>
                  </a:lnTo>
                  <a:lnTo>
                    <a:pt x="213" y="11"/>
                  </a:lnTo>
                  <a:lnTo>
                    <a:pt x="162" y="13"/>
                  </a:lnTo>
                  <a:lnTo>
                    <a:pt x="107" y="15"/>
                  </a:lnTo>
                  <a:lnTo>
                    <a:pt x="55" y="18"/>
                  </a:lnTo>
                  <a:lnTo>
                    <a:pt x="0" y="20"/>
                  </a:lnTo>
                  <a:lnTo>
                    <a:pt x="0" y="24"/>
                  </a:lnTo>
                  <a:lnTo>
                    <a:pt x="7" y="28"/>
                  </a:lnTo>
                  <a:lnTo>
                    <a:pt x="14" y="33"/>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2" name="Freeform 41"/>
            <p:cNvSpPr>
              <a:spLocks/>
            </p:cNvSpPr>
            <p:nvPr/>
          </p:nvSpPr>
          <p:spPr bwMode="auto">
            <a:xfrm>
              <a:off x="3803" y="3547"/>
              <a:ext cx="898" cy="67"/>
            </a:xfrm>
            <a:custGeom>
              <a:avLst/>
              <a:gdLst>
                <a:gd name="T0" fmla="*/ 27 w 898"/>
                <a:gd name="T1" fmla="*/ 67 h 67"/>
                <a:gd name="T2" fmla="*/ 82 w 898"/>
                <a:gd name="T3" fmla="*/ 63 h 67"/>
                <a:gd name="T4" fmla="*/ 133 w 898"/>
                <a:gd name="T5" fmla="*/ 60 h 67"/>
                <a:gd name="T6" fmla="*/ 188 w 898"/>
                <a:gd name="T7" fmla="*/ 58 h 67"/>
                <a:gd name="T8" fmla="*/ 240 w 898"/>
                <a:gd name="T9" fmla="*/ 56 h 67"/>
                <a:gd name="T10" fmla="*/ 295 w 898"/>
                <a:gd name="T11" fmla="*/ 54 h 67"/>
                <a:gd name="T12" fmla="*/ 349 w 898"/>
                <a:gd name="T13" fmla="*/ 52 h 67"/>
                <a:gd name="T14" fmla="*/ 401 w 898"/>
                <a:gd name="T15" fmla="*/ 52 h 67"/>
                <a:gd name="T16" fmla="*/ 456 w 898"/>
                <a:gd name="T17" fmla="*/ 50 h 67"/>
                <a:gd name="T18" fmla="*/ 511 w 898"/>
                <a:gd name="T19" fmla="*/ 50 h 67"/>
                <a:gd name="T20" fmla="*/ 562 w 898"/>
                <a:gd name="T21" fmla="*/ 47 h 67"/>
                <a:gd name="T22" fmla="*/ 617 w 898"/>
                <a:gd name="T23" fmla="*/ 47 h 67"/>
                <a:gd name="T24" fmla="*/ 672 w 898"/>
                <a:gd name="T25" fmla="*/ 45 h 67"/>
                <a:gd name="T26" fmla="*/ 723 w 898"/>
                <a:gd name="T27" fmla="*/ 43 h 67"/>
                <a:gd name="T28" fmla="*/ 778 w 898"/>
                <a:gd name="T29" fmla="*/ 41 h 67"/>
                <a:gd name="T30" fmla="*/ 830 w 898"/>
                <a:gd name="T31" fmla="*/ 39 h 67"/>
                <a:gd name="T32" fmla="*/ 884 w 898"/>
                <a:gd name="T33" fmla="*/ 37 h 67"/>
                <a:gd name="T34" fmla="*/ 898 w 898"/>
                <a:gd name="T35" fmla="*/ 30 h 67"/>
                <a:gd name="T36" fmla="*/ 888 w 898"/>
                <a:gd name="T37" fmla="*/ 19 h 67"/>
                <a:gd name="T38" fmla="*/ 871 w 898"/>
                <a:gd name="T39" fmla="*/ 10 h 67"/>
                <a:gd name="T40" fmla="*/ 854 w 898"/>
                <a:gd name="T41" fmla="*/ 4 h 67"/>
                <a:gd name="T42" fmla="*/ 802 w 898"/>
                <a:gd name="T43" fmla="*/ 2 h 67"/>
                <a:gd name="T44" fmla="*/ 747 w 898"/>
                <a:gd name="T45" fmla="*/ 0 h 67"/>
                <a:gd name="T46" fmla="*/ 696 w 898"/>
                <a:gd name="T47" fmla="*/ 0 h 67"/>
                <a:gd name="T48" fmla="*/ 641 w 898"/>
                <a:gd name="T49" fmla="*/ 2 h 67"/>
                <a:gd name="T50" fmla="*/ 586 w 898"/>
                <a:gd name="T51" fmla="*/ 2 h 67"/>
                <a:gd name="T52" fmla="*/ 535 w 898"/>
                <a:gd name="T53" fmla="*/ 4 h 67"/>
                <a:gd name="T54" fmla="*/ 480 w 898"/>
                <a:gd name="T55" fmla="*/ 8 h 67"/>
                <a:gd name="T56" fmla="*/ 425 w 898"/>
                <a:gd name="T57" fmla="*/ 10 h 67"/>
                <a:gd name="T58" fmla="*/ 370 w 898"/>
                <a:gd name="T59" fmla="*/ 15 h 67"/>
                <a:gd name="T60" fmla="*/ 319 w 898"/>
                <a:gd name="T61" fmla="*/ 19 h 67"/>
                <a:gd name="T62" fmla="*/ 264 w 898"/>
                <a:gd name="T63" fmla="*/ 24 h 67"/>
                <a:gd name="T64" fmla="*/ 212 w 898"/>
                <a:gd name="T65" fmla="*/ 30 h 67"/>
                <a:gd name="T66" fmla="*/ 157 w 898"/>
                <a:gd name="T67" fmla="*/ 34 h 67"/>
                <a:gd name="T68" fmla="*/ 106 w 898"/>
                <a:gd name="T69" fmla="*/ 39 h 67"/>
                <a:gd name="T70" fmla="*/ 51 w 898"/>
                <a:gd name="T71" fmla="*/ 45 h 67"/>
                <a:gd name="T72" fmla="*/ 0 w 898"/>
                <a:gd name="T73" fmla="*/ 50 h 67"/>
                <a:gd name="T74" fmla="*/ 0 w 898"/>
                <a:gd name="T75" fmla="*/ 52 h 67"/>
                <a:gd name="T76" fmla="*/ 6 w 898"/>
                <a:gd name="T77" fmla="*/ 58 h 67"/>
                <a:gd name="T78" fmla="*/ 17 w 898"/>
                <a:gd name="T79" fmla="*/ 65 h 67"/>
                <a:gd name="T80" fmla="*/ 27 w 898"/>
                <a:gd name="T81" fmla="*/ 67 h 67"/>
                <a:gd name="T82" fmla="*/ 27 w 898"/>
                <a:gd name="T83" fmla="*/ 67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98" h="67">
                  <a:moveTo>
                    <a:pt x="27" y="67"/>
                  </a:moveTo>
                  <a:lnTo>
                    <a:pt x="82" y="63"/>
                  </a:lnTo>
                  <a:lnTo>
                    <a:pt x="133" y="60"/>
                  </a:lnTo>
                  <a:lnTo>
                    <a:pt x="188" y="58"/>
                  </a:lnTo>
                  <a:lnTo>
                    <a:pt x="240" y="56"/>
                  </a:lnTo>
                  <a:lnTo>
                    <a:pt x="295" y="54"/>
                  </a:lnTo>
                  <a:lnTo>
                    <a:pt x="349" y="52"/>
                  </a:lnTo>
                  <a:lnTo>
                    <a:pt x="401" y="52"/>
                  </a:lnTo>
                  <a:lnTo>
                    <a:pt x="456" y="50"/>
                  </a:lnTo>
                  <a:lnTo>
                    <a:pt x="511" y="50"/>
                  </a:lnTo>
                  <a:lnTo>
                    <a:pt x="562" y="47"/>
                  </a:lnTo>
                  <a:lnTo>
                    <a:pt x="617" y="47"/>
                  </a:lnTo>
                  <a:lnTo>
                    <a:pt x="672" y="45"/>
                  </a:lnTo>
                  <a:lnTo>
                    <a:pt x="723" y="43"/>
                  </a:lnTo>
                  <a:lnTo>
                    <a:pt x="778" y="41"/>
                  </a:lnTo>
                  <a:lnTo>
                    <a:pt x="830" y="39"/>
                  </a:lnTo>
                  <a:lnTo>
                    <a:pt x="884" y="37"/>
                  </a:lnTo>
                  <a:lnTo>
                    <a:pt x="898" y="30"/>
                  </a:lnTo>
                  <a:lnTo>
                    <a:pt x="888" y="19"/>
                  </a:lnTo>
                  <a:lnTo>
                    <a:pt x="871" y="10"/>
                  </a:lnTo>
                  <a:lnTo>
                    <a:pt x="854" y="4"/>
                  </a:lnTo>
                  <a:lnTo>
                    <a:pt x="802" y="2"/>
                  </a:lnTo>
                  <a:lnTo>
                    <a:pt x="747" y="0"/>
                  </a:lnTo>
                  <a:lnTo>
                    <a:pt x="696" y="0"/>
                  </a:lnTo>
                  <a:lnTo>
                    <a:pt x="641" y="2"/>
                  </a:lnTo>
                  <a:lnTo>
                    <a:pt x="586" y="2"/>
                  </a:lnTo>
                  <a:lnTo>
                    <a:pt x="535" y="4"/>
                  </a:lnTo>
                  <a:lnTo>
                    <a:pt x="480" y="8"/>
                  </a:lnTo>
                  <a:lnTo>
                    <a:pt x="425" y="10"/>
                  </a:lnTo>
                  <a:lnTo>
                    <a:pt x="370" y="15"/>
                  </a:lnTo>
                  <a:lnTo>
                    <a:pt x="319" y="19"/>
                  </a:lnTo>
                  <a:lnTo>
                    <a:pt x="264" y="24"/>
                  </a:lnTo>
                  <a:lnTo>
                    <a:pt x="212" y="30"/>
                  </a:lnTo>
                  <a:lnTo>
                    <a:pt x="157" y="34"/>
                  </a:lnTo>
                  <a:lnTo>
                    <a:pt x="106" y="39"/>
                  </a:lnTo>
                  <a:lnTo>
                    <a:pt x="51" y="45"/>
                  </a:lnTo>
                  <a:lnTo>
                    <a:pt x="0" y="50"/>
                  </a:lnTo>
                  <a:lnTo>
                    <a:pt x="0" y="52"/>
                  </a:lnTo>
                  <a:lnTo>
                    <a:pt x="6" y="58"/>
                  </a:lnTo>
                  <a:lnTo>
                    <a:pt x="17" y="65"/>
                  </a:lnTo>
                  <a:lnTo>
                    <a:pt x="2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3" name="Freeform 42"/>
            <p:cNvSpPr>
              <a:spLocks/>
            </p:cNvSpPr>
            <p:nvPr/>
          </p:nvSpPr>
          <p:spPr bwMode="auto">
            <a:xfrm>
              <a:off x="2558" y="1457"/>
              <a:ext cx="68" cy="393"/>
            </a:xfrm>
            <a:custGeom>
              <a:avLst/>
              <a:gdLst>
                <a:gd name="T0" fmla="*/ 0 w 68"/>
                <a:gd name="T1" fmla="*/ 2 h 393"/>
                <a:gd name="T2" fmla="*/ 13 w 68"/>
                <a:gd name="T3" fmla="*/ 95 h 393"/>
                <a:gd name="T4" fmla="*/ 24 w 68"/>
                <a:gd name="T5" fmla="*/ 191 h 393"/>
                <a:gd name="T6" fmla="*/ 37 w 68"/>
                <a:gd name="T7" fmla="*/ 284 h 393"/>
                <a:gd name="T8" fmla="*/ 55 w 68"/>
                <a:gd name="T9" fmla="*/ 380 h 393"/>
                <a:gd name="T10" fmla="*/ 58 w 68"/>
                <a:gd name="T11" fmla="*/ 384 h 393"/>
                <a:gd name="T12" fmla="*/ 61 w 68"/>
                <a:gd name="T13" fmla="*/ 391 h 393"/>
                <a:gd name="T14" fmla="*/ 65 w 68"/>
                <a:gd name="T15" fmla="*/ 393 h 393"/>
                <a:gd name="T16" fmla="*/ 68 w 68"/>
                <a:gd name="T17" fmla="*/ 391 h 393"/>
                <a:gd name="T18" fmla="*/ 55 w 68"/>
                <a:gd name="T19" fmla="*/ 295 h 393"/>
                <a:gd name="T20" fmla="*/ 41 w 68"/>
                <a:gd name="T21" fmla="*/ 200 h 393"/>
                <a:gd name="T22" fmla="*/ 24 w 68"/>
                <a:gd name="T23" fmla="*/ 104 h 393"/>
                <a:gd name="T24" fmla="*/ 10 w 68"/>
                <a:gd name="T25" fmla="*/ 8 h 393"/>
                <a:gd name="T26" fmla="*/ 10 w 68"/>
                <a:gd name="T27" fmla="*/ 6 h 393"/>
                <a:gd name="T28" fmla="*/ 7 w 68"/>
                <a:gd name="T29" fmla="*/ 2 h 393"/>
                <a:gd name="T30" fmla="*/ 0 w 68"/>
                <a:gd name="T31" fmla="*/ 0 h 393"/>
                <a:gd name="T32" fmla="*/ 0 w 68"/>
                <a:gd name="T33" fmla="*/ 2 h 393"/>
                <a:gd name="T34" fmla="*/ 0 w 68"/>
                <a:gd name="T35" fmla="*/ 2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393">
                  <a:moveTo>
                    <a:pt x="0" y="2"/>
                  </a:moveTo>
                  <a:lnTo>
                    <a:pt x="13" y="95"/>
                  </a:lnTo>
                  <a:lnTo>
                    <a:pt x="24" y="191"/>
                  </a:lnTo>
                  <a:lnTo>
                    <a:pt x="37" y="284"/>
                  </a:lnTo>
                  <a:lnTo>
                    <a:pt x="55" y="380"/>
                  </a:lnTo>
                  <a:lnTo>
                    <a:pt x="58" y="384"/>
                  </a:lnTo>
                  <a:lnTo>
                    <a:pt x="61" y="391"/>
                  </a:lnTo>
                  <a:lnTo>
                    <a:pt x="65" y="393"/>
                  </a:lnTo>
                  <a:lnTo>
                    <a:pt x="68" y="391"/>
                  </a:lnTo>
                  <a:lnTo>
                    <a:pt x="55" y="295"/>
                  </a:lnTo>
                  <a:lnTo>
                    <a:pt x="41" y="200"/>
                  </a:lnTo>
                  <a:lnTo>
                    <a:pt x="24" y="104"/>
                  </a:lnTo>
                  <a:lnTo>
                    <a:pt x="10" y="8"/>
                  </a:lnTo>
                  <a:lnTo>
                    <a:pt x="10" y="6"/>
                  </a:lnTo>
                  <a:lnTo>
                    <a:pt x="7" y="2"/>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4" name="Freeform 43"/>
            <p:cNvSpPr>
              <a:spLocks/>
            </p:cNvSpPr>
            <p:nvPr/>
          </p:nvSpPr>
          <p:spPr bwMode="auto">
            <a:xfrm>
              <a:off x="3052" y="1402"/>
              <a:ext cx="51" cy="563"/>
            </a:xfrm>
            <a:custGeom>
              <a:avLst/>
              <a:gdLst>
                <a:gd name="T0" fmla="*/ 17 w 51"/>
                <a:gd name="T1" fmla="*/ 5 h 563"/>
                <a:gd name="T2" fmla="*/ 17 w 51"/>
                <a:gd name="T3" fmla="*/ 139 h 563"/>
                <a:gd name="T4" fmla="*/ 17 w 51"/>
                <a:gd name="T5" fmla="*/ 272 h 563"/>
                <a:gd name="T6" fmla="*/ 10 w 51"/>
                <a:gd name="T7" fmla="*/ 407 h 563"/>
                <a:gd name="T8" fmla="*/ 0 w 51"/>
                <a:gd name="T9" fmla="*/ 541 h 563"/>
                <a:gd name="T10" fmla="*/ 3 w 51"/>
                <a:gd name="T11" fmla="*/ 548 h 563"/>
                <a:gd name="T12" fmla="*/ 10 w 51"/>
                <a:gd name="T13" fmla="*/ 557 h 563"/>
                <a:gd name="T14" fmla="*/ 17 w 51"/>
                <a:gd name="T15" fmla="*/ 563 h 563"/>
                <a:gd name="T16" fmla="*/ 24 w 51"/>
                <a:gd name="T17" fmla="*/ 561 h 563"/>
                <a:gd name="T18" fmla="*/ 44 w 51"/>
                <a:gd name="T19" fmla="*/ 426 h 563"/>
                <a:gd name="T20" fmla="*/ 51 w 51"/>
                <a:gd name="T21" fmla="*/ 289 h 563"/>
                <a:gd name="T22" fmla="*/ 48 w 51"/>
                <a:gd name="T23" fmla="*/ 155 h 563"/>
                <a:gd name="T24" fmla="*/ 44 w 51"/>
                <a:gd name="T25" fmla="*/ 18 h 563"/>
                <a:gd name="T26" fmla="*/ 41 w 51"/>
                <a:gd name="T27" fmla="*/ 11 h 563"/>
                <a:gd name="T28" fmla="*/ 30 w 51"/>
                <a:gd name="T29" fmla="*/ 3 h 563"/>
                <a:gd name="T30" fmla="*/ 20 w 51"/>
                <a:gd name="T31" fmla="*/ 0 h 563"/>
                <a:gd name="T32" fmla="*/ 17 w 51"/>
                <a:gd name="T33" fmla="*/ 5 h 563"/>
                <a:gd name="T34" fmla="*/ 17 w 51"/>
                <a:gd name="T35" fmla="*/ 5 h 5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563">
                  <a:moveTo>
                    <a:pt x="17" y="5"/>
                  </a:moveTo>
                  <a:lnTo>
                    <a:pt x="17" y="139"/>
                  </a:lnTo>
                  <a:lnTo>
                    <a:pt x="17" y="272"/>
                  </a:lnTo>
                  <a:lnTo>
                    <a:pt x="10" y="407"/>
                  </a:lnTo>
                  <a:lnTo>
                    <a:pt x="0" y="541"/>
                  </a:lnTo>
                  <a:lnTo>
                    <a:pt x="3" y="548"/>
                  </a:lnTo>
                  <a:lnTo>
                    <a:pt x="10" y="557"/>
                  </a:lnTo>
                  <a:lnTo>
                    <a:pt x="17" y="563"/>
                  </a:lnTo>
                  <a:lnTo>
                    <a:pt x="24" y="561"/>
                  </a:lnTo>
                  <a:lnTo>
                    <a:pt x="44" y="426"/>
                  </a:lnTo>
                  <a:lnTo>
                    <a:pt x="51" y="289"/>
                  </a:lnTo>
                  <a:lnTo>
                    <a:pt x="48" y="155"/>
                  </a:lnTo>
                  <a:lnTo>
                    <a:pt x="44" y="18"/>
                  </a:lnTo>
                  <a:lnTo>
                    <a:pt x="41" y="11"/>
                  </a:lnTo>
                  <a:lnTo>
                    <a:pt x="30" y="3"/>
                  </a:lnTo>
                  <a:lnTo>
                    <a:pt x="20" y="0"/>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5" name="Freeform 44"/>
            <p:cNvSpPr>
              <a:spLocks/>
            </p:cNvSpPr>
            <p:nvPr/>
          </p:nvSpPr>
          <p:spPr bwMode="auto">
            <a:xfrm>
              <a:off x="2568" y="1442"/>
              <a:ext cx="628" cy="30"/>
            </a:xfrm>
            <a:custGeom>
              <a:avLst/>
              <a:gdLst>
                <a:gd name="T0" fmla="*/ 24 w 628"/>
                <a:gd name="T1" fmla="*/ 26 h 30"/>
                <a:gd name="T2" fmla="*/ 69 w 628"/>
                <a:gd name="T3" fmla="*/ 26 h 30"/>
                <a:gd name="T4" fmla="*/ 113 w 628"/>
                <a:gd name="T5" fmla="*/ 23 h 30"/>
                <a:gd name="T6" fmla="*/ 158 w 628"/>
                <a:gd name="T7" fmla="*/ 23 h 30"/>
                <a:gd name="T8" fmla="*/ 206 w 628"/>
                <a:gd name="T9" fmla="*/ 21 h 30"/>
                <a:gd name="T10" fmla="*/ 250 w 628"/>
                <a:gd name="T11" fmla="*/ 21 h 30"/>
                <a:gd name="T12" fmla="*/ 295 w 628"/>
                <a:gd name="T13" fmla="*/ 19 h 30"/>
                <a:gd name="T14" fmla="*/ 340 w 628"/>
                <a:gd name="T15" fmla="*/ 21 h 30"/>
                <a:gd name="T16" fmla="*/ 384 w 628"/>
                <a:gd name="T17" fmla="*/ 21 h 30"/>
                <a:gd name="T18" fmla="*/ 415 w 628"/>
                <a:gd name="T19" fmla="*/ 23 h 30"/>
                <a:gd name="T20" fmla="*/ 446 w 628"/>
                <a:gd name="T21" fmla="*/ 26 h 30"/>
                <a:gd name="T22" fmla="*/ 477 w 628"/>
                <a:gd name="T23" fmla="*/ 26 h 30"/>
                <a:gd name="T24" fmla="*/ 504 w 628"/>
                <a:gd name="T25" fmla="*/ 28 h 30"/>
                <a:gd name="T26" fmla="*/ 535 w 628"/>
                <a:gd name="T27" fmla="*/ 28 h 30"/>
                <a:gd name="T28" fmla="*/ 566 w 628"/>
                <a:gd name="T29" fmla="*/ 30 h 30"/>
                <a:gd name="T30" fmla="*/ 593 w 628"/>
                <a:gd name="T31" fmla="*/ 30 h 30"/>
                <a:gd name="T32" fmla="*/ 624 w 628"/>
                <a:gd name="T33" fmla="*/ 28 h 30"/>
                <a:gd name="T34" fmla="*/ 628 w 628"/>
                <a:gd name="T35" fmla="*/ 26 h 30"/>
                <a:gd name="T36" fmla="*/ 621 w 628"/>
                <a:gd name="T37" fmla="*/ 19 h 30"/>
                <a:gd name="T38" fmla="*/ 610 w 628"/>
                <a:gd name="T39" fmla="*/ 15 h 30"/>
                <a:gd name="T40" fmla="*/ 600 w 628"/>
                <a:gd name="T41" fmla="*/ 13 h 30"/>
                <a:gd name="T42" fmla="*/ 566 w 628"/>
                <a:gd name="T43" fmla="*/ 10 h 30"/>
                <a:gd name="T44" fmla="*/ 532 w 628"/>
                <a:gd name="T45" fmla="*/ 8 h 30"/>
                <a:gd name="T46" fmla="*/ 494 w 628"/>
                <a:gd name="T47" fmla="*/ 6 h 30"/>
                <a:gd name="T48" fmla="*/ 460 w 628"/>
                <a:gd name="T49" fmla="*/ 4 h 30"/>
                <a:gd name="T50" fmla="*/ 425 w 628"/>
                <a:gd name="T51" fmla="*/ 4 h 30"/>
                <a:gd name="T52" fmla="*/ 388 w 628"/>
                <a:gd name="T53" fmla="*/ 2 h 30"/>
                <a:gd name="T54" fmla="*/ 353 w 628"/>
                <a:gd name="T55" fmla="*/ 0 h 30"/>
                <a:gd name="T56" fmla="*/ 319 w 628"/>
                <a:gd name="T57" fmla="*/ 0 h 30"/>
                <a:gd name="T58" fmla="*/ 278 w 628"/>
                <a:gd name="T59" fmla="*/ 0 h 30"/>
                <a:gd name="T60" fmla="*/ 237 w 628"/>
                <a:gd name="T61" fmla="*/ 0 h 30"/>
                <a:gd name="T62" fmla="*/ 199 w 628"/>
                <a:gd name="T63" fmla="*/ 2 h 30"/>
                <a:gd name="T64" fmla="*/ 161 w 628"/>
                <a:gd name="T65" fmla="*/ 4 h 30"/>
                <a:gd name="T66" fmla="*/ 120 w 628"/>
                <a:gd name="T67" fmla="*/ 6 h 30"/>
                <a:gd name="T68" fmla="*/ 82 w 628"/>
                <a:gd name="T69" fmla="*/ 8 h 30"/>
                <a:gd name="T70" fmla="*/ 45 w 628"/>
                <a:gd name="T71" fmla="*/ 13 h 30"/>
                <a:gd name="T72" fmla="*/ 3 w 628"/>
                <a:gd name="T73" fmla="*/ 15 h 30"/>
                <a:gd name="T74" fmla="*/ 0 w 628"/>
                <a:gd name="T75" fmla="*/ 17 h 30"/>
                <a:gd name="T76" fmla="*/ 7 w 628"/>
                <a:gd name="T77" fmla="*/ 19 h 30"/>
                <a:gd name="T78" fmla="*/ 17 w 628"/>
                <a:gd name="T79" fmla="*/ 23 h 30"/>
                <a:gd name="T80" fmla="*/ 24 w 628"/>
                <a:gd name="T81" fmla="*/ 26 h 30"/>
                <a:gd name="T82" fmla="*/ 24 w 628"/>
                <a:gd name="T83" fmla="*/ 26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8" h="30">
                  <a:moveTo>
                    <a:pt x="24" y="26"/>
                  </a:moveTo>
                  <a:lnTo>
                    <a:pt x="69" y="26"/>
                  </a:lnTo>
                  <a:lnTo>
                    <a:pt x="113" y="23"/>
                  </a:lnTo>
                  <a:lnTo>
                    <a:pt x="158" y="23"/>
                  </a:lnTo>
                  <a:lnTo>
                    <a:pt x="206" y="21"/>
                  </a:lnTo>
                  <a:lnTo>
                    <a:pt x="250" y="21"/>
                  </a:lnTo>
                  <a:lnTo>
                    <a:pt x="295" y="19"/>
                  </a:lnTo>
                  <a:lnTo>
                    <a:pt x="340" y="21"/>
                  </a:lnTo>
                  <a:lnTo>
                    <a:pt x="384" y="21"/>
                  </a:lnTo>
                  <a:lnTo>
                    <a:pt x="415" y="23"/>
                  </a:lnTo>
                  <a:lnTo>
                    <a:pt x="446" y="26"/>
                  </a:lnTo>
                  <a:lnTo>
                    <a:pt x="477" y="26"/>
                  </a:lnTo>
                  <a:lnTo>
                    <a:pt x="504" y="28"/>
                  </a:lnTo>
                  <a:lnTo>
                    <a:pt x="535" y="28"/>
                  </a:lnTo>
                  <a:lnTo>
                    <a:pt x="566" y="30"/>
                  </a:lnTo>
                  <a:lnTo>
                    <a:pt x="593" y="30"/>
                  </a:lnTo>
                  <a:lnTo>
                    <a:pt x="624" y="28"/>
                  </a:lnTo>
                  <a:lnTo>
                    <a:pt x="628" y="26"/>
                  </a:lnTo>
                  <a:lnTo>
                    <a:pt x="621" y="19"/>
                  </a:lnTo>
                  <a:lnTo>
                    <a:pt x="610" y="15"/>
                  </a:lnTo>
                  <a:lnTo>
                    <a:pt x="600" y="13"/>
                  </a:lnTo>
                  <a:lnTo>
                    <a:pt x="566" y="10"/>
                  </a:lnTo>
                  <a:lnTo>
                    <a:pt x="532" y="8"/>
                  </a:lnTo>
                  <a:lnTo>
                    <a:pt x="494" y="6"/>
                  </a:lnTo>
                  <a:lnTo>
                    <a:pt x="460" y="4"/>
                  </a:lnTo>
                  <a:lnTo>
                    <a:pt x="425" y="4"/>
                  </a:lnTo>
                  <a:lnTo>
                    <a:pt x="388" y="2"/>
                  </a:lnTo>
                  <a:lnTo>
                    <a:pt x="353" y="0"/>
                  </a:lnTo>
                  <a:lnTo>
                    <a:pt x="319" y="0"/>
                  </a:lnTo>
                  <a:lnTo>
                    <a:pt x="278" y="0"/>
                  </a:lnTo>
                  <a:lnTo>
                    <a:pt x="237" y="0"/>
                  </a:lnTo>
                  <a:lnTo>
                    <a:pt x="199" y="2"/>
                  </a:lnTo>
                  <a:lnTo>
                    <a:pt x="161" y="4"/>
                  </a:lnTo>
                  <a:lnTo>
                    <a:pt x="120" y="6"/>
                  </a:lnTo>
                  <a:lnTo>
                    <a:pt x="82" y="8"/>
                  </a:lnTo>
                  <a:lnTo>
                    <a:pt x="45" y="13"/>
                  </a:lnTo>
                  <a:lnTo>
                    <a:pt x="3" y="15"/>
                  </a:lnTo>
                  <a:lnTo>
                    <a:pt x="0" y="17"/>
                  </a:lnTo>
                  <a:lnTo>
                    <a:pt x="7" y="19"/>
                  </a:lnTo>
                  <a:lnTo>
                    <a:pt x="17" y="23"/>
                  </a:lnTo>
                  <a:lnTo>
                    <a:pt x="2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6" name="Freeform 45"/>
            <p:cNvSpPr>
              <a:spLocks/>
            </p:cNvSpPr>
            <p:nvPr/>
          </p:nvSpPr>
          <p:spPr bwMode="auto">
            <a:xfrm>
              <a:off x="2825" y="1448"/>
              <a:ext cx="48" cy="456"/>
            </a:xfrm>
            <a:custGeom>
              <a:avLst/>
              <a:gdLst>
                <a:gd name="T0" fmla="*/ 0 w 48"/>
                <a:gd name="T1" fmla="*/ 0 h 456"/>
                <a:gd name="T2" fmla="*/ 21 w 48"/>
                <a:gd name="T3" fmla="*/ 113 h 456"/>
                <a:gd name="T4" fmla="*/ 35 w 48"/>
                <a:gd name="T5" fmla="*/ 226 h 456"/>
                <a:gd name="T6" fmla="*/ 38 w 48"/>
                <a:gd name="T7" fmla="*/ 341 h 456"/>
                <a:gd name="T8" fmla="*/ 41 w 48"/>
                <a:gd name="T9" fmla="*/ 454 h 456"/>
                <a:gd name="T10" fmla="*/ 41 w 48"/>
                <a:gd name="T11" fmla="*/ 456 h 456"/>
                <a:gd name="T12" fmla="*/ 45 w 48"/>
                <a:gd name="T13" fmla="*/ 456 h 456"/>
                <a:gd name="T14" fmla="*/ 48 w 48"/>
                <a:gd name="T15" fmla="*/ 456 h 456"/>
                <a:gd name="T16" fmla="*/ 48 w 48"/>
                <a:gd name="T17" fmla="*/ 456 h 456"/>
                <a:gd name="T18" fmla="*/ 48 w 48"/>
                <a:gd name="T19" fmla="*/ 343 h 456"/>
                <a:gd name="T20" fmla="*/ 45 w 48"/>
                <a:gd name="T21" fmla="*/ 230 h 456"/>
                <a:gd name="T22" fmla="*/ 35 w 48"/>
                <a:gd name="T23" fmla="*/ 117 h 456"/>
                <a:gd name="T24" fmla="*/ 10 w 48"/>
                <a:gd name="T25" fmla="*/ 4 h 456"/>
                <a:gd name="T26" fmla="*/ 10 w 48"/>
                <a:gd name="T27" fmla="*/ 2 h 456"/>
                <a:gd name="T28" fmla="*/ 7 w 48"/>
                <a:gd name="T29" fmla="*/ 2 h 456"/>
                <a:gd name="T30" fmla="*/ 0 w 48"/>
                <a:gd name="T31" fmla="*/ 0 h 456"/>
                <a:gd name="T32" fmla="*/ 0 w 48"/>
                <a:gd name="T33" fmla="*/ 0 h 456"/>
                <a:gd name="T34" fmla="*/ 0 w 48"/>
                <a:gd name="T35" fmla="*/ 0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456">
                  <a:moveTo>
                    <a:pt x="0" y="0"/>
                  </a:moveTo>
                  <a:lnTo>
                    <a:pt x="21" y="113"/>
                  </a:lnTo>
                  <a:lnTo>
                    <a:pt x="35" y="226"/>
                  </a:lnTo>
                  <a:lnTo>
                    <a:pt x="38" y="341"/>
                  </a:lnTo>
                  <a:lnTo>
                    <a:pt x="41" y="454"/>
                  </a:lnTo>
                  <a:lnTo>
                    <a:pt x="41" y="456"/>
                  </a:lnTo>
                  <a:lnTo>
                    <a:pt x="45" y="456"/>
                  </a:lnTo>
                  <a:lnTo>
                    <a:pt x="48" y="456"/>
                  </a:lnTo>
                  <a:lnTo>
                    <a:pt x="48" y="343"/>
                  </a:lnTo>
                  <a:lnTo>
                    <a:pt x="45" y="230"/>
                  </a:lnTo>
                  <a:lnTo>
                    <a:pt x="35" y="117"/>
                  </a:lnTo>
                  <a:lnTo>
                    <a:pt x="10" y="4"/>
                  </a:lnTo>
                  <a:lnTo>
                    <a:pt x="10" y="2"/>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7" name="Freeform 46"/>
            <p:cNvSpPr>
              <a:spLocks/>
            </p:cNvSpPr>
            <p:nvPr/>
          </p:nvSpPr>
          <p:spPr bwMode="auto">
            <a:xfrm>
              <a:off x="2575" y="1722"/>
              <a:ext cx="614" cy="35"/>
            </a:xfrm>
            <a:custGeom>
              <a:avLst/>
              <a:gdLst>
                <a:gd name="T0" fmla="*/ 14 w 614"/>
                <a:gd name="T1" fmla="*/ 19 h 35"/>
                <a:gd name="T2" fmla="*/ 51 w 614"/>
                <a:gd name="T3" fmla="*/ 21 h 35"/>
                <a:gd name="T4" fmla="*/ 89 w 614"/>
                <a:gd name="T5" fmla="*/ 24 h 35"/>
                <a:gd name="T6" fmla="*/ 123 w 614"/>
                <a:gd name="T7" fmla="*/ 26 h 35"/>
                <a:gd name="T8" fmla="*/ 161 w 614"/>
                <a:gd name="T9" fmla="*/ 28 h 35"/>
                <a:gd name="T10" fmla="*/ 199 w 614"/>
                <a:gd name="T11" fmla="*/ 30 h 35"/>
                <a:gd name="T12" fmla="*/ 236 w 614"/>
                <a:gd name="T13" fmla="*/ 32 h 35"/>
                <a:gd name="T14" fmla="*/ 274 w 614"/>
                <a:gd name="T15" fmla="*/ 32 h 35"/>
                <a:gd name="T16" fmla="*/ 312 w 614"/>
                <a:gd name="T17" fmla="*/ 35 h 35"/>
                <a:gd name="T18" fmla="*/ 350 w 614"/>
                <a:gd name="T19" fmla="*/ 35 h 35"/>
                <a:gd name="T20" fmla="*/ 387 w 614"/>
                <a:gd name="T21" fmla="*/ 35 h 35"/>
                <a:gd name="T22" fmla="*/ 425 w 614"/>
                <a:gd name="T23" fmla="*/ 35 h 35"/>
                <a:gd name="T24" fmla="*/ 463 w 614"/>
                <a:gd name="T25" fmla="*/ 35 h 35"/>
                <a:gd name="T26" fmla="*/ 501 w 614"/>
                <a:gd name="T27" fmla="*/ 35 h 35"/>
                <a:gd name="T28" fmla="*/ 535 w 614"/>
                <a:gd name="T29" fmla="*/ 32 h 35"/>
                <a:gd name="T30" fmla="*/ 573 w 614"/>
                <a:gd name="T31" fmla="*/ 32 h 35"/>
                <a:gd name="T32" fmla="*/ 610 w 614"/>
                <a:gd name="T33" fmla="*/ 30 h 35"/>
                <a:gd name="T34" fmla="*/ 614 w 614"/>
                <a:gd name="T35" fmla="*/ 28 h 35"/>
                <a:gd name="T36" fmla="*/ 610 w 614"/>
                <a:gd name="T37" fmla="*/ 21 h 35"/>
                <a:gd name="T38" fmla="*/ 603 w 614"/>
                <a:gd name="T39" fmla="*/ 15 h 35"/>
                <a:gd name="T40" fmla="*/ 597 w 614"/>
                <a:gd name="T41" fmla="*/ 13 h 35"/>
                <a:gd name="T42" fmla="*/ 559 w 614"/>
                <a:gd name="T43" fmla="*/ 11 h 35"/>
                <a:gd name="T44" fmla="*/ 521 w 614"/>
                <a:gd name="T45" fmla="*/ 11 h 35"/>
                <a:gd name="T46" fmla="*/ 483 w 614"/>
                <a:gd name="T47" fmla="*/ 8 h 35"/>
                <a:gd name="T48" fmla="*/ 446 w 614"/>
                <a:gd name="T49" fmla="*/ 8 h 35"/>
                <a:gd name="T50" fmla="*/ 408 w 614"/>
                <a:gd name="T51" fmla="*/ 8 h 35"/>
                <a:gd name="T52" fmla="*/ 370 w 614"/>
                <a:gd name="T53" fmla="*/ 8 h 35"/>
                <a:gd name="T54" fmla="*/ 336 w 614"/>
                <a:gd name="T55" fmla="*/ 8 h 35"/>
                <a:gd name="T56" fmla="*/ 298 w 614"/>
                <a:gd name="T57" fmla="*/ 6 h 35"/>
                <a:gd name="T58" fmla="*/ 260 w 614"/>
                <a:gd name="T59" fmla="*/ 6 h 35"/>
                <a:gd name="T60" fmla="*/ 223 w 614"/>
                <a:gd name="T61" fmla="*/ 6 h 35"/>
                <a:gd name="T62" fmla="*/ 185 w 614"/>
                <a:gd name="T63" fmla="*/ 6 h 35"/>
                <a:gd name="T64" fmla="*/ 147 w 614"/>
                <a:gd name="T65" fmla="*/ 4 h 35"/>
                <a:gd name="T66" fmla="*/ 110 w 614"/>
                <a:gd name="T67" fmla="*/ 4 h 35"/>
                <a:gd name="T68" fmla="*/ 72 w 614"/>
                <a:gd name="T69" fmla="*/ 4 h 35"/>
                <a:gd name="T70" fmla="*/ 38 w 614"/>
                <a:gd name="T71" fmla="*/ 2 h 35"/>
                <a:gd name="T72" fmla="*/ 0 w 614"/>
                <a:gd name="T73" fmla="*/ 0 h 35"/>
                <a:gd name="T74" fmla="*/ 0 w 614"/>
                <a:gd name="T75" fmla="*/ 2 h 35"/>
                <a:gd name="T76" fmla="*/ 3 w 614"/>
                <a:gd name="T77" fmla="*/ 8 h 35"/>
                <a:gd name="T78" fmla="*/ 7 w 614"/>
                <a:gd name="T79" fmla="*/ 17 h 35"/>
                <a:gd name="T80" fmla="*/ 14 w 614"/>
                <a:gd name="T81" fmla="*/ 19 h 35"/>
                <a:gd name="T82" fmla="*/ 14 w 614"/>
                <a:gd name="T83" fmla="*/ 19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4" h="35">
                  <a:moveTo>
                    <a:pt x="14" y="19"/>
                  </a:moveTo>
                  <a:lnTo>
                    <a:pt x="51" y="21"/>
                  </a:lnTo>
                  <a:lnTo>
                    <a:pt x="89" y="24"/>
                  </a:lnTo>
                  <a:lnTo>
                    <a:pt x="123" y="26"/>
                  </a:lnTo>
                  <a:lnTo>
                    <a:pt x="161" y="28"/>
                  </a:lnTo>
                  <a:lnTo>
                    <a:pt x="199" y="30"/>
                  </a:lnTo>
                  <a:lnTo>
                    <a:pt x="236" y="32"/>
                  </a:lnTo>
                  <a:lnTo>
                    <a:pt x="274" y="32"/>
                  </a:lnTo>
                  <a:lnTo>
                    <a:pt x="312" y="35"/>
                  </a:lnTo>
                  <a:lnTo>
                    <a:pt x="350" y="35"/>
                  </a:lnTo>
                  <a:lnTo>
                    <a:pt x="387" y="35"/>
                  </a:lnTo>
                  <a:lnTo>
                    <a:pt x="425" y="35"/>
                  </a:lnTo>
                  <a:lnTo>
                    <a:pt x="463" y="35"/>
                  </a:lnTo>
                  <a:lnTo>
                    <a:pt x="501" y="35"/>
                  </a:lnTo>
                  <a:lnTo>
                    <a:pt x="535" y="32"/>
                  </a:lnTo>
                  <a:lnTo>
                    <a:pt x="573" y="32"/>
                  </a:lnTo>
                  <a:lnTo>
                    <a:pt x="610" y="30"/>
                  </a:lnTo>
                  <a:lnTo>
                    <a:pt x="614" y="28"/>
                  </a:lnTo>
                  <a:lnTo>
                    <a:pt x="610" y="21"/>
                  </a:lnTo>
                  <a:lnTo>
                    <a:pt x="603" y="15"/>
                  </a:lnTo>
                  <a:lnTo>
                    <a:pt x="597" y="13"/>
                  </a:lnTo>
                  <a:lnTo>
                    <a:pt x="559" y="11"/>
                  </a:lnTo>
                  <a:lnTo>
                    <a:pt x="521" y="11"/>
                  </a:lnTo>
                  <a:lnTo>
                    <a:pt x="483" y="8"/>
                  </a:lnTo>
                  <a:lnTo>
                    <a:pt x="446" y="8"/>
                  </a:lnTo>
                  <a:lnTo>
                    <a:pt x="408" y="8"/>
                  </a:lnTo>
                  <a:lnTo>
                    <a:pt x="370" y="8"/>
                  </a:lnTo>
                  <a:lnTo>
                    <a:pt x="336" y="8"/>
                  </a:lnTo>
                  <a:lnTo>
                    <a:pt x="298" y="6"/>
                  </a:lnTo>
                  <a:lnTo>
                    <a:pt x="260" y="6"/>
                  </a:lnTo>
                  <a:lnTo>
                    <a:pt x="223" y="6"/>
                  </a:lnTo>
                  <a:lnTo>
                    <a:pt x="185" y="6"/>
                  </a:lnTo>
                  <a:lnTo>
                    <a:pt x="147" y="4"/>
                  </a:lnTo>
                  <a:lnTo>
                    <a:pt x="110" y="4"/>
                  </a:lnTo>
                  <a:lnTo>
                    <a:pt x="72" y="4"/>
                  </a:lnTo>
                  <a:lnTo>
                    <a:pt x="38" y="2"/>
                  </a:lnTo>
                  <a:lnTo>
                    <a:pt x="0" y="0"/>
                  </a:lnTo>
                  <a:lnTo>
                    <a:pt x="0" y="2"/>
                  </a:lnTo>
                  <a:lnTo>
                    <a:pt x="3" y="8"/>
                  </a:lnTo>
                  <a:lnTo>
                    <a:pt x="7" y="17"/>
                  </a:lnTo>
                  <a:lnTo>
                    <a:pt x="1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8" name="Freeform 47"/>
            <p:cNvSpPr>
              <a:spLocks/>
            </p:cNvSpPr>
            <p:nvPr/>
          </p:nvSpPr>
          <p:spPr bwMode="auto">
            <a:xfrm>
              <a:off x="2592" y="1574"/>
              <a:ext cx="538" cy="22"/>
            </a:xfrm>
            <a:custGeom>
              <a:avLst/>
              <a:gdLst>
                <a:gd name="T0" fmla="*/ 14 w 538"/>
                <a:gd name="T1" fmla="*/ 20 h 22"/>
                <a:gd name="T2" fmla="*/ 79 w 538"/>
                <a:gd name="T3" fmla="*/ 20 h 22"/>
                <a:gd name="T4" fmla="*/ 144 w 538"/>
                <a:gd name="T5" fmla="*/ 20 h 22"/>
                <a:gd name="T6" fmla="*/ 209 w 538"/>
                <a:gd name="T7" fmla="*/ 22 h 22"/>
                <a:gd name="T8" fmla="*/ 274 w 538"/>
                <a:gd name="T9" fmla="*/ 22 h 22"/>
                <a:gd name="T10" fmla="*/ 340 w 538"/>
                <a:gd name="T11" fmla="*/ 22 h 22"/>
                <a:gd name="T12" fmla="*/ 405 w 538"/>
                <a:gd name="T13" fmla="*/ 22 h 22"/>
                <a:gd name="T14" fmla="*/ 470 w 538"/>
                <a:gd name="T15" fmla="*/ 22 h 22"/>
                <a:gd name="T16" fmla="*/ 535 w 538"/>
                <a:gd name="T17" fmla="*/ 20 h 22"/>
                <a:gd name="T18" fmla="*/ 538 w 538"/>
                <a:gd name="T19" fmla="*/ 15 h 22"/>
                <a:gd name="T20" fmla="*/ 535 w 538"/>
                <a:gd name="T21" fmla="*/ 11 h 22"/>
                <a:gd name="T22" fmla="*/ 528 w 538"/>
                <a:gd name="T23" fmla="*/ 7 h 22"/>
                <a:gd name="T24" fmla="*/ 521 w 538"/>
                <a:gd name="T25" fmla="*/ 2 h 22"/>
                <a:gd name="T26" fmla="*/ 456 w 538"/>
                <a:gd name="T27" fmla="*/ 0 h 22"/>
                <a:gd name="T28" fmla="*/ 391 w 538"/>
                <a:gd name="T29" fmla="*/ 0 h 22"/>
                <a:gd name="T30" fmla="*/ 326 w 538"/>
                <a:gd name="T31" fmla="*/ 0 h 22"/>
                <a:gd name="T32" fmla="*/ 261 w 538"/>
                <a:gd name="T33" fmla="*/ 0 h 22"/>
                <a:gd name="T34" fmla="*/ 195 w 538"/>
                <a:gd name="T35" fmla="*/ 0 h 22"/>
                <a:gd name="T36" fmla="*/ 130 w 538"/>
                <a:gd name="T37" fmla="*/ 2 h 22"/>
                <a:gd name="T38" fmla="*/ 65 w 538"/>
                <a:gd name="T39" fmla="*/ 2 h 22"/>
                <a:gd name="T40" fmla="*/ 0 w 538"/>
                <a:gd name="T41" fmla="*/ 2 h 22"/>
                <a:gd name="T42" fmla="*/ 0 w 538"/>
                <a:gd name="T43" fmla="*/ 4 h 22"/>
                <a:gd name="T44" fmla="*/ 3 w 538"/>
                <a:gd name="T45" fmla="*/ 11 h 22"/>
                <a:gd name="T46" fmla="*/ 7 w 538"/>
                <a:gd name="T47" fmla="*/ 17 h 22"/>
                <a:gd name="T48" fmla="*/ 14 w 538"/>
                <a:gd name="T49" fmla="*/ 20 h 22"/>
                <a:gd name="T50" fmla="*/ 14 w 538"/>
                <a:gd name="T51" fmla="*/ 2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8" h="22">
                  <a:moveTo>
                    <a:pt x="14" y="20"/>
                  </a:moveTo>
                  <a:lnTo>
                    <a:pt x="79" y="20"/>
                  </a:lnTo>
                  <a:lnTo>
                    <a:pt x="144" y="20"/>
                  </a:lnTo>
                  <a:lnTo>
                    <a:pt x="209" y="22"/>
                  </a:lnTo>
                  <a:lnTo>
                    <a:pt x="274" y="22"/>
                  </a:lnTo>
                  <a:lnTo>
                    <a:pt x="340" y="22"/>
                  </a:lnTo>
                  <a:lnTo>
                    <a:pt x="405" y="22"/>
                  </a:lnTo>
                  <a:lnTo>
                    <a:pt x="470" y="22"/>
                  </a:lnTo>
                  <a:lnTo>
                    <a:pt x="535" y="20"/>
                  </a:lnTo>
                  <a:lnTo>
                    <a:pt x="538" y="15"/>
                  </a:lnTo>
                  <a:lnTo>
                    <a:pt x="535" y="11"/>
                  </a:lnTo>
                  <a:lnTo>
                    <a:pt x="528" y="7"/>
                  </a:lnTo>
                  <a:lnTo>
                    <a:pt x="521" y="2"/>
                  </a:lnTo>
                  <a:lnTo>
                    <a:pt x="456" y="0"/>
                  </a:lnTo>
                  <a:lnTo>
                    <a:pt x="391" y="0"/>
                  </a:lnTo>
                  <a:lnTo>
                    <a:pt x="326" y="0"/>
                  </a:lnTo>
                  <a:lnTo>
                    <a:pt x="261" y="0"/>
                  </a:lnTo>
                  <a:lnTo>
                    <a:pt x="195" y="0"/>
                  </a:lnTo>
                  <a:lnTo>
                    <a:pt x="130" y="2"/>
                  </a:lnTo>
                  <a:lnTo>
                    <a:pt x="65" y="2"/>
                  </a:lnTo>
                  <a:lnTo>
                    <a:pt x="0" y="2"/>
                  </a:lnTo>
                  <a:lnTo>
                    <a:pt x="0" y="4"/>
                  </a:lnTo>
                  <a:lnTo>
                    <a:pt x="3" y="11"/>
                  </a:lnTo>
                  <a:lnTo>
                    <a:pt x="7" y="17"/>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9" name="Freeform 48"/>
            <p:cNvSpPr>
              <a:spLocks/>
            </p:cNvSpPr>
            <p:nvPr/>
          </p:nvSpPr>
          <p:spPr bwMode="auto">
            <a:xfrm>
              <a:off x="2451" y="1826"/>
              <a:ext cx="55" cy="104"/>
            </a:xfrm>
            <a:custGeom>
              <a:avLst/>
              <a:gdLst>
                <a:gd name="T0" fmla="*/ 0 w 55"/>
                <a:gd name="T1" fmla="*/ 15 h 104"/>
                <a:gd name="T2" fmla="*/ 11 w 55"/>
                <a:gd name="T3" fmla="*/ 33 h 104"/>
                <a:gd name="T4" fmla="*/ 14 w 55"/>
                <a:gd name="T5" fmla="*/ 50 h 104"/>
                <a:gd name="T6" fmla="*/ 18 w 55"/>
                <a:gd name="T7" fmla="*/ 67 h 104"/>
                <a:gd name="T8" fmla="*/ 21 w 55"/>
                <a:gd name="T9" fmla="*/ 85 h 104"/>
                <a:gd name="T10" fmla="*/ 24 w 55"/>
                <a:gd name="T11" fmla="*/ 91 h 104"/>
                <a:gd name="T12" fmla="*/ 35 w 55"/>
                <a:gd name="T13" fmla="*/ 98 h 104"/>
                <a:gd name="T14" fmla="*/ 42 w 55"/>
                <a:gd name="T15" fmla="*/ 104 h 104"/>
                <a:gd name="T16" fmla="*/ 52 w 55"/>
                <a:gd name="T17" fmla="*/ 100 h 104"/>
                <a:gd name="T18" fmla="*/ 55 w 55"/>
                <a:gd name="T19" fmla="*/ 78 h 104"/>
                <a:gd name="T20" fmla="*/ 52 w 55"/>
                <a:gd name="T21" fmla="*/ 54 h 104"/>
                <a:gd name="T22" fmla="*/ 42 w 55"/>
                <a:gd name="T23" fmla="*/ 33 h 104"/>
                <a:gd name="T24" fmla="*/ 28 w 55"/>
                <a:gd name="T25" fmla="*/ 13 h 104"/>
                <a:gd name="T26" fmla="*/ 24 w 55"/>
                <a:gd name="T27" fmla="*/ 9 h 104"/>
                <a:gd name="T28" fmla="*/ 21 w 55"/>
                <a:gd name="T29" fmla="*/ 4 h 104"/>
                <a:gd name="T30" fmla="*/ 14 w 55"/>
                <a:gd name="T31" fmla="*/ 2 h 104"/>
                <a:gd name="T32" fmla="*/ 7 w 55"/>
                <a:gd name="T33" fmla="*/ 0 h 104"/>
                <a:gd name="T34" fmla="*/ 0 w 55"/>
                <a:gd name="T35" fmla="*/ 2 h 104"/>
                <a:gd name="T36" fmla="*/ 0 w 55"/>
                <a:gd name="T37" fmla="*/ 7 h 104"/>
                <a:gd name="T38" fmla="*/ 0 w 55"/>
                <a:gd name="T39" fmla="*/ 11 h 104"/>
                <a:gd name="T40" fmla="*/ 0 w 55"/>
                <a:gd name="T41" fmla="*/ 15 h 104"/>
                <a:gd name="T42" fmla="*/ 0 w 55"/>
                <a:gd name="T43" fmla="*/ 15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104">
                  <a:moveTo>
                    <a:pt x="0" y="15"/>
                  </a:moveTo>
                  <a:lnTo>
                    <a:pt x="11" y="33"/>
                  </a:lnTo>
                  <a:lnTo>
                    <a:pt x="14" y="50"/>
                  </a:lnTo>
                  <a:lnTo>
                    <a:pt x="18" y="67"/>
                  </a:lnTo>
                  <a:lnTo>
                    <a:pt x="21" y="85"/>
                  </a:lnTo>
                  <a:lnTo>
                    <a:pt x="24" y="91"/>
                  </a:lnTo>
                  <a:lnTo>
                    <a:pt x="35" y="98"/>
                  </a:lnTo>
                  <a:lnTo>
                    <a:pt x="42" y="104"/>
                  </a:lnTo>
                  <a:lnTo>
                    <a:pt x="52" y="100"/>
                  </a:lnTo>
                  <a:lnTo>
                    <a:pt x="55" y="78"/>
                  </a:lnTo>
                  <a:lnTo>
                    <a:pt x="52" y="54"/>
                  </a:lnTo>
                  <a:lnTo>
                    <a:pt x="42" y="33"/>
                  </a:lnTo>
                  <a:lnTo>
                    <a:pt x="28" y="13"/>
                  </a:lnTo>
                  <a:lnTo>
                    <a:pt x="24" y="9"/>
                  </a:lnTo>
                  <a:lnTo>
                    <a:pt x="21" y="4"/>
                  </a:lnTo>
                  <a:lnTo>
                    <a:pt x="14" y="2"/>
                  </a:lnTo>
                  <a:lnTo>
                    <a:pt x="7" y="0"/>
                  </a:lnTo>
                  <a:lnTo>
                    <a:pt x="0" y="2"/>
                  </a:lnTo>
                  <a:lnTo>
                    <a:pt x="0" y="7"/>
                  </a:lnTo>
                  <a:lnTo>
                    <a:pt x="0" y="11"/>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0" name="Freeform 49"/>
            <p:cNvSpPr>
              <a:spLocks/>
            </p:cNvSpPr>
            <p:nvPr/>
          </p:nvSpPr>
          <p:spPr bwMode="auto">
            <a:xfrm>
              <a:off x="3237" y="1843"/>
              <a:ext cx="41" cy="94"/>
            </a:xfrm>
            <a:custGeom>
              <a:avLst/>
              <a:gdLst>
                <a:gd name="T0" fmla="*/ 0 w 41"/>
                <a:gd name="T1" fmla="*/ 3 h 94"/>
                <a:gd name="T2" fmla="*/ 0 w 41"/>
                <a:gd name="T3" fmla="*/ 22 h 94"/>
                <a:gd name="T4" fmla="*/ 0 w 41"/>
                <a:gd name="T5" fmla="*/ 40 h 94"/>
                <a:gd name="T6" fmla="*/ 0 w 41"/>
                <a:gd name="T7" fmla="*/ 59 h 94"/>
                <a:gd name="T8" fmla="*/ 3 w 41"/>
                <a:gd name="T9" fmla="*/ 79 h 94"/>
                <a:gd name="T10" fmla="*/ 7 w 41"/>
                <a:gd name="T11" fmla="*/ 83 h 94"/>
                <a:gd name="T12" fmla="*/ 20 w 41"/>
                <a:gd name="T13" fmla="*/ 89 h 94"/>
                <a:gd name="T14" fmla="*/ 31 w 41"/>
                <a:gd name="T15" fmla="*/ 94 h 94"/>
                <a:gd name="T16" fmla="*/ 37 w 41"/>
                <a:gd name="T17" fmla="*/ 92 h 94"/>
                <a:gd name="T18" fmla="*/ 41 w 41"/>
                <a:gd name="T19" fmla="*/ 74 h 94"/>
                <a:gd name="T20" fmla="*/ 41 w 41"/>
                <a:gd name="T21" fmla="*/ 55 h 94"/>
                <a:gd name="T22" fmla="*/ 41 w 41"/>
                <a:gd name="T23" fmla="*/ 37 h 94"/>
                <a:gd name="T24" fmla="*/ 37 w 41"/>
                <a:gd name="T25" fmla="*/ 20 h 94"/>
                <a:gd name="T26" fmla="*/ 31 w 41"/>
                <a:gd name="T27" fmla="*/ 11 h 94"/>
                <a:gd name="T28" fmla="*/ 20 w 41"/>
                <a:gd name="T29" fmla="*/ 5 h 94"/>
                <a:gd name="T30" fmla="*/ 7 w 41"/>
                <a:gd name="T31" fmla="*/ 0 h 94"/>
                <a:gd name="T32" fmla="*/ 0 w 41"/>
                <a:gd name="T33" fmla="*/ 3 h 94"/>
                <a:gd name="T34" fmla="*/ 0 w 41"/>
                <a:gd name="T35" fmla="*/ 3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94">
                  <a:moveTo>
                    <a:pt x="0" y="3"/>
                  </a:moveTo>
                  <a:lnTo>
                    <a:pt x="0" y="22"/>
                  </a:lnTo>
                  <a:lnTo>
                    <a:pt x="0" y="40"/>
                  </a:lnTo>
                  <a:lnTo>
                    <a:pt x="0" y="59"/>
                  </a:lnTo>
                  <a:lnTo>
                    <a:pt x="3" y="79"/>
                  </a:lnTo>
                  <a:lnTo>
                    <a:pt x="7" y="83"/>
                  </a:lnTo>
                  <a:lnTo>
                    <a:pt x="20" y="89"/>
                  </a:lnTo>
                  <a:lnTo>
                    <a:pt x="31" y="94"/>
                  </a:lnTo>
                  <a:lnTo>
                    <a:pt x="37" y="92"/>
                  </a:lnTo>
                  <a:lnTo>
                    <a:pt x="41" y="74"/>
                  </a:lnTo>
                  <a:lnTo>
                    <a:pt x="41" y="55"/>
                  </a:lnTo>
                  <a:lnTo>
                    <a:pt x="41" y="37"/>
                  </a:lnTo>
                  <a:lnTo>
                    <a:pt x="37" y="20"/>
                  </a:lnTo>
                  <a:lnTo>
                    <a:pt x="31" y="11"/>
                  </a:lnTo>
                  <a:lnTo>
                    <a:pt x="20" y="5"/>
                  </a:lnTo>
                  <a:lnTo>
                    <a:pt x="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1" name="Freeform 50"/>
            <p:cNvSpPr>
              <a:spLocks/>
            </p:cNvSpPr>
            <p:nvPr/>
          </p:nvSpPr>
          <p:spPr bwMode="auto">
            <a:xfrm>
              <a:off x="2427" y="1919"/>
              <a:ext cx="913" cy="53"/>
            </a:xfrm>
            <a:custGeom>
              <a:avLst/>
              <a:gdLst>
                <a:gd name="T0" fmla="*/ 31 w 913"/>
                <a:gd name="T1" fmla="*/ 35 h 53"/>
                <a:gd name="T2" fmla="*/ 83 w 913"/>
                <a:gd name="T3" fmla="*/ 37 h 53"/>
                <a:gd name="T4" fmla="*/ 134 w 913"/>
                <a:gd name="T5" fmla="*/ 37 h 53"/>
                <a:gd name="T6" fmla="*/ 186 w 913"/>
                <a:gd name="T7" fmla="*/ 40 h 53"/>
                <a:gd name="T8" fmla="*/ 240 w 913"/>
                <a:gd name="T9" fmla="*/ 40 h 53"/>
                <a:gd name="T10" fmla="*/ 292 w 913"/>
                <a:gd name="T11" fmla="*/ 42 h 53"/>
                <a:gd name="T12" fmla="*/ 343 w 913"/>
                <a:gd name="T13" fmla="*/ 42 h 53"/>
                <a:gd name="T14" fmla="*/ 398 w 913"/>
                <a:gd name="T15" fmla="*/ 44 h 53"/>
                <a:gd name="T16" fmla="*/ 450 w 913"/>
                <a:gd name="T17" fmla="*/ 44 h 53"/>
                <a:gd name="T18" fmla="*/ 501 w 913"/>
                <a:gd name="T19" fmla="*/ 46 h 53"/>
                <a:gd name="T20" fmla="*/ 559 w 913"/>
                <a:gd name="T21" fmla="*/ 48 h 53"/>
                <a:gd name="T22" fmla="*/ 618 w 913"/>
                <a:gd name="T23" fmla="*/ 50 h 53"/>
                <a:gd name="T24" fmla="*/ 679 w 913"/>
                <a:gd name="T25" fmla="*/ 53 h 53"/>
                <a:gd name="T26" fmla="*/ 741 w 913"/>
                <a:gd name="T27" fmla="*/ 53 h 53"/>
                <a:gd name="T28" fmla="*/ 799 w 913"/>
                <a:gd name="T29" fmla="*/ 53 h 53"/>
                <a:gd name="T30" fmla="*/ 854 w 913"/>
                <a:gd name="T31" fmla="*/ 46 h 53"/>
                <a:gd name="T32" fmla="*/ 906 w 913"/>
                <a:gd name="T33" fmla="*/ 37 h 53"/>
                <a:gd name="T34" fmla="*/ 913 w 913"/>
                <a:gd name="T35" fmla="*/ 29 h 53"/>
                <a:gd name="T36" fmla="*/ 906 w 913"/>
                <a:gd name="T37" fmla="*/ 18 h 53"/>
                <a:gd name="T38" fmla="*/ 889 w 913"/>
                <a:gd name="T39" fmla="*/ 9 h 53"/>
                <a:gd name="T40" fmla="*/ 875 w 913"/>
                <a:gd name="T41" fmla="*/ 5 h 53"/>
                <a:gd name="T42" fmla="*/ 820 w 913"/>
                <a:gd name="T43" fmla="*/ 3 h 53"/>
                <a:gd name="T44" fmla="*/ 762 w 913"/>
                <a:gd name="T45" fmla="*/ 0 h 53"/>
                <a:gd name="T46" fmla="*/ 707 w 913"/>
                <a:gd name="T47" fmla="*/ 3 h 53"/>
                <a:gd name="T48" fmla="*/ 649 w 913"/>
                <a:gd name="T49" fmla="*/ 3 h 53"/>
                <a:gd name="T50" fmla="*/ 590 w 913"/>
                <a:gd name="T51" fmla="*/ 5 h 53"/>
                <a:gd name="T52" fmla="*/ 535 w 913"/>
                <a:gd name="T53" fmla="*/ 5 h 53"/>
                <a:gd name="T54" fmla="*/ 477 w 913"/>
                <a:gd name="T55" fmla="*/ 7 h 53"/>
                <a:gd name="T56" fmla="*/ 422 w 913"/>
                <a:gd name="T57" fmla="*/ 7 h 53"/>
                <a:gd name="T58" fmla="*/ 371 w 913"/>
                <a:gd name="T59" fmla="*/ 7 h 53"/>
                <a:gd name="T60" fmla="*/ 316 w 913"/>
                <a:gd name="T61" fmla="*/ 7 h 53"/>
                <a:gd name="T62" fmla="*/ 264 w 913"/>
                <a:gd name="T63" fmla="*/ 7 h 53"/>
                <a:gd name="T64" fmla="*/ 213 w 913"/>
                <a:gd name="T65" fmla="*/ 7 h 53"/>
                <a:gd name="T66" fmla="*/ 162 w 913"/>
                <a:gd name="T67" fmla="*/ 7 h 53"/>
                <a:gd name="T68" fmla="*/ 110 w 913"/>
                <a:gd name="T69" fmla="*/ 7 h 53"/>
                <a:gd name="T70" fmla="*/ 55 w 913"/>
                <a:gd name="T71" fmla="*/ 7 h 53"/>
                <a:gd name="T72" fmla="*/ 4 w 913"/>
                <a:gd name="T73" fmla="*/ 7 h 53"/>
                <a:gd name="T74" fmla="*/ 0 w 913"/>
                <a:gd name="T75" fmla="*/ 11 h 53"/>
                <a:gd name="T76" fmla="*/ 7 w 913"/>
                <a:gd name="T77" fmla="*/ 20 h 53"/>
                <a:gd name="T78" fmla="*/ 18 w 913"/>
                <a:gd name="T79" fmla="*/ 31 h 53"/>
                <a:gd name="T80" fmla="*/ 31 w 913"/>
                <a:gd name="T81" fmla="*/ 35 h 53"/>
                <a:gd name="T82" fmla="*/ 31 w 913"/>
                <a:gd name="T83" fmla="*/ 35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3" h="53">
                  <a:moveTo>
                    <a:pt x="31" y="35"/>
                  </a:moveTo>
                  <a:lnTo>
                    <a:pt x="83" y="37"/>
                  </a:lnTo>
                  <a:lnTo>
                    <a:pt x="134" y="37"/>
                  </a:lnTo>
                  <a:lnTo>
                    <a:pt x="186" y="40"/>
                  </a:lnTo>
                  <a:lnTo>
                    <a:pt x="240" y="40"/>
                  </a:lnTo>
                  <a:lnTo>
                    <a:pt x="292" y="42"/>
                  </a:lnTo>
                  <a:lnTo>
                    <a:pt x="343" y="42"/>
                  </a:lnTo>
                  <a:lnTo>
                    <a:pt x="398" y="44"/>
                  </a:lnTo>
                  <a:lnTo>
                    <a:pt x="450" y="44"/>
                  </a:lnTo>
                  <a:lnTo>
                    <a:pt x="501" y="46"/>
                  </a:lnTo>
                  <a:lnTo>
                    <a:pt x="559" y="48"/>
                  </a:lnTo>
                  <a:lnTo>
                    <a:pt x="618" y="50"/>
                  </a:lnTo>
                  <a:lnTo>
                    <a:pt x="679" y="53"/>
                  </a:lnTo>
                  <a:lnTo>
                    <a:pt x="741" y="53"/>
                  </a:lnTo>
                  <a:lnTo>
                    <a:pt x="799" y="53"/>
                  </a:lnTo>
                  <a:lnTo>
                    <a:pt x="854" y="46"/>
                  </a:lnTo>
                  <a:lnTo>
                    <a:pt x="906" y="37"/>
                  </a:lnTo>
                  <a:lnTo>
                    <a:pt x="913" y="29"/>
                  </a:lnTo>
                  <a:lnTo>
                    <a:pt x="906" y="18"/>
                  </a:lnTo>
                  <a:lnTo>
                    <a:pt x="889" y="9"/>
                  </a:lnTo>
                  <a:lnTo>
                    <a:pt x="875" y="5"/>
                  </a:lnTo>
                  <a:lnTo>
                    <a:pt x="820" y="3"/>
                  </a:lnTo>
                  <a:lnTo>
                    <a:pt x="762" y="0"/>
                  </a:lnTo>
                  <a:lnTo>
                    <a:pt x="707" y="3"/>
                  </a:lnTo>
                  <a:lnTo>
                    <a:pt x="649" y="3"/>
                  </a:lnTo>
                  <a:lnTo>
                    <a:pt x="590" y="5"/>
                  </a:lnTo>
                  <a:lnTo>
                    <a:pt x="535" y="5"/>
                  </a:lnTo>
                  <a:lnTo>
                    <a:pt x="477" y="7"/>
                  </a:lnTo>
                  <a:lnTo>
                    <a:pt x="422" y="7"/>
                  </a:lnTo>
                  <a:lnTo>
                    <a:pt x="371" y="7"/>
                  </a:lnTo>
                  <a:lnTo>
                    <a:pt x="316" y="7"/>
                  </a:lnTo>
                  <a:lnTo>
                    <a:pt x="264" y="7"/>
                  </a:lnTo>
                  <a:lnTo>
                    <a:pt x="213" y="7"/>
                  </a:lnTo>
                  <a:lnTo>
                    <a:pt x="162" y="7"/>
                  </a:lnTo>
                  <a:lnTo>
                    <a:pt x="110" y="7"/>
                  </a:lnTo>
                  <a:lnTo>
                    <a:pt x="55" y="7"/>
                  </a:lnTo>
                  <a:lnTo>
                    <a:pt x="4" y="7"/>
                  </a:lnTo>
                  <a:lnTo>
                    <a:pt x="0" y="11"/>
                  </a:lnTo>
                  <a:lnTo>
                    <a:pt x="7" y="20"/>
                  </a:lnTo>
                  <a:lnTo>
                    <a:pt x="18"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2" name="Freeform 51"/>
            <p:cNvSpPr>
              <a:spLocks/>
            </p:cNvSpPr>
            <p:nvPr/>
          </p:nvSpPr>
          <p:spPr bwMode="auto">
            <a:xfrm>
              <a:off x="2383" y="1826"/>
              <a:ext cx="1053" cy="46"/>
            </a:xfrm>
            <a:custGeom>
              <a:avLst/>
              <a:gdLst>
                <a:gd name="T0" fmla="*/ 14 w 1053"/>
                <a:gd name="T1" fmla="*/ 46 h 46"/>
                <a:gd name="T2" fmla="*/ 79 w 1053"/>
                <a:gd name="T3" fmla="*/ 46 h 46"/>
                <a:gd name="T4" fmla="*/ 144 w 1053"/>
                <a:gd name="T5" fmla="*/ 46 h 46"/>
                <a:gd name="T6" fmla="*/ 206 w 1053"/>
                <a:gd name="T7" fmla="*/ 46 h 46"/>
                <a:gd name="T8" fmla="*/ 271 w 1053"/>
                <a:gd name="T9" fmla="*/ 43 h 46"/>
                <a:gd name="T10" fmla="*/ 336 w 1053"/>
                <a:gd name="T11" fmla="*/ 43 h 46"/>
                <a:gd name="T12" fmla="*/ 401 w 1053"/>
                <a:gd name="T13" fmla="*/ 41 h 46"/>
                <a:gd name="T14" fmla="*/ 466 w 1053"/>
                <a:gd name="T15" fmla="*/ 39 h 46"/>
                <a:gd name="T16" fmla="*/ 531 w 1053"/>
                <a:gd name="T17" fmla="*/ 37 h 46"/>
                <a:gd name="T18" fmla="*/ 597 w 1053"/>
                <a:gd name="T19" fmla="*/ 35 h 46"/>
                <a:gd name="T20" fmla="*/ 662 w 1053"/>
                <a:gd name="T21" fmla="*/ 33 h 46"/>
                <a:gd name="T22" fmla="*/ 727 w 1053"/>
                <a:gd name="T23" fmla="*/ 28 h 46"/>
                <a:gd name="T24" fmla="*/ 792 w 1053"/>
                <a:gd name="T25" fmla="*/ 26 h 46"/>
                <a:gd name="T26" fmla="*/ 857 w 1053"/>
                <a:gd name="T27" fmla="*/ 22 h 46"/>
                <a:gd name="T28" fmla="*/ 922 w 1053"/>
                <a:gd name="T29" fmla="*/ 17 h 46"/>
                <a:gd name="T30" fmla="*/ 987 w 1053"/>
                <a:gd name="T31" fmla="*/ 13 h 46"/>
                <a:gd name="T32" fmla="*/ 1053 w 1053"/>
                <a:gd name="T33" fmla="*/ 7 h 46"/>
                <a:gd name="T34" fmla="*/ 1053 w 1053"/>
                <a:gd name="T35" fmla="*/ 7 h 46"/>
                <a:gd name="T36" fmla="*/ 1049 w 1053"/>
                <a:gd name="T37" fmla="*/ 2 h 46"/>
                <a:gd name="T38" fmla="*/ 1046 w 1053"/>
                <a:gd name="T39" fmla="*/ 0 h 46"/>
                <a:gd name="T40" fmla="*/ 1042 w 1053"/>
                <a:gd name="T41" fmla="*/ 0 h 46"/>
                <a:gd name="T42" fmla="*/ 977 w 1053"/>
                <a:gd name="T43" fmla="*/ 2 h 46"/>
                <a:gd name="T44" fmla="*/ 912 w 1053"/>
                <a:gd name="T45" fmla="*/ 7 h 46"/>
                <a:gd name="T46" fmla="*/ 847 w 1053"/>
                <a:gd name="T47" fmla="*/ 9 h 46"/>
                <a:gd name="T48" fmla="*/ 782 w 1053"/>
                <a:gd name="T49" fmla="*/ 13 h 46"/>
                <a:gd name="T50" fmla="*/ 717 w 1053"/>
                <a:gd name="T51" fmla="*/ 15 h 46"/>
                <a:gd name="T52" fmla="*/ 651 w 1053"/>
                <a:gd name="T53" fmla="*/ 20 h 46"/>
                <a:gd name="T54" fmla="*/ 586 w 1053"/>
                <a:gd name="T55" fmla="*/ 22 h 46"/>
                <a:gd name="T56" fmla="*/ 521 w 1053"/>
                <a:gd name="T57" fmla="*/ 24 h 46"/>
                <a:gd name="T58" fmla="*/ 456 w 1053"/>
                <a:gd name="T59" fmla="*/ 26 h 46"/>
                <a:gd name="T60" fmla="*/ 391 w 1053"/>
                <a:gd name="T61" fmla="*/ 28 h 46"/>
                <a:gd name="T62" fmla="*/ 326 w 1053"/>
                <a:gd name="T63" fmla="*/ 30 h 46"/>
                <a:gd name="T64" fmla="*/ 260 w 1053"/>
                <a:gd name="T65" fmla="*/ 33 h 46"/>
                <a:gd name="T66" fmla="*/ 195 w 1053"/>
                <a:gd name="T67" fmla="*/ 33 h 46"/>
                <a:gd name="T68" fmla="*/ 130 w 1053"/>
                <a:gd name="T69" fmla="*/ 35 h 46"/>
                <a:gd name="T70" fmla="*/ 65 w 1053"/>
                <a:gd name="T71" fmla="*/ 35 h 46"/>
                <a:gd name="T72" fmla="*/ 0 w 1053"/>
                <a:gd name="T73" fmla="*/ 35 h 46"/>
                <a:gd name="T74" fmla="*/ 0 w 1053"/>
                <a:gd name="T75" fmla="*/ 37 h 46"/>
                <a:gd name="T76" fmla="*/ 3 w 1053"/>
                <a:gd name="T77" fmla="*/ 39 h 46"/>
                <a:gd name="T78" fmla="*/ 7 w 1053"/>
                <a:gd name="T79" fmla="*/ 43 h 46"/>
                <a:gd name="T80" fmla="*/ 14 w 1053"/>
                <a:gd name="T81" fmla="*/ 46 h 46"/>
                <a:gd name="T82" fmla="*/ 14 w 1053"/>
                <a:gd name="T83" fmla="*/ 46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53" h="46">
                  <a:moveTo>
                    <a:pt x="14" y="46"/>
                  </a:moveTo>
                  <a:lnTo>
                    <a:pt x="79" y="46"/>
                  </a:lnTo>
                  <a:lnTo>
                    <a:pt x="144" y="46"/>
                  </a:lnTo>
                  <a:lnTo>
                    <a:pt x="206" y="46"/>
                  </a:lnTo>
                  <a:lnTo>
                    <a:pt x="271" y="43"/>
                  </a:lnTo>
                  <a:lnTo>
                    <a:pt x="336" y="43"/>
                  </a:lnTo>
                  <a:lnTo>
                    <a:pt x="401" y="41"/>
                  </a:lnTo>
                  <a:lnTo>
                    <a:pt x="466" y="39"/>
                  </a:lnTo>
                  <a:lnTo>
                    <a:pt x="531" y="37"/>
                  </a:lnTo>
                  <a:lnTo>
                    <a:pt x="597" y="35"/>
                  </a:lnTo>
                  <a:lnTo>
                    <a:pt x="662" y="33"/>
                  </a:lnTo>
                  <a:lnTo>
                    <a:pt x="727" y="28"/>
                  </a:lnTo>
                  <a:lnTo>
                    <a:pt x="792" y="26"/>
                  </a:lnTo>
                  <a:lnTo>
                    <a:pt x="857" y="22"/>
                  </a:lnTo>
                  <a:lnTo>
                    <a:pt x="922" y="17"/>
                  </a:lnTo>
                  <a:lnTo>
                    <a:pt x="987" y="13"/>
                  </a:lnTo>
                  <a:lnTo>
                    <a:pt x="1053" y="7"/>
                  </a:lnTo>
                  <a:lnTo>
                    <a:pt x="1049" y="2"/>
                  </a:lnTo>
                  <a:lnTo>
                    <a:pt x="1046" y="0"/>
                  </a:lnTo>
                  <a:lnTo>
                    <a:pt x="1042" y="0"/>
                  </a:lnTo>
                  <a:lnTo>
                    <a:pt x="977" y="2"/>
                  </a:lnTo>
                  <a:lnTo>
                    <a:pt x="912" y="7"/>
                  </a:lnTo>
                  <a:lnTo>
                    <a:pt x="847" y="9"/>
                  </a:lnTo>
                  <a:lnTo>
                    <a:pt x="782" y="13"/>
                  </a:lnTo>
                  <a:lnTo>
                    <a:pt x="717" y="15"/>
                  </a:lnTo>
                  <a:lnTo>
                    <a:pt x="651" y="20"/>
                  </a:lnTo>
                  <a:lnTo>
                    <a:pt x="586" y="22"/>
                  </a:lnTo>
                  <a:lnTo>
                    <a:pt x="521" y="24"/>
                  </a:lnTo>
                  <a:lnTo>
                    <a:pt x="456" y="26"/>
                  </a:lnTo>
                  <a:lnTo>
                    <a:pt x="391" y="28"/>
                  </a:lnTo>
                  <a:lnTo>
                    <a:pt x="326" y="30"/>
                  </a:lnTo>
                  <a:lnTo>
                    <a:pt x="260" y="33"/>
                  </a:lnTo>
                  <a:lnTo>
                    <a:pt x="195" y="33"/>
                  </a:lnTo>
                  <a:lnTo>
                    <a:pt x="130" y="35"/>
                  </a:lnTo>
                  <a:lnTo>
                    <a:pt x="65" y="35"/>
                  </a:lnTo>
                  <a:lnTo>
                    <a:pt x="0" y="35"/>
                  </a:lnTo>
                  <a:lnTo>
                    <a:pt x="0" y="37"/>
                  </a:lnTo>
                  <a:lnTo>
                    <a:pt x="3" y="39"/>
                  </a:lnTo>
                  <a:lnTo>
                    <a:pt x="7" y="43"/>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3" name="Freeform 52"/>
            <p:cNvSpPr>
              <a:spLocks/>
            </p:cNvSpPr>
            <p:nvPr/>
          </p:nvSpPr>
          <p:spPr bwMode="auto">
            <a:xfrm>
              <a:off x="1237" y="2339"/>
              <a:ext cx="162" cy="476"/>
            </a:xfrm>
            <a:custGeom>
              <a:avLst/>
              <a:gdLst>
                <a:gd name="T0" fmla="*/ 0 w 162"/>
                <a:gd name="T1" fmla="*/ 2 h 476"/>
                <a:gd name="T2" fmla="*/ 18 w 162"/>
                <a:gd name="T3" fmla="*/ 61 h 476"/>
                <a:gd name="T4" fmla="*/ 38 w 162"/>
                <a:gd name="T5" fmla="*/ 117 h 476"/>
                <a:gd name="T6" fmla="*/ 55 w 162"/>
                <a:gd name="T7" fmla="*/ 176 h 476"/>
                <a:gd name="T8" fmla="*/ 72 w 162"/>
                <a:gd name="T9" fmla="*/ 232 h 476"/>
                <a:gd name="T10" fmla="*/ 90 w 162"/>
                <a:gd name="T11" fmla="*/ 291 h 476"/>
                <a:gd name="T12" fmla="*/ 110 w 162"/>
                <a:gd name="T13" fmla="*/ 350 h 476"/>
                <a:gd name="T14" fmla="*/ 127 w 162"/>
                <a:gd name="T15" fmla="*/ 406 h 476"/>
                <a:gd name="T16" fmla="*/ 148 w 162"/>
                <a:gd name="T17" fmla="*/ 465 h 476"/>
                <a:gd name="T18" fmla="*/ 151 w 162"/>
                <a:gd name="T19" fmla="*/ 469 h 476"/>
                <a:gd name="T20" fmla="*/ 155 w 162"/>
                <a:gd name="T21" fmla="*/ 473 h 476"/>
                <a:gd name="T22" fmla="*/ 162 w 162"/>
                <a:gd name="T23" fmla="*/ 476 h 476"/>
                <a:gd name="T24" fmla="*/ 162 w 162"/>
                <a:gd name="T25" fmla="*/ 473 h 476"/>
                <a:gd name="T26" fmla="*/ 144 w 162"/>
                <a:gd name="T27" fmla="*/ 415 h 476"/>
                <a:gd name="T28" fmla="*/ 127 w 162"/>
                <a:gd name="T29" fmla="*/ 356 h 476"/>
                <a:gd name="T30" fmla="*/ 110 w 162"/>
                <a:gd name="T31" fmla="*/ 297 h 476"/>
                <a:gd name="T32" fmla="*/ 90 w 162"/>
                <a:gd name="T33" fmla="*/ 241 h 476"/>
                <a:gd name="T34" fmla="*/ 69 w 162"/>
                <a:gd name="T35" fmla="*/ 182 h 476"/>
                <a:gd name="T36" fmla="*/ 52 w 162"/>
                <a:gd name="T37" fmla="*/ 124 h 476"/>
                <a:gd name="T38" fmla="*/ 31 w 162"/>
                <a:gd name="T39" fmla="*/ 67 h 476"/>
                <a:gd name="T40" fmla="*/ 11 w 162"/>
                <a:gd name="T41" fmla="*/ 8 h 476"/>
                <a:gd name="T42" fmla="*/ 11 w 162"/>
                <a:gd name="T43" fmla="*/ 6 h 476"/>
                <a:gd name="T44" fmla="*/ 7 w 162"/>
                <a:gd name="T45" fmla="*/ 2 h 476"/>
                <a:gd name="T46" fmla="*/ 0 w 162"/>
                <a:gd name="T47" fmla="*/ 0 h 476"/>
                <a:gd name="T48" fmla="*/ 0 w 162"/>
                <a:gd name="T49" fmla="*/ 2 h 476"/>
                <a:gd name="T50" fmla="*/ 0 w 162"/>
                <a:gd name="T51" fmla="*/ 2 h 4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2" h="476">
                  <a:moveTo>
                    <a:pt x="0" y="2"/>
                  </a:moveTo>
                  <a:lnTo>
                    <a:pt x="18" y="61"/>
                  </a:lnTo>
                  <a:lnTo>
                    <a:pt x="38" y="117"/>
                  </a:lnTo>
                  <a:lnTo>
                    <a:pt x="55" y="176"/>
                  </a:lnTo>
                  <a:lnTo>
                    <a:pt x="72" y="232"/>
                  </a:lnTo>
                  <a:lnTo>
                    <a:pt x="90" y="291"/>
                  </a:lnTo>
                  <a:lnTo>
                    <a:pt x="110" y="350"/>
                  </a:lnTo>
                  <a:lnTo>
                    <a:pt x="127" y="406"/>
                  </a:lnTo>
                  <a:lnTo>
                    <a:pt x="148" y="465"/>
                  </a:lnTo>
                  <a:lnTo>
                    <a:pt x="151" y="469"/>
                  </a:lnTo>
                  <a:lnTo>
                    <a:pt x="155" y="473"/>
                  </a:lnTo>
                  <a:lnTo>
                    <a:pt x="162" y="476"/>
                  </a:lnTo>
                  <a:lnTo>
                    <a:pt x="162" y="473"/>
                  </a:lnTo>
                  <a:lnTo>
                    <a:pt x="144" y="415"/>
                  </a:lnTo>
                  <a:lnTo>
                    <a:pt x="127" y="356"/>
                  </a:lnTo>
                  <a:lnTo>
                    <a:pt x="110" y="297"/>
                  </a:lnTo>
                  <a:lnTo>
                    <a:pt x="90" y="241"/>
                  </a:lnTo>
                  <a:lnTo>
                    <a:pt x="69" y="182"/>
                  </a:lnTo>
                  <a:lnTo>
                    <a:pt x="52" y="124"/>
                  </a:lnTo>
                  <a:lnTo>
                    <a:pt x="31" y="67"/>
                  </a:lnTo>
                  <a:lnTo>
                    <a:pt x="11" y="8"/>
                  </a:lnTo>
                  <a:lnTo>
                    <a:pt x="11" y="6"/>
                  </a:lnTo>
                  <a:lnTo>
                    <a:pt x="7" y="2"/>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4" name="Freeform 53"/>
            <p:cNvSpPr>
              <a:spLocks/>
            </p:cNvSpPr>
            <p:nvPr/>
          </p:nvSpPr>
          <p:spPr bwMode="auto">
            <a:xfrm>
              <a:off x="1844" y="2269"/>
              <a:ext cx="117" cy="680"/>
            </a:xfrm>
            <a:custGeom>
              <a:avLst/>
              <a:gdLst>
                <a:gd name="T0" fmla="*/ 0 w 117"/>
                <a:gd name="T1" fmla="*/ 5 h 680"/>
                <a:gd name="T2" fmla="*/ 28 w 117"/>
                <a:gd name="T3" fmla="*/ 170 h 680"/>
                <a:gd name="T4" fmla="*/ 55 w 117"/>
                <a:gd name="T5" fmla="*/ 333 h 680"/>
                <a:gd name="T6" fmla="*/ 79 w 117"/>
                <a:gd name="T7" fmla="*/ 498 h 680"/>
                <a:gd name="T8" fmla="*/ 90 w 117"/>
                <a:gd name="T9" fmla="*/ 663 h 680"/>
                <a:gd name="T10" fmla="*/ 93 w 117"/>
                <a:gd name="T11" fmla="*/ 669 h 680"/>
                <a:gd name="T12" fmla="*/ 103 w 117"/>
                <a:gd name="T13" fmla="*/ 678 h 680"/>
                <a:gd name="T14" fmla="*/ 110 w 117"/>
                <a:gd name="T15" fmla="*/ 680 h 680"/>
                <a:gd name="T16" fmla="*/ 114 w 117"/>
                <a:gd name="T17" fmla="*/ 676 h 680"/>
                <a:gd name="T18" fmla="*/ 117 w 117"/>
                <a:gd name="T19" fmla="*/ 593 h 680"/>
                <a:gd name="T20" fmla="*/ 114 w 117"/>
                <a:gd name="T21" fmla="*/ 511 h 680"/>
                <a:gd name="T22" fmla="*/ 103 w 117"/>
                <a:gd name="T23" fmla="*/ 428 h 680"/>
                <a:gd name="T24" fmla="*/ 90 w 117"/>
                <a:gd name="T25" fmla="*/ 348 h 680"/>
                <a:gd name="T26" fmla="*/ 76 w 117"/>
                <a:gd name="T27" fmla="*/ 265 h 680"/>
                <a:gd name="T28" fmla="*/ 59 w 117"/>
                <a:gd name="T29" fmla="*/ 183 h 680"/>
                <a:gd name="T30" fmla="*/ 42 w 117"/>
                <a:gd name="T31" fmla="*/ 102 h 680"/>
                <a:gd name="T32" fmla="*/ 24 w 117"/>
                <a:gd name="T33" fmla="*/ 20 h 680"/>
                <a:gd name="T34" fmla="*/ 21 w 117"/>
                <a:gd name="T35" fmla="*/ 13 h 680"/>
                <a:gd name="T36" fmla="*/ 14 w 117"/>
                <a:gd name="T37" fmla="*/ 5 h 680"/>
                <a:gd name="T38" fmla="*/ 4 w 117"/>
                <a:gd name="T39" fmla="*/ 0 h 680"/>
                <a:gd name="T40" fmla="*/ 0 w 117"/>
                <a:gd name="T41" fmla="*/ 5 h 680"/>
                <a:gd name="T42" fmla="*/ 0 w 117"/>
                <a:gd name="T43" fmla="*/ 5 h 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7" h="680">
                  <a:moveTo>
                    <a:pt x="0" y="5"/>
                  </a:moveTo>
                  <a:lnTo>
                    <a:pt x="28" y="170"/>
                  </a:lnTo>
                  <a:lnTo>
                    <a:pt x="55" y="333"/>
                  </a:lnTo>
                  <a:lnTo>
                    <a:pt x="79" y="498"/>
                  </a:lnTo>
                  <a:lnTo>
                    <a:pt x="90" y="663"/>
                  </a:lnTo>
                  <a:lnTo>
                    <a:pt x="93" y="669"/>
                  </a:lnTo>
                  <a:lnTo>
                    <a:pt x="103" y="678"/>
                  </a:lnTo>
                  <a:lnTo>
                    <a:pt x="110" y="680"/>
                  </a:lnTo>
                  <a:lnTo>
                    <a:pt x="114" y="676"/>
                  </a:lnTo>
                  <a:lnTo>
                    <a:pt x="117" y="593"/>
                  </a:lnTo>
                  <a:lnTo>
                    <a:pt x="114" y="511"/>
                  </a:lnTo>
                  <a:lnTo>
                    <a:pt x="103" y="428"/>
                  </a:lnTo>
                  <a:lnTo>
                    <a:pt x="90" y="348"/>
                  </a:lnTo>
                  <a:lnTo>
                    <a:pt x="76" y="265"/>
                  </a:lnTo>
                  <a:lnTo>
                    <a:pt x="59" y="183"/>
                  </a:lnTo>
                  <a:lnTo>
                    <a:pt x="42" y="102"/>
                  </a:lnTo>
                  <a:lnTo>
                    <a:pt x="24" y="20"/>
                  </a:lnTo>
                  <a:lnTo>
                    <a:pt x="21" y="13"/>
                  </a:lnTo>
                  <a:lnTo>
                    <a:pt x="14" y="5"/>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5" name="Freeform 54"/>
            <p:cNvSpPr>
              <a:spLocks/>
            </p:cNvSpPr>
            <p:nvPr/>
          </p:nvSpPr>
          <p:spPr bwMode="auto">
            <a:xfrm>
              <a:off x="1200" y="2328"/>
              <a:ext cx="747" cy="28"/>
            </a:xfrm>
            <a:custGeom>
              <a:avLst/>
              <a:gdLst>
                <a:gd name="T0" fmla="*/ 27 w 747"/>
                <a:gd name="T1" fmla="*/ 22 h 28"/>
                <a:gd name="T2" fmla="*/ 72 w 747"/>
                <a:gd name="T3" fmla="*/ 22 h 28"/>
                <a:gd name="T4" fmla="*/ 116 w 747"/>
                <a:gd name="T5" fmla="*/ 24 h 28"/>
                <a:gd name="T6" fmla="*/ 161 w 747"/>
                <a:gd name="T7" fmla="*/ 24 h 28"/>
                <a:gd name="T8" fmla="*/ 205 w 747"/>
                <a:gd name="T9" fmla="*/ 26 h 28"/>
                <a:gd name="T10" fmla="*/ 250 w 747"/>
                <a:gd name="T11" fmla="*/ 26 h 28"/>
                <a:gd name="T12" fmla="*/ 295 w 747"/>
                <a:gd name="T13" fmla="*/ 26 h 28"/>
                <a:gd name="T14" fmla="*/ 339 w 747"/>
                <a:gd name="T15" fmla="*/ 26 h 28"/>
                <a:gd name="T16" fmla="*/ 387 w 747"/>
                <a:gd name="T17" fmla="*/ 28 h 28"/>
                <a:gd name="T18" fmla="*/ 432 w 747"/>
                <a:gd name="T19" fmla="*/ 28 h 28"/>
                <a:gd name="T20" fmla="*/ 476 w 747"/>
                <a:gd name="T21" fmla="*/ 28 h 28"/>
                <a:gd name="T22" fmla="*/ 521 w 747"/>
                <a:gd name="T23" fmla="*/ 28 h 28"/>
                <a:gd name="T24" fmla="*/ 566 w 747"/>
                <a:gd name="T25" fmla="*/ 26 h 28"/>
                <a:gd name="T26" fmla="*/ 610 w 747"/>
                <a:gd name="T27" fmla="*/ 26 h 28"/>
                <a:gd name="T28" fmla="*/ 655 w 747"/>
                <a:gd name="T29" fmla="*/ 26 h 28"/>
                <a:gd name="T30" fmla="*/ 699 w 747"/>
                <a:gd name="T31" fmla="*/ 24 h 28"/>
                <a:gd name="T32" fmla="*/ 744 w 747"/>
                <a:gd name="T33" fmla="*/ 22 h 28"/>
                <a:gd name="T34" fmla="*/ 747 w 747"/>
                <a:gd name="T35" fmla="*/ 17 h 28"/>
                <a:gd name="T36" fmla="*/ 744 w 747"/>
                <a:gd name="T37" fmla="*/ 13 h 28"/>
                <a:gd name="T38" fmla="*/ 730 w 747"/>
                <a:gd name="T39" fmla="*/ 6 h 28"/>
                <a:gd name="T40" fmla="*/ 720 w 747"/>
                <a:gd name="T41" fmla="*/ 4 h 28"/>
                <a:gd name="T42" fmla="*/ 675 w 747"/>
                <a:gd name="T43" fmla="*/ 2 h 28"/>
                <a:gd name="T44" fmla="*/ 631 w 747"/>
                <a:gd name="T45" fmla="*/ 2 h 28"/>
                <a:gd name="T46" fmla="*/ 586 w 747"/>
                <a:gd name="T47" fmla="*/ 2 h 28"/>
                <a:gd name="T48" fmla="*/ 542 w 747"/>
                <a:gd name="T49" fmla="*/ 0 h 28"/>
                <a:gd name="T50" fmla="*/ 497 w 747"/>
                <a:gd name="T51" fmla="*/ 2 h 28"/>
                <a:gd name="T52" fmla="*/ 452 w 747"/>
                <a:gd name="T53" fmla="*/ 2 h 28"/>
                <a:gd name="T54" fmla="*/ 408 w 747"/>
                <a:gd name="T55" fmla="*/ 2 h 28"/>
                <a:gd name="T56" fmla="*/ 363 w 747"/>
                <a:gd name="T57" fmla="*/ 2 h 28"/>
                <a:gd name="T58" fmla="*/ 319 w 747"/>
                <a:gd name="T59" fmla="*/ 4 h 28"/>
                <a:gd name="T60" fmla="*/ 274 w 747"/>
                <a:gd name="T61" fmla="*/ 4 h 28"/>
                <a:gd name="T62" fmla="*/ 229 w 747"/>
                <a:gd name="T63" fmla="*/ 6 h 28"/>
                <a:gd name="T64" fmla="*/ 181 w 747"/>
                <a:gd name="T65" fmla="*/ 6 h 28"/>
                <a:gd name="T66" fmla="*/ 137 w 747"/>
                <a:gd name="T67" fmla="*/ 9 h 28"/>
                <a:gd name="T68" fmla="*/ 92 w 747"/>
                <a:gd name="T69" fmla="*/ 9 h 28"/>
                <a:gd name="T70" fmla="*/ 48 w 747"/>
                <a:gd name="T71" fmla="*/ 11 h 28"/>
                <a:gd name="T72" fmla="*/ 3 w 747"/>
                <a:gd name="T73" fmla="*/ 11 h 28"/>
                <a:gd name="T74" fmla="*/ 0 w 747"/>
                <a:gd name="T75" fmla="*/ 13 h 28"/>
                <a:gd name="T76" fmla="*/ 7 w 747"/>
                <a:gd name="T77" fmla="*/ 15 h 28"/>
                <a:gd name="T78" fmla="*/ 17 w 747"/>
                <a:gd name="T79" fmla="*/ 19 h 28"/>
                <a:gd name="T80" fmla="*/ 27 w 747"/>
                <a:gd name="T81" fmla="*/ 22 h 28"/>
                <a:gd name="T82" fmla="*/ 27 w 747"/>
                <a:gd name="T83" fmla="*/ 22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7" h="28">
                  <a:moveTo>
                    <a:pt x="27" y="22"/>
                  </a:moveTo>
                  <a:lnTo>
                    <a:pt x="72" y="22"/>
                  </a:lnTo>
                  <a:lnTo>
                    <a:pt x="116" y="24"/>
                  </a:lnTo>
                  <a:lnTo>
                    <a:pt x="161" y="24"/>
                  </a:lnTo>
                  <a:lnTo>
                    <a:pt x="205" y="26"/>
                  </a:lnTo>
                  <a:lnTo>
                    <a:pt x="250" y="26"/>
                  </a:lnTo>
                  <a:lnTo>
                    <a:pt x="295" y="26"/>
                  </a:lnTo>
                  <a:lnTo>
                    <a:pt x="339" y="26"/>
                  </a:lnTo>
                  <a:lnTo>
                    <a:pt x="387" y="28"/>
                  </a:lnTo>
                  <a:lnTo>
                    <a:pt x="432" y="28"/>
                  </a:lnTo>
                  <a:lnTo>
                    <a:pt x="476" y="28"/>
                  </a:lnTo>
                  <a:lnTo>
                    <a:pt x="521" y="28"/>
                  </a:lnTo>
                  <a:lnTo>
                    <a:pt x="566" y="26"/>
                  </a:lnTo>
                  <a:lnTo>
                    <a:pt x="610" y="26"/>
                  </a:lnTo>
                  <a:lnTo>
                    <a:pt x="655" y="26"/>
                  </a:lnTo>
                  <a:lnTo>
                    <a:pt x="699" y="24"/>
                  </a:lnTo>
                  <a:lnTo>
                    <a:pt x="744" y="22"/>
                  </a:lnTo>
                  <a:lnTo>
                    <a:pt x="747" y="17"/>
                  </a:lnTo>
                  <a:lnTo>
                    <a:pt x="744" y="13"/>
                  </a:lnTo>
                  <a:lnTo>
                    <a:pt x="730" y="6"/>
                  </a:lnTo>
                  <a:lnTo>
                    <a:pt x="720" y="4"/>
                  </a:lnTo>
                  <a:lnTo>
                    <a:pt x="675" y="2"/>
                  </a:lnTo>
                  <a:lnTo>
                    <a:pt x="631" y="2"/>
                  </a:lnTo>
                  <a:lnTo>
                    <a:pt x="586" y="2"/>
                  </a:lnTo>
                  <a:lnTo>
                    <a:pt x="542" y="0"/>
                  </a:lnTo>
                  <a:lnTo>
                    <a:pt x="497" y="2"/>
                  </a:lnTo>
                  <a:lnTo>
                    <a:pt x="452" y="2"/>
                  </a:lnTo>
                  <a:lnTo>
                    <a:pt x="408" y="2"/>
                  </a:lnTo>
                  <a:lnTo>
                    <a:pt x="363" y="2"/>
                  </a:lnTo>
                  <a:lnTo>
                    <a:pt x="319" y="4"/>
                  </a:lnTo>
                  <a:lnTo>
                    <a:pt x="274" y="4"/>
                  </a:lnTo>
                  <a:lnTo>
                    <a:pt x="229" y="6"/>
                  </a:lnTo>
                  <a:lnTo>
                    <a:pt x="181" y="6"/>
                  </a:lnTo>
                  <a:lnTo>
                    <a:pt x="137" y="9"/>
                  </a:lnTo>
                  <a:lnTo>
                    <a:pt x="92" y="9"/>
                  </a:lnTo>
                  <a:lnTo>
                    <a:pt x="48" y="11"/>
                  </a:lnTo>
                  <a:lnTo>
                    <a:pt x="3" y="11"/>
                  </a:lnTo>
                  <a:lnTo>
                    <a:pt x="0" y="13"/>
                  </a:lnTo>
                  <a:lnTo>
                    <a:pt x="7" y="15"/>
                  </a:lnTo>
                  <a:lnTo>
                    <a:pt x="17" y="19"/>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6" name="Freeform 55"/>
            <p:cNvSpPr>
              <a:spLocks/>
            </p:cNvSpPr>
            <p:nvPr/>
          </p:nvSpPr>
          <p:spPr bwMode="auto">
            <a:xfrm>
              <a:off x="1560" y="2326"/>
              <a:ext cx="147" cy="556"/>
            </a:xfrm>
            <a:custGeom>
              <a:avLst/>
              <a:gdLst>
                <a:gd name="T0" fmla="*/ 0 w 147"/>
                <a:gd name="T1" fmla="*/ 0 h 556"/>
                <a:gd name="T2" fmla="*/ 27 w 147"/>
                <a:gd name="T3" fmla="*/ 69 h 556"/>
                <a:gd name="T4" fmla="*/ 48 w 147"/>
                <a:gd name="T5" fmla="*/ 137 h 556"/>
                <a:gd name="T6" fmla="*/ 68 w 147"/>
                <a:gd name="T7" fmla="*/ 206 h 556"/>
                <a:gd name="T8" fmla="*/ 85 w 147"/>
                <a:gd name="T9" fmla="*/ 276 h 556"/>
                <a:gd name="T10" fmla="*/ 99 w 147"/>
                <a:gd name="T11" fmla="*/ 343 h 556"/>
                <a:gd name="T12" fmla="*/ 113 w 147"/>
                <a:gd name="T13" fmla="*/ 412 h 556"/>
                <a:gd name="T14" fmla="*/ 127 w 147"/>
                <a:gd name="T15" fmla="*/ 482 h 556"/>
                <a:gd name="T16" fmla="*/ 140 w 147"/>
                <a:gd name="T17" fmla="*/ 552 h 556"/>
                <a:gd name="T18" fmla="*/ 140 w 147"/>
                <a:gd name="T19" fmla="*/ 554 h 556"/>
                <a:gd name="T20" fmla="*/ 144 w 147"/>
                <a:gd name="T21" fmla="*/ 554 h 556"/>
                <a:gd name="T22" fmla="*/ 147 w 147"/>
                <a:gd name="T23" fmla="*/ 556 h 556"/>
                <a:gd name="T24" fmla="*/ 147 w 147"/>
                <a:gd name="T25" fmla="*/ 556 h 556"/>
                <a:gd name="T26" fmla="*/ 137 w 147"/>
                <a:gd name="T27" fmla="*/ 486 h 556"/>
                <a:gd name="T28" fmla="*/ 123 w 147"/>
                <a:gd name="T29" fmla="*/ 417 h 556"/>
                <a:gd name="T30" fmla="*/ 113 w 147"/>
                <a:gd name="T31" fmla="*/ 347 h 556"/>
                <a:gd name="T32" fmla="*/ 96 w 147"/>
                <a:gd name="T33" fmla="*/ 278 h 556"/>
                <a:gd name="T34" fmla="*/ 79 w 147"/>
                <a:gd name="T35" fmla="*/ 208 h 556"/>
                <a:gd name="T36" fmla="*/ 58 w 147"/>
                <a:gd name="T37" fmla="*/ 141 h 556"/>
                <a:gd name="T38" fmla="*/ 37 w 147"/>
                <a:gd name="T39" fmla="*/ 71 h 556"/>
                <a:gd name="T40" fmla="*/ 10 w 147"/>
                <a:gd name="T41" fmla="*/ 4 h 556"/>
                <a:gd name="T42" fmla="*/ 10 w 147"/>
                <a:gd name="T43" fmla="*/ 2 h 556"/>
                <a:gd name="T44" fmla="*/ 7 w 147"/>
                <a:gd name="T45" fmla="*/ 2 h 556"/>
                <a:gd name="T46" fmla="*/ 0 w 147"/>
                <a:gd name="T47" fmla="*/ 0 h 556"/>
                <a:gd name="T48" fmla="*/ 0 w 147"/>
                <a:gd name="T49" fmla="*/ 0 h 556"/>
                <a:gd name="T50" fmla="*/ 0 w 147"/>
                <a:gd name="T51" fmla="*/ 0 h 5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7" h="556">
                  <a:moveTo>
                    <a:pt x="0" y="0"/>
                  </a:moveTo>
                  <a:lnTo>
                    <a:pt x="27" y="69"/>
                  </a:lnTo>
                  <a:lnTo>
                    <a:pt x="48" y="137"/>
                  </a:lnTo>
                  <a:lnTo>
                    <a:pt x="68" y="206"/>
                  </a:lnTo>
                  <a:lnTo>
                    <a:pt x="85" y="276"/>
                  </a:lnTo>
                  <a:lnTo>
                    <a:pt x="99" y="343"/>
                  </a:lnTo>
                  <a:lnTo>
                    <a:pt x="113" y="412"/>
                  </a:lnTo>
                  <a:lnTo>
                    <a:pt x="127" y="482"/>
                  </a:lnTo>
                  <a:lnTo>
                    <a:pt x="140" y="552"/>
                  </a:lnTo>
                  <a:lnTo>
                    <a:pt x="140" y="554"/>
                  </a:lnTo>
                  <a:lnTo>
                    <a:pt x="144" y="554"/>
                  </a:lnTo>
                  <a:lnTo>
                    <a:pt x="147" y="556"/>
                  </a:lnTo>
                  <a:lnTo>
                    <a:pt x="137" y="486"/>
                  </a:lnTo>
                  <a:lnTo>
                    <a:pt x="123" y="417"/>
                  </a:lnTo>
                  <a:lnTo>
                    <a:pt x="113" y="347"/>
                  </a:lnTo>
                  <a:lnTo>
                    <a:pt x="96" y="278"/>
                  </a:lnTo>
                  <a:lnTo>
                    <a:pt x="79" y="208"/>
                  </a:lnTo>
                  <a:lnTo>
                    <a:pt x="58" y="141"/>
                  </a:lnTo>
                  <a:lnTo>
                    <a:pt x="37" y="71"/>
                  </a:lnTo>
                  <a:lnTo>
                    <a:pt x="10" y="4"/>
                  </a:lnTo>
                  <a:lnTo>
                    <a:pt x="10" y="2"/>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7" name="Freeform 56"/>
            <p:cNvSpPr>
              <a:spLocks/>
            </p:cNvSpPr>
            <p:nvPr/>
          </p:nvSpPr>
          <p:spPr bwMode="auto">
            <a:xfrm>
              <a:off x="1313" y="2665"/>
              <a:ext cx="737" cy="32"/>
            </a:xfrm>
            <a:custGeom>
              <a:avLst/>
              <a:gdLst>
                <a:gd name="T0" fmla="*/ 17 w 737"/>
                <a:gd name="T1" fmla="*/ 17 h 32"/>
                <a:gd name="T2" fmla="*/ 62 w 737"/>
                <a:gd name="T3" fmla="*/ 19 h 32"/>
                <a:gd name="T4" fmla="*/ 106 w 737"/>
                <a:gd name="T5" fmla="*/ 21 h 32"/>
                <a:gd name="T6" fmla="*/ 151 w 737"/>
                <a:gd name="T7" fmla="*/ 24 h 32"/>
                <a:gd name="T8" fmla="*/ 195 w 737"/>
                <a:gd name="T9" fmla="*/ 26 h 32"/>
                <a:gd name="T10" fmla="*/ 240 w 737"/>
                <a:gd name="T11" fmla="*/ 28 h 32"/>
                <a:gd name="T12" fmla="*/ 284 w 737"/>
                <a:gd name="T13" fmla="*/ 30 h 32"/>
                <a:gd name="T14" fmla="*/ 329 w 737"/>
                <a:gd name="T15" fmla="*/ 32 h 32"/>
                <a:gd name="T16" fmla="*/ 377 w 737"/>
                <a:gd name="T17" fmla="*/ 32 h 32"/>
                <a:gd name="T18" fmla="*/ 422 w 737"/>
                <a:gd name="T19" fmla="*/ 32 h 32"/>
                <a:gd name="T20" fmla="*/ 466 w 737"/>
                <a:gd name="T21" fmla="*/ 32 h 32"/>
                <a:gd name="T22" fmla="*/ 511 w 737"/>
                <a:gd name="T23" fmla="*/ 32 h 32"/>
                <a:gd name="T24" fmla="*/ 555 w 737"/>
                <a:gd name="T25" fmla="*/ 32 h 32"/>
                <a:gd name="T26" fmla="*/ 603 w 737"/>
                <a:gd name="T27" fmla="*/ 32 h 32"/>
                <a:gd name="T28" fmla="*/ 648 w 737"/>
                <a:gd name="T29" fmla="*/ 32 h 32"/>
                <a:gd name="T30" fmla="*/ 693 w 737"/>
                <a:gd name="T31" fmla="*/ 30 h 32"/>
                <a:gd name="T32" fmla="*/ 737 w 737"/>
                <a:gd name="T33" fmla="*/ 28 h 32"/>
                <a:gd name="T34" fmla="*/ 737 w 737"/>
                <a:gd name="T35" fmla="*/ 26 h 32"/>
                <a:gd name="T36" fmla="*/ 734 w 737"/>
                <a:gd name="T37" fmla="*/ 19 h 32"/>
                <a:gd name="T38" fmla="*/ 727 w 737"/>
                <a:gd name="T39" fmla="*/ 13 h 32"/>
                <a:gd name="T40" fmla="*/ 720 w 737"/>
                <a:gd name="T41" fmla="*/ 10 h 32"/>
                <a:gd name="T42" fmla="*/ 675 w 737"/>
                <a:gd name="T43" fmla="*/ 8 h 32"/>
                <a:gd name="T44" fmla="*/ 631 w 737"/>
                <a:gd name="T45" fmla="*/ 8 h 32"/>
                <a:gd name="T46" fmla="*/ 586 w 737"/>
                <a:gd name="T47" fmla="*/ 6 h 32"/>
                <a:gd name="T48" fmla="*/ 542 w 737"/>
                <a:gd name="T49" fmla="*/ 6 h 32"/>
                <a:gd name="T50" fmla="*/ 497 w 737"/>
                <a:gd name="T51" fmla="*/ 6 h 32"/>
                <a:gd name="T52" fmla="*/ 453 w 737"/>
                <a:gd name="T53" fmla="*/ 6 h 32"/>
                <a:gd name="T54" fmla="*/ 408 w 737"/>
                <a:gd name="T55" fmla="*/ 6 h 32"/>
                <a:gd name="T56" fmla="*/ 363 w 737"/>
                <a:gd name="T57" fmla="*/ 6 h 32"/>
                <a:gd name="T58" fmla="*/ 315 w 737"/>
                <a:gd name="T59" fmla="*/ 6 h 32"/>
                <a:gd name="T60" fmla="*/ 271 w 737"/>
                <a:gd name="T61" fmla="*/ 6 h 32"/>
                <a:gd name="T62" fmla="*/ 226 w 737"/>
                <a:gd name="T63" fmla="*/ 6 h 32"/>
                <a:gd name="T64" fmla="*/ 182 w 737"/>
                <a:gd name="T65" fmla="*/ 4 h 32"/>
                <a:gd name="T66" fmla="*/ 137 w 737"/>
                <a:gd name="T67" fmla="*/ 4 h 32"/>
                <a:gd name="T68" fmla="*/ 92 w 737"/>
                <a:gd name="T69" fmla="*/ 2 h 32"/>
                <a:gd name="T70" fmla="*/ 48 w 737"/>
                <a:gd name="T71" fmla="*/ 2 h 32"/>
                <a:gd name="T72" fmla="*/ 3 w 737"/>
                <a:gd name="T73" fmla="*/ 0 h 32"/>
                <a:gd name="T74" fmla="*/ 0 w 737"/>
                <a:gd name="T75" fmla="*/ 2 h 32"/>
                <a:gd name="T76" fmla="*/ 3 w 737"/>
                <a:gd name="T77" fmla="*/ 8 h 32"/>
                <a:gd name="T78" fmla="*/ 10 w 737"/>
                <a:gd name="T79" fmla="*/ 15 h 32"/>
                <a:gd name="T80" fmla="*/ 17 w 737"/>
                <a:gd name="T81" fmla="*/ 17 h 32"/>
                <a:gd name="T82" fmla="*/ 17 w 737"/>
                <a:gd name="T83" fmla="*/ 17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7" h="32">
                  <a:moveTo>
                    <a:pt x="17" y="17"/>
                  </a:moveTo>
                  <a:lnTo>
                    <a:pt x="62" y="19"/>
                  </a:lnTo>
                  <a:lnTo>
                    <a:pt x="106" y="21"/>
                  </a:lnTo>
                  <a:lnTo>
                    <a:pt x="151" y="24"/>
                  </a:lnTo>
                  <a:lnTo>
                    <a:pt x="195" y="26"/>
                  </a:lnTo>
                  <a:lnTo>
                    <a:pt x="240" y="28"/>
                  </a:lnTo>
                  <a:lnTo>
                    <a:pt x="284" y="30"/>
                  </a:lnTo>
                  <a:lnTo>
                    <a:pt x="329" y="32"/>
                  </a:lnTo>
                  <a:lnTo>
                    <a:pt x="377" y="32"/>
                  </a:lnTo>
                  <a:lnTo>
                    <a:pt x="422" y="32"/>
                  </a:lnTo>
                  <a:lnTo>
                    <a:pt x="466" y="32"/>
                  </a:lnTo>
                  <a:lnTo>
                    <a:pt x="511" y="32"/>
                  </a:lnTo>
                  <a:lnTo>
                    <a:pt x="555" y="32"/>
                  </a:lnTo>
                  <a:lnTo>
                    <a:pt x="603" y="32"/>
                  </a:lnTo>
                  <a:lnTo>
                    <a:pt x="648" y="32"/>
                  </a:lnTo>
                  <a:lnTo>
                    <a:pt x="693" y="30"/>
                  </a:lnTo>
                  <a:lnTo>
                    <a:pt x="737" y="28"/>
                  </a:lnTo>
                  <a:lnTo>
                    <a:pt x="737" y="26"/>
                  </a:lnTo>
                  <a:lnTo>
                    <a:pt x="734" y="19"/>
                  </a:lnTo>
                  <a:lnTo>
                    <a:pt x="727" y="13"/>
                  </a:lnTo>
                  <a:lnTo>
                    <a:pt x="720" y="10"/>
                  </a:lnTo>
                  <a:lnTo>
                    <a:pt x="675" y="8"/>
                  </a:lnTo>
                  <a:lnTo>
                    <a:pt x="631" y="8"/>
                  </a:lnTo>
                  <a:lnTo>
                    <a:pt x="586" y="6"/>
                  </a:lnTo>
                  <a:lnTo>
                    <a:pt x="542" y="6"/>
                  </a:lnTo>
                  <a:lnTo>
                    <a:pt x="497" y="6"/>
                  </a:lnTo>
                  <a:lnTo>
                    <a:pt x="453" y="6"/>
                  </a:lnTo>
                  <a:lnTo>
                    <a:pt x="408" y="6"/>
                  </a:lnTo>
                  <a:lnTo>
                    <a:pt x="363" y="6"/>
                  </a:lnTo>
                  <a:lnTo>
                    <a:pt x="315" y="6"/>
                  </a:lnTo>
                  <a:lnTo>
                    <a:pt x="271" y="6"/>
                  </a:lnTo>
                  <a:lnTo>
                    <a:pt x="226" y="6"/>
                  </a:lnTo>
                  <a:lnTo>
                    <a:pt x="182" y="4"/>
                  </a:lnTo>
                  <a:lnTo>
                    <a:pt x="137" y="4"/>
                  </a:lnTo>
                  <a:lnTo>
                    <a:pt x="92" y="2"/>
                  </a:lnTo>
                  <a:lnTo>
                    <a:pt x="48" y="2"/>
                  </a:lnTo>
                  <a:lnTo>
                    <a:pt x="3" y="0"/>
                  </a:lnTo>
                  <a:lnTo>
                    <a:pt x="0" y="2"/>
                  </a:lnTo>
                  <a:lnTo>
                    <a:pt x="3" y="8"/>
                  </a:lnTo>
                  <a:lnTo>
                    <a:pt x="10" y="15"/>
                  </a:lnTo>
                  <a:lnTo>
                    <a:pt x="1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8" name="Freeform 57"/>
            <p:cNvSpPr>
              <a:spLocks/>
            </p:cNvSpPr>
            <p:nvPr/>
          </p:nvSpPr>
          <p:spPr bwMode="auto">
            <a:xfrm>
              <a:off x="1309" y="2480"/>
              <a:ext cx="642" cy="22"/>
            </a:xfrm>
            <a:custGeom>
              <a:avLst/>
              <a:gdLst>
                <a:gd name="T0" fmla="*/ 14 w 642"/>
                <a:gd name="T1" fmla="*/ 22 h 22"/>
                <a:gd name="T2" fmla="*/ 52 w 642"/>
                <a:gd name="T3" fmla="*/ 22 h 22"/>
                <a:gd name="T4" fmla="*/ 93 w 642"/>
                <a:gd name="T5" fmla="*/ 22 h 22"/>
                <a:gd name="T6" fmla="*/ 131 w 642"/>
                <a:gd name="T7" fmla="*/ 22 h 22"/>
                <a:gd name="T8" fmla="*/ 168 w 642"/>
                <a:gd name="T9" fmla="*/ 22 h 22"/>
                <a:gd name="T10" fmla="*/ 210 w 642"/>
                <a:gd name="T11" fmla="*/ 22 h 22"/>
                <a:gd name="T12" fmla="*/ 247 w 642"/>
                <a:gd name="T13" fmla="*/ 22 h 22"/>
                <a:gd name="T14" fmla="*/ 285 w 642"/>
                <a:gd name="T15" fmla="*/ 22 h 22"/>
                <a:gd name="T16" fmla="*/ 326 w 642"/>
                <a:gd name="T17" fmla="*/ 22 h 22"/>
                <a:gd name="T18" fmla="*/ 364 w 642"/>
                <a:gd name="T19" fmla="*/ 22 h 22"/>
                <a:gd name="T20" fmla="*/ 402 w 642"/>
                <a:gd name="T21" fmla="*/ 22 h 22"/>
                <a:gd name="T22" fmla="*/ 443 w 642"/>
                <a:gd name="T23" fmla="*/ 22 h 22"/>
                <a:gd name="T24" fmla="*/ 481 w 642"/>
                <a:gd name="T25" fmla="*/ 22 h 22"/>
                <a:gd name="T26" fmla="*/ 522 w 642"/>
                <a:gd name="T27" fmla="*/ 22 h 22"/>
                <a:gd name="T28" fmla="*/ 559 w 642"/>
                <a:gd name="T29" fmla="*/ 20 h 22"/>
                <a:gd name="T30" fmla="*/ 601 w 642"/>
                <a:gd name="T31" fmla="*/ 20 h 22"/>
                <a:gd name="T32" fmla="*/ 638 w 642"/>
                <a:gd name="T33" fmla="*/ 17 h 22"/>
                <a:gd name="T34" fmla="*/ 642 w 642"/>
                <a:gd name="T35" fmla="*/ 15 h 22"/>
                <a:gd name="T36" fmla="*/ 638 w 642"/>
                <a:gd name="T37" fmla="*/ 9 h 22"/>
                <a:gd name="T38" fmla="*/ 631 w 642"/>
                <a:gd name="T39" fmla="*/ 4 h 22"/>
                <a:gd name="T40" fmla="*/ 625 w 642"/>
                <a:gd name="T41" fmla="*/ 2 h 22"/>
                <a:gd name="T42" fmla="*/ 587 w 642"/>
                <a:gd name="T43" fmla="*/ 2 h 22"/>
                <a:gd name="T44" fmla="*/ 546 w 642"/>
                <a:gd name="T45" fmla="*/ 0 h 22"/>
                <a:gd name="T46" fmla="*/ 508 w 642"/>
                <a:gd name="T47" fmla="*/ 0 h 22"/>
                <a:gd name="T48" fmla="*/ 467 w 642"/>
                <a:gd name="T49" fmla="*/ 0 h 22"/>
                <a:gd name="T50" fmla="*/ 429 w 642"/>
                <a:gd name="T51" fmla="*/ 0 h 22"/>
                <a:gd name="T52" fmla="*/ 388 w 642"/>
                <a:gd name="T53" fmla="*/ 0 h 22"/>
                <a:gd name="T54" fmla="*/ 350 w 642"/>
                <a:gd name="T55" fmla="*/ 2 h 22"/>
                <a:gd name="T56" fmla="*/ 312 w 642"/>
                <a:gd name="T57" fmla="*/ 2 h 22"/>
                <a:gd name="T58" fmla="*/ 271 w 642"/>
                <a:gd name="T59" fmla="*/ 2 h 22"/>
                <a:gd name="T60" fmla="*/ 234 w 642"/>
                <a:gd name="T61" fmla="*/ 2 h 22"/>
                <a:gd name="T62" fmla="*/ 196 w 642"/>
                <a:gd name="T63" fmla="*/ 2 h 22"/>
                <a:gd name="T64" fmla="*/ 155 w 642"/>
                <a:gd name="T65" fmla="*/ 4 h 22"/>
                <a:gd name="T66" fmla="*/ 117 w 642"/>
                <a:gd name="T67" fmla="*/ 4 h 22"/>
                <a:gd name="T68" fmla="*/ 79 w 642"/>
                <a:gd name="T69" fmla="*/ 4 h 22"/>
                <a:gd name="T70" fmla="*/ 38 w 642"/>
                <a:gd name="T71" fmla="*/ 4 h 22"/>
                <a:gd name="T72" fmla="*/ 0 w 642"/>
                <a:gd name="T73" fmla="*/ 4 h 22"/>
                <a:gd name="T74" fmla="*/ 0 w 642"/>
                <a:gd name="T75" fmla="*/ 9 h 22"/>
                <a:gd name="T76" fmla="*/ 4 w 642"/>
                <a:gd name="T77" fmla="*/ 13 h 22"/>
                <a:gd name="T78" fmla="*/ 7 w 642"/>
                <a:gd name="T79" fmla="*/ 20 h 22"/>
                <a:gd name="T80" fmla="*/ 14 w 642"/>
                <a:gd name="T81" fmla="*/ 22 h 22"/>
                <a:gd name="T82" fmla="*/ 14 w 642"/>
                <a:gd name="T83" fmla="*/ 22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2" h="22">
                  <a:moveTo>
                    <a:pt x="14" y="22"/>
                  </a:moveTo>
                  <a:lnTo>
                    <a:pt x="52" y="22"/>
                  </a:lnTo>
                  <a:lnTo>
                    <a:pt x="93" y="22"/>
                  </a:lnTo>
                  <a:lnTo>
                    <a:pt x="131" y="22"/>
                  </a:lnTo>
                  <a:lnTo>
                    <a:pt x="168" y="22"/>
                  </a:lnTo>
                  <a:lnTo>
                    <a:pt x="210" y="22"/>
                  </a:lnTo>
                  <a:lnTo>
                    <a:pt x="247" y="22"/>
                  </a:lnTo>
                  <a:lnTo>
                    <a:pt x="285" y="22"/>
                  </a:lnTo>
                  <a:lnTo>
                    <a:pt x="326" y="22"/>
                  </a:lnTo>
                  <a:lnTo>
                    <a:pt x="364" y="22"/>
                  </a:lnTo>
                  <a:lnTo>
                    <a:pt x="402" y="22"/>
                  </a:lnTo>
                  <a:lnTo>
                    <a:pt x="443" y="22"/>
                  </a:lnTo>
                  <a:lnTo>
                    <a:pt x="481" y="22"/>
                  </a:lnTo>
                  <a:lnTo>
                    <a:pt x="522" y="22"/>
                  </a:lnTo>
                  <a:lnTo>
                    <a:pt x="559" y="20"/>
                  </a:lnTo>
                  <a:lnTo>
                    <a:pt x="601" y="20"/>
                  </a:lnTo>
                  <a:lnTo>
                    <a:pt x="638" y="17"/>
                  </a:lnTo>
                  <a:lnTo>
                    <a:pt x="642" y="15"/>
                  </a:lnTo>
                  <a:lnTo>
                    <a:pt x="638" y="9"/>
                  </a:lnTo>
                  <a:lnTo>
                    <a:pt x="631" y="4"/>
                  </a:lnTo>
                  <a:lnTo>
                    <a:pt x="625" y="2"/>
                  </a:lnTo>
                  <a:lnTo>
                    <a:pt x="587" y="2"/>
                  </a:lnTo>
                  <a:lnTo>
                    <a:pt x="546" y="0"/>
                  </a:lnTo>
                  <a:lnTo>
                    <a:pt x="508" y="0"/>
                  </a:lnTo>
                  <a:lnTo>
                    <a:pt x="467" y="0"/>
                  </a:lnTo>
                  <a:lnTo>
                    <a:pt x="429" y="0"/>
                  </a:lnTo>
                  <a:lnTo>
                    <a:pt x="388" y="0"/>
                  </a:lnTo>
                  <a:lnTo>
                    <a:pt x="350" y="2"/>
                  </a:lnTo>
                  <a:lnTo>
                    <a:pt x="312" y="2"/>
                  </a:lnTo>
                  <a:lnTo>
                    <a:pt x="271" y="2"/>
                  </a:lnTo>
                  <a:lnTo>
                    <a:pt x="234" y="2"/>
                  </a:lnTo>
                  <a:lnTo>
                    <a:pt x="196" y="2"/>
                  </a:lnTo>
                  <a:lnTo>
                    <a:pt x="155" y="4"/>
                  </a:lnTo>
                  <a:lnTo>
                    <a:pt x="117" y="4"/>
                  </a:lnTo>
                  <a:lnTo>
                    <a:pt x="79" y="4"/>
                  </a:lnTo>
                  <a:lnTo>
                    <a:pt x="38" y="4"/>
                  </a:lnTo>
                  <a:lnTo>
                    <a:pt x="0" y="4"/>
                  </a:lnTo>
                  <a:lnTo>
                    <a:pt x="0" y="9"/>
                  </a:lnTo>
                  <a:lnTo>
                    <a:pt x="4" y="13"/>
                  </a:lnTo>
                  <a:lnTo>
                    <a:pt x="7" y="20"/>
                  </a:lnTo>
                  <a:lnTo>
                    <a:pt x="1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9" name="Freeform 58"/>
            <p:cNvSpPr>
              <a:spLocks/>
            </p:cNvSpPr>
            <p:nvPr/>
          </p:nvSpPr>
          <p:spPr bwMode="auto">
            <a:xfrm>
              <a:off x="1189" y="2793"/>
              <a:ext cx="72" cy="119"/>
            </a:xfrm>
            <a:custGeom>
              <a:avLst/>
              <a:gdLst>
                <a:gd name="T0" fmla="*/ 7 w 72"/>
                <a:gd name="T1" fmla="*/ 19 h 119"/>
                <a:gd name="T2" fmla="*/ 21 w 72"/>
                <a:gd name="T3" fmla="*/ 39 h 119"/>
                <a:gd name="T4" fmla="*/ 28 w 72"/>
                <a:gd name="T5" fmla="*/ 61 h 119"/>
                <a:gd name="T6" fmla="*/ 35 w 72"/>
                <a:gd name="T7" fmla="*/ 82 h 119"/>
                <a:gd name="T8" fmla="*/ 45 w 72"/>
                <a:gd name="T9" fmla="*/ 104 h 119"/>
                <a:gd name="T10" fmla="*/ 48 w 72"/>
                <a:gd name="T11" fmla="*/ 108 h 119"/>
                <a:gd name="T12" fmla="*/ 59 w 72"/>
                <a:gd name="T13" fmla="*/ 115 h 119"/>
                <a:gd name="T14" fmla="*/ 66 w 72"/>
                <a:gd name="T15" fmla="*/ 119 h 119"/>
                <a:gd name="T16" fmla="*/ 72 w 72"/>
                <a:gd name="T17" fmla="*/ 115 h 119"/>
                <a:gd name="T18" fmla="*/ 72 w 72"/>
                <a:gd name="T19" fmla="*/ 87 h 119"/>
                <a:gd name="T20" fmla="*/ 62 w 72"/>
                <a:gd name="T21" fmla="*/ 58 h 119"/>
                <a:gd name="T22" fmla="*/ 45 w 72"/>
                <a:gd name="T23" fmla="*/ 32 h 119"/>
                <a:gd name="T24" fmla="*/ 24 w 72"/>
                <a:gd name="T25" fmla="*/ 6 h 119"/>
                <a:gd name="T26" fmla="*/ 21 w 72"/>
                <a:gd name="T27" fmla="*/ 4 h 119"/>
                <a:gd name="T28" fmla="*/ 18 w 72"/>
                <a:gd name="T29" fmla="*/ 2 h 119"/>
                <a:gd name="T30" fmla="*/ 11 w 72"/>
                <a:gd name="T31" fmla="*/ 0 h 119"/>
                <a:gd name="T32" fmla="*/ 4 w 72"/>
                <a:gd name="T33" fmla="*/ 0 h 119"/>
                <a:gd name="T34" fmla="*/ 0 w 72"/>
                <a:gd name="T35" fmla="*/ 4 h 119"/>
                <a:gd name="T36" fmla="*/ 0 w 72"/>
                <a:gd name="T37" fmla="*/ 8 h 119"/>
                <a:gd name="T38" fmla="*/ 4 w 72"/>
                <a:gd name="T39" fmla="*/ 15 h 119"/>
                <a:gd name="T40" fmla="*/ 7 w 72"/>
                <a:gd name="T41" fmla="*/ 19 h 119"/>
                <a:gd name="T42" fmla="*/ 7 w 72"/>
                <a:gd name="T43" fmla="*/ 19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2" h="119">
                  <a:moveTo>
                    <a:pt x="7" y="19"/>
                  </a:moveTo>
                  <a:lnTo>
                    <a:pt x="21" y="39"/>
                  </a:lnTo>
                  <a:lnTo>
                    <a:pt x="28" y="61"/>
                  </a:lnTo>
                  <a:lnTo>
                    <a:pt x="35" y="82"/>
                  </a:lnTo>
                  <a:lnTo>
                    <a:pt x="45" y="104"/>
                  </a:lnTo>
                  <a:lnTo>
                    <a:pt x="48" y="108"/>
                  </a:lnTo>
                  <a:lnTo>
                    <a:pt x="59" y="115"/>
                  </a:lnTo>
                  <a:lnTo>
                    <a:pt x="66" y="119"/>
                  </a:lnTo>
                  <a:lnTo>
                    <a:pt x="72" y="115"/>
                  </a:lnTo>
                  <a:lnTo>
                    <a:pt x="72" y="87"/>
                  </a:lnTo>
                  <a:lnTo>
                    <a:pt x="62" y="58"/>
                  </a:lnTo>
                  <a:lnTo>
                    <a:pt x="45" y="32"/>
                  </a:lnTo>
                  <a:lnTo>
                    <a:pt x="24" y="6"/>
                  </a:lnTo>
                  <a:lnTo>
                    <a:pt x="21" y="4"/>
                  </a:lnTo>
                  <a:lnTo>
                    <a:pt x="18" y="2"/>
                  </a:lnTo>
                  <a:lnTo>
                    <a:pt x="11" y="0"/>
                  </a:lnTo>
                  <a:lnTo>
                    <a:pt x="4" y="0"/>
                  </a:lnTo>
                  <a:lnTo>
                    <a:pt x="0" y="4"/>
                  </a:lnTo>
                  <a:lnTo>
                    <a:pt x="0" y="8"/>
                  </a:lnTo>
                  <a:lnTo>
                    <a:pt x="4" y="15"/>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0" name="Freeform 59"/>
            <p:cNvSpPr>
              <a:spLocks/>
            </p:cNvSpPr>
            <p:nvPr/>
          </p:nvSpPr>
          <p:spPr bwMode="auto">
            <a:xfrm>
              <a:off x="2139" y="2808"/>
              <a:ext cx="48" cy="109"/>
            </a:xfrm>
            <a:custGeom>
              <a:avLst/>
              <a:gdLst>
                <a:gd name="T0" fmla="*/ 0 w 48"/>
                <a:gd name="T1" fmla="*/ 2 h 109"/>
                <a:gd name="T2" fmla="*/ 0 w 48"/>
                <a:gd name="T3" fmla="*/ 24 h 109"/>
                <a:gd name="T4" fmla="*/ 4 w 48"/>
                <a:gd name="T5" fmla="*/ 48 h 109"/>
                <a:gd name="T6" fmla="*/ 11 w 48"/>
                <a:gd name="T7" fmla="*/ 70 h 109"/>
                <a:gd name="T8" fmla="*/ 17 w 48"/>
                <a:gd name="T9" fmla="*/ 93 h 109"/>
                <a:gd name="T10" fmla="*/ 21 w 48"/>
                <a:gd name="T11" fmla="*/ 100 h 109"/>
                <a:gd name="T12" fmla="*/ 35 w 48"/>
                <a:gd name="T13" fmla="*/ 104 h 109"/>
                <a:gd name="T14" fmla="*/ 45 w 48"/>
                <a:gd name="T15" fmla="*/ 109 h 109"/>
                <a:gd name="T16" fmla="*/ 48 w 48"/>
                <a:gd name="T17" fmla="*/ 106 h 109"/>
                <a:gd name="T18" fmla="*/ 48 w 48"/>
                <a:gd name="T19" fmla="*/ 83 h 109"/>
                <a:gd name="T20" fmla="*/ 45 w 48"/>
                <a:gd name="T21" fmla="*/ 61 h 109"/>
                <a:gd name="T22" fmla="*/ 41 w 48"/>
                <a:gd name="T23" fmla="*/ 37 h 109"/>
                <a:gd name="T24" fmla="*/ 35 w 48"/>
                <a:gd name="T25" fmla="*/ 15 h 109"/>
                <a:gd name="T26" fmla="*/ 28 w 48"/>
                <a:gd name="T27" fmla="*/ 9 h 109"/>
                <a:gd name="T28" fmla="*/ 17 w 48"/>
                <a:gd name="T29" fmla="*/ 2 h 109"/>
                <a:gd name="T30" fmla="*/ 4 w 48"/>
                <a:gd name="T31" fmla="*/ 0 h 109"/>
                <a:gd name="T32" fmla="*/ 0 w 48"/>
                <a:gd name="T33" fmla="*/ 2 h 109"/>
                <a:gd name="T34" fmla="*/ 0 w 48"/>
                <a:gd name="T35" fmla="*/ 2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109">
                  <a:moveTo>
                    <a:pt x="0" y="2"/>
                  </a:moveTo>
                  <a:lnTo>
                    <a:pt x="0" y="24"/>
                  </a:lnTo>
                  <a:lnTo>
                    <a:pt x="4" y="48"/>
                  </a:lnTo>
                  <a:lnTo>
                    <a:pt x="11" y="70"/>
                  </a:lnTo>
                  <a:lnTo>
                    <a:pt x="17" y="93"/>
                  </a:lnTo>
                  <a:lnTo>
                    <a:pt x="21" y="100"/>
                  </a:lnTo>
                  <a:lnTo>
                    <a:pt x="35" y="104"/>
                  </a:lnTo>
                  <a:lnTo>
                    <a:pt x="45" y="109"/>
                  </a:lnTo>
                  <a:lnTo>
                    <a:pt x="48" y="106"/>
                  </a:lnTo>
                  <a:lnTo>
                    <a:pt x="48" y="83"/>
                  </a:lnTo>
                  <a:lnTo>
                    <a:pt x="45" y="61"/>
                  </a:lnTo>
                  <a:lnTo>
                    <a:pt x="41" y="37"/>
                  </a:lnTo>
                  <a:lnTo>
                    <a:pt x="35" y="15"/>
                  </a:lnTo>
                  <a:lnTo>
                    <a:pt x="28" y="9"/>
                  </a:lnTo>
                  <a:lnTo>
                    <a:pt x="17" y="2"/>
                  </a:lnTo>
                  <a:lnTo>
                    <a:pt x="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1" name="Freeform 60"/>
            <p:cNvSpPr>
              <a:spLocks/>
            </p:cNvSpPr>
            <p:nvPr/>
          </p:nvSpPr>
          <p:spPr bwMode="auto">
            <a:xfrm>
              <a:off x="1183" y="2901"/>
              <a:ext cx="1087" cy="57"/>
            </a:xfrm>
            <a:custGeom>
              <a:avLst/>
              <a:gdLst>
                <a:gd name="T0" fmla="*/ 34 w 1087"/>
                <a:gd name="T1" fmla="*/ 42 h 57"/>
                <a:gd name="T2" fmla="*/ 96 w 1087"/>
                <a:gd name="T3" fmla="*/ 42 h 57"/>
                <a:gd name="T4" fmla="*/ 157 w 1087"/>
                <a:gd name="T5" fmla="*/ 44 h 57"/>
                <a:gd name="T6" fmla="*/ 219 w 1087"/>
                <a:gd name="T7" fmla="*/ 44 h 57"/>
                <a:gd name="T8" fmla="*/ 284 w 1087"/>
                <a:gd name="T9" fmla="*/ 44 h 57"/>
                <a:gd name="T10" fmla="*/ 346 w 1087"/>
                <a:gd name="T11" fmla="*/ 46 h 57"/>
                <a:gd name="T12" fmla="*/ 408 w 1087"/>
                <a:gd name="T13" fmla="*/ 46 h 57"/>
                <a:gd name="T14" fmla="*/ 473 w 1087"/>
                <a:gd name="T15" fmla="*/ 48 h 57"/>
                <a:gd name="T16" fmla="*/ 535 w 1087"/>
                <a:gd name="T17" fmla="*/ 48 h 57"/>
                <a:gd name="T18" fmla="*/ 600 w 1087"/>
                <a:gd name="T19" fmla="*/ 48 h 57"/>
                <a:gd name="T20" fmla="*/ 665 w 1087"/>
                <a:gd name="T21" fmla="*/ 50 h 57"/>
                <a:gd name="T22" fmla="*/ 737 w 1087"/>
                <a:gd name="T23" fmla="*/ 55 h 57"/>
                <a:gd name="T24" fmla="*/ 809 w 1087"/>
                <a:gd name="T25" fmla="*/ 55 h 57"/>
                <a:gd name="T26" fmla="*/ 877 w 1087"/>
                <a:gd name="T27" fmla="*/ 57 h 57"/>
                <a:gd name="T28" fmla="*/ 949 w 1087"/>
                <a:gd name="T29" fmla="*/ 55 h 57"/>
                <a:gd name="T30" fmla="*/ 1015 w 1087"/>
                <a:gd name="T31" fmla="*/ 48 h 57"/>
                <a:gd name="T32" fmla="*/ 1076 w 1087"/>
                <a:gd name="T33" fmla="*/ 37 h 57"/>
                <a:gd name="T34" fmla="*/ 1087 w 1087"/>
                <a:gd name="T35" fmla="*/ 29 h 57"/>
                <a:gd name="T36" fmla="*/ 1080 w 1087"/>
                <a:gd name="T37" fmla="*/ 18 h 57"/>
                <a:gd name="T38" fmla="*/ 1063 w 1087"/>
                <a:gd name="T39" fmla="*/ 9 h 57"/>
                <a:gd name="T40" fmla="*/ 1049 w 1087"/>
                <a:gd name="T41" fmla="*/ 5 h 57"/>
                <a:gd name="T42" fmla="*/ 984 w 1087"/>
                <a:gd name="T43" fmla="*/ 3 h 57"/>
                <a:gd name="T44" fmla="*/ 919 w 1087"/>
                <a:gd name="T45" fmla="*/ 0 h 57"/>
                <a:gd name="T46" fmla="*/ 853 w 1087"/>
                <a:gd name="T47" fmla="*/ 0 h 57"/>
                <a:gd name="T48" fmla="*/ 788 w 1087"/>
                <a:gd name="T49" fmla="*/ 0 h 57"/>
                <a:gd name="T50" fmla="*/ 723 w 1087"/>
                <a:gd name="T51" fmla="*/ 0 h 57"/>
                <a:gd name="T52" fmla="*/ 658 w 1087"/>
                <a:gd name="T53" fmla="*/ 0 h 57"/>
                <a:gd name="T54" fmla="*/ 593 w 1087"/>
                <a:gd name="T55" fmla="*/ 0 h 57"/>
                <a:gd name="T56" fmla="*/ 528 w 1087"/>
                <a:gd name="T57" fmla="*/ 0 h 57"/>
                <a:gd name="T58" fmla="*/ 462 w 1087"/>
                <a:gd name="T59" fmla="*/ 3 h 57"/>
                <a:gd name="T60" fmla="*/ 397 w 1087"/>
                <a:gd name="T61" fmla="*/ 5 h 57"/>
                <a:gd name="T62" fmla="*/ 332 w 1087"/>
                <a:gd name="T63" fmla="*/ 5 h 57"/>
                <a:gd name="T64" fmla="*/ 267 w 1087"/>
                <a:gd name="T65" fmla="*/ 7 h 57"/>
                <a:gd name="T66" fmla="*/ 202 w 1087"/>
                <a:gd name="T67" fmla="*/ 7 h 57"/>
                <a:gd name="T68" fmla="*/ 137 w 1087"/>
                <a:gd name="T69" fmla="*/ 9 h 57"/>
                <a:gd name="T70" fmla="*/ 72 w 1087"/>
                <a:gd name="T71" fmla="*/ 11 h 57"/>
                <a:gd name="T72" fmla="*/ 6 w 1087"/>
                <a:gd name="T73" fmla="*/ 11 h 57"/>
                <a:gd name="T74" fmla="*/ 0 w 1087"/>
                <a:gd name="T75" fmla="*/ 16 h 57"/>
                <a:gd name="T76" fmla="*/ 6 w 1087"/>
                <a:gd name="T77" fmla="*/ 26 h 57"/>
                <a:gd name="T78" fmla="*/ 20 w 1087"/>
                <a:gd name="T79" fmla="*/ 37 h 57"/>
                <a:gd name="T80" fmla="*/ 34 w 1087"/>
                <a:gd name="T81" fmla="*/ 42 h 57"/>
                <a:gd name="T82" fmla="*/ 34 w 1087"/>
                <a:gd name="T83" fmla="*/ 42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7" h="57">
                  <a:moveTo>
                    <a:pt x="34" y="42"/>
                  </a:moveTo>
                  <a:lnTo>
                    <a:pt x="96" y="42"/>
                  </a:lnTo>
                  <a:lnTo>
                    <a:pt x="157" y="44"/>
                  </a:lnTo>
                  <a:lnTo>
                    <a:pt x="219" y="44"/>
                  </a:lnTo>
                  <a:lnTo>
                    <a:pt x="284" y="44"/>
                  </a:lnTo>
                  <a:lnTo>
                    <a:pt x="346" y="46"/>
                  </a:lnTo>
                  <a:lnTo>
                    <a:pt x="408" y="46"/>
                  </a:lnTo>
                  <a:lnTo>
                    <a:pt x="473" y="48"/>
                  </a:lnTo>
                  <a:lnTo>
                    <a:pt x="535" y="48"/>
                  </a:lnTo>
                  <a:lnTo>
                    <a:pt x="600" y="48"/>
                  </a:lnTo>
                  <a:lnTo>
                    <a:pt x="665" y="50"/>
                  </a:lnTo>
                  <a:lnTo>
                    <a:pt x="737" y="55"/>
                  </a:lnTo>
                  <a:lnTo>
                    <a:pt x="809" y="55"/>
                  </a:lnTo>
                  <a:lnTo>
                    <a:pt x="877" y="57"/>
                  </a:lnTo>
                  <a:lnTo>
                    <a:pt x="949" y="55"/>
                  </a:lnTo>
                  <a:lnTo>
                    <a:pt x="1015" y="48"/>
                  </a:lnTo>
                  <a:lnTo>
                    <a:pt x="1076" y="37"/>
                  </a:lnTo>
                  <a:lnTo>
                    <a:pt x="1087" y="29"/>
                  </a:lnTo>
                  <a:lnTo>
                    <a:pt x="1080" y="18"/>
                  </a:lnTo>
                  <a:lnTo>
                    <a:pt x="1063" y="9"/>
                  </a:lnTo>
                  <a:lnTo>
                    <a:pt x="1049" y="5"/>
                  </a:lnTo>
                  <a:lnTo>
                    <a:pt x="984" y="3"/>
                  </a:lnTo>
                  <a:lnTo>
                    <a:pt x="919" y="0"/>
                  </a:lnTo>
                  <a:lnTo>
                    <a:pt x="853" y="0"/>
                  </a:lnTo>
                  <a:lnTo>
                    <a:pt x="788" y="0"/>
                  </a:lnTo>
                  <a:lnTo>
                    <a:pt x="723" y="0"/>
                  </a:lnTo>
                  <a:lnTo>
                    <a:pt x="658" y="0"/>
                  </a:lnTo>
                  <a:lnTo>
                    <a:pt x="593" y="0"/>
                  </a:lnTo>
                  <a:lnTo>
                    <a:pt x="528" y="0"/>
                  </a:lnTo>
                  <a:lnTo>
                    <a:pt x="462" y="3"/>
                  </a:lnTo>
                  <a:lnTo>
                    <a:pt x="397" y="5"/>
                  </a:lnTo>
                  <a:lnTo>
                    <a:pt x="332" y="5"/>
                  </a:lnTo>
                  <a:lnTo>
                    <a:pt x="267" y="7"/>
                  </a:lnTo>
                  <a:lnTo>
                    <a:pt x="202" y="7"/>
                  </a:lnTo>
                  <a:lnTo>
                    <a:pt x="137" y="9"/>
                  </a:lnTo>
                  <a:lnTo>
                    <a:pt x="72" y="11"/>
                  </a:lnTo>
                  <a:lnTo>
                    <a:pt x="6" y="11"/>
                  </a:lnTo>
                  <a:lnTo>
                    <a:pt x="0" y="16"/>
                  </a:lnTo>
                  <a:lnTo>
                    <a:pt x="6" y="26"/>
                  </a:lnTo>
                  <a:lnTo>
                    <a:pt x="20" y="37"/>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2" name="Freeform 61"/>
            <p:cNvSpPr>
              <a:spLocks/>
            </p:cNvSpPr>
            <p:nvPr/>
          </p:nvSpPr>
          <p:spPr bwMode="auto">
            <a:xfrm>
              <a:off x="1100" y="2825"/>
              <a:ext cx="1255" cy="24"/>
            </a:xfrm>
            <a:custGeom>
              <a:avLst/>
              <a:gdLst>
                <a:gd name="T0" fmla="*/ 14 w 1255"/>
                <a:gd name="T1" fmla="*/ 16 h 24"/>
                <a:gd name="T2" fmla="*/ 93 w 1255"/>
                <a:gd name="T3" fmla="*/ 18 h 24"/>
                <a:gd name="T4" fmla="*/ 168 w 1255"/>
                <a:gd name="T5" fmla="*/ 20 h 24"/>
                <a:gd name="T6" fmla="*/ 247 w 1255"/>
                <a:gd name="T7" fmla="*/ 22 h 24"/>
                <a:gd name="T8" fmla="*/ 323 w 1255"/>
                <a:gd name="T9" fmla="*/ 22 h 24"/>
                <a:gd name="T10" fmla="*/ 401 w 1255"/>
                <a:gd name="T11" fmla="*/ 24 h 24"/>
                <a:gd name="T12" fmla="*/ 480 w 1255"/>
                <a:gd name="T13" fmla="*/ 24 h 24"/>
                <a:gd name="T14" fmla="*/ 556 w 1255"/>
                <a:gd name="T15" fmla="*/ 24 h 24"/>
                <a:gd name="T16" fmla="*/ 635 w 1255"/>
                <a:gd name="T17" fmla="*/ 24 h 24"/>
                <a:gd name="T18" fmla="*/ 714 w 1255"/>
                <a:gd name="T19" fmla="*/ 24 h 24"/>
                <a:gd name="T20" fmla="*/ 789 w 1255"/>
                <a:gd name="T21" fmla="*/ 24 h 24"/>
                <a:gd name="T22" fmla="*/ 868 w 1255"/>
                <a:gd name="T23" fmla="*/ 22 h 24"/>
                <a:gd name="T24" fmla="*/ 947 w 1255"/>
                <a:gd name="T25" fmla="*/ 20 h 24"/>
                <a:gd name="T26" fmla="*/ 1022 w 1255"/>
                <a:gd name="T27" fmla="*/ 18 h 24"/>
                <a:gd name="T28" fmla="*/ 1101 w 1255"/>
                <a:gd name="T29" fmla="*/ 16 h 24"/>
                <a:gd name="T30" fmla="*/ 1176 w 1255"/>
                <a:gd name="T31" fmla="*/ 11 h 24"/>
                <a:gd name="T32" fmla="*/ 1255 w 1255"/>
                <a:gd name="T33" fmla="*/ 7 h 24"/>
                <a:gd name="T34" fmla="*/ 1255 w 1255"/>
                <a:gd name="T35" fmla="*/ 7 h 24"/>
                <a:gd name="T36" fmla="*/ 1252 w 1255"/>
                <a:gd name="T37" fmla="*/ 3 h 24"/>
                <a:gd name="T38" fmla="*/ 1249 w 1255"/>
                <a:gd name="T39" fmla="*/ 0 h 24"/>
                <a:gd name="T40" fmla="*/ 1245 w 1255"/>
                <a:gd name="T41" fmla="*/ 0 h 24"/>
                <a:gd name="T42" fmla="*/ 1166 w 1255"/>
                <a:gd name="T43" fmla="*/ 3 h 24"/>
                <a:gd name="T44" fmla="*/ 1091 w 1255"/>
                <a:gd name="T45" fmla="*/ 5 h 24"/>
                <a:gd name="T46" fmla="*/ 1012 w 1255"/>
                <a:gd name="T47" fmla="*/ 7 h 24"/>
                <a:gd name="T48" fmla="*/ 933 w 1255"/>
                <a:gd name="T49" fmla="*/ 7 h 24"/>
                <a:gd name="T50" fmla="*/ 858 w 1255"/>
                <a:gd name="T51" fmla="*/ 9 h 24"/>
                <a:gd name="T52" fmla="*/ 779 w 1255"/>
                <a:gd name="T53" fmla="*/ 9 h 24"/>
                <a:gd name="T54" fmla="*/ 703 w 1255"/>
                <a:gd name="T55" fmla="*/ 11 h 24"/>
                <a:gd name="T56" fmla="*/ 624 w 1255"/>
                <a:gd name="T57" fmla="*/ 11 h 24"/>
                <a:gd name="T58" fmla="*/ 545 w 1255"/>
                <a:gd name="T59" fmla="*/ 11 h 24"/>
                <a:gd name="T60" fmla="*/ 470 w 1255"/>
                <a:gd name="T61" fmla="*/ 13 h 24"/>
                <a:gd name="T62" fmla="*/ 391 w 1255"/>
                <a:gd name="T63" fmla="*/ 13 h 24"/>
                <a:gd name="T64" fmla="*/ 312 w 1255"/>
                <a:gd name="T65" fmla="*/ 11 h 24"/>
                <a:gd name="T66" fmla="*/ 233 w 1255"/>
                <a:gd name="T67" fmla="*/ 11 h 24"/>
                <a:gd name="T68" fmla="*/ 158 w 1255"/>
                <a:gd name="T69" fmla="*/ 11 h 24"/>
                <a:gd name="T70" fmla="*/ 79 w 1255"/>
                <a:gd name="T71" fmla="*/ 9 h 24"/>
                <a:gd name="T72" fmla="*/ 0 w 1255"/>
                <a:gd name="T73" fmla="*/ 7 h 24"/>
                <a:gd name="T74" fmla="*/ 0 w 1255"/>
                <a:gd name="T75" fmla="*/ 9 h 24"/>
                <a:gd name="T76" fmla="*/ 4 w 1255"/>
                <a:gd name="T77" fmla="*/ 11 h 24"/>
                <a:gd name="T78" fmla="*/ 10 w 1255"/>
                <a:gd name="T79" fmla="*/ 13 h 24"/>
                <a:gd name="T80" fmla="*/ 14 w 1255"/>
                <a:gd name="T81" fmla="*/ 16 h 24"/>
                <a:gd name="T82" fmla="*/ 14 w 1255"/>
                <a:gd name="T83" fmla="*/ 16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5" h="24">
                  <a:moveTo>
                    <a:pt x="14" y="16"/>
                  </a:moveTo>
                  <a:lnTo>
                    <a:pt x="93" y="18"/>
                  </a:lnTo>
                  <a:lnTo>
                    <a:pt x="168" y="20"/>
                  </a:lnTo>
                  <a:lnTo>
                    <a:pt x="247" y="22"/>
                  </a:lnTo>
                  <a:lnTo>
                    <a:pt x="323" y="22"/>
                  </a:lnTo>
                  <a:lnTo>
                    <a:pt x="401" y="24"/>
                  </a:lnTo>
                  <a:lnTo>
                    <a:pt x="480" y="24"/>
                  </a:lnTo>
                  <a:lnTo>
                    <a:pt x="556" y="24"/>
                  </a:lnTo>
                  <a:lnTo>
                    <a:pt x="635" y="24"/>
                  </a:lnTo>
                  <a:lnTo>
                    <a:pt x="714" y="24"/>
                  </a:lnTo>
                  <a:lnTo>
                    <a:pt x="789" y="24"/>
                  </a:lnTo>
                  <a:lnTo>
                    <a:pt x="868" y="22"/>
                  </a:lnTo>
                  <a:lnTo>
                    <a:pt x="947" y="20"/>
                  </a:lnTo>
                  <a:lnTo>
                    <a:pt x="1022" y="18"/>
                  </a:lnTo>
                  <a:lnTo>
                    <a:pt x="1101" y="16"/>
                  </a:lnTo>
                  <a:lnTo>
                    <a:pt x="1176" y="11"/>
                  </a:lnTo>
                  <a:lnTo>
                    <a:pt x="1255" y="7"/>
                  </a:lnTo>
                  <a:lnTo>
                    <a:pt x="1252" y="3"/>
                  </a:lnTo>
                  <a:lnTo>
                    <a:pt x="1249" y="0"/>
                  </a:lnTo>
                  <a:lnTo>
                    <a:pt x="1245" y="0"/>
                  </a:lnTo>
                  <a:lnTo>
                    <a:pt x="1166" y="3"/>
                  </a:lnTo>
                  <a:lnTo>
                    <a:pt x="1091" y="5"/>
                  </a:lnTo>
                  <a:lnTo>
                    <a:pt x="1012" y="7"/>
                  </a:lnTo>
                  <a:lnTo>
                    <a:pt x="933" y="7"/>
                  </a:lnTo>
                  <a:lnTo>
                    <a:pt x="858" y="9"/>
                  </a:lnTo>
                  <a:lnTo>
                    <a:pt x="779" y="9"/>
                  </a:lnTo>
                  <a:lnTo>
                    <a:pt x="703" y="11"/>
                  </a:lnTo>
                  <a:lnTo>
                    <a:pt x="624" y="11"/>
                  </a:lnTo>
                  <a:lnTo>
                    <a:pt x="545" y="11"/>
                  </a:lnTo>
                  <a:lnTo>
                    <a:pt x="470" y="13"/>
                  </a:lnTo>
                  <a:lnTo>
                    <a:pt x="391" y="13"/>
                  </a:lnTo>
                  <a:lnTo>
                    <a:pt x="312" y="11"/>
                  </a:lnTo>
                  <a:lnTo>
                    <a:pt x="233" y="11"/>
                  </a:lnTo>
                  <a:lnTo>
                    <a:pt x="158" y="11"/>
                  </a:lnTo>
                  <a:lnTo>
                    <a:pt x="79" y="9"/>
                  </a:lnTo>
                  <a:lnTo>
                    <a:pt x="0" y="7"/>
                  </a:lnTo>
                  <a:lnTo>
                    <a:pt x="0" y="9"/>
                  </a:lnTo>
                  <a:lnTo>
                    <a:pt x="4" y="11"/>
                  </a:lnTo>
                  <a:lnTo>
                    <a:pt x="10" y="13"/>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3" name="Freeform 62"/>
            <p:cNvSpPr>
              <a:spLocks/>
            </p:cNvSpPr>
            <p:nvPr/>
          </p:nvSpPr>
          <p:spPr bwMode="auto">
            <a:xfrm>
              <a:off x="4331" y="2339"/>
              <a:ext cx="161" cy="476"/>
            </a:xfrm>
            <a:custGeom>
              <a:avLst/>
              <a:gdLst>
                <a:gd name="T0" fmla="*/ 151 w 161"/>
                <a:gd name="T1" fmla="*/ 0 h 476"/>
                <a:gd name="T2" fmla="*/ 130 w 161"/>
                <a:gd name="T3" fmla="*/ 58 h 476"/>
                <a:gd name="T4" fmla="*/ 109 w 161"/>
                <a:gd name="T5" fmla="*/ 115 h 476"/>
                <a:gd name="T6" fmla="*/ 92 w 161"/>
                <a:gd name="T7" fmla="*/ 174 h 476"/>
                <a:gd name="T8" fmla="*/ 72 w 161"/>
                <a:gd name="T9" fmla="*/ 230 h 476"/>
                <a:gd name="T10" fmla="*/ 51 w 161"/>
                <a:gd name="T11" fmla="*/ 289 h 476"/>
                <a:gd name="T12" fmla="*/ 34 w 161"/>
                <a:gd name="T13" fmla="*/ 345 h 476"/>
                <a:gd name="T14" fmla="*/ 17 w 161"/>
                <a:gd name="T15" fmla="*/ 404 h 476"/>
                <a:gd name="T16" fmla="*/ 0 w 161"/>
                <a:gd name="T17" fmla="*/ 462 h 476"/>
                <a:gd name="T18" fmla="*/ 3 w 161"/>
                <a:gd name="T19" fmla="*/ 465 h 476"/>
                <a:gd name="T20" fmla="*/ 7 w 161"/>
                <a:gd name="T21" fmla="*/ 471 h 476"/>
                <a:gd name="T22" fmla="*/ 10 w 161"/>
                <a:gd name="T23" fmla="*/ 476 h 476"/>
                <a:gd name="T24" fmla="*/ 13 w 161"/>
                <a:gd name="T25" fmla="*/ 476 h 476"/>
                <a:gd name="T26" fmla="*/ 34 w 161"/>
                <a:gd name="T27" fmla="*/ 417 h 476"/>
                <a:gd name="T28" fmla="*/ 55 w 161"/>
                <a:gd name="T29" fmla="*/ 360 h 476"/>
                <a:gd name="T30" fmla="*/ 72 w 161"/>
                <a:gd name="T31" fmla="*/ 302 h 476"/>
                <a:gd name="T32" fmla="*/ 92 w 161"/>
                <a:gd name="T33" fmla="*/ 243 h 476"/>
                <a:gd name="T34" fmla="*/ 109 w 161"/>
                <a:gd name="T35" fmla="*/ 187 h 476"/>
                <a:gd name="T36" fmla="*/ 127 w 161"/>
                <a:gd name="T37" fmla="*/ 128 h 476"/>
                <a:gd name="T38" fmla="*/ 144 w 161"/>
                <a:gd name="T39" fmla="*/ 71 h 476"/>
                <a:gd name="T40" fmla="*/ 161 w 161"/>
                <a:gd name="T41" fmla="*/ 13 h 476"/>
                <a:gd name="T42" fmla="*/ 161 w 161"/>
                <a:gd name="T43" fmla="*/ 8 h 476"/>
                <a:gd name="T44" fmla="*/ 157 w 161"/>
                <a:gd name="T45" fmla="*/ 4 h 476"/>
                <a:gd name="T46" fmla="*/ 151 w 161"/>
                <a:gd name="T47" fmla="*/ 0 h 476"/>
                <a:gd name="T48" fmla="*/ 151 w 161"/>
                <a:gd name="T49" fmla="*/ 0 h 476"/>
                <a:gd name="T50" fmla="*/ 151 w 161"/>
                <a:gd name="T51" fmla="*/ 0 h 4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1" h="476">
                  <a:moveTo>
                    <a:pt x="151" y="0"/>
                  </a:moveTo>
                  <a:lnTo>
                    <a:pt x="130" y="58"/>
                  </a:lnTo>
                  <a:lnTo>
                    <a:pt x="109" y="115"/>
                  </a:lnTo>
                  <a:lnTo>
                    <a:pt x="92" y="174"/>
                  </a:lnTo>
                  <a:lnTo>
                    <a:pt x="72" y="230"/>
                  </a:lnTo>
                  <a:lnTo>
                    <a:pt x="51" y="289"/>
                  </a:lnTo>
                  <a:lnTo>
                    <a:pt x="34" y="345"/>
                  </a:lnTo>
                  <a:lnTo>
                    <a:pt x="17" y="404"/>
                  </a:lnTo>
                  <a:lnTo>
                    <a:pt x="0" y="462"/>
                  </a:lnTo>
                  <a:lnTo>
                    <a:pt x="3" y="465"/>
                  </a:lnTo>
                  <a:lnTo>
                    <a:pt x="7" y="471"/>
                  </a:lnTo>
                  <a:lnTo>
                    <a:pt x="10" y="476"/>
                  </a:lnTo>
                  <a:lnTo>
                    <a:pt x="13" y="476"/>
                  </a:lnTo>
                  <a:lnTo>
                    <a:pt x="34" y="417"/>
                  </a:lnTo>
                  <a:lnTo>
                    <a:pt x="55" y="360"/>
                  </a:lnTo>
                  <a:lnTo>
                    <a:pt x="72" y="302"/>
                  </a:lnTo>
                  <a:lnTo>
                    <a:pt x="92" y="243"/>
                  </a:lnTo>
                  <a:lnTo>
                    <a:pt x="109" y="187"/>
                  </a:lnTo>
                  <a:lnTo>
                    <a:pt x="127" y="128"/>
                  </a:lnTo>
                  <a:lnTo>
                    <a:pt x="144" y="71"/>
                  </a:lnTo>
                  <a:lnTo>
                    <a:pt x="161" y="13"/>
                  </a:lnTo>
                  <a:lnTo>
                    <a:pt x="161" y="8"/>
                  </a:lnTo>
                  <a:lnTo>
                    <a:pt x="157" y="4"/>
                  </a:ln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4" name="Freeform 63"/>
            <p:cNvSpPr>
              <a:spLocks/>
            </p:cNvSpPr>
            <p:nvPr/>
          </p:nvSpPr>
          <p:spPr bwMode="auto">
            <a:xfrm>
              <a:off x="3772" y="2269"/>
              <a:ext cx="113" cy="680"/>
            </a:xfrm>
            <a:custGeom>
              <a:avLst/>
              <a:gdLst>
                <a:gd name="T0" fmla="*/ 89 w 113"/>
                <a:gd name="T1" fmla="*/ 2 h 680"/>
                <a:gd name="T2" fmla="*/ 75 w 113"/>
                <a:gd name="T3" fmla="*/ 85 h 680"/>
                <a:gd name="T4" fmla="*/ 58 w 113"/>
                <a:gd name="T5" fmla="*/ 168 h 680"/>
                <a:gd name="T6" fmla="*/ 41 w 113"/>
                <a:gd name="T7" fmla="*/ 250 h 680"/>
                <a:gd name="T8" fmla="*/ 27 w 113"/>
                <a:gd name="T9" fmla="*/ 333 h 680"/>
                <a:gd name="T10" fmla="*/ 13 w 113"/>
                <a:gd name="T11" fmla="*/ 415 h 680"/>
                <a:gd name="T12" fmla="*/ 3 w 113"/>
                <a:gd name="T13" fmla="*/ 498 h 680"/>
                <a:gd name="T14" fmla="*/ 0 w 113"/>
                <a:gd name="T15" fmla="*/ 580 h 680"/>
                <a:gd name="T16" fmla="*/ 3 w 113"/>
                <a:gd name="T17" fmla="*/ 663 h 680"/>
                <a:gd name="T18" fmla="*/ 7 w 113"/>
                <a:gd name="T19" fmla="*/ 669 h 680"/>
                <a:gd name="T20" fmla="*/ 13 w 113"/>
                <a:gd name="T21" fmla="*/ 678 h 680"/>
                <a:gd name="T22" fmla="*/ 20 w 113"/>
                <a:gd name="T23" fmla="*/ 680 h 680"/>
                <a:gd name="T24" fmla="*/ 27 w 113"/>
                <a:gd name="T25" fmla="*/ 676 h 680"/>
                <a:gd name="T26" fmla="*/ 37 w 113"/>
                <a:gd name="T27" fmla="*/ 513 h 680"/>
                <a:gd name="T28" fmla="*/ 58 w 113"/>
                <a:gd name="T29" fmla="*/ 348 h 680"/>
                <a:gd name="T30" fmla="*/ 85 w 113"/>
                <a:gd name="T31" fmla="*/ 185 h 680"/>
                <a:gd name="T32" fmla="*/ 113 w 113"/>
                <a:gd name="T33" fmla="*/ 22 h 680"/>
                <a:gd name="T34" fmla="*/ 109 w 113"/>
                <a:gd name="T35" fmla="*/ 15 h 680"/>
                <a:gd name="T36" fmla="*/ 103 w 113"/>
                <a:gd name="T37" fmla="*/ 7 h 680"/>
                <a:gd name="T38" fmla="*/ 96 w 113"/>
                <a:gd name="T39" fmla="*/ 0 h 680"/>
                <a:gd name="T40" fmla="*/ 89 w 113"/>
                <a:gd name="T41" fmla="*/ 2 h 680"/>
                <a:gd name="T42" fmla="*/ 89 w 113"/>
                <a:gd name="T43" fmla="*/ 2 h 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680">
                  <a:moveTo>
                    <a:pt x="89" y="2"/>
                  </a:moveTo>
                  <a:lnTo>
                    <a:pt x="75" y="85"/>
                  </a:lnTo>
                  <a:lnTo>
                    <a:pt x="58" y="168"/>
                  </a:lnTo>
                  <a:lnTo>
                    <a:pt x="41" y="250"/>
                  </a:lnTo>
                  <a:lnTo>
                    <a:pt x="27" y="333"/>
                  </a:lnTo>
                  <a:lnTo>
                    <a:pt x="13" y="415"/>
                  </a:lnTo>
                  <a:lnTo>
                    <a:pt x="3" y="498"/>
                  </a:lnTo>
                  <a:lnTo>
                    <a:pt x="0" y="580"/>
                  </a:lnTo>
                  <a:lnTo>
                    <a:pt x="3" y="663"/>
                  </a:lnTo>
                  <a:lnTo>
                    <a:pt x="7" y="669"/>
                  </a:lnTo>
                  <a:lnTo>
                    <a:pt x="13" y="678"/>
                  </a:lnTo>
                  <a:lnTo>
                    <a:pt x="20" y="680"/>
                  </a:lnTo>
                  <a:lnTo>
                    <a:pt x="27" y="676"/>
                  </a:lnTo>
                  <a:lnTo>
                    <a:pt x="37" y="513"/>
                  </a:lnTo>
                  <a:lnTo>
                    <a:pt x="58" y="348"/>
                  </a:lnTo>
                  <a:lnTo>
                    <a:pt x="85" y="185"/>
                  </a:lnTo>
                  <a:lnTo>
                    <a:pt x="113" y="22"/>
                  </a:lnTo>
                  <a:lnTo>
                    <a:pt x="109" y="15"/>
                  </a:lnTo>
                  <a:lnTo>
                    <a:pt x="103" y="7"/>
                  </a:lnTo>
                  <a:lnTo>
                    <a:pt x="96" y="0"/>
                  </a:lnTo>
                  <a:lnTo>
                    <a:pt x="8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5" name="Freeform 64"/>
            <p:cNvSpPr>
              <a:spLocks/>
            </p:cNvSpPr>
            <p:nvPr/>
          </p:nvSpPr>
          <p:spPr bwMode="auto">
            <a:xfrm>
              <a:off x="3782" y="2328"/>
              <a:ext cx="748" cy="28"/>
            </a:xfrm>
            <a:custGeom>
              <a:avLst/>
              <a:gdLst>
                <a:gd name="T0" fmla="*/ 724 w 748"/>
                <a:gd name="T1" fmla="*/ 11 h 28"/>
                <a:gd name="T2" fmla="*/ 679 w 748"/>
                <a:gd name="T3" fmla="*/ 11 h 28"/>
                <a:gd name="T4" fmla="*/ 634 w 748"/>
                <a:gd name="T5" fmla="*/ 9 h 28"/>
                <a:gd name="T6" fmla="*/ 590 w 748"/>
                <a:gd name="T7" fmla="*/ 9 h 28"/>
                <a:gd name="T8" fmla="*/ 545 w 748"/>
                <a:gd name="T9" fmla="*/ 6 h 28"/>
                <a:gd name="T10" fmla="*/ 497 w 748"/>
                <a:gd name="T11" fmla="*/ 6 h 28"/>
                <a:gd name="T12" fmla="*/ 453 w 748"/>
                <a:gd name="T13" fmla="*/ 4 h 28"/>
                <a:gd name="T14" fmla="*/ 408 w 748"/>
                <a:gd name="T15" fmla="*/ 4 h 28"/>
                <a:gd name="T16" fmla="*/ 364 w 748"/>
                <a:gd name="T17" fmla="*/ 2 h 28"/>
                <a:gd name="T18" fmla="*/ 319 w 748"/>
                <a:gd name="T19" fmla="*/ 2 h 28"/>
                <a:gd name="T20" fmla="*/ 274 w 748"/>
                <a:gd name="T21" fmla="*/ 2 h 28"/>
                <a:gd name="T22" fmla="*/ 230 w 748"/>
                <a:gd name="T23" fmla="*/ 2 h 28"/>
                <a:gd name="T24" fmla="*/ 185 w 748"/>
                <a:gd name="T25" fmla="*/ 0 h 28"/>
                <a:gd name="T26" fmla="*/ 137 w 748"/>
                <a:gd name="T27" fmla="*/ 2 h 28"/>
                <a:gd name="T28" fmla="*/ 93 w 748"/>
                <a:gd name="T29" fmla="*/ 2 h 28"/>
                <a:gd name="T30" fmla="*/ 48 w 748"/>
                <a:gd name="T31" fmla="*/ 2 h 28"/>
                <a:gd name="T32" fmla="*/ 3 w 748"/>
                <a:gd name="T33" fmla="*/ 4 h 28"/>
                <a:gd name="T34" fmla="*/ 0 w 748"/>
                <a:gd name="T35" fmla="*/ 6 h 28"/>
                <a:gd name="T36" fmla="*/ 7 w 748"/>
                <a:gd name="T37" fmla="*/ 13 h 28"/>
                <a:gd name="T38" fmla="*/ 17 w 748"/>
                <a:gd name="T39" fmla="*/ 19 h 28"/>
                <a:gd name="T40" fmla="*/ 27 w 748"/>
                <a:gd name="T41" fmla="*/ 22 h 28"/>
                <a:gd name="T42" fmla="*/ 72 w 748"/>
                <a:gd name="T43" fmla="*/ 24 h 28"/>
                <a:gd name="T44" fmla="*/ 117 w 748"/>
                <a:gd name="T45" fmla="*/ 26 h 28"/>
                <a:gd name="T46" fmla="*/ 161 w 748"/>
                <a:gd name="T47" fmla="*/ 26 h 28"/>
                <a:gd name="T48" fmla="*/ 206 w 748"/>
                <a:gd name="T49" fmla="*/ 26 h 28"/>
                <a:gd name="T50" fmla="*/ 254 w 748"/>
                <a:gd name="T51" fmla="*/ 28 h 28"/>
                <a:gd name="T52" fmla="*/ 298 w 748"/>
                <a:gd name="T53" fmla="*/ 28 h 28"/>
                <a:gd name="T54" fmla="*/ 343 w 748"/>
                <a:gd name="T55" fmla="*/ 28 h 28"/>
                <a:gd name="T56" fmla="*/ 388 w 748"/>
                <a:gd name="T57" fmla="*/ 28 h 28"/>
                <a:gd name="T58" fmla="*/ 432 w 748"/>
                <a:gd name="T59" fmla="*/ 26 h 28"/>
                <a:gd name="T60" fmla="*/ 477 w 748"/>
                <a:gd name="T61" fmla="*/ 26 h 28"/>
                <a:gd name="T62" fmla="*/ 521 w 748"/>
                <a:gd name="T63" fmla="*/ 26 h 28"/>
                <a:gd name="T64" fmla="*/ 566 w 748"/>
                <a:gd name="T65" fmla="*/ 26 h 28"/>
                <a:gd name="T66" fmla="*/ 610 w 748"/>
                <a:gd name="T67" fmla="*/ 24 h 28"/>
                <a:gd name="T68" fmla="*/ 655 w 748"/>
                <a:gd name="T69" fmla="*/ 24 h 28"/>
                <a:gd name="T70" fmla="*/ 700 w 748"/>
                <a:gd name="T71" fmla="*/ 22 h 28"/>
                <a:gd name="T72" fmla="*/ 744 w 748"/>
                <a:gd name="T73" fmla="*/ 22 h 28"/>
                <a:gd name="T74" fmla="*/ 748 w 748"/>
                <a:gd name="T75" fmla="*/ 19 h 28"/>
                <a:gd name="T76" fmla="*/ 741 w 748"/>
                <a:gd name="T77" fmla="*/ 15 h 28"/>
                <a:gd name="T78" fmla="*/ 730 w 748"/>
                <a:gd name="T79" fmla="*/ 13 h 28"/>
                <a:gd name="T80" fmla="*/ 724 w 748"/>
                <a:gd name="T81" fmla="*/ 11 h 28"/>
                <a:gd name="T82" fmla="*/ 724 w 748"/>
                <a:gd name="T83" fmla="*/ 11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8" h="28">
                  <a:moveTo>
                    <a:pt x="724" y="11"/>
                  </a:moveTo>
                  <a:lnTo>
                    <a:pt x="679" y="11"/>
                  </a:lnTo>
                  <a:lnTo>
                    <a:pt x="634" y="9"/>
                  </a:lnTo>
                  <a:lnTo>
                    <a:pt x="590" y="9"/>
                  </a:lnTo>
                  <a:lnTo>
                    <a:pt x="545" y="6"/>
                  </a:lnTo>
                  <a:lnTo>
                    <a:pt x="497" y="6"/>
                  </a:lnTo>
                  <a:lnTo>
                    <a:pt x="453" y="4"/>
                  </a:lnTo>
                  <a:lnTo>
                    <a:pt x="408" y="4"/>
                  </a:lnTo>
                  <a:lnTo>
                    <a:pt x="364" y="2"/>
                  </a:lnTo>
                  <a:lnTo>
                    <a:pt x="319" y="2"/>
                  </a:lnTo>
                  <a:lnTo>
                    <a:pt x="274" y="2"/>
                  </a:lnTo>
                  <a:lnTo>
                    <a:pt x="230" y="2"/>
                  </a:lnTo>
                  <a:lnTo>
                    <a:pt x="185" y="0"/>
                  </a:lnTo>
                  <a:lnTo>
                    <a:pt x="137" y="2"/>
                  </a:lnTo>
                  <a:lnTo>
                    <a:pt x="93" y="2"/>
                  </a:lnTo>
                  <a:lnTo>
                    <a:pt x="48" y="2"/>
                  </a:lnTo>
                  <a:lnTo>
                    <a:pt x="3" y="4"/>
                  </a:lnTo>
                  <a:lnTo>
                    <a:pt x="0" y="6"/>
                  </a:lnTo>
                  <a:lnTo>
                    <a:pt x="7" y="13"/>
                  </a:lnTo>
                  <a:lnTo>
                    <a:pt x="17" y="19"/>
                  </a:lnTo>
                  <a:lnTo>
                    <a:pt x="27" y="22"/>
                  </a:lnTo>
                  <a:lnTo>
                    <a:pt x="72" y="24"/>
                  </a:lnTo>
                  <a:lnTo>
                    <a:pt x="117" y="26"/>
                  </a:lnTo>
                  <a:lnTo>
                    <a:pt x="161" y="26"/>
                  </a:lnTo>
                  <a:lnTo>
                    <a:pt x="206" y="26"/>
                  </a:lnTo>
                  <a:lnTo>
                    <a:pt x="254" y="28"/>
                  </a:lnTo>
                  <a:lnTo>
                    <a:pt x="298" y="28"/>
                  </a:lnTo>
                  <a:lnTo>
                    <a:pt x="343" y="28"/>
                  </a:lnTo>
                  <a:lnTo>
                    <a:pt x="388" y="28"/>
                  </a:lnTo>
                  <a:lnTo>
                    <a:pt x="432" y="26"/>
                  </a:lnTo>
                  <a:lnTo>
                    <a:pt x="477" y="26"/>
                  </a:lnTo>
                  <a:lnTo>
                    <a:pt x="521" y="26"/>
                  </a:lnTo>
                  <a:lnTo>
                    <a:pt x="566" y="26"/>
                  </a:lnTo>
                  <a:lnTo>
                    <a:pt x="610" y="24"/>
                  </a:lnTo>
                  <a:lnTo>
                    <a:pt x="655" y="24"/>
                  </a:lnTo>
                  <a:lnTo>
                    <a:pt x="700" y="22"/>
                  </a:lnTo>
                  <a:lnTo>
                    <a:pt x="744" y="22"/>
                  </a:lnTo>
                  <a:lnTo>
                    <a:pt x="748" y="19"/>
                  </a:lnTo>
                  <a:lnTo>
                    <a:pt x="741" y="15"/>
                  </a:lnTo>
                  <a:lnTo>
                    <a:pt x="730" y="13"/>
                  </a:lnTo>
                  <a:lnTo>
                    <a:pt x="72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6" name="Freeform 65"/>
            <p:cNvSpPr>
              <a:spLocks/>
            </p:cNvSpPr>
            <p:nvPr/>
          </p:nvSpPr>
          <p:spPr bwMode="auto">
            <a:xfrm>
              <a:off x="4022" y="2326"/>
              <a:ext cx="148" cy="556"/>
            </a:xfrm>
            <a:custGeom>
              <a:avLst/>
              <a:gdLst>
                <a:gd name="T0" fmla="*/ 141 w 148"/>
                <a:gd name="T1" fmla="*/ 0 h 556"/>
                <a:gd name="T2" fmla="*/ 113 w 148"/>
                <a:gd name="T3" fmla="*/ 69 h 556"/>
                <a:gd name="T4" fmla="*/ 89 w 148"/>
                <a:gd name="T5" fmla="*/ 137 h 556"/>
                <a:gd name="T6" fmla="*/ 69 w 148"/>
                <a:gd name="T7" fmla="*/ 206 h 556"/>
                <a:gd name="T8" fmla="*/ 52 w 148"/>
                <a:gd name="T9" fmla="*/ 276 h 556"/>
                <a:gd name="T10" fmla="*/ 38 w 148"/>
                <a:gd name="T11" fmla="*/ 343 h 556"/>
                <a:gd name="T12" fmla="*/ 24 w 148"/>
                <a:gd name="T13" fmla="*/ 412 h 556"/>
                <a:gd name="T14" fmla="*/ 10 w 148"/>
                <a:gd name="T15" fmla="*/ 482 h 556"/>
                <a:gd name="T16" fmla="*/ 0 w 148"/>
                <a:gd name="T17" fmla="*/ 552 h 556"/>
                <a:gd name="T18" fmla="*/ 0 w 148"/>
                <a:gd name="T19" fmla="*/ 554 h 556"/>
                <a:gd name="T20" fmla="*/ 4 w 148"/>
                <a:gd name="T21" fmla="*/ 554 h 556"/>
                <a:gd name="T22" fmla="*/ 7 w 148"/>
                <a:gd name="T23" fmla="*/ 556 h 556"/>
                <a:gd name="T24" fmla="*/ 7 w 148"/>
                <a:gd name="T25" fmla="*/ 556 h 556"/>
                <a:gd name="T26" fmla="*/ 21 w 148"/>
                <a:gd name="T27" fmla="*/ 486 h 556"/>
                <a:gd name="T28" fmla="*/ 34 w 148"/>
                <a:gd name="T29" fmla="*/ 417 h 556"/>
                <a:gd name="T30" fmla="*/ 48 w 148"/>
                <a:gd name="T31" fmla="*/ 347 h 556"/>
                <a:gd name="T32" fmla="*/ 65 w 148"/>
                <a:gd name="T33" fmla="*/ 280 h 556"/>
                <a:gd name="T34" fmla="*/ 82 w 148"/>
                <a:gd name="T35" fmla="*/ 210 h 556"/>
                <a:gd name="T36" fmla="*/ 100 w 148"/>
                <a:gd name="T37" fmla="*/ 141 h 556"/>
                <a:gd name="T38" fmla="*/ 124 w 148"/>
                <a:gd name="T39" fmla="*/ 74 h 556"/>
                <a:gd name="T40" fmla="*/ 148 w 148"/>
                <a:gd name="T41" fmla="*/ 4 h 556"/>
                <a:gd name="T42" fmla="*/ 148 w 148"/>
                <a:gd name="T43" fmla="*/ 2 h 556"/>
                <a:gd name="T44" fmla="*/ 144 w 148"/>
                <a:gd name="T45" fmla="*/ 2 h 556"/>
                <a:gd name="T46" fmla="*/ 141 w 148"/>
                <a:gd name="T47" fmla="*/ 0 h 556"/>
                <a:gd name="T48" fmla="*/ 141 w 148"/>
                <a:gd name="T49" fmla="*/ 0 h 556"/>
                <a:gd name="T50" fmla="*/ 141 w 148"/>
                <a:gd name="T51" fmla="*/ 0 h 5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8" h="556">
                  <a:moveTo>
                    <a:pt x="141" y="0"/>
                  </a:moveTo>
                  <a:lnTo>
                    <a:pt x="113" y="69"/>
                  </a:lnTo>
                  <a:lnTo>
                    <a:pt x="89" y="137"/>
                  </a:lnTo>
                  <a:lnTo>
                    <a:pt x="69" y="206"/>
                  </a:lnTo>
                  <a:lnTo>
                    <a:pt x="52" y="276"/>
                  </a:lnTo>
                  <a:lnTo>
                    <a:pt x="38" y="343"/>
                  </a:lnTo>
                  <a:lnTo>
                    <a:pt x="24" y="412"/>
                  </a:lnTo>
                  <a:lnTo>
                    <a:pt x="10" y="482"/>
                  </a:lnTo>
                  <a:lnTo>
                    <a:pt x="0" y="552"/>
                  </a:lnTo>
                  <a:lnTo>
                    <a:pt x="0" y="554"/>
                  </a:lnTo>
                  <a:lnTo>
                    <a:pt x="4" y="554"/>
                  </a:lnTo>
                  <a:lnTo>
                    <a:pt x="7" y="556"/>
                  </a:lnTo>
                  <a:lnTo>
                    <a:pt x="21" y="486"/>
                  </a:lnTo>
                  <a:lnTo>
                    <a:pt x="34" y="417"/>
                  </a:lnTo>
                  <a:lnTo>
                    <a:pt x="48" y="347"/>
                  </a:lnTo>
                  <a:lnTo>
                    <a:pt x="65" y="280"/>
                  </a:lnTo>
                  <a:lnTo>
                    <a:pt x="82" y="210"/>
                  </a:lnTo>
                  <a:lnTo>
                    <a:pt x="100" y="141"/>
                  </a:lnTo>
                  <a:lnTo>
                    <a:pt x="124" y="74"/>
                  </a:lnTo>
                  <a:lnTo>
                    <a:pt x="148" y="4"/>
                  </a:lnTo>
                  <a:lnTo>
                    <a:pt x="148" y="2"/>
                  </a:lnTo>
                  <a:lnTo>
                    <a:pt x="144" y="2"/>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7" name="Freeform 66"/>
            <p:cNvSpPr>
              <a:spLocks/>
            </p:cNvSpPr>
            <p:nvPr/>
          </p:nvSpPr>
          <p:spPr bwMode="auto">
            <a:xfrm>
              <a:off x="3683" y="2665"/>
              <a:ext cx="733" cy="32"/>
            </a:xfrm>
            <a:custGeom>
              <a:avLst/>
              <a:gdLst>
                <a:gd name="T0" fmla="*/ 716 w 733"/>
                <a:gd name="T1" fmla="*/ 0 h 32"/>
                <a:gd name="T2" fmla="*/ 672 w 733"/>
                <a:gd name="T3" fmla="*/ 2 h 32"/>
                <a:gd name="T4" fmla="*/ 627 w 733"/>
                <a:gd name="T5" fmla="*/ 2 h 32"/>
                <a:gd name="T6" fmla="*/ 583 w 733"/>
                <a:gd name="T7" fmla="*/ 4 h 32"/>
                <a:gd name="T8" fmla="*/ 538 w 733"/>
                <a:gd name="T9" fmla="*/ 4 h 32"/>
                <a:gd name="T10" fmla="*/ 493 w 733"/>
                <a:gd name="T11" fmla="*/ 6 h 32"/>
                <a:gd name="T12" fmla="*/ 449 w 733"/>
                <a:gd name="T13" fmla="*/ 6 h 32"/>
                <a:gd name="T14" fmla="*/ 404 w 733"/>
                <a:gd name="T15" fmla="*/ 6 h 32"/>
                <a:gd name="T16" fmla="*/ 360 w 733"/>
                <a:gd name="T17" fmla="*/ 6 h 32"/>
                <a:gd name="T18" fmla="*/ 315 w 733"/>
                <a:gd name="T19" fmla="*/ 6 h 32"/>
                <a:gd name="T20" fmla="*/ 270 w 733"/>
                <a:gd name="T21" fmla="*/ 6 h 32"/>
                <a:gd name="T22" fmla="*/ 226 w 733"/>
                <a:gd name="T23" fmla="*/ 6 h 32"/>
                <a:gd name="T24" fmla="*/ 178 w 733"/>
                <a:gd name="T25" fmla="*/ 6 h 32"/>
                <a:gd name="T26" fmla="*/ 133 w 733"/>
                <a:gd name="T27" fmla="*/ 6 h 32"/>
                <a:gd name="T28" fmla="*/ 89 w 733"/>
                <a:gd name="T29" fmla="*/ 8 h 32"/>
                <a:gd name="T30" fmla="*/ 44 w 733"/>
                <a:gd name="T31" fmla="*/ 8 h 32"/>
                <a:gd name="T32" fmla="*/ 0 w 733"/>
                <a:gd name="T33" fmla="*/ 10 h 32"/>
                <a:gd name="T34" fmla="*/ 0 w 733"/>
                <a:gd name="T35" fmla="*/ 13 h 32"/>
                <a:gd name="T36" fmla="*/ 3 w 733"/>
                <a:gd name="T37" fmla="*/ 19 h 32"/>
                <a:gd name="T38" fmla="*/ 6 w 733"/>
                <a:gd name="T39" fmla="*/ 26 h 32"/>
                <a:gd name="T40" fmla="*/ 13 w 733"/>
                <a:gd name="T41" fmla="*/ 28 h 32"/>
                <a:gd name="T42" fmla="*/ 58 w 733"/>
                <a:gd name="T43" fmla="*/ 30 h 32"/>
                <a:gd name="T44" fmla="*/ 102 w 733"/>
                <a:gd name="T45" fmla="*/ 32 h 32"/>
                <a:gd name="T46" fmla="*/ 147 w 733"/>
                <a:gd name="T47" fmla="*/ 32 h 32"/>
                <a:gd name="T48" fmla="*/ 195 w 733"/>
                <a:gd name="T49" fmla="*/ 32 h 32"/>
                <a:gd name="T50" fmla="*/ 240 w 733"/>
                <a:gd name="T51" fmla="*/ 32 h 32"/>
                <a:gd name="T52" fmla="*/ 284 w 733"/>
                <a:gd name="T53" fmla="*/ 32 h 32"/>
                <a:gd name="T54" fmla="*/ 329 w 733"/>
                <a:gd name="T55" fmla="*/ 32 h 32"/>
                <a:gd name="T56" fmla="*/ 373 w 733"/>
                <a:gd name="T57" fmla="*/ 32 h 32"/>
                <a:gd name="T58" fmla="*/ 421 w 733"/>
                <a:gd name="T59" fmla="*/ 32 h 32"/>
                <a:gd name="T60" fmla="*/ 466 w 733"/>
                <a:gd name="T61" fmla="*/ 30 h 32"/>
                <a:gd name="T62" fmla="*/ 511 w 733"/>
                <a:gd name="T63" fmla="*/ 28 h 32"/>
                <a:gd name="T64" fmla="*/ 555 w 733"/>
                <a:gd name="T65" fmla="*/ 26 h 32"/>
                <a:gd name="T66" fmla="*/ 600 w 733"/>
                <a:gd name="T67" fmla="*/ 24 h 32"/>
                <a:gd name="T68" fmla="*/ 644 w 733"/>
                <a:gd name="T69" fmla="*/ 21 h 32"/>
                <a:gd name="T70" fmla="*/ 689 w 733"/>
                <a:gd name="T71" fmla="*/ 19 h 32"/>
                <a:gd name="T72" fmla="*/ 733 w 733"/>
                <a:gd name="T73" fmla="*/ 17 h 32"/>
                <a:gd name="T74" fmla="*/ 733 w 733"/>
                <a:gd name="T75" fmla="*/ 15 h 32"/>
                <a:gd name="T76" fmla="*/ 730 w 733"/>
                <a:gd name="T77" fmla="*/ 8 h 32"/>
                <a:gd name="T78" fmla="*/ 723 w 733"/>
                <a:gd name="T79" fmla="*/ 2 h 32"/>
                <a:gd name="T80" fmla="*/ 716 w 733"/>
                <a:gd name="T81" fmla="*/ 0 h 32"/>
                <a:gd name="T82" fmla="*/ 716 w 733"/>
                <a:gd name="T83" fmla="*/ 0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3" h="32">
                  <a:moveTo>
                    <a:pt x="716" y="0"/>
                  </a:moveTo>
                  <a:lnTo>
                    <a:pt x="672" y="2"/>
                  </a:lnTo>
                  <a:lnTo>
                    <a:pt x="627" y="2"/>
                  </a:lnTo>
                  <a:lnTo>
                    <a:pt x="583" y="4"/>
                  </a:lnTo>
                  <a:lnTo>
                    <a:pt x="538" y="4"/>
                  </a:lnTo>
                  <a:lnTo>
                    <a:pt x="493" y="6"/>
                  </a:lnTo>
                  <a:lnTo>
                    <a:pt x="449" y="6"/>
                  </a:lnTo>
                  <a:lnTo>
                    <a:pt x="404" y="6"/>
                  </a:lnTo>
                  <a:lnTo>
                    <a:pt x="360" y="6"/>
                  </a:lnTo>
                  <a:lnTo>
                    <a:pt x="315" y="6"/>
                  </a:lnTo>
                  <a:lnTo>
                    <a:pt x="270" y="6"/>
                  </a:lnTo>
                  <a:lnTo>
                    <a:pt x="226" y="6"/>
                  </a:lnTo>
                  <a:lnTo>
                    <a:pt x="178" y="6"/>
                  </a:lnTo>
                  <a:lnTo>
                    <a:pt x="133" y="6"/>
                  </a:lnTo>
                  <a:lnTo>
                    <a:pt x="89" y="8"/>
                  </a:lnTo>
                  <a:lnTo>
                    <a:pt x="44" y="8"/>
                  </a:lnTo>
                  <a:lnTo>
                    <a:pt x="0" y="10"/>
                  </a:lnTo>
                  <a:lnTo>
                    <a:pt x="0" y="13"/>
                  </a:lnTo>
                  <a:lnTo>
                    <a:pt x="3" y="19"/>
                  </a:lnTo>
                  <a:lnTo>
                    <a:pt x="6" y="26"/>
                  </a:lnTo>
                  <a:lnTo>
                    <a:pt x="13" y="28"/>
                  </a:lnTo>
                  <a:lnTo>
                    <a:pt x="58" y="30"/>
                  </a:lnTo>
                  <a:lnTo>
                    <a:pt x="102" y="32"/>
                  </a:lnTo>
                  <a:lnTo>
                    <a:pt x="147" y="32"/>
                  </a:lnTo>
                  <a:lnTo>
                    <a:pt x="195" y="32"/>
                  </a:lnTo>
                  <a:lnTo>
                    <a:pt x="240" y="32"/>
                  </a:lnTo>
                  <a:lnTo>
                    <a:pt x="284" y="32"/>
                  </a:lnTo>
                  <a:lnTo>
                    <a:pt x="329" y="32"/>
                  </a:lnTo>
                  <a:lnTo>
                    <a:pt x="373" y="32"/>
                  </a:lnTo>
                  <a:lnTo>
                    <a:pt x="421" y="32"/>
                  </a:lnTo>
                  <a:lnTo>
                    <a:pt x="466" y="30"/>
                  </a:lnTo>
                  <a:lnTo>
                    <a:pt x="511" y="28"/>
                  </a:lnTo>
                  <a:lnTo>
                    <a:pt x="555" y="26"/>
                  </a:lnTo>
                  <a:lnTo>
                    <a:pt x="600" y="24"/>
                  </a:lnTo>
                  <a:lnTo>
                    <a:pt x="644" y="21"/>
                  </a:lnTo>
                  <a:lnTo>
                    <a:pt x="689" y="19"/>
                  </a:lnTo>
                  <a:lnTo>
                    <a:pt x="733" y="17"/>
                  </a:lnTo>
                  <a:lnTo>
                    <a:pt x="733" y="15"/>
                  </a:lnTo>
                  <a:lnTo>
                    <a:pt x="730" y="8"/>
                  </a:lnTo>
                  <a:lnTo>
                    <a:pt x="723" y="2"/>
                  </a:lnTo>
                  <a:lnTo>
                    <a:pt x="7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8" name="Freeform 67"/>
            <p:cNvSpPr>
              <a:spLocks/>
            </p:cNvSpPr>
            <p:nvPr/>
          </p:nvSpPr>
          <p:spPr bwMode="auto">
            <a:xfrm>
              <a:off x="3785" y="2480"/>
              <a:ext cx="638" cy="22"/>
            </a:xfrm>
            <a:custGeom>
              <a:avLst/>
              <a:gdLst>
                <a:gd name="T0" fmla="*/ 621 w 638"/>
                <a:gd name="T1" fmla="*/ 4 h 22"/>
                <a:gd name="T2" fmla="*/ 583 w 638"/>
                <a:gd name="T3" fmla="*/ 4 h 22"/>
                <a:gd name="T4" fmla="*/ 542 w 638"/>
                <a:gd name="T5" fmla="*/ 4 h 22"/>
                <a:gd name="T6" fmla="*/ 505 w 638"/>
                <a:gd name="T7" fmla="*/ 4 h 22"/>
                <a:gd name="T8" fmla="*/ 467 w 638"/>
                <a:gd name="T9" fmla="*/ 2 h 22"/>
                <a:gd name="T10" fmla="*/ 429 w 638"/>
                <a:gd name="T11" fmla="*/ 2 h 22"/>
                <a:gd name="T12" fmla="*/ 388 w 638"/>
                <a:gd name="T13" fmla="*/ 2 h 22"/>
                <a:gd name="T14" fmla="*/ 350 w 638"/>
                <a:gd name="T15" fmla="*/ 2 h 22"/>
                <a:gd name="T16" fmla="*/ 313 w 638"/>
                <a:gd name="T17" fmla="*/ 0 h 22"/>
                <a:gd name="T18" fmla="*/ 271 w 638"/>
                <a:gd name="T19" fmla="*/ 0 h 22"/>
                <a:gd name="T20" fmla="*/ 234 w 638"/>
                <a:gd name="T21" fmla="*/ 0 h 22"/>
                <a:gd name="T22" fmla="*/ 192 w 638"/>
                <a:gd name="T23" fmla="*/ 0 h 22"/>
                <a:gd name="T24" fmla="*/ 155 w 638"/>
                <a:gd name="T25" fmla="*/ 0 h 22"/>
                <a:gd name="T26" fmla="*/ 117 w 638"/>
                <a:gd name="T27" fmla="*/ 0 h 22"/>
                <a:gd name="T28" fmla="*/ 79 w 638"/>
                <a:gd name="T29" fmla="*/ 0 h 22"/>
                <a:gd name="T30" fmla="*/ 38 w 638"/>
                <a:gd name="T31" fmla="*/ 2 h 22"/>
                <a:gd name="T32" fmla="*/ 0 w 638"/>
                <a:gd name="T33" fmla="*/ 2 h 22"/>
                <a:gd name="T34" fmla="*/ 0 w 638"/>
                <a:gd name="T35" fmla="*/ 4 h 22"/>
                <a:gd name="T36" fmla="*/ 4 w 638"/>
                <a:gd name="T37" fmla="*/ 9 h 22"/>
                <a:gd name="T38" fmla="*/ 7 w 638"/>
                <a:gd name="T39" fmla="*/ 15 h 22"/>
                <a:gd name="T40" fmla="*/ 14 w 638"/>
                <a:gd name="T41" fmla="*/ 17 h 22"/>
                <a:gd name="T42" fmla="*/ 52 w 638"/>
                <a:gd name="T43" fmla="*/ 20 h 22"/>
                <a:gd name="T44" fmla="*/ 93 w 638"/>
                <a:gd name="T45" fmla="*/ 20 h 22"/>
                <a:gd name="T46" fmla="*/ 131 w 638"/>
                <a:gd name="T47" fmla="*/ 22 h 22"/>
                <a:gd name="T48" fmla="*/ 168 w 638"/>
                <a:gd name="T49" fmla="*/ 22 h 22"/>
                <a:gd name="T50" fmla="*/ 210 w 638"/>
                <a:gd name="T51" fmla="*/ 22 h 22"/>
                <a:gd name="T52" fmla="*/ 247 w 638"/>
                <a:gd name="T53" fmla="*/ 22 h 22"/>
                <a:gd name="T54" fmla="*/ 285 w 638"/>
                <a:gd name="T55" fmla="*/ 22 h 22"/>
                <a:gd name="T56" fmla="*/ 326 w 638"/>
                <a:gd name="T57" fmla="*/ 22 h 22"/>
                <a:gd name="T58" fmla="*/ 364 w 638"/>
                <a:gd name="T59" fmla="*/ 22 h 22"/>
                <a:gd name="T60" fmla="*/ 402 w 638"/>
                <a:gd name="T61" fmla="*/ 22 h 22"/>
                <a:gd name="T62" fmla="*/ 443 w 638"/>
                <a:gd name="T63" fmla="*/ 22 h 22"/>
                <a:gd name="T64" fmla="*/ 481 w 638"/>
                <a:gd name="T65" fmla="*/ 22 h 22"/>
                <a:gd name="T66" fmla="*/ 522 w 638"/>
                <a:gd name="T67" fmla="*/ 22 h 22"/>
                <a:gd name="T68" fmla="*/ 559 w 638"/>
                <a:gd name="T69" fmla="*/ 22 h 22"/>
                <a:gd name="T70" fmla="*/ 601 w 638"/>
                <a:gd name="T71" fmla="*/ 22 h 22"/>
                <a:gd name="T72" fmla="*/ 638 w 638"/>
                <a:gd name="T73" fmla="*/ 22 h 22"/>
                <a:gd name="T74" fmla="*/ 638 w 638"/>
                <a:gd name="T75" fmla="*/ 20 h 22"/>
                <a:gd name="T76" fmla="*/ 635 w 638"/>
                <a:gd name="T77" fmla="*/ 13 h 22"/>
                <a:gd name="T78" fmla="*/ 628 w 638"/>
                <a:gd name="T79" fmla="*/ 9 h 22"/>
                <a:gd name="T80" fmla="*/ 621 w 638"/>
                <a:gd name="T81" fmla="*/ 4 h 22"/>
                <a:gd name="T82" fmla="*/ 621 w 638"/>
                <a:gd name="T83" fmla="*/ 4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8" h="22">
                  <a:moveTo>
                    <a:pt x="621" y="4"/>
                  </a:moveTo>
                  <a:lnTo>
                    <a:pt x="583" y="4"/>
                  </a:lnTo>
                  <a:lnTo>
                    <a:pt x="542" y="4"/>
                  </a:lnTo>
                  <a:lnTo>
                    <a:pt x="505" y="4"/>
                  </a:lnTo>
                  <a:lnTo>
                    <a:pt x="467" y="2"/>
                  </a:lnTo>
                  <a:lnTo>
                    <a:pt x="429" y="2"/>
                  </a:lnTo>
                  <a:lnTo>
                    <a:pt x="388" y="2"/>
                  </a:lnTo>
                  <a:lnTo>
                    <a:pt x="350" y="2"/>
                  </a:lnTo>
                  <a:lnTo>
                    <a:pt x="313" y="0"/>
                  </a:lnTo>
                  <a:lnTo>
                    <a:pt x="271" y="0"/>
                  </a:lnTo>
                  <a:lnTo>
                    <a:pt x="234" y="0"/>
                  </a:lnTo>
                  <a:lnTo>
                    <a:pt x="192" y="0"/>
                  </a:lnTo>
                  <a:lnTo>
                    <a:pt x="155" y="0"/>
                  </a:lnTo>
                  <a:lnTo>
                    <a:pt x="117" y="0"/>
                  </a:lnTo>
                  <a:lnTo>
                    <a:pt x="79" y="0"/>
                  </a:lnTo>
                  <a:lnTo>
                    <a:pt x="38" y="2"/>
                  </a:lnTo>
                  <a:lnTo>
                    <a:pt x="0" y="2"/>
                  </a:lnTo>
                  <a:lnTo>
                    <a:pt x="0" y="4"/>
                  </a:lnTo>
                  <a:lnTo>
                    <a:pt x="4" y="9"/>
                  </a:lnTo>
                  <a:lnTo>
                    <a:pt x="7" y="15"/>
                  </a:lnTo>
                  <a:lnTo>
                    <a:pt x="14" y="17"/>
                  </a:lnTo>
                  <a:lnTo>
                    <a:pt x="52" y="20"/>
                  </a:lnTo>
                  <a:lnTo>
                    <a:pt x="93" y="20"/>
                  </a:lnTo>
                  <a:lnTo>
                    <a:pt x="131" y="22"/>
                  </a:lnTo>
                  <a:lnTo>
                    <a:pt x="168" y="22"/>
                  </a:lnTo>
                  <a:lnTo>
                    <a:pt x="210" y="22"/>
                  </a:lnTo>
                  <a:lnTo>
                    <a:pt x="247" y="22"/>
                  </a:lnTo>
                  <a:lnTo>
                    <a:pt x="285" y="22"/>
                  </a:lnTo>
                  <a:lnTo>
                    <a:pt x="326" y="22"/>
                  </a:lnTo>
                  <a:lnTo>
                    <a:pt x="364" y="22"/>
                  </a:lnTo>
                  <a:lnTo>
                    <a:pt x="402" y="22"/>
                  </a:lnTo>
                  <a:lnTo>
                    <a:pt x="443" y="22"/>
                  </a:lnTo>
                  <a:lnTo>
                    <a:pt x="481" y="22"/>
                  </a:lnTo>
                  <a:lnTo>
                    <a:pt x="522" y="22"/>
                  </a:lnTo>
                  <a:lnTo>
                    <a:pt x="559" y="22"/>
                  </a:lnTo>
                  <a:lnTo>
                    <a:pt x="601" y="22"/>
                  </a:lnTo>
                  <a:lnTo>
                    <a:pt x="638" y="22"/>
                  </a:lnTo>
                  <a:lnTo>
                    <a:pt x="638" y="20"/>
                  </a:lnTo>
                  <a:lnTo>
                    <a:pt x="635" y="13"/>
                  </a:lnTo>
                  <a:lnTo>
                    <a:pt x="628" y="9"/>
                  </a:lnTo>
                  <a:lnTo>
                    <a:pt x="6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9" name="Freeform 68"/>
            <p:cNvSpPr>
              <a:spLocks/>
            </p:cNvSpPr>
            <p:nvPr/>
          </p:nvSpPr>
          <p:spPr bwMode="auto">
            <a:xfrm>
              <a:off x="4471" y="2793"/>
              <a:ext cx="69" cy="119"/>
            </a:xfrm>
            <a:custGeom>
              <a:avLst/>
              <a:gdLst>
                <a:gd name="T0" fmla="*/ 38 w 69"/>
                <a:gd name="T1" fmla="*/ 0 h 119"/>
                <a:gd name="T2" fmla="*/ 21 w 69"/>
                <a:gd name="T3" fmla="*/ 24 h 119"/>
                <a:gd name="T4" fmla="*/ 7 w 69"/>
                <a:gd name="T5" fmla="*/ 48 h 119"/>
                <a:gd name="T6" fmla="*/ 0 w 69"/>
                <a:gd name="T7" fmla="*/ 71 h 119"/>
                <a:gd name="T8" fmla="*/ 0 w 69"/>
                <a:gd name="T9" fmla="*/ 98 h 119"/>
                <a:gd name="T10" fmla="*/ 4 w 69"/>
                <a:gd name="T11" fmla="*/ 104 h 119"/>
                <a:gd name="T12" fmla="*/ 11 w 69"/>
                <a:gd name="T13" fmla="*/ 113 h 119"/>
                <a:gd name="T14" fmla="*/ 21 w 69"/>
                <a:gd name="T15" fmla="*/ 119 h 119"/>
                <a:gd name="T16" fmla="*/ 28 w 69"/>
                <a:gd name="T17" fmla="*/ 117 h 119"/>
                <a:gd name="T18" fmla="*/ 38 w 69"/>
                <a:gd name="T19" fmla="*/ 95 h 119"/>
                <a:gd name="T20" fmla="*/ 45 w 69"/>
                <a:gd name="T21" fmla="*/ 74 h 119"/>
                <a:gd name="T22" fmla="*/ 55 w 69"/>
                <a:gd name="T23" fmla="*/ 52 h 119"/>
                <a:gd name="T24" fmla="*/ 69 w 69"/>
                <a:gd name="T25" fmla="*/ 30 h 119"/>
                <a:gd name="T26" fmla="*/ 69 w 69"/>
                <a:gd name="T27" fmla="*/ 19 h 119"/>
                <a:gd name="T28" fmla="*/ 59 w 69"/>
                <a:gd name="T29" fmla="*/ 8 h 119"/>
                <a:gd name="T30" fmla="*/ 48 w 69"/>
                <a:gd name="T31" fmla="*/ 0 h 119"/>
                <a:gd name="T32" fmla="*/ 38 w 69"/>
                <a:gd name="T33" fmla="*/ 0 h 119"/>
                <a:gd name="T34" fmla="*/ 38 w 69"/>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119">
                  <a:moveTo>
                    <a:pt x="38" y="0"/>
                  </a:moveTo>
                  <a:lnTo>
                    <a:pt x="21" y="24"/>
                  </a:lnTo>
                  <a:lnTo>
                    <a:pt x="7" y="48"/>
                  </a:lnTo>
                  <a:lnTo>
                    <a:pt x="0" y="71"/>
                  </a:lnTo>
                  <a:lnTo>
                    <a:pt x="0" y="98"/>
                  </a:lnTo>
                  <a:lnTo>
                    <a:pt x="4" y="104"/>
                  </a:lnTo>
                  <a:lnTo>
                    <a:pt x="11" y="113"/>
                  </a:lnTo>
                  <a:lnTo>
                    <a:pt x="21" y="119"/>
                  </a:lnTo>
                  <a:lnTo>
                    <a:pt x="28" y="117"/>
                  </a:lnTo>
                  <a:lnTo>
                    <a:pt x="38" y="95"/>
                  </a:lnTo>
                  <a:lnTo>
                    <a:pt x="45" y="74"/>
                  </a:lnTo>
                  <a:lnTo>
                    <a:pt x="55" y="52"/>
                  </a:lnTo>
                  <a:lnTo>
                    <a:pt x="69" y="30"/>
                  </a:lnTo>
                  <a:lnTo>
                    <a:pt x="69" y="19"/>
                  </a:lnTo>
                  <a:lnTo>
                    <a:pt x="59" y="8"/>
                  </a:lnTo>
                  <a:lnTo>
                    <a:pt x="4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0" name="Freeform 69"/>
            <p:cNvSpPr>
              <a:spLocks/>
            </p:cNvSpPr>
            <p:nvPr/>
          </p:nvSpPr>
          <p:spPr bwMode="auto">
            <a:xfrm>
              <a:off x="3542" y="2808"/>
              <a:ext cx="51" cy="109"/>
            </a:xfrm>
            <a:custGeom>
              <a:avLst/>
              <a:gdLst>
                <a:gd name="T0" fmla="*/ 14 w 51"/>
                <a:gd name="T1" fmla="*/ 2 h 109"/>
                <a:gd name="T2" fmla="*/ 10 w 51"/>
                <a:gd name="T3" fmla="*/ 24 h 109"/>
                <a:gd name="T4" fmla="*/ 7 w 51"/>
                <a:gd name="T5" fmla="*/ 46 h 109"/>
                <a:gd name="T6" fmla="*/ 3 w 51"/>
                <a:gd name="T7" fmla="*/ 70 h 109"/>
                <a:gd name="T8" fmla="*/ 0 w 51"/>
                <a:gd name="T9" fmla="*/ 91 h 109"/>
                <a:gd name="T10" fmla="*/ 3 w 51"/>
                <a:gd name="T11" fmla="*/ 98 h 109"/>
                <a:gd name="T12" fmla="*/ 17 w 51"/>
                <a:gd name="T13" fmla="*/ 104 h 109"/>
                <a:gd name="T14" fmla="*/ 27 w 51"/>
                <a:gd name="T15" fmla="*/ 109 h 109"/>
                <a:gd name="T16" fmla="*/ 34 w 51"/>
                <a:gd name="T17" fmla="*/ 106 h 109"/>
                <a:gd name="T18" fmla="*/ 41 w 51"/>
                <a:gd name="T19" fmla="*/ 85 h 109"/>
                <a:gd name="T20" fmla="*/ 45 w 51"/>
                <a:gd name="T21" fmla="*/ 61 h 109"/>
                <a:gd name="T22" fmla="*/ 48 w 51"/>
                <a:gd name="T23" fmla="*/ 39 h 109"/>
                <a:gd name="T24" fmla="*/ 51 w 51"/>
                <a:gd name="T25" fmla="*/ 17 h 109"/>
                <a:gd name="T26" fmla="*/ 45 w 51"/>
                <a:gd name="T27" fmla="*/ 11 h 109"/>
                <a:gd name="T28" fmla="*/ 34 w 51"/>
                <a:gd name="T29" fmla="*/ 4 h 109"/>
                <a:gd name="T30" fmla="*/ 21 w 51"/>
                <a:gd name="T31" fmla="*/ 0 h 109"/>
                <a:gd name="T32" fmla="*/ 14 w 51"/>
                <a:gd name="T33" fmla="*/ 2 h 109"/>
                <a:gd name="T34" fmla="*/ 14 w 51"/>
                <a:gd name="T35" fmla="*/ 2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109">
                  <a:moveTo>
                    <a:pt x="14" y="2"/>
                  </a:moveTo>
                  <a:lnTo>
                    <a:pt x="10" y="24"/>
                  </a:lnTo>
                  <a:lnTo>
                    <a:pt x="7" y="46"/>
                  </a:lnTo>
                  <a:lnTo>
                    <a:pt x="3" y="70"/>
                  </a:lnTo>
                  <a:lnTo>
                    <a:pt x="0" y="91"/>
                  </a:lnTo>
                  <a:lnTo>
                    <a:pt x="3" y="98"/>
                  </a:lnTo>
                  <a:lnTo>
                    <a:pt x="17" y="104"/>
                  </a:lnTo>
                  <a:lnTo>
                    <a:pt x="27" y="109"/>
                  </a:lnTo>
                  <a:lnTo>
                    <a:pt x="34" y="106"/>
                  </a:lnTo>
                  <a:lnTo>
                    <a:pt x="41" y="85"/>
                  </a:lnTo>
                  <a:lnTo>
                    <a:pt x="45" y="61"/>
                  </a:lnTo>
                  <a:lnTo>
                    <a:pt x="48" y="39"/>
                  </a:lnTo>
                  <a:lnTo>
                    <a:pt x="51" y="17"/>
                  </a:lnTo>
                  <a:lnTo>
                    <a:pt x="45" y="11"/>
                  </a:lnTo>
                  <a:lnTo>
                    <a:pt x="34" y="4"/>
                  </a:lnTo>
                  <a:lnTo>
                    <a:pt x="21"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1" name="Freeform 70"/>
            <p:cNvSpPr>
              <a:spLocks/>
            </p:cNvSpPr>
            <p:nvPr/>
          </p:nvSpPr>
          <p:spPr bwMode="auto">
            <a:xfrm>
              <a:off x="3463" y="2901"/>
              <a:ext cx="1087" cy="55"/>
            </a:xfrm>
            <a:custGeom>
              <a:avLst/>
              <a:gdLst>
                <a:gd name="T0" fmla="*/ 1053 w 1087"/>
                <a:gd name="T1" fmla="*/ 11 h 55"/>
                <a:gd name="T2" fmla="*/ 988 w 1087"/>
                <a:gd name="T3" fmla="*/ 11 h 55"/>
                <a:gd name="T4" fmla="*/ 923 w 1087"/>
                <a:gd name="T5" fmla="*/ 9 h 55"/>
                <a:gd name="T6" fmla="*/ 857 w 1087"/>
                <a:gd name="T7" fmla="*/ 7 h 55"/>
                <a:gd name="T8" fmla="*/ 792 w 1087"/>
                <a:gd name="T9" fmla="*/ 7 h 55"/>
                <a:gd name="T10" fmla="*/ 727 w 1087"/>
                <a:gd name="T11" fmla="*/ 5 h 55"/>
                <a:gd name="T12" fmla="*/ 659 w 1087"/>
                <a:gd name="T13" fmla="*/ 5 h 55"/>
                <a:gd name="T14" fmla="*/ 593 w 1087"/>
                <a:gd name="T15" fmla="*/ 3 h 55"/>
                <a:gd name="T16" fmla="*/ 528 w 1087"/>
                <a:gd name="T17" fmla="*/ 0 h 55"/>
                <a:gd name="T18" fmla="*/ 463 w 1087"/>
                <a:gd name="T19" fmla="*/ 0 h 55"/>
                <a:gd name="T20" fmla="*/ 398 w 1087"/>
                <a:gd name="T21" fmla="*/ 0 h 55"/>
                <a:gd name="T22" fmla="*/ 333 w 1087"/>
                <a:gd name="T23" fmla="*/ 0 h 55"/>
                <a:gd name="T24" fmla="*/ 268 w 1087"/>
                <a:gd name="T25" fmla="*/ 0 h 55"/>
                <a:gd name="T26" fmla="*/ 202 w 1087"/>
                <a:gd name="T27" fmla="*/ 0 h 55"/>
                <a:gd name="T28" fmla="*/ 137 w 1087"/>
                <a:gd name="T29" fmla="*/ 0 h 55"/>
                <a:gd name="T30" fmla="*/ 72 w 1087"/>
                <a:gd name="T31" fmla="*/ 3 h 55"/>
                <a:gd name="T32" fmla="*/ 7 w 1087"/>
                <a:gd name="T33" fmla="*/ 5 h 55"/>
                <a:gd name="T34" fmla="*/ 0 w 1087"/>
                <a:gd name="T35" fmla="*/ 9 h 55"/>
                <a:gd name="T36" fmla="*/ 7 w 1087"/>
                <a:gd name="T37" fmla="*/ 20 h 55"/>
                <a:gd name="T38" fmla="*/ 21 w 1087"/>
                <a:gd name="T39" fmla="*/ 31 h 55"/>
                <a:gd name="T40" fmla="*/ 31 w 1087"/>
                <a:gd name="T41" fmla="*/ 37 h 55"/>
                <a:gd name="T42" fmla="*/ 62 w 1087"/>
                <a:gd name="T43" fmla="*/ 44 h 55"/>
                <a:gd name="T44" fmla="*/ 96 w 1087"/>
                <a:gd name="T45" fmla="*/ 48 h 55"/>
                <a:gd name="T46" fmla="*/ 127 w 1087"/>
                <a:gd name="T47" fmla="*/ 50 h 55"/>
                <a:gd name="T48" fmla="*/ 161 w 1087"/>
                <a:gd name="T49" fmla="*/ 53 h 55"/>
                <a:gd name="T50" fmla="*/ 196 w 1087"/>
                <a:gd name="T51" fmla="*/ 55 h 55"/>
                <a:gd name="T52" fmla="*/ 233 w 1087"/>
                <a:gd name="T53" fmla="*/ 55 h 55"/>
                <a:gd name="T54" fmla="*/ 268 w 1087"/>
                <a:gd name="T55" fmla="*/ 55 h 55"/>
                <a:gd name="T56" fmla="*/ 302 w 1087"/>
                <a:gd name="T57" fmla="*/ 55 h 55"/>
                <a:gd name="T58" fmla="*/ 340 w 1087"/>
                <a:gd name="T59" fmla="*/ 55 h 55"/>
                <a:gd name="T60" fmla="*/ 374 w 1087"/>
                <a:gd name="T61" fmla="*/ 53 h 55"/>
                <a:gd name="T62" fmla="*/ 408 w 1087"/>
                <a:gd name="T63" fmla="*/ 53 h 55"/>
                <a:gd name="T64" fmla="*/ 446 w 1087"/>
                <a:gd name="T65" fmla="*/ 50 h 55"/>
                <a:gd name="T66" fmla="*/ 480 w 1087"/>
                <a:gd name="T67" fmla="*/ 50 h 55"/>
                <a:gd name="T68" fmla="*/ 514 w 1087"/>
                <a:gd name="T69" fmla="*/ 48 h 55"/>
                <a:gd name="T70" fmla="*/ 545 w 1087"/>
                <a:gd name="T71" fmla="*/ 48 h 55"/>
                <a:gd name="T72" fmla="*/ 580 w 1087"/>
                <a:gd name="T73" fmla="*/ 48 h 55"/>
                <a:gd name="T74" fmla="*/ 641 w 1087"/>
                <a:gd name="T75" fmla="*/ 48 h 55"/>
                <a:gd name="T76" fmla="*/ 703 w 1087"/>
                <a:gd name="T77" fmla="*/ 46 h 55"/>
                <a:gd name="T78" fmla="*/ 765 w 1087"/>
                <a:gd name="T79" fmla="*/ 46 h 55"/>
                <a:gd name="T80" fmla="*/ 830 w 1087"/>
                <a:gd name="T81" fmla="*/ 44 h 55"/>
                <a:gd name="T82" fmla="*/ 892 w 1087"/>
                <a:gd name="T83" fmla="*/ 44 h 55"/>
                <a:gd name="T84" fmla="*/ 953 w 1087"/>
                <a:gd name="T85" fmla="*/ 44 h 55"/>
                <a:gd name="T86" fmla="*/ 1019 w 1087"/>
                <a:gd name="T87" fmla="*/ 42 h 55"/>
                <a:gd name="T88" fmla="*/ 1080 w 1087"/>
                <a:gd name="T89" fmla="*/ 42 h 55"/>
                <a:gd name="T90" fmla="*/ 1087 w 1087"/>
                <a:gd name="T91" fmla="*/ 37 h 55"/>
                <a:gd name="T92" fmla="*/ 1080 w 1087"/>
                <a:gd name="T93" fmla="*/ 26 h 55"/>
                <a:gd name="T94" fmla="*/ 1067 w 1087"/>
                <a:gd name="T95" fmla="*/ 16 h 55"/>
                <a:gd name="T96" fmla="*/ 1053 w 1087"/>
                <a:gd name="T97" fmla="*/ 11 h 55"/>
                <a:gd name="T98" fmla="*/ 1053 w 1087"/>
                <a:gd name="T99" fmla="*/ 11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7" h="55">
                  <a:moveTo>
                    <a:pt x="1053" y="11"/>
                  </a:moveTo>
                  <a:lnTo>
                    <a:pt x="988" y="11"/>
                  </a:lnTo>
                  <a:lnTo>
                    <a:pt x="923" y="9"/>
                  </a:lnTo>
                  <a:lnTo>
                    <a:pt x="857" y="7"/>
                  </a:lnTo>
                  <a:lnTo>
                    <a:pt x="792" y="7"/>
                  </a:lnTo>
                  <a:lnTo>
                    <a:pt x="727" y="5"/>
                  </a:lnTo>
                  <a:lnTo>
                    <a:pt x="659" y="5"/>
                  </a:lnTo>
                  <a:lnTo>
                    <a:pt x="593" y="3"/>
                  </a:lnTo>
                  <a:lnTo>
                    <a:pt x="528" y="0"/>
                  </a:lnTo>
                  <a:lnTo>
                    <a:pt x="463" y="0"/>
                  </a:lnTo>
                  <a:lnTo>
                    <a:pt x="398" y="0"/>
                  </a:lnTo>
                  <a:lnTo>
                    <a:pt x="333" y="0"/>
                  </a:lnTo>
                  <a:lnTo>
                    <a:pt x="268" y="0"/>
                  </a:lnTo>
                  <a:lnTo>
                    <a:pt x="202" y="0"/>
                  </a:lnTo>
                  <a:lnTo>
                    <a:pt x="137" y="0"/>
                  </a:lnTo>
                  <a:lnTo>
                    <a:pt x="72" y="3"/>
                  </a:lnTo>
                  <a:lnTo>
                    <a:pt x="7" y="5"/>
                  </a:lnTo>
                  <a:lnTo>
                    <a:pt x="0" y="9"/>
                  </a:lnTo>
                  <a:lnTo>
                    <a:pt x="7" y="20"/>
                  </a:lnTo>
                  <a:lnTo>
                    <a:pt x="21" y="31"/>
                  </a:lnTo>
                  <a:lnTo>
                    <a:pt x="31" y="37"/>
                  </a:lnTo>
                  <a:lnTo>
                    <a:pt x="62" y="44"/>
                  </a:lnTo>
                  <a:lnTo>
                    <a:pt x="96" y="48"/>
                  </a:lnTo>
                  <a:lnTo>
                    <a:pt x="127" y="50"/>
                  </a:lnTo>
                  <a:lnTo>
                    <a:pt x="161" y="53"/>
                  </a:lnTo>
                  <a:lnTo>
                    <a:pt x="196" y="55"/>
                  </a:lnTo>
                  <a:lnTo>
                    <a:pt x="233" y="55"/>
                  </a:lnTo>
                  <a:lnTo>
                    <a:pt x="268" y="55"/>
                  </a:lnTo>
                  <a:lnTo>
                    <a:pt x="302" y="55"/>
                  </a:lnTo>
                  <a:lnTo>
                    <a:pt x="340" y="55"/>
                  </a:lnTo>
                  <a:lnTo>
                    <a:pt x="374" y="53"/>
                  </a:lnTo>
                  <a:lnTo>
                    <a:pt x="408" y="53"/>
                  </a:lnTo>
                  <a:lnTo>
                    <a:pt x="446" y="50"/>
                  </a:lnTo>
                  <a:lnTo>
                    <a:pt x="480" y="50"/>
                  </a:lnTo>
                  <a:lnTo>
                    <a:pt x="514" y="48"/>
                  </a:lnTo>
                  <a:lnTo>
                    <a:pt x="545" y="48"/>
                  </a:lnTo>
                  <a:lnTo>
                    <a:pt x="580" y="48"/>
                  </a:lnTo>
                  <a:lnTo>
                    <a:pt x="641" y="48"/>
                  </a:lnTo>
                  <a:lnTo>
                    <a:pt x="703" y="46"/>
                  </a:lnTo>
                  <a:lnTo>
                    <a:pt x="765" y="46"/>
                  </a:lnTo>
                  <a:lnTo>
                    <a:pt x="830" y="44"/>
                  </a:lnTo>
                  <a:lnTo>
                    <a:pt x="892" y="44"/>
                  </a:lnTo>
                  <a:lnTo>
                    <a:pt x="953" y="44"/>
                  </a:lnTo>
                  <a:lnTo>
                    <a:pt x="1019" y="42"/>
                  </a:lnTo>
                  <a:lnTo>
                    <a:pt x="1080" y="42"/>
                  </a:lnTo>
                  <a:lnTo>
                    <a:pt x="1087" y="37"/>
                  </a:lnTo>
                  <a:lnTo>
                    <a:pt x="1080" y="26"/>
                  </a:lnTo>
                  <a:lnTo>
                    <a:pt x="1067" y="16"/>
                  </a:lnTo>
                  <a:lnTo>
                    <a:pt x="105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2" name="Freeform 71"/>
            <p:cNvSpPr>
              <a:spLocks/>
            </p:cNvSpPr>
            <p:nvPr/>
          </p:nvSpPr>
          <p:spPr bwMode="auto">
            <a:xfrm>
              <a:off x="3377" y="2825"/>
              <a:ext cx="1252" cy="24"/>
            </a:xfrm>
            <a:custGeom>
              <a:avLst/>
              <a:gdLst>
                <a:gd name="T0" fmla="*/ 1238 w 1252"/>
                <a:gd name="T1" fmla="*/ 7 h 24"/>
                <a:gd name="T2" fmla="*/ 1159 w 1252"/>
                <a:gd name="T3" fmla="*/ 9 h 24"/>
                <a:gd name="T4" fmla="*/ 1084 w 1252"/>
                <a:gd name="T5" fmla="*/ 11 h 24"/>
                <a:gd name="T6" fmla="*/ 1005 w 1252"/>
                <a:gd name="T7" fmla="*/ 11 h 24"/>
                <a:gd name="T8" fmla="*/ 930 w 1252"/>
                <a:gd name="T9" fmla="*/ 11 h 24"/>
                <a:gd name="T10" fmla="*/ 851 w 1252"/>
                <a:gd name="T11" fmla="*/ 13 h 24"/>
                <a:gd name="T12" fmla="*/ 775 w 1252"/>
                <a:gd name="T13" fmla="*/ 13 h 24"/>
                <a:gd name="T14" fmla="*/ 697 w 1252"/>
                <a:gd name="T15" fmla="*/ 11 h 24"/>
                <a:gd name="T16" fmla="*/ 621 w 1252"/>
                <a:gd name="T17" fmla="*/ 11 h 24"/>
                <a:gd name="T18" fmla="*/ 542 w 1252"/>
                <a:gd name="T19" fmla="*/ 11 h 24"/>
                <a:gd name="T20" fmla="*/ 463 w 1252"/>
                <a:gd name="T21" fmla="*/ 9 h 24"/>
                <a:gd name="T22" fmla="*/ 388 w 1252"/>
                <a:gd name="T23" fmla="*/ 9 h 24"/>
                <a:gd name="T24" fmla="*/ 309 w 1252"/>
                <a:gd name="T25" fmla="*/ 7 h 24"/>
                <a:gd name="T26" fmla="*/ 234 w 1252"/>
                <a:gd name="T27" fmla="*/ 7 h 24"/>
                <a:gd name="T28" fmla="*/ 155 w 1252"/>
                <a:gd name="T29" fmla="*/ 5 h 24"/>
                <a:gd name="T30" fmla="*/ 79 w 1252"/>
                <a:gd name="T31" fmla="*/ 3 h 24"/>
                <a:gd name="T32" fmla="*/ 0 w 1252"/>
                <a:gd name="T33" fmla="*/ 0 h 24"/>
                <a:gd name="T34" fmla="*/ 0 w 1252"/>
                <a:gd name="T35" fmla="*/ 0 h 24"/>
                <a:gd name="T36" fmla="*/ 0 w 1252"/>
                <a:gd name="T37" fmla="*/ 3 h 24"/>
                <a:gd name="T38" fmla="*/ 4 w 1252"/>
                <a:gd name="T39" fmla="*/ 7 h 24"/>
                <a:gd name="T40" fmla="*/ 7 w 1252"/>
                <a:gd name="T41" fmla="*/ 7 h 24"/>
                <a:gd name="T42" fmla="*/ 86 w 1252"/>
                <a:gd name="T43" fmla="*/ 11 h 24"/>
                <a:gd name="T44" fmla="*/ 162 w 1252"/>
                <a:gd name="T45" fmla="*/ 13 h 24"/>
                <a:gd name="T46" fmla="*/ 240 w 1252"/>
                <a:gd name="T47" fmla="*/ 18 h 24"/>
                <a:gd name="T48" fmla="*/ 319 w 1252"/>
                <a:gd name="T49" fmla="*/ 20 h 24"/>
                <a:gd name="T50" fmla="*/ 395 w 1252"/>
                <a:gd name="T51" fmla="*/ 22 h 24"/>
                <a:gd name="T52" fmla="*/ 474 w 1252"/>
                <a:gd name="T53" fmla="*/ 22 h 24"/>
                <a:gd name="T54" fmla="*/ 552 w 1252"/>
                <a:gd name="T55" fmla="*/ 24 h 24"/>
                <a:gd name="T56" fmla="*/ 631 w 1252"/>
                <a:gd name="T57" fmla="*/ 24 h 24"/>
                <a:gd name="T58" fmla="*/ 707 w 1252"/>
                <a:gd name="T59" fmla="*/ 24 h 24"/>
                <a:gd name="T60" fmla="*/ 786 w 1252"/>
                <a:gd name="T61" fmla="*/ 24 h 24"/>
                <a:gd name="T62" fmla="*/ 865 w 1252"/>
                <a:gd name="T63" fmla="*/ 24 h 24"/>
                <a:gd name="T64" fmla="*/ 940 w 1252"/>
                <a:gd name="T65" fmla="*/ 22 h 24"/>
                <a:gd name="T66" fmla="*/ 1019 w 1252"/>
                <a:gd name="T67" fmla="*/ 22 h 24"/>
                <a:gd name="T68" fmla="*/ 1098 w 1252"/>
                <a:gd name="T69" fmla="*/ 20 h 24"/>
                <a:gd name="T70" fmla="*/ 1173 w 1252"/>
                <a:gd name="T71" fmla="*/ 18 h 24"/>
                <a:gd name="T72" fmla="*/ 1252 w 1252"/>
                <a:gd name="T73" fmla="*/ 16 h 24"/>
                <a:gd name="T74" fmla="*/ 1252 w 1252"/>
                <a:gd name="T75" fmla="*/ 13 h 24"/>
                <a:gd name="T76" fmla="*/ 1249 w 1252"/>
                <a:gd name="T77" fmla="*/ 11 h 24"/>
                <a:gd name="T78" fmla="*/ 1245 w 1252"/>
                <a:gd name="T79" fmla="*/ 7 h 24"/>
                <a:gd name="T80" fmla="*/ 1238 w 1252"/>
                <a:gd name="T81" fmla="*/ 7 h 24"/>
                <a:gd name="T82" fmla="*/ 1238 w 1252"/>
                <a:gd name="T83" fmla="*/ 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2" h="24">
                  <a:moveTo>
                    <a:pt x="1238" y="7"/>
                  </a:moveTo>
                  <a:lnTo>
                    <a:pt x="1159" y="9"/>
                  </a:lnTo>
                  <a:lnTo>
                    <a:pt x="1084" y="11"/>
                  </a:lnTo>
                  <a:lnTo>
                    <a:pt x="1005" y="11"/>
                  </a:lnTo>
                  <a:lnTo>
                    <a:pt x="930" y="11"/>
                  </a:lnTo>
                  <a:lnTo>
                    <a:pt x="851" y="13"/>
                  </a:lnTo>
                  <a:lnTo>
                    <a:pt x="775" y="13"/>
                  </a:lnTo>
                  <a:lnTo>
                    <a:pt x="697" y="11"/>
                  </a:lnTo>
                  <a:lnTo>
                    <a:pt x="621" y="11"/>
                  </a:lnTo>
                  <a:lnTo>
                    <a:pt x="542" y="11"/>
                  </a:lnTo>
                  <a:lnTo>
                    <a:pt x="463" y="9"/>
                  </a:lnTo>
                  <a:lnTo>
                    <a:pt x="388" y="9"/>
                  </a:lnTo>
                  <a:lnTo>
                    <a:pt x="309" y="7"/>
                  </a:lnTo>
                  <a:lnTo>
                    <a:pt x="234" y="7"/>
                  </a:lnTo>
                  <a:lnTo>
                    <a:pt x="155" y="5"/>
                  </a:lnTo>
                  <a:lnTo>
                    <a:pt x="79" y="3"/>
                  </a:lnTo>
                  <a:lnTo>
                    <a:pt x="0" y="0"/>
                  </a:lnTo>
                  <a:lnTo>
                    <a:pt x="0" y="3"/>
                  </a:lnTo>
                  <a:lnTo>
                    <a:pt x="4" y="7"/>
                  </a:lnTo>
                  <a:lnTo>
                    <a:pt x="7" y="7"/>
                  </a:lnTo>
                  <a:lnTo>
                    <a:pt x="86" y="11"/>
                  </a:lnTo>
                  <a:lnTo>
                    <a:pt x="162" y="13"/>
                  </a:lnTo>
                  <a:lnTo>
                    <a:pt x="240" y="18"/>
                  </a:lnTo>
                  <a:lnTo>
                    <a:pt x="319" y="20"/>
                  </a:lnTo>
                  <a:lnTo>
                    <a:pt x="395" y="22"/>
                  </a:lnTo>
                  <a:lnTo>
                    <a:pt x="474" y="22"/>
                  </a:lnTo>
                  <a:lnTo>
                    <a:pt x="552" y="24"/>
                  </a:lnTo>
                  <a:lnTo>
                    <a:pt x="631" y="24"/>
                  </a:lnTo>
                  <a:lnTo>
                    <a:pt x="707" y="24"/>
                  </a:lnTo>
                  <a:lnTo>
                    <a:pt x="786" y="24"/>
                  </a:lnTo>
                  <a:lnTo>
                    <a:pt x="865" y="24"/>
                  </a:lnTo>
                  <a:lnTo>
                    <a:pt x="940" y="22"/>
                  </a:lnTo>
                  <a:lnTo>
                    <a:pt x="1019" y="22"/>
                  </a:lnTo>
                  <a:lnTo>
                    <a:pt x="1098" y="20"/>
                  </a:lnTo>
                  <a:lnTo>
                    <a:pt x="1173" y="18"/>
                  </a:lnTo>
                  <a:lnTo>
                    <a:pt x="1252" y="16"/>
                  </a:lnTo>
                  <a:lnTo>
                    <a:pt x="1252" y="13"/>
                  </a:lnTo>
                  <a:lnTo>
                    <a:pt x="1249" y="11"/>
                  </a:lnTo>
                  <a:lnTo>
                    <a:pt x="1245" y="7"/>
                  </a:lnTo>
                  <a:lnTo>
                    <a:pt x="123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3" name="Freeform 72"/>
            <p:cNvSpPr>
              <a:spLocks/>
            </p:cNvSpPr>
            <p:nvPr/>
          </p:nvSpPr>
          <p:spPr bwMode="auto">
            <a:xfrm>
              <a:off x="2643" y="2680"/>
              <a:ext cx="134" cy="111"/>
            </a:xfrm>
            <a:custGeom>
              <a:avLst/>
              <a:gdLst>
                <a:gd name="T0" fmla="*/ 21 w 134"/>
                <a:gd name="T1" fmla="*/ 17 h 111"/>
                <a:gd name="T2" fmla="*/ 38 w 134"/>
                <a:gd name="T3" fmla="*/ 13 h 111"/>
                <a:gd name="T4" fmla="*/ 55 w 134"/>
                <a:gd name="T5" fmla="*/ 9 h 111"/>
                <a:gd name="T6" fmla="*/ 72 w 134"/>
                <a:gd name="T7" fmla="*/ 9 h 111"/>
                <a:gd name="T8" fmla="*/ 90 w 134"/>
                <a:gd name="T9" fmla="*/ 9 h 111"/>
                <a:gd name="T10" fmla="*/ 103 w 134"/>
                <a:gd name="T11" fmla="*/ 17 h 111"/>
                <a:gd name="T12" fmla="*/ 110 w 134"/>
                <a:gd name="T13" fmla="*/ 35 h 111"/>
                <a:gd name="T14" fmla="*/ 107 w 134"/>
                <a:gd name="T15" fmla="*/ 54 h 111"/>
                <a:gd name="T16" fmla="*/ 103 w 134"/>
                <a:gd name="T17" fmla="*/ 67 h 111"/>
                <a:gd name="T18" fmla="*/ 96 w 134"/>
                <a:gd name="T19" fmla="*/ 80 h 111"/>
                <a:gd name="T20" fmla="*/ 83 w 134"/>
                <a:gd name="T21" fmla="*/ 89 h 111"/>
                <a:gd name="T22" fmla="*/ 62 w 134"/>
                <a:gd name="T23" fmla="*/ 95 h 111"/>
                <a:gd name="T24" fmla="*/ 42 w 134"/>
                <a:gd name="T25" fmla="*/ 98 h 111"/>
                <a:gd name="T26" fmla="*/ 24 w 134"/>
                <a:gd name="T27" fmla="*/ 91 h 111"/>
                <a:gd name="T28" fmla="*/ 24 w 134"/>
                <a:gd name="T29" fmla="*/ 78 h 111"/>
                <a:gd name="T30" fmla="*/ 38 w 134"/>
                <a:gd name="T31" fmla="*/ 67 h 111"/>
                <a:gd name="T32" fmla="*/ 59 w 134"/>
                <a:gd name="T33" fmla="*/ 65 h 111"/>
                <a:gd name="T34" fmla="*/ 62 w 134"/>
                <a:gd name="T35" fmla="*/ 65 h 111"/>
                <a:gd name="T36" fmla="*/ 66 w 134"/>
                <a:gd name="T37" fmla="*/ 65 h 111"/>
                <a:gd name="T38" fmla="*/ 66 w 134"/>
                <a:gd name="T39" fmla="*/ 65 h 111"/>
                <a:gd name="T40" fmla="*/ 62 w 134"/>
                <a:gd name="T41" fmla="*/ 63 h 111"/>
                <a:gd name="T42" fmla="*/ 55 w 134"/>
                <a:gd name="T43" fmla="*/ 56 h 111"/>
                <a:gd name="T44" fmla="*/ 48 w 134"/>
                <a:gd name="T45" fmla="*/ 54 h 111"/>
                <a:gd name="T46" fmla="*/ 38 w 134"/>
                <a:gd name="T47" fmla="*/ 52 h 111"/>
                <a:gd name="T48" fmla="*/ 24 w 134"/>
                <a:gd name="T49" fmla="*/ 52 h 111"/>
                <a:gd name="T50" fmla="*/ 14 w 134"/>
                <a:gd name="T51" fmla="*/ 56 h 111"/>
                <a:gd name="T52" fmla="*/ 4 w 134"/>
                <a:gd name="T53" fmla="*/ 63 h 111"/>
                <a:gd name="T54" fmla="*/ 0 w 134"/>
                <a:gd name="T55" fmla="*/ 74 h 111"/>
                <a:gd name="T56" fmla="*/ 0 w 134"/>
                <a:gd name="T57" fmla="*/ 82 h 111"/>
                <a:gd name="T58" fmla="*/ 7 w 134"/>
                <a:gd name="T59" fmla="*/ 91 h 111"/>
                <a:gd name="T60" fmla="*/ 18 w 134"/>
                <a:gd name="T61" fmla="*/ 100 h 111"/>
                <a:gd name="T62" fmla="*/ 31 w 134"/>
                <a:gd name="T63" fmla="*/ 104 h 111"/>
                <a:gd name="T64" fmla="*/ 45 w 134"/>
                <a:gd name="T65" fmla="*/ 108 h 111"/>
                <a:gd name="T66" fmla="*/ 59 w 134"/>
                <a:gd name="T67" fmla="*/ 111 h 111"/>
                <a:gd name="T68" fmla="*/ 76 w 134"/>
                <a:gd name="T69" fmla="*/ 111 h 111"/>
                <a:gd name="T70" fmla="*/ 90 w 134"/>
                <a:gd name="T71" fmla="*/ 108 h 111"/>
                <a:gd name="T72" fmla="*/ 103 w 134"/>
                <a:gd name="T73" fmla="*/ 104 h 111"/>
                <a:gd name="T74" fmla="*/ 127 w 134"/>
                <a:gd name="T75" fmla="*/ 85 h 111"/>
                <a:gd name="T76" fmla="*/ 134 w 134"/>
                <a:gd name="T77" fmla="*/ 58 h 111"/>
                <a:gd name="T78" fmla="*/ 127 w 134"/>
                <a:gd name="T79" fmla="*/ 35 h 111"/>
                <a:gd name="T80" fmla="*/ 110 w 134"/>
                <a:gd name="T81" fmla="*/ 13 h 111"/>
                <a:gd name="T82" fmla="*/ 100 w 134"/>
                <a:gd name="T83" fmla="*/ 6 h 111"/>
                <a:gd name="T84" fmla="*/ 86 w 134"/>
                <a:gd name="T85" fmla="*/ 2 h 111"/>
                <a:gd name="T86" fmla="*/ 72 w 134"/>
                <a:gd name="T87" fmla="*/ 0 h 111"/>
                <a:gd name="T88" fmla="*/ 59 w 134"/>
                <a:gd name="T89" fmla="*/ 0 h 111"/>
                <a:gd name="T90" fmla="*/ 45 w 134"/>
                <a:gd name="T91" fmla="*/ 2 h 111"/>
                <a:gd name="T92" fmla="*/ 31 w 134"/>
                <a:gd name="T93" fmla="*/ 4 h 111"/>
                <a:gd name="T94" fmla="*/ 18 w 134"/>
                <a:gd name="T95" fmla="*/ 6 h 111"/>
                <a:gd name="T96" fmla="*/ 4 w 134"/>
                <a:gd name="T97" fmla="*/ 11 h 111"/>
                <a:gd name="T98" fmla="*/ 4 w 134"/>
                <a:gd name="T99" fmla="*/ 13 h 111"/>
                <a:gd name="T100" fmla="*/ 11 w 134"/>
                <a:gd name="T101" fmla="*/ 15 h 111"/>
                <a:gd name="T102" fmla="*/ 18 w 134"/>
                <a:gd name="T103" fmla="*/ 17 h 111"/>
                <a:gd name="T104" fmla="*/ 21 w 134"/>
                <a:gd name="T105" fmla="*/ 17 h 111"/>
                <a:gd name="T106" fmla="*/ 21 w 134"/>
                <a:gd name="T107" fmla="*/ 1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4" h="111">
                  <a:moveTo>
                    <a:pt x="21" y="17"/>
                  </a:moveTo>
                  <a:lnTo>
                    <a:pt x="38" y="13"/>
                  </a:lnTo>
                  <a:lnTo>
                    <a:pt x="55" y="9"/>
                  </a:lnTo>
                  <a:lnTo>
                    <a:pt x="72" y="9"/>
                  </a:lnTo>
                  <a:lnTo>
                    <a:pt x="90" y="9"/>
                  </a:lnTo>
                  <a:lnTo>
                    <a:pt x="103" y="17"/>
                  </a:lnTo>
                  <a:lnTo>
                    <a:pt x="110" y="35"/>
                  </a:lnTo>
                  <a:lnTo>
                    <a:pt x="107" y="54"/>
                  </a:lnTo>
                  <a:lnTo>
                    <a:pt x="103" y="67"/>
                  </a:lnTo>
                  <a:lnTo>
                    <a:pt x="96" y="80"/>
                  </a:lnTo>
                  <a:lnTo>
                    <a:pt x="83" y="89"/>
                  </a:lnTo>
                  <a:lnTo>
                    <a:pt x="62" y="95"/>
                  </a:lnTo>
                  <a:lnTo>
                    <a:pt x="42" y="98"/>
                  </a:lnTo>
                  <a:lnTo>
                    <a:pt x="24" y="91"/>
                  </a:lnTo>
                  <a:lnTo>
                    <a:pt x="24" y="78"/>
                  </a:lnTo>
                  <a:lnTo>
                    <a:pt x="38" y="67"/>
                  </a:lnTo>
                  <a:lnTo>
                    <a:pt x="59" y="65"/>
                  </a:lnTo>
                  <a:lnTo>
                    <a:pt x="62" y="65"/>
                  </a:lnTo>
                  <a:lnTo>
                    <a:pt x="66" y="65"/>
                  </a:lnTo>
                  <a:lnTo>
                    <a:pt x="62" y="63"/>
                  </a:lnTo>
                  <a:lnTo>
                    <a:pt x="55" y="56"/>
                  </a:lnTo>
                  <a:lnTo>
                    <a:pt x="48" y="54"/>
                  </a:lnTo>
                  <a:lnTo>
                    <a:pt x="38" y="52"/>
                  </a:lnTo>
                  <a:lnTo>
                    <a:pt x="24" y="52"/>
                  </a:lnTo>
                  <a:lnTo>
                    <a:pt x="14" y="56"/>
                  </a:lnTo>
                  <a:lnTo>
                    <a:pt x="4" y="63"/>
                  </a:lnTo>
                  <a:lnTo>
                    <a:pt x="0" y="74"/>
                  </a:lnTo>
                  <a:lnTo>
                    <a:pt x="0" y="82"/>
                  </a:lnTo>
                  <a:lnTo>
                    <a:pt x="7" y="91"/>
                  </a:lnTo>
                  <a:lnTo>
                    <a:pt x="18" y="100"/>
                  </a:lnTo>
                  <a:lnTo>
                    <a:pt x="31" y="104"/>
                  </a:lnTo>
                  <a:lnTo>
                    <a:pt x="45" y="108"/>
                  </a:lnTo>
                  <a:lnTo>
                    <a:pt x="59" y="111"/>
                  </a:lnTo>
                  <a:lnTo>
                    <a:pt x="76" y="111"/>
                  </a:lnTo>
                  <a:lnTo>
                    <a:pt x="90" y="108"/>
                  </a:lnTo>
                  <a:lnTo>
                    <a:pt x="103" y="104"/>
                  </a:lnTo>
                  <a:lnTo>
                    <a:pt x="127" y="85"/>
                  </a:lnTo>
                  <a:lnTo>
                    <a:pt x="134" y="58"/>
                  </a:lnTo>
                  <a:lnTo>
                    <a:pt x="127" y="35"/>
                  </a:lnTo>
                  <a:lnTo>
                    <a:pt x="110" y="13"/>
                  </a:lnTo>
                  <a:lnTo>
                    <a:pt x="100" y="6"/>
                  </a:lnTo>
                  <a:lnTo>
                    <a:pt x="86" y="2"/>
                  </a:lnTo>
                  <a:lnTo>
                    <a:pt x="72" y="0"/>
                  </a:lnTo>
                  <a:lnTo>
                    <a:pt x="59" y="0"/>
                  </a:lnTo>
                  <a:lnTo>
                    <a:pt x="45" y="2"/>
                  </a:lnTo>
                  <a:lnTo>
                    <a:pt x="31" y="4"/>
                  </a:lnTo>
                  <a:lnTo>
                    <a:pt x="18" y="6"/>
                  </a:lnTo>
                  <a:lnTo>
                    <a:pt x="4" y="11"/>
                  </a:lnTo>
                  <a:lnTo>
                    <a:pt x="4" y="13"/>
                  </a:lnTo>
                  <a:lnTo>
                    <a:pt x="11" y="15"/>
                  </a:lnTo>
                  <a:lnTo>
                    <a:pt x="18"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4" name="Freeform 73"/>
            <p:cNvSpPr>
              <a:spLocks/>
            </p:cNvSpPr>
            <p:nvPr/>
          </p:nvSpPr>
          <p:spPr bwMode="auto">
            <a:xfrm>
              <a:off x="2860" y="2682"/>
              <a:ext cx="133" cy="113"/>
            </a:xfrm>
            <a:custGeom>
              <a:avLst/>
              <a:gdLst>
                <a:gd name="T0" fmla="*/ 20 w 133"/>
                <a:gd name="T1" fmla="*/ 20 h 113"/>
                <a:gd name="T2" fmla="*/ 37 w 133"/>
                <a:gd name="T3" fmla="*/ 15 h 113"/>
                <a:gd name="T4" fmla="*/ 54 w 133"/>
                <a:gd name="T5" fmla="*/ 11 h 113"/>
                <a:gd name="T6" fmla="*/ 75 w 133"/>
                <a:gd name="T7" fmla="*/ 9 h 113"/>
                <a:gd name="T8" fmla="*/ 92 w 133"/>
                <a:gd name="T9" fmla="*/ 11 h 113"/>
                <a:gd name="T10" fmla="*/ 106 w 133"/>
                <a:gd name="T11" fmla="*/ 20 h 113"/>
                <a:gd name="T12" fmla="*/ 113 w 133"/>
                <a:gd name="T13" fmla="*/ 37 h 113"/>
                <a:gd name="T14" fmla="*/ 109 w 133"/>
                <a:gd name="T15" fmla="*/ 54 h 113"/>
                <a:gd name="T16" fmla="*/ 106 w 133"/>
                <a:gd name="T17" fmla="*/ 67 h 113"/>
                <a:gd name="T18" fmla="*/ 96 w 133"/>
                <a:gd name="T19" fmla="*/ 80 h 113"/>
                <a:gd name="T20" fmla="*/ 82 w 133"/>
                <a:gd name="T21" fmla="*/ 89 h 113"/>
                <a:gd name="T22" fmla="*/ 65 w 133"/>
                <a:gd name="T23" fmla="*/ 96 h 113"/>
                <a:gd name="T24" fmla="*/ 41 w 133"/>
                <a:gd name="T25" fmla="*/ 98 h 113"/>
                <a:gd name="T26" fmla="*/ 24 w 133"/>
                <a:gd name="T27" fmla="*/ 91 h 113"/>
                <a:gd name="T28" fmla="*/ 27 w 133"/>
                <a:gd name="T29" fmla="*/ 78 h 113"/>
                <a:gd name="T30" fmla="*/ 37 w 133"/>
                <a:gd name="T31" fmla="*/ 67 h 113"/>
                <a:gd name="T32" fmla="*/ 58 w 133"/>
                <a:gd name="T33" fmla="*/ 65 h 113"/>
                <a:gd name="T34" fmla="*/ 61 w 133"/>
                <a:gd name="T35" fmla="*/ 67 h 113"/>
                <a:gd name="T36" fmla="*/ 65 w 133"/>
                <a:gd name="T37" fmla="*/ 67 h 113"/>
                <a:gd name="T38" fmla="*/ 65 w 133"/>
                <a:gd name="T39" fmla="*/ 65 h 113"/>
                <a:gd name="T40" fmla="*/ 65 w 133"/>
                <a:gd name="T41" fmla="*/ 63 h 113"/>
                <a:gd name="T42" fmla="*/ 58 w 133"/>
                <a:gd name="T43" fmla="*/ 59 h 113"/>
                <a:gd name="T44" fmla="*/ 48 w 133"/>
                <a:gd name="T45" fmla="*/ 54 h 113"/>
                <a:gd name="T46" fmla="*/ 37 w 133"/>
                <a:gd name="T47" fmla="*/ 52 h 113"/>
                <a:gd name="T48" fmla="*/ 27 w 133"/>
                <a:gd name="T49" fmla="*/ 52 h 113"/>
                <a:gd name="T50" fmla="*/ 13 w 133"/>
                <a:gd name="T51" fmla="*/ 56 h 113"/>
                <a:gd name="T52" fmla="*/ 3 w 133"/>
                <a:gd name="T53" fmla="*/ 63 h 113"/>
                <a:gd name="T54" fmla="*/ 0 w 133"/>
                <a:gd name="T55" fmla="*/ 74 h 113"/>
                <a:gd name="T56" fmla="*/ 0 w 133"/>
                <a:gd name="T57" fmla="*/ 83 h 113"/>
                <a:gd name="T58" fmla="*/ 6 w 133"/>
                <a:gd name="T59" fmla="*/ 91 h 113"/>
                <a:gd name="T60" fmla="*/ 17 w 133"/>
                <a:gd name="T61" fmla="*/ 100 h 113"/>
                <a:gd name="T62" fmla="*/ 30 w 133"/>
                <a:gd name="T63" fmla="*/ 106 h 113"/>
                <a:gd name="T64" fmla="*/ 44 w 133"/>
                <a:gd name="T65" fmla="*/ 109 h 113"/>
                <a:gd name="T66" fmla="*/ 61 w 133"/>
                <a:gd name="T67" fmla="*/ 113 h 113"/>
                <a:gd name="T68" fmla="*/ 78 w 133"/>
                <a:gd name="T69" fmla="*/ 111 h 113"/>
                <a:gd name="T70" fmla="*/ 92 w 133"/>
                <a:gd name="T71" fmla="*/ 109 h 113"/>
                <a:gd name="T72" fmla="*/ 106 w 133"/>
                <a:gd name="T73" fmla="*/ 104 h 113"/>
                <a:gd name="T74" fmla="*/ 126 w 133"/>
                <a:gd name="T75" fmla="*/ 85 h 113"/>
                <a:gd name="T76" fmla="*/ 133 w 133"/>
                <a:gd name="T77" fmla="*/ 61 h 113"/>
                <a:gd name="T78" fmla="*/ 126 w 133"/>
                <a:gd name="T79" fmla="*/ 35 h 113"/>
                <a:gd name="T80" fmla="*/ 109 w 133"/>
                <a:gd name="T81" fmla="*/ 13 h 113"/>
                <a:gd name="T82" fmla="*/ 99 w 133"/>
                <a:gd name="T83" fmla="*/ 7 h 113"/>
                <a:gd name="T84" fmla="*/ 85 w 133"/>
                <a:gd name="T85" fmla="*/ 2 h 113"/>
                <a:gd name="T86" fmla="*/ 75 w 133"/>
                <a:gd name="T87" fmla="*/ 0 h 113"/>
                <a:gd name="T88" fmla="*/ 61 w 133"/>
                <a:gd name="T89" fmla="*/ 0 h 113"/>
                <a:gd name="T90" fmla="*/ 48 w 133"/>
                <a:gd name="T91" fmla="*/ 2 h 113"/>
                <a:gd name="T92" fmla="*/ 34 w 133"/>
                <a:gd name="T93" fmla="*/ 4 h 113"/>
                <a:gd name="T94" fmla="*/ 20 w 133"/>
                <a:gd name="T95" fmla="*/ 7 h 113"/>
                <a:gd name="T96" fmla="*/ 6 w 133"/>
                <a:gd name="T97" fmla="*/ 11 h 113"/>
                <a:gd name="T98" fmla="*/ 6 w 133"/>
                <a:gd name="T99" fmla="*/ 13 h 113"/>
                <a:gd name="T100" fmla="*/ 10 w 133"/>
                <a:gd name="T101" fmla="*/ 15 h 113"/>
                <a:gd name="T102" fmla="*/ 17 w 133"/>
                <a:gd name="T103" fmla="*/ 17 h 113"/>
                <a:gd name="T104" fmla="*/ 20 w 133"/>
                <a:gd name="T105" fmla="*/ 20 h 113"/>
                <a:gd name="T106" fmla="*/ 20 w 133"/>
                <a:gd name="T107" fmla="*/ 20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3" h="113">
                  <a:moveTo>
                    <a:pt x="20" y="20"/>
                  </a:moveTo>
                  <a:lnTo>
                    <a:pt x="37" y="15"/>
                  </a:lnTo>
                  <a:lnTo>
                    <a:pt x="54" y="11"/>
                  </a:lnTo>
                  <a:lnTo>
                    <a:pt x="75" y="9"/>
                  </a:lnTo>
                  <a:lnTo>
                    <a:pt x="92" y="11"/>
                  </a:lnTo>
                  <a:lnTo>
                    <a:pt x="106" y="20"/>
                  </a:lnTo>
                  <a:lnTo>
                    <a:pt x="113" y="37"/>
                  </a:lnTo>
                  <a:lnTo>
                    <a:pt x="109" y="54"/>
                  </a:lnTo>
                  <a:lnTo>
                    <a:pt x="106" y="67"/>
                  </a:lnTo>
                  <a:lnTo>
                    <a:pt x="96" y="80"/>
                  </a:lnTo>
                  <a:lnTo>
                    <a:pt x="82" y="89"/>
                  </a:lnTo>
                  <a:lnTo>
                    <a:pt x="65" y="96"/>
                  </a:lnTo>
                  <a:lnTo>
                    <a:pt x="41" y="98"/>
                  </a:lnTo>
                  <a:lnTo>
                    <a:pt x="24" y="91"/>
                  </a:lnTo>
                  <a:lnTo>
                    <a:pt x="27" y="78"/>
                  </a:lnTo>
                  <a:lnTo>
                    <a:pt x="37" y="67"/>
                  </a:lnTo>
                  <a:lnTo>
                    <a:pt x="58" y="65"/>
                  </a:lnTo>
                  <a:lnTo>
                    <a:pt x="61" y="67"/>
                  </a:lnTo>
                  <a:lnTo>
                    <a:pt x="65" y="67"/>
                  </a:lnTo>
                  <a:lnTo>
                    <a:pt x="65" y="65"/>
                  </a:lnTo>
                  <a:lnTo>
                    <a:pt x="65" y="63"/>
                  </a:lnTo>
                  <a:lnTo>
                    <a:pt x="58" y="59"/>
                  </a:lnTo>
                  <a:lnTo>
                    <a:pt x="48" y="54"/>
                  </a:lnTo>
                  <a:lnTo>
                    <a:pt x="37" y="52"/>
                  </a:lnTo>
                  <a:lnTo>
                    <a:pt x="27" y="52"/>
                  </a:lnTo>
                  <a:lnTo>
                    <a:pt x="13" y="56"/>
                  </a:lnTo>
                  <a:lnTo>
                    <a:pt x="3" y="63"/>
                  </a:lnTo>
                  <a:lnTo>
                    <a:pt x="0" y="74"/>
                  </a:lnTo>
                  <a:lnTo>
                    <a:pt x="0" y="83"/>
                  </a:lnTo>
                  <a:lnTo>
                    <a:pt x="6" y="91"/>
                  </a:lnTo>
                  <a:lnTo>
                    <a:pt x="17" y="100"/>
                  </a:lnTo>
                  <a:lnTo>
                    <a:pt x="30" y="106"/>
                  </a:lnTo>
                  <a:lnTo>
                    <a:pt x="44" y="109"/>
                  </a:lnTo>
                  <a:lnTo>
                    <a:pt x="61" y="113"/>
                  </a:lnTo>
                  <a:lnTo>
                    <a:pt x="78" y="111"/>
                  </a:lnTo>
                  <a:lnTo>
                    <a:pt x="92" y="109"/>
                  </a:lnTo>
                  <a:lnTo>
                    <a:pt x="106" y="104"/>
                  </a:lnTo>
                  <a:lnTo>
                    <a:pt x="126" y="85"/>
                  </a:lnTo>
                  <a:lnTo>
                    <a:pt x="133" y="61"/>
                  </a:lnTo>
                  <a:lnTo>
                    <a:pt x="126" y="35"/>
                  </a:lnTo>
                  <a:lnTo>
                    <a:pt x="109" y="13"/>
                  </a:lnTo>
                  <a:lnTo>
                    <a:pt x="99" y="7"/>
                  </a:lnTo>
                  <a:lnTo>
                    <a:pt x="85" y="2"/>
                  </a:lnTo>
                  <a:lnTo>
                    <a:pt x="75" y="0"/>
                  </a:lnTo>
                  <a:lnTo>
                    <a:pt x="61" y="0"/>
                  </a:lnTo>
                  <a:lnTo>
                    <a:pt x="48" y="2"/>
                  </a:lnTo>
                  <a:lnTo>
                    <a:pt x="34" y="4"/>
                  </a:lnTo>
                  <a:lnTo>
                    <a:pt x="20" y="7"/>
                  </a:lnTo>
                  <a:lnTo>
                    <a:pt x="6" y="11"/>
                  </a:lnTo>
                  <a:lnTo>
                    <a:pt x="6" y="13"/>
                  </a:lnTo>
                  <a:lnTo>
                    <a:pt x="10" y="15"/>
                  </a:lnTo>
                  <a:lnTo>
                    <a:pt x="17" y="17"/>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5" name="Freeform 74"/>
            <p:cNvSpPr>
              <a:spLocks/>
            </p:cNvSpPr>
            <p:nvPr/>
          </p:nvSpPr>
          <p:spPr bwMode="auto">
            <a:xfrm>
              <a:off x="2448" y="2391"/>
              <a:ext cx="267" cy="19"/>
            </a:xfrm>
            <a:custGeom>
              <a:avLst/>
              <a:gdLst>
                <a:gd name="T0" fmla="*/ 17 w 267"/>
                <a:gd name="T1" fmla="*/ 13 h 19"/>
                <a:gd name="T2" fmla="*/ 48 w 267"/>
                <a:gd name="T3" fmla="*/ 15 h 19"/>
                <a:gd name="T4" fmla="*/ 79 w 267"/>
                <a:gd name="T5" fmla="*/ 17 h 19"/>
                <a:gd name="T6" fmla="*/ 110 w 267"/>
                <a:gd name="T7" fmla="*/ 19 h 19"/>
                <a:gd name="T8" fmla="*/ 141 w 267"/>
                <a:gd name="T9" fmla="*/ 19 h 19"/>
                <a:gd name="T10" fmla="*/ 171 w 267"/>
                <a:gd name="T11" fmla="*/ 17 h 19"/>
                <a:gd name="T12" fmla="*/ 202 w 267"/>
                <a:gd name="T13" fmla="*/ 17 h 19"/>
                <a:gd name="T14" fmla="*/ 233 w 267"/>
                <a:gd name="T15" fmla="*/ 15 h 19"/>
                <a:gd name="T16" fmla="*/ 264 w 267"/>
                <a:gd name="T17" fmla="*/ 13 h 19"/>
                <a:gd name="T18" fmla="*/ 267 w 267"/>
                <a:gd name="T19" fmla="*/ 11 h 19"/>
                <a:gd name="T20" fmla="*/ 264 w 267"/>
                <a:gd name="T21" fmla="*/ 6 h 19"/>
                <a:gd name="T22" fmla="*/ 257 w 267"/>
                <a:gd name="T23" fmla="*/ 4 h 19"/>
                <a:gd name="T24" fmla="*/ 250 w 267"/>
                <a:gd name="T25" fmla="*/ 2 h 19"/>
                <a:gd name="T26" fmla="*/ 219 w 267"/>
                <a:gd name="T27" fmla="*/ 0 h 19"/>
                <a:gd name="T28" fmla="*/ 189 w 267"/>
                <a:gd name="T29" fmla="*/ 0 h 19"/>
                <a:gd name="T30" fmla="*/ 158 w 267"/>
                <a:gd name="T31" fmla="*/ 0 h 19"/>
                <a:gd name="T32" fmla="*/ 127 w 267"/>
                <a:gd name="T33" fmla="*/ 0 h 19"/>
                <a:gd name="T34" fmla="*/ 96 w 267"/>
                <a:gd name="T35" fmla="*/ 2 h 19"/>
                <a:gd name="T36" fmla="*/ 65 w 267"/>
                <a:gd name="T37" fmla="*/ 2 h 19"/>
                <a:gd name="T38" fmla="*/ 31 w 267"/>
                <a:gd name="T39" fmla="*/ 2 h 19"/>
                <a:gd name="T40" fmla="*/ 0 w 267"/>
                <a:gd name="T41" fmla="*/ 0 h 19"/>
                <a:gd name="T42" fmla="*/ 0 w 267"/>
                <a:gd name="T43" fmla="*/ 2 h 19"/>
                <a:gd name="T44" fmla="*/ 3 w 267"/>
                <a:gd name="T45" fmla="*/ 6 h 19"/>
                <a:gd name="T46" fmla="*/ 10 w 267"/>
                <a:gd name="T47" fmla="*/ 11 h 19"/>
                <a:gd name="T48" fmla="*/ 17 w 267"/>
                <a:gd name="T49" fmla="*/ 13 h 19"/>
                <a:gd name="T50" fmla="*/ 17 w 267"/>
                <a:gd name="T51" fmla="*/ 13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19">
                  <a:moveTo>
                    <a:pt x="17" y="13"/>
                  </a:moveTo>
                  <a:lnTo>
                    <a:pt x="48" y="15"/>
                  </a:lnTo>
                  <a:lnTo>
                    <a:pt x="79" y="17"/>
                  </a:lnTo>
                  <a:lnTo>
                    <a:pt x="110" y="19"/>
                  </a:lnTo>
                  <a:lnTo>
                    <a:pt x="141" y="19"/>
                  </a:lnTo>
                  <a:lnTo>
                    <a:pt x="171" y="17"/>
                  </a:lnTo>
                  <a:lnTo>
                    <a:pt x="202" y="17"/>
                  </a:lnTo>
                  <a:lnTo>
                    <a:pt x="233" y="15"/>
                  </a:lnTo>
                  <a:lnTo>
                    <a:pt x="264" y="13"/>
                  </a:lnTo>
                  <a:lnTo>
                    <a:pt x="267" y="11"/>
                  </a:lnTo>
                  <a:lnTo>
                    <a:pt x="264" y="6"/>
                  </a:lnTo>
                  <a:lnTo>
                    <a:pt x="257" y="4"/>
                  </a:lnTo>
                  <a:lnTo>
                    <a:pt x="250" y="2"/>
                  </a:lnTo>
                  <a:lnTo>
                    <a:pt x="219" y="0"/>
                  </a:lnTo>
                  <a:lnTo>
                    <a:pt x="189" y="0"/>
                  </a:lnTo>
                  <a:lnTo>
                    <a:pt x="158" y="0"/>
                  </a:lnTo>
                  <a:lnTo>
                    <a:pt x="127" y="0"/>
                  </a:lnTo>
                  <a:lnTo>
                    <a:pt x="96" y="2"/>
                  </a:lnTo>
                  <a:lnTo>
                    <a:pt x="65" y="2"/>
                  </a:lnTo>
                  <a:lnTo>
                    <a:pt x="31" y="2"/>
                  </a:lnTo>
                  <a:lnTo>
                    <a:pt x="0" y="0"/>
                  </a:lnTo>
                  <a:lnTo>
                    <a:pt x="0" y="2"/>
                  </a:lnTo>
                  <a:lnTo>
                    <a:pt x="3" y="6"/>
                  </a:lnTo>
                  <a:lnTo>
                    <a:pt x="10" y="11"/>
                  </a:lnTo>
                  <a:lnTo>
                    <a:pt x="1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6" name="Freeform 75"/>
            <p:cNvSpPr>
              <a:spLocks/>
            </p:cNvSpPr>
            <p:nvPr/>
          </p:nvSpPr>
          <p:spPr bwMode="auto">
            <a:xfrm>
              <a:off x="2691" y="2295"/>
              <a:ext cx="52" cy="124"/>
            </a:xfrm>
            <a:custGeom>
              <a:avLst/>
              <a:gdLst>
                <a:gd name="T0" fmla="*/ 0 w 52"/>
                <a:gd name="T1" fmla="*/ 2 h 124"/>
                <a:gd name="T2" fmla="*/ 0 w 52"/>
                <a:gd name="T3" fmla="*/ 31 h 124"/>
                <a:gd name="T4" fmla="*/ 7 w 52"/>
                <a:gd name="T5" fmla="*/ 59 h 124"/>
                <a:gd name="T6" fmla="*/ 14 w 52"/>
                <a:gd name="T7" fmla="*/ 89 h 124"/>
                <a:gd name="T8" fmla="*/ 28 w 52"/>
                <a:gd name="T9" fmla="*/ 115 h 124"/>
                <a:gd name="T10" fmla="*/ 35 w 52"/>
                <a:gd name="T11" fmla="*/ 120 h 124"/>
                <a:gd name="T12" fmla="*/ 42 w 52"/>
                <a:gd name="T13" fmla="*/ 122 h 124"/>
                <a:gd name="T14" fmla="*/ 48 w 52"/>
                <a:gd name="T15" fmla="*/ 124 h 124"/>
                <a:gd name="T16" fmla="*/ 52 w 52"/>
                <a:gd name="T17" fmla="*/ 124 h 124"/>
                <a:gd name="T18" fmla="*/ 48 w 52"/>
                <a:gd name="T19" fmla="*/ 96 h 124"/>
                <a:gd name="T20" fmla="*/ 42 w 52"/>
                <a:gd name="T21" fmla="*/ 68 h 124"/>
                <a:gd name="T22" fmla="*/ 35 w 52"/>
                <a:gd name="T23" fmla="*/ 39 h 124"/>
                <a:gd name="T24" fmla="*/ 28 w 52"/>
                <a:gd name="T25" fmla="*/ 11 h 124"/>
                <a:gd name="T26" fmla="*/ 24 w 52"/>
                <a:gd name="T27" fmla="*/ 7 h 124"/>
                <a:gd name="T28" fmla="*/ 14 w 52"/>
                <a:gd name="T29" fmla="*/ 2 h 124"/>
                <a:gd name="T30" fmla="*/ 4 w 52"/>
                <a:gd name="T31" fmla="*/ 0 h 124"/>
                <a:gd name="T32" fmla="*/ 0 w 52"/>
                <a:gd name="T33" fmla="*/ 2 h 124"/>
                <a:gd name="T34" fmla="*/ 0 w 52"/>
                <a:gd name="T35" fmla="*/ 2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124">
                  <a:moveTo>
                    <a:pt x="0" y="2"/>
                  </a:moveTo>
                  <a:lnTo>
                    <a:pt x="0" y="31"/>
                  </a:lnTo>
                  <a:lnTo>
                    <a:pt x="7" y="59"/>
                  </a:lnTo>
                  <a:lnTo>
                    <a:pt x="14" y="89"/>
                  </a:lnTo>
                  <a:lnTo>
                    <a:pt x="28" y="115"/>
                  </a:lnTo>
                  <a:lnTo>
                    <a:pt x="35" y="120"/>
                  </a:lnTo>
                  <a:lnTo>
                    <a:pt x="42" y="122"/>
                  </a:lnTo>
                  <a:lnTo>
                    <a:pt x="48" y="124"/>
                  </a:lnTo>
                  <a:lnTo>
                    <a:pt x="52" y="124"/>
                  </a:lnTo>
                  <a:lnTo>
                    <a:pt x="48" y="96"/>
                  </a:lnTo>
                  <a:lnTo>
                    <a:pt x="42" y="68"/>
                  </a:lnTo>
                  <a:lnTo>
                    <a:pt x="35" y="39"/>
                  </a:lnTo>
                  <a:lnTo>
                    <a:pt x="28" y="11"/>
                  </a:lnTo>
                  <a:lnTo>
                    <a:pt x="24" y="7"/>
                  </a:lnTo>
                  <a:lnTo>
                    <a:pt x="14" y="2"/>
                  </a:lnTo>
                  <a:lnTo>
                    <a:pt x="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7" name="Freeform 76"/>
            <p:cNvSpPr>
              <a:spLocks/>
            </p:cNvSpPr>
            <p:nvPr/>
          </p:nvSpPr>
          <p:spPr bwMode="auto">
            <a:xfrm>
              <a:off x="2475" y="2297"/>
              <a:ext cx="14" cy="90"/>
            </a:xfrm>
            <a:custGeom>
              <a:avLst/>
              <a:gdLst>
                <a:gd name="T0" fmla="*/ 0 w 14"/>
                <a:gd name="T1" fmla="*/ 0 h 90"/>
                <a:gd name="T2" fmla="*/ 0 w 14"/>
                <a:gd name="T3" fmla="*/ 20 h 90"/>
                <a:gd name="T4" fmla="*/ 0 w 14"/>
                <a:gd name="T5" fmla="*/ 40 h 90"/>
                <a:gd name="T6" fmla="*/ 0 w 14"/>
                <a:gd name="T7" fmla="*/ 61 h 90"/>
                <a:gd name="T8" fmla="*/ 0 w 14"/>
                <a:gd name="T9" fmla="*/ 81 h 90"/>
                <a:gd name="T10" fmla="*/ 0 w 14"/>
                <a:gd name="T11" fmla="*/ 83 h 90"/>
                <a:gd name="T12" fmla="*/ 7 w 14"/>
                <a:gd name="T13" fmla="*/ 87 h 90"/>
                <a:gd name="T14" fmla="*/ 11 w 14"/>
                <a:gd name="T15" fmla="*/ 90 h 90"/>
                <a:gd name="T16" fmla="*/ 11 w 14"/>
                <a:gd name="T17" fmla="*/ 90 h 90"/>
                <a:gd name="T18" fmla="*/ 14 w 14"/>
                <a:gd name="T19" fmla="*/ 70 h 90"/>
                <a:gd name="T20" fmla="*/ 14 w 14"/>
                <a:gd name="T21" fmla="*/ 48 h 90"/>
                <a:gd name="T22" fmla="*/ 14 w 14"/>
                <a:gd name="T23" fmla="*/ 29 h 90"/>
                <a:gd name="T24" fmla="*/ 14 w 14"/>
                <a:gd name="T25" fmla="*/ 9 h 90"/>
                <a:gd name="T26" fmla="*/ 11 w 14"/>
                <a:gd name="T27" fmla="*/ 7 h 90"/>
                <a:gd name="T28" fmla="*/ 7 w 14"/>
                <a:gd name="T29" fmla="*/ 3 h 90"/>
                <a:gd name="T30" fmla="*/ 4 w 14"/>
                <a:gd name="T31" fmla="*/ 0 h 90"/>
                <a:gd name="T32" fmla="*/ 0 w 14"/>
                <a:gd name="T33" fmla="*/ 0 h 90"/>
                <a:gd name="T34" fmla="*/ 0 w 14"/>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90">
                  <a:moveTo>
                    <a:pt x="0" y="0"/>
                  </a:moveTo>
                  <a:lnTo>
                    <a:pt x="0" y="20"/>
                  </a:lnTo>
                  <a:lnTo>
                    <a:pt x="0" y="40"/>
                  </a:lnTo>
                  <a:lnTo>
                    <a:pt x="0" y="61"/>
                  </a:lnTo>
                  <a:lnTo>
                    <a:pt x="0" y="81"/>
                  </a:lnTo>
                  <a:lnTo>
                    <a:pt x="0" y="83"/>
                  </a:lnTo>
                  <a:lnTo>
                    <a:pt x="7" y="87"/>
                  </a:lnTo>
                  <a:lnTo>
                    <a:pt x="11" y="90"/>
                  </a:lnTo>
                  <a:lnTo>
                    <a:pt x="14" y="70"/>
                  </a:lnTo>
                  <a:lnTo>
                    <a:pt x="14" y="48"/>
                  </a:lnTo>
                  <a:lnTo>
                    <a:pt x="14" y="29"/>
                  </a:lnTo>
                  <a:lnTo>
                    <a:pt x="14" y="9"/>
                  </a:lnTo>
                  <a:lnTo>
                    <a:pt x="11" y="7"/>
                  </a:lnTo>
                  <a:lnTo>
                    <a:pt x="7" y="3"/>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8" name="Freeform 77"/>
            <p:cNvSpPr>
              <a:spLocks/>
            </p:cNvSpPr>
            <p:nvPr/>
          </p:nvSpPr>
          <p:spPr bwMode="auto">
            <a:xfrm>
              <a:off x="2427" y="2304"/>
              <a:ext cx="312" cy="37"/>
            </a:xfrm>
            <a:custGeom>
              <a:avLst/>
              <a:gdLst>
                <a:gd name="T0" fmla="*/ 18 w 312"/>
                <a:gd name="T1" fmla="*/ 22 h 37"/>
                <a:gd name="T2" fmla="*/ 52 w 312"/>
                <a:gd name="T3" fmla="*/ 26 h 37"/>
                <a:gd name="T4" fmla="*/ 90 w 312"/>
                <a:gd name="T5" fmla="*/ 30 h 37"/>
                <a:gd name="T6" fmla="*/ 127 w 312"/>
                <a:gd name="T7" fmla="*/ 33 h 37"/>
                <a:gd name="T8" fmla="*/ 165 w 312"/>
                <a:gd name="T9" fmla="*/ 35 h 37"/>
                <a:gd name="T10" fmla="*/ 203 w 312"/>
                <a:gd name="T11" fmla="*/ 37 h 37"/>
                <a:gd name="T12" fmla="*/ 240 w 312"/>
                <a:gd name="T13" fmla="*/ 35 h 37"/>
                <a:gd name="T14" fmla="*/ 275 w 312"/>
                <a:gd name="T15" fmla="*/ 30 h 37"/>
                <a:gd name="T16" fmla="*/ 309 w 312"/>
                <a:gd name="T17" fmla="*/ 24 h 37"/>
                <a:gd name="T18" fmla="*/ 312 w 312"/>
                <a:gd name="T19" fmla="*/ 17 h 37"/>
                <a:gd name="T20" fmla="*/ 306 w 312"/>
                <a:gd name="T21" fmla="*/ 11 h 37"/>
                <a:gd name="T22" fmla="*/ 299 w 312"/>
                <a:gd name="T23" fmla="*/ 2 h 37"/>
                <a:gd name="T24" fmla="*/ 288 w 312"/>
                <a:gd name="T25" fmla="*/ 0 h 37"/>
                <a:gd name="T26" fmla="*/ 251 w 312"/>
                <a:gd name="T27" fmla="*/ 2 h 37"/>
                <a:gd name="T28" fmla="*/ 216 w 312"/>
                <a:gd name="T29" fmla="*/ 2 h 37"/>
                <a:gd name="T30" fmla="*/ 179 w 312"/>
                <a:gd name="T31" fmla="*/ 4 h 37"/>
                <a:gd name="T32" fmla="*/ 144 w 312"/>
                <a:gd name="T33" fmla="*/ 4 h 37"/>
                <a:gd name="T34" fmla="*/ 110 w 312"/>
                <a:gd name="T35" fmla="*/ 7 h 37"/>
                <a:gd name="T36" fmla="*/ 72 w 312"/>
                <a:gd name="T37" fmla="*/ 4 h 37"/>
                <a:gd name="T38" fmla="*/ 38 w 312"/>
                <a:gd name="T39" fmla="*/ 4 h 37"/>
                <a:gd name="T40" fmla="*/ 0 w 312"/>
                <a:gd name="T41" fmla="*/ 2 h 37"/>
                <a:gd name="T42" fmla="*/ 0 w 312"/>
                <a:gd name="T43" fmla="*/ 4 h 37"/>
                <a:gd name="T44" fmla="*/ 4 w 312"/>
                <a:gd name="T45" fmla="*/ 11 h 37"/>
                <a:gd name="T46" fmla="*/ 11 w 312"/>
                <a:gd name="T47" fmla="*/ 17 h 37"/>
                <a:gd name="T48" fmla="*/ 18 w 312"/>
                <a:gd name="T49" fmla="*/ 22 h 37"/>
                <a:gd name="T50" fmla="*/ 18 w 312"/>
                <a:gd name="T51" fmla="*/ 22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2" h="37">
                  <a:moveTo>
                    <a:pt x="18" y="22"/>
                  </a:moveTo>
                  <a:lnTo>
                    <a:pt x="52" y="26"/>
                  </a:lnTo>
                  <a:lnTo>
                    <a:pt x="90" y="30"/>
                  </a:lnTo>
                  <a:lnTo>
                    <a:pt x="127" y="33"/>
                  </a:lnTo>
                  <a:lnTo>
                    <a:pt x="165" y="35"/>
                  </a:lnTo>
                  <a:lnTo>
                    <a:pt x="203" y="37"/>
                  </a:lnTo>
                  <a:lnTo>
                    <a:pt x="240" y="35"/>
                  </a:lnTo>
                  <a:lnTo>
                    <a:pt x="275" y="30"/>
                  </a:lnTo>
                  <a:lnTo>
                    <a:pt x="309" y="24"/>
                  </a:lnTo>
                  <a:lnTo>
                    <a:pt x="312" y="17"/>
                  </a:lnTo>
                  <a:lnTo>
                    <a:pt x="306" y="11"/>
                  </a:lnTo>
                  <a:lnTo>
                    <a:pt x="299" y="2"/>
                  </a:lnTo>
                  <a:lnTo>
                    <a:pt x="288" y="0"/>
                  </a:lnTo>
                  <a:lnTo>
                    <a:pt x="251" y="2"/>
                  </a:lnTo>
                  <a:lnTo>
                    <a:pt x="216" y="2"/>
                  </a:lnTo>
                  <a:lnTo>
                    <a:pt x="179" y="4"/>
                  </a:lnTo>
                  <a:lnTo>
                    <a:pt x="144" y="4"/>
                  </a:lnTo>
                  <a:lnTo>
                    <a:pt x="110" y="7"/>
                  </a:lnTo>
                  <a:lnTo>
                    <a:pt x="72" y="4"/>
                  </a:lnTo>
                  <a:lnTo>
                    <a:pt x="38" y="4"/>
                  </a:lnTo>
                  <a:lnTo>
                    <a:pt x="0" y="2"/>
                  </a:lnTo>
                  <a:lnTo>
                    <a:pt x="0" y="4"/>
                  </a:lnTo>
                  <a:lnTo>
                    <a:pt x="4" y="11"/>
                  </a:lnTo>
                  <a:lnTo>
                    <a:pt x="11" y="17"/>
                  </a:lnTo>
                  <a:lnTo>
                    <a:pt x="1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9" name="Freeform 78"/>
            <p:cNvSpPr>
              <a:spLocks/>
            </p:cNvSpPr>
            <p:nvPr/>
          </p:nvSpPr>
          <p:spPr bwMode="auto">
            <a:xfrm>
              <a:off x="2884" y="2308"/>
              <a:ext cx="27" cy="83"/>
            </a:xfrm>
            <a:custGeom>
              <a:avLst/>
              <a:gdLst>
                <a:gd name="T0" fmla="*/ 10 w 27"/>
                <a:gd name="T1" fmla="*/ 5 h 83"/>
                <a:gd name="T2" fmla="*/ 10 w 27"/>
                <a:gd name="T3" fmla="*/ 20 h 83"/>
                <a:gd name="T4" fmla="*/ 6 w 27"/>
                <a:gd name="T5" fmla="*/ 35 h 83"/>
                <a:gd name="T6" fmla="*/ 3 w 27"/>
                <a:gd name="T7" fmla="*/ 52 h 83"/>
                <a:gd name="T8" fmla="*/ 0 w 27"/>
                <a:gd name="T9" fmla="*/ 68 h 83"/>
                <a:gd name="T10" fmla="*/ 0 w 27"/>
                <a:gd name="T11" fmla="*/ 72 h 83"/>
                <a:gd name="T12" fmla="*/ 6 w 27"/>
                <a:gd name="T13" fmla="*/ 76 h 83"/>
                <a:gd name="T14" fmla="*/ 10 w 27"/>
                <a:gd name="T15" fmla="*/ 81 h 83"/>
                <a:gd name="T16" fmla="*/ 13 w 27"/>
                <a:gd name="T17" fmla="*/ 83 h 83"/>
                <a:gd name="T18" fmla="*/ 24 w 27"/>
                <a:gd name="T19" fmla="*/ 68 h 83"/>
                <a:gd name="T20" fmla="*/ 27 w 27"/>
                <a:gd name="T21" fmla="*/ 50 h 83"/>
                <a:gd name="T22" fmla="*/ 27 w 27"/>
                <a:gd name="T23" fmla="*/ 33 h 83"/>
                <a:gd name="T24" fmla="*/ 27 w 27"/>
                <a:gd name="T25" fmla="*/ 16 h 83"/>
                <a:gd name="T26" fmla="*/ 24 w 27"/>
                <a:gd name="T27" fmla="*/ 11 h 83"/>
                <a:gd name="T28" fmla="*/ 20 w 27"/>
                <a:gd name="T29" fmla="*/ 5 h 83"/>
                <a:gd name="T30" fmla="*/ 13 w 27"/>
                <a:gd name="T31" fmla="*/ 0 h 83"/>
                <a:gd name="T32" fmla="*/ 10 w 27"/>
                <a:gd name="T33" fmla="*/ 5 h 83"/>
                <a:gd name="T34" fmla="*/ 10 w 27"/>
                <a:gd name="T35" fmla="*/ 5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83">
                  <a:moveTo>
                    <a:pt x="10" y="5"/>
                  </a:moveTo>
                  <a:lnTo>
                    <a:pt x="10" y="20"/>
                  </a:lnTo>
                  <a:lnTo>
                    <a:pt x="6" y="35"/>
                  </a:lnTo>
                  <a:lnTo>
                    <a:pt x="3" y="52"/>
                  </a:lnTo>
                  <a:lnTo>
                    <a:pt x="0" y="68"/>
                  </a:lnTo>
                  <a:lnTo>
                    <a:pt x="0" y="72"/>
                  </a:lnTo>
                  <a:lnTo>
                    <a:pt x="6" y="76"/>
                  </a:lnTo>
                  <a:lnTo>
                    <a:pt x="10" y="81"/>
                  </a:lnTo>
                  <a:lnTo>
                    <a:pt x="13" y="83"/>
                  </a:lnTo>
                  <a:lnTo>
                    <a:pt x="24" y="68"/>
                  </a:lnTo>
                  <a:lnTo>
                    <a:pt x="27" y="50"/>
                  </a:lnTo>
                  <a:lnTo>
                    <a:pt x="27" y="33"/>
                  </a:lnTo>
                  <a:lnTo>
                    <a:pt x="27" y="16"/>
                  </a:lnTo>
                  <a:lnTo>
                    <a:pt x="24" y="11"/>
                  </a:lnTo>
                  <a:lnTo>
                    <a:pt x="20" y="5"/>
                  </a:lnTo>
                  <a:lnTo>
                    <a:pt x="13" y="0"/>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0" name="Freeform 79"/>
            <p:cNvSpPr>
              <a:spLocks/>
            </p:cNvSpPr>
            <p:nvPr/>
          </p:nvSpPr>
          <p:spPr bwMode="auto">
            <a:xfrm>
              <a:off x="2908" y="2380"/>
              <a:ext cx="250" cy="28"/>
            </a:xfrm>
            <a:custGeom>
              <a:avLst/>
              <a:gdLst>
                <a:gd name="T0" fmla="*/ 20 w 250"/>
                <a:gd name="T1" fmla="*/ 20 h 28"/>
                <a:gd name="T2" fmla="*/ 48 w 250"/>
                <a:gd name="T3" fmla="*/ 22 h 28"/>
                <a:gd name="T4" fmla="*/ 78 w 250"/>
                <a:gd name="T5" fmla="*/ 26 h 28"/>
                <a:gd name="T6" fmla="*/ 106 w 250"/>
                <a:gd name="T7" fmla="*/ 26 h 28"/>
                <a:gd name="T8" fmla="*/ 137 w 250"/>
                <a:gd name="T9" fmla="*/ 28 h 28"/>
                <a:gd name="T10" fmla="*/ 164 w 250"/>
                <a:gd name="T11" fmla="*/ 28 h 28"/>
                <a:gd name="T12" fmla="*/ 192 w 250"/>
                <a:gd name="T13" fmla="*/ 28 h 28"/>
                <a:gd name="T14" fmla="*/ 222 w 250"/>
                <a:gd name="T15" fmla="*/ 26 h 28"/>
                <a:gd name="T16" fmla="*/ 250 w 250"/>
                <a:gd name="T17" fmla="*/ 24 h 28"/>
                <a:gd name="T18" fmla="*/ 250 w 250"/>
                <a:gd name="T19" fmla="*/ 22 h 28"/>
                <a:gd name="T20" fmla="*/ 246 w 250"/>
                <a:gd name="T21" fmla="*/ 17 h 28"/>
                <a:gd name="T22" fmla="*/ 240 w 250"/>
                <a:gd name="T23" fmla="*/ 13 h 28"/>
                <a:gd name="T24" fmla="*/ 233 w 250"/>
                <a:gd name="T25" fmla="*/ 11 h 28"/>
                <a:gd name="T26" fmla="*/ 205 w 250"/>
                <a:gd name="T27" fmla="*/ 9 h 28"/>
                <a:gd name="T28" fmla="*/ 178 w 250"/>
                <a:gd name="T29" fmla="*/ 7 h 28"/>
                <a:gd name="T30" fmla="*/ 147 w 250"/>
                <a:gd name="T31" fmla="*/ 7 h 28"/>
                <a:gd name="T32" fmla="*/ 120 w 250"/>
                <a:gd name="T33" fmla="*/ 4 h 28"/>
                <a:gd name="T34" fmla="*/ 92 w 250"/>
                <a:gd name="T35" fmla="*/ 4 h 28"/>
                <a:gd name="T36" fmla="*/ 65 w 250"/>
                <a:gd name="T37" fmla="*/ 4 h 28"/>
                <a:gd name="T38" fmla="*/ 34 w 250"/>
                <a:gd name="T39" fmla="*/ 2 h 28"/>
                <a:gd name="T40" fmla="*/ 6 w 250"/>
                <a:gd name="T41" fmla="*/ 0 h 28"/>
                <a:gd name="T42" fmla="*/ 0 w 250"/>
                <a:gd name="T43" fmla="*/ 2 h 28"/>
                <a:gd name="T44" fmla="*/ 3 w 250"/>
                <a:gd name="T45" fmla="*/ 9 h 28"/>
                <a:gd name="T46" fmla="*/ 10 w 250"/>
                <a:gd name="T47" fmla="*/ 15 h 28"/>
                <a:gd name="T48" fmla="*/ 20 w 250"/>
                <a:gd name="T49" fmla="*/ 20 h 28"/>
                <a:gd name="T50" fmla="*/ 20 w 250"/>
                <a:gd name="T51" fmla="*/ 2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28">
                  <a:moveTo>
                    <a:pt x="20" y="20"/>
                  </a:moveTo>
                  <a:lnTo>
                    <a:pt x="48" y="22"/>
                  </a:lnTo>
                  <a:lnTo>
                    <a:pt x="78" y="26"/>
                  </a:lnTo>
                  <a:lnTo>
                    <a:pt x="106" y="26"/>
                  </a:lnTo>
                  <a:lnTo>
                    <a:pt x="137" y="28"/>
                  </a:lnTo>
                  <a:lnTo>
                    <a:pt x="164" y="28"/>
                  </a:lnTo>
                  <a:lnTo>
                    <a:pt x="192" y="28"/>
                  </a:lnTo>
                  <a:lnTo>
                    <a:pt x="222" y="26"/>
                  </a:lnTo>
                  <a:lnTo>
                    <a:pt x="250" y="24"/>
                  </a:lnTo>
                  <a:lnTo>
                    <a:pt x="250" y="22"/>
                  </a:lnTo>
                  <a:lnTo>
                    <a:pt x="246" y="17"/>
                  </a:lnTo>
                  <a:lnTo>
                    <a:pt x="240" y="13"/>
                  </a:lnTo>
                  <a:lnTo>
                    <a:pt x="233" y="11"/>
                  </a:lnTo>
                  <a:lnTo>
                    <a:pt x="205" y="9"/>
                  </a:lnTo>
                  <a:lnTo>
                    <a:pt x="178" y="7"/>
                  </a:lnTo>
                  <a:lnTo>
                    <a:pt x="147" y="7"/>
                  </a:lnTo>
                  <a:lnTo>
                    <a:pt x="120" y="4"/>
                  </a:lnTo>
                  <a:lnTo>
                    <a:pt x="92" y="4"/>
                  </a:lnTo>
                  <a:lnTo>
                    <a:pt x="65" y="4"/>
                  </a:lnTo>
                  <a:lnTo>
                    <a:pt x="34" y="2"/>
                  </a:lnTo>
                  <a:lnTo>
                    <a:pt x="6" y="0"/>
                  </a:lnTo>
                  <a:lnTo>
                    <a:pt x="0" y="2"/>
                  </a:lnTo>
                  <a:lnTo>
                    <a:pt x="3" y="9"/>
                  </a:lnTo>
                  <a:lnTo>
                    <a:pt x="10" y="15"/>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1" name="Freeform 80"/>
            <p:cNvSpPr>
              <a:spLocks/>
            </p:cNvSpPr>
            <p:nvPr/>
          </p:nvSpPr>
          <p:spPr bwMode="auto">
            <a:xfrm>
              <a:off x="3137" y="2304"/>
              <a:ext cx="38" cy="100"/>
            </a:xfrm>
            <a:custGeom>
              <a:avLst/>
              <a:gdLst>
                <a:gd name="T0" fmla="*/ 14 w 38"/>
                <a:gd name="T1" fmla="*/ 2 h 100"/>
                <a:gd name="T2" fmla="*/ 11 w 38"/>
                <a:gd name="T3" fmla="*/ 24 h 100"/>
                <a:gd name="T4" fmla="*/ 7 w 38"/>
                <a:gd name="T5" fmla="*/ 46 h 100"/>
                <a:gd name="T6" fmla="*/ 4 w 38"/>
                <a:gd name="T7" fmla="*/ 70 h 100"/>
                <a:gd name="T8" fmla="*/ 0 w 38"/>
                <a:gd name="T9" fmla="*/ 91 h 100"/>
                <a:gd name="T10" fmla="*/ 4 w 38"/>
                <a:gd name="T11" fmla="*/ 93 h 100"/>
                <a:gd name="T12" fmla="*/ 11 w 38"/>
                <a:gd name="T13" fmla="*/ 98 h 100"/>
                <a:gd name="T14" fmla="*/ 17 w 38"/>
                <a:gd name="T15" fmla="*/ 100 h 100"/>
                <a:gd name="T16" fmla="*/ 24 w 38"/>
                <a:gd name="T17" fmla="*/ 98 h 100"/>
                <a:gd name="T18" fmla="*/ 35 w 38"/>
                <a:gd name="T19" fmla="*/ 76 h 100"/>
                <a:gd name="T20" fmla="*/ 38 w 38"/>
                <a:gd name="T21" fmla="*/ 54 h 100"/>
                <a:gd name="T22" fmla="*/ 38 w 38"/>
                <a:gd name="T23" fmla="*/ 33 h 100"/>
                <a:gd name="T24" fmla="*/ 35 w 38"/>
                <a:gd name="T25" fmla="*/ 9 h 100"/>
                <a:gd name="T26" fmla="*/ 31 w 38"/>
                <a:gd name="T27" fmla="*/ 7 h 100"/>
                <a:gd name="T28" fmla="*/ 24 w 38"/>
                <a:gd name="T29" fmla="*/ 2 h 100"/>
                <a:gd name="T30" fmla="*/ 17 w 38"/>
                <a:gd name="T31" fmla="*/ 0 h 100"/>
                <a:gd name="T32" fmla="*/ 14 w 38"/>
                <a:gd name="T33" fmla="*/ 2 h 100"/>
                <a:gd name="T34" fmla="*/ 14 w 38"/>
                <a:gd name="T35" fmla="*/ 2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100">
                  <a:moveTo>
                    <a:pt x="14" y="2"/>
                  </a:moveTo>
                  <a:lnTo>
                    <a:pt x="11" y="24"/>
                  </a:lnTo>
                  <a:lnTo>
                    <a:pt x="7" y="46"/>
                  </a:lnTo>
                  <a:lnTo>
                    <a:pt x="4" y="70"/>
                  </a:lnTo>
                  <a:lnTo>
                    <a:pt x="0" y="91"/>
                  </a:lnTo>
                  <a:lnTo>
                    <a:pt x="4" y="93"/>
                  </a:lnTo>
                  <a:lnTo>
                    <a:pt x="11" y="98"/>
                  </a:lnTo>
                  <a:lnTo>
                    <a:pt x="17" y="100"/>
                  </a:lnTo>
                  <a:lnTo>
                    <a:pt x="24" y="98"/>
                  </a:lnTo>
                  <a:lnTo>
                    <a:pt x="35" y="76"/>
                  </a:lnTo>
                  <a:lnTo>
                    <a:pt x="38" y="54"/>
                  </a:lnTo>
                  <a:lnTo>
                    <a:pt x="38" y="33"/>
                  </a:lnTo>
                  <a:lnTo>
                    <a:pt x="35" y="9"/>
                  </a:lnTo>
                  <a:lnTo>
                    <a:pt x="31" y="7"/>
                  </a:lnTo>
                  <a:lnTo>
                    <a:pt x="24" y="2"/>
                  </a:lnTo>
                  <a:lnTo>
                    <a:pt x="17"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2" name="Freeform 81"/>
            <p:cNvSpPr>
              <a:spLocks/>
            </p:cNvSpPr>
            <p:nvPr/>
          </p:nvSpPr>
          <p:spPr bwMode="auto">
            <a:xfrm>
              <a:off x="2880" y="2308"/>
              <a:ext cx="322" cy="31"/>
            </a:xfrm>
            <a:custGeom>
              <a:avLst/>
              <a:gdLst>
                <a:gd name="T0" fmla="*/ 28 w 322"/>
                <a:gd name="T1" fmla="*/ 18 h 31"/>
                <a:gd name="T2" fmla="*/ 65 w 322"/>
                <a:gd name="T3" fmla="*/ 20 h 31"/>
                <a:gd name="T4" fmla="*/ 100 w 322"/>
                <a:gd name="T5" fmla="*/ 24 h 31"/>
                <a:gd name="T6" fmla="*/ 137 w 322"/>
                <a:gd name="T7" fmla="*/ 26 h 31"/>
                <a:gd name="T8" fmla="*/ 175 w 322"/>
                <a:gd name="T9" fmla="*/ 29 h 31"/>
                <a:gd name="T10" fmla="*/ 213 w 322"/>
                <a:gd name="T11" fmla="*/ 31 h 31"/>
                <a:gd name="T12" fmla="*/ 250 w 322"/>
                <a:gd name="T13" fmla="*/ 31 h 31"/>
                <a:gd name="T14" fmla="*/ 285 w 322"/>
                <a:gd name="T15" fmla="*/ 29 h 31"/>
                <a:gd name="T16" fmla="*/ 322 w 322"/>
                <a:gd name="T17" fmla="*/ 26 h 31"/>
                <a:gd name="T18" fmla="*/ 322 w 322"/>
                <a:gd name="T19" fmla="*/ 22 h 31"/>
                <a:gd name="T20" fmla="*/ 316 w 322"/>
                <a:gd name="T21" fmla="*/ 18 h 31"/>
                <a:gd name="T22" fmla="*/ 305 w 322"/>
                <a:gd name="T23" fmla="*/ 13 h 31"/>
                <a:gd name="T24" fmla="*/ 295 w 322"/>
                <a:gd name="T25" fmla="*/ 9 h 31"/>
                <a:gd name="T26" fmla="*/ 257 w 322"/>
                <a:gd name="T27" fmla="*/ 7 h 31"/>
                <a:gd name="T28" fmla="*/ 223 w 322"/>
                <a:gd name="T29" fmla="*/ 7 h 31"/>
                <a:gd name="T30" fmla="*/ 185 w 322"/>
                <a:gd name="T31" fmla="*/ 5 h 31"/>
                <a:gd name="T32" fmla="*/ 151 w 322"/>
                <a:gd name="T33" fmla="*/ 5 h 31"/>
                <a:gd name="T34" fmla="*/ 113 w 322"/>
                <a:gd name="T35" fmla="*/ 5 h 31"/>
                <a:gd name="T36" fmla="*/ 79 w 322"/>
                <a:gd name="T37" fmla="*/ 3 h 31"/>
                <a:gd name="T38" fmla="*/ 41 w 322"/>
                <a:gd name="T39" fmla="*/ 3 h 31"/>
                <a:gd name="T40" fmla="*/ 4 w 322"/>
                <a:gd name="T41" fmla="*/ 0 h 31"/>
                <a:gd name="T42" fmla="*/ 0 w 322"/>
                <a:gd name="T43" fmla="*/ 3 h 31"/>
                <a:gd name="T44" fmla="*/ 7 w 322"/>
                <a:gd name="T45" fmla="*/ 9 h 31"/>
                <a:gd name="T46" fmla="*/ 17 w 322"/>
                <a:gd name="T47" fmla="*/ 16 h 31"/>
                <a:gd name="T48" fmla="*/ 28 w 322"/>
                <a:gd name="T49" fmla="*/ 18 h 31"/>
                <a:gd name="T50" fmla="*/ 28 w 322"/>
                <a:gd name="T51" fmla="*/ 18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2" h="31">
                  <a:moveTo>
                    <a:pt x="28" y="18"/>
                  </a:moveTo>
                  <a:lnTo>
                    <a:pt x="65" y="20"/>
                  </a:lnTo>
                  <a:lnTo>
                    <a:pt x="100" y="24"/>
                  </a:lnTo>
                  <a:lnTo>
                    <a:pt x="137" y="26"/>
                  </a:lnTo>
                  <a:lnTo>
                    <a:pt x="175" y="29"/>
                  </a:lnTo>
                  <a:lnTo>
                    <a:pt x="213" y="31"/>
                  </a:lnTo>
                  <a:lnTo>
                    <a:pt x="250" y="31"/>
                  </a:lnTo>
                  <a:lnTo>
                    <a:pt x="285" y="29"/>
                  </a:lnTo>
                  <a:lnTo>
                    <a:pt x="322" y="26"/>
                  </a:lnTo>
                  <a:lnTo>
                    <a:pt x="322" y="22"/>
                  </a:lnTo>
                  <a:lnTo>
                    <a:pt x="316" y="18"/>
                  </a:lnTo>
                  <a:lnTo>
                    <a:pt x="305" y="13"/>
                  </a:lnTo>
                  <a:lnTo>
                    <a:pt x="295" y="9"/>
                  </a:lnTo>
                  <a:lnTo>
                    <a:pt x="257" y="7"/>
                  </a:lnTo>
                  <a:lnTo>
                    <a:pt x="223" y="7"/>
                  </a:lnTo>
                  <a:lnTo>
                    <a:pt x="185" y="5"/>
                  </a:lnTo>
                  <a:lnTo>
                    <a:pt x="151" y="5"/>
                  </a:lnTo>
                  <a:lnTo>
                    <a:pt x="113" y="5"/>
                  </a:lnTo>
                  <a:lnTo>
                    <a:pt x="79" y="3"/>
                  </a:lnTo>
                  <a:lnTo>
                    <a:pt x="41" y="3"/>
                  </a:lnTo>
                  <a:lnTo>
                    <a:pt x="4" y="0"/>
                  </a:lnTo>
                  <a:lnTo>
                    <a:pt x="0" y="3"/>
                  </a:lnTo>
                  <a:lnTo>
                    <a:pt x="7" y="9"/>
                  </a:lnTo>
                  <a:lnTo>
                    <a:pt x="17" y="16"/>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3" name="Freeform 82"/>
            <p:cNvSpPr>
              <a:spLocks/>
            </p:cNvSpPr>
            <p:nvPr/>
          </p:nvSpPr>
          <p:spPr bwMode="auto">
            <a:xfrm>
              <a:off x="2777" y="344"/>
              <a:ext cx="103" cy="122"/>
            </a:xfrm>
            <a:custGeom>
              <a:avLst/>
              <a:gdLst>
                <a:gd name="T0" fmla="*/ 62 w 103"/>
                <a:gd name="T1" fmla="*/ 120 h 122"/>
                <a:gd name="T2" fmla="*/ 31 w 103"/>
                <a:gd name="T3" fmla="*/ 98 h 122"/>
                <a:gd name="T4" fmla="*/ 10 w 103"/>
                <a:gd name="T5" fmla="*/ 68 h 122"/>
                <a:gd name="T6" fmla="*/ 7 w 103"/>
                <a:gd name="T7" fmla="*/ 37 h 122"/>
                <a:gd name="T8" fmla="*/ 31 w 103"/>
                <a:gd name="T9" fmla="*/ 11 h 122"/>
                <a:gd name="T10" fmla="*/ 52 w 103"/>
                <a:gd name="T11" fmla="*/ 9 h 122"/>
                <a:gd name="T12" fmla="*/ 65 w 103"/>
                <a:gd name="T13" fmla="*/ 20 h 122"/>
                <a:gd name="T14" fmla="*/ 76 w 103"/>
                <a:gd name="T15" fmla="*/ 37 h 122"/>
                <a:gd name="T16" fmla="*/ 79 w 103"/>
                <a:gd name="T17" fmla="*/ 50 h 122"/>
                <a:gd name="T18" fmla="*/ 86 w 103"/>
                <a:gd name="T19" fmla="*/ 68 h 122"/>
                <a:gd name="T20" fmla="*/ 86 w 103"/>
                <a:gd name="T21" fmla="*/ 81 h 122"/>
                <a:gd name="T22" fmla="*/ 86 w 103"/>
                <a:gd name="T23" fmla="*/ 96 h 122"/>
                <a:gd name="T24" fmla="*/ 72 w 103"/>
                <a:gd name="T25" fmla="*/ 111 h 122"/>
                <a:gd name="T26" fmla="*/ 72 w 103"/>
                <a:gd name="T27" fmla="*/ 113 h 122"/>
                <a:gd name="T28" fmla="*/ 76 w 103"/>
                <a:gd name="T29" fmla="*/ 116 h 122"/>
                <a:gd name="T30" fmla="*/ 79 w 103"/>
                <a:gd name="T31" fmla="*/ 116 h 122"/>
                <a:gd name="T32" fmla="*/ 83 w 103"/>
                <a:gd name="T33" fmla="*/ 116 h 122"/>
                <a:gd name="T34" fmla="*/ 100 w 103"/>
                <a:gd name="T35" fmla="*/ 98 h 122"/>
                <a:gd name="T36" fmla="*/ 103 w 103"/>
                <a:gd name="T37" fmla="*/ 79 h 122"/>
                <a:gd name="T38" fmla="*/ 96 w 103"/>
                <a:gd name="T39" fmla="*/ 57 h 122"/>
                <a:gd name="T40" fmla="*/ 89 w 103"/>
                <a:gd name="T41" fmla="*/ 35 h 122"/>
                <a:gd name="T42" fmla="*/ 79 w 103"/>
                <a:gd name="T43" fmla="*/ 22 h 122"/>
                <a:gd name="T44" fmla="*/ 69 w 103"/>
                <a:gd name="T45" fmla="*/ 11 h 122"/>
                <a:gd name="T46" fmla="*/ 52 w 103"/>
                <a:gd name="T47" fmla="*/ 3 h 122"/>
                <a:gd name="T48" fmla="*/ 31 w 103"/>
                <a:gd name="T49" fmla="*/ 0 h 122"/>
                <a:gd name="T50" fmla="*/ 10 w 103"/>
                <a:gd name="T51" fmla="*/ 7 h 122"/>
                <a:gd name="T52" fmla="*/ 4 w 103"/>
                <a:gd name="T53" fmla="*/ 20 h 122"/>
                <a:gd name="T54" fmla="*/ 0 w 103"/>
                <a:gd name="T55" fmla="*/ 35 h 122"/>
                <a:gd name="T56" fmla="*/ 0 w 103"/>
                <a:gd name="T57" fmla="*/ 50 h 122"/>
                <a:gd name="T58" fmla="*/ 7 w 103"/>
                <a:gd name="T59" fmla="*/ 70 h 122"/>
                <a:gd name="T60" fmla="*/ 21 w 103"/>
                <a:gd name="T61" fmla="*/ 90 h 122"/>
                <a:gd name="T62" fmla="*/ 41 w 103"/>
                <a:gd name="T63" fmla="*/ 109 h 122"/>
                <a:gd name="T64" fmla="*/ 65 w 103"/>
                <a:gd name="T65" fmla="*/ 122 h 122"/>
                <a:gd name="T66" fmla="*/ 65 w 103"/>
                <a:gd name="T67" fmla="*/ 122 h 122"/>
                <a:gd name="T68" fmla="*/ 65 w 103"/>
                <a:gd name="T69" fmla="*/ 122 h 122"/>
                <a:gd name="T70" fmla="*/ 65 w 103"/>
                <a:gd name="T71" fmla="*/ 122 h 122"/>
                <a:gd name="T72" fmla="*/ 62 w 103"/>
                <a:gd name="T73" fmla="*/ 120 h 122"/>
                <a:gd name="T74" fmla="*/ 62 w 103"/>
                <a:gd name="T75" fmla="*/ 120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22">
                  <a:moveTo>
                    <a:pt x="62" y="120"/>
                  </a:moveTo>
                  <a:lnTo>
                    <a:pt x="31" y="98"/>
                  </a:lnTo>
                  <a:lnTo>
                    <a:pt x="10" y="68"/>
                  </a:lnTo>
                  <a:lnTo>
                    <a:pt x="7" y="37"/>
                  </a:lnTo>
                  <a:lnTo>
                    <a:pt x="31" y="11"/>
                  </a:lnTo>
                  <a:lnTo>
                    <a:pt x="52" y="9"/>
                  </a:lnTo>
                  <a:lnTo>
                    <a:pt x="65" y="20"/>
                  </a:lnTo>
                  <a:lnTo>
                    <a:pt x="76" y="37"/>
                  </a:lnTo>
                  <a:lnTo>
                    <a:pt x="79" y="50"/>
                  </a:lnTo>
                  <a:lnTo>
                    <a:pt x="86" y="68"/>
                  </a:lnTo>
                  <a:lnTo>
                    <a:pt x="86" y="81"/>
                  </a:lnTo>
                  <a:lnTo>
                    <a:pt x="86" y="96"/>
                  </a:lnTo>
                  <a:lnTo>
                    <a:pt x="72" y="111"/>
                  </a:lnTo>
                  <a:lnTo>
                    <a:pt x="72" y="113"/>
                  </a:lnTo>
                  <a:lnTo>
                    <a:pt x="76" y="116"/>
                  </a:lnTo>
                  <a:lnTo>
                    <a:pt x="79" y="116"/>
                  </a:lnTo>
                  <a:lnTo>
                    <a:pt x="83" y="116"/>
                  </a:lnTo>
                  <a:lnTo>
                    <a:pt x="100" y="98"/>
                  </a:lnTo>
                  <a:lnTo>
                    <a:pt x="103" y="79"/>
                  </a:lnTo>
                  <a:lnTo>
                    <a:pt x="96" y="57"/>
                  </a:lnTo>
                  <a:lnTo>
                    <a:pt x="89" y="35"/>
                  </a:lnTo>
                  <a:lnTo>
                    <a:pt x="79" y="22"/>
                  </a:lnTo>
                  <a:lnTo>
                    <a:pt x="69" y="11"/>
                  </a:lnTo>
                  <a:lnTo>
                    <a:pt x="52" y="3"/>
                  </a:lnTo>
                  <a:lnTo>
                    <a:pt x="31" y="0"/>
                  </a:lnTo>
                  <a:lnTo>
                    <a:pt x="10" y="7"/>
                  </a:lnTo>
                  <a:lnTo>
                    <a:pt x="4" y="20"/>
                  </a:lnTo>
                  <a:lnTo>
                    <a:pt x="0" y="35"/>
                  </a:lnTo>
                  <a:lnTo>
                    <a:pt x="0" y="50"/>
                  </a:lnTo>
                  <a:lnTo>
                    <a:pt x="7" y="70"/>
                  </a:lnTo>
                  <a:lnTo>
                    <a:pt x="21" y="90"/>
                  </a:lnTo>
                  <a:lnTo>
                    <a:pt x="41" y="109"/>
                  </a:lnTo>
                  <a:lnTo>
                    <a:pt x="65" y="122"/>
                  </a:lnTo>
                  <a:lnTo>
                    <a:pt x="62"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4" name="Freeform 83"/>
            <p:cNvSpPr>
              <a:spLocks/>
            </p:cNvSpPr>
            <p:nvPr/>
          </p:nvSpPr>
          <p:spPr bwMode="auto">
            <a:xfrm>
              <a:off x="2479" y="796"/>
              <a:ext cx="799" cy="165"/>
            </a:xfrm>
            <a:custGeom>
              <a:avLst/>
              <a:gdLst>
                <a:gd name="T0" fmla="*/ 562 w 799"/>
                <a:gd name="T1" fmla="*/ 126 h 165"/>
                <a:gd name="T2" fmla="*/ 463 w 799"/>
                <a:gd name="T3" fmla="*/ 137 h 165"/>
                <a:gd name="T4" fmla="*/ 367 w 799"/>
                <a:gd name="T5" fmla="*/ 144 h 165"/>
                <a:gd name="T6" fmla="*/ 267 w 799"/>
                <a:gd name="T7" fmla="*/ 144 h 165"/>
                <a:gd name="T8" fmla="*/ 199 w 799"/>
                <a:gd name="T9" fmla="*/ 139 h 165"/>
                <a:gd name="T10" fmla="*/ 140 w 799"/>
                <a:gd name="T11" fmla="*/ 133 h 165"/>
                <a:gd name="T12" fmla="*/ 75 w 799"/>
                <a:gd name="T13" fmla="*/ 118 h 165"/>
                <a:gd name="T14" fmla="*/ 44 w 799"/>
                <a:gd name="T15" fmla="*/ 102 h 165"/>
                <a:gd name="T16" fmla="*/ 79 w 799"/>
                <a:gd name="T17" fmla="*/ 85 h 165"/>
                <a:gd name="T18" fmla="*/ 134 w 799"/>
                <a:gd name="T19" fmla="*/ 74 h 165"/>
                <a:gd name="T20" fmla="*/ 192 w 799"/>
                <a:gd name="T21" fmla="*/ 65 h 165"/>
                <a:gd name="T22" fmla="*/ 254 w 799"/>
                <a:gd name="T23" fmla="*/ 57 h 165"/>
                <a:gd name="T24" fmla="*/ 329 w 799"/>
                <a:gd name="T25" fmla="*/ 48 h 165"/>
                <a:gd name="T26" fmla="*/ 422 w 799"/>
                <a:gd name="T27" fmla="*/ 44 h 165"/>
                <a:gd name="T28" fmla="*/ 514 w 799"/>
                <a:gd name="T29" fmla="*/ 44 h 165"/>
                <a:gd name="T30" fmla="*/ 607 w 799"/>
                <a:gd name="T31" fmla="*/ 46 h 165"/>
                <a:gd name="T32" fmla="*/ 699 w 799"/>
                <a:gd name="T33" fmla="*/ 52 h 165"/>
                <a:gd name="T34" fmla="*/ 730 w 799"/>
                <a:gd name="T35" fmla="*/ 68 h 165"/>
                <a:gd name="T36" fmla="*/ 710 w 799"/>
                <a:gd name="T37" fmla="*/ 87 h 165"/>
                <a:gd name="T38" fmla="*/ 669 w 799"/>
                <a:gd name="T39" fmla="*/ 111 h 165"/>
                <a:gd name="T40" fmla="*/ 651 w 799"/>
                <a:gd name="T41" fmla="*/ 126 h 165"/>
                <a:gd name="T42" fmla="*/ 662 w 799"/>
                <a:gd name="T43" fmla="*/ 135 h 165"/>
                <a:gd name="T44" fmla="*/ 693 w 799"/>
                <a:gd name="T45" fmla="*/ 133 h 165"/>
                <a:gd name="T46" fmla="*/ 747 w 799"/>
                <a:gd name="T47" fmla="*/ 122 h 165"/>
                <a:gd name="T48" fmla="*/ 789 w 799"/>
                <a:gd name="T49" fmla="*/ 102 h 165"/>
                <a:gd name="T50" fmla="*/ 795 w 799"/>
                <a:gd name="T51" fmla="*/ 74 h 165"/>
                <a:gd name="T52" fmla="*/ 758 w 799"/>
                <a:gd name="T53" fmla="*/ 42 h 165"/>
                <a:gd name="T54" fmla="*/ 699 w 799"/>
                <a:gd name="T55" fmla="*/ 20 h 165"/>
                <a:gd name="T56" fmla="*/ 631 w 799"/>
                <a:gd name="T57" fmla="*/ 7 h 165"/>
                <a:gd name="T58" fmla="*/ 549 w 799"/>
                <a:gd name="T59" fmla="*/ 0 h 165"/>
                <a:gd name="T60" fmla="*/ 466 w 799"/>
                <a:gd name="T61" fmla="*/ 0 h 165"/>
                <a:gd name="T62" fmla="*/ 384 w 799"/>
                <a:gd name="T63" fmla="*/ 5 h 165"/>
                <a:gd name="T64" fmla="*/ 305 w 799"/>
                <a:gd name="T65" fmla="*/ 13 h 165"/>
                <a:gd name="T66" fmla="*/ 236 w 799"/>
                <a:gd name="T67" fmla="*/ 20 h 165"/>
                <a:gd name="T68" fmla="*/ 168 w 799"/>
                <a:gd name="T69" fmla="*/ 31 h 165"/>
                <a:gd name="T70" fmla="*/ 82 w 799"/>
                <a:gd name="T71" fmla="*/ 46 h 165"/>
                <a:gd name="T72" fmla="*/ 14 w 799"/>
                <a:gd name="T73" fmla="*/ 70 h 165"/>
                <a:gd name="T74" fmla="*/ 3 w 799"/>
                <a:gd name="T75" fmla="*/ 105 h 165"/>
                <a:gd name="T76" fmla="*/ 48 w 799"/>
                <a:gd name="T77" fmla="*/ 137 h 165"/>
                <a:gd name="T78" fmla="*/ 99 w 799"/>
                <a:gd name="T79" fmla="*/ 150 h 165"/>
                <a:gd name="T80" fmla="*/ 154 w 799"/>
                <a:gd name="T81" fmla="*/ 157 h 165"/>
                <a:gd name="T82" fmla="*/ 209 w 799"/>
                <a:gd name="T83" fmla="*/ 161 h 165"/>
                <a:gd name="T84" fmla="*/ 281 w 799"/>
                <a:gd name="T85" fmla="*/ 165 h 165"/>
                <a:gd name="T86" fmla="*/ 381 w 799"/>
                <a:gd name="T87" fmla="*/ 161 h 165"/>
                <a:gd name="T88" fmla="*/ 480 w 799"/>
                <a:gd name="T89" fmla="*/ 150 h 165"/>
                <a:gd name="T90" fmla="*/ 576 w 799"/>
                <a:gd name="T91" fmla="*/ 135 h 165"/>
                <a:gd name="T92" fmla="*/ 624 w 799"/>
                <a:gd name="T93" fmla="*/ 124 h 165"/>
                <a:gd name="T94" fmla="*/ 617 w 799"/>
                <a:gd name="T95" fmla="*/ 118 h 165"/>
                <a:gd name="T96" fmla="*/ 614 w 799"/>
                <a:gd name="T97" fmla="*/ 118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165">
                  <a:moveTo>
                    <a:pt x="614" y="118"/>
                  </a:moveTo>
                  <a:lnTo>
                    <a:pt x="562" y="126"/>
                  </a:lnTo>
                  <a:lnTo>
                    <a:pt x="514" y="133"/>
                  </a:lnTo>
                  <a:lnTo>
                    <a:pt x="463" y="137"/>
                  </a:lnTo>
                  <a:lnTo>
                    <a:pt x="415" y="142"/>
                  </a:lnTo>
                  <a:lnTo>
                    <a:pt x="367" y="144"/>
                  </a:lnTo>
                  <a:lnTo>
                    <a:pt x="315" y="144"/>
                  </a:lnTo>
                  <a:lnTo>
                    <a:pt x="267" y="144"/>
                  </a:lnTo>
                  <a:lnTo>
                    <a:pt x="216" y="142"/>
                  </a:lnTo>
                  <a:lnTo>
                    <a:pt x="199" y="139"/>
                  </a:lnTo>
                  <a:lnTo>
                    <a:pt x="171" y="137"/>
                  </a:lnTo>
                  <a:lnTo>
                    <a:pt x="140" y="133"/>
                  </a:lnTo>
                  <a:lnTo>
                    <a:pt x="106" y="126"/>
                  </a:lnTo>
                  <a:lnTo>
                    <a:pt x="75" y="118"/>
                  </a:lnTo>
                  <a:lnTo>
                    <a:pt x="51" y="111"/>
                  </a:lnTo>
                  <a:lnTo>
                    <a:pt x="44" y="102"/>
                  </a:lnTo>
                  <a:lnTo>
                    <a:pt x="55" y="94"/>
                  </a:lnTo>
                  <a:lnTo>
                    <a:pt x="79" y="85"/>
                  </a:lnTo>
                  <a:lnTo>
                    <a:pt x="106" y="79"/>
                  </a:lnTo>
                  <a:lnTo>
                    <a:pt x="134" y="74"/>
                  </a:lnTo>
                  <a:lnTo>
                    <a:pt x="164" y="68"/>
                  </a:lnTo>
                  <a:lnTo>
                    <a:pt x="192" y="65"/>
                  </a:lnTo>
                  <a:lnTo>
                    <a:pt x="223" y="61"/>
                  </a:lnTo>
                  <a:lnTo>
                    <a:pt x="254" y="57"/>
                  </a:lnTo>
                  <a:lnTo>
                    <a:pt x="281" y="55"/>
                  </a:lnTo>
                  <a:lnTo>
                    <a:pt x="329" y="48"/>
                  </a:lnTo>
                  <a:lnTo>
                    <a:pt x="374" y="46"/>
                  </a:lnTo>
                  <a:lnTo>
                    <a:pt x="422" y="44"/>
                  </a:lnTo>
                  <a:lnTo>
                    <a:pt x="470" y="42"/>
                  </a:lnTo>
                  <a:lnTo>
                    <a:pt x="514" y="44"/>
                  </a:lnTo>
                  <a:lnTo>
                    <a:pt x="562" y="44"/>
                  </a:lnTo>
                  <a:lnTo>
                    <a:pt x="607" y="46"/>
                  </a:lnTo>
                  <a:lnTo>
                    <a:pt x="655" y="48"/>
                  </a:lnTo>
                  <a:lnTo>
                    <a:pt x="699" y="52"/>
                  </a:lnTo>
                  <a:lnTo>
                    <a:pt x="723" y="59"/>
                  </a:lnTo>
                  <a:lnTo>
                    <a:pt x="730" y="68"/>
                  </a:lnTo>
                  <a:lnTo>
                    <a:pt x="723" y="76"/>
                  </a:lnTo>
                  <a:lnTo>
                    <a:pt x="710" y="87"/>
                  </a:lnTo>
                  <a:lnTo>
                    <a:pt x="689" y="98"/>
                  </a:lnTo>
                  <a:lnTo>
                    <a:pt x="669" y="111"/>
                  </a:lnTo>
                  <a:lnTo>
                    <a:pt x="651" y="122"/>
                  </a:lnTo>
                  <a:lnTo>
                    <a:pt x="651" y="126"/>
                  </a:lnTo>
                  <a:lnTo>
                    <a:pt x="655" y="131"/>
                  </a:lnTo>
                  <a:lnTo>
                    <a:pt x="662" y="135"/>
                  </a:lnTo>
                  <a:lnTo>
                    <a:pt x="669" y="137"/>
                  </a:lnTo>
                  <a:lnTo>
                    <a:pt x="693" y="133"/>
                  </a:lnTo>
                  <a:lnTo>
                    <a:pt x="720" y="128"/>
                  </a:lnTo>
                  <a:lnTo>
                    <a:pt x="747" y="122"/>
                  </a:lnTo>
                  <a:lnTo>
                    <a:pt x="771" y="113"/>
                  </a:lnTo>
                  <a:lnTo>
                    <a:pt x="789" y="102"/>
                  </a:lnTo>
                  <a:lnTo>
                    <a:pt x="799" y="89"/>
                  </a:lnTo>
                  <a:lnTo>
                    <a:pt x="795" y="74"/>
                  </a:lnTo>
                  <a:lnTo>
                    <a:pt x="782" y="57"/>
                  </a:lnTo>
                  <a:lnTo>
                    <a:pt x="758" y="42"/>
                  </a:lnTo>
                  <a:lnTo>
                    <a:pt x="730" y="29"/>
                  </a:lnTo>
                  <a:lnTo>
                    <a:pt x="699" y="20"/>
                  </a:lnTo>
                  <a:lnTo>
                    <a:pt x="665" y="11"/>
                  </a:lnTo>
                  <a:lnTo>
                    <a:pt x="631" y="7"/>
                  </a:lnTo>
                  <a:lnTo>
                    <a:pt x="590" y="2"/>
                  </a:lnTo>
                  <a:lnTo>
                    <a:pt x="549" y="0"/>
                  </a:lnTo>
                  <a:lnTo>
                    <a:pt x="507" y="0"/>
                  </a:lnTo>
                  <a:lnTo>
                    <a:pt x="466" y="0"/>
                  </a:lnTo>
                  <a:lnTo>
                    <a:pt x="425" y="2"/>
                  </a:lnTo>
                  <a:lnTo>
                    <a:pt x="384" y="5"/>
                  </a:lnTo>
                  <a:lnTo>
                    <a:pt x="343" y="9"/>
                  </a:lnTo>
                  <a:lnTo>
                    <a:pt x="305" y="13"/>
                  </a:lnTo>
                  <a:lnTo>
                    <a:pt x="267" y="16"/>
                  </a:lnTo>
                  <a:lnTo>
                    <a:pt x="236" y="20"/>
                  </a:lnTo>
                  <a:lnTo>
                    <a:pt x="206" y="24"/>
                  </a:lnTo>
                  <a:lnTo>
                    <a:pt x="168" y="31"/>
                  </a:lnTo>
                  <a:lnTo>
                    <a:pt x="127" y="37"/>
                  </a:lnTo>
                  <a:lnTo>
                    <a:pt x="82" y="46"/>
                  </a:lnTo>
                  <a:lnTo>
                    <a:pt x="44" y="57"/>
                  </a:lnTo>
                  <a:lnTo>
                    <a:pt x="14" y="70"/>
                  </a:lnTo>
                  <a:lnTo>
                    <a:pt x="0" y="85"/>
                  </a:lnTo>
                  <a:lnTo>
                    <a:pt x="3" y="105"/>
                  </a:lnTo>
                  <a:lnTo>
                    <a:pt x="31" y="128"/>
                  </a:lnTo>
                  <a:lnTo>
                    <a:pt x="48" y="137"/>
                  </a:lnTo>
                  <a:lnTo>
                    <a:pt x="72" y="144"/>
                  </a:lnTo>
                  <a:lnTo>
                    <a:pt x="99" y="150"/>
                  </a:lnTo>
                  <a:lnTo>
                    <a:pt x="127" y="155"/>
                  </a:lnTo>
                  <a:lnTo>
                    <a:pt x="154" y="157"/>
                  </a:lnTo>
                  <a:lnTo>
                    <a:pt x="185" y="159"/>
                  </a:lnTo>
                  <a:lnTo>
                    <a:pt x="209" y="161"/>
                  </a:lnTo>
                  <a:lnTo>
                    <a:pt x="233" y="163"/>
                  </a:lnTo>
                  <a:lnTo>
                    <a:pt x="281" y="165"/>
                  </a:lnTo>
                  <a:lnTo>
                    <a:pt x="329" y="163"/>
                  </a:lnTo>
                  <a:lnTo>
                    <a:pt x="381" y="161"/>
                  </a:lnTo>
                  <a:lnTo>
                    <a:pt x="429" y="157"/>
                  </a:lnTo>
                  <a:lnTo>
                    <a:pt x="480" y="150"/>
                  </a:lnTo>
                  <a:lnTo>
                    <a:pt x="528" y="142"/>
                  </a:lnTo>
                  <a:lnTo>
                    <a:pt x="576" y="135"/>
                  </a:lnTo>
                  <a:lnTo>
                    <a:pt x="624" y="126"/>
                  </a:lnTo>
                  <a:lnTo>
                    <a:pt x="624" y="124"/>
                  </a:lnTo>
                  <a:lnTo>
                    <a:pt x="621" y="120"/>
                  </a:lnTo>
                  <a:lnTo>
                    <a:pt x="617" y="118"/>
                  </a:lnTo>
                  <a:lnTo>
                    <a:pt x="614" y="1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5" name="Freeform 84"/>
            <p:cNvSpPr>
              <a:spLocks/>
            </p:cNvSpPr>
            <p:nvPr/>
          </p:nvSpPr>
          <p:spPr bwMode="auto">
            <a:xfrm>
              <a:off x="2839" y="390"/>
              <a:ext cx="247" cy="419"/>
            </a:xfrm>
            <a:custGeom>
              <a:avLst/>
              <a:gdLst>
                <a:gd name="T0" fmla="*/ 237 w 247"/>
                <a:gd name="T1" fmla="*/ 404 h 419"/>
                <a:gd name="T2" fmla="*/ 165 w 247"/>
                <a:gd name="T3" fmla="*/ 365 h 419"/>
                <a:gd name="T4" fmla="*/ 127 w 247"/>
                <a:gd name="T5" fmla="*/ 328 h 419"/>
                <a:gd name="T6" fmla="*/ 113 w 247"/>
                <a:gd name="T7" fmla="*/ 291 h 419"/>
                <a:gd name="T8" fmla="*/ 120 w 247"/>
                <a:gd name="T9" fmla="*/ 254 h 419"/>
                <a:gd name="T10" fmla="*/ 130 w 247"/>
                <a:gd name="T11" fmla="*/ 219 h 419"/>
                <a:gd name="T12" fmla="*/ 144 w 247"/>
                <a:gd name="T13" fmla="*/ 183 h 419"/>
                <a:gd name="T14" fmla="*/ 151 w 247"/>
                <a:gd name="T15" fmla="*/ 146 h 419"/>
                <a:gd name="T16" fmla="*/ 137 w 247"/>
                <a:gd name="T17" fmla="*/ 107 h 419"/>
                <a:gd name="T18" fmla="*/ 127 w 247"/>
                <a:gd name="T19" fmla="*/ 89 h 419"/>
                <a:gd name="T20" fmla="*/ 113 w 247"/>
                <a:gd name="T21" fmla="*/ 74 h 419"/>
                <a:gd name="T22" fmla="*/ 103 w 247"/>
                <a:gd name="T23" fmla="*/ 59 h 419"/>
                <a:gd name="T24" fmla="*/ 86 w 247"/>
                <a:gd name="T25" fmla="*/ 46 h 419"/>
                <a:gd name="T26" fmla="*/ 69 w 247"/>
                <a:gd name="T27" fmla="*/ 33 h 419"/>
                <a:gd name="T28" fmla="*/ 51 w 247"/>
                <a:gd name="T29" fmla="*/ 22 h 419"/>
                <a:gd name="T30" fmla="*/ 27 w 247"/>
                <a:gd name="T31" fmla="*/ 11 h 419"/>
                <a:gd name="T32" fmla="*/ 3 w 247"/>
                <a:gd name="T33" fmla="*/ 0 h 419"/>
                <a:gd name="T34" fmla="*/ 0 w 247"/>
                <a:gd name="T35" fmla="*/ 0 h 419"/>
                <a:gd name="T36" fmla="*/ 3 w 247"/>
                <a:gd name="T37" fmla="*/ 7 h 419"/>
                <a:gd name="T38" fmla="*/ 7 w 247"/>
                <a:gd name="T39" fmla="*/ 13 h 419"/>
                <a:gd name="T40" fmla="*/ 14 w 247"/>
                <a:gd name="T41" fmla="*/ 17 h 419"/>
                <a:gd name="T42" fmla="*/ 62 w 247"/>
                <a:gd name="T43" fmla="*/ 50 h 419"/>
                <a:gd name="T44" fmla="*/ 89 w 247"/>
                <a:gd name="T45" fmla="*/ 85 h 419"/>
                <a:gd name="T46" fmla="*/ 103 w 247"/>
                <a:gd name="T47" fmla="*/ 124 h 419"/>
                <a:gd name="T48" fmla="*/ 106 w 247"/>
                <a:gd name="T49" fmla="*/ 161 h 419"/>
                <a:gd name="T50" fmla="*/ 103 w 247"/>
                <a:gd name="T51" fmla="*/ 200 h 419"/>
                <a:gd name="T52" fmla="*/ 99 w 247"/>
                <a:gd name="T53" fmla="*/ 241 h 419"/>
                <a:gd name="T54" fmla="*/ 103 w 247"/>
                <a:gd name="T55" fmla="*/ 282 h 419"/>
                <a:gd name="T56" fmla="*/ 113 w 247"/>
                <a:gd name="T57" fmla="*/ 322 h 419"/>
                <a:gd name="T58" fmla="*/ 120 w 247"/>
                <a:gd name="T59" fmla="*/ 337 h 419"/>
                <a:gd name="T60" fmla="*/ 134 w 247"/>
                <a:gd name="T61" fmla="*/ 352 h 419"/>
                <a:gd name="T62" fmla="*/ 147 w 247"/>
                <a:gd name="T63" fmla="*/ 365 h 419"/>
                <a:gd name="T64" fmla="*/ 161 w 247"/>
                <a:gd name="T65" fmla="*/ 378 h 419"/>
                <a:gd name="T66" fmla="*/ 182 w 247"/>
                <a:gd name="T67" fmla="*/ 391 h 419"/>
                <a:gd name="T68" fmla="*/ 202 w 247"/>
                <a:gd name="T69" fmla="*/ 402 h 419"/>
                <a:gd name="T70" fmla="*/ 223 w 247"/>
                <a:gd name="T71" fmla="*/ 411 h 419"/>
                <a:gd name="T72" fmla="*/ 247 w 247"/>
                <a:gd name="T73" fmla="*/ 419 h 419"/>
                <a:gd name="T74" fmla="*/ 247 w 247"/>
                <a:gd name="T75" fmla="*/ 417 h 419"/>
                <a:gd name="T76" fmla="*/ 243 w 247"/>
                <a:gd name="T77" fmla="*/ 413 h 419"/>
                <a:gd name="T78" fmla="*/ 240 w 247"/>
                <a:gd name="T79" fmla="*/ 408 h 419"/>
                <a:gd name="T80" fmla="*/ 237 w 247"/>
                <a:gd name="T81" fmla="*/ 404 h 419"/>
                <a:gd name="T82" fmla="*/ 237 w 247"/>
                <a:gd name="T83" fmla="*/ 404 h 4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7" h="419">
                  <a:moveTo>
                    <a:pt x="237" y="404"/>
                  </a:moveTo>
                  <a:lnTo>
                    <a:pt x="165" y="365"/>
                  </a:lnTo>
                  <a:lnTo>
                    <a:pt x="127" y="328"/>
                  </a:lnTo>
                  <a:lnTo>
                    <a:pt x="113" y="291"/>
                  </a:lnTo>
                  <a:lnTo>
                    <a:pt x="120" y="254"/>
                  </a:lnTo>
                  <a:lnTo>
                    <a:pt x="130" y="219"/>
                  </a:lnTo>
                  <a:lnTo>
                    <a:pt x="144" y="183"/>
                  </a:lnTo>
                  <a:lnTo>
                    <a:pt x="151" y="146"/>
                  </a:lnTo>
                  <a:lnTo>
                    <a:pt x="137" y="107"/>
                  </a:lnTo>
                  <a:lnTo>
                    <a:pt x="127" y="89"/>
                  </a:lnTo>
                  <a:lnTo>
                    <a:pt x="113" y="74"/>
                  </a:lnTo>
                  <a:lnTo>
                    <a:pt x="103" y="59"/>
                  </a:lnTo>
                  <a:lnTo>
                    <a:pt x="86" y="46"/>
                  </a:lnTo>
                  <a:lnTo>
                    <a:pt x="69" y="33"/>
                  </a:lnTo>
                  <a:lnTo>
                    <a:pt x="51" y="22"/>
                  </a:lnTo>
                  <a:lnTo>
                    <a:pt x="27" y="11"/>
                  </a:lnTo>
                  <a:lnTo>
                    <a:pt x="3" y="0"/>
                  </a:lnTo>
                  <a:lnTo>
                    <a:pt x="0" y="0"/>
                  </a:lnTo>
                  <a:lnTo>
                    <a:pt x="3" y="7"/>
                  </a:lnTo>
                  <a:lnTo>
                    <a:pt x="7" y="13"/>
                  </a:lnTo>
                  <a:lnTo>
                    <a:pt x="14" y="17"/>
                  </a:lnTo>
                  <a:lnTo>
                    <a:pt x="62" y="50"/>
                  </a:lnTo>
                  <a:lnTo>
                    <a:pt x="89" y="85"/>
                  </a:lnTo>
                  <a:lnTo>
                    <a:pt x="103" y="124"/>
                  </a:lnTo>
                  <a:lnTo>
                    <a:pt x="106" y="161"/>
                  </a:lnTo>
                  <a:lnTo>
                    <a:pt x="103" y="200"/>
                  </a:lnTo>
                  <a:lnTo>
                    <a:pt x="99" y="241"/>
                  </a:lnTo>
                  <a:lnTo>
                    <a:pt x="103" y="282"/>
                  </a:lnTo>
                  <a:lnTo>
                    <a:pt x="113" y="322"/>
                  </a:lnTo>
                  <a:lnTo>
                    <a:pt x="120" y="337"/>
                  </a:lnTo>
                  <a:lnTo>
                    <a:pt x="134" y="352"/>
                  </a:lnTo>
                  <a:lnTo>
                    <a:pt x="147" y="365"/>
                  </a:lnTo>
                  <a:lnTo>
                    <a:pt x="161" y="378"/>
                  </a:lnTo>
                  <a:lnTo>
                    <a:pt x="182" y="391"/>
                  </a:lnTo>
                  <a:lnTo>
                    <a:pt x="202" y="402"/>
                  </a:lnTo>
                  <a:lnTo>
                    <a:pt x="223" y="411"/>
                  </a:lnTo>
                  <a:lnTo>
                    <a:pt x="247" y="419"/>
                  </a:lnTo>
                  <a:lnTo>
                    <a:pt x="247" y="417"/>
                  </a:lnTo>
                  <a:lnTo>
                    <a:pt x="243" y="413"/>
                  </a:lnTo>
                  <a:lnTo>
                    <a:pt x="240" y="408"/>
                  </a:lnTo>
                  <a:lnTo>
                    <a:pt x="237" y="40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4" name="Title 1"/>
          <p:cNvSpPr txBox="1">
            <a:spLocks/>
          </p:cNvSpPr>
          <p:nvPr/>
        </p:nvSpPr>
        <p:spPr bwMode="auto">
          <a:xfrm>
            <a:off x="639763" y="107950"/>
            <a:ext cx="804227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defTabSz="914400" eaLnBrk="1" hangingPunct="1"/>
            <a:r>
              <a:rPr lang="en-US" sz="4600" b="1">
                <a:solidFill>
                  <a:schemeClr val="accent1"/>
                </a:solidFill>
                <a:latin typeface="Century Gothic" charset="0"/>
                <a:cs typeface="MS PGothic" charset="0"/>
              </a:rPr>
              <a:t>LAUSD                Students</a:t>
            </a:r>
          </a:p>
        </p:txBody>
      </p:sp>
      <p:graphicFrame>
        <p:nvGraphicFramePr>
          <p:cNvPr id="85" name="Content Placeholder 3"/>
          <p:cNvGraphicFramePr>
            <a:graphicFrameLocks/>
          </p:cNvGraphicFramePr>
          <p:nvPr/>
        </p:nvGraphicFramePr>
        <p:xfrm>
          <a:off x="497023"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542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Network of Support</a:t>
            </a:r>
            <a:endParaRPr lang="en-US" dirty="0"/>
          </a:p>
        </p:txBody>
      </p:sp>
      <p:sp>
        <p:nvSpPr>
          <p:cNvPr id="3" name="Content Placeholder 2"/>
          <p:cNvSpPr>
            <a:spLocks noGrp="1"/>
          </p:cNvSpPr>
          <p:nvPr>
            <p:ph idx="1"/>
          </p:nvPr>
        </p:nvSpPr>
        <p:spPr/>
        <p:txBody>
          <a:bodyPr>
            <a:noAutofit/>
          </a:bodyPr>
          <a:lstStyle/>
          <a:p>
            <a:pPr marL="0" indent="0">
              <a:buNone/>
            </a:pPr>
            <a:r>
              <a:rPr lang="en-US" sz="2000" b="1" dirty="0" smtClean="0">
                <a:solidFill>
                  <a:srgbClr val="FFFFFF"/>
                </a:solidFill>
              </a:rPr>
              <a:t>Objective: 		Discover the potential within ourselves 			to teach our diverse learners how to be 			resilient and bounce back when faced with 			adversity</a:t>
            </a:r>
          </a:p>
          <a:p>
            <a:pPr marL="0" indent="0">
              <a:buNone/>
            </a:pPr>
            <a:r>
              <a:rPr lang="en-US" sz="2000" b="1" dirty="0" smtClean="0">
                <a:solidFill>
                  <a:srgbClr val="FFFFFF"/>
                </a:solidFill>
              </a:rPr>
              <a:t>Language Mode: 	Interpretive</a:t>
            </a:r>
          </a:p>
          <a:p>
            <a:pPr marL="0" indent="0">
              <a:buNone/>
            </a:pPr>
            <a:r>
              <a:rPr lang="en-US" sz="2000" b="1" dirty="0" smtClean="0">
                <a:solidFill>
                  <a:srgbClr val="FFFFFF"/>
                </a:solidFill>
              </a:rPr>
              <a:t>Processing Activity: 	“Learn What I Can </a:t>
            </a:r>
            <a:r>
              <a:rPr lang="en-US" sz="2000" b="1" dirty="0">
                <a:solidFill>
                  <a:srgbClr val="FFFFFF"/>
                </a:solidFill>
              </a:rPr>
              <a:t>D</a:t>
            </a:r>
            <a:r>
              <a:rPr lang="en-US" sz="2000" b="1" dirty="0" smtClean="0">
                <a:solidFill>
                  <a:srgbClr val="FFFFFF"/>
                </a:solidFill>
              </a:rPr>
              <a:t>o!”</a:t>
            </a:r>
          </a:p>
          <a:p>
            <a:pPr marL="0" indent="0">
              <a:buNone/>
            </a:pPr>
            <a:r>
              <a:rPr lang="en-US" sz="2000" b="1" dirty="0" smtClean="0">
                <a:solidFill>
                  <a:srgbClr val="FFFFFF"/>
                </a:solidFill>
              </a:rPr>
              <a:t>Material: 		Student profiles			“Learn what I can do!” worksheet 			Writing tool</a:t>
            </a:r>
          </a:p>
          <a:p>
            <a:pPr marL="0" indent="0">
              <a:buNone/>
            </a:pPr>
            <a:endParaRPr lang="en-US" dirty="0"/>
          </a:p>
        </p:txBody>
      </p:sp>
    </p:spTree>
    <p:extLst>
      <p:ext uri="{BB962C8B-B14F-4D97-AF65-F5344CB8AC3E}">
        <p14:creationId xmlns:p14="http://schemas.microsoft.com/office/powerpoint/2010/main" val="2224070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What I Can Do!”</a:t>
            </a:r>
            <a:endParaRPr lang="en-US" dirty="0"/>
          </a:p>
        </p:txBody>
      </p:sp>
      <p:sp>
        <p:nvSpPr>
          <p:cNvPr id="3" name="Content Placeholder 2"/>
          <p:cNvSpPr>
            <a:spLocks noGrp="1"/>
          </p:cNvSpPr>
          <p:nvPr>
            <p:ph idx="1"/>
          </p:nvPr>
        </p:nvSpPr>
        <p:spPr/>
        <p:txBody>
          <a:bodyPr/>
          <a:lstStyle/>
          <a:p>
            <a:pPr marL="0" indent="0">
              <a:buNone/>
            </a:pPr>
            <a:r>
              <a:rPr lang="en-US" b="1" dirty="0" smtClean="0"/>
              <a:t>Locate the “Learn What I Can Do!” worksheet</a:t>
            </a:r>
          </a:p>
          <a:p>
            <a:pPr marL="0" indent="0">
              <a:buNone/>
            </a:pPr>
            <a:r>
              <a:rPr lang="en-US" b="1" dirty="0" smtClean="0"/>
              <a:t>Instructions: </a:t>
            </a:r>
          </a:p>
          <a:p>
            <a:pPr lvl="1"/>
            <a:r>
              <a:rPr lang="en-US" b="1" dirty="0" smtClean="0"/>
              <a:t>Read and listen for directions</a:t>
            </a:r>
          </a:p>
          <a:p>
            <a:pPr lvl="1"/>
            <a:r>
              <a:rPr lang="en-US" b="1" dirty="0"/>
              <a:t>Listen for </a:t>
            </a:r>
            <a:r>
              <a:rPr lang="en-US" b="1" dirty="0" smtClean="0"/>
              <a:t>facilitator’s </a:t>
            </a:r>
            <a:r>
              <a:rPr lang="en-US" b="1" dirty="0"/>
              <a:t>time cues as this is a timed activity</a:t>
            </a:r>
          </a:p>
          <a:p>
            <a:pPr lvl="1"/>
            <a:r>
              <a:rPr lang="en-US" b="1" dirty="0" smtClean="0"/>
              <a:t>Use space provided in your worksheet to brainstorm and write ideas</a:t>
            </a:r>
          </a:p>
          <a:p>
            <a:pPr lvl="1"/>
            <a:r>
              <a:rPr lang="en-US" b="1" dirty="0" smtClean="0"/>
              <a:t>Use sentence frame to orally share your answer with the group</a:t>
            </a:r>
          </a:p>
        </p:txBody>
      </p:sp>
    </p:spTree>
    <p:extLst>
      <p:ext uri="{BB962C8B-B14F-4D97-AF65-F5344CB8AC3E}">
        <p14:creationId xmlns:p14="http://schemas.microsoft.com/office/powerpoint/2010/main" val="20081289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What I Can Do!”</a:t>
            </a:r>
            <a:endParaRPr lang="en-US" dirty="0"/>
          </a:p>
        </p:txBody>
      </p:sp>
      <p:sp>
        <p:nvSpPr>
          <p:cNvPr id="3" name="Content Placeholder 2"/>
          <p:cNvSpPr>
            <a:spLocks noGrp="1"/>
          </p:cNvSpPr>
          <p:nvPr>
            <p:ph idx="1"/>
          </p:nvPr>
        </p:nvSpPr>
        <p:spPr/>
        <p:txBody>
          <a:bodyPr/>
          <a:lstStyle/>
          <a:p>
            <a:pPr marL="0" indent="0">
              <a:buNone/>
            </a:pPr>
            <a:r>
              <a:rPr lang="en-US" dirty="0" smtClean="0"/>
              <a:t>Protocol:</a:t>
            </a:r>
          </a:p>
          <a:p>
            <a:pPr lvl="1"/>
            <a:r>
              <a:rPr lang="en-US" dirty="0" smtClean="0"/>
              <a:t>READ independently your student profile</a:t>
            </a:r>
          </a:p>
          <a:p>
            <a:pPr lvl="1"/>
            <a:r>
              <a:rPr lang="en-US" dirty="0" smtClean="0"/>
              <a:t>WRITE your answers in the space provided</a:t>
            </a:r>
          </a:p>
          <a:p>
            <a:pPr lvl="1"/>
            <a:r>
              <a:rPr lang="en-US" dirty="0" smtClean="0"/>
              <a:t>SPEAK only when it is your turn to share </a:t>
            </a:r>
          </a:p>
          <a:p>
            <a:pPr lvl="1"/>
            <a:r>
              <a:rPr lang="en-US" dirty="0" smtClean="0"/>
              <a:t>LISTEN attentively when others share-out</a:t>
            </a:r>
          </a:p>
        </p:txBody>
      </p:sp>
    </p:spTree>
    <p:extLst>
      <p:ext uri="{BB962C8B-B14F-4D97-AF65-F5344CB8AC3E}">
        <p14:creationId xmlns:p14="http://schemas.microsoft.com/office/powerpoint/2010/main" val="22252361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What I Can Do!”</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effectLst/>
              </a:rPr>
              <a:t>Resiliency</a:t>
            </a:r>
            <a:r>
              <a:rPr lang="en-US" dirty="0" smtClean="0">
                <a:effectLst/>
              </a:rPr>
              <a:t>:              	</a:t>
            </a:r>
            <a:r>
              <a:rPr lang="en-US" b="1" dirty="0" smtClean="0">
                <a:effectLst/>
              </a:rPr>
              <a:t>Student Profiles</a:t>
            </a:r>
            <a:endParaRPr lang="en-US" dirty="0">
              <a:effectLst/>
            </a:endParaRPr>
          </a:p>
          <a:p>
            <a:pPr marL="0" indent="0">
              <a:buNone/>
            </a:pPr>
            <a:r>
              <a:rPr lang="en-US" b="1" dirty="0" smtClean="0">
                <a:effectLst/>
              </a:rPr>
              <a:t>Processing </a:t>
            </a:r>
            <a:r>
              <a:rPr lang="en-US" b="1" dirty="0">
                <a:effectLst/>
              </a:rPr>
              <a:t>Activity: 	</a:t>
            </a:r>
            <a:r>
              <a:rPr lang="en-US" b="1" dirty="0" smtClean="0">
                <a:effectLst/>
              </a:rPr>
              <a:t>“Learn What I Can Do!”</a:t>
            </a:r>
            <a:endParaRPr lang="en-US" dirty="0">
              <a:effectLst/>
            </a:endParaRPr>
          </a:p>
          <a:p>
            <a:pPr marL="0" indent="0">
              <a:buNone/>
            </a:pPr>
            <a:r>
              <a:rPr lang="en-US" b="1" dirty="0">
                <a:effectLst/>
              </a:rPr>
              <a:t>Language Mode</a:t>
            </a:r>
            <a:r>
              <a:rPr lang="en-US" dirty="0">
                <a:effectLst/>
              </a:rPr>
              <a:t>: 	</a:t>
            </a:r>
            <a:r>
              <a:rPr lang="en-US" dirty="0" smtClean="0">
                <a:effectLst/>
              </a:rPr>
              <a:t>	A. Collaborative</a:t>
            </a:r>
            <a:endParaRPr lang="en-US" dirty="0">
              <a:effectLst/>
            </a:endParaRPr>
          </a:p>
          <a:p>
            <a:pPr marL="0" indent="0">
              <a:buNone/>
            </a:pPr>
            <a:r>
              <a:rPr lang="en-US" b="1" dirty="0">
                <a:effectLst/>
              </a:rPr>
              <a:t>6</a:t>
            </a:r>
            <a:r>
              <a:rPr lang="en-US" b="1" baseline="30000" dirty="0">
                <a:effectLst/>
              </a:rPr>
              <a:t>th</a:t>
            </a:r>
            <a:r>
              <a:rPr lang="en-US" b="1" dirty="0">
                <a:effectLst/>
              </a:rPr>
              <a:t> Grade ELD Strand</a:t>
            </a:r>
            <a:r>
              <a:rPr lang="en-US" dirty="0">
                <a:effectLst/>
              </a:rPr>
              <a:t>: 	1. Exchanging information and ideas </a:t>
            </a:r>
            <a:r>
              <a:rPr lang="en-US" dirty="0" smtClean="0">
                <a:effectLst/>
              </a:rPr>
              <a:t>				                 with </a:t>
            </a:r>
            <a:r>
              <a:rPr lang="en-US" dirty="0">
                <a:effectLst/>
              </a:rPr>
              <a:t>others through oral collaborative </a:t>
            </a:r>
            <a:r>
              <a:rPr lang="en-US" dirty="0" smtClean="0">
                <a:effectLst/>
              </a:rPr>
              <a:t>		</a:t>
            </a:r>
            <a:r>
              <a:rPr lang="en-US" dirty="0">
                <a:effectLst/>
              </a:rPr>
              <a:t> </a:t>
            </a:r>
            <a:r>
              <a:rPr lang="en-US" dirty="0" smtClean="0">
                <a:effectLst/>
              </a:rPr>
              <a:t>                                	discussions </a:t>
            </a:r>
            <a:r>
              <a:rPr lang="en-US" dirty="0">
                <a:effectLst/>
              </a:rPr>
              <a:t>on a range of social and </a:t>
            </a:r>
            <a:r>
              <a:rPr lang="en-US" dirty="0" smtClean="0">
                <a:effectLst/>
              </a:rPr>
              <a:t>			academic topics</a:t>
            </a:r>
          </a:p>
          <a:p>
            <a:pPr marL="0" indent="0">
              <a:buNone/>
            </a:pPr>
            <a:r>
              <a:rPr lang="en-US" b="1" dirty="0" smtClean="0">
                <a:effectLst/>
              </a:rPr>
              <a:t>6</a:t>
            </a:r>
            <a:r>
              <a:rPr lang="en-US" b="1" baseline="30000" dirty="0" smtClean="0">
                <a:effectLst/>
              </a:rPr>
              <a:t>th</a:t>
            </a:r>
            <a:r>
              <a:rPr lang="en-US" b="1" dirty="0" smtClean="0">
                <a:effectLst/>
              </a:rPr>
              <a:t> </a:t>
            </a:r>
            <a:r>
              <a:rPr lang="en-US" b="1" dirty="0">
                <a:effectLst/>
              </a:rPr>
              <a:t>Grade </a:t>
            </a:r>
            <a:r>
              <a:rPr lang="en-US" b="1" dirty="0" smtClean="0">
                <a:effectLst/>
              </a:rPr>
              <a:t>ELD Standard</a:t>
            </a:r>
            <a:r>
              <a:rPr lang="en-US" dirty="0" smtClean="0">
                <a:effectLst/>
              </a:rPr>
              <a:t>: 	</a:t>
            </a:r>
          </a:p>
          <a:p>
            <a:pPr marL="0" indent="0">
              <a:buNone/>
            </a:pPr>
            <a:r>
              <a:rPr lang="en-US" dirty="0" smtClean="0">
                <a:effectLst/>
              </a:rPr>
              <a:t>Bridging Level—A.1) </a:t>
            </a:r>
            <a:r>
              <a:rPr lang="en-US" dirty="0">
                <a:effectLst/>
              </a:rPr>
              <a:t>Contribute to class, group, </a:t>
            </a:r>
            <a:r>
              <a:rPr lang="en-US" dirty="0" smtClean="0">
                <a:effectLst/>
              </a:rPr>
              <a:t>and partner </a:t>
            </a:r>
            <a:r>
              <a:rPr lang="en-US" dirty="0">
                <a:effectLst/>
              </a:rPr>
              <a:t>discussions by following turn</a:t>
            </a:r>
            <a:r>
              <a:rPr lang="en-US" dirty="0" smtClean="0">
                <a:effectLst/>
              </a:rPr>
              <a:t>‐taking </a:t>
            </a:r>
            <a:r>
              <a:rPr lang="en-US" dirty="0">
                <a:effectLst/>
              </a:rPr>
              <a:t>rules, asking </a:t>
            </a:r>
            <a:r>
              <a:rPr lang="en-US" dirty="0" smtClean="0">
                <a:effectLst/>
              </a:rPr>
              <a:t>relevant questions</a:t>
            </a:r>
            <a:r>
              <a:rPr lang="en-US" dirty="0">
                <a:effectLst/>
              </a:rPr>
              <a:t>, affirming others, </a:t>
            </a:r>
            <a:r>
              <a:rPr lang="en-US" dirty="0" smtClean="0">
                <a:effectLst/>
              </a:rPr>
              <a:t>adding relevant </a:t>
            </a:r>
            <a:r>
              <a:rPr lang="en-US" dirty="0">
                <a:effectLst/>
              </a:rPr>
              <a:t>information and evidence</a:t>
            </a:r>
            <a:r>
              <a:rPr lang="en-US" dirty="0" smtClean="0">
                <a:effectLst/>
              </a:rPr>
              <a:t>, paraphrasing </a:t>
            </a:r>
            <a:r>
              <a:rPr lang="en-US" dirty="0">
                <a:effectLst/>
              </a:rPr>
              <a:t>key ideas, building </a:t>
            </a:r>
            <a:r>
              <a:rPr lang="en-US" dirty="0" smtClean="0">
                <a:effectLst/>
              </a:rPr>
              <a:t>on responses</a:t>
            </a:r>
            <a:r>
              <a:rPr lang="en-US" dirty="0">
                <a:effectLst/>
              </a:rPr>
              <a:t>, and providing </a:t>
            </a:r>
            <a:r>
              <a:rPr lang="en-US" dirty="0" smtClean="0">
                <a:effectLst/>
              </a:rPr>
              <a:t>useful feedback</a:t>
            </a:r>
            <a:r>
              <a:rPr lang="en-US" dirty="0">
                <a:effectLst/>
              </a:rPr>
              <a:t>.</a:t>
            </a:r>
            <a:endParaRPr lang="en-US" dirty="0"/>
          </a:p>
        </p:txBody>
      </p:sp>
    </p:spTree>
    <p:extLst>
      <p:ext uri="{BB962C8B-B14F-4D97-AF65-F5344CB8AC3E}">
        <p14:creationId xmlns:p14="http://schemas.microsoft.com/office/powerpoint/2010/main" val="32169932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LTEL Framework Review</a:t>
            </a:r>
            <a:endParaRPr lang="en-US" dirty="0"/>
          </a:p>
        </p:txBody>
      </p:sp>
      <p:pic>
        <p:nvPicPr>
          <p:cNvPr id="4" name="Content Placeholder 3" descr="LTEL Framework .tiff"/>
          <p:cNvPicPr>
            <a:picLocks noGrp="1" noChangeAspect="1"/>
          </p:cNvPicPr>
          <p:nvPr>
            <p:ph idx="1"/>
          </p:nvPr>
        </p:nvPicPr>
        <p:blipFill>
          <a:blip r:embed="rId2">
            <a:extLst>
              <a:ext uri="{28A0092B-C50C-407E-A947-70E740481C1C}">
                <a14:useLocalDpi xmlns:a14="http://schemas.microsoft.com/office/drawing/2010/main" val="0"/>
              </a:ext>
            </a:extLst>
          </a:blip>
          <a:srcRect l="-13916" r="-13916"/>
          <a:stretch>
            <a:fillRect/>
          </a:stretch>
        </p:blipFill>
        <p:spPr>
          <a:xfrm>
            <a:off x="69721" y="1781065"/>
            <a:ext cx="9024999" cy="4958264"/>
          </a:xfrm>
        </p:spPr>
      </p:pic>
      <p:sp>
        <p:nvSpPr>
          <p:cNvPr id="5" name="Down Arrow 4"/>
          <p:cNvSpPr/>
          <p:nvPr/>
        </p:nvSpPr>
        <p:spPr>
          <a:xfrm>
            <a:off x="7138561" y="1138742"/>
            <a:ext cx="686119" cy="11095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9181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12630</TotalTime>
  <Words>1430</Words>
  <Application>Microsoft Macintosh PowerPoint</Application>
  <PresentationFormat>On-screen Show (4:3)</PresentationFormat>
  <Paragraphs>181</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Habitat</vt:lpstr>
      <vt:lpstr>Through the Eyes of a Diverse Learner</vt:lpstr>
      <vt:lpstr>Teaching and Learning Framework</vt:lpstr>
      <vt:lpstr>Today’s Session</vt:lpstr>
      <vt:lpstr>PowerPoint Presentation</vt:lpstr>
      <vt:lpstr>Building a Network of Support</vt:lpstr>
      <vt:lpstr>“Learn What I Can Do!”</vt:lpstr>
      <vt:lpstr>“Learn What I Can Do!”</vt:lpstr>
      <vt:lpstr>“Learn What I Can Do!”</vt:lpstr>
      <vt:lpstr>LTEL Framework Review</vt:lpstr>
      <vt:lpstr>Motivation</vt:lpstr>
      <vt:lpstr>Four Corners</vt:lpstr>
      <vt:lpstr>Four Corners</vt:lpstr>
      <vt:lpstr>Four Corners</vt:lpstr>
      <vt:lpstr>Demotivation</vt:lpstr>
      <vt:lpstr>Demotivation</vt:lpstr>
      <vt:lpstr>Causes of Demotivation Gillen-O' Neel &amp; Fuligni, 2012; Jensen, 2005; Payne, 2008</vt:lpstr>
      <vt:lpstr>Question</vt:lpstr>
      <vt:lpstr>Four Basic Practices</vt:lpstr>
      <vt:lpstr>It’s all about language!</vt:lpstr>
      <vt:lpstr>“It’s All Greek To Me!”</vt:lpstr>
      <vt:lpstr>“It’s All Greek To Me”</vt:lpstr>
      <vt:lpstr>It’s All About Language</vt:lpstr>
      <vt:lpstr>SDAIE</vt:lpstr>
      <vt:lpstr>Red Car</vt:lpstr>
      <vt:lpstr>Little Car</vt:lpstr>
      <vt:lpstr>Little Red Riding Hood</vt:lpstr>
      <vt:lpstr>PowerPoint Presentation</vt:lpstr>
      <vt:lpstr>PowerPoint Presentation</vt:lpstr>
      <vt:lpstr>Planning for Diverse Learners</vt:lpstr>
      <vt:lpstr>“It’s All About Language!”</vt:lpstr>
      <vt:lpstr>Resources</vt:lpstr>
      <vt:lpstr>Instructional Support</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Climate Where the Truth is Heard </dc:title>
  <dc:creator>LAUSD user</dc:creator>
  <cp:lastModifiedBy>LAUSD user</cp:lastModifiedBy>
  <cp:revision>51</cp:revision>
  <cp:lastPrinted>2014-07-31T16:36:42Z</cp:lastPrinted>
  <dcterms:created xsi:type="dcterms:W3CDTF">2014-07-16T17:46:59Z</dcterms:created>
  <dcterms:modified xsi:type="dcterms:W3CDTF">2014-07-31T17:51:19Z</dcterms:modified>
</cp:coreProperties>
</file>