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56" r:id="rId2"/>
    <p:sldId id="257" r:id="rId3"/>
    <p:sldId id="270" r:id="rId4"/>
    <p:sldId id="258" r:id="rId5"/>
    <p:sldId id="275" r:id="rId6"/>
    <p:sldId id="262" r:id="rId7"/>
    <p:sldId id="263" r:id="rId8"/>
    <p:sldId id="259" r:id="rId9"/>
    <p:sldId id="265" r:id="rId10"/>
    <p:sldId id="267" r:id="rId11"/>
    <p:sldId id="272" r:id="rId12"/>
    <p:sldId id="266" r:id="rId13"/>
    <p:sldId id="273" r:id="rId14"/>
    <p:sldId id="268" r:id="rId15"/>
    <p:sldId id="274"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7" d="100"/>
          <a:sy n="47" d="100"/>
        </p:scale>
        <p:origin x="-106" y="-23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475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16468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516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BF54567-0DE4-3F47-BF90-CB84690072F9}" type="datetimeFigureOut">
              <a:rPr lang="en-US" smtClean="0"/>
              <a:pPr/>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6977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72228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88244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400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322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07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823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11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5/4/2018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73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689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317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782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317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5/4/2018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13189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90E5DA-7E64-44A3-916E-CC908C0A6BD9}"/>
              </a:ext>
            </a:extLst>
          </p:cNvPr>
          <p:cNvSpPr>
            <a:spLocks noGrp="1"/>
          </p:cNvSpPr>
          <p:nvPr>
            <p:ph type="ctrTitle"/>
          </p:nvPr>
        </p:nvSpPr>
        <p:spPr/>
        <p:txBody>
          <a:bodyPr/>
          <a:lstStyle/>
          <a:p>
            <a:r>
              <a:rPr lang="en-US" dirty="0"/>
              <a:t>The IEP and You</a:t>
            </a:r>
          </a:p>
        </p:txBody>
      </p:sp>
      <p:sp>
        <p:nvSpPr>
          <p:cNvPr id="3" name="Subtitle 2">
            <a:extLst>
              <a:ext uri="{FF2B5EF4-FFF2-40B4-BE49-F238E27FC236}">
                <a16:creationId xmlns="" xmlns:a16="http://schemas.microsoft.com/office/drawing/2014/main" id="{8644675E-C5D9-4AEE-B681-3705810BBCB0}"/>
              </a:ext>
            </a:extLst>
          </p:cNvPr>
          <p:cNvSpPr>
            <a:spLocks noGrp="1"/>
          </p:cNvSpPr>
          <p:nvPr>
            <p:ph type="subTitle" idx="1"/>
          </p:nvPr>
        </p:nvSpPr>
        <p:spPr/>
        <p:txBody>
          <a:bodyPr>
            <a:normAutofit/>
          </a:bodyPr>
          <a:lstStyle/>
          <a:p>
            <a:r>
              <a:rPr lang="en-US" dirty="0"/>
              <a:t>Lonnie Shell, LRE Specialist</a:t>
            </a:r>
          </a:p>
          <a:p>
            <a:endParaRPr lang="en-US" dirty="0"/>
          </a:p>
        </p:txBody>
      </p:sp>
      <p:pic>
        <p:nvPicPr>
          <p:cNvPr id="4" name="Picture 3"/>
          <p:cNvPicPr>
            <a:picLocks noChangeAspect="1"/>
          </p:cNvPicPr>
          <p:nvPr/>
        </p:nvPicPr>
        <p:blipFill>
          <a:blip r:embed="rId2"/>
          <a:stretch>
            <a:fillRect/>
          </a:stretch>
        </p:blipFill>
        <p:spPr>
          <a:xfrm>
            <a:off x="98854" y="0"/>
            <a:ext cx="12192000" cy="6858000"/>
          </a:xfrm>
          <a:prstGeom prst="rect">
            <a:avLst/>
          </a:prstGeom>
        </p:spPr>
      </p:pic>
      <p:sp>
        <p:nvSpPr>
          <p:cNvPr id="5" name="Rectangle 4"/>
          <p:cNvSpPr/>
          <p:nvPr/>
        </p:nvSpPr>
        <p:spPr>
          <a:xfrm>
            <a:off x="3082283" y="1690470"/>
            <a:ext cx="5929912" cy="923330"/>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IEP AND YOU</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3238495" y="2967335"/>
            <a:ext cx="5715026" cy="954107"/>
          </a:xfrm>
          <a:prstGeom prst="rect">
            <a:avLst/>
          </a:prstGeom>
          <a:noFill/>
        </p:spPr>
        <p:txBody>
          <a:bodyPr wrap="none" lIns="91440" tIns="45720" rIns="91440" bIns="45720">
            <a:spAutoFit/>
          </a:bodyPr>
          <a:lstStyle/>
          <a:p>
            <a:pPr algn="ctr"/>
            <a:r>
              <a:rPr lang="en-US"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Lonnie Shell-LRE Specialist</a:t>
            </a:r>
          </a:p>
          <a:p>
            <a:pPr algn="ctr"/>
            <a:r>
              <a:rPr lang="en-US" sz="2800" b="1" dirty="0" err="1" smtClean="0">
                <a:ln w="9525">
                  <a:solidFill>
                    <a:schemeClr val="bg1"/>
                  </a:solidFill>
                  <a:prstDash val="solid"/>
                </a:ln>
                <a:effectLst>
                  <a:outerShdw blurRad="12700" dist="38100" dir="2700000" algn="tl" rotWithShape="0">
                    <a:schemeClr val="bg1">
                      <a:lumMod val="50000"/>
                    </a:schemeClr>
                  </a:outerShdw>
                </a:effectLst>
              </a:rPr>
              <a:t>Sukari</a:t>
            </a:r>
            <a:r>
              <a:rPr lang="en-US" sz="2800" b="1" dirty="0" smtClean="0">
                <a:ln w="9525">
                  <a:solidFill>
                    <a:schemeClr val="bg1"/>
                  </a:solidFill>
                  <a:prstDash val="solid"/>
                </a:ln>
                <a:effectLst>
                  <a:outerShdw blurRad="12700" dist="38100" dir="2700000" algn="tl" rotWithShape="0">
                    <a:schemeClr val="bg1">
                      <a:lumMod val="50000"/>
                    </a:schemeClr>
                  </a:outerShdw>
                </a:effectLst>
              </a:rPr>
              <a:t> Garlington-LRE Specialist </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634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CCD7EF-76DD-4475-8536-C04D65501C6D}"/>
              </a:ext>
            </a:extLst>
          </p:cNvPr>
          <p:cNvSpPr>
            <a:spLocks noGrp="1"/>
          </p:cNvSpPr>
          <p:nvPr>
            <p:ph type="title"/>
          </p:nvPr>
        </p:nvSpPr>
        <p:spPr>
          <a:xfrm>
            <a:off x="2213984" y="0"/>
            <a:ext cx="8911687" cy="1280890"/>
          </a:xfrm>
        </p:spPr>
        <p:txBody>
          <a:bodyPr/>
          <a:lstStyle/>
          <a:p>
            <a:pPr algn="ctr"/>
            <a:r>
              <a:rPr lang="en-US" dirty="0" smtClean="0">
                <a:latin typeface="Engravers MT" panose="02090707080505020304" pitchFamily="18" charset="0"/>
              </a:rPr>
              <a:t>Utilizing </a:t>
            </a:r>
            <a:r>
              <a:rPr lang="en-US" dirty="0" smtClean="0">
                <a:latin typeface="Engravers MT" panose="02090707080505020304" pitchFamily="18" charset="0"/>
              </a:rPr>
              <a:t>the tools   </a:t>
            </a:r>
            <a:endParaRPr lang="en-US" dirty="0">
              <a:latin typeface="Engravers MT" panose="02090707080505020304" pitchFamily="18" charset="0"/>
            </a:endParaRPr>
          </a:p>
        </p:txBody>
      </p:sp>
      <p:sp>
        <p:nvSpPr>
          <p:cNvPr id="3" name="Content Placeholder 2">
            <a:extLst>
              <a:ext uri="{FF2B5EF4-FFF2-40B4-BE49-F238E27FC236}">
                <a16:creationId xmlns="" xmlns:a16="http://schemas.microsoft.com/office/drawing/2014/main" id="{6ED0E7AF-C433-429E-8332-3DD7DD156AEF}"/>
              </a:ext>
            </a:extLst>
          </p:cNvPr>
          <p:cNvSpPr>
            <a:spLocks noGrp="1"/>
          </p:cNvSpPr>
          <p:nvPr>
            <p:ph idx="1"/>
          </p:nvPr>
        </p:nvSpPr>
        <p:spPr>
          <a:xfrm>
            <a:off x="2589212" y="1061357"/>
            <a:ext cx="8915400" cy="4849865"/>
          </a:xfrm>
        </p:spPr>
        <p:txBody>
          <a:bodyPr>
            <a:normAutofit/>
          </a:bodyPr>
          <a:lstStyle/>
          <a:p>
            <a:r>
              <a:rPr lang="en-US" sz="3200" dirty="0" smtClean="0"/>
              <a:t>Within your group, discuss the following three scenarios.</a:t>
            </a:r>
          </a:p>
          <a:p>
            <a:pPr marL="0" indent="0">
              <a:buNone/>
            </a:pPr>
            <a:endParaRPr lang="en-US" sz="3200" dirty="0" smtClean="0"/>
          </a:p>
          <a:p>
            <a:r>
              <a:rPr lang="en-US" sz="3200" dirty="0" smtClean="0"/>
              <a:t>Use the tools provided to locate answers.</a:t>
            </a:r>
          </a:p>
          <a:p>
            <a:pPr marL="0" indent="0">
              <a:buNone/>
            </a:pPr>
            <a:endParaRPr lang="en-US" sz="3200" dirty="0" smtClean="0"/>
          </a:p>
          <a:p>
            <a:r>
              <a:rPr lang="en-US" sz="3200" dirty="0" smtClean="0"/>
              <a:t>Please </a:t>
            </a:r>
            <a:r>
              <a:rPr lang="en-US" sz="3200" dirty="0" smtClean="0"/>
              <a:t>be </a:t>
            </a:r>
            <a:r>
              <a:rPr lang="en-US" sz="3200" dirty="0" smtClean="0"/>
              <a:t>prepared to share out. </a:t>
            </a:r>
            <a:endParaRPr lang="en-US" sz="3200" dirty="0"/>
          </a:p>
        </p:txBody>
      </p:sp>
      <p:pic>
        <p:nvPicPr>
          <p:cNvPr id="4" name="Picture 3"/>
          <p:cNvPicPr>
            <a:picLocks noChangeAspect="1"/>
          </p:cNvPicPr>
          <p:nvPr/>
        </p:nvPicPr>
        <p:blipFill>
          <a:blip r:embed="rId2"/>
          <a:stretch>
            <a:fillRect/>
          </a:stretch>
        </p:blipFill>
        <p:spPr>
          <a:xfrm>
            <a:off x="163444" y="0"/>
            <a:ext cx="1798476" cy="701101"/>
          </a:xfrm>
          <a:prstGeom prst="rect">
            <a:avLst/>
          </a:prstGeom>
        </p:spPr>
      </p:pic>
    </p:spTree>
    <p:extLst>
      <p:ext uri="{BB962C8B-B14F-4D97-AF65-F5344CB8AC3E}">
        <p14:creationId xmlns:p14="http://schemas.microsoft.com/office/powerpoint/2010/main" val="974591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Engravers MT" panose="02090707080505020304" pitchFamily="18" charset="0"/>
              </a:rPr>
              <a:t>Activity</a:t>
            </a:r>
            <a:endParaRPr lang="en-US" dirty="0"/>
          </a:p>
        </p:txBody>
      </p:sp>
      <p:sp>
        <p:nvSpPr>
          <p:cNvPr id="3" name="Content Placeholder 2"/>
          <p:cNvSpPr>
            <a:spLocks noGrp="1"/>
          </p:cNvSpPr>
          <p:nvPr>
            <p:ph idx="1"/>
          </p:nvPr>
        </p:nvSpPr>
        <p:spPr>
          <a:xfrm>
            <a:off x="2171700" y="1371600"/>
            <a:ext cx="9332912" cy="4539622"/>
          </a:xfrm>
        </p:spPr>
        <p:txBody>
          <a:bodyPr>
            <a:normAutofit/>
          </a:bodyPr>
          <a:lstStyle/>
          <a:p>
            <a:pPr marL="0" indent="0">
              <a:buNone/>
            </a:pPr>
            <a:r>
              <a:rPr lang="en-US" sz="2800" dirty="0" smtClean="0"/>
              <a:t>Mr. Jones comes into a school and complains that his child is supposed to receive transportation and a one-on-one assistant. </a:t>
            </a:r>
          </a:p>
          <a:p>
            <a:pPr marL="0" indent="0">
              <a:buNone/>
            </a:pPr>
            <a:endParaRPr lang="en-US" sz="2800" dirty="0" smtClean="0"/>
          </a:p>
          <a:p>
            <a:pPr marL="0" indent="0">
              <a:buNone/>
            </a:pPr>
            <a:r>
              <a:rPr lang="en-US" sz="2800" dirty="0" smtClean="0"/>
              <a:t>What tools would you utilize to locate the necessary information to address Mr. Jones’ concerns?</a:t>
            </a:r>
          </a:p>
          <a:p>
            <a:pPr marL="0" indent="0">
              <a:buNone/>
            </a:pPr>
            <a:endParaRPr lang="en-US" sz="2800" dirty="0"/>
          </a:p>
          <a:p>
            <a:pPr marL="0" indent="0">
              <a:buNone/>
            </a:pPr>
            <a:r>
              <a:rPr lang="en-US" sz="2800" dirty="0" smtClean="0"/>
              <a:t>How would you communicate your findings to the parent?</a:t>
            </a:r>
            <a:endParaRPr lang="en-US" sz="2800" dirty="0"/>
          </a:p>
        </p:txBody>
      </p:sp>
    </p:spTree>
    <p:extLst>
      <p:ext uri="{BB962C8B-B14F-4D97-AF65-F5344CB8AC3E}">
        <p14:creationId xmlns:p14="http://schemas.microsoft.com/office/powerpoint/2010/main" val="2044347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05A654-3113-4326-895A-7D9BC51973FD}"/>
              </a:ext>
            </a:extLst>
          </p:cNvPr>
          <p:cNvSpPr>
            <a:spLocks noGrp="1"/>
          </p:cNvSpPr>
          <p:nvPr>
            <p:ph type="title"/>
          </p:nvPr>
        </p:nvSpPr>
        <p:spPr>
          <a:xfrm>
            <a:off x="2419930" y="63937"/>
            <a:ext cx="8911687" cy="1280890"/>
          </a:xfrm>
        </p:spPr>
        <p:txBody>
          <a:bodyPr/>
          <a:lstStyle/>
          <a:p>
            <a:pPr algn="ctr"/>
            <a:r>
              <a:rPr lang="en-US" dirty="0">
                <a:latin typeface="Engravers MT" panose="02090707080505020304" pitchFamily="18" charset="0"/>
              </a:rPr>
              <a:t>Activity</a:t>
            </a:r>
          </a:p>
        </p:txBody>
      </p:sp>
      <p:sp>
        <p:nvSpPr>
          <p:cNvPr id="3" name="Content Placeholder 2">
            <a:extLst>
              <a:ext uri="{FF2B5EF4-FFF2-40B4-BE49-F238E27FC236}">
                <a16:creationId xmlns="" xmlns:a16="http://schemas.microsoft.com/office/drawing/2014/main" id="{4B9AB31D-F949-4835-9592-D805B86F2EFC}"/>
              </a:ext>
            </a:extLst>
          </p:cNvPr>
          <p:cNvSpPr>
            <a:spLocks noGrp="1"/>
          </p:cNvSpPr>
          <p:nvPr>
            <p:ph idx="1"/>
          </p:nvPr>
        </p:nvSpPr>
        <p:spPr>
          <a:xfrm>
            <a:off x="1986633" y="701100"/>
            <a:ext cx="9663748" cy="5585399"/>
          </a:xfrm>
        </p:spPr>
        <p:txBody>
          <a:bodyPr>
            <a:noAutofit/>
          </a:bodyPr>
          <a:lstStyle/>
          <a:p>
            <a:pPr marL="0" indent="0">
              <a:buNone/>
            </a:pPr>
            <a:r>
              <a:rPr lang="en-US" sz="2800" dirty="0" smtClean="0"/>
              <a:t>Mrs. Johnson recently moved into the neighborhood of </a:t>
            </a:r>
            <a:r>
              <a:rPr lang="en-US" sz="2800" dirty="0" err="1" smtClean="0"/>
              <a:t>Sunnyville</a:t>
            </a:r>
            <a:r>
              <a:rPr lang="en-US" sz="2800" dirty="0" smtClean="0"/>
              <a:t> </a:t>
            </a:r>
            <a:r>
              <a:rPr lang="en-US" sz="2800" dirty="0" smtClean="0"/>
              <a:t>and </a:t>
            </a:r>
            <a:r>
              <a:rPr lang="en-US" sz="2800" dirty="0" smtClean="0"/>
              <a:t> would </a:t>
            </a:r>
            <a:r>
              <a:rPr lang="en-US" sz="2800" dirty="0" smtClean="0"/>
              <a:t>like to enroll her child, Megan, into </a:t>
            </a:r>
            <a:r>
              <a:rPr lang="en-US" sz="2800" dirty="0" err="1" smtClean="0"/>
              <a:t>Sunnyville</a:t>
            </a:r>
            <a:r>
              <a:rPr lang="en-US" sz="2800" dirty="0" smtClean="0"/>
              <a:t> Elementary School. </a:t>
            </a:r>
            <a:r>
              <a:rPr lang="en-US" sz="2800" dirty="0" smtClean="0"/>
              <a:t> Mrs</a:t>
            </a:r>
            <a:r>
              <a:rPr lang="en-US" sz="2800" dirty="0" smtClean="0"/>
              <a:t>. </a:t>
            </a:r>
            <a:r>
              <a:rPr lang="en-US" sz="2800" dirty="0" smtClean="0"/>
              <a:t>Johnson </a:t>
            </a:r>
            <a:r>
              <a:rPr lang="en-US" sz="2800" dirty="0" smtClean="0"/>
              <a:t>tells the office assistant that she lives just around the </a:t>
            </a:r>
            <a:r>
              <a:rPr lang="en-US" sz="2800" dirty="0" smtClean="0"/>
              <a:t>block and </a:t>
            </a:r>
            <a:r>
              <a:rPr lang="en-US" sz="2800" dirty="0" smtClean="0"/>
              <a:t>would </a:t>
            </a:r>
            <a:r>
              <a:rPr lang="en-US" sz="2800" dirty="0" smtClean="0"/>
              <a:t>like Megan </a:t>
            </a:r>
            <a:r>
              <a:rPr lang="en-US" sz="2800" dirty="0" smtClean="0"/>
              <a:t>to start attending </a:t>
            </a:r>
            <a:r>
              <a:rPr lang="en-US" sz="2800" dirty="0" err="1" smtClean="0"/>
              <a:t>Sunnyville</a:t>
            </a:r>
            <a:r>
              <a:rPr lang="en-US" sz="2800" dirty="0" smtClean="0"/>
              <a:t> </a:t>
            </a:r>
            <a:r>
              <a:rPr lang="en-US" sz="2800" dirty="0" smtClean="0"/>
              <a:t>tomorrow.  Mrs. Johnson provides </a:t>
            </a:r>
            <a:r>
              <a:rPr lang="en-US" sz="2800" dirty="0" err="1" smtClean="0"/>
              <a:t>Sunnyville</a:t>
            </a:r>
            <a:r>
              <a:rPr lang="en-US" sz="2800" dirty="0" smtClean="0"/>
              <a:t>  Elementary a copy of Megan’s IEP.  </a:t>
            </a:r>
          </a:p>
          <a:p>
            <a:pPr marL="0" indent="0">
              <a:buNone/>
            </a:pPr>
            <a:endParaRPr lang="en-US" sz="2800" dirty="0"/>
          </a:p>
          <a:p>
            <a:pPr marL="0" indent="0">
              <a:buNone/>
            </a:pPr>
            <a:r>
              <a:rPr lang="en-US" sz="2800" dirty="0" smtClean="0"/>
              <a:t>What pages of the IEP can the school use to determine appropriate placement for Megan?</a:t>
            </a:r>
          </a:p>
          <a:p>
            <a:pPr marL="0" indent="0">
              <a:buNone/>
            </a:pPr>
            <a:r>
              <a:rPr lang="en-US" sz="2800" dirty="0" smtClean="0"/>
              <a:t>How would you communicate the information to the parent?</a:t>
            </a:r>
            <a:endParaRPr lang="en-US" sz="2800" dirty="0" smtClean="0"/>
          </a:p>
        </p:txBody>
      </p:sp>
      <p:pic>
        <p:nvPicPr>
          <p:cNvPr id="4" name="Picture 3"/>
          <p:cNvPicPr>
            <a:picLocks noChangeAspect="1"/>
          </p:cNvPicPr>
          <p:nvPr/>
        </p:nvPicPr>
        <p:blipFill>
          <a:blip r:embed="rId2"/>
          <a:stretch>
            <a:fillRect/>
          </a:stretch>
        </p:blipFill>
        <p:spPr>
          <a:xfrm>
            <a:off x="188157" y="0"/>
            <a:ext cx="1798476" cy="701101"/>
          </a:xfrm>
          <a:prstGeom prst="rect">
            <a:avLst/>
          </a:prstGeom>
        </p:spPr>
      </p:pic>
    </p:spTree>
    <p:extLst>
      <p:ext uri="{BB962C8B-B14F-4D97-AF65-F5344CB8AC3E}">
        <p14:creationId xmlns:p14="http://schemas.microsoft.com/office/powerpoint/2010/main" val="2693960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Engravers MT" panose="02090707080505020304" pitchFamily="18" charset="0"/>
              </a:rPr>
              <a:t>Activity</a:t>
            </a:r>
            <a:endParaRPr lang="en-US" dirty="0"/>
          </a:p>
        </p:txBody>
      </p:sp>
      <p:sp>
        <p:nvSpPr>
          <p:cNvPr id="3" name="Content Placeholder 2"/>
          <p:cNvSpPr>
            <a:spLocks noGrp="1"/>
          </p:cNvSpPr>
          <p:nvPr>
            <p:ph idx="1"/>
          </p:nvPr>
        </p:nvSpPr>
        <p:spPr>
          <a:xfrm>
            <a:off x="2589212" y="1240971"/>
            <a:ext cx="8915400" cy="4670251"/>
          </a:xfrm>
        </p:spPr>
        <p:txBody>
          <a:bodyPr>
            <a:normAutofit lnSpcReduction="10000"/>
          </a:bodyPr>
          <a:lstStyle/>
          <a:p>
            <a:pPr marL="0" indent="0">
              <a:buNone/>
            </a:pPr>
            <a:r>
              <a:rPr lang="en-US" sz="2800" dirty="0" smtClean="0"/>
              <a:t>Mr. Simmons tells the office staff that the special education program his granddaughter is in is not meeting her educational needs and he is requesting an emergency IEP meeting? (Mr. Simmons provided a copy of the IEP.)</a:t>
            </a:r>
          </a:p>
          <a:p>
            <a:pPr marL="0" indent="0">
              <a:buNone/>
            </a:pPr>
            <a:endParaRPr lang="en-US" sz="2800" dirty="0" smtClean="0"/>
          </a:p>
          <a:p>
            <a:pPr marL="0" indent="0">
              <a:buNone/>
            </a:pPr>
            <a:r>
              <a:rPr lang="en-US" sz="2800" dirty="0" smtClean="0"/>
              <a:t>What tool can be used to address his concerns?</a:t>
            </a:r>
          </a:p>
          <a:p>
            <a:pPr marL="0" indent="0">
              <a:buNone/>
            </a:pPr>
            <a:r>
              <a:rPr lang="en-US" sz="2800" dirty="0" smtClean="0"/>
              <a:t>How would you respond to Mr. Simmons?</a:t>
            </a:r>
          </a:p>
          <a:p>
            <a:pPr marL="0" indent="0">
              <a:buNone/>
            </a:pPr>
            <a:r>
              <a:rPr lang="en-US" sz="2800" dirty="0" smtClean="0"/>
              <a:t>What would you do differently if Mr. Simmons did not provide a copy of the IEP?</a:t>
            </a:r>
            <a:endParaRPr lang="en-US" sz="2800" dirty="0"/>
          </a:p>
        </p:txBody>
      </p:sp>
    </p:spTree>
    <p:extLst>
      <p:ext uri="{BB962C8B-B14F-4D97-AF65-F5344CB8AC3E}">
        <p14:creationId xmlns:p14="http://schemas.microsoft.com/office/powerpoint/2010/main" val="1432774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ED43DB-6341-4F26-9138-F28CB6009CC0}"/>
              </a:ext>
            </a:extLst>
          </p:cNvPr>
          <p:cNvSpPr>
            <a:spLocks noGrp="1"/>
          </p:cNvSpPr>
          <p:nvPr>
            <p:ph type="title"/>
          </p:nvPr>
        </p:nvSpPr>
        <p:spPr>
          <a:xfrm>
            <a:off x="2337552" y="2444672"/>
            <a:ext cx="8911687" cy="1280890"/>
          </a:xfrm>
        </p:spPr>
        <p:txBody>
          <a:bodyPr/>
          <a:lstStyle/>
          <a:p>
            <a:pPr algn="ctr"/>
            <a:r>
              <a:rPr lang="en-US" dirty="0">
                <a:latin typeface="Engravers MT" panose="02090707080505020304" pitchFamily="18" charset="0"/>
              </a:rPr>
              <a:t>Questions?</a:t>
            </a:r>
          </a:p>
        </p:txBody>
      </p:sp>
      <p:pic>
        <p:nvPicPr>
          <p:cNvPr id="4" name="Picture 3"/>
          <p:cNvPicPr>
            <a:picLocks noChangeAspect="1"/>
          </p:cNvPicPr>
          <p:nvPr/>
        </p:nvPicPr>
        <p:blipFill>
          <a:blip r:embed="rId2"/>
          <a:stretch>
            <a:fillRect/>
          </a:stretch>
        </p:blipFill>
        <p:spPr>
          <a:xfrm>
            <a:off x="5667246" y="3303244"/>
            <a:ext cx="1895475" cy="2409825"/>
          </a:xfrm>
          <a:prstGeom prst="rect">
            <a:avLst/>
          </a:prstGeom>
        </p:spPr>
      </p:pic>
      <p:pic>
        <p:nvPicPr>
          <p:cNvPr id="5" name="Picture 4"/>
          <p:cNvPicPr>
            <a:picLocks noChangeAspect="1"/>
          </p:cNvPicPr>
          <p:nvPr/>
        </p:nvPicPr>
        <p:blipFill>
          <a:blip r:embed="rId3"/>
          <a:stretch>
            <a:fillRect/>
          </a:stretch>
        </p:blipFill>
        <p:spPr>
          <a:xfrm>
            <a:off x="155206" y="0"/>
            <a:ext cx="1798476" cy="701101"/>
          </a:xfrm>
          <a:prstGeom prst="rect">
            <a:avLst/>
          </a:prstGeom>
        </p:spPr>
      </p:pic>
    </p:spTree>
    <p:extLst>
      <p:ext uri="{BB962C8B-B14F-4D97-AF65-F5344CB8AC3E}">
        <p14:creationId xmlns:p14="http://schemas.microsoft.com/office/powerpoint/2010/main" val="1600638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Resource Links </a:t>
            </a:r>
            <a:endParaRPr lang="en-US" sz="4000" dirty="0"/>
          </a:p>
        </p:txBody>
      </p:sp>
      <p:sp>
        <p:nvSpPr>
          <p:cNvPr id="3" name="Content Placeholder 2"/>
          <p:cNvSpPr>
            <a:spLocks noGrp="1"/>
          </p:cNvSpPr>
          <p:nvPr>
            <p:ph idx="1"/>
          </p:nvPr>
        </p:nvSpPr>
        <p:spPr>
          <a:xfrm>
            <a:off x="2589212" y="1387929"/>
            <a:ext cx="8915400" cy="4523293"/>
          </a:xfrm>
        </p:spPr>
        <p:txBody>
          <a:bodyPr>
            <a:normAutofit/>
          </a:bodyPr>
          <a:lstStyle/>
          <a:p>
            <a:pPr marL="0" indent="0" algn="ctr">
              <a:buNone/>
            </a:pPr>
            <a:r>
              <a:rPr lang="en-US" sz="2800" dirty="0" smtClean="0"/>
              <a:t>The Division of Special Education Website</a:t>
            </a:r>
          </a:p>
          <a:p>
            <a:pPr marL="0" indent="0" algn="ctr">
              <a:buNone/>
            </a:pPr>
            <a:r>
              <a:rPr lang="en-US" sz="2800" b="1" dirty="0" smtClean="0"/>
              <a:t>http://sped.lausd.net</a:t>
            </a:r>
          </a:p>
          <a:p>
            <a:pPr marL="0" indent="0" algn="ctr">
              <a:buNone/>
            </a:pPr>
            <a:endParaRPr lang="en-US" sz="2800" dirty="0" smtClean="0"/>
          </a:p>
          <a:p>
            <a:pPr marL="0" indent="0" algn="ctr">
              <a:buNone/>
            </a:pPr>
            <a:r>
              <a:rPr lang="en-US" sz="2800" dirty="0" smtClean="0"/>
              <a:t>Welligent Support</a:t>
            </a:r>
          </a:p>
          <a:p>
            <a:pPr marL="0" indent="0" algn="ctr">
              <a:buNone/>
            </a:pPr>
            <a:r>
              <a:rPr lang="en-US" sz="2800" b="1" dirty="0"/>
              <a:t>https://achieve.lausd.net/welligentsupport </a:t>
            </a:r>
            <a:endParaRPr lang="en-US" sz="2800" b="1" dirty="0" smtClean="0"/>
          </a:p>
        </p:txBody>
      </p:sp>
    </p:spTree>
    <p:extLst>
      <p:ext uri="{BB962C8B-B14F-4D97-AF65-F5344CB8AC3E}">
        <p14:creationId xmlns:p14="http://schemas.microsoft.com/office/powerpoint/2010/main" val="824150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82BB99-BB98-49AF-B97F-E8020A2DF533}"/>
              </a:ext>
            </a:extLst>
          </p:cNvPr>
          <p:cNvSpPr>
            <a:spLocks noGrp="1"/>
          </p:cNvSpPr>
          <p:nvPr>
            <p:ph type="title"/>
          </p:nvPr>
        </p:nvSpPr>
        <p:spPr>
          <a:xfrm>
            <a:off x="2213984" y="2535288"/>
            <a:ext cx="8911687" cy="1280890"/>
          </a:xfrm>
        </p:spPr>
        <p:txBody>
          <a:bodyPr/>
          <a:lstStyle/>
          <a:p>
            <a:pPr algn="ctr"/>
            <a:r>
              <a:rPr lang="en-US" dirty="0">
                <a:latin typeface="Engravers MT" panose="02090707080505020304" pitchFamily="18" charset="0"/>
              </a:rPr>
              <a:t>The End</a:t>
            </a:r>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ectangle 4"/>
          <p:cNvSpPr/>
          <p:nvPr/>
        </p:nvSpPr>
        <p:spPr>
          <a:xfrm>
            <a:off x="4567905" y="1797562"/>
            <a:ext cx="2858475"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THE END</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317870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3DC52C-904C-4245-972D-2176FB23C821}"/>
              </a:ext>
            </a:extLst>
          </p:cNvPr>
          <p:cNvSpPr>
            <a:spLocks noGrp="1"/>
          </p:cNvSpPr>
          <p:nvPr>
            <p:ph type="title"/>
          </p:nvPr>
        </p:nvSpPr>
        <p:spPr>
          <a:xfrm>
            <a:off x="2073941" y="508780"/>
            <a:ext cx="8911687" cy="1280890"/>
          </a:xfrm>
        </p:spPr>
        <p:txBody>
          <a:bodyPr/>
          <a:lstStyle/>
          <a:p>
            <a:pPr algn="ctr"/>
            <a:r>
              <a:rPr lang="en-US" dirty="0"/>
              <a:t>Desired Outcomes</a:t>
            </a:r>
          </a:p>
        </p:txBody>
      </p:sp>
      <p:sp>
        <p:nvSpPr>
          <p:cNvPr id="3" name="Content Placeholder 2">
            <a:extLst>
              <a:ext uri="{FF2B5EF4-FFF2-40B4-BE49-F238E27FC236}">
                <a16:creationId xmlns="" xmlns:a16="http://schemas.microsoft.com/office/drawing/2014/main" id="{6D5C41AF-40B7-4B6A-BD1D-570AA784844C}"/>
              </a:ext>
            </a:extLst>
          </p:cNvPr>
          <p:cNvSpPr>
            <a:spLocks noGrp="1"/>
          </p:cNvSpPr>
          <p:nvPr>
            <p:ph idx="1"/>
          </p:nvPr>
        </p:nvSpPr>
        <p:spPr>
          <a:xfrm>
            <a:off x="2523309" y="1598140"/>
            <a:ext cx="8915400" cy="4489622"/>
          </a:xfrm>
        </p:spPr>
        <p:txBody>
          <a:bodyPr>
            <a:normAutofit/>
          </a:bodyPr>
          <a:lstStyle/>
          <a:p>
            <a:endParaRPr lang="en-US" dirty="0" smtClean="0"/>
          </a:p>
          <a:p>
            <a:endParaRPr lang="en-US" dirty="0"/>
          </a:p>
          <a:p>
            <a:r>
              <a:rPr lang="en-US" dirty="0" smtClean="0"/>
              <a:t>Participants </a:t>
            </a:r>
            <a:r>
              <a:rPr lang="en-US" dirty="0"/>
              <a:t>will use specific customer service strategies to support parents with students with IEP’s at schools sites</a:t>
            </a:r>
            <a:r>
              <a:rPr lang="en-US" dirty="0" smtClean="0"/>
              <a:t>.</a:t>
            </a:r>
          </a:p>
          <a:p>
            <a:endParaRPr lang="en-US" dirty="0"/>
          </a:p>
          <a:p>
            <a:r>
              <a:rPr lang="en-US" dirty="0"/>
              <a:t>Participants will be able to identify pages in the IEP to support with answering </a:t>
            </a:r>
            <a:r>
              <a:rPr lang="en-US" dirty="0" smtClean="0"/>
              <a:t>parents’ </a:t>
            </a:r>
            <a:r>
              <a:rPr lang="en-US" dirty="0"/>
              <a:t>questions</a:t>
            </a:r>
            <a:r>
              <a:rPr lang="en-US" dirty="0" smtClean="0"/>
              <a:t>.</a:t>
            </a:r>
          </a:p>
          <a:p>
            <a:endParaRPr lang="en-US" dirty="0"/>
          </a:p>
          <a:p>
            <a:r>
              <a:rPr lang="en-US" dirty="0"/>
              <a:t>Participants will be able to use </a:t>
            </a:r>
            <a:r>
              <a:rPr lang="en-US" dirty="0" smtClean="0"/>
              <a:t>resources to </a:t>
            </a:r>
            <a:r>
              <a:rPr lang="en-US" dirty="0"/>
              <a:t>support with answering </a:t>
            </a:r>
            <a:r>
              <a:rPr lang="en-US" dirty="0" smtClean="0"/>
              <a:t>special education related </a:t>
            </a:r>
            <a:r>
              <a:rPr lang="en-US" dirty="0"/>
              <a:t>questions</a:t>
            </a:r>
            <a:r>
              <a:rPr lang="en-US" dirty="0" smtClean="0"/>
              <a: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523309" y="0"/>
            <a:ext cx="1798476" cy="1499746"/>
          </a:xfrm>
          <a:prstGeom prst="rect">
            <a:avLst/>
          </a:prstGeom>
        </p:spPr>
      </p:pic>
      <p:pic>
        <p:nvPicPr>
          <p:cNvPr id="5" name="Picture 4"/>
          <p:cNvPicPr>
            <a:picLocks noChangeAspect="1"/>
          </p:cNvPicPr>
          <p:nvPr/>
        </p:nvPicPr>
        <p:blipFill>
          <a:blip r:embed="rId3"/>
          <a:stretch>
            <a:fillRect/>
          </a:stretch>
        </p:blipFill>
        <p:spPr>
          <a:xfrm>
            <a:off x="8832484" y="-1966"/>
            <a:ext cx="1432684" cy="1140051"/>
          </a:xfrm>
          <a:prstGeom prst="rect">
            <a:avLst/>
          </a:prstGeom>
        </p:spPr>
      </p:pic>
    </p:spTree>
    <p:extLst>
      <p:ext uri="{BB962C8B-B14F-4D97-AF65-F5344CB8AC3E}">
        <p14:creationId xmlns:p14="http://schemas.microsoft.com/office/powerpoint/2010/main" val="6804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361" y="2612572"/>
            <a:ext cx="8911687" cy="2890157"/>
          </a:xfrm>
        </p:spPr>
        <p:txBody>
          <a:bodyPr>
            <a:normAutofit/>
          </a:bodyPr>
          <a:lstStyle/>
          <a:p>
            <a:pPr algn="ctr"/>
            <a:r>
              <a:rPr lang="en-US" dirty="0" smtClean="0">
                <a:latin typeface="Engravers MT" panose="02090707080505020304" pitchFamily="18" charset="0"/>
              </a:rPr>
              <a:t> </a:t>
            </a:r>
            <a:r>
              <a:rPr lang="en-US" sz="6000" dirty="0" smtClean="0">
                <a:latin typeface="Engravers MT" panose="02090707080505020304" pitchFamily="18" charset="0"/>
              </a:rPr>
              <a:t>Lights</a:t>
            </a:r>
            <a:br>
              <a:rPr lang="en-US" sz="6000" dirty="0" smtClean="0">
                <a:latin typeface="Engravers MT" panose="02090707080505020304" pitchFamily="18" charset="0"/>
              </a:rPr>
            </a:br>
            <a:r>
              <a:rPr lang="en-US" sz="6000" dirty="0" smtClean="0">
                <a:latin typeface="Engravers MT" panose="02090707080505020304" pitchFamily="18" charset="0"/>
              </a:rPr>
              <a:t>Camera</a:t>
            </a:r>
            <a:br>
              <a:rPr lang="en-US" sz="6000" dirty="0" smtClean="0">
                <a:latin typeface="Engravers MT" panose="02090707080505020304" pitchFamily="18" charset="0"/>
              </a:rPr>
            </a:br>
            <a:r>
              <a:rPr lang="en-US" sz="6000" dirty="0" smtClean="0">
                <a:latin typeface="Engravers MT" panose="02090707080505020304" pitchFamily="18" charset="0"/>
              </a:rPr>
              <a:t>Action</a:t>
            </a:r>
            <a:endParaRPr lang="en-US" sz="6000" dirty="0">
              <a:latin typeface="Engravers MT" panose="02090707080505020304" pitchFamily="18" charset="0"/>
            </a:endParaRPr>
          </a:p>
        </p:txBody>
      </p:sp>
      <p:pic>
        <p:nvPicPr>
          <p:cNvPr id="6" name="Picture 5"/>
          <p:cNvPicPr>
            <a:picLocks noChangeAspect="1"/>
          </p:cNvPicPr>
          <p:nvPr/>
        </p:nvPicPr>
        <p:blipFill>
          <a:blip r:embed="rId2"/>
          <a:stretch>
            <a:fillRect/>
          </a:stretch>
        </p:blipFill>
        <p:spPr>
          <a:xfrm>
            <a:off x="1991563" y="1"/>
            <a:ext cx="1800225" cy="1499286"/>
          </a:xfrm>
          <a:prstGeom prst="rect">
            <a:avLst/>
          </a:prstGeom>
        </p:spPr>
      </p:pic>
      <p:pic>
        <p:nvPicPr>
          <p:cNvPr id="7" name="Picture 6"/>
          <p:cNvPicPr>
            <a:picLocks noChangeAspect="1"/>
          </p:cNvPicPr>
          <p:nvPr/>
        </p:nvPicPr>
        <p:blipFill>
          <a:blip r:embed="rId3"/>
          <a:stretch>
            <a:fillRect/>
          </a:stretch>
        </p:blipFill>
        <p:spPr>
          <a:xfrm>
            <a:off x="9206683" y="37117"/>
            <a:ext cx="1428365" cy="1136822"/>
          </a:xfrm>
          <a:prstGeom prst="rect">
            <a:avLst/>
          </a:prstGeom>
        </p:spPr>
      </p:pic>
    </p:spTree>
    <p:extLst>
      <p:ext uri="{BB962C8B-B14F-4D97-AF65-F5344CB8AC3E}">
        <p14:creationId xmlns:p14="http://schemas.microsoft.com/office/powerpoint/2010/main" val="321813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05B422-85EA-4CC6-B2C4-7B5C69F46156}"/>
              </a:ext>
            </a:extLst>
          </p:cNvPr>
          <p:cNvSpPr>
            <a:spLocks noGrp="1"/>
          </p:cNvSpPr>
          <p:nvPr>
            <p:ph type="title"/>
          </p:nvPr>
        </p:nvSpPr>
        <p:spPr>
          <a:xfrm>
            <a:off x="2284366" y="172995"/>
            <a:ext cx="8911687" cy="1280890"/>
          </a:xfrm>
        </p:spPr>
        <p:txBody>
          <a:bodyPr/>
          <a:lstStyle/>
          <a:p>
            <a:pPr algn="ctr"/>
            <a:r>
              <a:rPr lang="en-US" dirty="0">
                <a:latin typeface="Engravers MT" panose="02090707080505020304" pitchFamily="18" charset="0"/>
              </a:rPr>
              <a:t>Customer Service</a:t>
            </a:r>
          </a:p>
        </p:txBody>
      </p:sp>
      <p:sp>
        <p:nvSpPr>
          <p:cNvPr id="3" name="Content Placeholder 2">
            <a:extLst>
              <a:ext uri="{FF2B5EF4-FFF2-40B4-BE49-F238E27FC236}">
                <a16:creationId xmlns="" xmlns:a16="http://schemas.microsoft.com/office/drawing/2014/main" id="{EBC6AC0E-5B16-44E9-8D41-2715D1C1E2F0}"/>
              </a:ext>
            </a:extLst>
          </p:cNvPr>
          <p:cNvSpPr>
            <a:spLocks noGrp="1"/>
          </p:cNvSpPr>
          <p:nvPr>
            <p:ph idx="1"/>
          </p:nvPr>
        </p:nvSpPr>
        <p:spPr/>
        <p:txBody>
          <a:bodyPr/>
          <a:lstStyle/>
          <a:p>
            <a:r>
              <a:rPr lang="en-US" sz="3200" dirty="0" smtClean="0"/>
              <a:t>Understanding</a:t>
            </a:r>
          </a:p>
          <a:p>
            <a:endParaRPr lang="en-US" dirty="0"/>
          </a:p>
          <a:p>
            <a:r>
              <a:rPr lang="en-US" sz="3200" dirty="0" smtClean="0"/>
              <a:t>Patience</a:t>
            </a:r>
          </a:p>
          <a:p>
            <a:pPr marL="0" indent="0">
              <a:buNone/>
            </a:pPr>
            <a:endParaRPr lang="en-US" dirty="0"/>
          </a:p>
          <a:p>
            <a:r>
              <a:rPr lang="en-US" sz="3200" dirty="0"/>
              <a:t>C</a:t>
            </a:r>
            <a:r>
              <a:rPr lang="en-US" sz="3200" dirty="0" smtClean="0"/>
              <a:t>ommunication</a:t>
            </a:r>
            <a:endParaRPr lang="en-US" sz="3200" dirty="0"/>
          </a:p>
        </p:txBody>
      </p:sp>
      <p:pic>
        <p:nvPicPr>
          <p:cNvPr id="4" name="Picture 3"/>
          <p:cNvPicPr>
            <a:picLocks noChangeAspect="1"/>
          </p:cNvPicPr>
          <p:nvPr/>
        </p:nvPicPr>
        <p:blipFill>
          <a:blip r:embed="rId2"/>
          <a:stretch>
            <a:fillRect/>
          </a:stretch>
        </p:blipFill>
        <p:spPr>
          <a:xfrm>
            <a:off x="9374659" y="4311348"/>
            <a:ext cx="2817341" cy="2546652"/>
          </a:xfrm>
          <a:prstGeom prst="rect">
            <a:avLst/>
          </a:prstGeom>
        </p:spPr>
      </p:pic>
      <p:pic>
        <p:nvPicPr>
          <p:cNvPr id="5" name="Picture 4"/>
          <p:cNvPicPr>
            <a:picLocks noChangeAspect="1"/>
          </p:cNvPicPr>
          <p:nvPr/>
        </p:nvPicPr>
        <p:blipFill>
          <a:blip r:embed="rId3"/>
          <a:stretch>
            <a:fillRect/>
          </a:stretch>
        </p:blipFill>
        <p:spPr>
          <a:xfrm>
            <a:off x="1627318" y="0"/>
            <a:ext cx="1798476" cy="1137220"/>
          </a:xfrm>
          <a:prstGeom prst="rect">
            <a:avLst/>
          </a:prstGeom>
        </p:spPr>
      </p:pic>
      <p:pic>
        <p:nvPicPr>
          <p:cNvPr id="6" name="Picture 5"/>
          <p:cNvPicPr>
            <a:picLocks noChangeAspect="1"/>
          </p:cNvPicPr>
          <p:nvPr/>
        </p:nvPicPr>
        <p:blipFill>
          <a:blip r:embed="rId4"/>
          <a:stretch>
            <a:fillRect/>
          </a:stretch>
        </p:blipFill>
        <p:spPr>
          <a:xfrm>
            <a:off x="10186431" y="0"/>
            <a:ext cx="1798476" cy="1140051"/>
          </a:xfrm>
          <a:prstGeom prst="rect">
            <a:avLst/>
          </a:prstGeom>
        </p:spPr>
      </p:pic>
    </p:spTree>
    <p:extLst>
      <p:ext uri="{BB962C8B-B14F-4D97-AF65-F5344CB8AC3E}">
        <p14:creationId xmlns:p14="http://schemas.microsoft.com/office/powerpoint/2010/main" val="220628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182291E2-EE33-4FB0-857D-1D054383187B}"/>
              </a:ext>
            </a:extLst>
          </p:cNvPr>
          <p:cNvSpPr>
            <a:spLocks noGrp="1"/>
          </p:cNvSpPr>
          <p:nvPr>
            <p:ph type="title"/>
          </p:nvPr>
        </p:nvSpPr>
        <p:spPr>
          <a:xfrm>
            <a:off x="2233697" y="166910"/>
            <a:ext cx="8911687" cy="1280890"/>
          </a:xfrm>
        </p:spPr>
        <p:txBody>
          <a:bodyPr>
            <a:normAutofit/>
          </a:bodyPr>
          <a:lstStyle/>
          <a:p>
            <a:r>
              <a:rPr lang="en-US" sz="2800" dirty="0">
                <a:latin typeface="Engravers MT" panose="02090707080505020304" pitchFamily="18" charset="0"/>
              </a:rPr>
              <a:t>IEP </a:t>
            </a:r>
            <a:r>
              <a:rPr lang="en-US" sz="2800" dirty="0" smtClean="0">
                <a:latin typeface="Engravers MT" panose="02090707080505020304" pitchFamily="18" charset="0"/>
              </a:rPr>
              <a:t>Page A –Meeting Information</a:t>
            </a:r>
            <a:endParaRPr lang="en-US" sz="2800" dirty="0">
              <a:latin typeface="Engravers MT" panose="020907070805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4556" y="653144"/>
            <a:ext cx="5415909" cy="5959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94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291E2-EE33-4FB0-857D-1D054383187B}"/>
              </a:ext>
            </a:extLst>
          </p:cNvPr>
          <p:cNvSpPr>
            <a:spLocks noGrp="1"/>
          </p:cNvSpPr>
          <p:nvPr>
            <p:ph type="title"/>
          </p:nvPr>
        </p:nvSpPr>
        <p:spPr>
          <a:xfrm>
            <a:off x="2430160" y="80413"/>
            <a:ext cx="8911687" cy="1280890"/>
          </a:xfrm>
        </p:spPr>
        <p:txBody>
          <a:bodyPr>
            <a:normAutofit/>
          </a:bodyPr>
          <a:lstStyle/>
          <a:p>
            <a:pPr algn="ctr"/>
            <a:r>
              <a:rPr lang="en-US" sz="2800" dirty="0">
                <a:latin typeface="Engravers MT" panose="02090707080505020304" pitchFamily="18" charset="0"/>
              </a:rPr>
              <a:t>IEP </a:t>
            </a:r>
            <a:r>
              <a:rPr lang="en-US" sz="2800" dirty="0" smtClean="0">
                <a:latin typeface="Engravers MT" panose="02090707080505020304" pitchFamily="18" charset="0"/>
              </a:rPr>
              <a:t>FAPE Part 1- Eligibility, Placement, Supports </a:t>
            </a:r>
            <a:endParaRPr lang="en-US" sz="2800" dirty="0">
              <a:latin typeface="Engravers MT" panose="02090707080505020304" pitchFamily="18" charset="0"/>
            </a:endParaRPr>
          </a:p>
        </p:txBody>
      </p:sp>
      <p:pic>
        <p:nvPicPr>
          <p:cNvPr id="4" name="Content Placeholder 3"/>
          <p:cNvPicPr>
            <a:picLocks noGrp="1" noChangeAspect="1"/>
          </p:cNvPicPr>
          <p:nvPr>
            <p:ph idx="1"/>
          </p:nvPr>
        </p:nvPicPr>
        <p:blipFill>
          <a:blip r:embed="rId2"/>
          <a:stretch>
            <a:fillRect/>
          </a:stretch>
        </p:blipFill>
        <p:spPr>
          <a:xfrm>
            <a:off x="3352800" y="1476633"/>
            <a:ext cx="6376087" cy="6021812"/>
          </a:xfrm>
          <a:prstGeom prst="rect">
            <a:avLst/>
          </a:prstGeom>
        </p:spPr>
      </p:pic>
      <p:pic>
        <p:nvPicPr>
          <p:cNvPr id="5" name="Picture 4"/>
          <p:cNvPicPr>
            <a:picLocks noChangeAspect="1"/>
          </p:cNvPicPr>
          <p:nvPr/>
        </p:nvPicPr>
        <p:blipFill>
          <a:blip r:embed="rId3"/>
          <a:stretch>
            <a:fillRect/>
          </a:stretch>
        </p:blipFill>
        <p:spPr>
          <a:xfrm>
            <a:off x="179918" y="0"/>
            <a:ext cx="1798476" cy="701101"/>
          </a:xfrm>
          <a:prstGeom prst="rect">
            <a:avLst/>
          </a:prstGeom>
        </p:spPr>
      </p:pic>
    </p:spTree>
    <p:extLst>
      <p:ext uri="{BB962C8B-B14F-4D97-AF65-F5344CB8AC3E}">
        <p14:creationId xmlns:p14="http://schemas.microsoft.com/office/powerpoint/2010/main" val="3681173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291E2-EE33-4FB0-857D-1D054383187B}"/>
              </a:ext>
            </a:extLst>
          </p:cNvPr>
          <p:cNvSpPr>
            <a:spLocks noGrp="1"/>
          </p:cNvSpPr>
          <p:nvPr>
            <p:ph type="title"/>
          </p:nvPr>
        </p:nvSpPr>
        <p:spPr>
          <a:xfrm>
            <a:off x="1859757" y="98854"/>
            <a:ext cx="8911687" cy="1280890"/>
          </a:xfrm>
        </p:spPr>
        <p:txBody>
          <a:bodyPr>
            <a:normAutofit/>
          </a:bodyPr>
          <a:lstStyle/>
          <a:p>
            <a:pPr algn="ctr"/>
            <a:r>
              <a:rPr lang="en-US" sz="2400" dirty="0">
                <a:latin typeface="Engravers MT" panose="02090707080505020304" pitchFamily="18" charset="0"/>
              </a:rPr>
              <a:t>IEP </a:t>
            </a:r>
            <a:r>
              <a:rPr lang="en-US" sz="2400" dirty="0" smtClean="0">
                <a:latin typeface="Engravers MT" panose="02090707080505020304" pitchFamily="18" charset="0"/>
              </a:rPr>
              <a:t>FAPE Part 2-Summary of Services &amp; Additional Discussion </a:t>
            </a:r>
            <a:endParaRPr lang="en-US" sz="2400" dirty="0">
              <a:latin typeface="Engravers MT" panose="02090707080505020304" pitchFamily="18" charset="0"/>
            </a:endParaRPr>
          </a:p>
        </p:txBody>
      </p:sp>
      <p:pic>
        <p:nvPicPr>
          <p:cNvPr id="4" name="Content Placeholder 3"/>
          <p:cNvPicPr>
            <a:picLocks noGrp="1" noChangeAspect="1"/>
          </p:cNvPicPr>
          <p:nvPr>
            <p:ph idx="1"/>
          </p:nvPr>
        </p:nvPicPr>
        <p:blipFill>
          <a:blip r:embed="rId2"/>
          <a:stretch>
            <a:fillRect/>
          </a:stretch>
        </p:blipFill>
        <p:spPr>
          <a:xfrm>
            <a:off x="3212756" y="1087395"/>
            <a:ext cx="5964195" cy="5877697"/>
          </a:xfrm>
          <a:prstGeom prst="rect">
            <a:avLst/>
          </a:prstGeom>
        </p:spPr>
      </p:pic>
    </p:spTree>
    <p:extLst>
      <p:ext uri="{BB962C8B-B14F-4D97-AF65-F5344CB8AC3E}">
        <p14:creationId xmlns:p14="http://schemas.microsoft.com/office/powerpoint/2010/main" val="2876154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5C5C89-A6AC-4E8D-83BA-35F217A94A05}"/>
              </a:ext>
            </a:extLst>
          </p:cNvPr>
          <p:cNvSpPr>
            <a:spLocks noGrp="1"/>
          </p:cNvSpPr>
          <p:nvPr>
            <p:ph type="title"/>
          </p:nvPr>
        </p:nvSpPr>
        <p:spPr>
          <a:xfrm>
            <a:off x="2589212" y="179267"/>
            <a:ext cx="8911687" cy="1280890"/>
          </a:xfrm>
        </p:spPr>
        <p:txBody>
          <a:bodyPr/>
          <a:lstStyle/>
          <a:p>
            <a:r>
              <a:rPr lang="en-US" dirty="0">
                <a:latin typeface="Engravers MT" panose="02090707080505020304" pitchFamily="18" charset="0"/>
              </a:rPr>
              <a:t>Parents Guide to SPED </a:t>
            </a:r>
          </a:p>
        </p:txBody>
      </p:sp>
      <p:pic>
        <p:nvPicPr>
          <p:cNvPr id="5" name="Content Placeholder 4"/>
          <p:cNvPicPr>
            <a:picLocks noGrp="1" noChangeAspect="1"/>
          </p:cNvPicPr>
          <p:nvPr>
            <p:ph idx="1"/>
          </p:nvPr>
        </p:nvPicPr>
        <p:blipFill>
          <a:blip r:embed="rId2"/>
          <a:stretch>
            <a:fillRect/>
          </a:stretch>
        </p:blipFill>
        <p:spPr>
          <a:xfrm>
            <a:off x="4102443" y="1285103"/>
            <a:ext cx="4555525" cy="4975654"/>
          </a:xfrm>
          <a:prstGeom prst="rect">
            <a:avLst/>
          </a:prstGeom>
        </p:spPr>
      </p:pic>
      <p:pic>
        <p:nvPicPr>
          <p:cNvPr id="4" name="Picture 3"/>
          <p:cNvPicPr>
            <a:picLocks noChangeAspect="1"/>
          </p:cNvPicPr>
          <p:nvPr/>
        </p:nvPicPr>
        <p:blipFill>
          <a:blip r:embed="rId3"/>
          <a:stretch>
            <a:fillRect/>
          </a:stretch>
        </p:blipFill>
        <p:spPr>
          <a:xfrm>
            <a:off x="179919" y="0"/>
            <a:ext cx="1798476" cy="701101"/>
          </a:xfrm>
          <a:prstGeom prst="rect">
            <a:avLst/>
          </a:prstGeom>
        </p:spPr>
      </p:pic>
    </p:spTree>
    <p:extLst>
      <p:ext uri="{BB962C8B-B14F-4D97-AF65-F5344CB8AC3E}">
        <p14:creationId xmlns:p14="http://schemas.microsoft.com/office/powerpoint/2010/main" val="104854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77692A-1036-409F-ABF3-9C42E7009563}"/>
              </a:ext>
            </a:extLst>
          </p:cNvPr>
          <p:cNvSpPr>
            <a:spLocks noGrp="1"/>
          </p:cNvSpPr>
          <p:nvPr>
            <p:ph type="title"/>
          </p:nvPr>
        </p:nvSpPr>
        <p:spPr>
          <a:xfrm>
            <a:off x="2461119" y="63937"/>
            <a:ext cx="8911687" cy="1280890"/>
          </a:xfrm>
        </p:spPr>
        <p:txBody>
          <a:bodyPr/>
          <a:lstStyle/>
          <a:p>
            <a:pPr algn="ctr"/>
            <a:r>
              <a:rPr lang="en-US" dirty="0">
                <a:latin typeface="Engravers MT" panose="02090707080505020304" pitchFamily="18" charset="0"/>
              </a:rPr>
              <a:t>Tools</a:t>
            </a:r>
          </a:p>
        </p:txBody>
      </p:sp>
      <p:sp>
        <p:nvSpPr>
          <p:cNvPr id="3" name="Content Placeholder 2">
            <a:extLst>
              <a:ext uri="{FF2B5EF4-FFF2-40B4-BE49-F238E27FC236}">
                <a16:creationId xmlns="" xmlns:a16="http://schemas.microsoft.com/office/drawing/2014/main" id="{E42C6DFB-FA70-474C-9547-E90B44BDA8FA}"/>
              </a:ext>
            </a:extLst>
          </p:cNvPr>
          <p:cNvSpPr>
            <a:spLocks noGrp="1"/>
          </p:cNvSpPr>
          <p:nvPr>
            <p:ph idx="1"/>
          </p:nvPr>
        </p:nvSpPr>
        <p:spPr/>
        <p:txBody>
          <a:bodyPr/>
          <a:lstStyle/>
          <a:p>
            <a:r>
              <a:rPr lang="en-US" sz="3200" dirty="0" smtClean="0"/>
              <a:t>IEP </a:t>
            </a:r>
            <a:r>
              <a:rPr lang="en-US" sz="3200" dirty="0"/>
              <a:t>Reference </a:t>
            </a:r>
            <a:r>
              <a:rPr lang="en-US" sz="3200" dirty="0" smtClean="0"/>
              <a:t>Sheet</a:t>
            </a:r>
          </a:p>
          <a:p>
            <a:pPr marL="0" indent="0">
              <a:buNone/>
            </a:pPr>
            <a:endParaRPr lang="en-US" sz="3200" dirty="0"/>
          </a:p>
          <a:p>
            <a:r>
              <a:rPr lang="en-US" sz="3200" dirty="0"/>
              <a:t>School Guide to </a:t>
            </a:r>
            <a:r>
              <a:rPr lang="en-US" sz="3200" dirty="0" smtClean="0"/>
              <a:t>SPED</a:t>
            </a:r>
          </a:p>
          <a:p>
            <a:pPr marL="0" indent="0">
              <a:buNone/>
            </a:pPr>
            <a:endParaRPr lang="en-US" sz="3200" dirty="0" smtClean="0"/>
          </a:p>
          <a:p>
            <a:r>
              <a:rPr lang="en-US" sz="3200" dirty="0"/>
              <a:t>FAQ</a:t>
            </a:r>
          </a:p>
          <a:p>
            <a:pPr marL="0" indent="0">
              <a:buNone/>
            </a:pPr>
            <a:endParaRPr lang="en-US" dirty="0"/>
          </a:p>
        </p:txBody>
      </p:sp>
      <p:pic>
        <p:nvPicPr>
          <p:cNvPr id="4" name="Picture 3"/>
          <p:cNvPicPr>
            <a:picLocks noChangeAspect="1"/>
          </p:cNvPicPr>
          <p:nvPr/>
        </p:nvPicPr>
        <p:blipFill>
          <a:blip r:embed="rId2"/>
          <a:stretch>
            <a:fillRect/>
          </a:stretch>
        </p:blipFill>
        <p:spPr>
          <a:xfrm>
            <a:off x="7991990" y="4784767"/>
            <a:ext cx="4200010" cy="2073233"/>
          </a:xfrm>
          <a:prstGeom prst="rect">
            <a:avLst/>
          </a:prstGeom>
        </p:spPr>
      </p:pic>
      <p:pic>
        <p:nvPicPr>
          <p:cNvPr id="5" name="Picture 4"/>
          <p:cNvPicPr>
            <a:picLocks noChangeAspect="1"/>
          </p:cNvPicPr>
          <p:nvPr/>
        </p:nvPicPr>
        <p:blipFill>
          <a:blip r:embed="rId3"/>
          <a:stretch>
            <a:fillRect/>
          </a:stretch>
        </p:blipFill>
        <p:spPr>
          <a:xfrm>
            <a:off x="179919" y="0"/>
            <a:ext cx="1798476" cy="701101"/>
          </a:xfrm>
          <a:prstGeom prst="rect">
            <a:avLst/>
          </a:prstGeom>
        </p:spPr>
      </p:pic>
    </p:spTree>
    <p:extLst>
      <p:ext uri="{BB962C8B-B14F-4D97-AF65-F5344CB8AC3E}">
        <p14:creationId xmlns:p14="http://schemas.microsoft.com/office/powerpoint/2010/main" val="10085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5828</TotalTime>
  <Words>386</Words>
  <Application>Microsoft Office PowerPoint</Application>
  <PresentationFormat>Custom</PresentationFormat>
  <Paragraphs>62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Wisp</vt:lpstr>
      <vt:lpstr>The IEP and You</vt:lpstr>
      <vt:lpstr>Desired Outcomes</vt:lpstr>
      <vt:lpstr> Lights Camera Action</vt:lpstr>
      <vt:lpstr>Customer Service</vt:lpstr>
      <vt:lpstr>IEP Page A –Meeting Information</vt:lpstr>
      <vt:lpstr>IEP FAPE Part 1- Eligibility, Placement, Supports </vt:lpstr>
      <vt:lpstr>IEP FAPE Part 2-Summary of Services &amp; Additional Discussion </vt:lpstr>
      <vt:lpstr>Parents Guide to SPED </vt:lpstr>
      <vt:lpstr>Tools</vt:lpstr>
      <vt:lpstr>Utilizing the tools   </vt:lpstr>
      <vt:lpstr>Activity</vt:lpstr>
      <vt:lpstr>Activity</vt:lpstr>
      <vt:lpstr>Activity</vt:lpstr>
      <vt:lpstr>Questions?</vt:lpstr>
      <vt:lpstr>Resource Links </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IEP and You</dc:title>
  <dc:creator>Garlington, Sukari</dc:creator>
  <cp:lastModifiedBy>Windows User</cp:lastModifiedBy>
  <cp:revision>31</cp:revision>
  <dcterms:created xsi:type="dcterms:W3CDTF">2018-04-27T21:19:43Z</dcterms:created>
  <dcterms:modified xsi:type="dcterms:W3CDTF">2018-05-04T23:48:51Z</dcterms:modified>
</cp:coreProperties>
</file>