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1"/>
  </p:notesMasterIdLst>
  <p:handoutMasterIdLst>
    <p:handoutMasterId r:id="rId42"/>
  </p:handoutMasterIdLst>
  <p:sldIdLst>
    <p:sldId id="463" r:id="rId2"/>
    <p:sldId id="256" r:id="rId3"/>
    <p:sldId id="324" r:id="rId4"/>
    <p:sldId id="441" r:id="rId5"/>
    <p:sldId id="381" r:id="rId6"/>
    <p:sldId id="367" r:id="rId7"/>
    <p:sldId id="368" r:id="rId8"/>
    <p:sldId id="443" r:id="rId9"/>
    <p:sldId id="425" r:id="rId10"/>
    <p:sldId id="417" r:id="rId11"/>
    <p:sldId id="432" r:id="rId12"/>
    <p:sldId id="422" r:id="rId13"/>
    <p:sldId id="438" r:id="rId14"/>
    <p:sldId id="439" r:id="rId15"/>
    <p:sldId id="446" r:id="rId16"/>
    <p:sldId id="285" r:id="rId17"/>
    <p:sldId id="467" r:id="rId18"/>
    <p:sldId id="469" r:id="rId19"/>
    <p:sldId id="296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45" r:id="rId31"/>
    <p:sldId id="383" r:id="rId32"/>
    <p:sldId id="363" r:id="rId33"/>
    <p:sldId id="440" r:id="rId34"/>
    <p:sldId id="365" r:id="rId35"/>
    <p:sldId id="385" r:id="rId36"/>
    <p:sldId id="419" r:id="rId37"/>
    <p:sldId id="339" r:id="rId38"/>
    <p:sldId id="465" r:id="rId39"/>
    <p:sldId id="386" r:id="rId4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23"/>
    <a:srgbClr val="0070C0"/>
    <a:srgbClr val="A53A02"/>
    <a:srgbClr val="B16F15"/>
    <a:srgbClr val="C00000"/>
    <a:srgbClr val="FFC000"/>
    <a:srgbClr val="FFCCCC"/>
    <a:srgbClr val="33CCCC"/>
    <a:srgbClr val="CCE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 autoAdjust="0"/>
    <p:restoredTop sz="90401" autoAdjust="0"/>
  </p:normalViewPr>
  <p:slideViewPr>
    <p:cSldViewPr snapToGrid="0" snapToObjects="1">
      <p:cViewPr varScale="1">
        <p:scale>
          <a:sx n="145" d="100"/>
          <a:sy n="145" d="100"/>
        </p:scale>
        <p:origin x="24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60" d="100"/>
          <a:sy n="60" d="100"/>
        </p:scale>
        <p:origin x="-2472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IZAR, SABRINA F" userId="136d60e1-94a9-48a6-bda1-97f988935d99" providerId="ADAL" clId="{E384EBF7-960E-468E-9AEF-3F5799727740}"/>
    <pc:docChg chg="custSel modSld">
      <pc:chgData name="HUIZAR, SABRINA F" userId="136d60e1-94a9-48a6-bda1-97f988935d99" providerId="ADAL" clId="{E384EBF7-960E-468E-9AEF-3F5799727740}" dt="2024-09-30T22:10:35.023" v="6" actId="729"/>
      <pc:docMkLst>
        <pc:docMk/>
      </pc:docMkLst>
      <pc:sldChg chg="mod modShow">
        <pc:chgData name="HUIZAR, SABRINA F" userId="136d60e1-94a9-48a6-bda1-97f988935d99" providerId="ADAL" clId="{E384EBF7-960E-468E-9AEF-3F5799727740}" dt="2024-09-30T22:10:33.063" v="5" actId="729"/>
        <pc:sldMkLst>
          <pc:docMk/>
          <pc:sldMk cId="2163405658" sldId="363"/>
        </pc:sldMkLst>
      </pc:sldChg>
      <pc:sldChg chg="addSp delSp modSp mod">
        <pc:chgData name="HUIZAR, SABRINA F" userId="136d60e1-94a9-48a6-bda1-97f988935d99" providerId="ADAL" clId="{E384EBF7-960E-468E-9AEF-3F5799727740}" dt="2024-09-30T22:09:35.336" v="4" actId="14100"/>
        <pc:sldMkLst>
          <pc:docMk/>
          <pc:sldMk cId="2049430139" sldId="438"/>
        </pc:sldMkLst>
        <pc:picChg chg="del">
          <ac:chgData name="HUIZAR, SABRINA F" userId="136d60e1-94a9-48a6-bda1-97f988935d99" providerId="ADAL" clId="{E384EBF7-960E-468E-9AEF-3F5799727740}" dt="2024-09-30T22:09:28.503" v="0" actId="478"/>
          <ac:picMkLst>
            <pc:docMk/>
            <pc:sldMk cId="2049430139" sldId="438"/>
            <ac:picMk id="4" creationId="{00000000-0000-0000-0000-000000000000}"/>
          </ac:picMkLst>
        </pc:picChg>
        <pc:picChg chg="add mod">
          <ac:chgData name="HUIZAR, SABRINA F" userId="136d60e1-94a9-48a6-bda1-97f988935d99" providerId="ADAL" clId="{E384EBF7-960E-468E-9AEF-3F5799727740}" dt="2024-09-30T22:09:35.336" v="4" actId="14100"/>
          <ac:picMkLst>
            <pc:docMk/>
            <pc:sldMk cId="2049430139" sldId="438"/>
            <ac:picMk id="5" creationId="{39C9ABD8-4416-9E8E-FF09-1DBBB9B1258F}"/>
          </ac:picMkLst>
        </pc:picChg>
      </pc:sldChg>
      <pc:sldChg chg="mod modShow">
        <pc:chgData name="HUIZAR, SABRINA F" userId="136d60e1-94a9-48a6-bda1-97f988935d99" providerId="ADAL" clId="{E384EBF7-960E-468E-9AEF-3F5799727740}" dt="2024-09-30T22:10:35.023" v="6" actId="729"/>
        <pc:sldMkLst>
          <pc:docMk/>
          <pc:sldMk cId="1808204360" sldId="4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D920E-3E5D-42D2-9672-C9A62D8DF49C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F9FB-7A50-4584-A1A4-AC072F68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B33AB046-2007-9E4C-822D-933ED00C38EB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C08182B-4EE4-CC44-A16F-CEB575DC4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7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Start- This slide can be up on the screen</a:t>
            </a:r>
            <a:r>
              <a:rPr lang="en-US" baseline="0" dirty="0"/>
              <a:t> as parents arrive.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Demonstration of ZOC website</a:t>
            </a:r>
            <a:endParaRPr/>
          </a:p>
        </p:txBody>
      </p:sp>
      <p:sp>
        <p:nvSpPr>
          <p:cNvPr id="317" name="Google Shape;317;p26:notes"/>
          <p:cNvSpPr txBox="1">
            <a:spLocks noGrp="1"/>
          </p:cNvSpPr>
          <p:nvPr>
            <p:ph type="sldNum" idx="12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14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453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20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626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22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624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19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15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7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25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733550" y="465138"/>
            <a:ext cx="3817938" cy="28622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61EDF0-DDF5-BA40-8EEA-5F455984B8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1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218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64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465138"/>
            <a:ext cx="3817938" cy="2862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467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688" y="3552144"/>
            <a:ext cx="6071190" cy="52811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5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6688" y="3552144"/>
            <a:ext cx="6071190" cy="52811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8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86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48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1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9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292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View in full screen; increase volume</a:t>
            </a:r>
            <a:endParaRPr lang="en-US" sz="2800" b="1" u="sng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6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5226" y="3548866"/>
            <a:ext cx="6252653" cy="5281103"/>
          </a:xfrm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4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3550" y="465138"/>
            <a:ext cx="3817938" cy="2862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5226" y="3584041"/>
            <a:ext cx="6252653" cy="5281103"/>
          </a:xfrm>
        </p:spPr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b="1">
                <a:effectLst/>
                <a:cs typeface="Calibri"/>
              </a:rPr>
              <a:t>Summer 2006</a:t>
            </a:r>
            <a:r>
              <a:rPr lang="en-US">
                <a:effectLst/>
                <a:cs typeface="Calibri"/>
              </a:rPr>
              <a:t>: Belmont Zone of Choice is created to provide students with quality, theme-based public school options.</a:t>
            </a:r>
            <a:endParaRPr lang="en-US">
              <a:effectLst/>
              <a:cs typeface="Times New Roman"/>
            </a:endParaRPr>
          </a:p>
          <a:p>
            <a:pPr marL="457200"/>
            <a:r>
              <a:rPr lang="en-US">
                <a:effectLst/>
                <a:cs typeface="Calibri"/>
              </a:rPr>
              <a:t> </a:t>
            </a:r>
            <a:endParaRPr lang="en-US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b="1">
                <a:effectLst/>
                <a:cs typeface="Calibri"/>
              </a:rPr>
              <a:t>January 10, 2012</a:t>
            </a:r>
            <a:r>
              <a:rPr lang="en-US">
                <a:effectLst/>
                <a:cs typeface="Calibri"/>
              </a:rPr>
              <a:t>: The School Board passes the </a:t>
            </a:r>
            <a:r>
              <a:rPr lang="en-US" i="1">
                <a:effectLst/>
                <a:cs typeface="Calibri"/>
              </a:rPr>
              <a:t>Resolution on Expanding Enrollment and Equal Access through LAUSD Choice</a:t>
            </a:r>
            <a:r>
              <a:rPr lang="en-US">
                <a:effectLst/>
                <a:cs typeface="Calibri"/>
              </a:rPr>
              <a:t> (Expands overall district enrollment at least 5% over three years.)</a:t>
            </a:r>
            <a:r>
              <a:rPr lang="en-US" sz="900">
                <a:effectLst/>
                <a:latin typeface="+mn-lt"/>
                <a:ea typeface="Calibri"/>
                <a:cs typeface="Calibri"/>
              </a:rPr>
              <a:t> </a:t>
            </a:r>
            <a:endParaRPr lang="en-US" sz="900">
              <a:effectLst/>
              <a:latin typeface="+mn-lt"/>
              <a:ea typeface="Calibri"/>
              <a:cs typeface="Times New Roman"/>
            </a:endParaRPr>
          </a:p>
          <a:p>
            <a:pPr marL="457200"/>
            <a:r>
              <a:rPr lang="en-US">
                <a:effectLst/>
                <a:cs typeface="Calibri"/>
              </a:rPr>
              <a:t> </a:t>
            </a:r>
            <a:endParaRPr lang="en-US">
              <a:effectLst/>
            </a:endParaRPr>
          </a:p>
          <a:p>
            <a:pPr marL="342900" lvl="0" indent="-342900">
              <a:buFont typeface="Arial"/>
              <a:buChar char="•"/>
              <a:tabLst>
                <a:tab pos="457200" algn="l"/>
              </a:tabLst>
            </a:pPr>
            <a:r>
              <a:rPr lang="en-US" b="1">
                <a:effectLst/>
                <a:cs typeface="Calibri"/>
              </a:rPr>
              <a:t>January 17, 2012</a:t>
            </a:r>
            <a:r>
              <a:rPr lang="en-US">
                <a:effectLst/>
                <a:cs typeface="Calibri"/>
              </a:rPr>
              <a:t>: The School Board passes the </a:t>
            </a:r>
            <a:r>
              <a:rPr lang="en-US" i="1">
                <a:effectLst/>
                <a:cs typeface="Calibri"/>
              </a:rPr>
              <a:t>Resolution to Examine Increasing Choice and Removing Boundaries for Neighborhood Schools</a:t>
            </a:r>
            <a:r>
              <a:rPr lang="en-US">
                <a:effectLst/>
                <a:cs typeface="Calibri"/>
              </a:rPr>
              <a:t>. (Examines the potential impact on equity and quality of schools by transitioning to a full choice school system.)</a:t>
            </a:r>
            <a:endParaRPr lang="en-US">
              <a:effectLst/>
              <a:cs typeface="Times New Roman"/>
            </a:endParaRPr>
          </a:p>
          <a:p>
            <a:pPr marL="457200"/>
            <a:r>
              <a:rPr lang="en-US">
                <a:effectLst/>
                <a:cs typeface="Calibri"/>
              </a:rPr>
              <a:t> </a:t>
            </a:r>
            <a:endParaRPr lang="en-US">
              <a:effectLst/>
              <a:cs typeface="Times New Roman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>
                <a:effectLst/>
                <a:cs typeface="Calibri"/>
              </a:rPr>
              <a:t>    Future</a:t>
            </a:r>
            <a:r>
              <a:rPr lang="en-US">
                <a:effectLst/>
                <a:cs typeface="Calibri"/>
              </a:rPr>
              <a:t>: I</a:t>
            </a:r>
            <a:r>
              <a:rPr lang="en-US" sz="1200"/>
              <a:t>n the future ZOC will expand to include more middle school Zones of Choice</a:t>
            </a:r>
            <a:endParaRPr lang="en-US">
              <a:effectLst/>
              <a:cs typeface="Times New Roman"/>
            </a:endParaRPr>
          </a:p>
          <a:p>
            <a:endParaRPr lang="en-US"/>
          </a:p>
          <a:p>
            <a:r>
              <a:rPr lang="en-US"/>
              <a:t>Resolutions??????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 of ZOC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Demonstration of School Search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8182B-4EE4-CC44-A16F-CEB575DC4F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5" cy="6035040"/>
          </a:xfrm>
        </p:grpSpPr>
        <p:pic>
          <p:nvPicPr>
            <p:cNvPr id="5" name="Picture 4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6" name="Rectangle 5"/>
            <p:cNvSpPr>
              <a:spLocks/>
            </p:cNvSpPr>
            <p:nvPr/>
          </p:nvSpPr>
          <p:spPr>
            <a:xfrm>
              <a:off x="563082" y="474973"/>
              <a:ext cx="7982908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82" y="6133815"/>
              <a:ext cx="7982908" cy="1588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82" y="457512"/>
              <a:ext cx="7982908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C0E2-5B9B-6F4C-8F12-12B3CBEB0BCD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C210-50A0-A14A-905D-DF2F9EE55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9" name="Picture 8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1" name="Rectangle 10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8" name="Rectangle 7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BC85-4104-6A41-8F79-32F1A15DF612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03EF-2F19-704F-AFC1-2597EB8B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8" name="Picture 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3448-76DC-D943-938F-BD7AA458825D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138-73D3-4246-A535-A6DE70AD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6" name="Picture 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0" name="Rectangle 9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1F79-37E1-6347-B405-6572ACEC0BD1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3D43-75A9-4840-94F9-BB9DCAF5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5" name="Picture 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B7A4-7DF6-4B4C-9527-26432A9B8673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C9F3-6113-3F41-9A0B-1B3A0E420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5" name="Picture 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9" name="Rectangle 8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D682-28C1-D24B-8066-B7D2A6AE356E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82D67-8588-DB43-9396-3773F7389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5" name="Picture 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2EFA-B826-0441-BAB9-4FE10E795738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4971-8092-6F4C-94CC-F75147045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63563" y="476250"/>
            <a:ext cx="7981950" cy="5888038"/>
            <a:chOff x="562842" y="475488"/>
            <a:chExt cx="7982713" cy="5888736"/>
          </a:xfrm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562842" y="475488"/>
              <a:ext cx="7982713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62842" y="6134009"/>
              <a:ext cx="7982713" cy="1588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2842" y="3427001"/>
              <a:ext cx="7982713" cy="1587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F09B-9450-714D-B322-93DDF32AE830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5" name="Picture 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A15D-A0A9-AA44-A9EF-68E0FD3F21AB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79CE-0756-F147-92CE-28BD6FF5C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6" name="Picture 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FC34-5226-EF42-B238-337557BAC6E2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EAFF-486A-734A-BFB5-571537C4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8" name="Picture 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0" name="Rectangle 9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cxnSp>
        <p:nvCxnSpPr>
          <p:cNvPr id="13" name="Straight Connector 12"/>
          <p:cNvCxnSpPr/>
          <p:nvPr/>
        </p:nvCxnSpPr>
        <p:spPr>
          <a:xfrm rot="16200000" flipH="1">
            <a:off x="2216944" y="4026694"/>
            <a:ext cx="4711700" cy="1588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216944" y="4026694"/>
            <a:ext cx="4711700" cy="1588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D225-A023-5F45-B7F0-75FCE1F865C7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79F6-7B1E-7442-8B31-8CC3F2DB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4" name="Picture 3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6" name="Rectangle 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B0C-5BF1-F14C-927A-2D0FB875768F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33BA-3E75-5744-9D7C-900EACFEB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id="3" name="Picture 2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79BB-9DDC-B143-AE19-5A0CEBC245C0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6A06-5E78-664D-97C9-F14BF50BD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8" name="Picture 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6CD7-64D1-3743-873E-1745E3F1789A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E240-F804-6C43-8FD8-2F0296315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A330101-0041-FB4C-BDE2-447471DC9923}" type="datetime1">
              <a:rPr lang="en-US"/>
              <a:pPr>
                <a:defRPr/>
              </a:pPr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4ACA8"/>
                </a:solidFill>
                <a:latin typeface="Brush Script M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4ACA8"/>
                </a:solidFill>
                <a:latin typeface="Century Gothic" charset="0"/>
              </a:defRPr>
            </a:lvl1pPr>
          </a:lstStyle>
          <a:p>
            <a:pPr>
              <a:defRPr/>
            </a:pPr>
            <a:fld id="{34A046A4-9499-6942-A29A-FA8EB9BD3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charset="-128"/>
          <a:cs typeface="ＭＳ Ｐゴシック" charset="-128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F4ACA8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F4ACA8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ly.lausd.net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org/z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.lausd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org/zoc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hyperlink" Target="https://apply.lausd.net/" TargetMode="External"/><Relationship Id="rId4" Type="http://schemas.openxmlformats.org/officeDocument/2006/relationships/hyperlink" Target="https://explore.lausd.net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ZOC@lausd.net" TargetMode="External"/><Relationship Id="rId7" Type="http://schemas.openxmlformats.org/officeDocument/2006/relationships/hyperlink" Target="mailto:sabrina.huizar@lausd.ne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salinda.vazquez@lausd.net" TargetMode="External"/><Relationship Id="rId5" Type="http://schemas.openxmlformats.org/officeDocument/2006/relationships/hyperlink" Target="mailto:vxg4159@lausd.net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lausd.org/zoc" TargetMode="Externa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usd.wistia.com/medias/gkk6hf59z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1" y="244475"/>
            <a:ext cx="8552328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s-MX" b="1" dirty="0">
                <a:solidFill>
                  <a:schemeClr val="bg1"/>
                </a:solidFill>
              </a:rPr>
              <a:t>Bienvenidos</a:t>
            </a:r>
            <a:br>
              <a:rPr lang="es-MX" b="1" dirty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8CC11-9D3D-B54B-8351-C6911D95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89368" y="320400"/>
            <a:ext cx="1566145" cy="10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D10D0-3390-C945-B9C6-B0A7D3EE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711821" y="452944"/>
            <a:ext cx="1000861" cy="10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86DA293-F6E5-424D-963B-62AD47E50E6A}"/>
              </a:ext>
            </a:extLst>
          </p:cNvPr>
          <p:cNvSpPr txBox="1">
            <a:spLocks/>
          </p:cNvSpPr>
          <p:nvPr/>
        </p:nvSpPr>
        <p:spPr bwMode="auto">
          <a:xfrm>
            <a:off x="694660" y="1804376"/>
            <a:ext cx="7959971" cy="41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94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ACA8"/>
              </a:buClr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2pPr>
            <a:lvl3pPr marL="8080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3pPr>
            <a:lvl4pPr marL="10366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ACA8"/>
              </a:buClr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4pPr>
            <a:lvl5pPr marL="12652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s-MX" sz="2600" b="1" dirty="0"/>
              <a:t>Instrucciones: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s-MX" sz="2600" dirty="0"/>
              <a:t>En el chat a las panelistas por favor indique su nombre, correo electrónico, escuela de su hijo(a), y el grado.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s-MX" sz="2600" dirty="0">
              <a:cs typeface="Arial" panose="020B0604020202020204" pitchFamily="34" charset="0"/>
            </a:endParaRPr>
          </a:p>
          <a:p>
            <a:pPr marL="0" indent="0" defTabSz="914400">
              <a:spcBef>
                <a:spcPts val="0"/>
              </a:spcBef>
              <a:buNone/>
            </a:pPr>
            <a:r>
              <a:rPr lang="es-MX" sz="2600" b="1" dirty="0">
                <a:cs typeface="Arial" panose="020B0604020202020204" pitchFamily="34" charset="0"/>
              </a:rPr>
              <a:t>Algo para contemplar…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s-MX" sz="800" b="1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125000"/>
            </a:pPr>
            <a:r>
              <a:rPr lang="es-MX" sz="2600" dirty="0"/>
              <a:t>¿Sabe qué es una Zona de Opción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125000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125000"/>
            </a:pPr>
            <a:r>
              <a:rPr lang="es-MX" sz="2600" dirty="0"/>
              <a:t>¿Sabe que tiene varias opciones en escuelas preparatorias y secundarias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600" dirty="0"/>
          </a:p>
          <a:p>
            <a:pPr marL="0" indent="0" defTabSz="914400">
              <a:spcBef>
                <a:spcPts val="0"/>
              </a:spcBef>
              <a:buNone/>
            </a:pPr>
            <a:endParaRPr lang="es-MX" b="1" dirty="0"/>
          </a:p>
          <a:p>
            <a:pPr marL="0" indent="0" defTabSz="91440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28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00113" y="937322"/>
            <a:ext cx="7345362" cy="1500187"/>
          </a:xfrm>
          <a:solidFill>
            <a:srgbClr val="0070C0"/>
          </a:solidFill>
          <a:ln w="38100">
            <a:solidFill>
              <a:srgbClr val="A53A02"/>
            </a:solidFill>
          </a:ln>
        </p:spPr>
        <p:txBody>
          <a:bodyPr anchor="ctr"/>
          <a:lstStyle/>
          <a:p>
            <a:r>
              <a:rPr lang="es-MX" sz="5400" b="1" dirty="0">
                <a:solidFill>
                  <a:schemeClr val="tx1"/>
                </a:solidFill>
              </a:rPr>
              <a:t>Proceso para Aplicar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9968" y="5262320"/>
            <a:ext cx="249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/>
              <a:t>Proceso Para Aplicar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21" y="3345556"/>
            <a:ext cx="4407470" cy="21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26" y="1621291"/>
            <a:ext cx="8437038" cy="5091397"/>
          </a:xfrm>
        </p:spPr>
        <p:txBody>
          <a:bodyPr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MX" sz="2400" dirty="0"/>
              <a:t>Periodo Para Solicitar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MX" sz="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MX" sz="3200" b="1" dirty="0">
                <a:solidFill>
                  <a:schemeClr val="accent1"/>
                </a:solidFill>
              </a:rPr>
              <a:t>1 de octubre – 15 de noviembre, 2024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MX" sz="500" b="1"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MX" sz="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MX" sz="2400" b="1" dirty="0"/>
              <a:t>¿Cómo Solicitar?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s-MX" sz="1200" b="1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b="1" dirty="0"/>
              <a:t>Solicitud de Estudiantes: </a:t>
            </a:r>
            <a:r>
              <a:rPr lang="es-MX" dirty="0"/>
              <a:t>Los estudiantes completarán una solicitud en línea físicamente desde su escuela secundaria (solamente estudiantes del 8º).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14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b="1" dirty="0"/>
              <a:t>Solicitud de Padres: </a:t>
            </a:r>
            <a:r>
              <a:rPr lang="es-MX" dirty="0"/>
              <a:t>Los padres completarán la solicitud computarizada en línea del 1º de octubre – 15 de noviembre, 2024 en </a:t>
            </a:r>
            <a:r>
              <a:rPr lang="es-MX" b="1" dirty="0">
                <a:solidFill>
                  <a:srgbClr val="FDA02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Apply.LAUSD.net</a:t>
            </a:r>
            <a:endParaRPr lang="es-MX" b="1" dirty="0">
              <a:solidFill>
                <a:srgbClr val="FDA023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1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b="1" dirty="0"/>
              <a:t>Solicitud en Papel: </a:t>
            </a:r>
            <a:r>
              <a:rPr lang="es-MX" dirty="0"/>
              <a:t>Las solicitudes en papel estarán disponibles después del 18 de noviembre (sitio web y la escuela).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E08B06-69FC-C941-B738-B5C223D6D6B4}"/>
              </a:ext>
            </a:extLst>
          </p:cNvPr>
          <p:cNvSpPr txBox="1">
            <a:spLocks/>
          </p:cNvSpPr>
          <p:nvPr/>
        </p:nvSpPr>
        <p:spPr bwMode="auto">
          <a:xfrm>
            <a:off x="295836" y="237067"/>
            <a:ext cx="8552328" cy="136313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40404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400" eaLnBrk="1" hangingPunct="1"/>
            <a:r>
              <a:rPr lang="es-MX" b="1" dirty="0">
                <a:solidFill>
                  <a:schemeClr val="bg1"/>
                </a:solidFill>
              </a:rPr>
              <a:t>Solicitud a Tiempo</a:t>
            </a:r>
          </a:p>
        </p:txBody>
      </p:sp>
    </p:spTree>
    <p:extLst>
      <p:ext uri="{BB962C8B-B14F-4D97-AF65-F5344CB8AC3E}">
        <p14:creationId xmlns:p14="http://schemas.microsoft.com/office/powerpoint/2010/main" val="358746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br>
              <a:rPr lang="en-US" sz="4000" b="1" dirty="0">
                <a:solidFill>
                  <a:schemeClr val="bg1"/>
                </a:solidFill>
              </a:rPr>
            </a:br>
            <a:r>
              <a:rPr lang="es-MX" sz="4000" b="1" dirty="0">
                <a:solidFill>
                  <a:schemeClr val="bg1"/>
                </a:solidFill>
              </a:rPr>
              <a:t>Sitio Web de las Zonas de Opción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u="sng" dirty="0">
              <a:solidFill>
                <a:srgbClr val="D83E2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b="1" u="sng" dirty="0">
              <a:solidFill>
                <a:srgbClr val="D83E2C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4400" b="1" u="sng" dirty="0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LAUSD.org/ZOC</a:t>
            </a:r>
            <a:endParaRPr lang="en-US" sz="4400" b="1" dirty="0">
              <a:solidFill>
                <a:srgbClr val="FDA02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A200-78A6-8538-8BFA-A6479EB688E6}"/>
              </a:ext>
            </a:extLst>
          </p:cNvPr>
          <p:cNvSpPr txBox="1">
            <a:spLocks/>
          </p:cNvSpPr>
          <p:nvPr/>
        </p:nvSpPr>
        <p:spPr>
          <a:xfrm>
            <a:off x="259908" y="255707"/>
            <a:ext cx="8591107" cy="12186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40404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400"/>
            <a:r>
              <a:rPr lang="en-US" sz="1200" b="1" dirty="0">
                <a:solidFill>
                  <a:srgbClr val="CCECFF"/>
                </a:solidFill>
              </a:rPr>
              <a:t>.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s-MX" sz="3900" b="1" dirty="0">
                <a:solidFill>
                  <a:schemeClr val="bg1"/>
                </a:solidFill>
                <a:latin typeface="+mn-lt"/>
              </a:rPr>
              <a:t>Página Principal: </a:t>
            </a:r>
            <a:r>
              <a:rPr lang="es-MX" sz="3900" b="1" dirty="0">
                <a:solidFill>
                  <a:schemeClr val="bg1"/>
                </a:solidFill>
              </a:rPr>
              <a:t>Zonas de Opción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9ABD8-4416-9E8E-FF09-1DBBB9B1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64" y="1606224"/>
            <a:ext cx="6176953" cy="46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12;p15">
            <a:extLst>
              <a:ext uri="{FF2B5EF4-FFF2-40B4-BE49-F238E27FC236}">
                <a16:creationId xmlns:a16="http://schemas.microsoft.com/office/drawing/2014/main" id="{19146C6E-0EFC-2FE9-C31B-953A4CFB383D}"/>
              </a:ext>
            </a:extLst>
          </p:cNvPr>
          <p:cNvPicPr preferRelativeResize="0"/>
          <p:nvPr/>
        </p:nvPicPr>
        <p:blipFill>
          <a:blip r:embed="rId2"/>
          <a:srcRect t="6564" b="6564"/>
          <a:stretch/>
        </p:blipFill>
        <p:spPr>
          <a:xfrm>
            <a:off x="1036841" y="1770065"/>
            <a:ext cx="7185985" cy="452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4F2BAF-38F2-9B61-249B-0E09F7ED2F13}"/>
              </a:ext>
            </a:extLst>
          </p:cNvPr>
          <p:cNvSpPr txBox="1">
            <a:spLocks/>
          </p:cNvSpPr>
          <p:nvPr/>
        </p:nvSpPr>
        <p:spPr>
          <a:xfrm>
            <a:off x="276446" y="249065"/>
            <a:ext cx="8591107" cy="1260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40404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400"/>
            <a:r>
              <a:rPr lang="en-US" sz="1200" b="1" dirty="0">
                <a:solidFill>
                  <a:srgbClr val="CCECFF"/>
                </a:solidFill>
              </a:rPr>
              <a:t>.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s-MX" sz="4000" b="1" dirty="0">
                <a:solidFill>
                  <a:schemeClr val="bg1"/>
                </a:solidFill>
                <a:latin typeface="+mn-lt"/>
              </a:rPr>
              <a:t>Recursos</a:t>
            </a:r>
            <a:r>
              <a:rPr lang="es-MX" sz="4000" b="1" dirty="0">
                <a:solidFill>
                  <a:schemeClr val="bg1"/>
                </a:solidFill>
              </a:rPr>
              <a:t> de las Zonas de Opción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2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rgbClr val="CCECFF"/>
                </a:solidFill>
              </a:rPr>
              <a:t>.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s-MX" sz="4000" b="1" dirty="0">
                <a:solidFill>
                  <a:schemeClr val="bg1"/>
                </a:solidFill>
              </a:rPr>
              <a:t>Explorador Escolar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19" y="5650228"/>
            <a:ext cx="7345362" cy="941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Explore.LAUSD.net</a:t>
            </a:r>
            <a:endParaRPr lang="en-US" sz="4400" b="1">
              <a:solidFill>
                <a:srgbClr val="FDA02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F9BE7F-5483-C342-B856-011F3D36DAE2}"/>
              </a:ext>
            </a:extLst>
          </p:cNvPr>
          <p:cNvSpPr txBox="1">
            <a:spLocks/>
          </p:cNvSpPr>
          <p:nvPr/>
        </p:nvSpPr>
        <p:spPr bwMode="auto">
          <a:xfrm>
            <a:off x="1070007" y="2420112"/>
            <a:ext cx="7345362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794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ACA8"/>
              </a:buClr>
              <a:buFont typeface="Arial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2pPr>
            <a:lvl3pPr marL="8080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3pPr>
            <a:lvl4pPr marL="10366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4ACA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4pPr>
            <a:lvl5pPr marL="126523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charset="0"/>
              <a:buNone/>
            </a:pPr>
            <a:endParaRPr lang="en-US" sz="4400" b="1">
              <a:solidFill>
                <a:srgbClr val="FDA02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B4C320-50DC-8D8E-43D0-40B255E2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127453" y="1760237"/>
            <a:ext cx="7287916" cy="392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3">
            <a:extLst>
              <a:ext uri="{FF2B5EF4-FFF2-40B4-BE49-F238E27FC236}">
                <a16:creationId xmlns:a16="http://schemas.microsoft.com/office/drawing/2014/main" id="{45CDDD26-4596-86AD-1702-B26165E3BAE9}"/>
              </a:ext>
            </a:extLst>
          </p:cNvPr>
          <p:cNvSpPr/>
          <p:nvPr/>
        </p:nvSpPr>
        <p:spPr>
          <a:xfrm>
            <a:off x="7070945" y="4909579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1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265814" y="244475"/>
            <a:ext cx="8591107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000" b="1" dirty="0">
                <a:solidFill>
                  <a:schemeClr val="dk1"/>
                </a:solidFill>
              </a:rPr>
            </a:br>
            <a:r>
              <a:rPr lang="es-MX" sz="4000" b="1" dirty="0">
                <a:solidFill>
                  <a:schemeClr val="dk1"/>
                </a:solidFill>
              </a:rPr>
              <a:t>Solicitar a las Zonas de Opción</a:t>
            </a:r>
            <a:br>
              <a:rPr lang="en-US" sz="4000" b="1" dirty="0">
                <a:solidFill>
                  <a:schemeClr val="dk1"/>
                </a:solidFill>
              </a:rPr>
            </a:b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320" name="Google Shape;320;p26"/>
          <p:cNvSpPr txBox="1">
            <a:spLocks noGrp="1"/>
          </p:cNvSpPr>
          <p:nvPr>
            <p:ph type="body" idx="1"/>
          </p:nvPr>
        </p:nvSpPr>
        <p:spPr>
          <a:xfrm>
            <a:off x="265814" y="1853101"/>
            <a:ext cx="8519200" cy="471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en-US" sz="4400" b="1" u="sng" dirty="0">
                <a:solidFill>
                  <a:schemeClr val="accent1"/>
                </a:solidFill>
              </a:rPr>
              <a:t>Apply.LAUSD.net</a:t>
            </a:r>
          </a:p>
          <a:p>
            <a:pPr marL="342900" lvl="0" algn="ctr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 panose="020B0604020202020204" pitchFamily="34" charset="0"/>
              <a:buChar char="•"/>
            </a:pPr>
            <a:endParaRPr lang="es-MX" b="1" u="sng" dirty="0">
              <a:solidFill>
                <a:schemeClr val="bg1"/>
              </a:solidFill>
            </a:endParaRPr>
          </a:p>
          <a:p>
            <a:pPr marL="800100" lvl="1">
              <a:spcBef>
                <a:spcPts val="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Haga clic en los botones verdes o naranjados “Inicio de Sesión” o “Solicite Ya”.</a:t>
            </a:r>
          </a:p>
          <a:p>
            <a:pPr marL="742950" lvl="1" indent="-285750">
              <a:spcBef>
                <a:spcPts val="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bg1"/>
              </a:solidFill>
            </a:endParaRPr>
          </a:p>
          <a:p>
            <a:pPr marL="800100" lvl="1">
              <a:spcBef>
                <a:spcPts val="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Si tiene una cuenta abierta en el Portal de Padres, puede usar el mismo email y clave para ingresar.</a:t>
            </a:r>
          </a:p>
          <a:p>
            <a:pPr marL="742950" lvl="1" indent="-285750">
              <a:spcBef>
                <a:spcPts val="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bg1"/>
              </a:solidFill>
            </a:endParaRPr>
          </a:p>
          <a:p>
            <a:pPr marL="800100" lvl="1">
              <a:spcBef>
                <a:spcPts val="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Si no tiene una cuenta, puede registrar una nueva.</a:t>
            </a:r>
            <a:endParaRPr lang="es-MX" sz="2000" b="1" dirty="0">
              <a:solidFill>
                <a:srgbClr val="FDA023"/>
              </a:solidFill>
            </a:endParaRPr>
          </a:p>
          <a:p>
            <a:pPr marL="0" indent="0">
              <a:buSzPts val="4400"/>
              <a:buNone/>
            </a:pPr>
            <a:endParaRPr lang="en-US" sz="2000" b="1" dirty="0">
              <a:solidFill>
                <a:srgbClr val="FDA023"/>
              </a:solidFill>
            </a:endParaRPr>
          </a:p>
          <a:p>
            <a:pPr marL="571500" indent="-571500">
              <a:buSzPts val="4400"/>
            </a:pPr>
            <a:endParaRPr lang="en-US" sz="2000" b="1" u="sng" dirty="0">
              <a:solidFill>
                <a:srgbClr val="FDA023"/>
              </a:solidFill>
            </a:endParaRPr>
          </a:p>
          <a:p>
            <a:pPr marL="0" lvl="0" indent="0" algn="ctr" rtl="0"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sz="4400" b="1" dirty="0">
              <a:solidFill>
                <a:srgbClr val="FDA023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38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1"/>
            <a:ext cx="8597462" cy="1416866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bg1"/>
                </a:solidFill>
                <a:latin typeface="+mn-lt"/>
              </a:rPr>
              <a:t>Apply.LAUSD.net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03" t="3696" r="5442" b="8866"/>
          <a:stretch/>
        </p:blipFill>
        <p:spPr>
          <a:xfrm>
            <a:off x="935665" y="1737017"/>
            <a:ext cx="7136884" cy="444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 rot="20176132">
            <a:off x="7304858" y="4166192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AF491E3C-6A96-1161-BFA3-840A3F5AEB2B}"/>
              </a:ext>
            </a:extLst>
          </p:cNvPr>
          <p:cNvSpPr/>
          <p:nvPr/>
        </p:nvSpPr>
        <p:spPr>
          <a:xfrm rot="10800000">
            <a:off x="7426683" y="1720667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78B616B4-C6F8-1708-407D-1FB2469E771C}"/>
              </a:ext>
            </a:extLst>
          </p:cNvPr>
          <p:cNvSpPr/>
          <p:nvPr/>
        </p:nvSpPr>
        <p:spPr>
          <a:xfrm>
            <a:off x="567363" y="2734303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6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962097" y="4398271"/>
            <a:ext cx="460353" cy="435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9633" y="5076497"/>
            <a:ext cx="59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239" y="5076497"/>
            <a:ext cx="4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239" y="4282527"/>
            <a:ext cx="2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r="5501" b="26577"/>
          <a:stretch/>
        </p:blipFill>
        <p:spPr>
          <a:xfrm>
            <a:off x="709237" y="2020596"/>
            <a:ext cx="7888958" cy="399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7F71318B-DC60-B29E-C4FA-8AF75B9A739B}"/>
              </a:ext>
            </a:extLst>
          </p:cNvPr>
          <p:cNvSpPr txBox="1"/>
          <p:nvPr/>
        </p:nvSpPr>
        <p:spPr>
          <a:xfrm>
            <a:off x="262759" y="255991"/>
            <a:ext cx="8597462" cy="1356062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Iniciar Sesión</a:t>
            </a:r>
            <a:endParaRPr lang="es-MX" dirty="0"/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24F882ED-439C-8DF7-38CD-AD92C71FA464}"/>
              </a:ext>
            </a:extLst>
          </p:cNvPr>
          <p:cNvSpPr/>
          <p:nvPr/>
        </p:nvSpPr>
        <p:spPr>
          <a:xfrm>
            <a:off x="2809415" y="4949145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3">
            <a:extLst>
              <a:ext uri="{FF2B5EF4-FFF2-40B4-BE49-F238E27FC236}">
                <a16:creationId xmlns:a16="http://schemas.microsoft.com/office/drawing/2014/main" id="{D1F19359-E2BD-E620-213E-42E72E9EB56A}"/>
              </a:ext>
            </a:extLst>
          </p:cNvPr>
          <p:cNvSpPr/>
          <p:nvPr/>
        </p:nvSpPr>
        <p:spPr>
          <a:xfrm>
            <a:off x="946493" y="4020242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244" b="5558"/>
          <a:stretch/>
        </p:blipFill>
        <p:spPr>
          <a:xfrm>
            <a:off x="1997110" y="2560320"/>
            <a:ext cx="5390919" cy="354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4" name="Google Shape;294;p14"/>
          <p:cNvSpPr txBox="1"/>
          <p:nvPr/>
        </p:nvSpPr>
        <p:spPr>
          <a:xfrm>
            <a:off x="262759" y="255991"/>
            <a:ext cx="8597462" cy="1356062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de Activación</a:t>
            </a:r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ECD37-F474-B89C-9BEB-104C03DCBDEE}"/>
              </a:ext>
            </a:extLst>
          </p:cNvPr>
          <p:cNvSpPr txBox="1"/>
          <p:nvPr/>
        </p:nvSpPr>
        <p:spPr>
          <a:xfrm>
            <a:off x="1997109" y="1673013"/>
            <a:ext cx="5390919" cy="8805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blue circle with red and blue letters and a sun&#10;&#10;Description automatically generated">
            <a:extLst>
              <a:ext uri="{FF2B5EF4-FFF2-40B4-BE49-F238E27FC236}">
                <a16:creationId xmlns:a16="http://schemas.microsoft.com/office/drawing/2014/main" id="{F5B277F9-EB42-F582-8702-F322141C5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403" y="1745825"/>
            <a:ext cx="807721" cy="807721"/>
          </a:xfrm>
          <a:prstGeom prst="rect">
            <a:avLst/>
          </a:prstGeom>
        </p:spPr>
      </p:pic>
      <p:pic>
        <p:nvPicPr>
          <p:cNvPr id="7" name="Picture 6" descr="A blue and red letters on a black background&#10;&#10;Description automatically generated">
            <a:extLst>
              <a:ext uri="{FF2B5EF4-FFF2-40B4-BE49-F238E27FC236}">
                <a16:creationId xmlns:a16="http://schemas.microsoft.com/office/drawing/2014/main" id="{7FC67F83-2A3D-ACE4-C2C7-5257F3A61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418" y="1781931"/>
            <a:ext cx="2810934" cy="75637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DB0B2B-8446-CF0A-C2AC-E99B8194EDD6}"/>
              </a:ext>
            </a:extLst>
          </p:cNvPr>
          <p:cNvCxnSpPr>
            <a:cxnSpLocks/>
          </p:cNvCxnSpPr>
          <p:nvPr/>
        </p:nvCxnSpPr>
        <p:spPr>
          <a:xfrm>
            <a:off x="2100403" y="2615609"/>
            <a:ext cx="52289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1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522070" y="1011699"/>
            <a:ext cx="8071944" cy="1453657"/>
          </a:xfrm>
        </p:spPr>
        <p:txBody>
          <a:bodyPr/>
          <a:lstStyle/>
          <a:p>
            <a:pPr eaLnBrk="1" hangingPunct="1"/>
            <a:br>
              <a:rPr lang="en-US" sz="4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br>
              <a:rPr lang="en-US" sz="4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es-MX" sz="48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Orientación para Padres</a:t>
            </a:r>
            <a:endParaRPr lang="es-MX" sz="4800" b="1" i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96482"/>
            <a:ext cx="7342188" cy="10017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bg1"/>
                </a:solidFill>
              </a:rPr>
              <a:t>Octubre 2024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230" y="3135886"/>
            <a:ext cx="2788611" cy="186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 txBox="1"/>
          <p:nvPr/>
        </p:nvSpPr>
        <p:spPr>
          <a:xfrm>
            <a:off x="262759" y="255990"/>
            <a:ext cx="8597462" cy="170873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Completar La Solicitud Paso a Paso?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0" r="1280"/>
          <a:stretch/>
        </p:blipFill>
        <p:spPr>
          <a:xfrm>
            <a:off x="1043189" y="1949813"/>
            <a:ext cx="7205730" cy="442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29633" y="5076497"/>
            <a:ext cx="592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239" y="5076497"/>
            <a:ext cx="460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6212094" y="5207512"/>
            <a:ext cx="555753" cy="38026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0158" y="5200030"/>
            <a:ext cx="27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31538" y="4181401"/>
            <a:ext cx="555753" cy="380262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58860" y="5220941"/>
            <a:ext cx="555753" cy="439323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89546" y="5254688"/>
            <a:ext cx="24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6288" y="4192331"/>
            <a:ext cx="24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307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404420"/>
            <a:ext cx="393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*Ensure siblings are added. </a:t>
            </a:r>
          </a:p>
        </p:txBody>
      </p:sp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DF0493DB-4ACE-602D-E8E1-6E18DF0096E0}"/>
              </a:ext>
            </a:extLst>
          </p:cNvPr>
          <p:cNvSpPr txBox="1"/>
          <p:nvPr/>
        </p:nvSpPr>
        <p:spPr>
          <a:xfrm>
            <a:off x="262759" y="255990"/>
            <a:ext cx="8597462" cy="1360159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Estudiantes en su Cuenta</a:t>
            </a:r>
            <a:endParaRPr lang="es-MX" sz="4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762" r="9443" b="14251"/>
          <a:stretch/>
        </p:blipFill>
        <p:spPr>
          <a:xfrm>
            <a:off x="822158" y="1987012"/>
            <a:ext cx="7478664" cy="357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89501" y="5673183"/>
            <a:ext cx="574397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DA023"/>
                </a:solidFill>
              </a:rPr>
              <a:t>Asegúrese de añadir en su cuenta a su(s) hijo(s) que ya están en una escuela de Zonas de Opción.</a:t>
            </a: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76528F91-14A5-02CA-0D3B-15854A38877F}"/>
              </a:ext>
            </a:extLst>
          </p:cNvPr>
          <p:cNvSpPr/>
          <p:nvPr/>
        </p:nvSpPr>
        <p:spPr>
          <a:xfrm rot="10800000">
            <a:off x="7433477" y="4019854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54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404420"/>
            <a:ext cx="3935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*Ensure siblings are added. </a:t>
            </a:r>
          </a:p>
        </p:txBody>
      </p:sp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DF0493DB-4ACE-602D-E8E1-6E18DF0096E0}"/>
              </a:ext>
            </a:extLst>
          </p:cNvPr>
          <p:cNvSpPr txBox="1"/>
          <p:nvPr/>
        </p:nvSpPr>
        <p:spPr>
          <a:xfrm>
            <a:off x="262759" y="255991"/>
            <a:ext cx="8597462" cy="1381424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s-MX" sz="4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Seleccionar al Estudiante?</a:t>
            </a:r>
            <a:endParaRPr lang="es-MX" sz="4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561" r="1150" b="4056"/>
          <a:stretch/>
        </p:blipFill>
        <p:spPr>
          <a:xfrm>
            <a:off x="396949" y="1964723"/>
            <a:ext cx="8364279" cy="423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ght Arrow 3">
            <a:extLst>
              <a:ext uri="{FF2B5EF4-FFF2-40B4-BE49-F238E27FC236}">
                <a16:creationId xmlns:a16="http://schemas.microsoft.com/office/drawing/2014/main" id="{ABBD1033-46DE-2C44-F51A-304B3CDD9EE6}"/>
              </a:ext>
            </a:extLst>
          </p:cNvPr>
          <p:cNvSpPr/>
          <p:nvPr/>
        </p:nvSpPr>
        <p:spPr>
          <a:xfrm rot="5400000">
            <a:off x="4275608" y="3467007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1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4;p14">
            <a:extLst>
              <a:ext uri="{FF2B5EF4-FFF2-40B4-BE49-F238E27FC236}">
                <a16:creationId xmlns:a16="http://schemas.microsoft.com/office/drawing/2014/main" id="{5756BE72-1443-DCAA-1242-59AF86DEC05A}"/>
              </a:ext>
            </a:extLst>
          </p:cNvPr>
          <p:cNvSpPr txBox="1"/>
          <p:nvPr/>
        </p:nvSpPr>
        <p:spPr>
          <a:xfrm>
            <a:off x="262759" y="255991"/>
            <a:ext cx="8597462" cy="1345982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Seleccionar el Programa?</a:t>
            </a:r>
            <a:endParaRPr lang="es-MX" sz="4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041" r="9818" b="2372"/>
          <a:stretch/>
        </p:blipFill>
        <p:spPr>
          <a:xfrm>
            <a:off x="1368056" y="1750829"/>
            <a:ext cx="6407888" cy="453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1D35D80A-CEA9-C24D-0200-6785C0E275DC}"/>
              </a:ext>
            </a:extLst>
          </p:cNvPr>
          <p:cNvSpPr/>
          <p:nvPr/>
        </p:nvSpPr>
        <p:spPr>
          <a:xfrm rot="10800000">
            <a:off x="5836149" y="4835731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9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CA9FC7AF-CC32-D887-675D-520B4E81B2BE}"/>
              </a:ext>
            </a:extLst>
          </p:cNvPr>
          <p:cNvSpPr txBox="1"/>
          <p:nvPr/>
        </p:nvSpPr>
        <p:spPr>
          <a:xfrm>
            <a:off x="262759" y="255990"/>
            <a:ext cx="8597462" cy="1409777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Verifique la Información del Padre/Madre</a:t>
            </a:r>
            <a:endParaRPr lang="es-MX" sz="4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197" r="9836" b="4427"/>
          <a:stretch/>
        </p:blipFill>
        <p:spPr>
          <a:xfrm>
            <a:off x="1258185" y="1880478"/>
            <a:ext cx="6627629" cy="420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7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482" r="9957" b="3574"/>
          <a:stretch/>
        </p:blipFill>
        <p:spPr>
          <a:xfrm>
            <a:off x="1127051" y="1801691"/>
            <a:ext cx="6705600" cy="389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21B97793-D2D0-B0B9-577D-A029ED045C5A}"/>
              </a:ext>
            </a:extLst>
          </p:cNvPr>
          <p:cNvSpPr txBox="1"/>
          <p:nvPr/>
        </p:nvSpPr>
        <p:spPr>
          <a:xfrm>
            <a:off x="262759" y="255990"/>
            <a:ext cx="8597462" cy="1409777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Verifique la Información del Estudiante</a:t>
            </a:r>
            <a:endParaRPr lang="es-MX" sz="4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E6DD4-7834-1978-7F3D-A74C4F294FF3}"/>
              </a:ext>
            </a:extLst>
          </p:cNvPr>
          <p:cNvSpPr txBox="1"/>
          <p:nvPr/>
        </p:nvSpPr>
        <p:spPr>
          <a:xfrm>
            <a:off x="1689501" y="5673183"/>
            <a:ext cx="574397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DA023"/>
                </a:solidFill>
              </a:rPr>
              <a:t>Si tiene cambio de domicilio asegúrese de cambiarlo en la escuela de su(s) hijo(s).</a:t>
            </a:r>
          </a:p>
        </p:txBody>
      </p:sp>
    </p:spTree>
    <p:extLst>
      <p:ext uri="{BB962C8B-B14F-4D97-AF65-F5344CB8AC3E}">
        <p14:creationId xmlns:p14="http://schemas.microsoft.com/office/powerpoint/2010/main" val="122924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581" r="9987" b="5363"/>
          <a:stretch/>
        </p:blipFill>
        <p:spPr>
          <a:xfrm>
            <a:off x="758455" y="1749886"/>
            <a:ext cx="7456967" cy="450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09CE7DAA-2935-5A8C-EA36-8E1752DD437B}"/>
              </a:ext>
            </a:extLst>
          </p:cNvPr>
          <p:cNvSpPr txBox="1"/>
          <p:nvPr/>
        </p:nvSpPr>
        <p:spPr>
          <a:xfrm>
            <a:off x="262759" y="255991"/>
            <a:ext cx="8597462" cy="1345982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Seleccionar las Escuelas en su Zona de Opción?</a:t>
            </a:r>
            <a:endParaRPr lang="es-MX" sz="4200" dirty="0"/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C8C32C4F-25EA-A7FB-2D1B-93F4E80BEF8E}"/>
              </a:ext>
            </a:extLst>
          </p:cNvPr>
          <p:cNvSpPr/>
          <p:nvPr/>
        </p:nvSpPr>
        <p:spPr>
          <a:xfrm rot="20558203">
            <a:off x="2384114" y="3569329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D130F68E-8FB7-F4C4-7C7C-7FB006AD66B0}"/>
              </a:ext>
            </a:extLst>
          </p:cNvPr>
          <p:cNvSpPr/>
          <p:nvPr/>
        </p:nvSpPr>
        <p:spPr>
          <a:xfrm rot="10800000">
            <a:off x="5534894" y="4201322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4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E155FF3E-24A5-0549-B49F-FCC8907314C5}"/>
              </a:ext>
            </a:extLst>
          </p:cNvPr>
          <p:cNvSpPr txBox="1"/>
          <p:nvPr/>
        </p:nvSpPr>
        <p:spPr>
          <a:xfrm>
            <a:off x="262759" y="255991"/>
            <a:ext cx="8597462" cy="1338894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Compartir Información no Aplica en Zonas de Opción</a:t>
            </a:r>
            <a:endParaRPr lang="es-MX" sz="4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443" r="9701" b="10365"/>
          <a:stretch/>
        </p:blipFill>
        <p:spPr>
          <a:xfrm>
            <a:off x="1038446" y="1906010"/>
            <a:ext cx="7067107" cy="42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360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4;p14">
            <a:extLst>
              <a:ext uri="{FF2B5EF4-FFF2-40B4-BE49-F238E27FC236}">
                <a16:creationId xmlns:a16="http://schemas.microsoft.com/office/drawing/2014/main" id="{84EDD2B8-E8B5-C7C7-588B-8ABEB222E2F6}"/>
              </a:ext>
            </a:extLst>
          </p:cNvPr>
          <p:cNvSpPr txBox="1"/>
          <p:nvPr/>
        </p:nvSpPr>
        <p:spPr>
          <a:xfrm>
            <a:off x="262759" y="255991"/>
            <a:ext cx="8597462" cy="1338894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se Enteró de Este Sitio Web?</a:t>
            </a:r>
            <a:endParaRPr lang="es-MX" sz="4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271" r="9926" b="19531"/>
          <a:stretch/>
        </p:blipFill>
        <p:spPr>
          <a:xfrm>
            <a:off x="806302" y="2065130"/>
            <a:ext cx="7531396" cy="376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ight Arrow 3">
            <a:extLst>
              <a:ext uri="{FF2B5EF4-FFF2-40B4-BE49-F238E27FC236}">
                <a16:creationId xmlns:a16="http://schemas.microsoft.com/office/drawing/2014/main" id="{478304FE-8DDD-EE99-B0FA-22FCA68EA4E3}"/>
              </a:ext>
            </a:extLst>
          </p:cNvPr>
          <p:cNvSpPr/>
          <p:nvPr/>
        </p:nvSpPr>
        <p:spPr>
          <a:xfrm>
            <a:off x="2561321" y="4557109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0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4;p14">
            <a:extLst>
              <a:ext uri="{FF2B5EF4-FFF2-40B4-BE49-F238E27FC236}">
                <a16:creationId xmlns:a16="http://schemas.microsoft.com/office/drawing/2014/main" id="{1404AB6D-0EC7-AD3A-4B54-5028B525059D}"/>
              </a:ext>
            </a:extLst>
          </p:cNvPr>
          <p:cNvSpPr txBox="1"/>
          <p:nvPr/>
        </p:nvSpPr>
        <p:spPr>
          <a:xfrm>
            <a:off x="262759" y="255991"/>
            <a:ext cx="8597462" cy="1339472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Finalizar y Presentar la Solicitud?</a:t>
            </a:r>
            <a:endParaRPr lang="es-MX" sz="4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045" r="10003" b="3352"/>
          <a:stretch/>
        </p:blipFill>
        <p:spPr>
          <a:xfrm>
            <a:off x="1010093" y="1773337"/>
            <a:ext cx="7123814" cy="447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ight Arrow 3">
            <a:extLst>
              <a:ext uri="{FF2B5EF4-FFF2-40B4-BE49-F238E27FC236}">
                <a16:creationId xmlns:a16="http://schemas.microsoft.com/office/drawing/2014/main" id="{1CBB8D6C-480C-4EF9-AAB8-61F6BD1303FF}"/>
              </a:ext>
            </a:extLst>
          </p:cNvPr>
          <p:cNvSpPr/>
          <p:nvPr/>
        </p:nvSpPr>
        <p:spPr>
          <a:xfrm rot="10253479">
            <a:off x="3390661" y="3734077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E7096AD-F4DE-C85F-439F-09C6C2B47500}"/>
              </a:ext>
            </a:extLst>
          </p:cNvPr>
          <p:cNvSpPr/>
          <p:nvPr/>
        </p:nvSpPr>
        <p:spPr>
          <a:xfrm rot="5400000">
            <a:off x="6983660" y="5319109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F4080572-9D7D-BC12-93CF-BF41DFBBCC34}"/>
              </a:ext>
            </a:extLst>
          </p:cNvPr>
          <p:cNvSpPr/>
          <p:nvPr/>
        </p:nvSpPr>
        <p:spPr>
          <a:xfrm>
            <a:off x="1320856" y="5240282"/>
            <a:ext cx="592783" cy="43512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8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44475"/>
            <a:ext cx="8598080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b="1" dirty="0">
                <a:solidFill>
                  <a:schemeClr val="bg1"/>
                </a:solidFill>
                <a:ea typeface="+mj-ea"/>
                <a:cs typeface="+mj-cs"/>
              </a:rPr>
              <a:t>Objetivos de Hoy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5460" y="2188005"/>
            <a:ext cx="8245934" cy="3730785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es-MX" sz="3800" dirty="0"/>
              <a:t>Aprender que son las Zonas de Opción.</a:t>
            </a:r>
          </a:p>
          <a:p>
            <a:pPr>
              <a:buClr>
                <a:schemeClr val="accent1"/>
              </a:buClr>
              <a:buSzPct val="125000"/>
              <a:buFont typeface="+mj-lt"/>
              <a:buAutoNum type="arabicPeriod"/>
            </a:pPr>
            <a:endParaRPr lang="es-MX" sz="1300" dirty="0"/>
          </a:p>
          <a:p>
            <a:pPr marL="742950" indent="-742950"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es-MX" sz="3800" dirty="0"/>
              <a:t>Descubrir como presentar una solicitud y seleccionar una escuela preparatoria u escuela secundaria.</a:t>
            </a:r>
          </a:p>
          <a:p>
            <a:pPr marL="457200" indent="-457200">
              <a:buClr>
                <a:schemeClr val="accent1"/>
              </a:buClr>
              <a:buSzPct val="125000"/>
              <a:buFont typeface="+mj-lt"/>
              <a:buAutoNum type="arabicPeriod"/>
            </a:pPr>
            <a:endParaRPr lang="es-MX" sz="1300" dirty="0">
              <a:ea typeface="Century Gothic" charset="0"/>
              <a:cs typeface="Century Gothic" charset="0"/>
            </a:endParaRPr>
          </a:p>
          <a:p>
            <a:pPr marL="514350" indent="-514350">
              <a:buClr>
                <a:schemeClr val="accent1"/>
              </a:buClr>
              <a:buSzPct val="125000"/>
              <a:buFont typeface="+mj-lt"/>
              <a:buAutoNum type="arabicPeriod"/>
            </a:pPr>
            <a:r>
              <a:rPr lang="es-MX" sz="3400" dirty="0">
                <a:ea typeface="Century Gothic" charset="0"/>
                <a:cs typeface="Century Gothic" charset="0"/>
              </a:rPr>
              <a:t>Explorar algunas maneras de cómo pueden usted y su hijo hacer la mejor selección de preparatoria o secundaria.</a:t>
            </a:r>
          </a:p>
          <a:p>
            <a:pPr marL="457200" indent="-457200">
              <a:buFont typeface="+mj-lt"/>
              <a:buAutoNum type="arabicPeriod"/>
            </a:pPr>
            <a:endParaRPr lang="es-MX" sz="3400" dirty="0">
              <a:ea typeface="Century Gothic" charset="0"/>
              <a:cs typeface="Century Gothic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4AB55A-A2C5-8E47-81BC-34A612F732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19" t="11355"/>
          <a:stretch/>
        </p:blipFill>
        <p:spPr>
          <a:xfrm>
            <a:off x="3026421" y="2289544"/>
            <a:ext cx="3384504" cy="407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E156148-082F-B245-BFFC-A34DCADD481B}"/>
              </a:ext>
            </a:extLst>
          </p:cNvPr>
          <p:cNvSpPr txBox="1">
            <a:spLocks/>
          </p:cNvSpPr>
          <p:nvPr/>
        </p:nvSpPr>
        <p:spPr bwMode="auto">
          <a:xfrm>
            <a:off x="262759" y="255991"/>
            <a:ext cx="8597462" cy="1339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40404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entury Gothic" charset="0"/>
                <a:ea typeface="ＭＳ Ｐゴシック" charset="-128"/>
                <a:cs typeface="ＭＳ Ｐゴシック" charset="-128"/>
              </a:defRPr>
            </a:lvl9pPr>
          </a:lstStyle>
          <a:p>
            <a:pPr defTabSz="914400"/>
            <a:r>
              <a:rPr lang="es-MX" b="1" dirty="0">
                <a:solidFill>
                  <a:schemeClr val="bg1"/>
                </a:solidFill>
              </a:rPr>
              <a:t>Email de Confirmación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F633C-2D20-ED41-9DCC-5D0BCFD23583}"/>
              </a:ext>
            </a:extLst>
          </p:cNvPr>
          <p:cNvSpPr txBox="1"/>
          <p:nvPr/>
        </p:nvSpPr>
        <p:spPr>
          <a:xfrm>
            <a:off x="5543044" y="5518768"/>
            <a:ext cx="590719" cy="20005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17, 2023.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4D83C2-133A-95FE-8CB0-73DEABB10688}"/>
              </a:ext>
            </a:extLst>
          </p:cNvPr>
          <p:cNvSpPr txBox="1"/>
          <p:nvPr/>
        </p:nvSpPr>
        <p:spPr>
          <a:xfrm>
            <a:off x="3026422" y="1673013"/>
            <a:ext cx="3384504" cy="8805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blue circle with red and blue letters and a sun&#10;&#10;Description automatically generated">
            <a:extLst>
              <a:ext uri="{FF2B5EF4-FFF2-40B4-BE49-F238E27FC236}">
                <a16:creationId xmlns:a16="http://schemas.microsoft.com/office/drawing/2014/main" id="{21A440ED-7F9C-E943-C795-03D2647C7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420" y="1709499"/>
            <a:ext cx="543560" cy="543560"/>
          </a:xfrm>
          <a:prstGeom prst="rect">
            <a:avLst/>
          </a:prstGeom>
        </p:spPr>
      </p:pic>
      <p:pic>
        <p:nvPicPr>
          <p:cNvPr id="7" name="Picture 6" descr="A blue and red letters on a black background&#10;&#10;Description automatically generated">
            <a:extLst>
              <a:ext uri="{FF2B5EF4-FFF2-40B4-BE49-F238E27FC236}">
                <a16:creationId xmlns:a16="http://schemas.microsoft.com/office/drawing/2014/main" id="{9129E5BA-E13B-F6F5-BBDD-D31D144C2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371" y="1733120"/>
            <a:ext cx="2000061" cy="5381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5F0D50-DDAB-8E34-CD49-A6E9FB1B6AD4}"/>
              </a:ext>
            </a:extLst>
          </p:cNvPr>
          <p:cNvCxnSpPr>
            <a:cxnSpLocks/>
          </p:cNvCxnSpPr>
          <p:nvPr/>
        </p:nvCxnSpPr>
        <p:spPr>
          <a:xfrm>
            <a:off x="3026422" y="2466753"/>
            <a:ext cx="33845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966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body" idx="1"/>
          </p:nvPr>
        </p:nvSpPr>
        <p:spPr>
          <a:xfrm>
            <a:off x="817735" y="2112181"/>
            <a:ext cx="7345362" cy="1705087"/>
          </a:xfrm>
          <a:solidFill>
            <a:srgbClr val="0070C0"/>
          </a:solidFill>
          <a:ln>
            <a:solidFill>
              <a:srgbClr val="A53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s-MX" sz="5400" b="1"/>
              <a:t>¿</a:t>
            </a:r>
            <a:r>
              <a:rPr lang="en-US" sz="5400" b="1"/>
              <a:t>Como </a:t>
            </a:r>
            <a:r>
              <a:rPr lang="es-MX" sz="5400" b="1"/>
              <a:t>Elegir la Escuela Apropiada</a:t>
            </a:r>
            <a:r>
              <a:rPr lang="en-US" sz="54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82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94" y="244474"/>
            <a:ext cx="8451580" cy="135309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</a:rPr>
              <a:t>¿Qué Debería Preguntar?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85" y="1972314"/>
            <a:ext cx="8162488" cy="2920962"/>
          </a:xfrm>
        </p:spPr>
        <p:txBody>
          <a:bodyPr/>
          <a:lstStyle/>
          <a:p>
            <a:endParaRPr lang="en-US" sz="28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2800" dirty="0"/>
              <a:t>Vamos a tomar unos minutos para repasar preguntas que podrá hacer cuando exploren las opciones de preparatorias o secundarias.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0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33" y="244475"/>
            <a:ext cx="8604353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>¿Qué Debería Preguntar?</a:t>
            </a:r>
            <a:br>
              <a:rPr lang="es-MX" b="1" dirty="0">
                <a:solidFill>
                  <a:schemeClr val="bg1"/>
                </a:solidFill>
              </a:rPr>
            </a:b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69726"/>
            <a:ext cx="8778239" cy="5009748"/>
          </a:xfrm>
        </p:spPr>
        <p:txBody>
          <a:bodyPr numCol="2"/>
          <a:lstStyle/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¿Cuál es el tema o enfoque de su escuela?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¿Qué asociaciones tiene su escuela?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¿Cómo le ayudan a los estudiantes del 6º y 9º grado con la transición a la escuela preparatoria?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¿Cuántos maestros tienen?  ¿Cuántos son nuevos?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¿Qué clases avanzadas ofrecen?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¿Cuál es su índice de graduación?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¿A cuáles colegios/universidades asisten sus alumnos al graduarse?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¿Cuántos de sus alumnos en el grado 9 son promovidos al grado 10?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¿Qué actividades extracurriculares o deportes ofrecen?</a:t>
            </a:r>
            <a:endParaRPr lang="es-MX" sz="1900" dirty="0"/>
          </a:p>
          <a:p>
            <a:pPr>
              <a:buClr>
                <a:schemeClr val="accent1"/>
              </a:buClr>
              <a:buSzPct val="125000"/>
            </a:pPr>
            <a:r>
              <a:rPr lang="es-MX" sz="1900" dirty="0">
                <a:cs typeface="Calibri"/>
              </a:rPr>
              <a:t>¿Cómo se comunican y desarrollan relaciones con los padres de familia?</a:t>
            </a:r>
            <a:endParaRPr lang="es-MX" sz="1900" dirty="0"/>
          </a:p>
        </p:txBody>
      </p:sp>
    </p:spTree>
    <p:extLst>
      <p:ext uri="{BB962C8B-B14F-4D97-AF65-F5344CB8AC3E}">
        <p14:creationId xmlns:p14="http://schemas.microsoft.com/office/powerpoint/2010/main" val="1808204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244475"/>
            <a:ext cx="8595360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sz="3600" b="1" dirty="0">
                <a:solidFill>
                  <a:schemeClr val="bg1"/>
                </a:solidFill>
              </a:rPr>
              <a:t>Otras Cosas Que Considerar</a:t>
            </a:r>
            <a:endParaRPr lang="es-MX" sz="36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0572" y="2046233"/>
            <a:ext cx="7874591" cy="430494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1"/>
              </a:buClr>
              <a:buSzPct val="125000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dirty="0"/>
              <a:t>Qué apoyo/programas ofrecen para alumnos que requieren más apoyo en su aprendizaje, como aquellos que tienen un IEP, o alumnos que son aprendices de Inglés como su segundo idioma (ELL)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Clr>
                <a:schemeClr val="accent1"/>
              </a:buClr>
              <a:buSzPct val="125000"/>
            </a:pPr>
            <a:endParaRPr lang="es-MX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buClr>
                <a:schemeClr val="accent1"/>
              </a:buClr>
              <a:buSzPct val="125000"/>
            </a:pPr>
            <a:r>
              <a:rPr lang="es-MX" dirty="0"/>
              <a:t>¿Ha visitado la escuela? ¿Qué tal un tour del                      plantel?</a:t>
            </a:r>
          </a:p>
          <a:p>
            <a:pPr marL="274320" indent="-274320">
              <a:buClr>
                <a:schemeClr val="accent1"/>
              </a:buClr>
              <a:buSzPct val="125000"/>
            </a:pPr>
            <a:endParaRPr lang="es-MX" sz="900" dirty="0"/>
          </a:p>
          <a:p>
            <a:pPr marL="274320" indent="-274320">
              <a:buClr>
                <a:schemeClr val="accent1"/>
              </a:buClr>
              <a:buSzPct val="125000"/>
            </a:pPr>
            <a:r>
              <a:rPr lang="es-MX" dirty="0">
                <a:cs typeface="Arial" panose="020B0604020202020204" pitchFamily="34" charset="0"/>
              </a:rPr>
              <a:t>¿Le queda retirada la escuela?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dirty="0"/>
              <a:t>Cuáles son sus necesidades de transporte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74320" indent="-274320">
              <a:buClr>
                <a:schemeClr val="accent1"/>
              </a:buClr>
              <a:buSzPct val="125000"/>
            </a:pPr>
            <a:r>
              <a:rPr lang="es-MX" dirty="0"/>
              <a:t>¿El alumno tiene hermanos(as) en la misma preparatoria o secundaria?</a:t>
            </a:r>
          </a:p>
          <a:p>
            <a:pPr marL="274320" indent="-27432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71" y="2913175"/>
            <a:ext cx="1700064" cy="16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1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5973" y="2129117"/>
            <a:ext cx="7345362" cy="1837765"/>
          </a:xfrm>
          <a:solidFill>
            <a:srgbClr val="0070C0"/>
          </a:solidFill>
          <a:ln w="38100">
            <a:solidFill>
              <a:srgbClr val="A53A02"/>
            </a:solidFill>
          </a:ln>
        </p:spPr>
        <p:txBody>
          <a:bodyPr/>
          <a:lstStyle/>
          <a:p>
            <a:endParaRPr lang="es-MX" sz="1200" b="1"/>
          </a:p>
          <a:p>
            <a:endParaRPr lang="es-MX" sz="1200" b="1"/>
          </a:p>
          <a:p>
            <a:r>
              <a:rPr lang="es-MX" sz="5400" b="1"/>
              <a:t>¿Qué Sigue?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54913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244475"/>
            <a:ext cx="8566549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b="1">
                <a:solidFill>
                  <a:schemeClr val="bg1"/>
                </a:solidFill>
              </a:rPr>
              <a:t>Asignación de la Escuela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838" y="2044561"/>
            <a:ext cx="81185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MX" sz="2800" b="1" dirty="0">
                <a:solidFill>
                  <a:schemeClr val="bg1"/>
                </a:solidFill>
                <a:latin typeface="+mn-lt"/>
              </a:rPr>
              <a:t>febrero, 2025:  </a:t>
            </a:r>
            <a:r>
              <a:rPr lang="es-MX" sz="2800" dirty="0">
                <a:solidFill>
                  <a:schemeClr val="bg1"/>
                </a:solidFill>
                <a:latin typeface="+mn-lt"/>
              </a:rPr>
              <a:t>La oficina de Zonas de Opción hará la asignación de preparatoria.</a:t>
            </a: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es-MX" sz="2800" dirty="0">
              <a:solidFill>
                <a:schemeClr val="bg1"/>
              </a:solidFill>
              <a:latin typeface="+mn-lt"/>
            </a:endParaRP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MX" sz="2800" b="1" dirty="0">
                <a:solidFill>
                  <a:schemeClr val="bg1"/>
                </a:solidFill>
                <a:latin typeface="+mn-lt"/>
              </a:rPr>
              <a:t>marzo, 2025:  </a:t>
            </a:r>
            <a:r>
              <a:rPr lang="es-MX" sz="2800" dirty="0">
                <a:solidFill>
                  <a:schemeClr val="bg1"/>
                </a:solidFill>
                <a:latin typeface="+mn-lt"/>
              </a:rPr>
              <a:t>La carta de asignación se enviará a casa por correo.</a:t>
            </a: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endParaRPr lang="es-MX" sz="2800" dirty="0">
              <a:solidFill>
                <a:schemeClr val="bg1"/>
              </a:solidFill>
              <a:latin typeface="+mn-lt"/>
            </a:endParaRPr>
          </a:p>
          <a:p>
            <a:pPr marL="514350" indent="-514350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s-MX" sz="2800" b="1" dirty="0">
                <a:solidFill>
                  <a:schemeClr val="bg1"/>
                </a:solidFill>
                <a:latin typeface="+mn-lt"/>
              </a:rPr>
              <a:t>abril-junio, 2025:  </a:t>
            </a:r>
            <a:r>
              <a:rPr lang="es-MX" sz="2800" dirty="0">
                <a:solidFill>
                  <a:schemeClr val="bg1"/>
                </a:solidFill>
                <a:latin typeface="+mn-lt"/>
              </a:rPr>
              <a:t>El paquete de inscripción estará disponible en la preparatoria o secundaria.</a:t>
            </a:r>
          </a:p>
        </p:txBody>
      </p:sp>
    </p:spTree>
    <p:extLst>
      <p:ext uri="{BB962C8B-B14F-4D97-AF65-F5344CB8AC3E}">
        <p14:creationId xmlns:p14="http://schemas.microsoft.com/office/powerpoint/2010/main" val="677171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295835" y="244475"/>
            <a:ext cx="8580150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s-MX" sz="4400" b="1">
                <a:solidFill>
                  <a:schemeClr val="bg1"/>
                </a:solidFill>
              </a:rPr>
              <a:t>Siguientes Pasos</a:t>
            </a:r>
            <a:endParaRPr lang="en-US" sz="4300" b="1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8985" y="1676400"/>
            <a:ext cx="7753146" cy="4700015"/>
          </a:xfrm>
        </p:spPr>
        <p:txBody>
          <a:bodyPr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MX" dirty="0"/>
              <a:t>Converse con su hijo(a) sobre la preparatoria o secundaria.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endParaRPr lang="es-MX" sz="80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MX" dirty="0"/>
              <a:t>Haga preguntas.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endParaRPr lang="es-MX" sz="80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ES" dirty="0"/>
              <a:t>Visite el sitio web de Zonas de Opción: V</a:t>
            </a:r>
            <a:r>
              <a:rPr lang="es-ES" i="1" dirty="0"/>
              <a:t>ideo | Folleto </a:t>
            </a:r>
            <a:r>
              <a:rPr lang="en-US" b="1" dirty="0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LAUSD.org/ZOC</a:t>
            </a:r>
            <a:r>
              <a:rPr lang="en-US" b="1" dirty="0">
                <a:solidFill>
                  <a:srgbClr val="FDA023"/>
                </a:solidFill>
              </a:rPr>
              <a:t> </a:t>
            </a:r>
            <a:endParaRPr lang="es-MX" dirty="0">
              <a:solidFill>
                <a:srgbClr val="FDA023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ES" dirty="0"/>
              <a:t>Visite el perfil de la escuela y su página en el Internet:</a:t>
            </a:r>
            <a:r>
              <a:rPr lang="es-ES" i="1" dirty="0"/>
              <a:t> </a:t>
            </a:r>
            <a:r>
              <a:rPr lang="en-US" b="1" dirty="0" err="1">
                <a:solidFill>
                  <a:srgbClr val="FDA02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Explore.LAUSD.Net</a:t>
            </a:r>
            <a:r>
              <a:rPr lang="en-US" b="1" dirty="0">
                <a:solidFill>
                  <a:srgbClr val="FDA023"/>
                </a:solidFill>
              </a:rPr>
              <a:t> </a:t>
            </a:r>
            <a:endParaRPr lang="en-US" dirty="0">
              <a:solidFill>
                <a:srgbClr val="FDA023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MX" dirty="0"/>
              <a:t>Desarrolle un plan de acción.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MX" dirty="0"/>
              <a:t>Haga una lista de las preparatorias y secundarias por orden de preferencia.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125000"/>
            </a:pPr>
            <a:r>
              <a:rPr lang="es-MX" dirty="0"/>
              <a:t>Complete la solicitud en línea: </a:t>
            </a:r>
            <a:r>
              <a:rPr lang="es-MX" b="1" dirty="0"/>
              <a:t>1º de octubre – 15 de noviembre, 2024 </a:t>
            </a:r>
            <a:r>
              <a:rPr lang="es-MX" dirty="0"/>
              <a:t>en </a:t>
            </a:r>
            <a:r>
              <a:rPr lang="en-US" b="1" dirty="0" err="1">
                <a:solidFill>
                  <a:srgbClr val="FDA02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Apply.LAUSD.Net</a:t>
            </a:r>
            <a:r>
              <a:rPr lang="en-US" b="1" dirty="0">
                <a:solidFill>
                  <a:srgbClr val="FDA023"/>
                </a:solidFill>
              </a:rPr>
              <a:t> </a:t>
            </a:r>
            <a:endParaRPr lang="es-MX" dirty="0">
              <a:solidFill>
                <a:srgbClr val="FDA023"/>
              </a:solidFill>
            </a:endParaRPr>
          </a:p>
          <a:p>
            <a:pPr marL="274320" indent="-274320">
              <a:spcBef>
                <a:spcPts val="600"/>
              </a:spcBef>
            </a:pPr>
            <a:endParaRPr lang="es-MX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94" y="1788968"/>
            <a:ext cx="1284512" cy="114418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58" y="244475"/>
            <a:ext cx="8639798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br>
              <a:rPr lang="en-US" sz="3600" b="1" dirty="0">
                <a:solidFill>
                  <a:schemeClr val="bg1"/>
                </a:solidFill>
              </a:rPr>
            </a:br>
            <a:r>
              <a:rPr lang="es-MX" sz="3600" b="1" dirty="0">
                <a:solidFill>
                  <a:schemeClr val="bg1"/>
                </a:solidFill>
              </a:rPr>
              <a:t>Contactos: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58" y="1853839"/>
            <a:ext cx="4131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DA023"/>
                </a:solidFill>
              </a:rPr>
              <a:t>ZONAS DE OPCIÓN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333 S. Beaudry Avenue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Los Angeles, CA 90017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Phone: (213) 241-0466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Fax: (213) 241-4108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ZOC@lausd.net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lausd.org/zoc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7407" y="1857612"/>
            <a:ext cx="43477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Angelica Cabrera, Facilitator</a:t>
            </a:r>
            <a:endParaRPr lang="en-US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amc7753@lausd.net</a:t>
            </a:r>
            <a:r>
              <a:rPr lang="en-US" sz="22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(213) 241-0461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Rosalinda Vazquez, Facilitator</a:t>
            </a:r>
            <a:endParaRPr lang="en-US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rosalinda.vazquez@lausd.net</a:t>
            </a:r>
            <a:endParaRPr lang="en-US" sz="2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(213) 241-0554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Sabrina Huizar, Facilitator</a:t>
            </a:r>
            <a:endParaRPr lang="en-US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sabrina.huizar@lausd.net</a:t>
            </a:r>
            <a:endParaRPr lang="en-US" sz="22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(213) 241-0589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E925C7D-591A-7842-8E07-E8DE03D9DE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7" y="4531495"/>
            <a:ext cx="2129209" cy="1831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3A9BFC-E1EF-044D-8052-145A43EE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376069" y="244475"/>
            <a:ext cx="1819989" cy="12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9B7CC-4BCF-8A40-A1B0-3F258340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>
            <a:off x="7578466" y="354390"/>
            <a:ext cx="1120020" cy="112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180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0113" y="3766297"/>
            <a:ext cx="7345362" cy="1186703"/>
          </a:xfrm>
        </p:spPr>
        <p:txBody>
          <a:bodyPr>
            <a:normAutofit/>
          </a:bodyPr>
          <a:lstStyle/>
          <a:p>
            <a:r>
              <a:rPr lang="es-MX" b="1">
                <a:solidFill>
                  <a:schemeClr val="bg1"/>
                </a:solidFill>
                <a:cs typeface="Arial"/>
              </a:rPr>
              <a:t>¡</a:t>
            </a:r>
            <a:r>
              <a:rPr lang="es-MX" b="1">
                <a:solidFill>
                  <a:schemeClr val="bg1"/>
                </a:solidFill>
              </a:rPr>
              <a:t>Gracias</a:t>
            </a:r>
            <a:r>
              <a:rPr lang="en-US" b="1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b="2668"/>
          <a:stretch/>
        </p:blipFill>
        <p:spPr>
          <a:xfrm>
            <a:off x="1684243" y="533400"/>
            <a:ext cx="5754782" cy="2828925"/>
          </a:xfrm>
        </p:spPr>
      </p:pic>
    </p:spTree>
    <p:extLst>
      <p:ext uri="{BB962C8B-B14F-4D97-AF65-F5344CB8AC3E}">
        <p14:creationId xmlns:p14="http://schemas.microsoft.com/office/powerpoint/2010/main" val="269547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1" y="244475"/>
            <a:ext cx="8552328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Video de ZOC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614" y="2764680"/>
            <a:ext cx="8286515" cy="2030711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SzPct val="125000"/>
              <a:buNone/>
            </a:pPr>
            <a:r>
              <a:rPr lang="es-MX" sz="3200" dirty="0" err="1"/>
              <a:t>Powtoon</a:t>
            </a:r>
            <a:r>
              <a:rPr lang="es-MX" sz="3200" dirty="0"/>
              <a:t> (Español):</a:t>
            </a:r>
            <a:r>
              <a:rPr lang="en-US" sz="3200" dirty="0"/>
              <a:t> </a:t>
            </a:r>
            <a:r>
              <a:rPr lang="en-US" sz="3000" dirty="0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https://lausd.wistia.com/medias/gkk6hf59zh</a:t>
            </a:r>
            <a:endParaRPr lang="en-US" sz="3000" dirty="0">
              <a:solidFill>
                <a:srgbClr val="FDA02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7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00113" y="3047999"/>
            <a:ext cx="7345362" cy="45719"/>
          </a:xfr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br>
              <a:rPr lang="en-US" sz="1200" b="1"/>
            </a:br>
            <a:endParaRPr lang="en-US" sz="1200" b="1"/>
          </a:p>
        </p:txBody>
      </p:sp>
      <p:sp>
        <p:nvSpPr>
          <p:cNvPr id="5" name="Title 1"/>
          <p:cNvSpPr>
            <a:spLocks noGrp="1"/>
          </p:cNvSpPr>
          <p:nvPr>
            <p:ph type="body" idx="1"/>
          </p:nvPr>
        </p:nvSpPr>
        <p:spPr>
          <a:xfrm>
            <a:off x="900113" y="2264904"/>
            <a:ext cx="7345362" cy="1776240"/>
          </a:xfr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200" b="1"/>
          </a:p>
          <a:p>
            <a:endParaRPr lang="en-US" sz="1200" b="1"/>
          </a:p>
          <a:p>
            <a:r>
              <a:rPr lang="en-US" sz="5400" b="1"/>
              <a:t>Zonas de </a:t>
            </a:r>
            <a:r>
              <a:rPr lang="es-MX" sz="5400" b="1"/>
              <a:t>Opción</a:t>
            </a:r>
          </a:p>
        </p:txBody>
      </p:sp>
    </p:spTree>
    <p:extLst>
      <p:ext uri="{BB962C8B-B14F-4D97-AF65-F5344CB8AC3E}">
        <p14:creationId xmlns:p14="http://schemas.microsoft.com/office/powerpoint/2010/main" val="5933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264832"/>
            <a:ext cx="8506193" cy="13398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sz="4300" b="1" dirty="0">
                <a:solidFill>
                  <a:schemeClr val="bg1"/>
                </a:solidFill>
              </a:rPr>
              <a:t>¿Qué es una Zona de Opción?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133" y="2241394"/>
            <a:ext cx="8287789" cy="4014439"/>
          </a:xfrm>
          <a:noFill/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125000"/>
            </a:pPr>
            <a:r>
              <a:rPr lang="es-MX" sz="2400" dirty="0"/>
              <a:t>Zonas geográficas compuestas por opciones de varias escuelas preparatorias o secundarias.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s-MX" sz="2400" dirty="0"/>
              <a:t>Ofrecen programas emocionantes en las artes, los negocios, las ciencias, las humanidades, la justicia social y más en su propio vecindario.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s-MX" sz="2400" dirty="0"/>
              <a:t>Las opciones escolares incluyen planteles grandes, comunidades de aprendizaje pequeñas, academias y más.</a:t>
            </a:r>
          </a:p>
        </p:txBody>
      </p:sp>
    </p:spTree>
    <p:extLst>
      <p:ext uri="{BB962C8B-B14F-4D97-AF65-F5344CB8AC3E}">
        <p14:creationId xmlns:p14="http://schemas.microsoft.com/office/powerpoint/2010/main" val="240541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6" y="259394"/>
            <a:ext cx="8633636" cy="1321313"/>
          </a:xfr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MX" b="1" dirty="0">
                <a:solidFill>
                  <a:schemeClr val="bg1"/>
                </a:solidFill>
              </a:rPr>
              <a:t>¿Cómo funciona?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32" y="1960536"/>
            <a:ext cx="8207801" cy="41148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125000"/>
            </a:pPr>
            <a:r>
              <a:rPr lang="es-MX" sz="2300" dirty="0"/>
              <a:t>Cualquier estudiante que reside dentro de una Zona de Opción es elegible para asistir a cualquier escuela en la zona.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s-MX" sz="2300" dirty="0"/>
              <a:t>No hay solo una escuela de asistencia – hay una zona de asistencia.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s-MX" sz="2300" dirty="0"/>
              <a:t>Los estudiantes tienen la oportunidad de seleccionar y clasificar las escuelas dentro de su zona residencial.</a:t>
            </a:r>
          </a:p>
          <a:p>
            <a:pPr>
              <a:buClr>
                <a:schemeClr val="accent1"/>
              </a:buClr>
              <a:buSzPct val="125000"/>
            </a:pPr>
            <a:r>
              <a:rPr lang="es-MX" sz="2300" dirty="0"/>
              <a:t>Actualmente se han establecido 17 Zonas de Opción con 98 opciones escolares.</a:t>
            </a:r>
          </a:p>
        </p:txBody>
      </p:sp>
    </p:spTree>
    <p:extLst>
      <p:ext uri="{BB962C8B-B14F-4D97-AF65-F5344CB8AC3E}">
        <p14:creationId xmlns:p14="http://schemas.microsoft.com/office/powerpoint/2010/main" val="143145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490A74-8381-2E43-B8A4-904144A9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2" y="154647"/>
            <a:ext cx="8754256" cy="624841"/>
          </a:xfr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17 Zonas de Opción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44A6-87BF-354A-922F-B32C5F404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E701F61-625E-4743-A2E8-23B2033F9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992363"/>
              </p:ext>
            </p:extLst>
          </p:nvPr>
        </p:nvGraphicFramePr>
        <p:xfrm>
          <a:off x="194872" y="779489"/>
          <a:ext cx="8754256" cy="592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163">
                  <a:extLst>
                    <a:ext uri="{9D8B030D-6E8A-4147-A177-3AD203B41FA5}">
                      <a16:colId xmlns:a16="http://schemas.microsoft.com/office/drawing/2014/main" val="1585816813"/>
                    </a:ext>
                  </a:extLst>
                </a:gridCol>
                <a:gridCol w="7557093">
                  <a:extLst>
                    <a:ext uri="{9D8B030D-6E8A-4147-A177-3AD203B41FA5}">
                      <a16:colId xmlns:a16="http://schemas.microsoft.com/office/drawing/2014/main" val="3365188682"/>
                    </a:ext>
                  </a:extLst>
                </a:gridCol>
              </a:tblGrid>
              <a:tr h="372703">
                <a:tc>
                  <a:txBody>
                    <a:bodyPr/>
                    <a:lstStyle/>
                    <a:p>
                      <a:r>
                        <a:rPr lang="en-US"/>
                        <a:t>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COMPLEJO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007871"/>
                  </a:ext>
                </a:extLst>
              </a:tr>
              <a:tr h="272447">
                <a:tc>
                  <a:txBody>
                    <a:bodyPr/>
                    <a:lstStyle/>
                    <a:p>
                      <a:pPr marL="0" marR="54610" indent="0" algn="l">
                        <a:spcBef>
                          <a:spcPts val="53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BELL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Bell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Elizabeth LC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︎♦︎ </a:t>
                      </a: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Legacy HS Complex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STEAM, VAPA ♦︎ </a:t>
                      </a:r>
                      <a:r>
                        <a:rPr lang="en-US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Maywood Academy HS</a:t>
                      </a:r>
                      <a:endParaRPr lang="en-US" sz="110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782194"/>
                  </a:ext>
                </a:extLst>
              </a:tr>
              <a:tr h="496937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87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BELMONT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470" marR="131445" lvl="0" indent="-1143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Belmont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Edward </a:t>
                      </a:r>
                      <a:r>
                        <a:rPr lang="en-US" sz="1100" b="1" err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Roybal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 LC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Miguel Contreras LC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Academic Leadership Community School, Los Angeles School of Global Studies, School of Business &amp; Tourism,</a:t>
                      </a:r>
                    </a:p>
                    <a:p>
                      <a:pPr marL="77470" marR="0" lvl="0" algn="l">
                        <a:lnSpc>
                          <a:spcPts val="116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School of Social Justice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Ramon Cortines VAPA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859588"/>
                  </a:ext>
                </a:extLst>
              </a:tr>
              <a:tr h="253650">
                <a:tc>
                  <a:txBody>
                    <a:bodyPr/>
                    <a:lstStyle/>
                    <a:p>
                      <a:pPr marL="0" marR="54610" indent="0" algn="l">
                        <a:spcBef>
                          <a:spcPts val="51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BERNSTEIN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algn="l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Bernstein HS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Bernstein HS, STEM Academy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5551468"/>
                  </a:ext>
                </a:extLst>
              </a:tr>
              <a:tr h="232546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365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BOYLE HEIGHTS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algn="l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Mendez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Roosevelt HS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127881"/>
                  </a:ext>
                </a:extLst>
              </a:tr>
              <a:tr h="283177">
                <a:tc>
                  <a:txBody>
                    <a:bodyPr/>
                    <a:lstStyle/>
                    <a:p>
                      <a:pPr marL="0" marR="54610" indent="0" algn="l">
                        <a:spcBef>
                          <a:spcPts val="77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CARSON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74955" indent="-11430" algn="l">
                        <a:lnSpc>
                          <a:spcPct val="101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Carson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Carson HS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Academy of Education &amp; Empowerment, Academy of Medical Arts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3659183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87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EASTSIDE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427990" indent="-11430" algn="l">
                        <a:lnSpc>
                          <a:spcPct val="101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Garfield HS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 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Boyle Heights H</a:t>
                      </a: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ilda Solis HS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Torres HS Complex</a:t>
                      </a:r>
                      <a:r>
                        <a:rPr lang="en-US" sz="11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East Los Angeles Renaissance Academy, Engineering and Technology STEM Academy, Humanitas Academy of Art &amp; Technology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8883787"/>
                  </a:ext>
                </a:extLst>
              </a:tr>
              <a:tr h="36912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 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FREMONT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0" indent="-12065" algn="l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Dymally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Fremont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Diego Rivera LC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Communications &amp; Technology School, Green Design Community School, Performing Arts Community School, Public Service Community School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7489326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87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HAWKINS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332105" indent="-12065" algn="l">
                        <a:lnSpc>
                          <a:spcPct val="101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Hawkins HS Complex</a:t>
                      </a:r>
                      <a:r>
                        <a:rPr lang="en-US" sz="11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Community Health Advocates, Critical Design &amp; Gaming School, Responsible Indigenous Social Entrepreneurship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3240651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54610" indent="0" algn="l">
                        <a:spcBef>
                          <a:spcPts val="29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 spc="-1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HUNTINGTON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pPr marL="0" marR="54610" indent="0" algn="l"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 spc="-1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PARK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75590" indent="-11430" algn="l">
                        <a:lnSpc>
                          <a:spcPct val="101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Huntington Park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Linda Marquez HS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Huntington Park Institute of Applied Medicine, LIBRA Academy</a:t>
                      </a:r>
                      <a:r>
                        <a:rPr lang="en-US" sz="9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,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School of Social Justice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822728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54610" indent="0" algn="l">
                        <a:spcBef>
                          <a:spcPts val="63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JEFFERSON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351790" indent="-11430" algn="l">
                        <a:lnSpc>
                          <a:spcPts val="125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Maya Angelou Community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Jefferson HS Complex: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Jefferson High School, Nava College Preparatory Academy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Santee EC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8819347"/>
                  </a:ext>
                </a:extLst>
              </a:tr>
              <a:tr h="285819">
                <a:tc>
                  <a:txBody>
                    <a:bodyPr/>
                    <a:lstStyle/>
                    <a:p>
                      <a:pPr marL="0" marR="54610" indent="0" algn="l">
                        <a:spcBef>
                          <a:spcPts val="615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NARBONNE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236220" indent="-11430" algn="l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Narbonne HS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Narbonne HS Academies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Humanities and Arts Academy of Los Angeles (</a:t>
                      </a:r>
                      <a:r>
                        <a:rPr lang="en-US" sz="1100" err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HArts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1822087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NORTH VALLEY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83185" indent="-1143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Chavez LA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Academy of Scientific Exploration, Social Justice </a:t>
                      </a:r>
                      <a:r>
                        <a:rPr lang="en-US" sz="1100" err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Humanitas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 Academy, Technology Preparatory Academy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San Fernando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Sylmar Charter HS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474830"/>
                  </a:ext>
                </a:extLst>
              </a:tr>
              <a:tr h="249171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39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NORTHEAST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algn="l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Lincoln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Wilson HS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9495347"/>
                  </a:ext>
                </a:extLst>
              </a:tr>
              <a:tr h="251861">
                <a:tc>
                  <a:txBody>
                    <a:bodyPr/>
                    <a:lstStyle/>
                    <a:p>
                      <a:pPr marL="0" marR="552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NORTHWEST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35585" lvl="0" indent="-114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Northridge Academy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Valley Academy of Arts and Sciences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0991146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87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RFK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040" marR="235585" indent="-11430" algn="l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RFK Community Schools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Ambassador School of Global Leadership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Los Angeles High School of the Arts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New Open World Academy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School for the Visual Arts &amp; Humanities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UCLA Community School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9597346"/>
                  </a:ext>
                </a:extLst>
              </a:tr>
              <a:tr h="359255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39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SOUTH GATE HIGH SCHOOL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Legacy HS Complex</a:t>
                      </a:r>
                      <a:r>
                        <a:rPr lang="en-US" sz="11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: International Studies, STEAM, VAPA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South East HS </a:t>
                      </a:r>
                      <a:r>
                        <a:rPr lang="en-US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South Gate HS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5724509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marL="0" marR="55245" indent="0" algn="l">
                        <a:spcBef>
                          <a:spcPts val="39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SOUTH GATE MIDDLE SCHOOL</a:t>
                      </a:r>
                      <a:endParaRPr lang="en-US" sz="11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245" marR="0" algn="l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International Studies LC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South Gate MS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♦︎ </a:t>
                      </a:r>
                      <a:r>
                        <a:rPr lang="en-US" sz="1100" b="1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Southeast MS</a:t>
                      </a:r>
                      <a:endParaRPr lang="en-US" sz="11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8452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02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720" y="2700371"/>
            <a:ext cx="3657600" cy="39274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5000"/>
            </a:pPr>
            <a:r>
              <a:rPr lang="es-MX" dirty="0"/>
              <a:t>El domicilio residencial del alumno determina la </a:t>
            </a:r>
            <a:r>
              <a:rPr lang="es-MX" b="1" dirty="0">
                <a:solidFill>
                  <a:srgbClr val="0070C0"/>
                </a:solidFill>
              </a:rPr>
              <a:t>ESCUELA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/>
              <a:t>de asistencia.</a:t>
            </a:r>
            <a:endParaRPr lang="es-MX" sz="500" dirty="0"/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5000"/>
            </a:pPr>
            <a:r>
              <a:rPr lang="es-MX" dirty="0"/>
              <a:t>No hay opciones de  escuelas.</a:t>
            </a:r>
          </a:p>
          <a:p>
            <a:pPr marL="274320" indent="-274320">
              <a:spcBef>
                <a:spcPts val="18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25000"/>
            </a:pPr>
            <a:r>
              <a:rPr lang="es-MX" dirty="0"/>
              <a:t>El alumno debe cambiar  de domicilio si desea cambiar de escuela.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214" y="2700370"/>
            <a:ext cx="3657600" cy="3927475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SzPct val="125000"/>
            </a:pPr>
            <a:r>
              <a:rPr lang="es-MX" dirty="0"/>
              <a:t>El domicilio residencial del alumno determina la </a:t>
            </a:r>
            <a:r>
              <a:rPr lang="es-MX" b="1" dirty="0">
                <a:solidFill>
                  <a:srgbClr val="0070C0"/>
                </a:solidFill>
              </a:rPr>
              <a:t>ZONA</a:t>
            </a:r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/>
              <a:t>de asistencia.</a:t>
            </a:r>
          </a:p>
          <a:p>
            <a:pPr marL="274320" indent="-274320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SzPct val="125000"/>
            </a:pPr>
            <a:r>
              <a:rPr lang="es-MX" dirty="0"/>
              <a:t>Se considera la preferencia del alumno.</a:t>
            </a:r>
          </a:p>
          <a:p>
            <a:pPr marL="274320" indent="-274320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SzPct val="125000"/>
            </a:pPr>
            <a:r>
              <a:rPr lang="es-MX" dirty="0"/>
              <a:t>Al alumno se le permite cambiar de escuela </a:t>
            </a:r>
            <a:r>
              <a:rPr lang="es-MX" b="1" u="sng" dirty="0">
                <a:solidFill>
                  <a:srgbClr val="0070C0"/>
                </a:solidFill>
              </a:rPr>
              <a:t>una vez</a:t>
            </a:r>
            <a:r>
              <a:rPr lang="es-MX" dirty="0">
                <a:solidFill>
                  <a:srgbClr val="0070C0"/>
                </a:solidFill>
              </a:rPr>
              <a:t> </a:t>
            </a:r>
            <a:r>
              <a:rPr lang="es-MX" dirty="0"/>
              <a:t>mientras cursa la preparatoria o secundaria.</a:t>
            </a:r>
            <a:endParaRPr lang="en-US" dirty="0"/>
          </a:p>
          <a:p>
            <a:pPr marL="274320" indent="-274320">
              <a:spcBef>
                <a:spcPts val="18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12486" y="1812309"/>
            <a:ext cx="3665988" cy="65434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ts val="2000"/>
              </a:spcBef>
              <a:buClr>
                <a:srgbClr val="404040"/>
              </a:buClr>
              <a:buFont typeface="Arial" charset="0"/>
              <a:buNone/>
              <a:defRPr sz="2000" b="1">
                <a:latin typeface="+mn-lt"/>
              </a:defRPr>
            </a:lvl1pPr>
            <a:lvl2pPr marL="579438" indent="-228600" eaLnBrk="0" hangingPunct="0">
              <a:spcBef>
                <a:spcPts val="600"/>
              </a:spcBef>
              <a:buClr>
                <a:srgbClr val="F4ACA8"/>
              </a:buClr>
              <a:buFont typeface="Arial" charset="0"/>
              <a:buChar char="•"/>
              <a:defRPr sz="2200">
                <a:solidFill>
                  <a:srgbClr val="404040"/>
                </a:solidFill>
                <a:latin typeface="+mn-lt"/>
                <a:cs typeface="+mn-cs"/>
              </a:defRPr>
            </a:lvl2pPr>
            <a:lvl3pPr marL="808038" indent="-228600" eaLnBrk="0" hangingPunct="0">
              <a:spcBef>
                <a:spcPts val="600"/>
              </a:spcBef>
              <a:buClr>
                <a:srgbClr val="404040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+mn-lt"/>
                <a:cs typeface="+mn-cs"/>
              </a:defRPr>
            </a:lvl3pPr>
            <a:lvl4pPr marL="1036638" indent="-228600" eaLnBrk="0" hangingPunct="0">
              <a:spcBef>
                <a:spcPts val="600"/>
              </a:spcBef>
              <a:buClr>
                <a:srgbClr val="F4ACA8"/>
              </a:buClr>
              <a:buFont typeface="Arial" charset="0"/>
              <a:buChar char="•"/>
              <a:defRPr>
                <a:solidFill>
                  <a:srgbClr val="404040"/>
                </a:solidFill>
                <a:latin typeface="+mn-lt"/>
                <a:cs typeface="+mn-cs"/>
              </a:defRPr>
            </a:lvl4pPr>
            <a:lvl5pPr marL="1265238" indent="-228600" eaLnBrk="0" hangingPunct="0">
              <a:spcBef>
                <a:spcPts val="600"/>
              </a:spcBef>
              <a:buClr>
                <a:srgbClr val="404040"/>
              </a:buClr>
              <a:buFont typeface="Arial" charset="0"/>
              <a:buChar char="•"/>
              <a:defRPr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Fuera de Zona: Asistencia Tradicional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95214" y="1806985"/>
            <a:ext cx="3555344" cy="6543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spcBef>
                <a:spcPts val="2000"/>
              </a:spcBef>
              <a:buClr>
                <a:srgbClr val="404040"/>
              </a:buClr>
              <a:buFont typeface="Arial" charset="0"/>
              <a:buNone/>
              <a:defRPr sz="2000" b="1">
                <a:latin typeface="+mn-lt"/>
              </a:defRPr>
            </a:lvl1pPr>
            <a:lvl2pPr marL="579438" indent="-228600" eaLnBrk="0" hangingPunct="0">
              <a:spcBef>
                <a:spcPts val="600"/>
              </a:spcBef>
              <a:buClr>
                <a:srgbClr val="F4ACA8"/>
              </a:buClr>
              <a:buFont typeface="Arial" charset="0"/>
              <a:buChar char="•"/>
              <a:defRPr sz="2200">
                <a:solidFill>
                  <a:srgbClr val="404040"/>
                </a:solidFill>
                <a:latin typeface="+mn-lt"/>
                <a:cs typeface="+mn-cs"/>
              </a:defRPr>
            </a:lvl2pPr>
            <a:lvl3pPr marL="808038" indent="-228600" eaLnBrk="0" hangingPunct="0">
              <a:spcBef>
                <a:spcPts val="600"/>
              </a:spcBef>
              <a:buClr>
                <a:srgbClr val="404040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+mn-lt"/>
                <a:cs typeface="+mn-cs"/>
              </a:defRPr>
            </a:lvl3pPr>
            <a:lvl4pPr marL="1036638" indent="-228600" eaLnBrk="0" hangingPunct="0">
              <a:spcBef>
                <a:spcPts val="600"/>
              </a:spcBef>
              <a:buClr>
                <a:srgbClr val="F4ACA8"/>
              </a:buClr>
              <a:buFont typeface="Arial" charset="0"/>
              <a:buChar char="•"/>
              <a:defRPr>
                <a:solidFill>
                  <a:srgbClr val="404040"/>
                </a:solidFill>
                <a:latin typeface="+mn-lt"/>
                <a:cs typeface="+mn-cs"/>
              </a:defRPr>
            </a:lvl4pPr>
            <a:lvl5pPr marL="1265238" indent="-228600" eaLnBrk="0" hangingPunct="0">
              <a:spcBef>
                <a:spcPts val="600"/>
              </a:spcBef>
              <a:buClr>
                <a:srgbClr val="404040"/>
              </a:buClr>
              <a:buFont typeface="Arial" charset="0"/>
              <a:buChar char="•"/>
              <a:defRPr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MX" sz="800"/>
          </a:p>
          <a:p>
            <a:pPr>
              <a:spcBef>
                <a:spcPts val="0"/>
              </a:spcBef>
            </a:pPr>
            <a:r>
              <a:rPr lang="es-MX"/>
              <a:t>Dentro de Zona de Opción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9" y="295835"/>
            <a:ext cx="8507506" cy="1272108"/>
          </a:xfr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lang="es-MX" sz="4000" b="1"/>
            </a:br>
            <a:r>
              <a:rPr lang="es-MX" sz="4000" b="1">
                <a:solidFill>
                  <a:schemeClr val="bg1"/>
                </a:solidFill>
              </a:rPr>
              <a:t>Fuera de Zona vs. Dentro de Zona</a:t>
            </a:r>
            <a:br>
              <a:rPr lang="es-MX" sz="4000" b="1"/>
            </a:b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592801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4331</TotalTime>
  <Words>1708</Words>
  <Application>Microsoft Office PowerPoint</Application>
  <PresentationFormat>On-screen Show (4:3)</PresentationFormat>
  <Paragraphs>237</Paragraphs>
  <Slides>39</Slides>
  <Notes>32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Brush Script MT</vt:lpstr>
      <vt:lpstr>Calibri</vt:lpstr>
      <vt:lpstr>Century Gothic</vt:lpstr>
      <vt:lpstr>Times New Roman</vt:lpstr>
      <vt:lpstr>Capital</vt:lpstr>
      <vt:lpstr>  Bienvenidos </vt:lpstr>
      <vt:lpstr>  Orientación para Padres</vt:lpstr>
      <vt:lpstr>Objetivos de Hoy</vt:lpstr>
      <vt:lpstr> Video de ZOC </vt:lpstr>
      <vt:lpstr> </vt:lpstr>
      <vt:lpstr>¿Qué es una Zona de Opción?</vt:lpstr>
      <vt:lpstr>¿Cómo funciona?</vt:lpstr>
      <vt:lpstr>17 Zonas de Opción</vt:lpstr>
      <vt:lpstr> Fuera de Zona vs. Dentro de Zona </vt:lpstr>
      <vt:lpstr>PowerPoint Presentation</vt:lpstr>
      <vt:lpstr>PowerPoint Presentation</vt:lpstr>
      <vt:lpstr> Sitio Web de las Zonas de Opción</vt:lpstr>
      <vt:lpstr>PowerPoint Presentation</vt:lpstr>
      <vt:lpstr>PowerPoint Presentation</vt:lpstr>
      <vt:lpstr> . Explorador Escolar </vt:lpstr>
      <vt:lpstr> Solicitar a las Zonas de Opción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Debería Preguntar?</vt:lpstr>
      <vt:lpstr> ¿Qué Debería Preguntar? </vt:lpstr>
      <vt:lpstr>Otras Cosas Que Considerar</vt:lpstr>
      <vt:lpstr>PowerPoint Presentation</vt:lpstr>
      <vt:lpstr>Asignación de la Escuela</vt:lpstr>
      <vt:lpstr>Siguientes Pasos</vt:lpstr>
      <vt:lpstr> Contactos: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As  Equal Partners Study Group</dc:title>
  <dc:creator>LAUSD User</dc:creator>
  <cp:lastModifiedBy>HUIZAR, SABRINA F</cp:lastModifiedBy>
  <cp:revision>530</cp:revision>
  <cp:lastPrinted>2023-10-05T15:36:10Z</cp:lastPrinted>
  <dcterms:created xsi:type="dcterms:W3CDTF">2013-02-01T00:12:19Z</dcterms:created>
  <dcterms:modified xsi:type="dcterms:W3CDTF">2024-09-30T22:10:41Z</dcterms:modified>
</cp:coreProperties>
</file>