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embeddings/oleObject1.bin" ContentType="application/vnd.openxmlformats-officedocument.oleObject"/>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5.xml" ContentType="application/vnd.openxmlformats-officedocument.presentationml.notesSlide+xml"/>
  <Override PartName="/ppt/embeddings/oleObject2.bin" ContentType="application/vnd.openxmlformats-officedocument.oleObject"/>
  <Override PartName="/ppt/tags/tag4.xml" ContentType="application/vnd.openxmlformats-officedocument.presentationml.tags+xml"/>
  <Override PartName="/ppt/tags/tag5.xml" ContentType="application/vnd.openxmlformats-officedocument.presentationml.tags+xml"/>
  <Override PartName="/ppt/embeddings/oleObject3.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6.xml" ContentType="application/vnd.openxmlformats-officedocument.presentationml.tags+xml"/>
  <Override PartName="/ppt/notesSlides/notesSlide48.xml" ContentType="application/vnd.openxmlformats-officedocument.presentationml.notesSlide+xml"/>
  <Override PartName="/ppt/tags/tag7.xml" ContentType="application/vnd.openxmlformats-officedocument.presentationml.tags+xml"/>
  <Override PartName="/ppt/notesSlides/notesSlide49.xml" ContentType="application/vnd.openxmlformats-officedocument.presentationml.notesSlide+xml"/>
  <Override PartName="/ppt/tags/tag8.xml" ContentType="application/vnd.openxmlformats-officedocument.presentationml.tags+xml"/>
  <Override PartName="/ppt/notesSlides/notesSlide50.xml" ContentType="application/vnd.openxmlformats-officedocument.presentationml.notesSlide+xml"/>
  <Override PartName="/ppt/tags/tag9.xml" ContentType="application/vnd.openxmlformats-officedocument.presentationml.tags+xml"/>
  <Override PartName="/ppt/notesSlides/notesSlide51.xml" ContentType="application/vnd.openxmlformats-officedocument.presentationml.notesSlide+xml"/>
  <Override PartName="/ppt/tags/tag10.xml" ContentType="application/vnd.openxmlformats-officedocument.presentationml.tags+xml"/>
  <Override PartName="/ppt/notesSlides/notesSlide52.xml" ContentType="application/vnd.openxmlformats-officedocument.presentationml.notesSlide+xml"/>
  <Override PartName="/ppt/tags/tag11.xml" ContentType="application/vnd.openxmlformats-officedocument.presentationml.tags+xml"/>
  <Override PartName="/ppt/notesSlides/notesSlide53.xml" ContentType="application/vnd.openxmlformats-officedocument.presentationml.notesSlide+xml"/>
  <Override PartName="/ppt/tags/tag12.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71"/>
  </p:notesMasterIdLst>
  <p:handoutMasterIdLst>
    <p:handoutMasterId r:id="rId72"/>
  </p:handoutMasterIdLst>
  <p:sldIdLst>
    <p:sldId id="336" r:id="rId2"/>
    <p:sldId id="361" r:id="rId3"/>
    <p:sldId id="337" r:id="rId4"/>
    <p:sldId id="422" r:id="rId5"/>
    <p:sldId id="482" r:id="rId6"/>
    <p:sldId id="483" r:id="rId7"/>
    <p:sldId id="396" r:id="rId8"/>
    <p:sldId id="397" r:id="rId9"/>
    <p:sldId id="398" r:id="rId10"/>
    <p:sldId id="358" r:id="rId11"/>
    <p:sldId id="357" r:id="rId12"/>
    <p:sldId id="359" r:id="rId13"/>
    <p:sldId id="342" r:id="rId14"/>
    <p:sldId id="260" r:id="rId15"/>
    <p:sldId id="362" r:id="rId16"/>
    <p:sldId id="347" r:id="rId17"/>
    <p:sldId id="407" r:id="rId18"/>
    <p:sldId id="402" r:id="rId19"/>
    <p:sldId id="404" r:id="rId20"/>
    <p:sldId id="403" r:id="rId21"/>
    <p:sldId id="400" r:id="rId22"/>
    <p:sldId id="406" r:id="rId23"/>
    <p:sldId id="376" r:id="rId24"/>
    <p:sldId id="343" r:id="rId25"/>
    <p:sldId id="372" r:id="rId26"/>
    <p:sldId id="344" r:id="rId27"/>
    <p:sldId id="345" r:id="rId28"/>
    <p:sldId id="351" r:id="rId29"/>
    <p:sldId id="416" r:id="rId30"/>
    <p:sldId id="377" r:id="rId31"/>
    <p:sldId id="383" r:id="rId32"/>
    <p:sldId id="417" r:id="rId33"/>
    <p:sldId id="378" r:id="rId34"/>
    <p:sldId id="385" r:id="rId35"/>
    <p:sldId id="418" r:id="rId36"/>
    <p:sldId id="379" r:id="rId37"/>
    <p:sldId id="423" r:id="rId38"/>
    <p:sldId id="425" r:id="rId39"/>
    <p:sldId id="484" r:id="rId40"/>
    <p:sldId id="432" r:id="rId41"/>
    <p:sldId id="477" r:id="rId42"/>
    <p:sldId id="435" r:id="rId43"/>
    <p:sldId id="436" r:id="rId44"/>
    <p:sldId id="437" r:id="rId45"/>
    <p:sldId id="438" r:id="rId46"/>
    <p:sldId id="439" r:id="rId47"/>
    <p:sldId id="440" r:id="rId48"/>
    <p:sldId id="441" r:id="rId49"/>
    <p:sldId id="442" r:id="rId50"/>
    <p:sldId id="443" r:id="rId51"/>
    <p:sldId id="444" r:id="rId52"/>
    <p:sldId id="445" r:id="rId53"/>
    <p:sldId id="446" r:id="rId54"/>
    <p:sldId id="447" r:id="rId55"/>
    <p:sldId id="448" r:id="rId56"/>
    <p:sldId id="451" r:id="rId57"/>
    <p:sldId id="480" r:id="rId58"/>
    <p:sldId id="478" r:id="rId59"/>
    <p:sldId id="479" r:id="rId60"/>
    <p:sldId id="419" r:id="rId61"/>
    <p:sldId id="413" r:id="rId62"/>
    <p:sldId id="387" r:id="rId63"/>
    <p:sldId id="414" r:id="rId64"/>
    <p:sldId id="415" r:id="rId65"/>
    <p:sldId id="349" r:id="rId66"/>
    <p:sldId id="390" r:id="rId67"/>
    <p:sldId id="421" r:id="rId68"/>
    <p:sldId id="420" r:id="rId69"/>
    <p:sldId id="286"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70866" autoAdjust="0"/>
  </p:normalViewPr>
  <p:slideViewPr>
    <p:cSldViewPr snapToGrid="0">
      <p:cViewPr varScale="1">
        <p:scale>
          <a:sx n="57" d="100"/>
          <a:sy n="57" d="100"/>
        </p:scale>
        <p:origin x="-1784" y="-1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notesMaster" Target="notesMasters/notesMaster1.xml"/><Relationship Id="rId72" Type="http://schemas.openxmlformats.org/officeDocument/2006/relationships/handoutMaster" Target="handoutMasters/handout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interSettings" Target="printerSettings/printerSettings1.bin"/><Relationship Id="rId74" Type="http://schemas.openxmlformats.org/officeDocument/2006/relationships/presProps" Target="presProps.xml"/><Relationship Id="rId75" Type="http://schemas.openxmlformats.org/officeDocument/2006/relationships/viewProps" Target="viewProps.xml"/><Relationship Id="rId76" Type="http://schemas.openxmlformats.org/officeDocument/2006/relationships/theme" Target="theme/theme1.xml"/><Relationship Id="rId77"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5BD9F1-87AE-44D1-A428-C72D1427B665}"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en-US"/>
        </a:p>
      </dgm:t>
    </dgm:pt>
    <dgm:pt modelId="{688A0855-7B25-4349-B890-6F1AFFB545A1}">
      <dgm:prSet phldrT="[Text]" custT="1"/>
      <dgm:spPr/>
      <dgm:t>
        <a:bodyPr/>
        <a:lstStyle/>
        <a:p>
          <a:pPr>
            <a:lnSpc>
              <a:spcPct val="100000"/>
            </a:lnSpc>
            <a:spcAft>
              <a:spcPts val="0"/>
            </a:spcAft>
          </a:pPr>
          <a:r>
            <a:rPr lang="en-US" sz="2600" b="1" dirty="0"/>
            <a:t>100% Graduation</a:t>
          </a:r>
          <a:endParaRPr lang="en-US" sz="2600" b="1" i="1" dirty="0"/>
        </a:p>
      </dgm:t>
    </dgm:pt>
    <dgm:pt modelId="{16A45735-A259-4CCD-B33B-6BB68C0EB783}" type="sibTrans" cxnId="{8C078BC7-C0E4-480E-B414-4C60D6230CF4}">
      <dgm:prSet/>
      <dgm:spPr/>
      <dgm:t>
        <a:bodyPr/>
        <a:lstStyle/>
        <a:p>
          <a:endParaRPr lang="en-US"/>
        </a:p>
      </dgm:t>
    </dgm:pt>
    <dgm:pt modelId="{1F14B635-B369-410C-BBBC-C5EC73C1A87E}" type="parTrans" cxnId="{8C078BC7-C0E4-480E-B414-4C60D6230CF4}">
      <dgm:prSet/>
      <dgm:spPr/>
      <dgm:t>
        <a:bodyPr/>
        <a:lstStyle/>
        <a:p>
          <a:endParaRPr lang="en-US"/>
        </a:p>
      </dgm:t>
    </dgm:pt>
    <dgm:pt modelId="{0BE64606-7526-4C4D-9F91-CE0D9EF49A09}">
      <dgm:prSet phldrT="[Text]" custT="1"/>
      <dgm:spPr/>
      <dgm:t>
        <a:bodyPr/>
        <a:lstStyle/>
        <a:p>
          <a:endParaRPr lang="en-US" sz="1800" b="0" dirty="0">
            <a:solidFill>
              <a:schemeClr val="tx1"/>
            </a:solidFill>
          </a:endParaRPr>
        </a:p>
      </dgm:t>
    </dgm:pt>
    <dgm:pt modelId="{DD0EA4F2-FE24-47F4-BDE0-AD284B505BA3}" type="parTrans" cxnId="{02C32202-B22F-4A24-BC2C-C72BAF6D5ACB}">
      <dgm:prSet/>
      <dgm:spPr/>
      <dgm:t>
        <a:bodyPr/>
        <a:lstStyle/>
        <a:p>
          <a:endParaRPr lang="en-US"/>
        </a:p>
      </dgm:t>
    </dgm:pt>
    <dgm:pt modelId="{802175AB-49A9-4549-8088-1529C6EFAF55}" type="sibTrans" cxnId="{02C32202-B22F-4A24-BC2C-C72BAF6D5ACB}">
      <dgm:prSet/>
      <dgm:spPr/>
      <dgm:t>
        <a:bodyPr/>
        <a:lstStyle/>
        <a:p>
          <a:endParaRPr lang="en-US"/>
        </a:p>
      </dgm:t>
    </dgm:pt>
    <dgm:pt modelId="{2C4957C3-7D1A-41A6-B6BF-C7D43A5CEC2D}">
      <dgm:prSet phldrT="[Text]" custT="1"/>
      <dgm:spPr/>
      <dgm:t>
        <a:bodyPr/>
        <a:lstStyle/>
        <a:p>
          <a:r>
            <a:rPr lang="en-US" sz="2400" b="1" dirty="0"/>
            <a:t>Build a Solid Foundation for Early Learners</a:t>
          </a:r>
          <a:endParaRPr lang="en-US" sz="2400" b="0" dirty="0"/>
        </a:p>
      </dgm:t>
    </dgm:pt>
    <dgm:pt modelId="{BB03A2D2-F60D-4A96-A577-CD1C70C35519}" type="sibTrans" cxnId="{233AE002-172B-456D-AC6D-04D6B691003D}">
      <dgm:prSet/>
      <dgm:spPr/>
      <dgm:t>
        <a:bodyPr/>
        <a:lstStyle/>
        <a:p>
          <a:endParaRPr lang="en-US"/>
        </a:p>
      </dgm:t>
    </dgm:pt>
    <dgm:pt modelId="{2947C5F2-0ABC-4605-9376-6F7E824481C8}" type="parTrans" cxnId="{233AE002-172B-456D-AC6D-04D6B691003D}">
      <dgm:prSet/>
      <dgm:spPr/>
      <dgm:t>
        <a:bodyPr/>
        <a:lstStyle/>
        <a:p>
          <a:endParaRPr lang="en-US"/>
        </a:p>
      </dgm:t>
    </dgm:pt>
    <dgm:pt modelId="{B563402C-FDD0-455B-8156-6C5DCACBEAC7}">
      <dgm:prSet phldrT="[Text]" custT="1"/>
      <dgm:spPr/>
      <dgm:t>
        <a:bodyPr/>
        <a:lstStyle/>
        <a:p>
          <a:r>
            <a:rPr lang="en-US" sz="2400" b="1"/>
            <a:t>Parent, Community and Student Engagement</a:t>
          </a:r>
          <a:endParaRPr lang="en-US" sz="2400" b="0" dirty="0"/>
        </a:p>
      </dgm:t>
    </dgm:pt>
    <dgm:pt modelId="{6538BDD6-1CC3-42AC-9729-4F86B70A7588}" type="sibTrans" cxnId="{5DAC0E61-2D22-4297-959F-4919346A785E}">
      <dgm:prSet/>
      <dgm:spPr/>
      <dgm:t>
        <a:bodyPr/>
        <a:lstStyle/>
        <a:p>
          <a:endParaRPr lang="en-US"/>
        </a:p>
      </dgm:t>
    </dgm:pt>
    <dgm:pt modelId="{AF3B3A09-3C1E-4C83-ADD7-BBD60D88413B}" type="parTrans" cxnId="{5DAC0E61-2D22-4297-959F-4919346A785E}">
      <dgm:prSet/>
      <dgm:spPr/>
      <dgm:t>
        <a:bodyPr/>
        <a:lstStyle/>
        <a:p>
          <a:endParaRPr lang="en-US"/>
        </a:p>
      </dgm:t>
    </dgm:pt>
    <dgm:pt modelId="{67A41C13-78FD-4391-B60E-B4B703CFFEE4}">
      <dgm:prSet phldrT="[Text]" custT="1"/>
      <dgm:spPr/>
      <dgm:t>
        <a:bodyPr/>
        <a:lstStyle/>
        <a:p>
          <a:r>
            <a:rPr lang="en-US" sz="2400" b="1" dirty="0"/>
            <a:t>School Safety</a:t>
          </a:r>
          <a:endParaRPr lang="en-US" sz="2400" b="0" dirty="0"/>
        </a:p>
      </dgm:t>
    </dgm:pt>
    <dgm:pt modelId="{97DB6957-E67B-49BC-8DF9-471A50207EF6}" type="sibTrans" cxnId="{02945DD4-B975-4987-9425-002CD5307CEB}">
      <dgm:prSet/>
      <dgm:spPr/>
      <dgm:t>
        <a:bodyPr/>
        <a:lstStyle/>
        <a:p>
          <a:endParaRPr lang="en-US"/>
        </a:p>
      </dgm:t>
    </dgm:pt>
    <dgm:pt modelId="{D08532AE-3E8B-4195-AF1A-CAA2A0F514B1}" type="parTrans" cxnId="{02945DD4-B975-4987-9425-002CD5307CEB}">
      <dgm:prSet/>
      <dgm:spPr/>
      <dgm:t>
        <a:bodyPr/>
        <a:lstStyle/>
        <a:p>
          <a:endParaRPr lang="en-US"/>
        </a:p>
      </dgm:t>
    </dgm:pt>
    <dgm:pt modelId="{0167137E-68D4-4021-BA7C-A95EA5EE051E}">
      <dgm:prSet phldrT="[Text]" custT="1"/>
      <dgm:spPr/>
      <dgm:t>
        <a:bodyPr/>
        <a:lstStyle/>
        <a:p>
          <a:r>
            <a:rPr lang="en-US" sz="2400" b="1"/>
            <a:t>100% Attendance</a:t>
          </a:r>
          <a:endParaRPr lang="en-US" sz="2400" b="0" dirty="0"/>
        </a:p>
      </dgm:t>
    </dgm:pt>
    <dgm:pt modelId="{5EC52255-E67F-4F7A-829A-730C14A2F032}" type="sibTrans" cxnId="{DAD3A442-2904-4234-B4AC-E6A258E59224}">
      <dgm:prSet/>
      <dgm:spPr/>
      <dgm:t>
        <a:bodyPr/>
        <a:lstStyle/>
        <a:p>
          <a:endParaRPr lang="en-US"/>
        </a:p>
      </dgm:t>
    </dgm:pt>
    <dgm:pt modelId="{4317B897-D142-462A-9A44-CFB111FA9A41}" type="parTrans" cxnId="{DAD3A442-2904-4234-B4AC-E6A258E59224}">
      <dgm:prSet/>
      <dgm:spPr/>
      <dgm:t>
        <a:bodyPr/>
        <a:lstStyle/>
        <a:p>
          <a:endParaRPr lang="en-US"/>
        </a:p>
      </dgm:t>
    </dgm:pt>
    <dgm:pt modelId="{5BDEFC2C-98F9-4E35-AF36-287C4FE5C522}">
      <dgm:prSet phldrT="[Text]" custT="1"/>
      <dgm:spPr/>
      <dgm:t>
        <a:bodyPr/>
        <a:lstStyle/>
        <a:p>
          <a:r>
            <a:rPr lang="en-US" sz="2400" b="1"/>
            <a:t>Proficiency For All</a:t>
          </a:r>
          <a:endParaRPr lang="en-US" sz="2400" b="0" dirty="0"/>
        </a:p>
      </dgm:t>
    </dgm:pt>
    <dgm:pt modelId="{ECB5E3E4-B677-4B25-976A-E67371AC09C9}" type="sibTrans" cxnId="{CCAABD5A-C511-4F72-918A-929E4A9F1BDD}">
      <dgm:prSet/>
      <dgm:spPr/>
      <dgm:t>
        <a:bodyPr/>
        <a:lstStyle/>
        <a:p>
          <a:endParaRPr lang="en-US"/>
        </a:p>
      </dgm:t>
    </dgm:pt>
    <dgm:pt modelId="{1DF570D7-BAB7-4C5C-8B1D-5159898D81E6}" type="parTrans" cxnId="{CCAABD5A-C511-4F72-918A-929E4A9F1BDD}">
      <dgm:prSet/>
      <dgm:spPr/>
      <dgm:t>
        <a:bodyPr/>
        <a:lstStyle/>
        <a:p>
          <a:endParaRPr lang="en-US"/>
        </a:p>
      </dgm:t>
    </dgm:pt>
    <dgm:pt modelId="{AC0CA3BA-5474-424A-927F-8201FD705D04}" type="pres">
      <dgm:prSet presAssocID="{DB5BD9F1-87AE-44D1-A428-C72D1427B665}" presName="cycle" presStyleCnt="0">
        <dgm:presLayoutVars>
          <dgm:chMax val="1"/>
          <dgm:dir/>
          <dgm:animLvl val="ctr"/>
          <dgm:resizeHandles val="exact"/>
        </dgm:presLayoutVars>
      </dgm:prSet>
      <dgm:spPr/>
      <dgm:t>
        <a:bodyPr/>
        <a:lstStyle/>
        <a:p>
          <a:endParaRPr lang="en-US"/>
        </a:p>
      </dgm:t>
    </dgm:pt>
    <dgm:pt modelId="{0D4ABF76-7C0D-4FA3-9E10-5AB07CD15D0F}" type="pres">
      <dgm:prSet presAssocID="{688A0855-7B25-4349-B890-6F1AFFB545A1}" presName="centerShape" presStyleLbl="node0" presStyleIdx="0" presStyleCnt="1" custScaleX="119472"/>
      <dgm:spPr/>
      <dgm:t>
        <a:bodyPr/>
        <a:lstStyle/>
        <a:p>
          <a:endParaRPr lang="en-US"/>
        </a:p>
      </dgm:t>
    </dgm:pt>
    <dgm:pt modelId="{141F070A-CF47-4260-82B0-B2BFF2A871A9}" type="pres">
      <dgm:prSet presAssocID="{1DF570D7-BAB7-4C5C-8B1D-5159898D81E6}" presName="parTrans" presStyleLbl="bgSibTrans2D1" presStyleIdx="0" presStyleCnt="5" custLinFactNeighborX="2531" custLinFactNeighborY="4098"/>
      <dgm:spPr/>
      <dgm:t>
        <a:bodyPr/>
        <a:lstStyle/>
        <a:p>
          <a:endParaRPr lang="en-US"/>
        </a:p>
      </dgm:t>
    </dgm:pt>
    <dgm:pt modelId="{34155ACA-D5EF-4A5C-BC1F-CF45D0EF5E56}" type="pres">
      <dgm:prSet presAssocID="{5BDEFC2C-98F9-4E35-AF36-287C4FE5C522}" presName="node" presStyleLbl="node1" presStyleIdx="0" presStyleCnt="5" custScaleX="88161" custScaleY="79277">
        <dgm:presLayoutVars>
          <dgm:bulletEnabled val="1"/>
        </dgm:presLayoutVars>
      </dgm:prSet>
      <dgm:spPr/>
      <dgm:t>
        <a:bodyPr/>
        <a:lstStyle/>
        <a:p>
          <a:endParaRPr lang="en-US"/>
        </a:p>
      </dgm:t>
    </dgm:pt>
    <dgm:pt modelId="{0EC66E42-5146-407D-B182-05D21E6BC501}" type="pres">
      <dgm:prSet presAssocID="{4317B897-D142-462A-9A44-CFB111FA9A41}" presName="parTrans" presStyleLbl="bgSibTrans2D1" presStyleIdx="1" presStyleCnt="5"/>
      <dgm:spPr/>
      <dgm:t>
        <a:bodyPr/>
        <a:lstStyle/>
        <a:p>
          <a:endParaRPr lang="en-US"/>
        </a:p>
      </dgm:t>
    </dgm:pt>
    <dgm:pt modelId="{5C3CEE79-3213-4486-A716-ACE1D2D1AB00}" type="pres">
      <dgm:prSet presAssocID="{0167137E-68D4-4021-BA7C-A95EA5EE051E}" presName="node" presStyleLbl="node1" presStyleIdx="1" presStyleCnt="5">
        <dgm:presLayoutVars>
          <dgm:bulletEnabled val="1"/>
        </dgm:presLayoutVars>
      </dgm:prSet>
      <dgm:spPr/>
      <dgm:t>
        <a:bodyPr/>
        <a:lstStyle/>
        <a:p>
          <a:endParaRPr lang="en-US"/>
        </a:p>
      </dgm:t>
    </dgm:pt>
    <dgm:pt modelId="{E5F2469F-F3C5-460F-9FA6-E8CEB6BE9194}" type="pres">
      <dgm:prSet presAssocID="{D08532AE-3E8B-4195-AF1A-CAA2A0F514B1}" presName="parTrans" presStyleLbl="bgSibTrans2D1" presStyleIdx="2" presStyleCnt="5"/>
      <dgm:spPr/>
      <dgm:t>
        <a:bodyPr/>
        <a:lstStyle/>
        <a:p>
          <a:endParaRPr lang="en-US"/>
        </a:p>
      </dgm:t>
    </dgm:pt>
    <dgm:pt modelId="{1BF193FE-464C-474B-896F-4AAE6B0DA1C3}" type="pres">
      <dgm:prSet presAssocID="{67A41C13-78FD-4391-B60E-B4B703CFFEE4}" presName="node" presStyleLbl="node1" presStyleIdx="2" presStyleCnt="5">
        <dgm:presLayoutVars>
          <dgm:bulletEnabled val="1"/>
        </dgm:presLayoutVars>
      </dgm:prSet>
      <dgm:spPr/>
      <dgm:t>
        <a:bodyPr/>
        <a:lstStyle/>
        <a:p>
          <a:endParaRPr lang="en-US"/>
        </a:p>
      </dgm:t>
    </dgm:pt>
    <dgm:pt modelId="{5446438B-B45F-404F-8021-B2150CDD3395}" type="pres">
      <dgm:prSet presAssocID="{AF3B3A09-3C1E-4C83-ADD7-BBD60D88413B}" presName="parTrans" presStyleLbl="bgSibTrans2D1" presStyleIdx="3" presStyleCnt="5"/>
      <dgm:spPr/>
      <dgm:t>
        <a:bodyPr/>
        <a:lstStyle/>
        <a:p>
          <a:endParaRPr lang="en-US"/>
        </a:p>
      </dgm:t>
    </dgm:pt>
    <dgm:pt modelId="{DBE9A220-7E0F-4B37-A6B1-A2B9737D9A76}" type="pres">
      <dgm:prSet presAssocID="{B563402C-FDD0-455B-8156-6C5DCACBEAC7}" presName="node" presStyleLbl="node1" presStyleIdx="3" presStyleCnt="5">
        <dgm:presLayoutVars>
          <dgm:bulletEnabled val="1"/>
        </dgm:presLayoutVars>
      </dgm:prSet>
      <dgm:spPr/>
      <dgm:t>
        <a:bodyPr/>
        <a:lstStyle/>
        <a:p>
          <a:endParaRPr lang="en-US"/>
        </a:p>
      </dgm:t>
    </dgm:pt>
    <dgm:pt modelId="{52FF0E54-E542-48F2-B9F4-1A73E2B64BBE}" type="pres">
      <dgm:prSet presAssocID="{2947C5F2-0ABC-4605-9376-6F7E824481C8}" presName="parTrans" presStyleLbl="bgSibTrans2D1" presStyleIdx="4" presStyleCnt="5"/>
      <dgm:spPr/>
      <dgm:t>
        <a:bodyPr/>
        <a:lstStyle/>
        <a:p>
          <a:endParaRPr lang="en-US"/>
        </a:p>
      </dgm:t>
    </dgm:pt>
    <dgm:pt modelId="{EFE3AFF2-DD60-4A0D-9433-2BDDF7303D5F}" type="pres">
      <dgm:prSet presAssocID="{2C4957C3-7D1A-41A6-B6BF-C7D43A5CEC2D}" presName="node" presStyleLbl="node1" presStyleIdx="4" presStyleCnt="5">
        <dgm:presLayoutVars>
          <dgm:bulletEnabled val="1"/>
        </dgm:presLayoutVars>
      </dgm:prSet>
      <dgm:spPr/>
      <dgm:t>
        <a:bodyPr/>
        <a:lstStyle/>
        <a:p>
          <a:endParaRPr lang="en-US"/>
        </a:p>
      </dgm:t>
    </dgm:pt>
  </dgm:ptLst>
  <dgm:cxnLst>
    <dgm:cxn modelId="{02945DD4-B975-4987-9425-002CD5307CEB}" srcId="{688A0855-7B25-4349-B890-6F1AFFB545A1}" destId="{67A41C13-78FD-4391-B60E-B4B703CFFEE4}" srcOrd="2" destOrd="0" parTransId="{D08532AE-3E8B-4195-AF1A-CAA2A0F514B1}" sibTransId="{97DB6957-E67B-49BC-8DF9-471A50207EF6}"/>
    <dgm:cxn modelId="{941116AD-1C63-4123-83D6-C2E1FDA9D051}" type="presOf" srcId="{5BDEFC2C-98F9-4E35-AF36-287C4FE5C522}" destId="{34155ACA-D5EF-4A5C-BC1F-CF45D0EF5E56}" srcOrd="0" destOrd="0" presId="urn:microsoft.com/office/officeart/2005/8/layout/radial4"/>
    <dgm:cxn modelId="{CCAABD5A-C511-4F72-918A-929E4A9F1BDD}" srcId="{688A0855-7B25-4349-B890-6F1AFFB545A1}" destId="{5BDEFC2C-98F9-4E35-AF36-287C4FE5C522}" srcOrd="0" destOrd="0" parTransId="{1DF570D7-BAB7-4C5C-8B1D-5159898D81E6}" sibTransId="{ECB5E3E4-B677-4B25-976A-E67371AC09C9}"/>
    <dgm:cxn modelId="{02C32202-B22F-4A24-BC2C-C72BAF6D5ACB}" srcId="{DB5BD9F1-87AE-44D1-A428-C72D1427B665}" destId="{0BE64606-7526-4C4D-9F91-CE0D9EF49A09}" srcOrd="1" destOrd="0" parTransId="{DD0EA4F2-FE24-47F4-BDE0-AD284B505BA3}" sibTransId="{802175AB-49A9-4549-8088-1529C6EFAF55}"/>
    <dgm:cxn modelId="{D6D9E313-EA6C-4386-B5A0-01A6E10C3105}" type="presOf" srcId="{67A41C13-78FD-4391-B60E-B4B703CFFEE4}" destId="{1BF193FE-464C-474B-896F-4AAE6B0DA1C3}" srcOrd="0" destOrd="0" presId="urn:microsoft.com/office/officeart/2005/8/layout/radial4"/>
    <dgm:cxn modelId="{5DAC0E61-2D22-4297-959F-4919346A785E}" srcId="{688A0855-7B25-4349-B890-6F1AFFB545A1}" destId="{B563402C-FDD0-455B-8156-6C5DCACBEAC7}" srcOrd="3" destOrd="0" parTransId="{AF3B3A09-3C1E-4C83-ADD7-BBD60D88413B}" sibTransId="{6538BDD6-1CC3-42AC-9729-4F86B70A7588}"/>
    <dgm:cxn modelId="{345229E5-A6F9-4B36-A23D-561F51F5B677}" type="presOf" srcId="{0167137E-68D4-4021-BA7C-A95EA5EE051E}" destId="{5C3CEE79-3213-4486-A716-ACE1D2D1AB00}" srcOrd="0" destOrd="0" presId="urn:microsoft.com/office/officeart/2005/8/layout/radial4"/>
    <dgm:cxn modelId="{5516B16A-AFA5-4875-B643-27BCED1739B5}" type="presOf" srcId="{688A0855-7B25-4349-B890-6F1AFFB545A1}" destId="{0D4ABF76-7C0D-4FA3-9E10-5AB07CD15D0F}" srcOrd="0" destOrd="0" presId="urn:microsoft.com/office/officeart/2005/8/layout/radial4"/>
    <dgm:cxn modelId="{80443EA6-5DB5-48B8-B5CF-9A1735435787}" type="presOf" srcId="{DB5BD9F1-87AE-44D1-A428-C72D1427B665}" destId="{AC0CA3BA-5474-424A-927F-8201FD705D04}" srcOrd="0" destOrd="0" presId="urn:microsoft.com/office/officeart/2005/8/layout/radial4"/>
    <dgm:cxn modelId="{233AE002-172B-456D-AC6D-04D6B691003D}" srcId="{688A0855-7B25-4349-B890-6F1AFFB545A1}" destId="{2C4957C3-7D1A-41A6-B6BF-C7D43A5CEC2D}" srcOrd="4" destOrd="0" parTransId="{2947C5F2-0ABC-4605-9376-6F7E824481C8}" sibTransId="{BB03A2D2-F60D-4A96-A577-CD1C70C35519}"/>
    <dgm:cxn modelId="{44570361-9216-429D-B6AF-9C7875E04266}" type="presOf" srcId="{2C4957C3-7D1A-41A6-B6BF-C7D43A5CEC2D}" destId="{EFE3AFF2-DD60-4A0D-9433-2BDDF7303D5F}" srcOrd="0" destOrd="0" presId="urn:microsoft.com/office/officeart/2005/8/layout/radial4"/>
    <dgm:cxn modelId="{4CD8FB38-A8CC-423E-9EC7-789BA1310D00}" type="presOf" srcId="{D08532AE-3E8B-4195-AF1A-CAA2A0F514B1}" destId="{E5F2469F-F3C5-460F-9FA6-E8CEB6BE9194}" srcOrd="0" destOrd="0" presId="urn:microsoft.com/office/officeart/2005/8/layout/radial4"/>
    <dgm:cxn modelId="{8DE78E28-4353-404E-9DD9-1B72442CEC30}" type="presOf" srcId="{2947C5F2-0ABC-4605-9376-6F7E824481C8}" destId="{52FF0E54-E542-48F2-B9F4-1A73E2B64BBE}" srcOrd="0" destOrd="0" presId="urn:microsoft.com/office/officeart/2005/8/layout/radial4"/>
    <dgm:cxn modelId="{D101D233-F075-4792-901C-948B526E595C}" type="presOf" srcId="{1DF570D7-BAB7-4C5C-8B1D-5159898D81E6}" destId="{141F070A-CF47-4260-82B0-B2BFF2A871A9}" srcOrd="0" destOrd="0" presId="urn:microsoft.com/office/officeart/2005/8/layout/radial4"/>
    <dgm:cxn modelId="{8C078BC7-C0E4-480E-B414-4C60D6230CF4}" srcId="{DB5BD9F1-87AE-44D1-A428-C72D1427B665}" destId="{688A0855-7B25-4349-B890-6F1AFFB545A1}" srcOrd="0" destOrd="0" parTransId="{1F14B635-B369-410C-BBBC-C5EC73C1A87E}" sibTransId="{16A45735-A259-4CCD-B33B-6BB68C0EB783}"/>
    <dgm:cxn modelId="{F62EB26E-3A9E-4832-B578-D068DDF60CDF}" type="presOf" srcId="{AF3B3A09-3C1E-4C83-ADD7-BBD60D88413B}" destId="{5446438B-B45F-404F-8021-B2150CDD3395}" srcOrd="0" destOrd="0" presId="urn:microsoft.com/office/officeart/2005/8/layout/radial4"/>
    <dgm:cxn modelId="{BD749D6A-767B-4B0D-A33D-995EC6F6FD8A}" type="presOf" srcId="{B563402C-FDD0-455B-8156-6C5DCACBEAC7}" destId="{DBE9A220-7E0F-4B37-A6B1-A2B9737D9A76}" srcOrd="0" destOrd="0" presId="urn:microsoft.com/office/officeart/2005/8/layout/radial4"/>
    <dgm:cxn modelId="{4AC40DAD-E934-4BC6-B6B2-9207D2600076}" type="presOf" srcId="{4317B897-D142-462A-9A44-CFB111FA9A41}" destId="{0EC66E42-5146-407D-B182-05D21E6BC501}" srcOrd="0" destOrd="0" presId="urn:microsoft.com/office/officeart/2005/8/layout/radial4"/>
    <dgm:cxn modelId="{DAD3A442-2904-4234-B4AC-E6A258E59224}" srcId="{688A0855-7B25-4349-B890-6F1AFFB545A1}" destId="{0167137E-68D4-4021-BA7C-A95EA5EE051E}" srcOrd="1" destOrd="0" parTransId="{4317B897-D142-462A-9A44-CFB111FA9A41}" sibTransId="{5EC52255-E67F-4F7A-829A-730C14A2F032}"/>
    <dgm:cxn modelId="{ED3C2E56-CBC0-4CE5-9D5C-5F52B2ADE5C8}" type="presParOf" srcId="{AC0CA3BA-5474-424A-927F-8201FD705D04}" destId="{0D4ABF76-7C0D-4FA3-9E10-5AB07CD15D0F}" srcOrd="0" destOrd="0" presId="urn:microsoft.com/office/officeart/2005/8/layout/radial4"/>
    <dgm:cxn modelId="{9885D4C5-B39C-4244-9D25-B8A3B92A31E3}" type="presParOf" srcId="{AC0CA3BA-5474-424A-927F-8201FD705D04}" destId="{141F070A-CF47-4260-82B0-B2BFF2A871A9}" srcOrd="1" destOrd="0" presId="urn:microsoft.com/office/officeart/2005/8/layout/radial4"/>
    <dgm:cxn modelId="{E62D1687-863D-4043-B1C2-A720E5CBAA71}" type="presParOf" srcId="{AC0CA3BA-5474-424A-927F-8201FD705D04}" destId="{34155ACA-D5EF-4A5C-BC1F-CF45D0EF5E56}" srcOrd="2" destOrd="0" presId="urn:microsoft.com/office/officeart/2005/8/layout/radial4"/>
    <dgm:cxn modelId="{D630F970-9536-4AD8-BAB2-5BF46D876F74}" type="presParOf" srcId="{AC0CA3BA-5474-424A-927F-8201FD705D04}" destId="{0EC66E42-5146-407D-B182-05D21E6BC501}" srcOrd="3" destOrd="0" presId="urn:microsoft.com/office/officeart/2005/8/layout/radial4"/>
    <dgm:cxn modelId="{E8DFE2F7-1BAF-4137-8144-C914C25EA9C7}" type="presParOf" srcId="{AC0CA3BA-5474-424A-927F-8201FD705D04}" destId="{5C3CEE79-3213-4486-A716-ACE1D2D1AB00}" srcOrd="4" destOrd="0" presId="urn:microsoft.com/office/officeart/2005/8/layout/radial4"/>
    <dgm:cxn modelId="{E8663779-0D49-4C79-A847-5153BC6AE83A}" type="presParOf" srcId="{AC0CA3BA-5474-424A-927F-8201FD705D04}" destId="{E5F2469F-F3C5-460F-9FA6-E8CEB6BE9194}" srcOrd="5" destOrd="0" presId="urn:microsoft.com/office/officeart/2005/8/layout/radial4"/>
    <dgm:cxn modelId="{F1924C84-3FF4-4A1B-A86A-DA52C8F1A872}" type="presParOf" srcId="{AC0CA3BA-5474-424A-927F-8201FD705D04}" destId="{1BF193FE-464C-474B-896F-4AAE6B0DA1C3}" srcOrd="6" destOrd="0" presId="urn:microsoft.com/office/officeart/2005/8/layout/radial4"/>
    <dgm:cxn modelId="{55FE30DE-6531-4811-BD1C-EFCAF3947595}" type="presParOf" srcId="{AC0CA3BA-5474-424A-927F-8201FD705D04}" destId="{5446438B-B45F-404F-8021-B2150CDD3395}" srcOrd="7" destOrd="0" presId="urn:microsoft.com/office/officeart/2005/8/layout/radial4"/>
    <dgm:cxn modelId="{EA2936DA-C75E-4C1C-80ED-747FB9687E50}" type="presParOf" srcId="{AC0CA3BA-5474-424A-927F-8201FD705D04}" destId="{DBE9A220-7E0F-4B37-A6B1-A2B9737D9A76}" srcOrd="8" destOrd="0" presId="urn:microsoft.com/office/officeart/2005/8/layout/radial4"/>
    <dgm:cxn modelId="{024606F1-D841-4873-8EDC-03CB7A72E945}" type="presParOf" srcId="{AC0CA3BA-5474-424A-927F-8201FD705D04}" destId="{52FF0E54-E542-48F2-B9F4-1A73E2B64BBE}" srcOrd="9" destOrd="0" presId="urn:microsoft.com/office/officeart/2005/8/layout/radial4"/>
    <dgm:cxn modelId="{9819CF5F-402E-47D6-BB82-637B05700697}" type="presParOf" srcId="{AC0CA3BA-5474-424A-927F-8201FD705D04}" destId="{EFE3AFF2-DD60-4A0D-9433-2BDDF7303D5F}" srcOrd="10"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30CFD7-11FA-4D7B-8692-77A3DD467550}" type="doc">
      <dgm:prSet loTypeId="urn:microsoft.com/office/officeart/2005/8/layout/default" loCatId="list" qsTypeId="urn:microsoft.com/office/officeart/2005/8/quickstyle/3d5" qsCatId="3D" csTypeId="urn:microsoft.com/office/officeart/2005/8/colors/colorful1" csCatId="colorful" phldr="1"/>
      <dgm:spPr/>
      <dgm:t>
        <a:bodyPr/>
        <a:lstStyle/>
        <a:p>
          <a:endParaRPr lang="en-US"/>
        </a:p>
      </dgm:t>
    </dgm:pt>
    <dgm:pt modelId="{1DA82817-876B-4633-AAF9-2249344DA49D}">
      <dgm:prSet phldrT="[Text]" custT="1"/>
      <dgm:spPr/>
      <dgm:t>
        <a:bodyPr/>
        <a:lstStyle/>
        <a:p>
          <a:r>
            <a:rPr lang="en-US" sz="3200" b="1" dirty="0">
              <a:solidFill>
                <a:schemeClr val="tx1"/>
              </a:solidFill>
            </a:rPr>
            <a:t>Parent Engagement: 4 C’s</a:t>
          </a:r>
        </a:p>
      </dgm:t>
    </dgm:pt>
    <dgm:pt modelId="{F3E4C026-F2ED-4D32-9C58-BCF1F71AAA29}" type="parTrans" cxnId="{EFFB794A-CC31-4157-9E7D-46E1029DFE1D}">
      <dgm:prSet/>
      <dgm:spPr/>
      <dgm:t>
        <a:bodyPr/>
        <a:lstStyle/>
        <a:p>
          <a:endParaRPr lang="en-US"/>
        </a:p>
      </dgm:t>
    </dgm:pt>
    <dgm:pt modelId="{48623EBF-32CA-4FCF-ADCC-CD47459D21C1}" type="sibTrans" cxnId="{EFFB794A-CC31-4157-9E7D-46E1029DFE1D}">
      <dgm:prSet/>
      <dgm:spPr/>
      <dgm:t>
        <a:bodyPr/>
        <a:lstStyle/>
        <a:p>
          <a:endParaRPr lang="en-US"/>
        </a:p>
      </dgm:t>
    </dgm:pt>
    <dgm:pt modelId="{D79CCAF0-16B9-427B-B7F5-C262A00C2238}">
      <dgm:prSet phldrT="[Text]" custT="1"/>
      <dgm:spPr/>
      <dgm:t>
        <a:bodyPr/>
        <a:lstStyle/>
        <a:p>
          <a:r>
            <a:rPr lang="en-US" sz="3200" b="1" dirty="0">
              <a:solidFill>
                <a:schemeClr val="tx1"/>
              </a:solidFill>
            </a:rPr>
            <a:t>Customer Service</a:t>
          </a:r>
          <a:endParaRPr lang="en-US" sz="3200" b="1" i="1" dirty="0">
            <a:solidFill>
              <a:schemeClr val="tx1"/>
            </a:solidFill>
          </a:endParaRPr>
        </a:p>
      </dgm:t>
    </dgm:pt>
    <dgm:pt modelId="{A4406F55-4652-43B4-8E2C-72C30F9B9698}" type="parTrans" cxnId="{FA5A58C9-0374-4403-A46B-824F05772851}">
      <dgm:prSet/>
      <dgm:spPr/>
      <dgm:t>
        <a:bodyPr/>
        <a:lstStyle/>
        <a:p>
          <a:endParaRPr lang="en-US"/>
        </a:p>
      </dgm:t>
    </dgm:pt>
    <dgm:pt modelId="{119504E8-57AE-41C6-92A9-80F4F76EF8DF}" type="sibTrans" cxnId="{FA5A58C9-0374-4403-A46B-824F05772851}">
      <dgm:prSet/>
      <dgm:spPr/>
      <dgm:t>
        <a:bodyPr/>
        <a:lstStyle/>
        <a:p>
          <a:endParaRPr lang="en-US"/>
        </a:p>
      </dgm:t>
    </dgm:pt>
    <dgm:pt modelId="{842CECA6-F735-49A2-A7B4-E316E3579086}">
      <dgm:prSet phldrT="[Text]" custT="1"/>
      <dgm:spPr/>
      <dgm:t>
        <a:bodyPr/>
        <a:lstStyle/>
        <a:p>
          <a:r>
            <a:rPr lang="en-US" sz="3200" b="1" dirty="0">
              <a:solidFill>
                <a:schemeClr val="tx1"/>
              </a:solidFill>
            </a:rPr>
            <a:t>Communication</a:t>
          </a:r>
          <a:endParaRPr lang="en-US" sz="3200" b="1" i="1" dirty="0">
            <a:solidFill>
              <a:schemeClr val="tx1"/>
            </a:solidFill>
          </a:endParaRPr>
        </a:p>
      </dgm:t>
    </dgm:pt>
    <dgm:pt modelId="{A043924A-FD5B-4267-B2E3-A66DF730033C}" type="parTrans" cxnId="{912B0141-8B7E-415B-BDCF-C62D440F4534}">
      <dgm:prSet/>
      <dgm:spPr/>
      <dgm:t>
        <a:bodyPr/>
        <a:lstStyle/>
        <a:p>
          <a:endParaRPr lang="en-US"/>
        </a:p>
      </dgm:t>
    </dgm:pt>
    <dgm:pt modelId="{C71E3582-8267-4DB2-A5F2-78250E161D4C}" type="sibTrans" cxnId="{912B0141-8B7E-415B-BDCF-C62D440F4534}">
      <dgm:prSet/>
      <dgm:spPr/>
      <dgm:t>
        <a:bodyPr/>
        <a:lstStyle/>
        <a:p>
          <a:endParaRPr lang="en-US"/>
        </a:p>
      </dgm:t>
    </dgm:pt>
    <dgm:pt modelId="{5DE1C2A2-5866-4311-97CE-D88A61B36F4C}">
      <dgm:prSet phldrT="[Text]" custT="1"/>
      <dgm:spPr/>
      <dgm:t>
        <a:bodyPr/>
        <a:lstStyle/>
        <a:p>
          <a:r>
            <a:rPr lang="en-US" sz="3200" b="1" dirty="0">
              <a:solidFill>
                <a:schemeClr val="tx1"/>
              </a:solidFill>
            </a:rPr>
            <a:t>Connections</a:t>
          </a:r>
          <a:endParaRPr lang="en-US" sz="3200" b="1" i="1" dirty="0">
            <a:solidFill>
              <a:schemeClr val="tx1"/>
            </a:solidFill>
          </a:endParaRPr>
        </a:p>
      </dgm:t>
    </dgm:pt>
    <dgm:pt modelId="{ED9516E0-BD43-4E2F-9394-4F66397266E2}" type="parTrans" cxnId="{4C9C3E7A-F3CF-4078-AD3B-3D110B3FE45E}">
      <dgm:prSet/>
      <dgm:spPr/>
      <dgm:t>
        <a:bodyPr/>
        <a:lstStyle/>
        <a:p>
          <a:endParaRPr lang="en-US"/>
        </a:p>
      </dgm:t>
    </dgm:pt>
    <dgm:pt modelId="{686BBD8B-4FD0-4C7F-9945-556D8239042C}" type="sibTrans" cxnId="{4C9C3E7A-F3CF-4078-AD3B-3D110B3FE45E}">
      <dgm:prSet/>
      <dgm:spPr/>
      <dgm:t>
        <a:bodyPr/>
        <a:lstStyle/>
        <a:p>
          <a:endParaRPr lang="en-US"/>
        </a:p>
      </dgm:t>
    </dgm:pt>
    <dgm:pt modelId="{99451208-CB23-4357-A0E3-DE6B4487E0D2}">
      <dgm:prSet phldrT="[Text]" custT="1"/>
      <dgm:spPr/>
      <dgm:t>
        <a:bodyPr/>
        <a:lstStyle/>
        <a:p>
          <a:r>
            <a:rPr lang="en-US" sz="3200" b="1" dirty="0">
              <a:solidFill>
                <a:schemeClr val="tx1"/>
              </a:solidFill>
            </a:rPr>
            <a:t>Capacity Building</a:t>
          </a:r>
          <a:endParaRPr lang="en-US" sz="3200" b="1" i="1" dirty="0">
            <a:solidFill>
              <a:schemeClr val="tx1"/>
            </a:solidFill>
          </a:endParaRPr>
        </a:p>
      </dgm:t>
    </dgm:pt>
    <dgm:pt modelId="{0024DB41-2046-4288-A7E4-C3B3A9FB0FB8}" type="sibTrans" cxnId="{72C046A7-B0C4-4820-B1A2-695B9058F248}">
      <dgm:prSet/>
      <dgm:spPr/>
      <dgm:t>
        <a:bodyPr/>
        <a:lstStyle/>
        <a:p>
          <a:endParaRPr lang="en-US"/>
        </a:p>
      </dgm:t>
    </dgm:pt>
    <dgm:pt modelId="{4087592E-74DA-4C1E-8EAB-6D3E030E116C}" type="parTrans" cxnId="{72C046A7-B0C4-4820-B1A2-695B9058F248}">
      <dgm:prSet/>
      <dgm:spPr/>
      <dgm:t>
        <a:bodyPr/>
        <a:lstStyle/>
        <a:p>
          <a:endParaRPr lang="en-US"/>
        </a:p>
      </dgm:t>
    </dgm:pt>
    <dgm:pt modelId="{6A93F1EB-3CB4-422D-91CB-DA159D39F54B}" type="pres">
      <dgm:prSet presAssocID="{6930CFD7-11FA-4D7B-8692-77A3DD467550}" presName="diagram" presStyleCnt="0">
        <dgm:presLayoutVars>
          <dgm:dir/>
          <dgm:resizeHandles val="exact"/>
        </dgm:presLayoutVars>
      </dgm:prSet>
      <dgm:spPr/>
      <dgm:t>
        <a:bodyPr/>
        <a:lstStyle/>
        <a:p>
          <a:endParaRPr lang="en-US"/>
        </a:p>
      </dgm:t>
    </dgm:pt>
    <dgm:pt modelId="{1AF84223-A54A-48CA-8470-01EF2C1DBDF2}" type="pres">
      <dgm:prSet presAssocID="{1DA82817-876B-4633-AAF9-2249344DA49D}" presName="node" presStyleLbl="node1" presStyleIdx="0" presStyleCnt="5" custLinFactNeighborX="-56993" custLinFactNeighborY="91939">
        <dgm:presLayoutVars>
          <dgm:bulletEnabled val="1"/>
        </dgm:presLayoutVars>
      </dgm:prSet>
      <dgm:spPr/>
      <dgm:t>
        <a:bodyPr/>
        <a:lstStyle/>
        <a:p>
          <a:endParaRPr lang="en-US"/>
        </a:p>
      </dgm:t>
    </dgm:pt>
    <dgm:pt modelId="{282A4D56-70DB-49EB-92FE-B6C525118930}" type="pres">
      <dgm:prSet presAssocID="{48623EBF-32CA-4FCF-ADCC-CD47459D21C1}" presName="sibTrans" presStyleCnt="0"/>
      <dgm:spPr/>
    </dgm:pt>
    <dgm:pt modelId="{EC3DF07F-7724-4078-B696-4ABE1C2C566D}" type="pres">
      <dgm:prSet presAssocID="{D79CCAF0-16B9-427B-B7F5-C262A00C2238}" presName="node" presStyleLbl="node1" presStyleIdx="1" presStyleCnt="5" custLinFactNeighborX="-2354" custLinFactNeighborY="-1890">
        <dgm:presLayoutVars>
          <dgm:bulletEnabled val="1"/>
        </dgm:presLayoutVars>
      </dgm:prSet>
      <dgm:spPr/>
      <dgm:t>
        <a:bodyPr/>
        <a:lstStyle/>
        <a:p>
          <a:endParaRPr lang="en-US"/>
        </a:p>
      </dgm:t>
    </dgm:pt>
    <dgm:pt modelId="{F5DD1DFB-68F0-48C1-8961-781DEAD69764}" type="pres">
      <dgm:prSet presAssocID="{119504E8-57AE-41C6-92A9-80F4F76EF8DF}" presName="sibTrans" presStyleCnt="0"/>
      <dgm:spPr/>
    </dgm:pt>
    <dgm:pt modelId="{959B2BD7-BA8B-4F31-AEC8-6A431B509E12}" type="pres">
      <dgm:prSet presAssocID="{842CECA6-F735-49A2-A7B4-E316E3579086}" presName="node" presStyleLbl="node1" presStyleIdx="2" presStyleCnt="5" custLinFactNeighborX="10780" custLinFactNeighborY="-63">
        <dgm:presLayoutVars>
          <dgm:bulletEnabled val="1"/>
        </dgm:presLayoutVars>
      </dgm:prSet>
      <dgm:spPr/>
      <dgm:t>
        <a:bodyPr/>
        <a:lstStyle/>
        <a:p>
          <a:endParaRPr lang="en-US"/>
        </a:p>
      </dgm:t>
    </dgm:pt>
    <dgm:pt modelId="{8023DE29-DC4B-49F0-B977-81CD50034042}" type="pres">
      <dgm:prSet presAssocID="{C71E3582-8267-4DB2-A5F2-78250E161D4C}" presName="sibTrans" presStyleCnt="0"/>
      <dgm:spPr/>
    </dgm:pt>
    <dgm:pt modelId="{B4DD08DE-6584-4BAB-B1D6-877D528646C5}" type="pres">
      <dgm:prSet presAssocID="{5DE1C2A2-5866-4311-97CE-D88A61B36F4C}" presName="node" presStyleLbl="node1" presStyleIdx="3" presStyleCnt="5" custLinFactNeighborX="53615" custLinFactNeighborY="11781">
        <dgm:presLayoutVars>
          <dgm:bulletEnabled val="1"/>
        </dgm:presLayoutVars>
      </dgm:prSet>
      <dgm:spPr/>
      <dgm:t>
        <a:bodyPr/>
        <a:lstStyle/>
        <a:p>
          <a:endParaRPr lang="en-US"/>
        </a:p>
      </dgm:t>
    </dgm:pt>
    <dgm:pt modelId="{575407A7-F6A4-475A-BD8E-8AD3D724F8AF}" type="pres">
      <dgm:prSet presAssocID="{686BBD8B-4FD0-4C7F-9945-556D8239042C}" presName="sibTrans" presStyleCnt="0"/>
      <dgm:spPr/>
    </dgm:pt>
    <dgm:pt modelId="{AFFCD209-2284-4DAF-9D97-65FC59364DDB}" type="pres">
      <dgm:prSet presAssocID="{99451208-CB23-4357-A0E3-DE6B4487E0D2}" presName="node" presStyleLbl="node1" presStyleIdx="4" presStyleCnt="5" custLinFactNeighborX="55248" custLinFactNeighborY="21838">
        <dgm:presLayoutVars>
          <dgm:bulletEnabled val="1"/>
        </dgm:presLayoutVars>
      </dgm:prSet>
      <dgm:spPr/>
      <dgm:t>
        <a:bodyPr/>
        <a:lstStyle/>
        <a:p>
          <a:endParaRPr lang="en-US"/>
        </a:p>
      </dgm:t>
    </dgm:pt>
  </dgm:ptLst>
  <dgm:cxnLst>
    <dgm:cxn modelId="{B9C9EC54-F637-4FAB-8E83-D2BC8E29A00F}" type="presOf" srcId="{D79CCAF0-16B9-427B-B7F5-C262A00C2238}" destId="{EC3DF07F-7724-4078-B696-4ABE1C2C566D}" srcOrd="0" destOrd="0" presId="urn:microsoft.com/office/officeart/2005/8/layout/default"/>
    <dgm:cxn modelId="{82B5E46D-C745-49A0-9DCC-CC6F518602FD}" type="presOf" srcId="{842CECA6-F735-49A2-A7B4-E316E3579086}" destId="{959B2BD7-BA8B-4F31-AEC8-6A431B509E12}" srcOrd="0" destOrd="0" presId="urn:microsoft.com/office/officeart/2005/8/layout/default"/>
    <dgm:cxn modelId="{912B0141-8B7E-415B-BDCF-C62D440F4534}" srcId="{6930CFD7-11FA-4D7B-8692-77A3DD467550}" destId="{842CECA6-F735-49A2-A7B4-E316E3579086}" srcOrd="2" destOrd="0" parTransId="{A043924A-FD5B-4267-B2E3-A66DF730033C}" sibTransId="{C71E3582-8267-4DB2-A5F2-78250E161D4C}"/>
    <dgm:cxn modelId="{EF1805FA-D434-4281-B822-029A5D4D33CC}" type="presOf" srcId="{99451208-CB23-4357-A0E3-DE6B4487E0D2}" destId="{AFFCD209-2284-4DAF-9D97-65FC59364DDB}" srcOrd="0" destOrd="0" presId="urn:microsoft.com/office/officeart/2005/8/layout/default"/>
    <dgm:cxn modelId="{4C9C3E7A-F3CF-4078-AD3B-3D110B3FE45E}" srcId="{6930CFD7-11FA-4D7B-8692-77A3DD467550}" destId="{5DE1C2A2-5866-4311-97CE-D88A61B36F4C}" srcOrd="3" destOrd="0" parTransId="{ED9516E0-BD43-4E2F-9394-4F66397266E2}" sibTransId="{686BBD8B-4FD0-4C7F-9945-556D8239042C}"/>
    <dgm:cxn modelId="{7B898272-C4A8-4856-95EB-3451DAD599DC}" type="presOf" srcId="{5DE1C2A2-5866-4311-97CE-D88A61B36F4C}" destId="{B4DD08DE-6584-4BAB-B1D6-877D528646C5}" srcOrd="0" destOrd="0" presId="urn:microsoft.com/office/officeart/2005/8/layout/default"/>
    <dgm:cxn modelId="{EC7911A3-FEF7-4D8A-89CE-D86478B18093}" type="presOf" srcId="{6930CFD7-11FA-4D7B-8692-77A3DD467550}" destId="{6A93F1EB-3CB4-422D-91CB-DA159D39F54B}" srcOrd="0" destOrd="0" presId="urn:microsoft.com/office/officeart/2005/8/layout/default"/>
    <dgm:cxn modelId="{FA5A58C9-0374-4403-A46B-824F05772851}" srcId="{6930CFD7-11FA-4D7B-8692-77A3DD467550}" destId="{D79CCAF0-16B9-427B-B7F5-C262A00C2238}" srcOrd="1" destOrd="0" parTransId="{A4406F55-4652-43B4-8E2C-72C30F9B9698}" sibTransId="{119504E8-57AE-41C6-92A9-80F4F76EF8DF}"/>
    <dgm:cxn modelId="{72C046A7-B0C4-4820-B1A2-695B9058F248}" srcId="{6930CFD7-11FA-4D7B-8692-77A3DD467550}" destId="{99451208-CB23-4357-A0E3-DE6B4487E0D2}" srcOrd="4" destOrd="0" parTransId="{4087592E-74DA-4C1E-8EAB-6D3E030E116C}" sibTransId="{0024DB41-2046-4288-A7E4-C3B3A9FB0FB8}"/>
    <dgm:cxn modelId="{EFFB794A-CC31-4157-9E7D-46E1029DFE1D}" srcId="{6930CFD7-11FA-4D7B-8692-77A3DD467550}" destId="{1DA82817-876B-4633-AAF9-2249344DA49D}" srcOrd="0" destOrd="0" parTransId="{F3E4C026-F2ED-4D32-9C58-BCF1F71AAA29}" sibTransId="{48623EBF-32CA-4FCF-ADCC-CD47459D21C1}"/>
    <dgm:cxn modelId="{31C38D09-B26E-466C-A005-830A2CB7387C}" type="presOf" srcId="{1DA82817-876B-4633-AAF9-2249344DA49D}" destId="{1AF84223-A54A-48CA-8470-01EF2C1DBDF2}" srcOrd="0" destOrd="0" presId="urn:microsoft.com/office/officeart/2005/8/layout/default"/>
    <dgm:cxn modelId="{9F6F4400-B1E5-42FF-8451-7655A4DAD1BF}" type="presParOf" srcId="{6A93F1EB-3CB4-422D-91CB-DA159D39F54B}" destId="{1AF84223-A54A-48CA-8470-01EF2C1DBDF2}" srcOrd="0" destOrd="0" presId="urn:microsoft.com/office/officeart/2005/8/layout/default"/>
    <dgm:cxn modelId="{A55DB9A8-60A2-4268-BC9E-3D5F3BC316F8}" type="presParOf" srcId="{6A93F1EB-3CB4-422D-91CB-DA159D39F54B}" destId="{282A4D56-70DB-49EB-92FE-B6C525118930}" srcOrd="1" destOrd="0" presId="urn:microsoft.com/office/officeart/2005/8/layout/default"/>
    <dgm:cxn modelId="{C7BC1776-D784-4DFE-92AD-3C2427E35BFB}" type="presParOf" srcId="{6A93F1EB-3CB4-422D-91CB-DA159D39F54B}" destId="{EC3DF07F-7724-4078-B696-4ABE1C2C566D}" srcOrd="2" destOrd="0" presId="urn:microsoft.com/office/officeart/2005/8/layout/default"/>
    <dgm:cxn modelId="{E92477B9-FB53-4C63-85CA-B1E6CB4E862A}" type="presParOf" srcId="{6A93F1EB-3CB4-422D-91CB-DA159D39F54B}" destId="{F5DD1DFB-68F0-48C1-8961-781DEAD69764}" srcOrd="3" destOrd="0" presId="urn:microsoft.com/office/officeart/2005/8/layout/default"/>
    <dgm:cxn modelId="{6B58C06C-7EA0-4F1D-A799-A7F4200FB186}" type="presParOf" srcId="{6A93F1EB-3CB4-422D-91CB-DA159D39F54B}" destId="{959B2BD7-BA8B-4F31-AEC8-6A431B509E12}" srcOrd="4" destOrd="0" presId="urn:microsoft.com/office/officeart/2005/8/layout/default"/>
    <dgm:cxn modelId="{80E3D035-F919-43F2-83F7-7DAE9309AD8F}" type="presParOf" srcId="{6A93F1EB-3CB4-422D-91CB-DA159D39F54B}" destId="{8023DE29-DC4B-49F0-B977-81CD50034042}" srcOrd="5" destOrd="0" presId="urn:microsoft.com/office/officeart/2005/8/layout/default"/>
    <dgm:cxn modelId="{397F16D2-B655-432E-9E18-D56F1F270D46}" type="presParOf" srcId="{6A93F1EB-3CB4-422D-91CB-DA159D39F54B}" destId="{B4DD08DE-6584-4BAB-B1D6-877D528646C5}" srcOrd="6" destOrd="0" presId="urn:microsoft.com/office/officeart/2005/8/layout/default"/>
    <dgm:cxn modelId="{5E219D29-8EBC-4626-96D2-23B9D1E29604}" type="presParOf" srcId="{6A93F1EB-3CB4-422D-91CB-DA159D39F54B}" destId="{575407A7-F6A4-475A-BD8E-8AD3D724F8AF}" srcOrd="7" destOrd="0" presId="urn:microsoft.com/office/officeart/2005/8/layout/default"/>
    <dgm:cxn modelId="{C06AABC6-A639-423A-8A2F-A97489648EA0}" type="presParOf" srcId="{6A93F1EB-3CB4-422D-91CB-DA159D39F54B}" destId="{AFFCD209-2284-4DAF-9D97-65FC59364DDB}"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2CAB9E8-D777-4A8C-AB76-8D17D9B48BCD}"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endParaRPr lang="en-US"/>
        </a:p>
      </dgm:t>
    </dgm:pt>
    <dgm:pt modelId="{44257C02-A450-4490-961C-DD45F33D460D}">
      <dgm:prSet/>
      <dgm:spPr>
        <a:solidFill>
          <a:schemeClr val="tx2">
            <a:lumMod val="40000"/>
            <a:lumOff val="60000"/>
          </a:schemeClr>
        </a:solidFill>
      </dgm:spPr>
      <dgm:t>
        <a:bodyPr/>
        <a:lstStyle/>
        <a:p>
          <a:pPr rtl="0"/>
          <a:r>
            <a:rPr lang="en-US">
              <a:latin typeface="Tw Cen MT" panose="020B0602020104020603" pitchFamily="34" charset="0"/>
            </a:rPr>
            <a:t>Physical Environment</a:t>
          </a:r>
        </a:p>
      </dgm:t>
    </dgm:pt>
    <dgm:pt modelId="{CC424447-6074-47E4-9816-EA5E1A8550DD}" type="parTrans" cxnId="{61DB50E9-6958-424D-9140-CF3A23BC43A8}">
      <dgm:prSet/>
      <dgm:spPr/>
      <dgm:t>
        <a:bodyPr/>
        <a:lstStyle/>
        <a:p>
          <a:endParaRPr lang="en-US"/>
        </a:p>
      </dgm:t>
    </dgm:pt>
    <dgm:pt modelId="{6DEC1812-EEC4-4A06-BCB4-9F123F7A9E72}" type="sibTrans" cxnId="{61DB50E9-6958-424D-9140-CF3A23BC43A8}">
      <dgm:prSet/>
      <dgm:spPr/>
      <dgm:t>
        <a:bodyPr/>
        <a:lstStyle/>
        <a:p>
          <a:endParaRPr lang="en-US"/>
        </a:p>
      </dgm:t>
    </dgm:pt>
    <dgm:pt modelId="{1314FF5A-F1DB-4EE0-A973-EBE40FA651F4}">
      <dgm:prSet/>
      <dgm:spPr>
        <a:solidFill>
          <a:srgbClr val="92D050"/>
        </a:solidFill>
      </dgm:spPr>
      <dgm:t>
        <a:bodyPr/>
        <a:lstStyle/>
        <a:p>
          <a:pPr rtl="0"/>
          <a:r>
            <a:rPr lang="en-US" dirty="0">
              <a:latin typeface="Tw Cen MT" panose="020B0602020104020603" pitchFamily="34" charset="0"/>
            </a:rPr>
            <a:t>Customer Service</a:t>
          </a:r>
        </a:p>
      </dgm:t>
    </dgm:pt>
    <dgm:pt modelId="{CF564BEF-9D04-4FB6-81E4-A2C34AA8BBBA}" type="parTrans" cxnId="{698AFC84-AA29-4C06-B6FF-2BBA3E21D850}">
      <dgm:prSet/>
      <dgm:spPr/>
      <dgm:t>
        <a:bodyPr/>
        <a:lstStyle/>
        <a:p>
          <a:endParaRPr lang="en-US"/>
        </a:p>
      </dgm:t>
    </dgm:pt>
    <dgm:pt modelId="{FA7ACEE2-2A27-46D7-AA8C-3F34D77D9A05}" type="sibTrans" cxnId="{698AFC84-AA29-4C06-B6FF-2BBA3E21D850}">
      <dgm:prSet/>
      <dgm:spPr/>
      <dgm:t>
        <a:bodyPr/>
        <a:lstStyle/>
        <a:p>
          <a:endParaRPr lang="en-US"/>
        </a:p>
      </dgm:t>
    </dgm:pt>
    <dgm:pt modelId="{B1256804-95BB-4FD6-8D09-177AA9FC75B4}">
      <dgm:prSet/>
      <dgm:spPr>
        <a:solidFill>
          <a:srgbClr val="FFC000"/>
        </a:solidFill>
      </dgm:spPr>
      <dgm:t>
        <a:bodyPr/>
        <a:lstStyle/>
        <a:p>
          <a:pPr rtl="0"/>
          <a:r>
            <a:rPr lang="en-US" dirty="0">
              <a:latin typeface="Tw Cen MT" panose="020B0602020104020603" pitchFamily="34" charset="0"/>
            </a:rPr>
            <a:t>SMILE Campaign</a:t>
          </a:r>
        </a:p>
      </dgm:t>
    </dgm:pt>
    <dgm:pt modelId="{001C523B-9F99-4FEC-BDEB-3BF3A1E5B268}" type="parTrans" cxnId="{F01E7030-DBE7-46B9-BCFF-E509E9A98C90}">
      <dgm:prSet/>
      <dgm:spPr/>
      <dgm:t>
        <a:bodyPr/>
        <a:lstStyle/>
        <a:p>
          <a:endParaRPr lang="en-US"/>
        </a:p>
      </dgm:t>
    </dgm:pt>
    <dgm:pt modelId="{2F6A06BC-B307-41F4-96D2-F20FD8568DB4}" type="sibTrans" cxnId="{F01E7030-DBE7-46B9-BCFF-E509E9A98C90}">
      <dgm:prSet/>
      <dgm:spPr/>
      <dgm:t>
        <a:bodyPr/>
        <a:lstStyle/>
        <a:p>
          <a:endParaRPr lang="en-US"/>
        </a:p>
      </dgm:t>
    </dgm:pt>
    <dgm:pt modelId="{889025F3-6494-4828-B2CE-55F2C372F85C}">
      <dgm:prSet/>
      <dgm:spPr>
        <a:solidFill>
          <a:srgbClr val="002060"/>
        </a:solidFill>
      </dgm:spPr>
      <dgm:t>
        <a:bodyPr/>
        <a:lstStyle/>
        <a:p>
          <a:pPr rtl="0"/>
          <a:r>
            <a:rPr lang="en-US" dirty="0">
              <a:latin typeface="Tw Cen MT" panose="020B0602020104020603" pitchFamily="34" charset="0"/>
            </a:rPr>
            <a:t>Communication</a:t>
          </a:r>
        </a:p>
      </dgm:t>
    </dgm:pt>
    <dgm:pt modelId="{DC8B5C0A-DAB0-483A-8B22-66DCB82C52EC}" type="parTrans" cxnId="{97135C01-175F-43F7-B11A-DE2C4C9D23B5}">
      <dgm:prSet/>
      <dgm:spPr/>
      <dgm:t>
        <a:bodyPr/>
        <a:lstStyle/>
        <a:p>
          <a:endParaRPr lang="en-US"/>
        </a:p>
      </dgm:t>
    </dgm:pt>
    <dgm:pt modelId="{339557CA-90A8-4797-951C-28C24F7A3D87}" type="sibTrans" cxnId="{97135C01-175F-43F7-B11A-DE2C4C9D23B5}">
      <dgm:prSet/>
      <dgm:spPr/>
      <dgm:t>
        <a:bodyPr/>
        <a:lstStyle/>
        <a:p>
          <a:endParaRPr lang="en-US"/>
        </a:p>
      </dgm:t>
    </dgm:pt>
    <dgm:pt modelId="{B08D7CF7-8AA1-4975-9A8E-68ADE117FFF7}">
      <dgm:prSet/>
      <dgm:spPr>
        <a:solidFill>
          <a:schemeClr val="bg1"/>
        </a:solidFill>
      </dgm:spPr>
      <dgm:t>
        <a:bodyPr/>
        <a:lstStyle/>
        <a:p>
          <a:pPr rtl="0"/>
          <a:endParaRPr lang="en-US"/>
        </a:p>
      </dgm:t>
    </dgm:pt>
    <dgm:pt modelId="{56825AA1-0138-495C-AA72-EEE9B1AE90FE}" type="sibTrans" cxnId="{CBC16DE3-1ED9-46A8-A41F-C161C6CD4D59}">
      <dgm:prSet/>
      <dgm:spPr/>
      <dgm:t>
        <a:bodyPr/>
        <a:lstStyle/>
        <a:p>
          <a:endParaRPr lang="en-US"/>
        </a:p>
      </dgm:t>
    </dgm:pt>
    <dgm:pt modelId="{7713096F-6E28-4710-B49B-87D8340BA76B}" type="parTrans" cxnId="{CBC16DE3-1ED9-46A8-A41F-C161C6CD4D59}">
      <dgm:prSet/>
      <dgm:spPr/>
      <dgm:t>
        <a:bodyPr/>
        <a:lstStyle/>
        <a:p>
          <a:endParaRPr lang="en-US"/>
        </a:p>
      </dgm:t>
    </dgm:pt>
    <dgm:pt modelId="{F3CE4DBF-B91D-473A-9C6E-D35E20F315EB}" type="pres">
      <dgm:prSet presAssocID="{62CAB9E8-D777-4A8C-AB76-8D17D9B48BCD}" presName="hierChild1" presStyleCnt="0">
        <dgm:presLayoutVars>
          <dgm:orgChart val="1"/>
          <dgm:chPref val="1"/>
          <dgm:dir/>
          <dgm:animOne val="branch"/>
          <dgm:animLvl val="lvl"/>
          <dgm:resizeHandles/>
        </dgm:presLayoutVars>
      </dgm:prSet>
      <dgm:spPr/>
      <dgm:t>
        <a:bodyPr/>
        <a:lstStyle/>
        <a:p>
          <a:endParaRPr lang="en-US"/>
        </a:p>
      </dgm:t>
    </dgm:pt>
    <dgm:pt modelId="{27C67DB2-0F00-4D3F-873C-FD64F02982AC}" type="pres">
      <dgm:prSet presAssocID="{B08D7CF7-8AA1-4975-9A8E-68ADE117FFF7}" presName="hierRoot1" presStyleCnt="0">
        <dgm:presLayoutVars>
          <dgm:hierBranch val="init"/>
        </dgm:presLayoutVars>
      </dgm:prSet>
      <dgm:spPr/>
    </dgm:pt>
    <dgm:pt modelId="{3FA66540-877B-4B1A-AEC8-0C5D8156B163}" type="pres">
      <dgm:prSet presAssocID="{B08D7CF7-8AA1-4975-9A8E-68ADE117FFF7}" presName="rootComposite1" presStyleCnt="0"/>
      <dgm:spPr/>
    </dgm:pt>
    <dgm:pt modelId="{740B389D-A54D-4B28-98AB-30A2F9C5D2BD}" type="pres">
      <dgm:prSet presAssocID="{B08D7CF7-8AA1-4975-9A8E-68ADE117FFF7}" presName="rootText1" presStyleLbl="node0" presStyleIdx="0" presStyleCnt="1">
        <dgm:presLayoutVars>
          <dgm:chPref val="3"/>
        </dgm:presLayoutVars>
      </dgm:prSet>
      <dgm:spPr/>
      <dgm:t>
        <a:bodyPr/>
        <a:lstStyle/>
        <a:p>
          <a:endParaRPr lang="en-US"/>
        </a:p>
      </dgm:t>
    </dgm:pt>
    <dgm:pt modelId="{4DC7021D-BF3C-44E7-8C84-A0E9DB762240}" type="pres">
      <dgm:prSet presAssocID="{B08D7CF7-8AA1-4975-9A8E-68ADE117FFF7}" presName="rootConnector1" presStyleLbl="node1" presStyleIdx="0" presStyleCnt="0"/>
      <dgm:spPr/>
      <dgm:t>
        <a:bodyPr/>
        <a:lstStyle/>
        <a:p>
          <a:endParaRPr lang="en-US"/>
        </a:p>
      </dgm:t>
    </dgm:pt>
    <dgm:pt modelId="{3949DD23-E92A-4E3D-99C0-BC5BDB7179C5}" type="pres">
      <dgm:prSet presAssocID="{B08D7CF7-8AA1-4975-9A8E-68ADE117FFF7}" presName="hierChild2" presStyleCnt="0"/>
      <dgm:spPr/>
    </dgm:pt>
    <dgm:pt modelId="{918CA137-CCA6-48D6-BDA0-826D2CE7294C}" type="pres">
      <dgm:prSet presAssocID="{CC424447-6074-47E4-9816-EA5E1A8550DD}" presName="Name37" presStyleLbl="parChTrans1D2" presStyleIdx="0" presStyleCnt="4"/>
      <dgm:spPr/>
      <dgm:t>
        <a:bodyPr/>
        <a:lstStyle/>
        <a:p>
          <a:endParaRPr lang="en-US"/>
        </a:p>
      </dgm:t>
    </dgm:pt>
    <dgm:pt modelId="{F1658FEB-3451-421E-9374-45D2B1B40092}" type="pres">
      <dgm:prSet presAssocID="{44257C02-A450-4490-961C-DD45F33D460D}" presName="hierRoot2" presStyleCnt="0">
        <dgm:presLayoutVars>
          <dgm:hierBranch val="init"/>
        </dgm:presLayoutVars>
      </dgm:prSet>
      <dgm:spPr/>
    </dgm:pt>
    <dgm:pt modelId="{800D7513-ED5A-42CC-9673-69857717E0FD}" type="pres">
      <dgm:prSet presAssocID="{44257C02-A450-4490-961C-DD45F33D460D}" presName="rootComposite" presStyleCnt="0"/>
      <dgm:spPr/>
    </dgm:pt>
    <dgm:pt modelId="{37577D98-E162-442D-9E30-49319E1B8AD4}" type="pres">
      <dgm:prSet presAssocID="{44257C02-A450-4490-961C-DD45F33D460D}" presName="rootText" presStyleLbl="node2" presStyleIdx="0" presStyleCnt="4">
        <dgm:presLayoutVars>
          <dgm:chPref val="3"/>
        </dgm:presLayoutVars>
      </dgm:prSet>
      <dgm:spPr/>
      <dgm:t>
        <a:bodyPr/>
        <a:lstStyle/>
        <a:p>
          <a:endParaRPr lang="en-US"/>
        </a:p>
      </dgm:t>
    </dgm:pt>
    <dgm:pt modelId="{74EEA6E5-07A3-4C09-92E4-0002554D0F43}" type="pres">
      <dgm:prSet presAssocID="{44257C02-A450-4490-961C-DD45F33D460D}" presName="rootConnector" presStyleLbl="node2" presStyleIdx="0" presStyleCnt="4"/>
      <dgm:spPr/>
      <dgm:t>
        <a:bodyPr/>
        <a:lstStyle/>
        <a:p>
          <a:endParaRPr lang="en-US"/>
        </a:p>
      </dgm:t>
    </dgm:pt>
    <dgm:pt modelId="{3D9B4495-8A16-498F-91F8-A127E3269639}" type="pres">
      <dgm:prSet presAssocID="{44257C02-A450-4490-961C-DD45F33D460D}" presName="hierChild4" presStyleCnt="0"/>
      <dgm:spPr/>
    </dgm:pt>
    <dgm:pt modelId="{0894FB5C-4472-4E3A-B1C6-DDBB4376169E}" type="pres">
      <dgm:prSet presAssocID="{44257C02-A450-4490-961C-DD45F33D460D}" presName="hierChild5" presStyleCnt="0"/>
      <dgm:spPr/>
    </dgm:pt>
    <dgm:pt modelId="{FD8ED0F1-D1E2-42D5-B330-16511B46540D}" type="pres">
      <dgm:prSet presAssocID="{CF564BEF-9D04-4FB6-81E4-A2C34AA8BBBA}" presName="Name37" presStyleLbl="parChTrans1D2" presStyleIdx="1" presStyleCnt="4"/>
      <dgm:spPr/>
      <dgm:t>
        <a:bodyPr/>
        <a:lstStyle/>
        <a:p>
          <a:endParaRPr lang="en-US"/>
        </a:p>
      </dgm:t>
    </dgm:pt>
    <dgm:pt modelId="{9CE5A647-9C40-41CF-A358-C5DC114DC930}" type="pres">
      <dgm:prSet presAssocID="{1314FF5A-F1DB-4EE0-A973-EBE40FA651F4}" presName="hierRoot2" presStyleCnt="0">
        <dgm:presLayoutVars>
          <dgm:hierBranch val="init"/>
        </dgm:presLayoutVars>
      </dgm:prSet>
      <dgm:spPr/>
    </dgm:pt>
    <dgm:pt modelId="{C66D095F-981D-4125-975F-C88145AD81D5}" type="pres">
      <dgm:prSet presAssocID="{1314FF5A-F1DB-4EE0-A973-EBE40FA651F4}" presName="rootComposite" presStyleCnt="0"/>
      <dgm:spPr/>
    </dgm:pt>
    <dgm:pt modelId="{7BB03032-7E04-4F5C-AAB4-60A033BF76A4}" type="pres">
      <dgm:prSet presAssocID="{1314FF5A-F1DB-4EE0-A973-EBE40FA651F4}" presName="rootText" presStyleLbl="node2" presStyleIdx="1" presStyleCnt="4">
        <dgm:presLayoutVars>
          <dgm:chPref val="3"/>
        </dgm:presLayoutVars>
      </dgm:prSet>
      <dgm:spPr/>
      <dgm:t>
        <a:bodyPr/>
        <a:lstStyle/>
        <a:p>
          <a:endParaRPr lang="en-US"/>
        </a:p>
      </dgm:t>
    </dgm:pt>
    <dgm:pt modelId="{08B6D995-00CA-4A76-847A-A982EB2BFDE7}" type="pres">
      <dgm:prSet presAssocID="{1314FF5A-F1DB-4EE0-A973-EBE40FA651F4}" presName="rootConnector" presStyleLbl="node2" presStyleIdx="1" presStyleCnt="4"/>
      <dgm:spPr/>
      <dgm:t>
        <a:bodyPr/>
        <a:lstStyle/>
        <a:p>
          <a:endParaRPr lang="en-US"/>
        </a:p>
      </dgm:t>
    </dgm:pt>
    <dgm:pt modelId="{A20D0D4E-FA89-4BEC-8741-0AD99534B2CB}" type="pres">
      <dgm:prSet presAssocID="{1314FF5A-F1DB-4EE0-A973-EBE40FA651F4}" presName="hierChild4" presStyleCnt="0"/>
      <dgm:spPr/>
    </dgm:pt>
    <dgm:pt modelId="{23944971-1FE2-4151-AE48-D30400CA9C06}" type="pres">
      <dgm:prSet presAssocID="{1314FF5A-F1DB-4EE0-A973-EBE40FA651F4}" presName="hierChild5" presStyleCnt="0"/>
      <dgm:spPr/>
    </dgm:pt>
    <dgm:pt modelId="{73B0066C-EB05-496B-99B9-17AE805624BA}" type="pres">
      <dgm:prSet presAssocID="{001C523B-9F99-4FEC-BDEB-3BF3A1E5B268}" presName="Name37" presStyleLbl="parChTrans1D2" presStyleIdx="2" presStyleCnt="4"/>
      <dgm:spPr/>
      <dgm:t>
        <a:bodyPr/>
        <a:lstStyle/>
        <a:p>
          <a:endParaRPr lang="en-US"/>
        </a:p>
      </dgm:t>
    </dgm:pt>
    <dgm:pt modelId="{A294C583-2C14-466C-9099-253112C99E23}" type="pres">
      <dgm:prSet presAssocID="{B1256804-95BB-4FD6-8D09-177AA9FC75B4}" presName="hierRoot2" presStyleCnt="0">
        <dgm:presLayoutVars>
          <dgm:hierBranch val="init"/>
        </dgm:presLayoutVars>
      </dgm:prSet>
      <dgm:spPr/>
    </dgm:pt>
    <dgm:pt modelId="{96EB5F67-B903-4D63-9BE1-E5D3892374C0}" type="pres">
      <dgm:prSet presAssocID="{B1256804-95BB-4FD6-8D09-177AA9FC75B4}" presName="rootComposite" presStyleCnt="0"/>
      <dgm:spPr/>
    </dgm:pt>
    <dgm:pt modelId="{A95C2B02-640C-40BD-99EE-194A8E579363}" type="pres">
      <dgm:prSet presAssocID="{B1256804-95BB-4FD6-8D09-177AA9FC75B4}" presName="rootText" presStyleLbl="node2" presStyleIdx="2" presStyleCnt="4">
        <dgm:presLayoutVars>
          <dgm:chPref val="3"/>
        </dgm:presLayoutVars>
      </dgm:prSet>
      <dgm:spPr/>
      <dgm:t>
        <a:bodyPr/>
        <a:lstStyle/>
        <a:p>
          <a:endParaRPr lang="en-US"/>
        </a:p>
      </dgm:t>
    </dgm:pt>
    <dgm:pt modelId="{6E85B8EC-392B-46D7-A03D-130893988724}" type="pres">
      <dgm:prSet presAssocID="{B1256804-95BB-4FD6-8D09-177AA9FC75B4}" presName="rootConnector" presStyleLbl="node2" presStyleIdx="2" presStyleCnt="4"/>
      <dgm:spPr/>
      <dgm:t>
        <a:bodyPr/>
        <a:lstStyle/>
        <a:p>
          <a:endParaRPr lang="en-US"/>
        </a:p>
      </dgm:t>
    </dgm:pt>
    <dgm:pt modelId="{799EC353-261C-4530-8B35-BD32DEC1E9F3}" type="pres">
      <dgm:prSet presAssocID="{B1256804-95BB-4FD6-8D09-177AA9FC75B4}" presName="hierChild4" presStyleCnt="0"/>
      <dgm:spPr/>
    </dgm:pt>
    <dgm:pt modelId="{50E9787D-6DD0-4309-9B00-2C1F77C9F190}" type="pres">
      <dgm:prSet presAssocID="{B1256804-95BB-4FD6-8D09-177AA9FC75B4}" presName="hierChild5" presStyleCnt="0"/>
      <dgm:spPr/>
    </dgm:pt>
    <dgm:pt modelId="{3DF877C0-FD22-4865-81EC-C851F9ED39E4}" type="pres">
      <dgm:prSet presAssocID="{DC8B5C0A-DAB0-483A-8B22-66DCB82C52EC}" presName="Name37" presStyleLbl="parChTrans1D2" presStyleIdx="3" presStyleCnt="4"/>
      <dgm:spPr/>
      <dgm:t>
        <a:bodyPr/>
        <a:lstStyle/>
        <a:p>
          <a:endParaRPr lang="en-US"/>
        </a:p>
      </dgm:t>
    </dgm:pt>
    <dgm:pt modelId="{9C418585-E164-4F55-9993-DDD55C99CB4B}" type="pres">
      <dgm:prSet presAssocID="{889025F3-6494-4828-B2CE-55F2C372F85C}" presName="hierRoot2" presStyleCnt="0">
        <dgm:presLayoutVars>
          <dgm:hierBranch val="init"/>
        </dgm:presLayoutVars>
      </dgm:prSet>
      <dgm:spPr/>
    </dgm:pt>
    <dgm:pt modelId="{AD32B966-36F5-4FAF-A09B-A9A0D185D596}" type="pres">
      <dgm:prSet presAssocID="{889025F3-6494-4828-B2CE-55F2C372F85C}" presName="rootComposite" presStyleCnt="0"/>
      <dgm:spPr/>
    </dgm:pt>
    <dgm:pt modelId="{8B7AC063-C21E-4192-8E64-8F4D512BD043}" type="pres">
      <dgm:prSet presAssocID="{889025F3-6494-4828-B2CE-55F2C372F85C}" presName="rootText" presStyleLbl="node2" presStyleIdx="3" presStyleCnt="4" custScaleX="114068">
        <dgm:presLayoutVars>
          <dgm:chPref val="3"/>
        </dgm:presLayoutVars>
      </dgm:prSet>
      <dgm:spPr/>
      <dgm:t>
        <a:bodyPr/>
        <a:lstStyle/>
        <a:p>
          <a:endParaRPr lang="en-US"/>
        </a:p>
      </dgm:t>
    </dgm:pt>
    <dgm:pt modelId="{85F694F2-9B4D-4BCE-A7E9-68226DF14B25}" type="pres">
      <dgm:prSet presAssocID="{889025F3-6494-4828-B2CE-55F2C372F85C}" presName="rootConnector" presStyleLbl="node2" presStyleIdx="3" presStyleCnt="4"/>
      <dgm:spPr/>
      <dgm:t>
        <a:bodyPr/>
        <a:lstStyle/>
        <a:p>
          <a:endParaRPr lang="en-US"/>
        </a:p>
      </dgm:t>
    </dgm:pt>
    <dgm:pt modelId="{EA45CE4B-4F80-480C-91A7-7021D0A017E0}" type="pres">
      <dgm:prSet presAssocID="{889025F3-6494-4828-B2CE-55F2C372F85C}" presName="hierChild4" presStyleCnt="0"/>
      <dgm:spPr/>
    </dgm:pt>
    <dgm:pt modelId="{2C937CAB-03DC-4B24-BB1C-4FA8F98C1F6E}" type="pres">
      <dgm:prSet presAssocID="{889025F3-6494-4828-B2CE-55F2C372F85C}" presName="hierChild5" presStyleCnt="0"/>
      <dgm:spPr/>
    </dgm:pt>
    <dgm:pt modelId="{2A603A8A-CB6A-403D-A5FA-EBBFFBFBD9C9}" type="pres">
      <dgm:prSet presAssocID="{B08D7CF7-8AA1-4975-9A8E-68ADE117FFF7}" presName="hierChild3" presStyleCnt="0"/>
      <dgm:spPr/>
    </dgm:pt>
  </dgm:ptLst>
  <dgm:cxnLst>
    <dgm:cxn modelId="{123B3E15-5782-4739-BF31-40911F97C4C7}" type="presOf" srcId="{B08D7CF7-8AA1-4975-9A8E-68ADE117FFF7}" destId="{4DC7021D-BF3C-44E7-8C84-A0E9DB762240}" srcOrd="1" destOrd="0" presId="urn:microsoft.com/office/officeart/2005/8/layout/orgChart1"/>
    <dgm:cxn modelId="{698AFC84-AA29-4C06-B6FF-2BBA3E21D850}" srcId="{B08D7CF7-8AA1-4975-9A8E-68ADE117FFF7}" destId="{1314FF5A-F1DB-4EE0-A973-EBE40FA651F4}" srcOrd="1" destOrd="0" parTransId="{CF564BEF-9D04-4FB6-81E4-A2C34AA8BBBA}" sibTransId="{FA7ACEE2-2A27-46D7-AA8C-3F34D77D9A05}"/>
    <dgm:cxn modelId="{CBC16DE3-1ED9-46A8-A41F-C161C6CD4D59}" srcId="{62CAB9E8-D777-4A8C-AB76-8D17D9B48BCD}" destId="{B08D7CF7-8AA1-4975-9A8E-68ADE117FFF7}" srcOrd="0" destOrd="0" parTransId="{7713096F-6E28-4710-B49B-87D8340BA76B}" sibTransId="{56825AA1-0138-495C-AA72-EEE9B1AE90FE}"/>
    <dgm:cxn modelId="{6F94C39B-1E02-4696-89C0-D76251A0898F}" type="presOf" srcId="{889025F3-6494-4828-B2CE-55F2C372F85C}" destId="{85F694F2-9B4D-4BCE-A7E9-68226DF14B25}" srcOrd="1" destOrd="0" presId="urn:microsoft.com/office/officeart/2005/8/layout/orgChart1"/>
    <dgm:cxn modelId="{61DB50E9-6958-424D-9140-CF3A23BC43A8}" srcId="{B08D7CF7-8AA1-4975-9A8E-68ADE117FFF7}" destId="{44257C02-A450-4490-961C-DD45F33D460D}" srcOrd="0" destOrd="0" parTransId="{CC424447-6074-47E4-9816-EA5E1A8550DD}" sibTransId="{6DEC1812-EEC4-4A06-BCB4-9F123F7A9E72}"/>
    <dgm:cxn modelId="{D2326D27-8022-4A47-AE4A-3CAB7177C751}" type="presOf" srcId="{DC8B5C0A-DAB0-483A-8B22-66DCB82C52EC}" destId="{3DF877C0-FD22-4865-81EC-C851F9ED39E4}" srcOrd="0" destOrd="0" presId="urn:microsoft.com/office/officeart/2005/8/layout/orgChart1"/>
    <dgm:cxn modelId="{0F2935E1-ACD1-4426-A609-93A8616F8EC6}" type="presOf" srcId="{44257C02-A450-4490-961C-DD45F33D460D}" destId="{37577D98-E162-442D-9E30-49319E1B8AD4}" srcOrd="0" destOrd="0" presId="urn:microsoft.com/office/officeart/2005/8/layout/orgChart1"/>
    <dgm:cxn modelId="{F710E7D3-D43C-49E0-9298-840F0E155E76}" type="presOf" srcId="{001C523B-9F99-4FEC-BDEB-3BF3A1E5B268}" destId="{73B0066C-EB05-496B-99B9-17AE805624BA}" srcOrd="0" destOrd="0" presId="urn:microsoft.com/office/officeart/2005/8/layout/orgChart1"/>
    <dgm:cxn modelId="{05C44B27-BF1C-4560-94E6-B64E4C50F842}" type="presOf" srcId="{44257C02-A450-4490-961C-DD45F33D460D}" destId="{74EEA6E5-07A3-4C09-92E4-0002554D0F43}" srcOrd="1" destOrd="0" presId="urn:microsoft.com/office/officeart/2005/8/layout/orgChart1"/>
    <dgm:cxn modelId="{12730845-5D0F-4C9C-B3DD-9452DB3865F6}" type="presOf" srcId="{CC424447-6074-47E4-9816-EA5E1A8550DD}" destId="{918CA137-CCA6-48D6-BDA0-826D2CE7294C}" srcOrd="0" destOrd="0" presId="urn:microsoft.com/office/officeart/2005/8/layout/orgChart1"/>
    <dgm:cxn modelId="{F7ED7CBD-2F01-433C-A438-BAB578CA4D6C}" type="presOf" srcId="{B1256804-95BB-4FD6-8D09-177AA9FC75B4}" destId="{6E85B8EC-392B-46D7-A03D-130893988724}" srcOrd="1" destOrd="0" presId="urn:microsoft.com/office/officeart/2005/8/layout/orgChart1"/>
    <dgm:cxn modelId="{FCBDDEF1-B885-4B5D-BEB3-DEE37E1D4658}" type="presOf" srcId="{62CAB9E8-D777-4A8C-AB76-8D17D9B48BCD}" destId="{F3CE4DBF-B91D-473A-9C6E-D35E20F315EB}" srcOrd="0" destOrd="0" presId="urn:microsoft.com/office/officeart/2005/8/layout/orgChart1"/>
    <dgm:cxn modelId="{BE2C3CEE-AEAE-440D-AB39-D83FC1826BEC}" type="presOf" srcId="{B1256804-95BB-4FD6-8D09-177AA9FC75B4}" destId="{A95C2B02-640C-40BD-99EE-194A8E579363}" srcOrd="0" destOrd="0" presId="urn:microsoft.com/office/officeart/2005/8/layout/orgChart1"/>
    <dgm:cxn modelId="{B4E5DF49-A8FD-4AA9-AC26-8F8956D76E3E}" type="presOf" srcId="{1314FF5A-F1DB-4EE0-A973-EBE40FA651F4}" destId="{08B6D995-00CA-4A76-847A-A982EB2BFDE7}" srcOrd="1" destOrd="0" presId="urn:microsoft.com/office/officeart/2005/8/layout/orgChart1"/>
    <dgm:cxn modelId="{35990855-B4B3-4A1A-8374-FA21897C86CE}" type="presOf" srcId="{B08D7CF7-8AA1-4975-9A8E-68ADE117FFF7}" destId="{740B389D-A54D-4B28-98AB-30A2F9C5D2BD}" srcOrd="0" destOrd="0" presId="urn:microsoft.com/office/officeart/2005/8/layout/orgChart1"/>
    <dgm:cxn modelId="{AB7E8A9E-7FFB-4704-A4E0-C43D843EEBD2}" type="presOf" srcId="{CF564BEF-9D04-4FB6-81E4-A2C34AA8BBBA}" destId="{FD8ED0F1-D1E2-42D5-B330-16511B46540D}" srcOrd="0" destOrd="0" presId="urn:microsoft.com/office/officeart/2005/8/layout/orgChart1"/>
    <dgm:cxn modelId="{F01E7030-DBE7-46B9-BCFF-E509E9A98C90}" srcId="{B08D7CF7-8AA1-4975-9A8E-68ADE117FFF7}" destId="{B1256804-95BB-4FD6-8D09-177AA9FC75B4}" srcOrd="2" destOrd="0" parTransId="{001C523B-9F99-4FEC-BDEB-3BF3A1E5B268}" sibTransId="{2F6A06BC-B307-41F4-96D2-F20FD8568DB4}"/>
    <dgm:cxn modelId="{4AACBA69-11E3-4CB8-A7CB-268B227879B7}" type="presOf" srcId="{1314FF5A-F1DB-4EE0-A973-EBE40FA651F4}" destId="{7BB03032-7E04-4F5C-AAB4-60A033BF76A4}" srcOrd="0" destOrd="0" presId="urn:microsoft.com/office/officeart/2005/8/layout/orgChart1"/>
    <dgm:cxn modelId="{97135C01-175F-43F7-B11A-DE2C4C9D23B5}" srcId="{B08D7CF7-8AA1-4975-9A8E-68ADE117FFF7}" destId="{889025F3-6494-4828-B2CE-55F2C372F85C}" srcOrd="3" destOrd="0" parTransId="{DC8B5C0A-DAB0-483A-8B22-66DCB82C52EC}" sibTransId="{339557CA-90A8-4797-951C-28C24F7A3D87}"/>
    <dgm:cxn modelId="{A0137E9A-E7C6-4D9C-9037-539CF0DA4B9D}" type="presOf" srcId="{889025F3-6494-4828-B2CE-55F2C372F85C}" destId="{8B7AC063-C21E-4192-8E64-8F4D512BD043}" srcOrd="0" destOrd="0" presId="urn:microsoft.com/office/officeart/2005/8/layout/orgChart1"/>
    <dgm:cxn modelId="{538CCEC7-613E-4D96-B114-2748C8510982}" type="presParOf" srcId="{F3CE4DBF-B91D-473A-9C6E-D35E20F315EB}" destId="{27C67DB2-0F00-4D3F-873C-FD64F02982AC}" srcOrd="0" destOrd="0" presId="urn:microsoft.com/office/officeart/2005/8/layout/orgChart1"/>
    <dgm:cxn modelId="{46523739-D877-46C4-997A-DD37F2367B45}" type="presParOf" srcId="{27C67DB2-0F00-4D3F-873C-FD64F02982AC}" destId="{3FA66540-877B-4B1A-AEC8-0C5D8156B163}" srcOrd="0" destOrd="0" presId="urn:microsoft.com/office/officeart/2005/8/layout/orgChart1"/>
    <dgm:cxn modelId="{F6B63E41-39CB-4E87-B0AE-0A296B1EA5DA}" type="presParOf" srcId="{3FA66540-877B-4B1A-AEC8-0C5D8156B163}" destId="{740B389D-A54D-4B28-98AB-30A2F9C5D2BD}" srcOrd="0" destOrd="0" presId="urn:microsoft.com/office/officeart/2005/8/layout/orgChart1"/>
    <dgm:cxn modelId="{6B454333-954C-49EF-8859-51BD7C745D7E}" type="presParOf" srcId="{3FA66540-877B-4B1A-AEC8-0C5D8156B163}" destId="{4DC7021D-BF3C-44E7-8C84-A0E9DB762240}" srcOrd="1" destOrd="0" presId="urn:microsoft.com/office/officeart/2005/8/layout/orgChart1"/>
    <dgm:cxn modelId="{7A2AB963-7D94-4491-BA9B-DC3051179E0D}" type="presParOf" srcId="{27C67DB2-0F00-4D3F-873C-FD64F02982AC}" destId="{3949DD23-E92A-4E3D-99C0-BC5BDB7179C5}" srcOrd="1" destOrd="0" presId="urn:microsoft.com/office/officeart/2005/8/layout/orgChart1"/>
    <dgm:cxn modelId="{63A17FD2-E5FE-41A4-A668-785090E3B040}" type="presParOf" srcId="{3949DD23-E92A-4E3D-99C0-BC5BDB7179C5}" destId="{918CA137-CCA6-48D6-BDA0-826D2CE7294C}" srcOrd="0" destOrd="0" presId="urn:microsoft.com/office/officeart/2005/8/layout/orgChart1"/>
    <dgm:cxn modelId="{C728F501-804E-4168-AE75-5E19105F72F2}" type="presParOf" srcId="{3949DD23-E92A-4E3D-99C0-BC5BDB7179C5}" destId="{F1658FEB-3451-421E-9374-45D2B1B40092}" srcOrd="1" destOrd="0" presId="urn:microsoft.com/office/officeart/2005/8/layout/orgChart1"/>
    <dgm:cxn modelId="{7518E29D-B0B2-4670-B247-81ECC577142B}" type="presParOf" srcId="{F1658FEB-3451-421E-9374-45D2B1B40092}" destId="{800D7513-ED5A-42CC-9673-69857717E0FD}" srcOrd="0" destOrd="0" presId="urn:microsoft.com/office/officeart/2005/8/layout/orgChart1"/>
    <dgm:cxn modelId="{293D2EB8-1022-4F3C-AA74-E1831105BAB8}" type="presParOf" srcId="{800D7513-ED5A-42CC-9673-69857717E0FD}" destId="{37577D98-E162-442D-9E30-49319E1B8AD4}" srcOrd="0" destOrd="0" presId="urn:microsoft.com/office/officeart/2005/8/layout/orgChart1"/>
    <dgm:cxn modelId="{76F67417-46B4-4399-B1CA-613FD64904DF}" type="presParOf" srcId="{800D7513-ED5A-42CC-9673-69857717E0FD}" destId="{74EEA6E5-07A3-4C09-92E4-0002554D0F43}" srcOrd="1" destOrd="0" presId="urn:microsoft.com/office/officeart/2005/8/layout/orgChart1"/>
    <dgm:cxn modelId="{9F4A53E8-3C2C-44A5-B1EE-A1A67043DB36}" type="presParOf" srcId="{F1658FEB-3451-421E-9374-45D2B1B40092}" destId="{3D9B4495-8A16-498F-91F8-A127E3269639}" srcOrd="1" destOrd="0" presId="urn:microsoft.com/office/officeart/2005/8/layout/orgChart1"/>
    <dgm:cxn modelId="{E942AD18-55F5-42B8-A671-38FB0D8B1E9E}" type="presParOf" srcId="{F1658FEB-3451-421E-9374-45D2B1B40092}" destId="{0894FB5C-4472-4E3A-B1C6-DDBB4376169E}" srcOrd="2" destOrd="0" presId="urn:microsoft.com/office/officeart/2005/8/layout/orgChart1"/>
    <dgm:cxn modelId="{D23F1094-8501-40CD-9B21-35AEA678158C}" type="presParOf" srcId="{3949DD23-E92A-4E3D-99C0-BC5BDB7179C5}" destId="{FD8ED0F1-D1E2-42D5-B330-16511B46540D}" srcOrd="2" destOrd="0" presId="urn:microsoft.com/office/officeart/2005/8/layout/orgChart1"/>
    <dgm:cxn modelId="{756F07C6-B6D1-462A-8591-29600A2BD32F}" type="presParOf" srcId="{3949DD23-E92A-4E3D-99C0-BC5BDB7179C5}" destId="{9CE5A647-9C40-41CF-A358-C5DC114DC930}" srcOrd="3" destOrd="0" presId="urn:microsoft.com/office/officeart/2005/8/layout/orgChart1"/>
    <dgm:cxn modelId="{77B023FF-1FB3-4B01-910E-50DC002DA168}" type="presParOf" srcId="{9CE5A647-9C40-41CF-A358-C5DC114DC930}" destId="{C66D095F-981D-4125-975F-C88145AD81D5}" srcOrd="0" destOrd="0" presId="urn:microsoft.com/office/officeart/2005/8/layout/orgChart1"/>
    <dgm:cxn modelId="{601CC2E2-E90E-40CF-82CB-E07992297E36}" type="presParOf" srcId="{C66D095F-981D-4125-975F-C88145AD81D5}" destId="{7BB03032-7E04-4F5C-AAB4-60A033BF76A4}" srcOrd="0" destOrd="0" presId="urn:microsoft.com/office/officeart/2005/8/layout/orgChart1"/>
    <dgm:cxn modelId="{76C89BB5-4643-4C78-8B8A-376CE3340D14}" type="presParOf" srcId="{C66D095F-981D-4125-975F-C88145AD81D5}" destId="{08B6D995-00CA-4A76-847A-A982EB2BFDE7}" srcOrd="1" destOrd="0" presId="urn:microsoft.com/office/officeart/2005/8/layout/orgChart1"/>
    <dgm:cxn modelId="{53B92EFB-7F9A-48CA-9DDB-5CD2A15941DA}" type="presParOf" srcId="{9CE5A647-9C40-41CF-A358-C5DC114DC930}" destId="{A20D0D4E-FA89-4BEC-8741-0AD99534B2CB}" srcOrd="1" destOrd="0" presId="urn:microsoft.com/office/officeart/2005/8/layout/orgChart1"/>
    <dgm:cxn modelId="{CCACF79A-4943-45DA-A743-808DA3047A0B}" type="presParOf" srcId="{9CE5A647-9C40-41CF-A358-C5DC114DC930}" destId="{23944971-1FE2-4151-AE48-D30400CA9C06}" srcOrd="2" destOrd="0" presId="urn:microsoft.com/office/officeart/2005/8/layout/orgChart1"/>
    <dgm:cxn modelId="{915227F5-40AF-457B-9D9F-770B3C6BF4C7}" type="presParOf" srcId="{3949DD23-E92A-4E3D-99C0-BC5BDB7179C5}" destId="{73B0066C-EB05-496B-99B9-17AE805624BA}" srcOrd="4" destOrd="0" presId="urn:microsoft.com/office/officeart/2005/8/layout/orgChart1"/>
    <dgm:cxn modelId="{BCD2B535-8962-4A3E-84F5-D00EEF38061A}" type="presParOf" srcId="{3949DD23-E92A-4E3D-99C0-BC5BDB7179C5}" destId="{A294C583-2C14-466C-9099-253112C99E23}" srcOrd="5" destOrd="0" presId="urn:microsoft.com/office/officeart/2005/8/layout/orgChart1"/>
    <dgm:cxn modelId="{D416A0F6-68DA-40CF-9A75-23E7E2773CC7}" type="presParOf" srcId="{A294C583-2C14-466C-9099-253112C99E23}" destId="{96EB5F67-B903-4D63-9BE1-E5D3892374C0}" srcOrd="0" destOrd="0" presId="urn:microsoft.com/office/officeart/2005/8/layout/orgChart1"/>
    <dgm:cxn modelId="{C78598D2-F927-4330-8D41-8C135DD3A72B}" type="presParOf" srcId="{96EB5F67-B903-4D63-9BE1-E5D3892374C0}" destId="{A95C2B02-640C-40BD-99EE-194A8E579363}" srcOrd="0" destOrd="0" presId="urn:microsoft.com/office/officeart/2005/8/layout/orgChart1"/>
    <dgm:cxn modelId="{71ACA83D-139C-4FC4-8DD4-10FBE93D4D1C}" type="presParOf" srcId="{96EB5F67-B903-4D63-9BE1-E5D3892374C0}" destId="{6E85B8EC-392B-46D7-A03D-130893988724}" srcOrd="1" destOrd="0" presId="urn:microsoft.com/office/officeart/2005/8/layout/orgChart1"/>
    <dgm:cxn modelId="{9CCBC15D-4089-4CCB-B92A-80694F8DDED5}" type="presParOf" srcId="{A294C583-2C14-466C-9099-253112C99E23}" destId="{799EC353-261C-4530-8B35-BD32DEC1E9F3}" srcOrd="1" destOrd="0" presId="urn:microsoft.com/office/officeart/2005/8/layout/orgChart1"/>
    <dgm:cxn modelId="{570EB1FD-AACE-401E-83D8-0CCD22D7BBE9}" type="presParOf" srcId="{A294C583-2C14-466C-9099-253112C99E23}" destId="{50E9787D-6DD0-4309-9B00-2C1F77C9F190}" srcOrd="2" destOrd="0" presId="urn:microsoft.com/office/officeart/2005/8/layout/orgChart1"/>
    <dgm:cxn modelId="{46C132BB-52D4-4080-9A39-72062488EEF0}" type="presParOf" srcId="{3949DD23-E92A-4E3D-99C0-BC5BDB7179C5}" destId="{3DF877C0-FD22-4865-81EC-C851F9ED39E4}" srcOrd="6" destOrd="0" presId="urn:microsoft.com/office/officeart/2005/8/layout/orgChart1"/>
    <dgm:cxn modelId="{F74F55E8-5DBF-44F2-B6A9-41B930474872}" type="presParOf" srcId="{3949DD23-E92A-4E3D-99C0-BC5BDB7179C5}" destId="{9C418585-E164-4F55-9993-DDD55C99CB4B}" srcOrd="7" destOrd="0" presId="urn:microsoft.com/office/officeart/2005/8/layout/orgChart1"/>
    <dgm:cxn modelId="{398A070B-2EB2-4E7B-A88E-84D639049180}" type="presParOf" srcId="{9C418585-E164-4F55-9993-DDD55C99CB4B}" destId="{AD32B966-36F5-4FAF-A09B-A9A0D185D596}" srcOrd="0" destOrd="0" presId="urn:microsoft.com/office/officeart/2005/8/layout/orgChart1"/>
    <dgm:cxn modelId="{7443B984-7760-4E49-8B41-97F517505FB0}" type="presParOf" srcId="{AD32B966-36F5-4FAF-A09B-A9A0D185D596}" destId="{8B7AC063-C21E-4192-8E64-8F4D512BD043}" srcOrd="0" destOrd="0" presId="urn:microsoft.com/office/officeart/2005/8/layout/orgChart1"/>
    <dgm:cxn modelId="{3EC5AD49-896A-4F0C-8506-0B0311EAE50F}" type="presParOf" srcId="{AD32B966-36F5-4FAF-A09B-A9A0D185D596}" destId="{85F694F2-9B4D-4BCE-A7E9-68226DF14B25}" srcOrd="1" destOrd="0" presId="urn:microsoft.com/office/officeart/2005/8/layout/orgChart1"/>
    <dgm:cxn modelId="{CC4C61F0-701A-4302-B096-30F05474EBA4}" type="presParOf" srcId="{9C418585-E164-4F55-9993-DDD55C99CB4B}" destId="{EA45CE4B-4F80-480C-91A7-7021D0A017E0}" srcOrd="1" destOrd="0" presId="urn:microsoft.com/office/officeart/2005/8/layout/orgChart1"/>
    <dgm:cxn modelId="{63A0C345-BE04-42A3-8651-46AB14120496}" type="presParOf" srcId="{9C418585-E164-4F55-9993-DDD55C99CB4B}" destId="{2C937CAB-03DC-4B24-BB1C-4FA8F98C1F6E}" srcOrd="2" destOrd="0" presId="urn:microsoft.com/office/officeart/2005/8/layout/orgChart1"/>
    <dgm:cxn modelId="{2E8925F0-B81F-4B1D-8995-510A1F255037}" type="presParOf" srcId="{27C67DB2-0F00-4D3F-873C-FD64F02982AC}" destId="{2A603A8A-CB6A-403D-A5FA-EBBFFBFBD9C9}"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4ABF76-7C0D-4FA3-9E10-5AB07CD15D0F}">
      <dsp:nvSpPr>
        <dsp:cNvPr id="0" name=""/>
        <dsp:cNvSpPr/>
      </dsp:nvSpPr>
      <dsp:spPr>
        <a:xfrm>
          <a:off x="4545509" y="3155213"/>
          <a:ext cx="2793481" cy="233818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100000"/>
            </a:lnSpc>
            <a:spcBef>
              <a:spcPct val="0"/>
            </a:spcBef>
            <a:spcAft>
              <a:spcPts val="0"/>
            </a:spcAft>
          </a:pPr>
          <a:r>
            <a:rPr lang="en-US" sz="2600" b="1" kern="1200" dirty="0"/>
            <a:t>100% Graduation</a:t>
          </a:r>
          <a:endParaRPr lang="en-US" sz="2600" b="1" i="1" kern="1200" dirty="0"/>
        </a:p>
      </dsp:txBody>
      <dsp:txXfrm>
        <a:off x="4954605" y="3497633"/>
        <a:ext cx="1975289" cy="1653349"/>
      </dsp:txXfrm>
    </dsp:sp>
    <dsp:sp modelId="{141F070A-CF47-4260-82B0-B2BFF2A871A9}">
      <dsp:nvSpPr>
        <dsp:cNvPr id="0" name=""/>
        <dsp:cNvSpPr/>
      </dsp:nvSpPr>
      <dsp:spPr>
        <a:xfrm rot="10800000">
          <a:off x="2556137" y="4018424"/>
          <a:ext cx="1926023" cy="666383"/>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4155ACA-D5EF-4A5C-BC1F-CF45D0EF5E56}">
      <dsp:nvSpPr>
        <dsp:cNvPr id="0" name=""/>
        <dsp:cNvSpPr/>
      </dsp:nvSpPr>
      <dsp:spPr>
        <a:xfrm>
          <a:off x="1528238" y="3619922"/>
          <a:ext cx="1958302" cy="1408771"/>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n-US" sz="2400" b="1" kern="1200"/>
            <a:t>Proficiency For All</a:t>
          </a:r>
          <a:endParaRPr lang="en-US" sz="2400" b="0" kern="1200" dirty="0"/>
        </a:p>
      </dsp:txBody>
      <dsp:txXfrm>
        <a:off x="1569499" y="3661183"/>
        <a:ext cx="1875780" cy="1326249"/>
      </dsp:txXfrm>
    </dsp:sp>
    <dsp:sp modelId="{0EC66E42-5146-407D-B182-05D21E6BC501}">
      <dsp:nvSpPr>
        <dsp:cNvPr id="0" name=""/>
        <dsp:cNvSpPr/>
      </dsp:nvSpPr>
      <dsp:spPr>
        <a:xfrm rot="13500000">
          <a:off x="3213538" y="2286321"/>
          <a:ext cx="2047835" cy="666383"/>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C3CEE79-3213-4486-A716-ACE1D2D1AB00}">
      <dsp:nvSpPr>
        <dsp:cNvPr id="0" name=""/>
        <dsp:cNvSpPr/>
      </dsp:nvSpPr>
      <dsp:spPr>
        <a:xfrm>
          <a:off x="2402796" y="1006982"/>
          <a:ext cx="2221279" cy="1777023"/>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n-US" sz="2400" b="1" kern="1200"/>
            <a:t>100% Attendance</a:t>
          </a:r>
          <a:endParaRPr lang="en-US" sz="2400" b="0" kern="1200" dirty="0"/>
        </a:p>
      </dsp:txBody>
      <dsp:txXfrm>
        <a:off x="2454843" y="1059029"/>
        <a:ext cx="2117185" cy="1672929"/>
      </dsp:txXfrm>
    </dsp:sp>
    <dsp:sp modelId="{E5F2469F-F3C5-460F-9FA6-E8CEB6BE9194}">
      <dsp:nvSpPr>
        <dsp:cNvPr id="0" name=""/>
        <dsp:cNvSpPr/>
      </dsp:nvSpPr>
      <dsp:spPr>
        <a:xfrm rot="16200000">
          <a:off x="4871675" y="1626829"/>
          <a:ext cx="2141148" cy="666383"/>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BF193FE-464C-474B-896F-4AAE6B0DA1C3}">
      <dsp:nvSpPr>
        <dsp:cNvPr id="0" name=""/>
        <dsp:cNvSpPr/>
      </dsp:nvSpPr>
      <dsp:spPr>
        <a:xfrm>
          <a:off x="4831610" y="935"/>
          <a:ext cx="2221279" cy="177702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n-US" sz="2400" b="1" kern="1200" dirty="0"/>
            <a:t>School Safety</a:t>
          </a:r>
          <a:endParaRPr lang="en-US" sz="2400" b="0" kern="1200" dirty="0"/>
        </a:p>
      </dsp:txBody>
      <dsp:txXfrm>
        <a:off x="4883657" y="52982"/>
        <a:ext cx="2117185" cy="1672929"/>
      </dsp:txXfrm>
    </dsp:sp>
    <dsp:sp modelId="{5446438B-B45F-404F-8021-B2150CDD3395}">
      <dsp:nvSpPr>
        <dsp:cNvPr id="0" name=""/>
        <dsp:cNvSpPr/>
      </dsp:nvSpPr>
      <dsp:spPr>
        <a:xfrm rot="18900000">
          <a:off x="6623126" y="2286321"/>
          <a:ext cx="2047835" cy="666383"/>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BE9A220-7E0F-4B37-A6B1-A2B9737D9A76}">
      <dsp:nvSpPr>
        <dsp:cNvPr id="0" name=""/>
        <dsp:cNvSpPr/>
      </dsp:nvSpPr>
      <dsp:spPr>
        <a:xfrm>
          <a:off x="7260423" y="1006982"/>
          <a:ext cx="2221279" cy="1777023"/>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n-US" sz="2400" b="1" kern="1200"/>
            <a:t>Parent, Community and Student Engagement</a:t>
          </a:r>
          <a:endParaRPr lang="en-US" sz="2400" b="0" kern="1200" dirty="0"/>
        </a:p>
      </dsp:txBody>
      <dsp:txXfrm>
        <a:off x="7312470" y="1059029"/>
        <a:ext cx="2117185" cy="1672929"/>
      </dsp:txXfrm>
    </dsp:sp>
    <dsp:sp modelId="{52FF0E54-E542-48F2-B9F4-1A73E2B64BBE}">
      <dsp:nvSpPr>
        <dsp:cNvPr id="0" name=""/>
        <dsp:cNvSpPr/>
      </dsp:nvSpPr>
      <dsp:spPr>
        <a:xfrm>
          <a:off x="7451087" y="3991116"/>
          <a:ext cx="1926023" cy="666383"/>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FE3AFF2-DD60-4A0D-9433-2BDDF7303D5F}">
      <dsp:nvSpPr>
        <dsp:cNvPr id="0" name=""/>
        <dsp:cNvSpPr/>
      </dsp:nvSpPr>
      <dsp:spPr>
        <a:xfrm>
          <a:off x="8266470" y="3435796"/>
          <a:ext cx="2221279" cy="1777023"/>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n-US" sz="2400" b="1" kern="1200" dirty="0"/>
            <a:t>Build a Solid Foundation for Early Learners</a:t>
          </a:r>
          <a:endParaRPr lang="en-US" sz="2400" b="0" kern="1200" dirty="0"/>
        </a:p>
      </dsp:txBody>
      <dsp:txXfrm>
        <a:off x="8318517" y="3487843"/>
        <a:ext cx="2117185" cy="16729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F84223-A54A-48CA-8470-01EF2C1DBDF2}">
      <dsp:nvSpPr>
        <dsp:cNvPr id="0" name=""/>
        <dsp:cNvSpPr/>
      </dsp:nvSpPr>
      <dsp:spPr>
        <a:xfrm>
          <a:off x="0" y="1869212"/>
          <a:ext cx="3383404" cy="2030042"/>
        </a:xfrm>
        <a:prstGeom prst="rect">
          <a:avLst/>
        </a:prstGeom>
        <a:solidFill>
          <a:schemeClr val="accent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a:solidFill>
                <a:schemeClr val="tx1"/>
              </a:solidFill>
            </a:rPr>
            <a:t>Parent Engagement: 4 C’s</a:t>
          </a:r>
        </a:p>
      </dsp:txBody>
      <dsp:txXfrm>
        <a:off x="0" y="1869212"/>
        <a:ext cx="3383404" cy="2030042"/>
      </dsp:txXfrm>
    </dsp:sp>
    <dsp:sp modelId="{EC3DF07F-7724-4078-B696-4ABE1C2C566D}">
      <dsp:nvSpPr>
        <dsp:cNvPr id="0" name=""/>
        <dsp:cNvSpPr/>
      </dsp:nvSpPr>
      <dsp:spPr>
        <a:xfrm>
          <a:off x="3659069" y="0"/>
          <a:ext cx="3383404" cy="2030042"/>
        </a:xfrm>
        <a:prstGeom prst="rect">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a:solidFill>
                <a:schemeClr val="tx1"/>
              </a:solidFill>
            </a:rPr>
            <a:t>Customer Service</a:t>
          </a:r>
          <a:endParaRPr lang="en-US" sz="3200" b="1" i="1" kern="1200" dirty="0">
            <a:solidFill>
              <a:schemeClr val="tx1"/>
            </a:solidFill>
          </a:endParaRPr>
        </a:p>
      </dsp:txBody>
      <dsp:txXfrm>
        <a:off x="3659069" y="0"/>
        <a:ext cx="3383404" cy="2030042"/>
      </dsp:txXfrm>
    </dsp:sp>
    <dsp:sp modelId="{959B2BD7-BA8B-4F31-AEC8-6A431B509E12}">
      <dsp:nvSpPr>
        <dsp:cNvPr id="0" name=""/>
        <dsp:cNvSpPr/>
      </dsp:nvSpPr>
      <dsp:spPr>
        <a:xfrm>
          <a:off x="7477428" y="1532"/>
          <a:ext cx="3383404" cy="2030042"/>
        </a:xfrm>
        <a:prstGeom prst="rect">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a:solidFill>
                <a:schemeClr val="tx1"/>
              </a:solidFill>
            </a:rPr>
            <a:t>Communication</a:t>
          </a:r>
          <a:endParaRPr lang="en-US" sz="3200" b="1" i="1" kern="1200" dirty="0">
            <a:solidFill>
              <a:schemeClr val="tx1"/>
            </a:solidFill>
          </a:endParaRPr>
        </a:p>
      </dsp:txBody>
      <dsp:txXfrm>
        <a:off x="7477428" y="1532"/>
        <a:ext cx="3383404" cy="2030042"/>
      </dsp:txXfrm>
    </dsp:sp>
    <dsp:sp modelId="{B4DD08DE-6584-4BAB-B1D6-877D528646C5}">
      <dsp:nvSpPr>
        <dsp:cNvPr id="0" name=""/>
        <dsp:cNvSpPr/>
      </dsp:nvSpPr>
      <dsp:spPr>
        <a:xfrm>
          <a:off x="3691854" y="2374006"/>
          <a:ext cx="3383404" cy="2030042"/>
        </a:xfrm>
        <a:prstGeom prst="rect">
          <a:avLst/>
        </a:prstGeom>
        <a:solidFill>
          <a:schemeClr val="accent5">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a:solidFill>
                <a:schemeClr val="tx1"/>
              </a:solidFill>
            </a:rPr>
            <a:t>Connections</a:t>
          </a:r>
          <a:endParaRPr lang="en-US" sz="3200" b="1" i="1" kern="1200" dirty="0">
            <a:solidFill>
              <a:schemeClr val="tx1"/>
            </a:solidFill>
          </a:endParaRPr>
        </a:p>
      </dsp:txBody>
      <dsp:txXfrm>
        <a:off x="3691854" y="2374006"/>
        <a:ext cx="3383404" cy="2030042"/>
      </dsp:txXfrm>
    </dsp:sp>
    <dsp:sp modelId="{AFFCD209-2284-4DAF-9D97-65FC59364DDB}">
      <dsp:nvSpPr>
        <dsp:cNvPr id="0" name=""/>
        <dsp:cNvSpPr/>
      </dsp:nvSpPr>
      <dsp:spPr>
        <a:xfrm>
          <a:off x="7468849" y="2374006"/>
          <a:ext cx="3383404" cy="2030042"/>
        </a:xfrm>
        <a:prstGeom prst="rect">
          <a:avLst/>
        </a:prstGeom>
        <a:solidFill>
          <a:schemeClr val="accent6">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a:solidFill>
                <a:schemeClr val="tx1"/>
              </a:solidFill>
            </a:rPr>
            <a:t>Capacity Building</a:t>
          </a:r>
          <a:endParaRPr lang="en-US" sz="3200" b="1" i="1" kern="1200" dirty="0">
            <a:solidFill>
              <a:schemeClr val="tx1"/>
            </a:solidFill>
          </a:endParaRPr>
        </a:p>
      </dsp:txBody>
      <dsp:txXfrm>
        <a:off x="7468849" y="2374006"/>
        <a:ext cx="3383404" cy="20300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F877C0-FD22-4865-81EC-C851F9ED39E4}">
      <dsp:nvSpPr>
        <dsp:cNvPr id="0" name=""/>
        <dsp:cNvSpPr/>
      </dsp:nvSpPr>
      <dsp:spPr>
        <a:xfrm>
          <a:off x="5759115" y="1928534"/>
          <a:ext cx="4376597" cy="506383"/>
        </a:xfrm>
        <a:custGeom>
          <a:avLst/>
          <a:gdLst/>
          <a:ahLst/>
          <a:cxnLst/>
          <a:rect l="0" t="0" r="0" b="0"/>
          <a:pathLst>
            <a:path>
              <a:moveTo>
                <a:pt x="0" y="0"/>
              </a:moveTo>
              <a:lnTo>
                <a:pt x="0" y="253191"/>
              </a:lnTo>
              <a:lnTo>
                <a:pt x="4376597" y="253191"/>
              </a:lnTo>
              <a:lnTo>
                <a:pt x="4376597" y="506383"/>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B0066C-EB05-496B-99B9-17AE805624BA}">
      <dsp:nvSpPr>
        <dsp:cNvPr id="0" name=""/>
        <dsp:cNvSpPr/>
      </dsp:nvSpPr>
      <dsp:spPr>
        <a:xfrm>
          <a:off x="5759115" y="1928534"/>
          <a:ext cx="1289251" cy="506383"/>
        </a:xfrm>
        <a:custGeom>
          <a:avLst/>
          <a:gdLst/>
          <a:ahLst/>
          <a:cxnLst/>
          <a:rect l="0" t="0" r="0" b="0"/>
          <a:pathLst>
            <a:path>
              <a:moveTo>
                <a:pt x="0" y="0"/>
              </a:moveTo>
              <a:lnTo>
                <a:pt x="0" y="253191"/>
              </a:lnTo>
              <a:lnTo>
                <a:pt x="1289251" y="253191"/>
              </a:lnTo>
              <a:lnTo>
                <a:pt x="1289251" y="506383"/>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8ED0F1-D1E2-42D5-B330-16511B46540D}">
      <dsp:nvSpPr>
        <dsp:cNvPr id="0" name=""/>
        <dsp:cNvSpPr/>
      </dsp:nvSpPr>
      <dsp:spPr>
        <a:xfrm>
          <a:off x="4130635" y="1928534"/>
          <a:ext cx="1628480" cy="506383"/>
        </a:xfrm>
        <a:custGeom>
          <a:avLst/>
          <a:gdLst/>
          <a:ahLst/>
          <a:cxnLst/>
          <a:rect l="0" t="0" r="0" b="0"/>
          <a:pathLst>
            <a:path>
              <a:moveTo>
                <a:pt x="1628480" y="0"/>
              </a:moveTo>
              <a:lnTo>
                <a:pt x="1628480" y="253191"/>
              </a:lnTo>
              <a:lnTo>
                <a:pt x="0" y="253191"/>
              </a:lnTo>
              <a:lnTo>
                <a:pt x="0" y="506383"/>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8CA137-CCA6-48D6-BDA0-826D2CE7294C}">
      <dsp:nvSpPr>
        <dsp:cNvPr id="0" name=""/>
        <dsp:cNvSpPr/>
      </dsp:nvSpPr>
      <dsp:spPr>
        <a:xfrm>
          <a:off x="1212903" y="1928534"/>
          <a:ext cx="4546211" cy="506383"/>
        </a:xfrm>
        <a:custGeom>
          <a:avLst/>
          <a:gdLst/>
          <a:ahLst/>
          <a:cxnLst/>
          <a:rect l="0" t="0" r="0" b="0"/>
          <a:pathLst>
            <a:path>
              <a:moveTo>
                <a:pt x="4546211" y="0"/>
              </a:moveTo>
              <a:lnTo>
                <a:pt x="4546211" y="253191"/>
              </a:lnTo>
              <a:lnTo>
                <a:pt x="0" y="253191"/>
              </a:lnTo>
              <a:lnTo>
                <a:pt x="0" y="506383"/>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40B389D-A54D-4B28-98AB-30A2F9C5D2BD}">
      <dsp:nvSpPr>
        <dsp:cNvPr id="0" name=""/>
        <dsp:cNvSpPr/>
      </dsp:nvSpPr>
      <dsp:spPr>
        <a:xfrm>
          <a:off x="4553441" y="722860"/>
          <a:ext cx="2411348" cy="1205674"/>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rtl="0">
            <a:lnSpc>
              <a:spcPct val="90000"/>
            </a:lnSpc>
            <a:spcBef>
              <a:spcPct val="0"/>
            </a:spcBef>
            <a:spcAft>
              <a:spcPct val="35000"/>
            </a:spcAft>
          </a:pPr>
          <a:endParaRPr lang="en-US" sz="3600" kern="1200"/>
        </a:p>
      </dsp:txBody>
      <dsp:txXfrm>
        <a:off x="4553441" y="722860"/>
        <a:ext cx="2411348" cy="1205674"/>
      </dsp:txXfrm>
    </dsp:sp>
    <dsp:sp modelId="{37577D98-E162-442D-9E30-49319E1B8AD4}">
      <dsp:nvSpPr>
        <dsp:cNvPr id="0" name=""/>
        <dsp:cNvSpPr/>
      </dsp:nvSpPr>
      <dsp:spPr>
        <a:xfrm>
          <a:off x="7229" y="2434917"/>
          <a:ext cx="2411348" cy="1205674"/>
        </a:xfrm>
        <a:prstGeom prst="rect">
          <a:avLst/>
        </a:prstGeom>
        <a:solidFill>
          <a:schemeClr val="tx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rtl="0">
            <a:lnSpc>
              <a:spcPct val="90000"/>
            </a:lnSpc>
            <a:spcBef>
              <a:spcPct val="0"/>
            </a:spcBef>
            <a:spcAft>
              <a:spcPct val="35000"/>
            </a:spcAft>
          </a:pPr>
          <a:r>
            <a:rPr lang="en-US" sz="3600" kern="1200">
              <a:latin typeface="Tw Cen MT" panose="020B0602020104020603" pitchFamily="34" charset="0"/>
            </a:rPr>
            <a:t>Physical Environment</a:t>
          </a:r>
        </a:p>
      </dsp:txBody>
      <dsp:txXfrm>
        <a:off x="7229" y="2434917"/>
        <a:ext cx="2411348" cy="1205674"/>
      </dsp:txXfrm>
    </dsp:sp>
    <dsp:sp modelId="{7BB03032-7E04-4F5C-AAB4-60A033BF76A4}">
      <dsp:nvSpPr>
        <dsp:cNvPr id="0" name=""/>
        <dsp:cNvSpPr/>
      </dsp:nvSpPr>
      <dsp:spPr>
        <a:xfrm>
          <a:off x="2924961" y="2434917"/>
          <a:ext cx="2411348" cy="1205674"/>
        </a:xfrm>
        <a:prstGeom prst="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rtl="0">
            <a:lnSpc>
              <a:spcPct val="90000"/>
            </a:lnSpc>
            <a:spcBef>
              <a:spcPct val="0"/>
            </a:spcBef>
            <a:spcAft>
              <a:spcPct val="35000"/>
            </a:spcAft>
          </a:pPr>
          <a:r>
            <a:rPr lang="en-US" sz="3600" kern="1200" dirty="0">
              <a:latin typeface="Tw Cen MT" panose="020B0602020104020603" pitchFamily="34" charset="0"/>
            </a:rPr>
            <a:t>Customer Service</a:t>
          </a:r>
        </a:p>
      </dsp:txBody>
      <dsp:txXfrm>
        <a:off x="2924961" y="2434917"/>
        <a:ext cx="2411348" cy="1205674"/>
      </dsp:txXfrm>
    </dsp:sp>
    <dsp:sp modelId="{A95C2B02-640C-40BD-99EE-194A8E579363}">
      <dsp:nvSpPr>
        <dsp:cNvPr id="0" name=""/>
        <dsp:cNvSpPr/>
      </dsp:nvSpPr>
      <dsp:spPr>
        <a:xfrm>
          <a:off x="5842692" y="2434917"/>
          <a:ext cx="2411348" cy="1205674"/>
        </a:xfrm>
        <a:prstGeom prst="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rtl="0">
            <a:lnSpc>
              <a:spcPct val="90000"/>
            </a:lnSpc>
            <a:spcBef>
              <a:spcPct val="0"/>
            </a:spcBef>
            <a:spcAft>
              <a:spcPct val="35000"/>
            </a:spcAft>
          </a:pPr>
          <a:r>
            <a:rPr lang="en-US" sz="3600" kern="1200" dirty="0">
              <a:latin typeface="Tw Cen MT" panose="020B0602020104020603" pitchFamily="34" charset="0"/>
            </a:rPr>
            <a:t>SMILE Campaign</a:t>
          </a:r>
        </a:p>
      </dsp:txBody>
      <dsp:txXfrm>
        <a:off x="5842692" y="2434917"/>
        <a:ext cx="2411348" cy="1205674"/>
      </dsp:txXfrm>
    </dsp:sp>
    <dsp:sp modelId="{8B7AC063-C21E-4192-8E64-8F4D512BD043}">
      <dsp:nvSpPr>
        <dsp:cNvPr id="0" name=""/>
        <dsp:cNvSpPr/>
      </dsp:nvSpPr>
      <dsp:spPr>
        <a:xfrm>
          <a:off x="8760424" y="2434917"/>
          <a:ext cx="2750576" cy="1205674"/>
        </a:xfrm>
        <a:prstGeom prst="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rtl="0">
            <a:lnSpc>
              <a:spcPct val="90000"/>
            </a:lnSpc>
            <a:spcBef>
              <a:spcPct val="0"/>
            </a:spcBef>
            <a:spcAft>
              <a:spcPct val="35000"/>
            </a:spcAft>
          </a:pPr>
          <a:r>
            <a:rPr lang="en-US" sz="3600" kern="1200" dirty="0">
              <a:latin typeface="Tw Cen MT" panose="020B0602020104020603" pitchFamily="34" charset="0"/>
            </a:rPr>
            <a:t>Communication</a:t>
          </a:r>
        </a:p>
      </dsp:txBody>
      <dsp:txXfrm>
        <a:off x="8760424" y="2434917"/>
        <a:ext cx="2750576" cy="1205674"/>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9853F8F-983B-6247-897E-C1BBC0800533}" type="datetimeFigureOut">
              <a:rPr lang="en-US" smtClean="0"/>
              <a:t>4/27/18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F171517-2828-FB4F-A6D3-05E41C993195}" type="slidenum">
              <a:rPr lang="en-US" smtClean="0"/>
              <a:t>‹#›</a:t>
            </a:fld>
            <a:endParaRPr lang="en-US"/>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2F68FD-C3A9-40FD-9281-F54A510021D7}" type="datetimeFigureOut">
              <a:rPr lang="en-US" smtClean="0"/>
              <a:t>4/27/18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7079D6-3015-4F6B-AB90-69554EE9A002}"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Display slide and welcome participants</a:t>
            </a:r>
            <a:r>
              <a:rPr lang="en-US" dirty="0" smtClean="0"/>
              <a:t>.</a:t>
            </a:r>
          </a:p>
          <a:p>
            <a:r>
              <a:rPr lang="en-US" smtClean="0"/>
              <a:t>Add </a:t>
            </a:r>
            <a:r>
              <a:rPr lang="en-US" baseline="0" smtClean="0"/>
              <a:t>presenter’s </a:t>
            </a:r>
            <a:r>
              <a:rPr lang="en-US" baseline="0" dirty="0" smtClean="0"/>
              <a:t>information to the slide.</a:t>
            </a:r>
            <a:endParaRPr lang="en-US" dirty="0"/>
          </a:p>
          <a:p>
            <a:endParaRPr lang="en-US" dirty="0"/>
          </a:p>
        </p:txBody>
      </p:sp>
      <p:sp>
        <p:nvSpPr>
          <p:cNvPr id="4" name="Slide Number Placeholder 3"/>
          <p:cNvSpPr>
            <a:spLocks noGrp="1"/>
          </p:cNvSpPr>
          <p:nvPr>
            <p:ph type="sldNum" sz="quarter" idx="10"/>
          </p:nvPr>
        </p:nvSpPr>
        <p:spPr/>
        <p:txBody>
          <a:bodyPr/>
          <a:lstStyle/>
          <a:p>
            <a:fld id="{395B798E-BD02-F64A-B42B-DDF49FEA5CE5}" type="slidenum">
              <a:rPr lang="en-US" smtClean="0"/>
              <a:pPr/>
              <a:t>1</a:t>
            </a:fld>
            <a:endParaRPr lang="en-US"/>
          </a:p>
        </p:txBody>
      </p:sp>
    </p:spTree>
    <p:extLst>
      <p:ext uri="{BB962C8B-B14F-4D97-AF65-F5344CB8AC3E}">
        <p14:creationId xmlns:p14="http://schemas.microsoft.com/office/powerpoint/2010/main" val="1155550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focus area of Customer Service has 4 components that we will review in this session. </a:t>
            </a:r>
          </a:p>
          <a:p>
            <a:pPr marL="228600" indent="-228600">
              <a:buAutoNum type="arabicPeriod"/>
            </a:pPr>
            <a:r>
              <a:rPr lang="en-US" baseline="0" dirty="0" smtClean="0"/>
              <a:t>Welcoming </a:t>
            </a:r>
            <a:r>
              <a:rPr lang="en-US" baseline="0" dirty="0"/>
              <a:t>E</a:t>
            </a:r>
            <a:r>
              <a:rPr lang="en-US" baseline="0" dirty="0" smtClean="0"/>
              <a:t>nvironment</a:t>
            </a:r>
            <a:endParaRPr lang="en-US" baseline="0" dirty="0"/>
          </a:p>
          <a:p>
            <a:pPr marL="228600" indent="-228600">
              <a:buAutoNum type="arabicPeriod"/>
            </a:pPr>
            <a:r>
              <a:rPr lang="en-US" baseline="0" dirty="0" smtClean="0"/>
              <a:t>Follow </a:t>
            </a:r>
            <a:r>
              <a:rPr lang="en-US" baseline="0" dirty="0"/>
              <a:t>up </a:t>
            </a:r>
            <a:r>
              <a:rPr lang="en-US" baseline="0" dirty="0" smtClean="0"/>
              <a:t>on </a:t>
            </a:r>
            <a:r>
              <a:rPr lang="en-US" baseline="0" dirty="0"/>
              <a:t>parent </a:t>
            </a:r>
            <a:r>
              <a:rPr lang="en-US" baseline="0" dirty="0" smtClean="0"/>
              <a:t>requests </a:t>
            </a:r>
            <a:r>
              <a:rPr lang="en-US" baseline="0" dirty="0"/>
              <a:t>regarding their children’s academic, social, emotional and physical needs</a:t>
            </a:r>
          </a:p>
          <a:p>
            <a:pPr marL="228600" indent="-228600">
              <a:buAutoNum type="arabicPeriod"/>
            </a:pPr>
            <a:r>
              <a:rPr lang="en-US" baseline="0" dirty="0" smtClean="0"/>
              <a:t>Invite </a:t>
            </a:r>
            <a:r>
              <a:rPr lang="en-US" baseline="0" dirty="0"/>
              <a:t>parents </a:t>
            </a:r>
            <a:r>
              <a:rPr lang="en-US" baseline="0" dirty="0" smtClean="0"/>
              <a:t>to be </a:t>
            </a:r>
            <a:r>
              <a:rPr lang="en-US" baseline="0" dirty="0"/>
              <a:t>equal partners in decision making</a:t>
            </a:r>
          </a:p>
          <a:p>
            <a:pPr marL="228600" indent="-228600">
              <a:buAutoNum type="arabicPeriod"/>
            </a:pPr>
            <a:r>
              <a:rPr lang="en-US" baseline="0" dirty="0" smtClean="0"/>
              <a:t>Taking </a:t>
            </a:r>
            <a:r>
              <a:rPr lang="en-US" baseline="0" dirty="0"/>
              <a:t>initiative </a:t>
            </a:r>
            <a:r>
              <a:rPr lang="en-US" baseline="0" dirty="0" smtClean="0"/>
              <a:t>to provide </a:t>
            </a:r>
            <a:r>
              <a:rPr lang="en-US" baseline="0" dirty="0"/>
              <a:t>parent information regarding what is required for students to succeed.</a:t>
            </a:r>
          </a:p>
          <a:p>
            <a:pPr marL="0" indent="0">
              <a:buNone/>
            </a:pPr>
            <a:r>
              <a:rPr lang="en-US" baseline="0" dirty="0" smtClean="0"/>
              <a:t>	Today </a:t>
            </a:r>
            <a:r>
              <a:rPr lang="en-US" baseline="0" dirty="0"/>
              <a:t>we will review what is needed for each one of the areas.</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F57079D6-3015-4F6B-AB90-69554EE9A002}" type="slidenum">
              <a:rPr lang="en-US" smtClean="0"/>
              <a:t>11</a:t>
            </a:fld>
            <a:endParaRPr lang="en-US"/>
          </a:p>
        </p:txBody>
      </p:sp>
    </p:spTree>
    <p:extLst>
      <p:ext uri="{BB962C8B-B14F-4D97-AF65-F5344CB8AC3E}">
        <p14:creationId xmlns:p14="http://schemas.microsoft.com/office/powerpoint/2010/main" val="850033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we will look at A</a:t>
            </a:r>
            <a:r>
              <a:rPr lang="en-US" baseline="0"/>
              <a:t> Welcoming Environment For All</a:t>
            </a:r>
            <a:endParaRPr lang="en-US"/>
          </a:p>
        </p:txBody>
      </p:sp>
      <p:sp>
        <p:nvSpPr>
          <p:cNvPr id="4" name="Slide Number Placeholder 3"/>
          <p:cNvSpPr>
            <a:spLocks noGrp="1"/>
          </p:cNvSpPr>
          <p:nvPr>
            <p:ph type="sldNum" sz="quarter" idx="10"/>
          </p:nvPr>
        </p:nvSpPr>
        <p:spPr/>
        <p:txBody>
          <a:bodyPr/>
          <a:lstStyle/>
          <a:p>
            <a:fld id="{F57079D6-3015-4F6B-AB90-69554EE9A002}" type="slidenum">
              <a:rPr lang="en-US" smtClean="0"/>
              <a:t>12</a:t>
            </a:fld>
            <a:endParaRPr lang="en-US"/>
          </a:p>
        </p:txBody>
      </p:sp>
    </p:spTree>
    <p:extLst>
      <p:ext uri="{BB962C8B-B14F-4D97-AF65-F5344CB8AC3E}">
        <p14:creationId xmlns:p14="http://schemas.microsoft.com/office/powerpoint/2010/main" val="1450782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68244" indent="-168244" defTabSz="448650">
              <a:buFont typeface="Arial" pitchFamily="34" charset="0"/>
              <a:buChar char="•"/>
              <a:defRPr/>
            </a:pPr>
            <a:r>
              <a:rPr lang="en-US" dirty="0"/>
              <a:t>The benefit of a welcoming environment is that parents gain TRUST in the</a:t>
            </a:r>
            <a:r>
              <a:rPr lang="en-US" baseline="0" dirty="0"/>
              <a:t> schools and staff</a:t>
            </a:r>
          </a:p>
          <a:p>
            <a:pPr marL="168244" indent="-168244" defTabSz="448650">
              <a:buFont typeface="Arial" pitchFamily="34" charset="0"/>
              <a:buChar char="•"/>
              <a:defRPr/>
            </a:pPr>
            <a:r>
              <a:rPr lang="en-US" baseline="0" dirty="0"/>
              <a:t>Parents become stronger partners when they feel welcomed</a:t>
            </a:r>
          </a:p>
          <a:p>
            <a:pPr marL="168244" indent="-168244" defTabSz="448650">
              <a:buFont typeface="Arial" pitchFamily="34" charset="0"/>
              <a:buChar char="•"/>
              <a:defRPr/>
            </a:pPr>
            <a:r>
              <a:rPr lang="en-US" baseline="0" dirty="0"/>
              <a:t>Parent and community get a sense of belonging and become loyal members of the school.</a:t>
            </a:r>
          </a:p>
          <a:p>
            <a:pPr marL="168244" indent="-168244" defTabSz="448650">
              <a:buFont typeface="Arial" pitchFamily="34" charset="0"/>
              <a:buChar char="•"/>
              <a:defRPr/>
            </a:pPr>
            <a:r>
              <a:rPr lang="en-US" baseline="0" dirty="0"/>
              <a:t>It is important to remember that </a:t>
            </a:r>
            <a:r>
              <a:rPr lang="en-US" dirty="0"/>
              <a:t>Parents are involved with their children education by being listeners as to what happened during the school day and </a:t>
            </a:r>
            <a:r>
              <a:rPr lang="en-US" dirty="0" smtClean="0"/>
              <a:t>supporting</a:t>
            </a:r>
            <a:r>
              <a:rPr lang="en-US" baseline="0" dirty="0" smtClean="0"/>
              <a:t> </a:t>
            </a:r>
            <a:r>
              <a:rPr lang="en-US" dirty="0" smtClean="0"/>
              <a:t>the</a:t>
            </a:r>
            <a:r>
              <a:rPr lang="en-US" baseline="0" dirty="0" smtClean="0"/>
              <a:t> </a:t>
            </a:r>
            <a:r>
              <a:rPr lang="en-US" dirty="0" smtClean="0"/>
              <a:t>extension </a:t>
            </a:r>
            <a:r>
              <a:rPr lang="en-US" dirty="0"/>
              <a:t>of the school day </a:t>
            </a:r>
            <a:r>
              <a:rPr lang="en-US" dirty="0" smtClean="0"/>
              <a:t>through</a:t>
            </a:r>
            <a:r>
              <a:rPr lang="en-US" baseline="0" dirty="0" smtClean="0"/>
              <a:t> learning activities</a:t>
            </a:r>
            <a:r>
              <a:rPr lang="en-US" dirty="0" smtClean="0"/>
              <a:t> </a:t>
            </a:r>
            <a:r>
              <a:rPr lang="en-US" dirty="0"/>
              <a:t>at home</a:t>
            </a:r>
          </a:p>
          <a:p>
            <a:pPr marL="168244" indent="-168244" defTabSz="448650">
              <a:buFont typeface="Arial" pitchFamily="34" charset="0"/>
              <a:buChar char="•"/>
              <a:defRPr/>
            </a:pPr>
            <a:endParaRPr lang="en-US" dirty="0"/>
          </a:p>
        </p:txBody>
      </p:sp>
      <p:sp>
        <p:nvSpPr>
          <p:cNvPr id="4" name="Slide Number Placeholder 3"/>
          <p:cNvSpPr>
            <a:spLocks noGrp="1"/>
          </p:cNvSpPr>
          <p:nvPr>
            <p:ph type="sldNum" sz="quarter" idx="10"/>
          </p:nvPr>
        </p:nvSpPr>
        <p:spPr/>
        <p:txBody>
          <a:bodyPr/>
          <a:lstStyle/>
          <a:p>
            <a:fld id="{395B798E-BD02-F64A-B42B-DDF49FEA5CE5}" type="slidenum">
              <a:rPr lang="en-US" smtClean="0"/>
              <a:pPr/>
              <a:t>13</a:t>
            </a:fld>
            <a:endParaRPr lang="en-US"/>
          </a:p>
        </p:txBody>
      </p:sp>
    </p:spTree>
    <p:extLst>
      <p:ext uri="{BB962C8B-B14F-4D97-AF65-F5344CB8AC3E}">
        <p14:creationId xmlns:p14="http://schemas.microsoft.com/office/powerpoint/2010/main" val="2290262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Here 4</a:t>
            </a:r>
            <a:r>
              <a:rPr lang="en-US" baseline="0" dirty="0" smtClean="0"/>
              <a:t> components of a Welcoming Environment. Share the 4 components.</a:t>
            </a:r>
            <a:endParaRPr lang="en-US" dirty="0"/>
          </a:p>
        </p:txBody>
      </p:sp>
      <p:sp>
        <p:nvSpPr>
          <p:cNvPr id="4" name="Slide Number Placeholder 3"/>
          <p:cNvSpPr>
            <a:spLocks noGrp="1"/>
          </p:cNvSpPr>
          <p:nvPr>
            <p:ph type="sldNum" sz="quarter" idx="10"/>
          </p:nvPr>
        </p:nvSpPr>
        <p:spPr/>
        <p:txBody>
          <a:bodyPr/>
          <a:lstStyle/>
          <a:p>
            <a:fld id="{5AB06257-3AB7-409F-9553-9A92B7403C00}"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4215273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main office should</a:t>
            </a:r>
            <a:r>
              <a:rPr lang="en-US" baseline="0" dirty="0"/>
              <a:t> </a:t>
            </a:r>
            <a:r>
              <a:rPr lang="en-US" baseline="0" dirty="0" smtClean="0"/>
              <a:t>feature </a:t>
            </a:r>
            <a:r>
              <a:rPr lang="en-US" baseline="0" dirty="0"/>
              <a:t>some of the following:</a:t>
            </a:r>
          </a:p>
          <a:p>
            <a:r>
              <a:rPr lang="en-US" baseline="0" dirty="0" smtClean="0"/>
              <a:t>College bound messaging (banners, pennants)</a:t>
            </a:r>
            <a:endParaRPr lang="en-US" baseline="0" dirty="0"/>
          </a:p>
          <a:p>
            <a:r>
              <a:rPr lang="en-US" baseline="0" dirty="0"/>
              <a:t>School focus areas: (STEAM, Dual Language, etc.)</a:t>
            </a:r>
          </a:p>
          <a:p>
            <a:r>
              <a:rPr lang="en-US" baseline="0" dirty="0"/>
              <a:t>Welcoming signage for </a:t>
            </a:r>
            <a:r>
              <a:rPr lang="en-US" baseline="0" dirty="0" smtClean="0"/>
              <a:t>parents</a:t>
            </a:r>
          </a:p>
          <a:p>
            <a:r>
              <a:rPr lang="en-US" baseline="0" dirty="0" smtClean="0"/>
              <a:t>School/Parent Compact brochures out and available</a:t>
            </a: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F57079D6-3015-4F6B-AB90-69554EE9A002}" type="slidenum">
              <a:rPr lang="en-US" smtClean="0"/>
              <a:t>15</a:t>
            </a:fld>
            <a:endParaRPr lang="en-US"/>
          </a:p>
        </p:txBody>
      </p:sp>
    </p:spTree>
    <p:extLst>
      <p:ext uri="{BB962C8B-B14F-4D97-AF65-F5344CB8AC3E}">
        <p14:creationId xmlns:p14="http://schemas.microsoft.com/office/powerpoint/2010/main" val="20151402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Maintenance &amp; Operations</a:t>
            </a:r>
            <a:r>
              <a:rPr lang="en-US" baseline="0" dirty="0" smtClean="0"/>
              <a:t> </a:t>
            </a:r>
            <a:r>
              <a:rPr lang="en-US" baseline="0" dirty="0"/>
              <a:t>is key in helping you create a Welcoming Environment. </a:t>
            </a:r>
          </a:p>
          <a:p>
            <a:r>
              <a:rPr lang="en-US" baseline="0" dirty="0"/>
              <a:t>The CPM can help you create a welcoming environment for your community . It may take time but asking the CPM for shrubbery, painting of the front of the school, power washing can spruce up your campus. </a:t>
            </a:r>
          </a:p>
          <a:p>
            <a:r>
              <a:rPr lang="en-US" baseline="0" dirty="0"/>
              <a:t>In addition, partnering with community groups </a:t>
            </a:r>
            <a:r>
              <a:rPr lang="en-US" baseline="0" dirty="0" smtClean="0"/>
              <a:t>(e.g. Big Sunday) and </a:t>
            </a:r>
            <a:r>
              <a:rPr lang="en-US" baseline="0" dirty="0"/>
              <a:t>your parents and staff for beautification events can also help your curb appeal. </a:t>
            </a:r>
            <a:endParaRPr lang="en-US" dirty="0"/>
          </a:p>
        </p:txBody>
      </p:sp>
      <p:sp>
        <p:nvSpPr>
          <p:cNvPr id="4" name="Slide Number Placeholder 3"/>
          <p:cNvSpPr>
            <a:spLocks noGrp="1"/>
          </p:cNvSpPr>
          <p:nvPr>
            <p:ph type="sldNum" sz="quarter" idx="10"/>
          </p:nvPr>
        </p:nvSpPr>
        <p:spPr/>
        <p:txBody>
          <a:bodyPr/>
          <a:lstStyle/>
          <a:p>
            <a:fld id="{F57079D6-3015-4F6B-AB90-69554EE9A002}" type="slidenum">
              <a:rPr lang="en-US" smtClean="0"/>
              <a:t>16</a:t>
            </a:fld>
            <a:endParaRPr lang="en-US"/>
          </a:p>
        </p:txBody>
      </p:sp>
    </p:spTree>
    <p:extLst>
      <p:ext uri="{BB962C8B-B14F-4D97-AF65-F5344CB8AC3E}">
        <p14:creationId xmlns:p14="http://schemas.microsoft.com/office/powerpoint/2010/main" val="2167402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a:t>The</a:t>
            </a:r>
            <a:r>
              <a:rPr lang="en-US" baseline="0" dirty="0"/>
              <a:t> office should be clutter free</a:t>
            </a:r>
          </a:p>
          <a:p>
            <a:pPr lvl="0">
              <a:spcBef>
                <a:spcPts val="0"/>
              </a:spcBef>
              <a:buNone/>
            </a:pPr>
            <a:r>
              <a:rPr lang="en-US" baseline="0" dirty="0"/>
              <a:t>The counter </a:t>
            </a:r>
            <a:r>
              <a:rPr lang="en-US" baseline="0" dirty="0" smtClean="0"/>
              <a:t>should be clear so </a:t>
            </a:r>
            <a:r>
              <a:rPr lang="en-US" baseline="0" dirty="0"/>
              <a:t>parents can feel comfortable approaching the office</a:t>
            </a:r>
            <a:endParaRPr dirty="0"/>
          </a:p>
        </p:txBody>
      </p:sp>
      <p:sp>
        <p:nvSpPr>
          <p:cNvPr id="242" name="Shape 2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97685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for your school to reflect your student body. This</a:t>
            </a:r>
            <a:r>
              <a:rPr lang="en-US" baseline="0" dirty="0"/>
              <a:t> could be done with pictures, books, student work. </a:t>
            </a:r>
            <a:endParaRPr lang="en-US" dirty="0"/>
          </a:p>
        </p:txBody>
      </p:sp>
      <p:sp>
        <p:nvSpPr>
          <p:cNvPr id="4" name="Slide Number Placeholder 3"/>
          <p:cNvSpPr>
            <a:spLocks noGrp="1"/>
          </p:cNvSpPr>
          <p:nvPr>
            <p:ph type="sldNum" sz="quarter" idx="10"/>
          </p:nvPr>
        </p:nvSpPr>
        <p:spPr/>
        <p:txBody>
          <a:bodyPr/>
          <a:lstStyle/>
          <a:p>
            <a:fld id="{F57079D6-3015-4F6B-AB90-69554EE9A002}" type="slidenum">
              <a:rPr lang="en-US" smtClean="0"/>
              <a:t>18</a:t>
            </a:fld>
            <a:endParaRPr lang="en-US"/>
          </a:p>
        </p:txBody>
      </p:sp>
    </p:spTree>
    <p:extLst>
      <p:ext uri="{BB962C8B-B14F-4D97-AF65-F5344CB8AC3E}">
        <p14:creationId xmlns:p14="http://schemas.microsoft.com/office/powerpoint/2010/main" val="24606520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a:t>
            </a:r>
            <a:r>
              <a:rPr lang="en-US" baseline="0" dirty="0"/>
              <a:t> student work in the hallways, main office will show off the work your students and teachers are doing. The work says a lot about your student and school culture. </a:t>
            </a:r>
          </a:p>
          <a:p>
            <a:r>
              <a:rPr lang="en-US" baseline="0" dirty="0"/>
              <a:t>If the work is torn and not replaced or outdated then a message could be made to the parents that staff has little care for the way the hall ways look. </a:t>
            </a:r>
          </a:p>
          <a:p>
            <a:r>
              <a:rPr lang="en-US" baseline="0" dirty="0"/>
              <a:t>Students should be reminded to take care of all work posted. </a:t>
            </a:r>
            <a:endParaRPr lang="en-US" dirty="0"/>
          </a:p>
        </p:txBody>
      </p:sp>
      <p:sp>
        <p:nvSpPr>
          <p:cNvPr id="4" name="Slide Number Placeholder 3"/>
          <p:cNvSpPr>
            <a:spLocks noGrp="1"/>
          </p:cNvSpPr>
          <p:nvPr>
            <p:ph type="sldNum" sz="quarter" idx="10"/>
          </p:nvPr>
        </p:nvSpPr>
        <p:spPr/>
        <p:txBody>
          <a:bodyPr/>
          <a:lstStyle/>
          <a:p>
            <a:fld id="{F57079D6-3015-4F6B-AB90-69554EE9A002}" type="slidenum">
              <a:rPr lang="en-US" smtClean="0"/>
              <a:t>19</a:t>
            </a:fld>
            <a:endParaRPr lang="en-US"/>
          </a:p>
        </p:txBody>
      </p:sp>
    </p:spTree>
    <p:extLst>
      <p:ext uri="{BB962C8B-B14F-4D97-AF65-F5344CB8AC3E}">
        <p14:creationId xmlns:p14="http://schemas.microsoft.com/office/powerpoint/2010/main" val="11445411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2010 the District passed the Parents as Equal Partners resolution. Part of this resolution was the Parents Bill of Rights. </a:t>
            </a:r>
          </a:p>
          <a:p>
            <a:endParaRPr lang="en-US" dirty="0"/>
          </a:p>
        </p:txBody>
      </p:sp>
      <p:sp>
        <p:nvSpPr>
          <p:cNvPr id="4" name="Slide Number Placeholder 3"/>
          <p:cNvSpPr>
            <a:spLocks noGrp="1"/>
          </p:cNvSpPr>
          <p:nvPr>
            <p:ph type="sldNum" sz="quarter" idx="10"/>
          </p:nvPr>
        </p:nvSpPr>
        <p:spPr/>
        <p:txBody>
          <a:bodyPr/>
          <a:lstStyle/>
          <a:p>
            <a:fld id="{F57079D6-3015-4F6B-AB90-69554EE9A002}" type="slidenum">
              <a:rPr lang="en-US" smtClean="0"/>
              <a:t>20</a:t>
            </a:fld>
            <a:endParaRPr lang="en-US"/>
          </a:p>
        </p:txBody>
      </p:sp>
    </p:spTree>
    <p:extLst>
      <p:ext uri="{BB962C8B-B14F-4D97-AF65-F5344CB8AC3E}">
        <p14:creationId xmlns:p14="http://schemas.microsoft.com/office/powerpoint/2010/main" val="1729885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Display slide and read the objective.</a:t>
            </a:r>
          </a:p>
        </p:txBody>
      </p:sp>
      <p:sp>
        <p:nvSpPr>
          <p:cNvPr id="4" name="Slide Number Placeholder 3"/>
          <p:cNvSpPr>
            <a:spLocks noGrp="1"/>
          </p:cNvSpPr>
          <p:nvPr>
            <p:ph type="sldNum" sz="quarter" idx="10"/>
          </p:nvPr>
        </p:nvSpPr>
        <p:spPr/>
        <p:txBody>
          <a:bodyPr/>
          <a:lstStyle/>
          <a:p>
            <a:fld id="{395B798E-BD02-F64A-B42B-DDF49FEA5CE5}" type="slidenum">
              <a:rPr lang="en-US" smtClean="0"/>
              <a:pPr/>
              <a:t>2</a:t>
            </a:fld>
            <a:endParaRPr lang="en-US"/>
          </a:p>
        </p:txBody>
      </p:sp>
    </p:spTree>
    <p:extLst>
      <p:ext uri="{BB962C8B-B14F-4D97-AF65-F5344CB8AC3E}">
        <p14:creationId xmlns:p14="http://schemas.microsoft.com/office/powerpoint/2010/main" val="33402231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a:t>
            </a:r>
            <a:r>
              <a:rPr lang="en-US" baseline="0" dirty="0"/>
              <a:t> Nordstrom and the customer service foundation that the </a:t>
            </a:r>
            <a:r>
              <a:rPr lang="en-US" baseline="0" dirty="0" smtClean="0"/>
              <a:t>company’s </a:t>
            </a:r>
            <a:r>
              <a:rPr lang="en-US" baseline="0" dirty="0"/>
              <a:t>business was built on</a:t>
            </a:r>
          </a:p>
          <a:p>
            <a:r>
              <a:rPr lang="en-US" baseline="0" dirty="0"/>
              <a:t>Contrast to Ross, which has great deals, </a:t>
            </a:r>
            <a:r>
              <a:rPr lang="en-US" baseline="0" dirty="0" smtClean="0"/>
              <a:t>but may not offer the same level of service and support.</a:t>
            </a:r>
            <a:endParaRPr lang="en-US" baseline="0" dirty="0"/>
          </a:p>
          <a:p>
            <a:r>
              <a:rPr lang="en-US" baseline="0" dirty="0" smtClean="0"/>
              <a:t>What </a:t>
            </a:r>
            <a:r>
              <a:rPr lang="en-US" baseline="0" dirty="0"/>
              <a:t>type of customer service do you have at your school?</a:t>
            </a:r>
            <a:endParaRPr lang="en-US" dirty="0"/>
          </a:p>
        </p:txBody>
      </p:sp>
      <p:sp>
        <p:nvSpPr>
          <p:cNvPr id="4" name="Slide Number Placeholder 3"/>
          <p:cNvSpPr>
            <a:spLocks noGrp="1"/>
          </p:cNvSpPr>
          <p:nvPr>
            <p:ph type="sldNum" sz="quarter" idx="10"/>
          </p:nvPr>
        </p:nvSpPr>
        <p:spPr/>
        <p:txBody>
          <a:bodyPr/>
          <a:lstStyle/>
          <a:p>
            <a:fld id="{260C8E06-88CC-514B-B182-4E97DE052511}" type="slidenum">
              <a:rPr lang="en-US" smtClean="0"/>
              <a:t>21</a:t>
            </a:fld>
            <a:endParaRPr lang="en-US"/>
          </a:p>
        </p:txBody>
      </p:sp>
    </p:spTree>
    <p:extLst>
      <p:ext uri="{BB962C8B-B14F-4D97-AF65-F5344CB8AC3E}">
        <p14:creationId xmlns:p14="http://schemas.microsoft.com/office/powerpoint/2010/main" val="34302253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35" name="Shape 23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100" b="0" i="0" u="none" strike="noStrike" cap="none" dirty="0">
                <a:solidFill>
                  <a:schemeClr val="dk1"/>
                </a:solidFill>
                <a:latin typeface="Arial"/>
                <a:ea typeface="Arial"/>
                <a:cs typeface="Arial"/>
                <a:sym typeface="Arial"/>
              </a:rPr>
              <a:t>How are children welcomed to the school when they arrive. </a:t>
            </a:r>
          </a:p>
          <a:p>
            <a:pPr marL="0" marR="0" lvl="0" indent="0" algn="l" rtl="0">
              <a:spcBef>
                <a:spcPts val="0"/>
              </a:spcBef>
              <a:buClr>
                <a:schemeClr val="dk1"/>
              </a:buClr>
              <a:buSzPct val="25000"/>
              <a:buFont typeface="Arial"/>
              <a:buNone/>
            </a:pPr>
            <a:r>
              <a:rPr lang="en-US" sz="1100" b="0" i="0" u="none" strike="noStrike" cap="none" dirty="0">
                <a:solidFill>
                  <a:schemeClr val="dk1"/>
                </a:solidFill>
                <a:latin typeface="Arial"/>
                <a:ea typeface="Arial"/>
                <a:cs typeface="Arial"/>
                <a:sym typeface="Arial"/>
              </a:rPr>
              <a:t>Who</a:t>
            </a:r>
            <a:r>
              <a:rPr lang="en-US" sz="1100" b="0" i="0" u="none" strike="noStrike" cap="none" baseline="0" dirty="0">
                <a:solidFill>
                  <a:schemeClr val="dk1"/>
                </a:solidFill>
                <a:latin typeface="Arial"/>
                <a:ea typeface="Arial"/>
                <a:cs typeface="Arial"/>
                <a:sym typeface="Arial"/>
              </a:rPr>
              <a:t> greets them?</a:t>
            </a:r>
          </a:p>
          <a:p>
            <a:pPr marL="0" marR="0" lvl="0" indent="0" algn="l" rtl="0">
              <a:spcBef>
                <a:spcPts val="0"/>
              </a:spcBef>
              <a:buClr>
                <a:schemeClr val="dk1"/>
              </a:buClr>
              <a:buSzPct val="25000"/>
              <a:buFont typeface="Arial"/>
              <a:buNone/>
            </a:pPr>
            <a:r>
              <a:rPr lang="en-US" sz="1100" b="0" i="0" u="none" strike="noStrike" cap="none" baseline="0" dirty="0">
                <a:solidFill>
                  <a:schemeClr val="dk1"/>
                </a:solidFill>
                <a:latin typeface="Arial"/>
                <a:ea typeface="Arial"/>
                <a:cs typeface="Arial"/>
                <a:sym typeface="Arial"/>
              </a:rPr>
              <a:t>What are the first people they see?</a:t>
            </a:r>
          </a:p>
          <a:p>
            <a:pPr marL="0" marR="0" lvl="0" indent="0" algn="l" rtl="0">
              <a:spcBef>
                <a:spcPts val="0"/>
              </a:spcBef>
              <a:buClr>
                <a:schemeClr val="dk1"/>
              </a:buClr>
              <a:buSzPct val="25000"/>
              <a:buFont typeface="Arial"/>
              <a:buNone/>
            </a:pPr>
            <a:r>
              <a:rPr lang="en-US" sz="1100" b="0" i="0" u="none" strike="noStrike" cap="none" baseline="0" dirty="0">
                <a:solidFill>
                  <a:schemeClr val="dk1"/>
                </a:solidFill>
                <a:latin typeface="Arial"/>
                <a:ea typeface="Arial"/>
                <a:cs typeface="Arial"/>
                <a:sym typeface="Arial"/>
              </a:rPr>
              <a:t>How do they start off the day by the smiles they see</a:t>
            </a:r>
            <a:r>
              <a:rPr lang="en-US" sz="1100" b="0" i="0" u="none" strike="noStrike" cap="none" baseline="0" dirty="0" smtClean="0">
                <a:solidFill>
                  <a:schemeClr val="dk1"/>
                </a:solidFill>
                <a:latin typeface="Arial"/>
                <a:ea typeface="Arial"/>
                <a:cs typeface="Arial"/>
                <a:sym typeface="Arial"/>
              </a:rPr>
              <a:t>?</a:t>
            </a:r>
          </a:p>
          <a:p>
            <a:pPr marL="0" marR="0" lvl="0" indent="0" algn="l" rtl="0">
              <a:spcBef>
                <a:spcPts val="0"/>
              </a:spcBef>
              <a:buClr>
                <a:schemeClr val="dk1"/>
              </a:buClr>
              <a:buSzPct val="25000"/>
              <a:buFont typeface="Arial"/>
              <a:buNone/>
            </a:pPr>
            <a:endParaRPr lang="en-US" sz="1100" b="0" i="0" u="none" strike="noStrike" cap="none" baseline="0" dirty="0" smtClean="0">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r>
              <a:rPr lang="en-US" sz="1100" b="0" i="0" u="none" strike="noStrike" cap="none" baseline="0" dirty="0" smtClean="0">
                <a:solidFill>
                  <a:schemeClr val="dk1"/>
                </a:solidFill>
                <a:latin typeface="Arial"/>
                <a:ea typeface="Arial"/>
                <a:cs typeface="Arial"/>
                <a:sym typeface="Arial"/>
              </a:rPr>
              <a:t>Loyola Village Elementary invites their dad’s to greet students arriving at school. A simple way to help build community.</a:t>
            </a: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828689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itchFamily="34" charset="0"/>
              <a:buChar char="•"/>
            </a:pPr>
            <a:r>
              <a:rPr lang="en-US" baseline="0" dirty="0"/>
              <a:t>Welcoming school staff – </a:t>
            </a:r>
            <a:r>
              <a:rPr lang="en-US" baseline="0" dirty="0" smtClean="0"/>
              <a:t>Key </a:t>
            </a:r>
            <a:r>
              <a:rPr lang="en-US" baseline="0" dirty="0"/>
              <a:t>components include phone etiquette and interactions between staff, students, and </a:t>
            </a:r>
            <a:r>
              <a:rPr lang="en-US" baseline="0" dirty="0" smtClean="0"/>
              <a:t>parents.</a:t>
            </a:r>
            <a:endParaRPr lang="en-US" baseline="0" dirty="0"/>
          </a:p>
        </p:txBody>
      </p:sp>
      <p:sp>
        <p:nvSpPr>
          <p:cNvPr id="4" name="Slide Number Placeholder 3"/>
          <p:cNvSpPr>
            <a:spLocks noGrp="1"/>
          </p:cNvSpPr>
          <p:nvPr>
            <p:ph type="sldNum" sz="quarter" idx="10"/>
          </p:nvPr>
        </p:nvSpPr>
        <p:spPr/>
        <p:txBody>
          <a:bodyPr/>
          <a:lstStyle/>
          <a:p>
            <a:fld id="{5AB06257-3AB7-409F-9553-9A92B7403C00}"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5306251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a:t>
            </a:r>
            <a:r>
              <a:rPr lang="en-US" baseline="0" dirty="0" smtClean="0"/>
              <a:t> School Teams work together and share out</a:t>
            </a:r>
            <a:endParaRPr lang="en-US" dirty="0"/>
          </a:p>
        </p:txBody>
      </p:sp>
      <p:sp>
        <p:nvSpPr>
          <p:cNvPr id="4" name="Slide Number Placeholder 3"/>
          <p:cNvSpPr>
            <a:spLocks noGrp="1"/>
          </p:cNvSpPr>
          <p:nvPr>
            <p:ph type="sldNum" sz="quarter" idx="10"/>
          </p:nvPr>
        </p:nvSpPr>
        <p:spPr/>
        <p:txBody>
          <a:bodyPr/>
          <a:lstStyle/>
          <a:p>
            <a:fld id="{F57079D6-3015-4F6B-AB90-69554EE9A002}" type="slidenum">
              <a:rPr lang="en-US" smtClean="0"/>
              <a:t>24</a:t>
            </a:fld>
            <a:endParaRPr lang="en-US"/>
          </a:p>
        </p:txBody>
      </p:sp>
    </p:spTree>
    <p:extLst>
      <p:ext uri="{BB962C8B-B14F-4D97-AF65-F5344CB8AC3E}">
        <p14:creationId xmlns:p14="http://schemas.microsoft.com/office/powerpoint/2010/main" val="21905581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School Teams create a chart</a:t>
            </a:r>
            <a:r>
              <a:rPr lang="en-US" baseline="0" dirty="0" smtClean="0"/>
              <a:t>. Allow them to add ideas from other groups to their chart. </a:t>
            </a:r>
            <a:endParaRPr lang="en-US" dirty="0"/>
          </a:p>
        </p:txBody>
      </p:sp>
      <p:sp>
        <p:nvSpPr>
          <p:cNvPr id="4" name="Slide Number Placeholder 3"/>
          <p:cNvSpPr>
            <a:spLocks noGrp="1"/>
          </p:cNvSpPr>
          <p:nvPr>
            <p:ph type="sldNum" sz="quarter" idx="10"/>
          </p:nvPr>
        </p:nvSpPr>
        <p:spPr/>
        <p:txBody>
          <a:bodyPr/>
          <a:lstStyle/>
          <a:p>
            <a:fld id="{F57079D6-3015-4F6B-AB90-69554EE9A002}" type="slidenum">
              <a:rPr lang="en-US" smtClean="0"/>
              <a:t>25</a:t>
            </a:fld>
            <a:endParaRPr lang="en-US"/>
          </a:p>
        </p:txBody>
      </p:sp>
    </p:spTree>
    <p:extLst>
      <p:ext uri="{BB962C8B-B14F-4D97-AF65-F5344CB8AC3E}">
        <p14:creationId xmlns:p14="http://schemas.microsoft.com/office/powerpoint/2010/main" val="6597035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Are</a:t>
            </a:r>
            <a:r>
              <a:rPr lang="en-US" baseline="0" dirty="0" smtClean="0"/>
              <a:t> there any folks on this list who were not part of your team’s list? </a:t>
            </a:r>
            <a:r>
              <a:rPr lang="en-US" dirty="0" smtClean="0"/>
              <a:t>Discuss how</a:t>
            </a:r>
            <a:r>
              <a:rPr lang="en-US" baseline="0" dirty="0" smtClean="0"/>
              <a:t> they could impact Welcoming Environment.</a:t>
            </a:r>
            <a:endParaRPr lang="en-US" dirty="0"/>
          </a:p>
        </p:txBody>
      </p:sp>
      <p:sp>
        <p:nvSpPr>
          <p:cNvPr id="4" name="Slide Number Placeholder 3"/>
          <p:cNvSpPr>
            <a:spLocks noGrp="1"/>
          </p:cNvSpPr>
          <p:nvPr>
            <p:ph type="sldNum" sz="quarter" idx="10"/>
          </p:nvPr>
        </p:nvSpPr>
        <p:spPr/>
        <p:txBody>
          <a:bodyPr/>
          <a:lstStyle/>
          <a:p>
            <a:fld id="{F57079D6-3015-4F6B-AB90-69554EE9A002}" type="slidenum">
              <a:rPr lang="en-US" smtClean="0"/>
              <a:t>26</a:t>
            </a:fld>
            <a:endParaRPr lang="en-US"/>
          </a:p>
        </p:txBody>
      </p:sp>
    </p:spTree>
    <p:extLst>
      <p:ext uri="{BB962C8B-B14F-4D97-AF65-F5344CB8AC3E}">
        <p14:creationId xmlns:p14="http://schemas.microsoft.com/office/powerpoint/2010/main" val="13428501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Are</a:t>
            </a:r>
            <a:r>
              <a:rPr lang="en-US" baseline="0" dirty="0" smtClean="0"/>
              <a:t> there any folks on this list who were not part of your team’s list? </a:t>
            </a:r>
            <a:r>
              <a:rPr lang="en-US" dirty="0" smtClean="0"/>
              <a:t>Discuss how</a:t>
            </a:r>
            <a:r>
              <a:rPr lang="en-US" baseline="0" dirty="0" smtClean="0"/>
              <a:t> they could impact Welcoming Environment.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bottom line: Everybody has a role to play in Welcoming Environment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F57079D6-3015-4F6B-AB90-69554EE9A002}" type="slidenum">
              <a:rPr lang="en-US" smtClean="0"/>
              <a:t>27</a:t>
            </a:fld>
            <a:endParaRPr lang="en-US"/>
          </a:p>
        </p:txBody>
      </p:sp>
    </p:spTree>
    <p:extLst>
      <p:ext uri="{BB962C8B-B14F-4D97-AF65-F5344CB8AC3E}">
        <p14:creationId xmlns:p14="http://schemas.microsoft.com/office/powerpoint/2010/main" val="35246417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and discuss. Ask for feedback.</a:t>
            </a:r>
            <a:endParaRPr lang="en-US" dirty="0"/>
          </a:p>
        </p:txBody>
      </p:sp>
      <p:sp>
        <p:nvSpPr>
          <p:cNvPr id="4" name="Slide Number Placeholder 3"/>
          <p:cNvSpPr>
            <a:spLocks noGrp="1"/>
          </p:cNvSpPr>
          <p:nvPr>
            <p:ph type="sldNum" sz="quarter" idx="10"/>
          </p:nvPr>
        </p:nvSpPr>
        <p:spPr/>
        <p:txBody>
          <a:bodyPr/>
          <a:lstStyle/>
          <a:p>
            <a:fld id="{F57079D6-3015-4F6B-AB90-69554EE9A002}" type="slidenum">
              <a:rPr lang="en-US" smtClean="0"/>
              <a:t>28</a:t>
            </a:fld>
            <a:endParaRPr lang="en-US"/>
          </a:p>
        </p:txBody>
      </p:sp>
    </p:spTree>
    <p:extLst>
      <p:ext uri="{BB962C8B-B14F-4D97-AF65-F5344CB8AC3E}">
        <p14:creationId xmlns:p14="http://schemas.microsoft.com/office/powerpoint/2010/main" val="15015151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will now review the 2</a:t>
            </a:r>
            <a:r>
              <a:rPr lang="en-US" baseline="30000" dirty="0"/>
              <a:t>nd</a:t>
            </a:r>
            <a:r>
              <a:rPr lang="en-US" baseline="0" dirty="0"/>
              <a:t> subcomponent of the area of Customer Service: Following up on parent request regarding student’s academic, social emotional or physical needs.</a:t>
            </a:r>
            <a:endParaRPr lang="en-US" dirty="0"/>
          </a:p>
        </p:txBody>
      </p:sp>
      <p:sp>
        <p:nvSpPr>
          <p:cNvPr id="4" name="Slide Number Placeholder 3"/>
          <p:cNvSpPr>
            <a:spLocks noGrp="1"/>
          </p:cNvSpPr>
          <p:nvPr>
            <p:ph type="sldNum" sz="quarter" idx="10"/>
          </p:nvPr>
        </p:nvSpPr>
        <p:spPr/>
        <p:txBody>
          <a:bodyPr/>
          <a:lstStyle/>
          <a:p>
            <a:fld id="{F57079D6-3015-4F6B-AB90-69554EE9A002}" type="slidenum">
              <a:rPr lang="en-US" smtClean="0"/>
              <a:t>29</a:t>
            </a:fld>
            <a:endParaRPr lang="en-US"/>
          </a:p>
        </p:txBody>
      </p:sp>
    </p:spTree>
    <p:extLst>
      <p:ext uri="{BB962C8B-B14F-4D97-AF65-F5344CB8AC3E}">
        <p14:creationId xmlns:p14="http://schemas.microsoft.com/office/powerpoint/2010/main" val="4890294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Following up on parent concerns is part of customer service. </a:t>
            </a:r>
          </a:p>
          <a:p>
            <a:r>
              <a:rPr lang="en-US" dirty="0"/>
              <a:t>In</a:t>
            </a:r>
            <a:r>
              <a:rPr lang="en-US" baseline="0" dirty="0"/>
              <a:t> your school teams describe how your school follows up on parent concerns. </a:t>
            </a:r>
          </a:p>
          <a:p>
            <a:r>
              <a:rPr lang="en-US" baseline="0" dirty="0"/>
              <a:t>What systems do you have to deal with parent </a:t>
            </a:r>
            <a:r>
              <a:rPr lang="en-US" baseline="0" dirty="0" smtClean="0"/>
              <a:t>concerns?</a:t>
            </a:r>
            <a:endParaRPr lang="en-US" baseline="0" dirty="0"/>
          </a:p>
          <a:p>
            <a:r>
              <a:rPr lang="en-US" baseline="0" dirty="0" smtClean="0"/>
              <a:t>Chart responses </a:t>
            </a:r>
            <a:r>
              <a:rPr lang="en-US" baseline="0" dirty="0"/>
              <a:t>by sections:</a:t>
            </a:r>
          </a:p>
          <a:p>
            <a:pPr marL="171450" indent="-171450">
              <a:buFont typeface="Arial" panose="020B0604020202020204" pitchFamily="34" charset="0"/>
              <a:buChar char="•"/>
            </a:pPr>
            <a:r>
              <a:rPr lang="en-US" baseline="0" dirty="0"/>
              <a:t>Academic Request</a:t>
            </a:r>
          </a:p>
          <a:p>
            <a:pPr marL="171450" indent="-171450">
              <a:buFont typeface="Arial" panose="020B0604020202020204" pitchFamily="34" charset="0"/>
              <a:buChar char="•"/>
            </a:pPr>
            <a:r>
              <a:rPr lang="en-US" baseline="0" dirty="0"/>
              <a:t>Social Emotional</a:t>
            </a:r>
          </a:p>
          <a:p>
            <a:pPr marL="171450" indent="-171450">
              <a:buFont typeface="Arial" panose="020B0604020202020204" pitchFamily="34" charset="0"/>
              <a:buChar char="•"/>
            </a:pPr>
            <a:r>
              <a:rPr lang="en-US" baseline="0" dirty="0"/>
              <a:t>Physical Needs </a:t>
            </a:r>
            <a:endParaRPr lang="en-US" baseline="0" dirty="0" smtClean="0"/>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Ask School Teams to post their charts grouped by section topic.</a:t>
            </a:r>
            <a:endParaRPr lang="en-US" dirty="0"/>
          </a:p>
        </p:txBody>
      </p:sp>
      <p:sp>
        <p:nvSpPr>
          <p:cNvPr id="4" name="Slide Number Placeholder 3"/>
          <p:cNvSpPr>
            <a:spLocks noGrp="1"/>
          </p:cNvSpPr>
          <p:nvPr>
            <p:ph type="sldNum" sz="quarter" idx="10"/>
          </p:nvPr>
        </p:nvSpPr>
        <p:spPr/>
        <p:txBody>
          <a:bodyPr/>
          <a:lstStyle/>
          <a:p>
            <a:fld id="{F57079D6-3015-4F6B-AB90-69554EE9A002}" type="slidenum">
              <a:rPr lang="en-US" smtClean="0"/>
              <a:t>30</a:t>
            </a:fld>
            <a:endParaRPr lang="en-US"/>
          </a:p>
        </p:txBody>
      </p:sp>
    </p:spTree>
    <p:extLst>
      <p:ext uri="{BB962C8B-B14F-4D97-AF65-F5344CB8AC3E}">
        <p14:creationId xmlns:p14="http://schemas.microsoft.com/office/powerpoint/2010/main" val="2503802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Remind</a:t>
            </a:r>
            <a:r>
              <a:rPr lang="en-US" altLang="en-US" baseline="0" dirty="0"/>
              <a:t> all participants that the Superintendent has established a goal of 100% graduation. There are 5 key </a:t>
            </a:r>
            <a:r>
              <a:rPr lang="en-US" altLang="en-US" baseline="0" dirty="0" smtClean="0"/>
              <a:t>priorities. Parent </a:t>
            </a:r>
            <a:r>
              <a:rPr lang="en-US" altLang="en-US" baseline="0" dirty="0"/>
              <a:t>and Community and Student </a:t>
            </a:r>
            <a:r>
              <a:rPr lang="en-US" altLang="en-US" baseline="0" dirty="0" smtClean="0"/>
              <a:t>Engagement is one.</a:t>
            </a:r>
            <a:endParaRPr lang="en-US" altLang="en-US" baseline="0" dirty="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5743">
              <a:defRPr>
                <a:solidFill>
                  <a:schemeClr val="tx1"/>
                </a:solidFill>
                <a:latin typeface="Calibri" panose="020F0502020204030204" pitchFamily="34" charset="0"/>
              </a:defRPr>
            </a:lvl1pPr>
            <a:lvl2pPr marL="730615" indent="-280406" defTabSz="895743">
              <a:defRPr>
                <a:solidFill>
                  <a:schemeClr val="tx1"/>
                </a:solidFill>
                <a:latin typeface="Calibri" panose="020F0502020204030204" pitchFamily="34" charset="0"/>
              </a:defRPr>
            </a:lvl2pPr>
            <a:lvl3pPr marL="1123184" indent="-224325" defTabSz="895743">
              <a:defRPr>
                <a:solidFill>
                  <a:schemeClr val="tx1"/>
                </a:solidFill>
                <a:latin typeface="Calibri" panose="020F0502020204030204" pitchFamily="34" charset="0"/>
              </a:defRPr>
            </a:lvl3pPr>
            <a:lvl4pPr marL="1573392" indent="-224325" defTabSz="895743">
              <a:defRPr>
                <a:solidFill>
                  <a:schemeClr val="tx1"/>
                </a:solidFill>
                <a:latin typeface="Calibri" panose="020F0502020204030204" pitchFamily="34" charset="0"/>
              </a:defRPr>
            </a:lvl4pPr>
            <a:lvl5pPr marL="2022042" indent="-224325" defTabSz="895743">
              <a:defRPr>
                <a:solidFill>
                  <a:schemeClr val="tx1"/>
                </a:solidFill>
                <a:latin typeface="Calibri" panose="020F0502020204030204" pitchFamily="34" charset="0"/>
              </a:defRPr>
            </a:lvl5pPr>
            <a:lvl6pPr marL="2470693" indent="-224325" defTabSz="895743" eaLnBrk="0" fontAlgn="base" hangingPunct="0">
              <a:spcBef>
                <a:spcPct val="0"/>
              </a:spcBef>
              <a:spcAft>
                <a:spcPct val="0"/>
              </a:spcAft>
              <a:defRPr>
                <a:solidFill>
                  <a:schemeClr val="tx1"/>
                </a:solidFill>
                <a:latin typeface="Calibri" panose="020F0502020204030204" pitchFamily="34" charset="0"/>
              </a:defRPr>
            </a:lvl6pPr>
            <a:lvl7pPr marL="2919343" indent="-224325" defTabSz="895743" eaLnBrk="0" fontAlgn="base" hangingPunct="0">
              <a:spcBef>
                <a:spcPct val="0"/>
              </a:spcBef>
              <a:spcAft>
                <a:spcPct val="0"/>
              </a:spcAft>
              <a:defRPr>
                <a:solidFill>
                  <a:schemeClr val="tx1"/>
                </a:solidFill>
                <a:latin typeface="Calibri" panose="020F0502020204030204" pitchFamily="34" charset="0"/>
              </a:defRPr>
            </a:lvl7pPr>
            <a:lvl8pPr marL="3367993" indent="-224325" defTabSz="895743" eaLnBrk="0" fontAlgn="base" hangingPunct="0">
              <a:spcBef>
                <a:spcPct val="0"/>
              </a:spcBef>
              <a:spcAft>
                <a:spcPct val="0"/>
              </a:spcAft>
              <a:defRPr>
                <a:solidFill>
                  <a:schemeClr val="tx1"/>
                </a:solidFill>
                <a:latin typeface="Calibri" panose="020F0502020204030204" pitchFamily="34" charset="0"/>
              </a:defRPr>
            </a:lvl8pPr>
            <a:lvl9pPr marL="3816644" indent="-224325" defTabSz="895743" eaLnBrk="0" fontAlgn="base" hangingPunct="0">
              <a:spcBef>
                <a:spcPct val="0"/>
              </a:spcBef>
              <a:spcAft>
                <a:spcPct val="0"/>
              </a:spcAft>
              <a:defRPr>
                <a:solidFill>
                  <a:schemeClr val="tx1"/>
                </a:solidFill>
                <a:latin typeface="Calibri" panose="020F0502020204030204" pitchFamily="34" charset="0"/>
              </a:defRPr>
            </a:lvl9pPr>
          </a:lstStyle>
          <a:p>
            <a:fld id="{ED76DED3-D29A-4F78-AE66-9A515EFEB2DF}" type="slidenum">
              <a:rPr lang="en-US" altLang="en-US" smtClean="0">
                <a:solidFill>
                  <a:srgbClr val="000000"/>
                </a:solidFill>
              </a:rPr>
              <a:pPr/>
              <a:t>3</a:t>
            </a:fld>
            <a:endParaRPr lang="en-US" altLang="en-US">
              <a:solidFill>
                <a:srgbClr val="000000"/>
              </a:solidFill>
            </a:endParaRPr>
          </a:p>
        </p:txBody>
      </p:sp>
    </p:spTree>
    <p:extLst>
      <p:ext uri="{BB962C8B-B14F-4D97-AF65-F5344CB8AC3E}">
        <p14:creationId xmlns:p14="http://schemas.microsoft.com/office/powerpoint/2010/main" val="41383255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a:t>
            </a:r>
            <a:r>
              <a:rPr lang="en-US" baseline="0" dirty="0" smtClean="0"/>
              <a:t> the procedure for a Gallery Walk</a:t>
            </a:r>
            <a:endParaRPr lang="en-US" dirty="0"/>
          </a:p>
        </p:txBody>
      </p:sp>
      <p:sp>
        <p:nvSpPr>
          <p:cNvPr id="4" name="Slide Number Placeholder 3"/>
          <p:cNvSpPr>
            <a:spLocks noGrp="1"/>
          </p:cNvSpPr>
          <p:nvPr>
            <p:ph type="sldNum" sz="quarter" idx="10"/>
          </p:nvPr>
        </p:nvSpPr>
        <p:spPr/>
        <p:txBody>
          <a:bodyPr/>
          <a:lstStyle/>
          <a:p>
            <a:fld id="{4887488F-68A4-4315-B764-2D865E94DE02}" type="slidenum">
              <a:rPr lang="en-US" smtClean="0"/>
              <a:t>31</a:t>
            </a:fld>
            <a:endParaRPr lang="en-US"/>
          </a:p>
        </p:txBody>
      </p:sp>
    </p:spTree>
    <p:extLst>
      <p:ext uri="{BB962C8B-B14F-4D97-AF65-F5344CB8AC3E}">
        <p14:creationId xmlns:p14="http://schemas.microsoft.com/office/powerpoint/2010/main" val="16572690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is your school honoring parents</a:t>
            </a:r>
            <a:r>
              <a:rPr lang="en-US" baseline="0" dirty="0" smtClean="0"/>
              <a:t> as equal partners in decision making? Is it more than just compliant councils?</a:t>
            </a:r>
          </a:p>
          <a:p>
            <a:endParaRPr lang="en-US" baseline="0" dirty="0" smtClean="0"/>
          </a:p>
          <a:p>
            <a:r>
              <a:rPr lang="en-US" baseline="0" dirty="0" smtClean="0"/>
              <a:t>Have participants share Best Practices.</a:t>
            </a:r>
            <a:endParaRPr lang="en-US" dirty="0"/>
          </a:p>
        </p:txBody>
      </p:sp>
      <p:sp>
        <p:nvSpPr>
          <p:cNvPr id="4" name="Slide Number Placeholder 3"/>
          <p:cNvSpPr>
            <a:spLocks noGrp="1"/>
          </p:cNvSpPr>
          <p:nvPr>
            <p:ph type="sldNum" sz="quarter" idx="10"/>
          </p:nvPr>
        </p:nvSpPr>
        <p:spPr/>
        <p:txBody>
          <a:bodyPr/>
          <a:lstStyle/>
          <a:p>
            <a:fld id="{F57079D6-3015-4F6B-AB90-69554EE9A002}" type="slidenum">
              <a:rPr lang="en-US" smtClean="0"/>
              <a:t>32</a:t>
            </a:fld>
            <a:endParaRPr lang="en-US"/>
          </a:p>
        </p:txBody>
      </p:sp>
    </p:spTree>
    <p:extLst>
      <p:ext uri="{BB962C8B-B14F-4D97-AF65-F5344CB8AC3E}">
        <p14:creationId xmlns:p14="http://schemas.microsoft.com/office/powerpoint/2010/main" val="34279548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Here are some possible options. </a:t>
            </a:r>
          </a:p>
          <a:p>
            <a:endParaRPr lang="en-US" dirty="0"/>
          </a:p>
        </p:txBody>
      </p:sp>
      <p:sp>
        <p:nvSpPr>
          <p:cNvPr id="4" name="Slide Number Placeholder 3"/>
          <p:cNvSpPr>
            <a:spLocks noGrp="1"/>
          </p:cNvSpPr>
          <p:nvPr>
            <p:ph type="sldNum" sz="quarter" idx="10"/>
          </p:nvPr>
        </p:nvSpPr>
        <p:spPr/>
        <p:txBody>
          <a:bodyPr/>
          <a:lstStyle/>
          <a:p>
            <a:fld id="{F57079D6-3015-4F6B-AB90-69554EE9A002}" type="slidenum">
              <a:rPr lang="en-US" smtClean="0"/>
              <a:t>33</a:t>
            </a:fld>
            <a:endParaRPr lang="en-US"/>
          </a:p>
        </p:txBody>
      </p:sp>
    </p:spTree>
    <p:extLst>
      <p:ext uri="{BB962C8B-B14F-4D97-AF65-F5344CB8AC3E}">
        <p14:creationId xmlns:p14="http://schemas.microsoft.com/office/powerpoint/2010/main" val="27479430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possible options. </a:t>
            </a:r>
            <a:endParaRPr lang="en-US" dirty="0"/>
          </a:p>
        </p:txBody>
      </p:sp>
      <p:sp>
        <p:nvSpPr>
          <p:cNvPr id="4" name="Slide Number Placeholder 3"/>
          <p:cNvSpPr>
            <a:spLocks noGrp="1"/>
          </p:cNvSpPr>
          <p:nvPr>
            <p:ph type="sldNum" sz="quarter" idx="10"/>
          </p:nvPr>
        </p:nvSpPr>
        <p:spPr/>
        <p:txBody>
          <a:bodyPr/>
          <a:lstStyle/>
          <a:p>
            <a:fld id="{F57079D6-3015-4F6B-AB90-69554EE9A002}" type="slidenum">
              <a:rPr lang="en-US" smtClean="0"/>
              <a:t>34</a:t>
            </a:fld>
            <a:endParaRPr lang="en-US"/>
          </a:p>
        </p:txBody>
      </p:sp>
    </p:spTree>
    <p:extLst>
      <p:ext uri="{BB962C8B-B14F-4D97-AF65-F5344CB8AC3E}">
        <p14:creationId xmlns:p14="http://schemas.microsoft.com/office/powerpoint/2010/main" val="6787919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is</a:t>
            </a:r>
            <a:r>
              <a:rPr lang="en-US" baseline="0" dirty="0" smtClean="0"/>
              <a:t> your school disseminating information to parents? Is it working? How do you know? What could be improved?</a:t>
            </a:r>
            <a:endParaRPr lang="en-US" dirty="0"/>
          </a:p>
        </p:txBody>
      </p:sp>
      <p:sp>
        <p:nvSpPr>
          <p:cNvPr id="4" name="Slide Number Placeholder 3"/>
          <p:cNvSpPr>
            <a:spLocks noGrp="1"/>
          </p:cNvSpPr>
          <p:nvPr>
            <p:ph type="sldNum" sz="quarter" idx="10"/>
          </p:nvPr>
        </p:nvSpPr>
        <p:spPr/>
        <p:txBody>
          <a:bodyPr/>
          <a:lstStyle/>
          <a:p>
            <a:fld id="{F57079D6-3015-4F6B-AB90-69554EE9A002}" type="slidenum">
              <a:rPr lang="en-US" smtClean="0"/>
              <a:t>35</a:t>
            </a:fld>
            <a:endParaRPr lang="en-US"/>
          </a:p>
        </p:txBody>
      </p:sp>
    </p:spTree>
    <p:extLst>
      <p:ext uri="{BB962C8B-B14F-4D97-AF65-F5344CB8AC3E}">
        <p14:creationId xmlns:p14="http://schemas.microsoft.com/office/powerpoint/2010/main" val="38305922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a:t>
            </a:r>
            <a:r>
              <a:rPr lang="en-US" baseline="0" dirty="0" smtClean="0"/>
              <a:t> How often is a parent contacted early on and with a positive message? What would be the benefit? </a:t>
            </a:r>
          </a:p>
          <a:p>
            <a:r>
              <a:rPr lang="en-US" baseline="0" dirty="0" smtClean="0"/>
              <a:t>*Postcards</a:t>
            </a:r>
            <a:endParaRPr lang="en-US" dirty="0"/>
          </a:p>
        </p:txBody>
      </p:sp>
      <p:sp>
        <p:nvSpPr>
          <p:cNvPr id="4" name="Slide Number Placeholder 3"/>
          <p:cNvSpPr>
            <a:spLocks noGrp="1"/>
          </p:cNvSpPr>
          <p:nvPr>
            <p:ph type="sldNum" sz="quarter" idx="10"/>
          </p:nvPr>
        </p:nvSpPr>
        <p:spPr/>
        <p:txBody>
          <a:bodyPr/>
          <a:lstStyle/>
          <a:p>
            <a:fld id="{F57079D6-3015-4F6B-AB90-69554EE9A002}" type="slidenum">
              <a:rPr lang="en-US" smtClean="0"/>
              <a:t>36</a:t>
            </a:fld>
            <a:endParaRPr lang="en-US"/>
          </a:p>
        </p:txBody>
      </p:sp>
    </p:spTree>
    <p:extLst>
      <p:ext uri="{BB962C8B-B14F-4D97-AF65-F5344CB8AC3E}">
        <p14:creationId xmlns:p14="http://schemas.microsoft.com/office/powerpoint/2010/main" val="31014857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29057" indent="-280406">
              <a:defRPr>
                <a:solidFill>
                  <a:schemeClr val="tx1"/>
                </a:solidFill>
                <a:latin typeface="Calibri" panose="020F0502020204030204" pitchFamily="34" charset="0"/>
                <a:ea typeface="MS PGothic" panose="020B0600070205080204" pitchFamily="34" charset="-128"/>
              </a:defRPr>
            </a:lvl2pPr>
            <a:lvl3pPr marL="1121626" indent="-224325">
              <a:defRPr>
                <a:solidFill>
                  <a:schemeClr val="tx1"/>
                </a:solidFill>
                <a:latin typeface="Calibri" panose="020F0502020204030204" pitchFamily="34" charset="0"/>
                <a:ea typeface="MS PGothic" panose="020B0600070205080204" pitchFamily="34" charset="-128"/>
              </a:defRPr>
            </a:lvl3pPr>
            <a:lvl4pPr marL="1570276" indent="-224325">
              <a:defRPr>
                <a:solidFill>
                  <a:schemeClr val="tx1"/>
                </a:solidFill>
                <a:latin typeface="Calibri" panose="020F0502020204030204" pitchFamily="34" charset="0"/>
                <a:ea typeface="MS PGothic" panose="020B0600070205080204" pitchFamily="34" charset="-128"/>
              </a:defRPr>
            </a:lvl4pPr>
            <a:lvl5pPr marL="2018927" indent="-224325">
              <a:defRPr>
                <a:solidFill>
                  <a:schemeClr val="tx1"/>
                </a:solidFill>
                <a:latin typeface="Calibri" panose="020F0502020204030204" pitchFamily="34" charset="0"/>
                <a:ea typeface="MS PGothic" panose="020B0600070205080204" pitchFamily="34" charset="-128"/>
              </a:defRPr>
            </a:lvl5pPr>
            <a:lvl6pPr marL="2467577"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16227"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364878"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13528"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E5B1009-8D52-442B-8861-1421A04D3F15}" type="slidenum">
              <a:rPr lang="en-US" altLang="en-US" smtClean="0"/>
              <a:pPr/>
              <a:t>37</a:t>
            </a:fld>
            <a:endParaRPr lang="en-US" altLang="en-US"/>
          </a:p>
        </p:txBody>
      </p:sp>
    </p:spTree>
    <p:extLst>
      <p:ext uri="{BB962C8B-B14F-4D97-AF65-F5344CB8AC3E}">
        <p14:creationId xmlns:p14="http://schemas.microsoft.com/office/powerpoint/2010/main" val="4944625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Do</a:t>
            </a:r>
            <a:r>
              <a:rPr lang="en-US" altLang="en-US" baseline="0" dirty="0" smtClean="0"/>
              <a:t> a Think, Pair, Share and ask volunteers to share with the group.</a:t>
            </a:r>
            <a:endParaRPr lang="en-US" altLang="en-US" dirty="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29057" indent="-280406">
              <a:defRPr>
                <a:solidFill>
                  <a:schemeClr val="tx1"/>
                </a:solidFill>
                <a:latin typeface="Calibri" panose="020F0502020204030204" pitchFamily="34" charset="0"/>
                <a:ea typeface="MS PGothic" panose="020B0600070205080204" pitchFamily="34" charset="-128"/>
              </a:defRPr>
            </a:lvl2pPr>
            <a:lvl3pPr marL="1121626" indent="-224325">
              <a:defRPr>
                <a:solidFill>
                  <a:schemeClr val="tx1"/>
                </a:solidFill>
                <a:latin typeface="Calibri" panose="020F0502020204030204" pitchFamily="34" charset="0"/>
                <a:ea typeface="MS PGothic" panose="020B0600070205080204" pitchFamily="34" charset="-128"/>
              </a:defRPr>
            </a:lvl3pPr>
            <a:lvl4pPr marL="1570276" indent="-224325">
              <a:defRPr>
                <a:solidFill>
                  <a:schemeClr val="tx1"/>
                </a:solidFill>
                <a:latin typeface="Calibri" panose="020F0502020204030204" pitchFamily="34" charset="0"/>
                <a:ea typeface="MS PGothic" panose="020B0600070205080204" pitchFamily="34" charset="-128"/>
              </a:defRPr>
            </a:lvl4pPr>
            <a:lvl5pPr marL="2018927" indent="-224325">
              <a:defRPr>
                <a:solidFill>
                  <a:schemeClr val="tx1"/>
                </a:solidFill>
                <a:latin typeface="Calibri" panose="020F0502020204030204" pitchFamily="34" charset="0"/>
                <a:ea typeface="MS PGothic" panose="020B0600070205080204" pitchFamily="34" charset="-128"/>
              </a:defRPr>
            </a:lvl5pPr>
            <a:lvl6pPr marL="2467577"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16227"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364878"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13528"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8866170D-00FD-4B65-BACE-B458096C1C2B}" type="slidenum">
              <a:rPr lang="en-US" altLang="en-US" smtClean="0"/>
              <a:pPr/>
              <a:t>38</a:t>
            </a:fld>
            <a:endParaRPr lang="en-US" altLang="en-US"/>
          </a:p>
        </p:txBody>
      </p:sp>
    </p:spTree>
    <p:extLst>
      <p:ext uri="{BB962C8B-B14F-4D97-AF65-F5344CB8AC3E}">
        <p14:creationId xmlns:p14="http://schemas.microsoft.com/office/powerpoint/2010/main" val="25570038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Share video</a:t>
            </a:r>
            <a:endParaRPr lang="en-US" dirty="0"/>
          </a:p>
        </p:txBody>
      </p:sp>
      <p:sp>
        <p:nvSpPr>
          <p:cNvPr id="4" name="Slide Number Placeholder 3"/>
          <p:cNvSpPr>
            <a:spLocks noGrp="1"/>
          </p:cNvSpPr>
          <p:nvPr>
            <p:ph type="sldNum" sz="quarter" idx="10"/>
          </p:nvPr>
        </p:nvSpPr>
        <p:spPr/>
        <p:txBody>
          <a:bodyPr/>
          <a:lstStyle/>
          <a:p>
            <a:fld id="{F57079D6-3015-4F6B-AB90-69554EE9A002}" type="slidenum">
              <a:rPr lang="en-US" smtClean="0"/>
              <a:t>39</a:t>
            </a:fld>
            <a:endParaRPr lang="en-US"/>
          </a:p>
        </p:txBody>
      </p:sp>
    </p:spTree>
    <p:extLst>
      <p:ext uri="{BB962C8B-B14F-4D97-AF65-F5344CB8AC3E}">
        <p14:creationId xmlns:p14="http://schemas.microsoft.com/office/powerpoint/2010/main" val="23838781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According to a “Fast Company” Magazine article, there was recently a study conducted on the effects of smiling on the human brain.</a:t>
            </a:r>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29057" indent="-280406">
              <a:defRPr>
                <a:solidFill>
                  <a:schemeClr val="tx1"/>
                </a:solidFill>
                <a:latin typeface="Calibri" panose="020F0502020204030204" pitchFamily="34" charset="0"/>
                <a:ea typeface="MS PGothic" panose="020B0600070205080204" pitchFamily="34" charset="-128"/>
              </a:defRPr>
            </a:lvl2pPr>
            <a:lvl3pPr marL="1121626" indent="-224325">
              <a:defRPr>
                <a:solidFill>
                  <a:schemeClr val="tx1"/>
                </a:solidFill>
                <a:latin typeface="Calibri" panose="020F0502020204030204" pitchFamily="34" charset="0"/>
                <a:ea typeface="MS PGothic" panose="020B0600070205080204" pitchFamily="34" charset="-128"/>
              </a:defRPr>
            </a:lvl3pPr>
            <a:lvl4pPr marL="1570276" indent="-224325">
              <a:defRPr>
                <a:solidFill>
                  <a:schemeClr val="tx1"/>
                </a:solidFill>
                <a:latin typeface="Calibri" panose="020F0502020204030204" pitchFamily="34" charset="0"/>
                <a:ea typeface="MS PGothic" panose="020B0600070205080204" pitchFamily="34" charset="-128"/>
              </a:defRPr>
            </a:lvl4pPr>
            <a:lvl5pPr marL="2018927" indent="-224325">
              <a:defRPr>
                <a:solidFill>
                  <a:schemeClr val="tx1"/>
                </a:solidFill>
                <a:latin typeface="Calibri" panose="020F0502020204030204" pitchFamily="34" charset="0"/>
                <a:ea typeface="MS PGothic" panose="020B0600070205080204" pitchFamily="34" charset="-128"/>
              </a:defRPr>
            </a:lvl5pPr>
            <a:lvl6pPr marL="2467577"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16227"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364878"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13528"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A61B84D-0333-4ED7-A3C4-B81132633EA9}" type="slidenum">
              <a:rPr lang="en-US" altLang="en-US" smtClean="0"/>
              <a:pPr/>
              <a:t>40</a:t>
            </a:fld>
            <a:endParaRPr lang="en-US" altLang="en-US"/>
          </a:p>
        </p:txBody>
      </p:sp>
    </p:spTree>
    <p:extLst>
      <p:ext uri="{BB962C8B-B14F-4D97-AF65-F5344CB8AC3E}">
        <p14:creationId xmlns:p14="http://schemas.microsoft.com/office/powerpoint/2010/main" val="3768991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9" name="Shape 11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r>
              <a:rPr lang="en-US" dirty="0"/>
              <a:t>Remind</a:t>
            </a:r>
            <a:r>
              <a:rPr lang="en-US" baseline="0" dirty="0"/>
              <a:t> the audience that the </a:t>
            </a:r>
            <a:r>
              <a:rPr lang="en-US" baseline="0" dirty="0" smtClean="0"/>
              <a:t>Superintendent’s </a:t>
            </a:r>
            <a:r>
              <a:rPr lang="en-US" baseline="0" dirty="0"/>
              <a:t>Implementation has 3 major areas:</a:t>
            </a:r>
          </a:p>
          <a:p>
            <a:pPr lvl="2"/>
            <a:r>
              <a:rPr lang="en-US" b="1" dirty="0" smtClean="0"/>
              <a:t>Creating </a:t>
            </a:r>
            <a:r>
              <a:rPr lang="en-US" b="1" dirty="0"/>
              <a:t>Welcoming, Engaging Environment for Parents, Community and Students</a:t>
            </a:r>
          </a:p>
          <a:p>
            <a:r>
              <a:rPr lang="en-US" dirty="0" smtClean="0"/>
              <a:t>	</a:t>
            </a:r>
            <a:r>
              <a:rPr lang="en-US" b="1" dirty="0" smtClean="0"/>
              <a:t>Build </a:t>
            </a:r>
            <a:r>
              <a:rPr lang="en-US" b="1" dirty="0"/>
              <a:t>Capacity to Engage</a:t>
            </a:r>
          </a:p>
          <a:p>
            <a:r>
              <a:rPr lang="en-US" dirty="0" smtClean="0"/>
              <a:t>	</a:t>
            </a:r>
            <a:r>
              <a:rPr lang="en-US" b="1" dirty="0" smtClean="0"/>
              <a:t>Promote </a:t>
            </a:r>
            <a:r>
              <a:rPr lang="en-US" b="1" dirty="0"/>
              <a:t>Collaboration Between the District, schools, and Community Partners</a:t>
            </a:r>
          </a:p>
          <a:p>
            <a:endParaRPr lang="en-US" dirty="0"/>
          </a:p>
          <a:p>
            <a:pPr marL="0" marR="0" lvl="0" indent="0" algn="l" rtl="0">
              <a:spcBef>
                <a:spcPts val="0"/>
              </a:spcBef>
              <a:buClr>
                <a:schemeClr val="dk1"/>
              </a:buClr>
              <a:buSzPct val="25000"/>
              <a:buFont typeface="Arial"/>
              <a:buNone/>
            </a:pP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132739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Explain</a:t>
            </a:r>
            <a:r>
              <a:rPr lang="en-US" altLang="en-US" baseline="0" dirty="0" smtClean="0"/>
              <a:t> the acronym </a:t>
            </a:r>
            <a:endParaRPr lang="en-US" altLang="en-US" dirty="0"/>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29057" indent="-280406">
              <a:defRPr>
                <a:solidFill>
                  <a:schemeClr val="tx1"/>
                </a:solidFill>
                <a:latin typeface="Calibri" panose="020F0502020204030204" pitchFamily="34" charset="0"/>
                <a:ea typeface="MS PGothic" panose="020B0600070205080204" pitchFamily="34" charset="-128"/>
              </a:defRPr>
            </a:lvl2pPr>
            <a:lvl3pPr marL="1121626" indent="-224325">
              <a:defRPr>
                <a:solidFill>
                  <a:schemeClr val="tx1"/>
                </a:solidFill>
                <a:latin typeface="Calibri" panose="020F0502020204030204" pitchFamily="34" charset="0"/>
                <a:ea typeface="MS PGothic" panose="020B0600070205080204" pitchFamily="34" charset="-128"/>
              </a:defRPr>
            </a:lvl3pPr>
            <a:lvl4pPr marL="1570276" indent="-224325">
              <a:defRPr>
                <a:solidFill>
                  <a:schemeClr val="tx1"/>
                </a:solidFill>
                <a:latin typeface="Calibri" panose="020F0502020204030204" pitchFamily="34" charset="0"/>
                <a:ea typeface="MS PGothic" panose="020B0600070205080204" pitchFamily="34" charset="-128"/>
              </a:defRPr>
            </a:lvl4pPr>
            <a:lvl5pPr marL="2018927" indent="-224325">
              <a:defRPr>
                <a:solidFill>
                  <a:schemeClr val="tx1"/>
                </a:solidFill>
                <a:latin typeface="Calibri" panose="020F0502020204030204" pitchFamily="34" charset="0"/>
                <a:ea typeface="MS PGothic" panose="020B0600070205080204" pitchFamily="34" charset="-128"/>
              </a:defRPr>
            </a:lvl5pPr>
            <a:lvl6pPr marL="2467577"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16227"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364878"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13528"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E2FDBE1-961D-49C5-9873-339DC615EC33}" type="slidenum">
              <a:rPr lang="en-US" altLang="en-US" smtClean="0"/>
              <a:pPr/>
              <a:t>41</a:t>
            </a:fld>
            <a:endParaRPr lang="en-US" altLang="en-US"/>
          </a:p>
        </p:txBody>
      </p:sp>
    </p:spTree>
    <p:extLst>
      <p:ext uri="{BB962C8B-B14F-4D97-AF65-F5344CB8AC3E}">
        <p14:creationId xmlns:p14="http://schemas.microsoft.com/office/powerpoint/2010/main" val="23764591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What does a smile signify in an initial</a:t>
            </a:r>
            <a:r>
              <a:rPr lang="en-US" altLang="en-US" baseline="0" dirty="0" smtClean="0"/>
              <a:t> meeting? Smiling as you answer the phone can be detected in your voice; even unseen smiles matter.</a:t>
            </a:r>
            <a:endParaRPr lang="en-US" altLang="en-US" dirty="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29057" indent="-280406">
              <a:defRPr>
                <a:solidFill>
                  <a:schemeClr val="tx1"/>
                </a:solidFill>
                <a:latin typeface="Calibri" panose="020F0502020204030204" pitchFamily="34" charset="0"/>
                <a:ea typeface="MS PGothic" panose="020B0600070205080204" pitchFamily="34" charset="-128"/>
              </a:defRPr>
            </a:lvl2pPr>
            <a:lvl3pPr marL="1121626" indent="-224325">
              <a:defRPr>
                <a:solidFill>
                  <a:schemeClr val="tx1"/>
                </a:solidFill>
                <a:latin typeface="Calibri" panose="020F0502020204030204" pitchFamily="34" charset="0"/>
                <a:ea typeface="MS PGothic" panose="020B0600070205080204" pitchFamily="34" charset="-128"/>
              </a:defRPr>
            </a:lvl3pPr>
            <a:lvl4pPr marL="1570276" indent="-224325">
              <a:defRPr>
                <a:solidFill>
                  <a:schemeClr val="tx1"/>
                </a:solidFill>
                <a:latin typeface="Calibri" panose="020F0502020204030204" pitchFamily="34" charset="0"/>
                <a:ea typeface="MS PGothic" panose="020B0600070205080204" pitchFamily="34" charset="-128"/>
              </a:defRPr>
            </a:lvl4pPr>
            <a:lvl5pPr marL="2018927" indent="-224325">
              <a:defRPr>
                <a:solidFill>
                  <a:schemeClr val="tx1"/>
                </a:solidFill>
                <a:latin typeface="Calibri" panose="020F0502020204030204" pitchFamily="34" charset="0"/>
                <a:ea typeface="MS PGothic" panose="020B0600070205080204" pitchFamily="34" charset="-128"/>
              </a:defRPr>
            </a:lvl5pPr>
            <a:lvl6pPr marL="2467577"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16227"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364878"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13528"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997EE03-E63A-4E76-9AFF-45530C3D3C78}" type="slidenum">
              <a:rPr lang="en-US" altLang="en-US" smtClean="0"/>
              <a:pPr/>
              <a:t>42</a:t>
            </a:fld>
            <a:endParaRPr lang="en-US" altLang="en-US"/>
          </a:p>
        </p:txBody>
      </p:sp>
    </p:spTree>
    <p:extLst>
      <p:ext uri="{BB962C8B-B14F-4D97-AF65-F5344CB8AC3E}">
        <p14:creationId xmlns:p14="http://schemas.microsoft.com/office/powerpoint/2010/main" val="40777458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Why</a:t>
            </a:r>
            <a:r>
              <a:rPr lang="en-US" altLang="en-US" baseline="0" dirty="0" smtClean="0"/>
              <a:t> might this be important?</a:t>
            </a:r>
            <a:endParaRPr lang="en-US" altLang="en-US" dirty="0"/>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29057" indent="-280406">
              <a:defRPr>
                <a:solidFill>
                  <a:schemeClr val="tx1"/>
                </a:solidFill>
                <a:latin typeface="Calibri" panose="020F0502020204030204" pitchFamily="34" charset="0"/>
                <a:ea typeface="MS PGothic" panose="020B0600070205080204" pitchFamily="34" charset="-128"/>
              </a:defRPr>
            </a:lvl2pPr>
            <a:lvl3pPr marL="1121626" indent="-224325">
              <a:defRPr>
                <a:solidFill>
                  <a:schemeClr val="tx1"/>
                </a:solidFill>
                <a:latin typeface="Calibri" panose="020F0502020204030204" pitchFamily="34" charset="0"/>
                <a:ea typeface="MS PGothic" panose="020B0600070205080204" pitchFamily="34" charset="-128"/>
              </a:defRPr>
            </a:lvl3pPr>
            <a:lvl4pPr marL="1570276" indent="-224325">
              <a:defRPr>
                <a:solidFill>
                  <a:schemeClr val="tx1"/>
                </a:solidFill>
                <a:latin typeface="Calibri" panose="020F0502020204030204" pitchFamily="34" charset="0"/>
                <a:ea typeface="MS PGothic" panose="020B0600070205080204" pitchFamily="34" charset="-128"/>
              </a:defRPr>
            </a:lvl4pPr>
            <a:lvl5pPr marL="2018927" indent="-224325">
              <a:defRPr>
                <a:solidFill>
                  <a:schemeClr val="tx1"/>
                </a:solidFill>
                <a:latin typeface="Calibri" panose="020F0502020204030204" pitchFamily="34" charset="0"/>
                <a:ea typeface="MS PGothic" panose="020B0600070205080204" pitchFamily="34" charset="-128"/>
              </a:defRPr>
            </a:lvl5pPr>
            <a:lvl6pPr marL="2467577"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16227"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364878"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13528"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23A9DE61-CD8A-451D-8D0A-A90B82639AFF}" type="slidenum">
              <a:rPr lang="en-US" altLang="en-US" smtClean="0"/>
              <a:pPr/>
              <a:t>43</a:t>
            </a:fld>
            <a:endParaRPr lang="en-US" altLang="en-US"/>
          </a:p>
        </p:txBody>
      </p:sp>
    </p:spTree>
    <p:extLst>
      <p:ext uri="{BB962C8B-B14F-4D97-AF65-F5344CB8AC3E}">
        <p14:creationId xmlns:p14="http://schemas.microsoft.com/office/powerpoint/2010/main" val="11724010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29057" indent="-280406">
              <a:defRPr>
                <a:solidFill>
                  <a:schemeClr val="tx1"/>
                </a:solidFill>
                <a:latin typeface="Calibri" panose="020F0502020204030204" pitchFamily="34" charset="0"/>
                <a:ea typeface="MS PGothic" panose="020B0600070205080204" pitchFamily="34" charset="-128"/>
              </a:defRPr>
            </a:lvl2pPr>
            <a:lvl3pPr marL="1121626" indent="-224325">
              <a:defRPr>
                <a:solidFill>
                  <a:schemeClr val="tx1"/>
                </a:solidFill>
                <a:latin typeface="Calibri" panose="020F0502020204030204" pitchFamily="34" charset="0"/>
                <a:ea typeface="MS PGothic" panose="020B0600070205080204" pitchFamily="34" charset="-128"/>
              </a:defRPr>
            </a:lvl3pPr>
            <a:lvl4pPr marL="1570276" indent="-224325">
              <a:defRPr>
                <a:solidFill>
                  <a:schemeClr val="tx1"/>
                </a:solidFill>
                <a:latin typeface="Calibri" panose="020F0502020204030204" pitchFamily="34" charset="0"/>
                <a:ea typeface="MS PGothic" panose="020B0600070205080204" pitchFamily="34" charset="-128"/>
              </a:defRPr>
            </a:lvl4pPr>
            <a:lvl5pPr marL="2018927" indent="-224325">
              <a:defRPr>
                <a:solidFill>
                  <a:schemeClr val="tx1"/>
                </a:solidFill>
                <a:latin typeface="Calibri" panose="020F0502020204030204" pitchFamily="34" charset="0"/>
                <a:ea typeface="MS PGothic" panose="020B0600070205080204" pitchFamily="34" charset="-128"/>
              </a:defRPr>
            </a:lvl5pPr>
            <a:lvl6pPr marL="2467577"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16227"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364878"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13528"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7F9B1C8-BA15-4CDD-B2E0-837DB09C2045}" type="slidenum">
              <a:rPr lang="en-US" altLang="en-US" smtClean="0"/>
              <a:pPr/>
              <a:t>44</a:t>
            </a:fld>
            <a:endParaRPr lang="en-US" altLang="en-US"/>
          </a:p>
        </p:txBody>
      </p:sp>
    </p:spTree>
    <p:extLst>
      <p:ext uri="{BB962C8B-B14F-4D97-AF65-F5344CB8AC3E}">
        <p14:creationId xmlns:p14="http://schemas.microsoft.com/office/powerpoint/2010/main" val="35397274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29057" indent="-280406">
              <a:defRPr>
                <a:solidFill>
                  <a:schemeClr val="tx1"/>
                </a:solidFill>
                <a:latin typeface="Calibri" panose="020F0502020204030204" pitchFamily="34" charset="0"/>
                <a:ea typeface="MS PGothic" panose="020B0600070205080204" pitchFamily="34" charset="-128"/>
              </a:defRPr>
            </a:lvl2pPr>
            <a:lvl3pPr marL="1121626" indent="-224325">
              <a:defRPr>
                <a:solidFill>
                  <a:schemeClr val="tx1"/>
                </a:solidFill>
                <a:latin typeface="Calibri" panose="020F0502020204030204" pitchFamily="34" charset="0"/>
                <a:ea typeface="MS PGothic" panose="020B0600070205080204" pitchFamily="34" charset="-128"/>
              </a:defRPr>
            </a:lvl3pPr>
            <a:lvl4pPr marL="1570276" indent="-224325">
              <a:defRPr>
                <a:solidFill>
                  <a:schemeClr val="tx1"/>
                </a:solidFill>
                <a:latin typeface="Calibri" panose="020F0502020204030204" pitchFamily="34" charset="0"/>
                <a:ea typeface="MS PGothic" panose="020B0600070205080204" pitchFamily="34" charset="-128"/>
              </a:defRPr>
            </a:lvl4pPr>
            <a:lvl5pPr marL="2018927" indent="-224325">
              <a:defRPr>
                <a:solidFill>
                  <a:schemeClr val="tx1"/>
                </a:solidFill>
                <a:latin typeface="Calibri" panose="020F0502020204030204" pitchFamily="34" charset="0"/>
                <a:ea typeface="MS PGothic" panose="020B0600070205080204" pitchFamily="34" charset="-128"/>
              </a:defRPr>
            </a:lvl5pPr>
            <a:lvl6pPr marL="2467577"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16227"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364878"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13528"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DB5A478-C925-44A2-B4BD-DA8B60E6A68B}" type="slidenum">
              <a:rPr lang="en-US" altLang="en-US" smtClean="0"/>
              <a:pPr/>
              <a:t>45</a:t>
            </a:fld>
            <a:endParaRPr lang="en-US" altLang="en-US"/>
          </a:p>
        </p:txBody>
      </p:sp>
    </p:spTree>
    <p:extLst>
      <p:ext uri="{BB962C8B-B14F-4D97-AF65-F5344CB8AC3E}">
        <p14:creationId xmlns:p14="http://schemas.microsoft.com/office/powerpoint/2010/main" val="30397912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All</a:t>
            </a:r>
            <a:r>
              <a:rPr lang="en-US" altLang="en-US" baseline="0" dirty="0" smtClean="0"/>
              <a:t> our stakeholders are customers. </a:t>
            </a:r>
            <a:endParaRPr lang="en-US" altLang="en-US" dirty="0"/>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29057" indent="-280406">
              <a:defRPr>
                <a:solidFill>
                  <a:schemeClr val="tx1"/>
                </a:solidFill>
                <a:latin typeface="Calibri" panose="020F0502020204030204" pitchFamily="34" charset="0"/>
                <a:ea typeface="MS PGothic" panose="020B0600070205080204" pitchFamily="34" charset="-128"/>
              </a:defRPr>
            </a:lvl2pPr>
            <a:lvl3pPr marL="1121626" indent="-224325">
              <a:defRPr>
                <a:solidFill>
                  <a:schemeClr val="tx1"/>
                </a:solidFill>
                <a:latin typeface="Calibri" panose="020F0502020204030204" pitchFamily="34" charset="0"/>
                <a:ea typeface="MS PGothic" panose="020B0600070205080204" pitchFamily="34" charset="-128"/>
              </a:defRPr>
            </a:lvl3pPr>
            <a:lvl4pPr marL="1570276" indent="-224325">
              <a:defRPr>
                <a:solidFill>
                  <a:schemeClr val="tx1"/>
                </a:solidFill>
                <a:latin typeface="Calibri" panose="020F0502020204030204" pitchFamily="34" charset="0"/>
                <a:ea typeface="MS PGothic" panose="020B0600070205080204" pitchFamily="34" charset="-128"/>
              </a:defRPr>
            </a:lvl4pPr>
            <a:lvl5pPr marL="2018927" indent="-224325">
              <a:defRPr>
                <a:solidFill>
                  <a:schemeClr val="tx1"/>
                </a:solidFill>
                <a:latin typeface="Calibri" panose="020F0502020204030204" pitchFamily="34" charset="0"/>
                <a:ea typeface="MS PGothic" panose="020B0600070205080204" pitchFamily="34" charset="-128"/>
              </a:defRPr>
            </a:lvl5pPr>
            <a:lvl6pPr marL="2467577"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16227"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364878"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13528"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2354793-B281-44C6-B48A-A18CD99CDBAA}" type="slidenum">
              <a:rPr lang="en-US" altLang="en-US" smtClean="0"/>
              <a:pPr/>
              <a:t>46</a:t>
            </a:fld>
            <a:endParaRPr lang="en-US" altLang="en-US"/>
          </a:p>
        </p:txBody>
      </p:sp>
    </p:spTree>
    <p:extLst>
      <p:ext uri="{BB962C8B-B14F-4D97-AF65-F5344CB8AC3E}">
        <p14:creationId xmlns:p14="http://schemas.microsoft.com/office/powerpoint/2010/main" val="4459673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559256" lvl="1" indent="-110605"/>
            <a:r>
              <a:rPr lang="en-US" altLang="en-US"/>
              <a:t>Get it into your muscle memory (arm activity)</a:t>
            </a:r>
          </a:p>
          <a:p>
            <a:pPr marL="559256" lvl="1" indent="-110605"/>
            <a:r>
              <a:rPr lang="en-US" altLang="en-US"/>
              <a:t>Practice it everywhere with everyone</a:t>
            </a:r>
          </a:p>
          <a:p>
            <a:pPr marL="1012579" lvl="2" indent="-115278"/>
            <a:r>
              <a:rPr lang="en-US" altLang="en-US"/>
              <a:t>Elevator</a:t>
            </a:r>
          </a:p>
          <a:p>
            <a:pPr marL="1012579" lvl="2" indent="-115278"/>
            <a:r>
              <a:rPr lang="en-US" altLang="en-US"/>
              <a:t>Coworkers</a:t>
            </a:r>
          </a:p>
          <a:p>
            <a:pPr marL="1012579" lvl="2" indent="-115278"/>
            <a:r>
              <a:rPr lang="en-US" altLang="en-US"/>
              <a:t>Site visits</a:t>
            </a:r>
          </a:p>
          <a:p>
            <a:pPr marL="559256" lvl="1" indent="-110605"/>
            <a:r>
              <a:rPr lang="en-US" altLang="en-US"/>
              <a:t>Keep it in front of you (wristband, pen, tent card)</a:t>
            </a:r>
          </a:p>
          <a:p>
            <a:pPr marL="559256" lvl="1" indent="-110605"/>
            <a:r>
              <a:rPr lang="en-US" altLang="en-US"/>
              <a:t>Have a game plan for challenging “customers”</a:t>
            </a:r>
          </a:p>
          <a:p>
            <a:pPr eaLnBrk="1" hangingPunct="1"/>
            <a:endParaRPr lang="en-US" altLang="en-US"/>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29057" indent="-280406">
              <a:defRPr>
                <a:solidFill>
                  <a:schemeClr val="tx1"/>
                </a:solidFill>
                <a:latin typeface="Calibri" panose="020F0502020204030204" pitchFamily="34" charset="0"/>
                <a:ea typeface="MS PGothic" panose="020B0600070205080204" pitchFamily="34" charset="-128"/>
              </a:defRPr>
            </a:lvl2pPr>
            <a:lvl3pPr marL="1121626" indent="-224325">
              <a:defRPr>
                <a:solidFill>
                  <a:schemeClr val="tx1"/>
                </a:solidFill>
                <a:latin typeface="Calibri" panose="020F0502020204030204" pitchFamily="34" charset="0"/>
                <a:ea typeface="MS PGothic" panose="020B0600070205080204" pitchFamily="34" charset="-128"/>
              </a:defRPr>
            </a:lvl3pPr>
            <a:lvl4pPr marL="1570276" indent="-224325">
              <a:defRPr>
                <a:solidFill>
                  <a:schemeClr val="tx1"/>
                </a:solidFill>
                <a:latin typeface="Calibri" panose="020F0502020204030204" pitchFamily="34" charset="0"/>
                <a:ea typeface="MS PGothic" panose="020B0600070205080204" pitchFamily="34" charset="-128"/>
              </a:defRPr>
            </a:lvl4pPr>
            <a:lvl5pPr marL="2018927" indent="-224325">
              <a:defRPr>
                <a:solidFill>
                  <a:schemeClr val="tx1"/>
                </a:solidFill>
                <a:latin typeface="Calibri" panose="020F0502020204030204" pitchFamily="34" charset="0"/>
                <a:ea typeface="MS PGothic" panose="020B0600070205080204" pitchFamily="34" charset="-128"/>
              </a:defRPr>
            </a:lvl5pPr>
            <a:lvl6pPr marL="2467577"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16227"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364878"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13528"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E746F5FE-8664-4D5D-837F-BCB5AB403A11}" type="slidenum">
              <a:rPr lang="en-US" altLang="en-US" smtClean="0"/>
              <a:pPr/>
              <a:t>47</a:t>
            </a:fld>
            <a:endParaRPr lang="en-US" altLang="en-US"/>
          </a:p>
        </p:txBody>
      </p:sp>
    </p:spTree>
    <p:extLst>
      <p:ext uri="{BB962C8B-B14F-4D97-AF65-F5344CB8AC3E}">
        <p14:creationId xmlns:p14="http://schemas.microsoft.com/office/powerpoint/2010/main" val="5120624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Have Table Groups</a:t>
            </a:r>
            <a:r>
              <a:rPr lang="en-US" altLang="en-US" baseline="0" dirty="0" smtClean="0"/>
              <a:t> discuss</a:t>
            </a:r>
            <a:endParaRPr lang="en-US" altLang="en-US" dirty="0"/>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29057" indent="-280406">
              <a:defRPr>
                <a:solidFill>
                  <a:schemeClr val="tx1"/>
                </a:solidFill>
                <a:latin typeface="Calibri" panose="020F0502020204030204" pitchFamily="34" charset="0"/>
                <a:ea typeface="MS PGothic" panose="020B0600070205080204" pitchFamily="34" charset="-128"/>
              </a:defRPr>
            </a:lvl2pPr>
            <a:lvl3pPr marL="1121626" indent="-224325">
              <a:defRPr>
                <a:solidFill>
                  <a:schemeClr val="tx1"/>
                </a:solidFill>
                <a:latin typeface="Calibri" panose="020F0502020204030204" pitchFamily="34" charset="0"/>
                <a:ea typeface="MS PGothic" panose="020B0600070205080204" pitchFamily="34" charset="-128"/>
              </a:defRPr>
            </a:lvl3pPr>
            <a:lvl4pPr marL="1570276" indent="-224325">
              <a:defRPr>
                <a:solidFill>
                  <a:schemeClr val="tx1"/>
                </a:solidFill>
                <a:latin typeface="Calibri" panose="020F0502020204030204" pitchFamily="34" charset="0"/>
                <a:ea typeface="MS PGothic" panose="020B0600070205080204" pitchFamily="34" charset="-128"/>
              </a:defRPr>
            </a:lvl4pPr>
            <a:lvl5pPr marL="2018927" indent="-224325">
              <a:defRPr>
                <a:solidFill>
                  <a:schemeClr val="tx1"/>
                </a:solidFill>
                <a:latin typeface="Calibri" panose="020F0502020204030204" pitchFamily="34" charset="0"/>
                <a:ea typeface="MS PGothic" panose="020B0600070205080204" pitchFamily="34" charset="-128"/>
              </a:defRPr>
            </a:lvl5pPr>
            <a:lvl6pPr marL="2467577"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16227"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364878"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13528"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BE610A5-0516-44A8-9348-28E77000CA74}" type="slidenum">
              <a:rPr lang="en-US" altLang="en-US" smtClean="0"/>
              <a:pPr/>
              <a:t>48</a:t>
            </a:fld>
            <a:endParaRPr lang="en-US" altLang="en-US"/>
          </a:p>
        </p:txBody>
      </p:sp>
    </p:spTree>
    <p:extLst>
      <p:ext uri="{BB962C8B-B14F-4D97-AF65-F5344CB8AC3E}">
        <p14:creationId xmlns:p14="http://schemas.microsoft.com/office/powerpoint/2010/main" val="9829916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a:ea typeface="MS PGothic" panose="020B0600070205080204" pitchFamily="34" charset="-128"/>
              </a:rPr>
              <a:t>TELL:</a:t>
            </a:r>
            <a:endParaRPr lang="en-US" altLang="en-US">
              <a:ea typeface="MS PGothic" panose="020B0600070205080204" pitchFamily="34" charset="-128"/>
            </a:endParaRPr>
          </a:p>
          <a:p>
            <a:pPr eaLnBrk="1" hangingPunct="1"/>
            <a:r>
              <a:rPr lang="en-US" altLang="en-US">
                <a:ea typeface="MS PGothic" panose="020B0600070205080204" pitchFamily="34" charset="-128"/>
              </a:rPr>
              <a:t>Despite your best efforts, customers may still be dissatisfied with the level of service received. Address any issues quickly by utilizing the BLAST model:</a:t>
            </a:r>
          </a:p>
          <a:p>
            <a:pPr eaLnBrk="1" hangingPunct="1"/>
            <a:r>
              <a:rPr lang="en-US" altLang="en-US">
                <a:ea typeface="MS PGothic" panose="020B0600070205080204" pitchFamily="34" charset="-128"/>
              </a:rPr>
              <a:t>Begin by believing their complaint and accept it with an open mind. Listen to the customers by utilizing active listening techniques such as visual cues and body language.</a:t>
            </a:r>
          </a:p>
          <a:p>
            <a:pPr eaLnBrk="1" hangingPunct="1"/>
            <a:r>
              <a:rPr lang="en-US" altLang="en-US">
                <a:ea typeface="MS PGothic" panose="020B0600070205080204" pitchFamily="34" charset="-128"/>
              </a:rPr>
              <a:t>Next, apologize for the mistake, whether you personally made the mistake or not. Own the mistake and empathize with their situation. The next step is to satisfy your customer. Do not immediately offer a solution, rather ask the customers for a solution to the issue. If you cannot grant what the customer has requested, suggest an alternative and decide on a solution. Finish by thanking the customer for bringing the complaint to your attention, letting the customer know you appreciate them for expressing their concerns and for giving you the opportunity to correct the issue.  By utilizing the BLAST model, we can make a lasting impression with the customer!</a:t>
            </a:r>
          </a:p>
          <a:p>
            <a:pPr eaLnBrk="1" hangingPunct="1"/>
            <a:r>
              <a:rPr lang="en-US" altLang="en-US" b="1">
                <a:ea typeface="MS PGothic" panose="020B0600070205080204" pitchFamily="34" charset="-128"/>
              </a:rPr>
              <a:t>CLICK NEXT SLIDE</a:t>
            </a:r>
            <a:endParaRPr lang="en-US" altLang="en-US">
              <a:ea typeface="MS PGothic" panose="020B0600070205080204" pitchFamily="34" charset="-128"/>
            </a:endParaRPr>
          </a:p>
          <a:p>
            <a:pPr eaLnBrk="1" hangingPunct="1">
              <a:spcBef>
                <a:spcPct val="0"/>
              </a:spcBef>
            </a:pPr>
            <a:endParaRPr lang="en-US" altLang="en-US"/>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29057" indent="-280406">
              <a:spcBef>
                <a:spcPct val="30000"/>
              </a:spcBef>
              <a:defRPr sz="1200">
                <a:solidFill>
                  <a:schemeClr val="tx1"/>
                </a:solidFill>
                <a:latin typeface="Calibri" panose="020F0502020204030204" pitchFamily="34" charset="0"/>
              </a:defRPr>
            </a:lvl2pPr>
            <a:lvl3pPr marL="1121626" indent="-224325">
              <a:spcBef>
                <a:spcPct val="30000"/>
              </a:spcBef>
              <a:defRPr sz="1200">
                <a:solidFill>
                  <a:schemeClr val="tx1"/>
                </a:solidFill>
                <a:latin typeface="Calibri" panose="020F0502020204030204" pitchFamily="34" charset="0"/>
              </a:defRPr>
            </a:lvl3pPr>
            <a:lvl4pPr marL="1570276" indent="-224325">
              <a:spcBef>
                <a:spcPct val="30000"/>
              </a:spcBef>
              <a:defRPr sz="1200">
                <a:solidFill>
                  <a:schemeClr val="tx1"/>
                </a:solidFill>
                <a:latin typeface="Calibri" panose="020F0502020204030204" pitchFamily="34" charset="0"/>
              </a:defRPr>
            </a:lvl4pPr>
            <a:lvl5pPr marL="2018927" indent="-224325">
              <a:spcBef>
                <a:spcPct val="30000"/>
              </a:spcBef>
              <a:defRPr sz="1200">
                <a:solidFill>
                  <a:schemeClr val="tx1"/>
                </a:solidFill>
                <a:latin typeface="Calibri" panose="020F0502020204030204" pitchFamily="34" charset="0"/>
              </a:defRPr>
            </a:lvl5pPr>
            <a:lvl6pPr marL="2467577" indent="-224325" defTabSz="448650" eaLnBrk="0" fontAlgn="base" hangingPunct="0">
              <a:spcBef>
                <a:spcPct val="30000"/>
              </a:spcBef>
              <a:spcAft>
                <a:spcPct val="0"/>
              </a:spcAft>
              <a:defRPr sz="1200">
                <a:solidFill>
                  <a:schemeClr val="tx1"/>
                </a:solidFill>
                <a:latin typeface="Calibri" panose="020F0502020204030204" pitchFamily="34" charset="0"/>
              </a:defRPr>
            </a:lvl6pPr>
            <a:lvl7pPr marL="2916227" indent="-224325" defTabSz="448650" eaLnBrk="0" fontAlgn="base" hangingPunct="0">
              <a:spcBef>
                <a:spcPct val="30000"/>
              </a:spcBef>
              <a:spcAft>
                <a:spcPct val="0"/>
              </a:spcAft>
              <a:defRPr sz="1200">
                <a:solidFill>
                  <a:schemeClr val="tx1"/>
                </a:solidFill>
                <a:latin typeface="Calibri" panose="020F0502020204030204" pitchFamily="34" charset="0"/>
              </a:defRPr>
            </a:lvl7pPr>
            <a:lvl8pPr marL="3364878" indent="-224325" defTabSz="448650" eaLnBrk="0" fontAlgn="base" hangingPunct="0">
              <a:spcBef>
                <a:spcPct val="30000"/>
              </a:spcBef>
              <a:spcAft>
                <a:spcPct val="0"/>
              </a:spcAft>
              <a:defRPr sz="1200">
                <a:solidFill>
                  <a:schemeClr val="tx1"/>
                </a:solidFill>
                <a:latin typeface="Calibri" panose="020F0502020204030204" pitchFamily="34" charset="0"/>
              </a:defRPr>
            </a:lvl8pPr>
            <a:lvl9pPr marL="3813528" indent="-224325" defTabSz="44865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D54F07B-ECF3-4D5C-80E4-6B97FB29ADC0}" type="slidenum">
              <a:rPr lang="en-US" altLang="en-US" smtClean="0"/>
              <a:pPr>
                <a:spcBef>
                  <a:spcPct val="0"/>
                </a:spcBef>
              </a:pPr>
              <a:t>49</a:t>
            </a:fld>
            <a:endParaRPr lang="en-US" altLang="en-US"/>
          </a:p>
        </p:txBody>
      </p:sp>
    </p:spTree>
    <p:extLst>
      <p:ext uri="{BB962C8B-B14F-4D97-AF65-F5344CB8AC3E}">
        <p14:creationId xmlns:p14="http://schemas.microsoft.com/office/powerpoint/2010/main" val="40917694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ea typeface="MS PGothic" panose="020B0600070205080204" pitchFamily="34" charset="-128"/>
              </a:rPr>
              <a:t>Despite </a:t>
            </a:r>
            <a:r>
              <a:rPr lang="en-US" altLang="en-US" dirty="0">
                <a:ea typeface="MS PGothic" panose="020B0600070205080204" pitchFamily="34" charset="-128"/>
              </a:rPr>
              <a:t>your best efforts, customers may still be dissatisfied with the level of service received. Address any issues quickly by utilizing the BLAST model:</a:t>
            </a:r>
          </a:p>
          <a:p>
            <a:pPr eaLnBrk="1" hangingPunct="1"/>
            <a:r>
              <a:rPr lang="en-US" altLang="en-US" dirty="0">
                <a:ea typeface="MS PGothic" panose="020B0600070205080204" pitchFamily="34" charset="-128"/>
              </a:rPr>
              <a:t>Begin by believing their complaint and accept it with an open mind. Listen to the customers by utilizing active listening techniques such as visual cues and body language.</a:t>
            </a:r>
          </a:p>
          <a:p>
            <a:pPr eaLnBrk="1" hangingPunct="1"/>
            <a:r>
              <a:rPr lang="en-US" altLang="en-US" dirty="0">
                <a:ea typeface="MS PGothic" panose="020B0600070205080204" pitchFamily="34" charset="-128"/>
              </a:rPr>
              <a:t>Next, apologize for the mistake, whether you personally made the mistake or not. Own the mistake and empathize with their situation. The next step is to satisfy your customer. Do not immediately offer a solution, rather ask the customers for a solution to the issue. If you cannot grant what the customer has requested, suggest an alternative and decide on a solution. Finish by thanking the customer for bringing the complaint to your attention, letting the customer know you appreciate them for expressing their concerns and for giving you the opportunity to correct the issue.  By utilizing the BLAST model, we can make a lasting impression with the customer!</a:t>
            </a:r>
          </a:p>
          <a:p>
            <a:pPr eaLnBrk="1" hangingPunct="1">
              <a:spcBef>
                <a:spcPct val="0"/>
              </a:spcBef>
            </a:pPr>
            <a:endParaRPr lang="en-US" altLang="en-US" dirty="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29057" indent="-280406">
              <a:spcBef>
                <a:spcPct val="30000"/>
              </a:spcBef>
              <a:defRPr sz="1200">
                <a:solidFill>
                  <a:schemeClr val="tx1"/>
                </a:solidFill>
                <a:latin typeface="Calibri" panose="020F0502020204030204" pitchFamily="34" charset="0"/>
              </a:defRPr>
            </a:lvl2pPr>
            <a:lvl3pPr marL="1121626" indent="-224325">
              <a:spcBef>
                <a:spcPct val="30000"/>
              </a:spcBef>
              <a:defRPr sz="1200">
                <a:solidFill>
                  <a:schemeClr val="tx1"/>
                </a:solidFill>
                <a:latin typeface="Calibri" panose="020F0502020204030204" pitchFamily="34" charset="0"/>
              </a:defRPr>
            </a:lvl3pPr>
            <a:lvl4pPr marL="1570276" indent="-224325">
              <a:spcBef>
                <a:spcPct val="30000"/>
              </a:spcBef>
              <a:defRPr sz="1200">
                <a:solidFill>
                  <a:schemeClr val="tx1"/>
                </a:solidFill>
                <a:latin typeface="Calibri" panose="020F0502020204030204" pitchFamily="34" charset="0"/>
              </a:defRPr>
            </a:lvl4pPr>
            <a:lvl5pPr marL="2018927" indent="-224325">
              <a:spcBef>
                <a:spcPct val="30000"/>
              </a:spcBef>
              <a:defRPr sz="1200">
                <a:solidFill>
                  <a:schemeClr val="tx1"/>
                </a:solidFill>
                <a:latin typeface="Calibri" panose="020F0502020204030204" pitchFamily="34" charset="0"/>
              </a:defRPr>
            </a:lvl5pPr>
            <a:lvl6pPr marL="2467577" indent="-224325" defTabSz="448650" eaLnBrk="0" fontAlgn="base" hangingPunct="0">
              <a:spcBef>
                <a:spcPct val="30000"/>
              </a:spcBef>
              <a:spcAft>
                <a:spcPct val="0"/>
              </a:spcAft>
              <a:defRPr sz="1200">
                <a:solidFill>
                  <a:schemeClr val="tx1"/>
                </a:solidFill>
                <a:latin typeface="Calibri" panose="020F0502020204030204" pitchFamily="34" charset="0"/>
              </a:defRPr>
            </a:lvl6pPr>
            <a:lvl7pPr marL="2916227" indent="-224325" defTabSz="448650" eaLnBrk="0" fontAlgn="base" hangingPunct="0">
              <a:spcBef>
                <a:spcPct val="30000"/>
              </a:spcBef>
              <a:spcAft>
                <a:spcPct val="0"/>
              </a:spcAft>
              <a:defRPr sz="1200">
                <a:solidFill>
                  <a:schemeClr val="tx1"/>
                </a:solidFill>
                <a:latin typeface="Calibri" panose="020F0502020204030204" pitchFamily="34" charset="0"/>
              </a:defRPr>
            </a:lvl7pPr>
            <a:lvl8pPr marL="3364878" indent="-224325" defTabSz="448650" eaLnBrk="0" fontAlgn="base" hangingPunct="0">
              <a:spcBef>
                <a:spcPct val="30000"/>
              </a:spcBef>
              <a:spcAft>
                <a:spcPct val="0"/>
              </a:spcAft>
              <a:defRPr sz="1200">
                <a:solidFill>
                  <a:schemeClr val="tx1"/>
                </a:solidFill>
                <a:latin typeface="Calibri" panose="020F0502020204030204" pitchFamily="34" charset="0"/>
              </a:defRPr>
            </a:lvl8pPr>
            <a:lvl9pPr marL="3813528" indent="-224325" defTabSz="44865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E34C8F8-1FF9-4F06-9B19-1D70E5856086}" type="slidenum">
              <a:rPr lang="en-US" altLang="en-US" smtClean="0"/>
              <a:pPr>
                <a:spcBef>
                  <a:spcPct val="0"/>
                </a:spcBef>
              </a:pPr>
              <a:t>50</a:t>
            </a:fld>
            <a:endParaRPr lang="en-US" altLang="en-US"/>
          </a:p>
        </p:txBody>
      </p:sp>
    </p:spTree>
    <p:extLst>
      <p:ext uri="{BB962C8B-B14F-4D97-AF65-F5344CB8AC3E}">
        <p14:creationId xmlns:p14="http://schemas.microsoft.com/office/powerpoint/2010/main" val="2039244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Important </a:t>
            </a:r>
            <a:r>
              <a:rPr lang="en-US" baseline="0" dirty="0"/>
              <a:t>to stress the Central Based Root Causes and the problem statements</a:t>
            </a:r>
            <a:endParaRPr lang="en-US" dirty="0"/>
          </a:p>
        </p:txBody>
      </p:sp>
      <p:sp>
        <p:nvSpPr>
          <p:cNvPr id="4" name="Slide Number Placeholder 3"/>
          <p:cNvSpPr>
            <a:spLocks noGrp="1"/>
          </p:cNvSpPr>
          <p:nvPr>
            <p:ph type="sldNum" sz="quarter" idx="10"/>
          </p:nvPr>
        </p:nvSpPr>
        <p:spPr/>
        <p:txBody>
          <a:bodyPr/>
          <a:lstStyle/>
          <a:p>
            <a:fld id="{5925225A-5CE8-425B-B765-A414ED4E6130}" type="slidenum">
              <a:rPr lang="en-US" smtClean="0"/>
              <a:t>5</a:t>
            </a:fld>
            <a:endParaRPr lang="en-US" dirty="0"/>
          </a:p>
        </p:txBody>
      </p:sp>
    </p:spTree>
    <p:extLst>
      <p:ext uri="{BB962C8B-B14F-4D97-AF65-F5344CB8AC3E}">
        <p14:creationId xmlns:p14="http://schemas.microsoft.com/office/powerpoint/2010/main" val="23906368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ea typeface="MS PGothic" panose="020B0600070205080204" pitchFamily="34" charset="-128"/>
              </a:rPr>
              <a:t>It </a:t>
            </a:r>
            <a:r>
              <a:rPr lang="en-US" altLang="en-US" dirty="0">
                <a:ea typeface="MS PGothic" panose="020B0600070205080204" pitchFamily="34" charset="-128"/>
              </a:rPr>
              <a:t>is important to understand that the customer believes that your </a:t>
            </a:r>
            <a:r>
              <a:rPr lang="en-US" altLang="en-US" dirty="0" smtClean="0">
                <a:ea typeface="MS PGothic" panose="020B0600070205080204" pitchFamily="34" charset="-128"/>
              </a:rPr>
              <a:t>school </a:t>
            </a:r>
            <a:r>
              <a:rPr lang="en-US" altLang="en-US" dirty="0">
                <a:ea typeface="MS PGothic" panose="020B0600070205080204" pitchFamily="34" charset="-128"/>
              </a:rPr>
              <a:t>has not met their needs. When listening to a complaint, know that the legitimacy of the complaint is irrelevant, what </a:t>
            </a:r>
            <a:r>
              <a:rPr lang="en-US" altLang="en-US" dirty="0" smtClean="0">
                <a:ea typeface="MS PGothic" panose="020B0600070205080204" pitchFamily="34" charset="-128"/>
              </a:rPr>
              <a:t>effects </a:t>
            </a:r>
            <a:r>
              <a:rPr lang="en-US" altLang="en-US" dirty="0">
                <a:ea typeface="MS PGothic" panose="020B0600070205080204" pitchFamily="34" charset="-128"/>
              </a:rPr>
              <a:t>one person, may effect another person in a different </a:t>
            </a:r>
            <a:r>
              <a:rPr lang="en-US" altLang="en-US" dirty="0" smtClean="0">
                <a:ea typeface="MS PGothic" panose="020B0600070205080204" pitchFamily="34" charset="-128"/>
              </a:rPr>
              <a:t>way. </a:t>
            </a:r>
            <a:r>
              <a:rPr lang="en-US" altLang="en-US" dirty="0">
                <a:ea typeface="MS PGothic" panose="020B0600070205080204" pitchFamily="34" charset="-128"/>
              </a:rPr>
              <a:t>The way a person feels could affect the perception of the service, so believe them before moving on to the listening phase. </a:t>
            </a:r>
          </a:p>
          <a:p>
            <a:pPr eaLnBrk="1" hangingPunct="1"/>
            <a:endParaRPr lang="en-US" altLang="en-US" dirty="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29057" indent="-280406">
              <a:defRPr>
                <a:solidFill>
                  <a:schemeClr val="tx1"/>
                </a:solidFill>
                <a:latin typeface="Calibri" panose="020F0502020204030204" pitchFamily="34" charset="0"/>
                <a:ea typeface="MS PGothic" panose="020B0600070205080204" pitchFamily="34" charset="-128"/>
              </a:defRPr>
            </a:lvl2pPr>
            <a:lvl3pPr marL="1121626" indent="-224325">
              <a:defRPr>
                <a:solidFill>
                  <a:schemeClr val="tx1"/>
                </a:solidFill>
                <a:latin typeface="Calibri" panose="020F0502020204030204" pitchFamily="34" charset="0"/>
                <a:ea typeface="MS PGothic" panose="020B0600070205080204" pitchFamily="34" charset="-128"/>
              </a:defRPr>
            </a:lvl3pPr>
            <a:lvl4pPr marL="1570276" indent="-224325">
              <a:defRPr>
                <a:solidFill>
                  <a:schemeClr val="tx1"/>
                </a:solidFill>
                <a:latin typeface="Calibri" panose="020F0502020204030204" pitchFamily="34" charset="0"/>
                <a:ea typeface="MS PGothic" panose="020B0600070205080204" pitchFamily="34" charset="-128"/>
              </a:defRPr>
            </a:lvl4pPr>
            <a:lvl5pPr marL="2018927" indent="-224325">
              <a:defRPr>
                <a:solidFill>
                  <a:schemeClr val="tx1"/>
                </a:solidFill>
                <a:latin typeface="Calibri" panose="020F0502020204030204" pitchFamily="34" charset="0"/>
                <a:ea typeface="MS PGothic" panose="020B0600070205080204" pitchFamily="34" charset="-128"/>
              </a:defRPr>
            </a:lvl5pPr>
            <a:lvl6pPr marL="2467577"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16227"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364878"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13528"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515DC5D-8BC6-4ADE-A963-959194262738}" type="slidenum">
              <a:rPr lang="en-US" altLang="en-US" smtClean="0">
                <a:latin typeface="Arial" panose="020B0604020202020204" pitchFamily="34" charset="0"/>
              </a:rPr>
              <a:pPr/>
              <a:t>51</a:t>
            </a:fld>
            <a:endParaRPr lang="en-US" altLang="en-US">
              <a:latin typeface="Arial" panose="020B0604020202020204" pitchFamily="34" charset="0"/>
            </a:endParaRPr>
          </a:p>
        </p:txBody>
      </p:sp>
    </p:spTree>
    <p:extLst>
      <p:ext uri="{BB962C8B-B14F-4D97-AF65-F5344CB8AC3E}">
        <p14:creationId xmlns:p14="http://schemas.microsoft.com/office/powerpoint/2010/main" val="4900246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ea typeface="MS PGothic" panose="020B0600070205080204" pitchFamily="34" charset="-128"/>
              </a:rPr>
              <a:t>To </a:t>
            </a:r>
            <a:r>
              <a:rPr lang="en-US" altLang="en-US" dirty="0">
                <a:ea typeface="MS PGothic" panose="020B0600070205080204" pitchFamily="34" charset="-128"/>
              </a:rPr>
              <a:t>properly address a customer complaint, first identify the actual issue. Listen attentively to the customers concerns and write them down if you need to remember what was said. Do not become defensive, remember that the customer </a:t>
            </a:r>
            <a:r>
              <a:rPr lang="en-US" altLang="en-US" dirty="0" smtClean="0">
                <a:ea typeface="MS PGothic" panose="020B0600070205080204" pitchFamily="34" charset="-128"/>
              </a:rPr>
              <a:t>has </a:t>
            </a:r>
            <a:r>
              <a:rPr lang="en-US" altLang="en-US" dirty="0">
                <a:ea typeface="MS PGothic" panose="020B0600070205080204" pitchFamily="34" charset="-128"/>
              </a:rPr>
              <a:t>the right to complain. Next, clarify your interpretation of the issue. Repeat back to them what you remember about the conversation or read back your notes you took. These actions will provide the insight necessary to rectify the issue in the future</a:t>
            </a:r>
          </a:p>
          <a:p>
            <a:pPr eaLnBrk="1" hangingPunct="1"/>
            <a:endParaRPr lang="en-US" altLang="en-US" dirty="0"/>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29057" indent="-280406">
              <a:defRPr>
                <a:solidFill>
                  <a:schemeClr val="tx1"/>
                </a:solidFill>
                <a:latin typeface="Calibri" panose="020F0502020204030204" pitchFamily="34" charset="0"/>
                <a:ea typeface="MS PGothic" panose="020B0600070205080204" pitchFamily="34" charset="-128"/>
              </a:defRPr>
            </a:lvl2pPr>
            <a:lvl3pPr marL="1121626" indent="-224325">
              <a:defRPr>
                <a:solidFill>
                  <a:schemeClr val="tx1"/>
                </a:solidFill>
                <a:latin typeface="Calibri" panose="020F0502020204030204" pitchFamily="34" charset="0"/>
                <a:ea typeface="MS PGothic" panose="020B0600070205080204" pitchFamily="34" charset="-128"/>
              </a:defRPr>
            </a:lvl3pPr>
            <a:lvl4pPr marL="1570276" indent="-224325">
              <a:defRPr>
                <a:solidFill>
                  <a:schemeClr val="tx1"/>
                </a:solidFill>
                <a:latin typeface="Calibri" panose="020F0502020204030204" pitchFamily="34" charset="0"/>
                <a:ea typeface="MS PGothic" panose="020B0600070205080204" pitchFamily="34" charset="-128"/>
              </a:defRPr>
            </a:lvl4pPr>
            <a:lvl5pPr marL="2018927" indent="-224325">
              <a:defRPr>
                <a:solidFill>
                  <a:schemeClr val="tx1"/>
                </a:solidFill>
                <a:latin typeface="Calibri" panose="020F0502020204030204" pitchFamily="34" charset="0"/>
                <a:ea typeface="MS PGothic" panose="020B0600070205080204" pitchFamily="34" charset="-128"/>
              </a:defRPr>
            </a:lvl5pPr>
            <a:lvl6pPr marL="2467577"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16227"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364878"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13528"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3C81027-D9C0-4AAC-A831-64E7CD8A0044}" type="slidenum">
              <a:rPr lang="en-US" altLang="en-US" smtClean="0">
                <a:latin typeface="Arial" panose="020B0604020202020204" pitchFamily="34" charset="0"/>
              </a:rPr>
              <a:pPr/>
              <a:t>52</a:t>
            </a:fld>
            <a:endParaRPr lang="en-US" altLang="en-US">
              <a:latin typeface="Arial" panose="020B0604020202020204" pitchFamily="34" charset="0"/>
            </a:endParaRPr>
          </a:p>
        </p:txBody>
      </p:sp>
    </p:spTree>
    <p:extLst>
      <p:ext uri="{BB962C8B-B14F-4D97-AF65-F5344CB8AC3E}">
        <p14:creationId xmlns:p14="http://schemas.microsoft.com/office/powerpoint/2010/main" val="42741075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t>A </a:t>
            </a:r>
            <a:r>
              <a:rPr lang="en-US" altLang="en-US" dirty="0"/>
              <a:t>sincere apology shows the customers that you empathize with their concerns. When you apologize you acknowledge and </a:t>
            </a:r>
            <a:r>
              <a:rPr lang="en-US" altLang="en-US" sz="2400" dirty="0"/>
              <a:t>take ownership of the issue. This validates the concern and comforts the customer. Apologizing will also show that you care about the customer’s needs. A sincere </a:t>
            </a:r>
            <a:r>
              <a:rPr lang="en-US" altLang="en-US" sz="2600" dirty="0"/>
              <a:t>apology can diffuse the situation and eliminate any further frustration, but </a:t>
            </a:r>
            <a:r>
              <a:rPr lang="en-US" altLang="en-US" dirty="0"/>
              <a:t>remember, apologizing is not great customer service, fixing it is.</a:t>
            </a:r>
            <a:endParaRPr lang="en-US" altLang="en-US" dirty="0">
              <a:ea typeface="MS PGothic" panose="020B0600070205080204" pitchFamily="34" charset="-128"/>
            </a:endParaRPr>
          </a:p>
          <a:p>
            <a:pPr eaLnBrk="1" hangingPunct="1"/>
            <a:endParaRPr lang="en-US" altLang="en-US" dirty="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29057" indent="-280406">
              <a:defRPr>
                <a:solidFill>
                  <a:schemeClr val="tx1"/>
                </a:solidFill>
                <a:latin typeface="Calibri" panose="020F0502020204030204" pitchFamily="34" charset="0"/>
                <a:ea typeface="MS PGothic" panose="020B0600070205080204" pitchFamily="34" charset="-128"/>
              </a:defRPr>
            </a:lvl2pPr>
            <a:lvl3pPr marL="1121626" indent="-224325">
              <a:defRPr>
                <a:solidFill>
                  <a:schemeClr val="tx1"/>
                </a:solidFill>
                <a:latin typeface="Calibri" panose="020F0502020204030204" pitchFamily="34" charset="0"/>
                <a:ea typeface="MS PGothic" panose="020B0600070205080204" pitchFamily="34" charset="-128"/>
              </a:defRPr>
            </a:lvl3pPr>
            <a:lvl4pPr marL="1570276" indent="-224325">
              <a:defRPr>
                <a:solidFill>
                  <a:schemeClr val="tx1"/>
                </a:solidFill>
                <a:latin typeface="Calibri" panose="020F0502020204030204" pitchFamily="34" charset="0"/>
                <a:ea typeface="MS PGothic" panose="020B0600070205080204" pitchFamily="34" charset="-128"/>
              </a:defRPr>
            </a:lvl4pPr>
            <a:lvl5pPr marL="2018927" indent="-224325">
              <a:defRPr>
                <a:solidFill>
                  <a:schemeClr val="tx1"/>
                </a:solidFill>
                <a:latin typeface="Calibri" panose="020F0502020204030204" pitchFamily="34" charset="0"/>
                <a:ea typeface="MS PGothic" panose="020B0600070205080204" pitchFamily="34" charset="-128"/>
              </a:defRPr>
            </a:lvl5pPr>
            <a:lvl6pPr marL="2467577"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16227"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364878"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13528"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1B99578-182A-4905-839A-DC2AA86468FE}" type="slidenum">
              <a:rPr lang="en-US" altLang="en-US" smtClean="0">
                <a:latin typeface="Arial" panose="020B0604020202020204" pitchFamily="34" charset="0"/>
              </a:rPr>
              <a:pPr/>
              <a:t>53</a:t>
            </a:fld>
            <a:endParaRPr lang="en-US" altLang="en-US">
              <a:latin typeface="Arial" panose="020B0604020202020204" pitchFamily="34" charset="0"/>
            </a:endParaRPr>
          </a:p>
        </p:txBody>
      </p:sp>
    </p:spTree>
    <p:extLst>
      <p:ext uri="{BB962C8B-B14F-4D97-AF65-F5344CB8AC3E}">
        <p14:creationId xmlns:p14="http://schemas.microsoft.com/office/powerpoint/2010/main" val="29652092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ea typeface="MS PGothic" panose="020B0600070205080204" pitchFamily="34" charset="-128"/>
              </a:rPr>
              <a:t>The </a:t>
            </a:r>
            <a:r>
              <a:rPr lang="en-US" altLang="en-US" dirty="0">
                <a:ea typeface="MS PGothic" panose="020B0600070205080204" pitchFamily="34" charset="-128"/>
              </a:rPr>
              <a:t>customer’s perception of service is based on how the experience matches their expectations. Satisfactory customer service occurs when expectations are met. High satisfaction occurs when service exceeds expectations. Low satisfaction occurs when service falls short of </a:t>
            </a:r>
            <a:r>
              <a:rPr lang="en-US" altLang="en-US" dirty="0" smtClean="0">
                <a:ea typeface="MS PGothic" panose="020B0600070205080204" pitchFamily="34" charset="-128"/>
              </a:rPr>
              <a:t>expectations.</a:t>
            </a:r>
          </a:p>
          <a:p>
            <a:pPr eaLnBrk="1" hangingPunct="1"/>
            <a:endParaRPr lang="en-US" altLang="en-US" dirty="0">
              <a:ea typeface="MS PGothic" panose="020B0600070205080204" pitchFamily="34" charset="-128"/>
            </a:endParaRPr>
          </a:p>
          <a:p>
            <a:pPr eaLnBrk="1" hangingPunct="1"/>
            <a:r>
              <a:rPr lang="en-US" altLang="en-US" b="1" dirty="0">
                <a:ea typeface="MS PGothic" panose="020B0600070205080204" pitchFamily="34" charset="-128"/>
              </a:rPr>
              <a:t>Note: </a:t>
            </a:r>
            <a:r>
              <a:rPr lang="en-US" altLang="en-US" dirty="0">
                <a:ea typeface="MS PGothic" panose="020B0600070205080204" pitchFamily="34" charset="-128"/>
              </a:rPr>
              <a:t>We only notice experiences that are different than what we expect.</a:t>
            </a:r>
          </a:p>
          <a:p>
            <a:pPr eaLnBrk="1" hangingPunct="1"/>
            <a:endParaRPr lang="en-US" altLang="en-US" dirty="0">
              <a:ea typeface="MS PGothic" panose="020B0600070205080204" pitchFamily="34" charset="-128"/>
            </a:endParaRPr>
          </a:p>
          <a:p>
            <a:pPr eaLnBrk="1" hangingPunct="1"/>
            <a:endParaRPr lang="en-US" altLang="en-US" dirty="0"/>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29057" indent="-280406">
              <a:defRPr>
                <a:solidFill>
                  <a:schemeClr val="tx1"/>
                </a:solidFill>
                <a:latin typeface="Calibri" panose="020F0502020204030204" pitchFamily="34" charset="0"/>
                <a:ea typeface="MS PGothic" panose="020B0600070205080204" pitchFamily="34" charset="-128"/>
              </a:defRPr>
            </a:lvl2pPr>
            <a:lvl3pPr marL="1121626" indent="-224325">
              <a:defRPr>
                <a:solidFill>
                  <a:schemeClr val="tx1"/>
                </a:solidFill>
                <a:latin typeface="Calibri" panose="020F0502020204030204" pitchFamily="34" charset="0"/>
                <a:ea typeface="MS PGothic" panose="020B0600070205080204" pitchFamily="34" charset="-128"/>
              </a:defRPr>
            </a:lvl3pPr>
            <a:lvl4pPr marL="1570276" indent="-224325">
              <a:defRPr>
                <a:solidFill>
                  <a:schemeClr val="tx1"/>
                </a:solidFill>
                <a:latin typeface="Calibri" panose="020F0502020204030204" pitchFamily="34" charset="0"/>
                <a:ea typeface="MS PGothic" panose="020B0600070205080204" pitchFamily="34" charset="-128"/>
              </a:defRPr>
            </a:lvl4pPr>
            <a:lvl5pPr marL="2018927" indent="-224325">
              <a:defRPr>
                <a:solidFill>
                  <a:schemeClr val="tx1"/>
                </a:solidFill>
                <a:latin typeface="Calibri" panose="020F0502020204030204" pitchFamily="34" charset="0"/>
                <a:ea typeface="MS PGothic" panose="020B0600070205080204" pitchFamily="34" charset="-128"/>
              </a:defRPr>
            </a:lvl5pPr>
            <a:lvl6pPr marL="2467577"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16227"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364878"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13528"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979DAC6F-998F-4A5A-8FD2-F894B597BA35}" type="slidenum">
              <a:rPr lang="en-US" altLang="en-US" smtClean="0">
                <a:latin typeface="Arial" panose="020B0604020202020204" pitchFamily="34" charset="0"/>
              </a:rPr>
              <a:pPr/>
              <a:t>54</a:t>
            </a:fld>
            <a:endParaRPr lang="en-US" altLang="en-US">
              <a:latin typeface="Arial" panose="020B0604020202020204" pitchFamily="34" charset="0"/>
            </a:endParaRPr>
          </a:p>
        </p:txBody>
      </p:sp>
    </p:spTree>
    <p:extLst>
      <p:ext uri="{BB962C8B-B14F-4D97-AF65-F5344CB8AC3E}">
        <p14:creationId xmlns:p14="http://schemas.microsoft.com/office/powerpoint/2010/main" val="5419891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ea typeface="MS PGothic" panose="020B0600070205080204" pitchFamily="34" charset="-128"/>
              </a:rPr>
              <a:t>Thank </a:t>
            </a:r>
            <a:r>
              <a:rPr lang="en-US" altLang="en-US" dirty="0">
                <a:ea typeface="MS PGothic" panose="020B0600070205080204" pitchFamily="34" charset="-128"/>
              </a:rPr>
              <a:t>your customers genuinely and sincerely. According to the White House Office of Consumer Affairs, for every 1 customer that complains, 26 other customers remain silent. When a customer complaints, thank them for bringing the situation to your attention. </a:t>
            </a:r>
            <a:r>
              <a:rPr lang="en-US" altLang="en-US" b="1" dirty="0">
                <a:ea typeface="MS PGothic" panose="020B0600070205080204" pitchFamily="34" charset="-128"/>
              </a:rPr>
              <a:t>This says that they care enough to provide you with an opportunity to improve their experience</a:t>
            </a:r>
            <a:r>
              <a:rPr lang="en-US" altLang="en-US" dirty="0">
                <a:ea typeface="MS PGothic" panose="020B0600070205080204" pitchFamily="34" charset="-128"/>
              </a:rPr>
              <a:t>. This is your </a:t>
            </a:r>
            <a:r>
              <a:rPr lang="en-US" altLang="en-US" dirty="0" smtClean="0">
                <a:ea typeface="MS PGothic" panose="020B0600070205080204" pitchFamily="34" charset="-128"/>
              </a:rPr>
              <a:t>chance </a:t>
            </a:r>
            <a:r>
              <a:rPr lang="en-US" altLang="en-US" dirty="0">
                <a:ea typeface="MS PGothic" panose="020B0600070205080204" pitchFamily="34" charset="-128"/>
              </a:rPr>
              <a:t>to correct it and win the customer back.</a:t>
            </a:r>
          </a:p>
          <a:p>
            <a:pPr eaLnBrk="1" hangingPunct="1"/>
            <a:endParaRPr lang="en-US" altLang="en-US" dirty="0">
              <a:ea typeface="MS PGothic" panose="020B0600070205080204" pitchFamily="34" charset="-128"/>
            </a:endParaRPr>
          </a:p>
          <a:p>
            <a:pPr eaLnBrk="1" hangingPunct="1"/>
            <a:endParaRPr lang="en-US" altLang="en-US" dirty="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29057" indent="-280406">
              <a:defRPr>
                <a:solidFill>
                  <a:schemeClr val="tx1"/>
                </a:solidFill>
                <a:latin typeface="Calibri" panose="020F0502020204030204" pitchFamily="34" charset="0"/>
                <a:ea typeface="MS PGothic" panose="020B0600070205080204" pitchFamily="34" charset="-128"/>
              </a:defRPr>
            </a:lvl2pPr>
            <a:lvl3pPr marL="1121626" indent="-224325">
              <a:defRPr>
                <a:solidFill>
                  <a:schemeClr val="tx1"/>
                </a:solidFill>
                <a:latin typeface="Calibri" panose="020F0502020204030204" pitchFamily="34" charset="0"/>
                <a:ea typeface="MS PGothic" panose="020B0600070205080204" pitchFamily="34" charset="-128"/>
              </a:defRPr>
            </a:lvl3pPr>
            <a:lvl4pPr marL="1570276" indent="-224325">
              <a:defRPr>
                <a:solidFill>
                  <a:schemeClr val="tx1"/>
                </a:solidFill>
                <a:latin typeface="Calibri" panose="020F0502020204030204" pitchFamily="34" charset="0"/>
                <a:ea typeface="MS PGothic" panose="020B0600070205080204" pitchFamily="34" charset="-128"/>
              </a:defRPr>
            </a:lvl4pPr>
            <a:lvl5pPr marL="2018927" indent="-224325">
              <a:defRPr>
                <a:solidFill>
                  <a:schemeClr val="tx1"/>
                </a:solidFill>
                <a:latin typeface="Calibri" panose="020F0502020204030204" pitchFamily="34" charset="0"/>
                <a:ea typeface="MS PGothic" panose="020B0600070205080204" pitchFamily="34" charset="-128"/>
              </a:defRPr>
            </a:lvl5pPr>
            <a:lvl6pPr marL="2467577"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16227"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364878"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13528"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803C98C7-5ADF-42F0-BA9A-9DFB30778A5F}" type="slidenum">
              <a:rPr lang="en-US" altLang="en-US" smtClean="0">
                <a:latin typeface="Arial" panose="020B0604020202020204" pitchFamily="34" charset="0"/>
              </a:rPr>
              <a:pPr/>
              <a:t>55</a:t>
            </a:fld>
            <a:endParaRPr lang="en-US" altLang="en-US">
              <a:latin typeface="Arial" panose="020B0604020202020204" pitchFamily="34" charset="0"/>
            </a:endParaRPr>
          </a:p>
        </p:txBody>
      </p:sp>
    </p:spTree>
    <p:extLst>
      <p:ext uri="{BB962C8B-B14F-4D97-AF65-F5344CB8AC3E}">
        <p14:creationId xmlns:p14="http://schemas.microsoft.com/office/powerpoint/2010/main" val="22243423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29057" indent="-280406">
              <a:defRPr>
                <a:solidFill>
                  <a:schemeClr val="tx1"/>
                </a:solidFill>
                <a:latin typeface="Calibri" panose="020F0502020204030204" pitchFamily="34" charset="0"/>
                <a:ea typeface="MS PGothic" panose="020B0600070205080204" pitchFamily="34" charset="-128"/>
              </a:defRPr>
            </a:lvl2pPr>
            <a:lvl3pPr marL="1121626" indent="-224325">
              <a:defRPr>
                <a:solidFill>
                  <a:schemeClr val="tx1"/>
                </a:solidFill>
                <a:latin typeface="Calibri" panose="020F0502020204030204" pitchFamily="34" charset="0"/>
                <a:ea typeface="MS PGothic" panose="020B0600070205080204" pitchFamily="34" charset="-128"/>
              </a:defRPr>
            </a:lvl3pPr>
            <a:lvl4pPr marL="1570276" indent="-224325">
              <a:defRPr>
                <a:solidFill>
                  <a:schemeClr val="tx1"/>
                </a:solidFill>
                <a:latin typeface="Calibri" panose="020F0502020204030204" pitchFamily="34" charset="0"/>
                <a:ea typeface="MS PGothic" panose="020B0600070205080204" pitchFamily="34" charset="-128"/>
              </a:defRPr>
            </a:lvl4pPr>
            <a:lvl5pPr marL="2018927" indent="-224325">
              <a:defRPr>
                <a:solidFill>
                  <a:schemeClr val="tx1"/>
                </a:solidFill>
                <a:latin typeface="Calibri" panose="020F0502020204030204" pitchFamily="34" charset="0"/>
                <a:ea typeface="MS PGothic" panose="020B0600070205080204" pitchFamily="34" charset="-128"/>
              </a:defRPr>
            </a:lvl5pPr>
            <a:lvl6pPr marL="2467577"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16227"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364878"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13528" indent="-224325" defTabSz="44865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ED3D0174-2B1C-4C49-9995-5698A0AD41F4}" type="slidenum">
              <a:rPr lang="en-US" altLang="en-US" smtClean="0"/>
              <a:pPr/>
              <a:t>56</a:t>
            </a:fld>
            <a:endParaRPr lang="en-US" altLang="en-US"/>
          </a:p>
        </p:txBody>
      </p:sp>
    </p:spTree>
    <p:extLst>
      <p:ext uri="{BB962C8B-B14F-4D97-AF65-F5344CB8AC3E}">
        <p14:creationId xmlns:p14="http://schemas.microsoft.com/office/powerpoint/2010/main" val="18303633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Read slide</a:t>
            </a:r>
          </a:p>
          <a:p>
            <a:r>
              <a:rPr lang="en-US" dirty="0"/>
              <a:t>Review </a:t>
            </a:r>
            <a:r>
              <a:rPr lang="en-US" baseline="0" dirty="0" smtClean="0"/>
              <a:t>Welcoming </a:t>
            </a:r>
            <a:r>
              <a:rPr lang="en-US" baseline="0" dirty="0"/>
              <a:t>Environment Checklist</a:t>
            </a:r>
            <a:endParaRPr lang="en-US" dirty="0"/>
          </a:p>
        </p:txBody>
      </p:sp>
      <p:sp>
        <p:nvSpPr>
          <p:cNvPr id="4" name="Slide Number Placeholder 3"/>
          <p:cNvSpPr>
            <a:spLocks noGrp="1"/>
          </p:cNvSpPr>
          <p:nvPr>
            <p:ph type="sldNum" sz="quarter" idx="10"/>
          </p:nvPr>
        </p:nvSpPr>
        <p:spPr/>
        <p:txBody>
          <a:bodyPr/>
          <a:lstStyle/>
          <a:p>
            <a:fld id="{395B798E-BD02-F64A-B42B-DDF49FEA5CE5}" type="slidenum">
              <a:rPr lang="en-US" smtClean="0"/>
              <a:pPr/>
              <a:t>58</a:t>
            </a:fld>
            <a:endParaRPr lang="en-US"/>
          </a:p>
        </p:txBody>
      </p:sp>
    </p:spTree>
    <p:extLst>
      <p:ext uri="{BB962C8B-B14F-4D97-AF65-F5344CB8AC3E}">
        <p14:creationId xmlns:p14="http://schemas.microsoft.com/office/powerpoint/2010/main" val="41559574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It is</a:t>
            </a:r>
            <a:r>
              <a:rPr lang="en-US" baseline="0" dirty="0"/>
              <a:t> recommended that the walkthrough be completed at the beginning of each semester, or more often as needed. This allows </a:t>
            </a:r>
            <a:r>
              <a:rPr lang="en-US" baseline="0" dirty="0" smtClean="0"/>
              <a:t>time </a:t>
            </a:r>
            <a:r>
              <a:rPr lang="en-US" baseline="0" dirty="0"/>
              <a:t>to implement the plan before another walkthrough. The ongoing process ensures that the school’s environment is being </a:t>
            </a:r>
            <a:r>
              <a:rPr lang="en-US" baseline="0" dirty="0" smtClean="0"/>
              <a:t>attended to regularly</a:t>
            </a:r>
            <a:r>
              <a:rPr lang="en-US" baseline="0" dirty="0"/>
              <a:t>. </a:t>
            </a:r>
          </a:p>
          <a:p>
            <a:endParaRPr lang="en-US" baseline="0" dirty="0"/>
          </a:p>
          <a:p>
            <a:r>
              <a:rPr lang="en-US" baseline="0" dirty="0"/>
              <a:t>The same team or a new team can do the walkthrough each time. </a:t>
            </a:r>
          </a:p>
        </p:txBody>
      </p:sp>
      <p:sp>
        <p:nvSpPr>
          <p:cNvPr id="4" name="Slide Number Placeholder 3"/>
          <p:cNvSpPr>
            <a:spLocks noGrp="1"/>
          </p:cNvSpPr>
          <p:nvPr>
            <p:ph type="sldNum" sz="quarter" idx="10"/>
          </p:nvPr>
        </p:nvSpPr>
        <p:spPr/>
        <p:txBody>
          <a:bodyPr/>
          <a:lstStyle/>
          <a:p>
            <a:fld id="{395B798E-BD02-F64A-B42B-DDF49FEA5CE5}" type="slidenum">
              <a:rPr lang="en-US" smtClean="0"/>
              <a:pPr/>
              <a:t>59</a:t>
            </a:fld>
            <a:endParaRPr lang="en-US"/>
          </a:p>
        </p:txBody>
      </p:sp>
    </p:spTree>
    <p:extLst>
      <p:ext uri="{BB962C8B-B14F-4D97-AF65-F5344CB8AC3E}">
        <p14:creationId xmlns:p14="http://schemas.microsoft.com/office/powerpoint/2010/main" val="18815542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are going</a:t>
            </a:r>
            <a:r>
              <a:rPr lang="en-US" baseline="0" dirty="0"/>
              <a:t> to talk about communication and how school communication will help your school with Customer Service, Welcoming your parents and having them feel a part of the school</a:t>
            </a:r>
            <a:endParaRPr lang="en-US" dirty="0"/>
          </a:p>
        </p:txBody>
      </p:sp>
      <p:sp>
        <p:nvSpPr>
          <p:cNvPr id="4" name="Slide Number Placeholder 3"/>
          <p:cNvSpPr>
            <a:spLocks noGrp="1"/>
          </p:cNvSpPr>
          <p:nvPr>
            <p:ph type="sldNum" sz="quarter" idx="10"/>
          </p:nvPr>
        </p:nvSpPr>
        <p:spPr/>
        <p:txBody>
          <a:bodyPr/>
          <a:lstStyle/>
          <a:p>
            <a:fld id="{F57079D6-3015-4F6B-AB90-69554EE9A002}" type="slidenum">
              <a:rPr lang="en-US" smtClean="0"/>
              <a:t>60</a:t>
            </a:fld>
            <a:endParaRPr lang="en-US"/>
          </a:p>
        </p:txBody>
      </p:sp>
    </p:spTree>
    <p:extLst>
      <p:ext uri="{BB962C8B-B14F-4D97-AF65-F5344CB8AC3E}">
        <p14:creationId xmlns:p14="http://schemas.microsoft.com/office/powerpoint/2010/main" val="10869392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First impressions matter. Make it</a:t>
            </a:r>
            <a:r>
              <a:rPr lang="en-US" baseline="0" dirty="0" smtClean="0"/>
              <a:t> count.</a:t>
            </a:r>
            <a:endParaRPr dirty="0"/>
          </a:p>
        </p:txBody>
      </p:sp>
      <p:sp>
        <p:nvSpPr>
          <p:cNvPr id="256" name="Shape 2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753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a:t>
            </a:r>
            <a:r>
              <a:rPr lang="en-US" dirty="0" smtClean="0"/>
              <a:t>meta</a:t>
            </a:r>
            <a:r>
              <a:rPr lang="en-US" dirty="0"/>
              <a:t>-</a:t>
            </a:r>
            <a:r>
              <a:rPr lang="en-US" dirty="0" smtClean="0"/>
              <a:t>analysis study uses </a:t>
            </a:r>
            <a:r>
              <a:rPr lang="en-US" dirty="0"/>
              <a:t>a statistical approach to combine the results from multiple studies in an effort to increase power (over individual studies), improve estimates of the size of the effect and/or to resolve uncertainty when reports disagree.</a:t>
            </a:r>
          </a:p>
          <a:p>
            <a:r>
              <a:rPr lang="en-US" dirty="0"/>
              <a:t>Williams </a:t>
            </a:r>
            <a:r>
              <a:rPr lang="en-US" dirty="0" err="1"/>
              <a:t>Jeynes</a:t>
            </a:r>
            <a:r>
              <a:rPr lang="en-US" dirty="0"/>
              <a:t> </a:t>
            </a:r>
          </a:p>
        </p:txBody>
      </p:sp>
      <p:sp>
        <p:nvSpPr>
          <p:cNvPr id="4" name="Slide Number Placeholder 3"/>
          <p:cNvSpPr>
            <a:spLocks noGrp="1"/>
          </p:cNvSpPr>
          <p:nvPr>
            <p:ph type="sldNum" sz="quarter" idx="10"/>
          </p:nvPr>
        </p:nvSpPr>
        <p:spPr/>
        <p:txBody>
          <a:bodyPr/>
          <a:lstStyle/>
          <a:p>
            <a:fld id="{F57079D6-3015-4F6B-AB90-69554EE9A002}" type="slidenum">
              <a:rPr lang="en-US" smtClean="0"/>
              <a:t>7</a:t>
            </a:fld>
            <a:endParaRPr lang="en-US"/>
          </a:p>
        </p:txBody>
      </p:sp>
    </p:spTree>
    <p:extLst>
      <p:ext uri="{BB962C8B-B14F-4D97-AF65-F5344CB8AC3E}">
        <p14:creationId xmlns:p14="http://schemas.microsoft.com/office/powerpoint/2010/main" val="23005869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itchFamily="34" charset="0"/>
              <a:buChar char="•"/>
            </a:pPr>
            <a:r>
              <a:rPr lang="en-US" baseline="0" dirty="0"/>
              <a:t>Communication – key for schools to provide information. Key components include phone calls, newsletters, forms, bulletin boards, and the school’s </a:t>
            </a:r>
            <a:r>
              <a:rPr lang="en-US" baseline="0" dirty="0" smtClean="0"/>
              <a:t>website. What other forms of communication are you using?</a:t>
            </a:r>
            <a:endParaRPr lang="en-US" baseline="0" dirty="0"/>
          </a:p>
        </p:txBody>
      </p:sp>
      <p:sp>
        <p:nvSpPr>
          <p:cNvPr id="4" name="Slide Number Placeholder 3"/>
          <p:cNvSpPr>
            <a:spLocks noGrp="1"/>
          </p:cNvSpPr>
          <p:nvPr>
            <p:ph type="sldNum" sz="quarter" idx="10"/>
          </p:nvPr>
        </p:nvSpPr>
        <p:spPr/>
        <p:txBody>
          <a:bodyPr/>
          <a:lstStyle/>
          <a:p>
            <a:fld id="{5AB06257-3AB7-409F-9553-9A92B7403C00}"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38573893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Here </a:t>
            </a:r>
            <a:r>
              <a:rPr lang="en-US" dirty="0"/>
              <a:t>are </a:t>
            </a:r>
            <a:r>
              <a:rPr lang="en-US" dirty="0" smtClean="0"/>
              <a:t>some</a:t>
            </a:r>
            <a:r>
              <a:rPr lang="en-US" baseline="0" dirty="0" smtClean="0"/>
              <a:t> other </a:t>
            </a:r>
            <a:r>
              <a:rPr lang="en-US" dirty="0" smtClean="0"/>
              <a:t>ways </a:t>
            </a:r>
            <a:r>
              <a:rPr lang="en-US" dirty="0"/>
              <a:t>of communicating with </a:t>
            </a:r>
            <a:r>
              <a:rPr lang="en-US" dirty="0" smtClean="0"/>
              <a:t>families.</a:t>
            </a:r>
            <a:r>
              <a:rPr lang="en-US" baseline="0" dirty="0" smtClean="0"/>
              <a:t> </a:t>
            </a:r>
            <a:endParaRPr lang="en-US" dirty="0"/>
          </a:p>
          <a:p>
            <a:pPr lvl="0">
              <a:spcBef>
                <a:spcPts val="0"/>
              </a:spcBef>
              <a:buNone/>
            </a:pPr>
            <a:endParaRPr dirty="0"/>
          </a:p>
        </p:txBody>
      </p:sp>
      <p:sp>
        <p:nvSpPr>
          <p:cNvPr id="278" name="Shape 2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87972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Shape 2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9" name="Shape 28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1448765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Office staff represents first point of contact with </a:t>
            </a:r>
            <a:r>
              <a:rPr lang="en-US" dirty="0" smtClean="0"/>
              <a:t>parents.</a:t>
            </a:r>
            <a:r>
              <a:rPr lang="en-US" baseline="0" dirty="0" smtClean="0"/>
              <a:t> A timely greeting is important.</a:t>
            </a:r>
            <a:endParaRPr lang="en-US" dirty="0"/>
          </a:p>
        </p:txBody>
      </p:sp>
      <p:sp>
        <p:nvSpPr>
          <p:cNvPr id="4" name="Slide Number Placeholder 3"/>
          <p:cNvSpPr>
            <a:spLocks noGrp="1"/>
          </p:cNvSpPr>
          <p:nvPr>
            <p:ph type="sldNum" sz="quarter" idx="10"/>
          </p:nvPr>
        </p:nvSpPr>
        <p:spPr/>
        <p:txBody>
          <a:bodyPr/>
          <a:lstStyle/>
          <a:p>
            <a:fld id="{395B798E-BD02-F64A-B42B-DDF49FEA5CE5}" type="slidenum">
              <a:rPr lang="en-US" smtClean="0"/>
              <a:pPr/>
              <a:t>65</a:t>
            </a:fld>
            <a:endParaRPr lang="en-US"/>
          </a:p>
        </p:txBody>
      </p:sp>
    </p:spTree>
    <p:extLst>
      <p:ext uri="{BB962C8B-B14F-4D97-AF65-F5344CB8AC3E}">
        <p14:creationId xmlns:p14="http://schemas.microsoft.com/office/powerpoint/2010/main" val="40756369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Training</a:t>
            </a:r>
            <a:r>
              <a:rPr lang="en-US" baseline="0" dirty="0" smtClean="0"/>
              <a:t> teachers to work with parents may be necessary. Use the 2 staff trainings requirement of Title 1 to build these skills.</a:t>
            </a:r>
            <a:endParaRPr lang="en-US" dirty="0"/>
          </a:p>
        </p:txBody>
      </p:sp>
      <p:sp>
        <p:nvSpPr>
          <p:cNvPr id="4" name="Slide Number Placeholder 3"/>
          <p:cNvSpPr>
            <a:spLocks noGrp="1"/>
          </p:cNvSpPr>
          <p:nvPr>
            <p:ph type="sldNum" sz="quarter" idx="10"/>
          </p:nvPr>
        </p:nvSpPr>
        <p:spPr/>
        <p:txBody>
          <a:bodyPr/>
          <a:lstStyle/>
          <a:p>
            <a:fld id="{395B798E-BD02-F64A-B42B-DDF49FEA5CE5}" type="slidenum">
              <a:rPr lang="en-US" smtClean="0"/>
              <a:pPr/>
              <a:t>66</a:t>
            </a:fld>
            <a:endParaRPr lang="en-US"/>
          </a:p>
        </p:txBody>
      </p:sp>
    </p:spTree>
    <p:extLst>
      <p:ext uri="{BB962C8B-B14F-4D97-AF65-F5344CB8AC3E}">
        <p14:creationId xmlns:p14="http://schemas.microsoft.com/office/powerpoint/2010/main" val="26697994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should be a call to action….</a:t>
            </a:r>
          </a:p>
          <a:p>
            <a:r>
              <a:rPr lang="en-US" baseline="0" dirty="0" smtClean="0"/>
              <a:t>Align </a:t>
            </a:r>
            <a:r>
              <a:rPr lang="en-US" baseline="0" dirty="0"/>
              <a:t>to </a:t>
            </a:r>
            <a:r>
              <a:rPr lang="en-US" baseline="0" dirty="0" smtClean="0"/>
              <a:t>the Single </a:t>
            </a:r>
            <a:r>
              <a:rPr lang="en-US" baseline="0" dirty="0"/>
              <a:t>P</a:t>
            </a:r>
            <a:r>
              <a:rPr lang="en-US" baseline="0" dirty="0" smtClean="0"/>
              <a:t>lan </a:t>
            </a:r>
            <a:r>
              <a:rPr lang="en-US" baseline="0" dirty="0"/>
              <a:t>for </a:t>
            </a:r>
            <a:r>
              <a:rPr lang="en-US" baseline="0" dirty="0" smtClean="0"/>
              <a:t>Student Achievement</a:t>
            </a:r>
            <a:r>
              <a:rPr lang="en-US" baseline="0" dirty="0"/>
              <a:t> </a:t>
            </a:r>
            <a:r>
              <a:rPr lang="en-US" baseline="0" dirty="0" smtClean="0"/>
              <a:t>(SPSA)</a:t>
            </a:r>
            <a:endParaRPr lang="en-US" dirty="0"/>
          </a:p>
        </p:txBody>
      </p:sp>
      <p:sp>
        <p:nvSpPr>
          <p:cNvPr id="4" name="Slide Number Placeholder 3"/>
          <p:cNvSpPr>
            <a:spLocks noGrp="1"/>
          </p:cNvSpPr>
          <p:nvPr>
            <p:ph type="sldNum" sz="quarter" idx="10"/>
          </p:nvPr>
        </p:nvSpPr>
        <p:spPr/>
        <p:txBody>
          <a:bodyPr/>
          <a:lstStyle/>
          <a:p>
            <a:fld id="{F57079D6-3015-4F6B-AB90-69554EE9A002}" type="slidenum">
              <a:rPr lang="en-US" smtClean="0"/>
              <a:t>67</a:t>
            </a:fld>
            <a:endParaRPr lang="en-US"/>
          </a:p>
        </p:txBody>
      </p:sp>
    </p:spTree>
    <p:extLst>
      <p:ext uri="{BB962C8B-B14F-4D97-AF65-F5344CB8AC3E}">
        <p14:creationId xmlns:p14="http://schemas.microsoft.com/office/powerpoint/2010/main" val="21198253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Display slide and read the objective.</a:t>
            </a:r>
          </a:p>
          <a:p>
            <a:r>
              <a:rPr lang="en-US" dirty="0"/>
              <a:t>Ask if objectives were met</a:t>
            </a:r>
          </a:p>
        </p:txBody>
      </p:sp>
      <p:sp>
        <p:nvSpPr>
          <p:cNvPr id="4" name="Slide Number Placeholder 3"/>
          <p:cNvSpPr>
            <a:spLocks noGrp="1"/>
          </p:cNvSpPr>
          <p:nvPr>
            <p:ph type="sldNum" sz="quarter" idx="10"/>
          </p:nvPr>
        </p:nvSpPr>
        <p:spPr/>
        <p:txBody>
          <a:bodyPr/>
          <a:lstStyle/>
          <a:p>
            <a:fld id="{395B798E-BD02-F64A-B42B-DDF49FEA5CE5}" type="slidenum">
              <a:rPr lang="en-US" smtClean="0"/>
              <a:pPr/>
              <a:t>68</a:t>
            </a:fld>
            <a:endParaRPr lang="en-US"/>
          </a:p>
        </p:txBody>
      </p:sp>
    </p:spTree>
    <p:extLst>
      <p:ext uri="{BB962C8B-B14F-4D97-AF65-F5344CB8AC3E}">
        <p14:creationId xmlns:p14="http://schemas.microsoft.com/office/powerpoint/2010/main" val="334022315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your contact information to the slide</a:t>
            </a:r>
            <a:endParaRPr lang="en-US" dirty="0"/>
          </a:p>
        </p:txBody>
      </p:sp>
      <p:sp>
        <p:nvSpPr>
          <p:cNvPr id="4" name="Slide Number Placeholder 3"/>
          <p:cNvSpPr>
            <a:spLocks noGrp="1"/>
          </p:cNvSpPr>
          <p:nvPr>
            <p:ph type="sldNum" sz="quarter" idx="10"/>
          </p:nvPr>
        </p:nvSpPr>
        <p:spPr/>
        <p:txBody>
          <a:bodyPr/>
          <a:lstStyle/>
          <a:p>
            <a:fld id="{F57079D6-3015-4F6B-AB90-69554EE9A002}" type="slidenum">
              <a:rPr lang="en-US" smtClean="0"/>
              <a:t>69</a:t>
            </a:fld>
            <a:endParaRPr lang="en-US"/>
          </a:p>
        </p:txBody>
      </p:sp>
    </p:spTree>
    <p:extLst>
      <p:ext uri="{BB962C8B-B14F-4D97-AF65-F5344CB8AC3E}">
        <p14:creationId xmlns:p14="http://schemas.microsoft.com/office/powerpoint/2010/main" val="2210649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 bullets</a:t>
            </a:r>
            <a:endParaRPr lang="en-US" dirty="0"/>
          </a:p>
        </p:txBody>
      </p:sp>
      <p:sp>
        <p:nvSpPr>
          <p:cNvPr id="4" name="Slide Number Placeholder 3"/>
          <p:cNvSpPr>
            <a:spLocks noGrp="1"/>
          </p:cNvSpPr>
          <p:nvPr>
            <p:ph type="sldNum" sz="quarter" idx="10"/>
          </p:nvPr>
        </p:nvSpPr>
        <p:spPr/>
        <p:txBody>
          <a:bodyPr/>
          <a:lstStyle/>
          <a:p>
            <a:fld id="{F57079D6-3015-4F6B-AB90-69554EE9A002}" type="slidenum">
              <a:rPr lang="en-US" smtClean="0"/>
              <a:t>8</a:t>
            </a:fld>
            <a:endParaRPr lang="en-US"/>
          </a:p>
        </p:txBody>
      </p:sp>
    </p:spTree>
    <p:extLst>
      <p:ext uri="{BB962C8B-B14F-4D97-AF65-F5344CB8AC3E}">
        <p14:creationId xmlns:p14="http://schemas.microsoft.com/office/powerpoint/2010/main" val="1544993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8" name="Shape 12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100" b="0" i="0" u="none" strike="noStrike" cap="none" dirty="0" smtClean="0">
                <a:solidFill>
                  <a:schemeClr val="dk1"/>
                </a:solidFill>
                <a:latin typeface="Arial"/>
                <a:ea typeface="Arial"/>
                <a:cs typeface="Arial"/>
                <a:sym typeface="Arial"/>
              </a:rPr>
              <a:t>Share research</a:t>
            </a: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82178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In</a:t>
            </a:r>
            <a:r>
              <a:rPr lang="en-US" baseline="0" dirty="0"/>
              <a:t> the </a:t>
            </a:r>
            <a:r>
              <a:rPr lang="en-US" baseline="0" dirty="0" smtClean="0"/>
              <a:t>Dual Capacity Framework the work of </a:t>
            </a:r>
            <a:r>
              <a:rPr lang="en-US" baseline="0" dirty="0"/>
              <a:t>Dr. Monica </a:t>
            </a:r>
            <a:r>
              <a:rPr lang="en-US" baseline="0" dirty="0" smtClean="0"/>
              <a:t>Higgins, the </a:t>
            </a:r>
            <a:r>
              <a:rPr lang="en-US" baseline="0" dirty="0"/>
              <a:t>4 C’s</a:t>
            </a:r>
            <a:r>
              <a:rPr lang="en-US" baseline="0" dirty="0" smtClean="0"/>
              <a:t>, is discussed. </a:t>
            </a:r>
            <a:r>
              <a:rPr lang="en-US" dirty="0"/>
              <a:t>Professor Monica Higgins</a:t>
            </a:r>
            <a:r>
              <a:rPr lang="en-US" baseline="0" dirty="0"/>
              <a:t> mentions, </a:t>
            </a:r>
            <a:r>
              <a:rPr lang="en-US" dirty="0"/>
              <a:t>Career imprinting which is the process by which people in organizations cultivate and acquire common sets of skills and characteristics that are time and place-specific. The imprint is defined by what</a:t>
            </a:r>
            <a:r>
              <a:rPr lang="en-US" baseline="0" dirty="0"/>
              <a:t> is </a:t>
            </a:r>
            <a:r>
              <a:rPr lang="en-US" dirty="0" smtClean="0"/>
              <a:t>called </a:t>
            </a:r>
            <a:r>
              <a:rPr lang="en-US" dirty="0"/>
              <a:t>the 4Cs: </a:t>
            </a:r>
            <a:r>
              <a:rPr lang="en-US" b="1" dirty="0"/>
              <a:t>Capabilities, </a:t>
            </a:r>
            <a:r>
              <a:rPr lang="en-US" dirty="0"/>
              <a:t>which are the skill sets we acquire; </a:t>
            </a:r>
            <a:r>
              <a:rPr lang="en-US" b="1" dirty="0"/>
              <a:t>Connections</a:t>
            </a:r>
            <a:r>
              <a:rPr lang="en-US" dirty="0"/>
              <a:t>, or networks and alliances; </a:t>
            </a:r>
            <a:r>
              <a:rPr lang="en-US" b="1" dirty="0"/>
              <a:t>Confidence</a:t>
            </a:r>
            <a:r>
              <a:rPr lang="en-US" dirty="0"/>
              <a:t> regarding particular ways of learning; and </a:t>
            </a:r>
            <a:r>
              <a:rPr lang="en-US" b="1" dirty="0"/>
              <a:t>Cognition</a:t>
            </a:r>
            <a:r>
              <a:rPr lang="en-US" dirty="0"/>
              <a:t> – what we learn or assume about the best ways in which to work in order to accomplish our objectives. </a:t>
            </a:r>
          </a:p>
          <a:p>
            <a:endParaRPr lang="en-US" dirty="0" smtClean="0"/>
          </a:p>
          <a:p>
            <a:r>
              <a:rPr lang="en-US" dirty="0" smtClean="0"/>
              <a:t>In </a:t>
            </a:r>
            <a:r>
              <a:rPr lang="en-US" dirty="0"/>
              <a:t>LAUSD we have our own time specific skills and characteristics that will frame and</a:t>
            </a:r>
            <a:r>
              <a:rPr lang="en-US" baseline="0" dirty="0"/>
              <a:t> focus our work around parent engagement</a:t>
            </a:r>
            <a:r>
              <a:rPr lang="en-US" dirty="0"/>
              <a:t>:</a:t>
            </a:r>
          </a:p>
          <a:p>
            <a:r>
              <a:rPr lang="en-US" dirty="0"/>
              <a:t>Customer Service</a:t>
            </a:r>
          </a:p>
          <a:p>
            <a:r>
              <a:rPr lang="en-US" dirty="0"/>
              <a:t>Communication</a:t>
            </a:r>
            <a:r>
              <a:rPr lang="en-US" baseline="0" dirty="0"/>
              <a:t> </a:t>
            </a:r>
          </a:p>
          <a:p>
            <a:r>
              <a:rPr lang="en-US" baseline="0" dirty="0"/>
              <a:t>Connections</a:t>
            </a:r>
          </a:p>
          <a:p>
            <a:r>
              <a:rPr lang="en-US" baseline="0" dirty="0"/>
              <a:t>Capacity </a:t>
            </a:r>
            <a:r>
              <a:rPr lang="en-US" baseline="0" dirty="0" smtClean="0"/>
              <a:t>Building</a:t>
            </a:r>
          </a:p>
          <a:p>
            <a:endParaRPr lang="en-US" baseline="0" dirty="0"/>
          </a:p>
          <a:p>
            <a:r>
              <a:rPr lang="en-US" baseline="0" dirty="0"/>
              <a:t>Each of these focus areas have </a:t>
            </a:r>
            <a:r>
              <a:rPr lang="en-US" baseline="0" dirty="0" smtClean="0"/>
              <a:t>key </a:t>
            </a:r>
            <a:r>
              <a:rPr lang="en-US" baseline="0" dirty="0"/>
              <a:t>components which need to be addressed to support parent </a:t>
            </a:r>
            <a:r>
              <a:rPr lang="en-US" baseline="0" dirty="0" smtClean="0"/>
              <a:t>engagement</a:t>
            </a:r>
            <a:endParaRPr lang="en-US" baseline="0" dirty="0"/>
          </a:p>
        </p:txBody>
      </p:sp>
      <p:sp>
        <p:nvSpPr>
          <p:cNvPr id="4" name="Slide Number Placeholder 3"/>
          <p:cNvSpPr>
            <a:spLocks noGrp="1"/>
          </p:cNvSpPr>
          <p:nvPr>
            <p:ph type="sldNum" sz="quarter" idx="10"/>
          </p:nvPr>
        </p:nvSpPr>
        <p:spPr/>
        <p:txBody>
          <a:bodyPr/>
          <a:lstStyle/>
          <a:p>
            <a:fld id="{F57079D6-3015-4F6B-AB90-69554EE9A002}" type="slidenum">
              <a:rPr lang="en-US" smtClean="0"/>
              <a:t>10</a:t>
            </a:fld>
            <a:endParaRPr lang="en-US"/>
          </a:p>
        </p:txBody>
      </p:sp>
    </p:spTree>
    <p:extLst>
      <p:ext uri="{BB962C8B-B14F-4D97-AF65-F5344CB8AC3E}">
        <p14:creationId xmlns:p14="http://schemas.microsoft.com/office/powerpoint/2010/main" val="7657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4" Type="http://schemas.openxmlformats.org/officeDocument/2006/relationships/oleObject" Target="../embeddings/oleObject1.bin"/><Relationship Id="rId5" Type="http://schemas.openxmlformats.org/officeDocument/2006/relationships/image" Target="../media/image2.emf"/><Relationship Id="rId1" Type="http://schemas.openxmlformats.org/officeDocument/2006/relationships/vmlDrawing" Target="../drawings/vmlDrawing1.vml"/><Relationship Id="rId2" Type="http://schemas.openxmlformats.org/officeDocument/2006/relationships/tags" Target="../tags/tag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910080" y="359898"/>
            <a:ext cx="987552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910080"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r>
              <a:rPr lang="en-US">
                <a:solidFill>
                  <a:prstClr val="black">
                    <a:tint val="75000"/>
                  </a:prstClr>
                </a:solidFill>
              </a:rPr>
              <a:t>June 2013</a:t>
            </a:r>
          </a:p>
        </p:txBody>
      </p:sp>
      <p:sp>
        <p:nvSpPr>
          <p:cNvPr id="20" name="Footer Placeholder 19"/>
          <p:cNvSpPr>
            <a:spLocks noGrp="1"/>
          </p:cNvSpPr>
          <p:nvPr>
            <p:ph type="ftr" sz="quarter" idx="11"/>
          </p:nvPr>
        </p:nvSpPr>
        <p:spPr/>
        <p:txBody>
          <a:bodyPr/>
          <a:lstStyle/>
          <a:p>
            <a:endParaRPr lang="en-US">
              <a:solidFill>
                <a:prstClr val="black">
                  <a:tint val="75000"/>
                </a:prstClr>
              </a:solidFill>
            </a:endParaRPr>
          </a:p>
        </p:txBody>
      </p:sp>
      <p:sp>
        <p:nvSpPr>
          <p:cNvPr id="10" name="Slide Number Placeholder 9"/>
          <p:cNvSpPr>
            <a:spLocks noGrp="1"/>
          </p:cNvSpPr>
          <p:nvPr>
            <p:ph type="sldNum" sz="quarter" idx="12"/>
          </p:nvPr>
        </p:nvSpPr>
        <p:spPr/>
        <p:txBody>
          <a:bodyPr/>
          <a:lstStyle/>
          <a:p>
            <a:fld id="{7D1C72CB-E8FA-4CBF-8A20-F9DEB58D6E8F}" type="slidenum">
              <a:rPr lang="en-US" smtClean="0">
                <a:solidFill>
                  <a:prstClr val="black">
                    <a:tint val="75000"/>
                  </a:prstClr>
                </a:solidFill>
              </a:rPr>
              <a:pPr/>
              <a:t>‹#›</a:t>
            </a:fld>
            <a:endParaRPr lang="en-US">
              <a:solidFill>
                <a:prstClr val="black">
                  <a:tint val="75000"/>
                </a:prstClr>
              </a:solidFill>
            </a:endParaRPr>
          </a:p>
        </p:txBody>
      </p:sp>
      <p:sp>
        <p:nvSpPr>
          <p:cNvPr id="8" name="Oval 7"/>
          <p:cNvSpPr/>
          <p:nvPr/>
        </p:nvSpPr>
        <p:spPr>
          <a:xfrm>
            <a:off x="1228577" y="1413802"/>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Oval 8"/>
          <p:cNvSpPr/>
          <p:nvPr/>
        </p:nvSpPr>
        <p:spPr>
          <a:xfrm>
            <a:off x="1542901" y="1345016"/>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r>
              <a:rPr lang="en-US">
                <a:solidFill>
                  <a:prstClr val="black">
                    <a:tint val="75000"/>
                  </a:prstClr>
                </a:solidFill>
              </a:rPr>
              <a:t>June 2013</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1C72CB-E8FA-4CBF-8A20-F9DEB58D6E8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40"/>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524000" y="274641"/>
            <a:ext cx="7416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r>
              <a:rPr lang="en-US">
                <a:solidFill>
                  <a:prstClr val="black">
                    <a:tint val="75000"/>
                  </a:prstClr>
                </a:solidFill>
              </a:rPr>
              <a:t>June 2013</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1C72CB-E8FA-4CBF-8A20-F9DEB58D6E8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15601" y="593367"/>
            <a:ext cx="11360799" cy="763599"/>
          </a:xfrm>
          <a:prstGeom prst="rect">
            <a:avLst/>
          </a:prstGeom>
          <a:noFill/>
          <a:ln>
            <a:noFill/>
          </a:ln>
        </p:spPr>
        <p:txBody>
          <a:bodyPr lIns="121897" tIns="121897" rIns="121897" bIns="121897" anchor="t" anchorCtr="0"/>
          <a:lstStyle>
            <a:lvl1pPr marL="0" marR="0" lvl="0" indent="0" algn="ctr" rtl="0">
              <a:spcBef>
                <a:spcPts val="0"/>
              </a:spcBef>
              <a:buClr>
                <a:schemeClr val="accent1"/>
              </a:buClr>
              <a:buFont typeface="Source Sans Pro"/>
              <a:buNone/>
              <a:defRPr sz="6100" b="0" i="0" u="none" strike="noStrike" cap="none">
                <a:solidFill>
                  <a:schemeClr val="accent1"/>
                </a:solidFill>
                <a:latin typeface="Source Sans Pro"/>
                <a:ea typeface="Source Sans Pro"/>
                <a:cs typeface="Source Sans Pro"/>
                <a:sym typeface="Source Sans Pro"/>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a:p>
        </p:txBody>
      </p:sp>
      <p:sp>
        <p:nvSpPr>
          <p:cNvPr id="19" name="Shape 19"/>
          <p:cNvSpPr txBox="1">
            <a:spLocks noGrp="1"/>
          </p:cNvSpPr>
          <p:nvPr>
            <p:ph type="body" idx="1"/>
          </p:nvPr>
        </p:nvSpPr>
        <p:spPr>
          <a:xfrm>
            <a:off x="415601" y="1536633"/>
            <a:ext cx="11360799" cy="4555200"/>
          </a:xfrm>
          <a:prstGeom prst="rect">
            <a:avLst/>
          </a:prstGeom>
          <a:noFill/>
          <a:ln>
            <a:noFill/>
          </a:ln>
        </p:spPr>
        <p:txBody>
          <a:bodyPr lIns="121897" tIns="121897" rIns="121897" bIns="121897" anchor="t" anchorCtr="0"/>
          <a:lstStyle>
            <a:lvl1pPr marL="465655" marR="0" lvl="0" indent="-242141" algn="l" rtl="0">
              <a:spcBef>
                <a:spcPts val="0"/>
              </a:spcBef>
              <a:buNone/>
              <a:defRPr sz="3200" b="0" i="0" u="none" strike="noStrike" cap="none">
                <a:solidFill>
                  <a:srgbClr val="595959"/>
                </a:solidFill>
                <a:latin typeface="Source Sans Pro"/>
                <a:ea typeface="Source Sans Pro"/>
                <a:cs typeface="Source Sans Pro"/>
                <a:sym typeface="Source Sans Pro"/>
              </a:defRPr>
            </a:lvl1pPr>
            <a:lvl2pPr marL="914377" marR="0" lvl="1" indent="-252300" algn="l" rtl="0">
              <a:spcBef>
                <a:spcPts val="0"/>
              </a:spcBef>
              <a:buNone/>
              <a:defRPr sz="2900" b="0" i="0" u="none" strike="noStrike" cap="none">
                <a:solidFill>
                  <a:srgbClr val="595959"/>
                </a:solidFill>
                <a:latin typeface="Source Sans Pro"/>
                <a:ea typeface="Source Sans Pro"/>
                <a:cs typeface="Source Sans Pro"/>
                <a:sym typeface="Source Sans Pro"/>
              </a:defRPr>
            </a:lvl2pPr>
            <a:lvl3pPr marL="1291134" marR="0" lvl="2" indent="-190495" algn="l" rtl="0">
              <a:spcBef>
                <a:spcPts val="0"/>
              </a:spcBef>
              <a:buNone/>
              <a:defRPr sz="2700" b="0" i="0" u="none" strike="noStrike" cap="none">
                <a:solidFill>
                  <a:srgbClr val="595959"/>
                </a:solidFill>
                <a:latin typeface="Source Sans Pro"/>
                <a:ea typeface="Source Sans Pro"/>
                <a:cs typeface="Source Sans Pro"/>
                <a:sym typeface="Source Sans Pro"/>
              </a:defRPr>
            </a:lvl3pPr>
            <a:lvl4pPr marL="1684825" marR="0" lvl="3" indent="-230286" algn="l" rtl="0">
              <a:spcBef>
                <a:spcPts val="0"/>
              </a:spcBef>
              <a:buNone/>
              <a:defRPr sz="2400" b="0" i="0" u="none" strike="noStrike" cap="none">
                <a:solidFill>
                  <a:srgbClr val="595959"/>
                </a:solidFill>
                <a:latin typeface="Source Sans Pro"/>
                <a:ea typeface="Source Sans Pro"/>
                <a:cs typeface="Source Sans Pro"/>
                <a:sym typeface="Source Sans Pro"/>
              </a:defRPr>
            </a:lvl4pPr>
            <a:lvl5pPr marL="2061582" marR="0" lvl="4" indent="-217587" algn="l" rtl="0">
              <a:spcBef>
                <a:spcPts val="0"/>
              </a:spcBef>
              <a:buNone/>
              <a:defRPr sz="2400" b="0" i="0" u="none" strike="noStrike" cap="none">
                <a:solidFill>
                  <a:srgbClr val="595959"/>
                </a:solidFill>
                <a:latin typeface="Source Sans Pro"/>
                <a:ea typeface="Source Sans Pro"/>
                <a:cs typeface="Source Sans Pro"/>
                <a:sym typeface="Source Sans Pro"/>
              </a:defRPr>
            </a:lvl5pPr>
            <a:lvl6pPr marL="2438339" marR="0" lvl="5" indent="-221821" algn="l" rtl="0">
              <a:spcBef>
                <a:spcPts val="0"/>
              </a:spcBef>
              <a:buNone/>
              <a:defRPr sz="2400" b="0" i="0" u="none" strike="noStrike" cap="none">
                <a:solidFill>
                  <a:srgbClr val="595959"/>
                </a:solidFill>
                <a:latin typeface="Source Sans Pro"/>
                <a:ea typeface="Source Sans Pro"/>
                <a:cs typeface="Source Sans Pro"/>
                <a:sym typeface="Source Sans Pro"/>
              </a:defRPr>
            </a:lvl6pPr>
            <a:lvl7pPr marL="2823563" marR="0" lvl="6" indent="-217588" algn="l" rtl="0">
              <a:spcBef>
                <a:spcPts val="0"/>
              </a:spcBef>
              <a:buNone/>
              <a:defRPr sz="2400" b="0" i="0" u="none" strike="noStrike" cap="none">
                <a:solidFill>
                  <a:srgbClr val="595959"/>
                </a:solidFill>
                <a:latin typeface="Source Sans Pro"/>
                <a:ea typeface="Source Sans Pro"/>
                <a:cs typeface="Source Sans Pro"/>
                <a:sym typeface="Source Sans Pro"/>
              </a:defRPr>
            </a:lvl7pPr>
            <a:lvl8pPr marL="3198204" marR="0" lvl="7" indent="-219705" algn="l" rtl="0">
              <a:spcBef>
                <a:spcPts val="0"/>
              </a:spcBef>
              <a:buNone/>
              <a:defRPr sz="2400" b="0" i="0" u="none" strike="noStrike" cap="none">
                <a:solidFill>
                  <a:srgbClr val="595959"/>
                </a:solidFill>
                <a:latin typeface="Source Sans Pro"/>
                <a:ea typeface="Source Sans Pro"/>
                <a:cs typeface="Source Sans Pro"/>
                <a:sym typeface="Source Sans Pro"/>
              </a:defRPr>
            </a:lvl8pPr>
            <a:lvl9pPr marL="3585544" marR="0" lvl="8" indent="-217588" algn="l" rtl="0">
              <a:spcBef>
                <a:spcPts val="0"/>
              </a:spcBef>
              <a:buNone/>
              <a:defRPr sz="2400" b="0" i="0" u="none" strike="noStrike" cap="none">
                <a:solidFill>
                  <a:srgbClr val="595959"/>
                </a:solidFill>
                <a:latin typeface="Source Sans Pro"/>
                <a:ea typeface="Source Sans Pro"/>
                <a:cs typeface="Source Sans Pro"/>
                <a:sym typeface="Source Sans Pro"/>
              </a:defRPr>
            </a:lvl9pPr>
          </a:lstStyle>
          <a:p>
            <a:endParaRPr/>
          </a:p>
        </p:txBody>
      </p:sp>
      <p:sp>
        <p:nvSpPr>
          <p:cNvPr id="20" name="Shape 20"/>
          <p:cNvSpPr txBox="1">
            <a:spLocks noGrp="1"/>
          </p:cNvSpPr>
          <p:nvPr>
            <p:ph type="sldNum" idx="12"/>
          </p:nvPr>
        </p:nvSpPr>
        <p:spPr>
          <a:xfrm>
            <a:off x="11296610" y="6217621"/>
            <a:ext cx="731599" cy="524800"/>
          </a:xfrm>
          <a:prstGeom prst="rect">
            <a:avLst/>
          </a:prstGeom>
          <a:noFill/>
          <a:ln>
            <a:noFill/>
          </a:ln>
        </p:spPr>
        <p:txBody>
          <a:bodyPr lIns="121897" tIns="121897" rIns="121897" bIns="121897" anchor="ctr" anchorCtr="0">
            <a:noAutofit/>
          </a:bodyPr>
          <a:lstStyle/>
          <a:p>
            <a:pPr algn="r">
              <a:buClr>
                <a:schemeClr val="lt1"/>
              </a:buClr>
              <a:buSzPct val="25000"/>
            </a:pPr>
            <a:fld id="{00000000-1234-1234-1234-123412341234}" type="slidenum">
              <a:rPr lang="en-US" sz="4800" smtClean="0">
                <a:solidFill>
                  <a:schemeClr val="lt1"/>
                </a:solidFill>
                <a:latin typeface="Arial"/>
                <a:ea typeface="Arial"/>
                <a:cs typeface="Arial"/>
                <a:sym typeface="Arial"/>
              </a:rPr>
              <a:pPr algn="r">
                <a:buClr>
                  <a:schemeClr val="lt1"/>
                </a:buClr>
                <a:buSzPct val="25000"/>
              </a:pPr>
              <a:t>‹#›</a:t>
            </a:fld>
            <a:endParaRPr lang="en-US" sz="4800">
              <a:solidFill>
                <a:schemeClr val="lt1"/>
              </a:solidFill>
              <a:latin typeface="Arial"/>
              <a:ea typeface="Arial"/>
              <a:cs typeface="Arial"/>
              <a:sym typeface="Arial"/>
            </a:endParaRPr>
          </a:p>
        </p:txBody>
      </p:sp>
    </p:spTree>
    <p:extLst>
      <p:ext uri="{BB962C8B-B14F-4D97-AF65-F5344CB8AC3E}">
        <p14:creationId xmlns:p14="http://schemas.microsoft.com/office/powerpoint/2010/main" val="3023839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914400" y="355600"/>
            <a:ext cx="10926232" cy="1143000"/>
          </a:xfrm>
          <a:prstGeom prst="rect">
            <a:avLst/>
          </a:prstGeom>
          <a:noFill/>
          <a:ln>
            <a:noFill/>
          </a:ln>
        </p:spPr>
        <p:txBody>
          <a:bodyPr lIns="121897" tIns="121897" rIns="121897" bIns="121897" anchor="b" anchorCtr="0"/>
          <a:lstStyle>
            <a:lvl1pPr marL="0" marR="0" lvl="0" indent="0" algn="ctr" rtl="0">
              <a:spcBef>
                <a:spcPts val="0"/>
              </a:spcBef>
              <a:buClr>
                <a:schemeClr val="accent1"/>
              </a:buClr>
              <a:buFont typeface="Source Sans Pro"/>
              <a:buNone/>
              <a:defRPr sz="6100" b="0" i="0" u="none" strike="noStrike" cap="none">
                <a:solidFill>
                  <a:schemeClr val="accent1"/>
                </a:solidFill>
                <a:latin typeface="Source Sans Pro"/>
                <a:ea typeface="Source Sans Pro"/>
                <a:cs typeface="Source Sans Pro"/>
                <a:sym typeface="Source Sans Pro"/>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a:p>
        </p:txBody>
      </p:sp>
      <p:sp>
        <p:nvSpPr>
          <p:cNvPr id="99" name="Shape 99"/>
          <p:cNvSpPr txBox="1">
            <a:spLocks noGrp="1"/>
          </p:cNvSpPr>
          <p:nvPr>
            <p:ph type="body" idx="1"/>
          </p:nvPr>
        </p:nvSpPr>
        <p:spPr>
          <a:xfrm>
            <a:off x="897467" y="1497012"/>
            <a:ext cx="5300132" cy="4759325"/>
          </a:xfrm>
          <a:prstGeom prst="rect">
            <a:avLst/>
          </a:prstGeom>
          <a:noFill/>
          <a:ln>
            <a:noFill/>
          </a:ln>
        </p:spPr>
        <p:txBody>
          <a:bodyPr lIns="121897" tIns="121897" rIns="121897" bIns="121897" anchor="t" anchorCtr="0"/>
          <a:lstStyle>
            <a:lvl1pPr marL="465655" marR="0" lvl="0" indent="-242141" algn="l" rtl="0">
              <a:spcBef>
                <a:spcPts val="2667"/>
              </a:spcBef>
              <a:buNone/>
              <a:defRPr sz="3200" b="0" i="0" u="none" strike="noStrike" cap="none">
                <a:solidFill>
                  <a:srgbClr val="595959"/>
                </a:solidFill>
                <a:latin typeface="Source Sans Pro"/>
                <a:ea typeface="Source Sans Pro"/>
                <a:cs typeface="Source Sans Pro"/>
                <a:sym typeface="Source Sans Pro"/>
              </a:defRPr>
            </a:lvl1pPr>
            <a:lvl2pPr marL="914377" marR="0" lvl="1" indent="-252300" algn="l" rtl="0">
              <a:spcBef>
                <a:spcPts val="800"/>
              </a:spcBef>
              <a:buNone/>
              <a:defRPr sz="2900" b="0" i="0" u="none" strike="noStrike" cap="none">
                <a:solidFill>
                  <a:srgbClr val="595959"/>
                </a:solidFill>
                <a:latin typeface="Source Sans Pro"/>
                <a:ea typeface="Source Sans Pro"/>
                <a:cs typeface="Source Sans Pro"/>
                <a:sym typeface="Source Sans Pro"/>
              </a:defRPr>
            </a:lvl2pPr>
            <a:lvl3pPr marL="1291134" marR="0" lvl="2" indent="-190495" algn="l" rtl="0">
              <a:spcBef>
                <a:spcPts val="800"/>
              </a:spcBef>
              <a:buNone/>
              <a:defRPr sz="2700" b="0" i="0" u="none" strike="noStrike" cap="none">
                <a:solidFill>
                  <a:srgbClr val="595959"/>
                </a:solidFill>
                <a:latin typeface="Source Sans Pro"/>
                <a:ea typeface="Source Sans Pro"/>
                <a:cs typeface="Source Sans Pro"/>
                <a:sym typeface="Source Sans Pro"/>
              </a:defRPr>
            </a:lvl3pPr>
            <a:lvl4pPr marL="1684825" marR="0" lvl="3" indent="-230286" algn="l" rtl="0">
              <a:spcBef>
                <a:spcPts val="800"/>
              </a:spcBef>
              <a:buNone/>
              <a:defRPr sz="2400" b="0" i="0" u="none" strike="noStrike" cap="none">
                <a:solidFill>
                  <a:srgbClr val="595959"/>
                </a:solidFill>
                <a:latin typeface="Source Sans Pro"/>
                <a:ea typeface="Source Sans Pro"/>
                <a:cs typeface="Source Sans Pro"/>
                <a:sym typeface="Source Sans Pro"/>
              </a:defRPr>
            </a:lvl4pPr>
            <a:lvl5pPr marL="2061582" marR="0" lvl="4" indent="-217587" algn="l" rtl="0">
              <a:spcBef>
                <a:spcPts val="800"/>
              </a:spcBef>
              <a:buNone/>
              <a:defRPr sz="2400" b="0" i="0" u="none" strike="noStrike" cap="none">
                <a:solidFill>
                  <a:srgbClr val="595959"/>
                </a:solidFill>
                <a:latin typeface="Source Sans Pro"/>
                <a:ea typeface="Source Sans Pro"/>
                <a:cs typeface="Source Sans Pro"/>
                <a:sym typeface="Source Sans Pro"/>
              </a:defRPr>
            </a:lvl5pPr>
            <a:lvl6pPr marL="2438339" marR="0" lvl="5" indent="-221821" algn="l" rtl="0">
              <a:spcBef>
                <a:spcPts val="480"/>
              </a:spcBef>
              <a:buNone/>
              <a:defRPr sz="2400" b="0" i="0" u="none" strike="noStrike" cap="none">
                <a:solidFill>
                  <a:srgbClr val="595959"/>
                </a:solidFill>
                <a:latin typeface="Source Sans Pro"/>
                <a:ea typeface="Source Sans Pro"/>
                <a:cs typeface="Source Sans Pro"/>
                <a:sym typeface="Source Sans Pro"/>
              </a:defRPr>
            </a:lvl6pPr>
            <a:lvl7pPr marL="2823563" marR="0" lvl="6" indent="-217588" algn="l" rtl="0">
              <a:spcBef>
                <a:spcPts val="480"/>
              </a:spcBef>
              <a:buNone/>
              <a:defRPr sz="2400" b="0" i="0" u="none" strike="noStrike" cap="none">
                <a:solidFill>
                  <a:srgbClr val="595959"/>
                </a:solidFill>
                <a:latin typeface="Source Sans Pro"/>
                <a:ea typeface="Source Sans Pro"/>
                <a:cs typeface="Source Sans Pro"/>
                <a:sym typeface="Source Sans Pro"/>
              </a:defRPr>
            </a:lvl7pPr>
            <a:lvl8pPr marL="3198204" marR="0" lvl="7" indent="-219705" algn="l" rtl="0">
              <a:spcBef>
                <a:spcPts val="480"/>
              </a:spcBef>
              <a:buNone/>
              <a:defRPr sz="2400" b="0" i="0" u="none" strike="noStrike" cap="none">
                <a:solidFill>
                  <a:srgbClr val="595959"/>
                </a:solidFill>
                <a:latin typeface="Source Sans Pro"/>
                <a:ea typeface="Source Sans Pro"/>
                <a:cs typeface="Source Sans Pro"/>
                <a:sym typeface="Source Sans Pro"/>
              </a:defRPr>
            </a:lvl8pPr>
            <a:lvl9pPr marL="3585544" marR="0" lvl="8" indent="-217588" algn="l" rtl="0">
              <a:spcBef>
                <a:spcPts val="480"/>
              </a:spcBef>
              <a:buNone/>
              <a:defRPr sz="2400" b="0" i="0" u="none" strike="noStrike" cap="none">
                <a:solidFill>
                  <a:srgbClr val="595959"/>
                </a:solidFill>
                <a:latin typeface="Source Sans Pro"/>
                <a:ea typeface="Source Sans Pro"/>
                <a:cs typeface="Source Sans Pro"/>
                <a:sym typeface="Source Sans Pro"/>
              </a:defRPr>
            </a:lvl9pPr>
          </a:lstStyle>
          <a:p>
            <a:endParaRPr/>
          </a:p>
        </p:txBody>
      </p:sp>
      <p:sp>
        <p:nvSpPr>
          <p:cNvPr id="100" name="Shape 100"/>
          <p:cNvSpPr txBox="1">
            <a:spLocks noGrp="1"/>
          </p:cNvSpPr>
          <p:nvPr>
            <p:ph type="body" idx="2"/>
          </p:nvPr>
        </p:nvSpPr>
        <p:spPr>
          <a:xfrm>
            <a:off x="6583680" y="1497012"/>
            <a:ext cx="5303520" cy="4759325"/>
          </a:xfrm>
          <a:prstGeom prst="rect">
            <a:avLst/>
          </a:prstGeom>
          <a:noFill/>
          <a:ln>
            <a:noFill/>
          </a:ln>
        </p:spPr>
        <p:txBody>
          <a:bodyPr lIns="121897" tIns="121897" rIns="121897" bIns="121897" anchor="t" anchorCtr="0"/>
          <a:lstStyle>
            <a:lvl1pPr marL="465655" marR="0" lvl="0" indent="-242141" algn="l" rtl="0">
              <a:spcBef>
                <a:spcPts val="2667"/>
              </a:spcBef>
              <a:buNone/>
              <a:defRPr sz="3200" b="0" i="0" u="none" strike="noStrike" cap="none">
                <a:solidFill>
                  <a:srgbClr val="595959"/>
                </a:solidFill>
                <a:latin typeface="Source Sans Pro"/>
                <a:ea typeface="Source Sans Pro"/>
                <a:cs typeface="Source Sans Pro"/>
                <a:sym typeface="Source Sans Pro"/>
              </a:defRPr>
            </a:lvl1pPr>
            <a:lvl2pPr marL="914377" marR="0" lvl="1" indent="-252300" algn="l" rtl="0">
              <a:spcBef>
                <a:spcPts val="800"/>
              </a:spcBef>
              <a:buNone/>
              <a:defRPr sz="2900" b="0" i="0" u="none" strike="noStrike" cap="none">
                <a:solidFill>
                  <a:srgbClr val="595959"/>
                </a:solidFill>
                <a:latin typeface="Source Sans Pro"/>
                <a:ea typeface="Source Sans Pro"/>
                <a:cs typeface="Source Sans Pro"/>
                <a:sym typeface="Source Sans Pro"/>
              </a:defRPr>
            </a:lvl2pPr>
            <a:lvl3pPr marL="1291134" marR="0" lvl="2" indent="-190495" algn="l" rtl="0">
              <a:spcBef>
                <a:spcPts val="800"/>
              </a:spcBef>
              <a:buNone/>
              <a:defRPr sz="2700" b="0" i="0" u="none" strike="noStrike" cap="none">
                <a:solidFill>
                  <a:srgbClr val="595959"/>
                </a:solidFill>
                <a:latin typeface="Source Sans Pro"/>
                <a:ea typeface="Source Sans Pro"/>
                <a:cs typeface="Source Sans Pro"/>
                <a:sym typeface="Source Sans Pro"/>
              </a:defRPr>
            </a:lvl3pPr>
            <a:lvl4pPr marL="1684825" marR="0" lvl="3" indent="-230286" algn="l" rtl="0">
              <a:spcBef>
                <a:spcPts val="800"/>
              </a:spcBef>
              <a:buNone/>
              <a:defRPr sz="2400" b="0" i="0" u="none" strike="noStrike" cap="none">
                <a:solidFill>
                  <a:srgbClr val="595959"/>
                </a:solidFill>
                <a:latin typeface="Source Sans Pro"/>
                <a:ea typeface="Source Sans Pro"/>
                <a:cs typeface="Source Sans Pro"/>
                <a:sym typeface="Source Sans Pro"/>
              </a:defRPr>
            </a:lvl4pPr>
            <a:lvl5pPr marL="2061582" marR="0" lvl="4" indent="-217587" algn="l" rtl="0">
              <a:spcBef>
                <a:spcPts val="800"/>
              </a:spcBef>
              <a:buNone/>
              <a:defRPr sz="2400" b="0" i="0" u="none" strike="noStrike" cap="none">
                <a:solidFill>
                  <a:srgbClr val="595959"/>
                </a:solidFill>
                <a:latin typeface="Source Sans Pro"/>
                <a:ea typeface="Source Sans Pro"/>
                <a:cs typeface="Source Sans Pro"/>
                <a:sym typeface="Source Sans Pro"/>
              </a:defRPr>
            </a:lvl5pPr>
            <a:lvl6pPr marL="2438339" marR="0" lvl="5" indent="-221821" algn="l" rtl="0">
              <a:spcBef>
                <a:spcPts val="480"/>
              </a:spcBef>
              <a:buNone/>
              <a:defRPr sz="2400" b="0" i="0" u="none" strike="noStrike" cap="none">
                <a:solidFill>
                  <a:srgbClr val="595959"/>
                </a:solidFill>
                <a:latin typeface="Source Sans Pro"/>
                <a:ea typeface="Source Sans Pro"/>
                <a:cs typeface="Source Sans Pro"/>
                <a:sym typeface="Source Sans Pro"/>
              </a:defRPr>
            </a:lvl6pPr>
            <a:lvl7pPr marL="2823563" marR="0" lvl="6" indent="-217588" algn="l" rtl="0">
              <a:spcBef>
                <a:spcPts val="480"/>
              </a:spcBef>
              <a:buNone/>
              <a:defRPr sz="2400" b="0" i="0" u="none" strike="noStrike" cap="none">
                <a:solidFill>
                  <a:srgbClr val="595959"/>
                </a:solidFill>
                <a:latin typeface="Source Sans Pro"/>
                <a:ea typeface="Source Sans Pro"/>
                <a:cs typeface="Source Sans Pro"/>
                <a:sym typeface="Source Sans Pro"/>
              </a:defRPr>
            </a:lvl7pPr>
            <a:lvl8pPr marL="3198204" marR="0" lvl="7" indent="-219705" algn="l" rtl="0">
              <a:spcBef>
                <a:spcPts val="480"/>
              </a:spcBef>
              <a:buNone/>
              <a:defRPr sz="2400" b="0" i="0" u="none" strike="noStrike" cap="none">
                <a:solidFill>
                  <a:srgbClr val="595959"/>
                </a:solidFill>
                <a:latin typeface="Source Sans Pro"/>
                <a:ea typeface="Source Sans Pro"/>
                <a:cs typeface="Source Sans Pro"/>
                <a:sym typeface="Source Sans Pro"/>
              </a:defRPr>
            </a:lvl8pPr>
            <a:lvl9pPr marL="3585544" marR="0" lvl="8" indent="-217588" algn="l" rtl="0">
              <a:spcBef>
                <a:spcPts val="480"/>
              </a:spcBef>
              <a:buNone/>
              <a:defRPr sz="2400" b="0" i="0" u="none" strike="noStrike" cap="none">
                <a:solidFill>
                  <a:srgbClr val="595959"/>
                </a:solidFill>
                <a:latin typeface="Source Sans Pro"/>
                <a:ea typeface="Source Sans Pro"/>
                <a:cs typeface="Source Sans Pro"/>
                <a:sym typeface="Source Sans Pro"/>
              </a:defRPr>
            </a:lvl9pPr>
          </a:lstStyle>
          <a:p>
            <a:endParaRPr/>
          </a:p>
        </p:txBody>
      </p:sp>
      <p:sp>
        <p:nvSpPr>
          <p:cNvPr id="101" name="Shape 101"/>
          <p:cNvSpPr txBox="1">
            <a:spLocks noGrp="1"/>
          </p:cNvSpPr>
          <p:nvPr>
            <p:ph type="dt" idx="10"/>
          </p:nvPr>
        </p:nvSpPr>
        <p:spPr>
          <a:xfrm>
            <a:off x="1016001" y="6356350"/>
            <a:ext cx="2844799" cy="365124"/>
          </a:xfrm>
          <a:prstGeom prst="rect">
            <a:avLst/>
          </a:prstGeom>
          <a:noFill/>
          <a:ln>
            <a:noFill/>
          </a:ln>
        </p:spPr>
        <p:txBody>
          <a:bodyPr lIns="121897" tIns="121897" rIns="121897" bIns="121897" anchor="ctr" anchorCtr="0"/>
          <a:lstStyle>
            <a:lvl1pPr marL="0" marR="0" lvl="0" indent="0" algn="r" rtl="0">
              <a:lnSpc>
                <a:spcPct val="100000"/>
              </a:lnSpc>
              <a:spcBef>
                <a:spcPts val="0"/>
              </a:spcBef>
              <a:spcAft>
                <a:spcPts val="0"/>
              </a:spcAft>
              <a:buClr>
                <a:schemeClr val="lt1"/>
              </a:buClr>
              <a:buFont typeface="Arial"/>
              <a:buNone/>
              <a:defRPr sz="1600" b="0" i="0" u="none" strike="noStrike" cap="none">
                <a:solidFill>
                  <a:schemeClr val="lt1"/>
                </a:solidFill>
                <a:latin typeface="Arial"/>
                <a:ea typeface="Arial"/>
                <a:cs typeface="Arial"/>
                <a:sym typeface="Arial"/>
              </a:defRPr>
            </a:lvl1pPr>
            <a:lvl2pPr marL="609585" marR="0" lvl="1" indent="0" algn="l" rtl="0">
              <a:lnSpc>
                <a:spcPct val="100000"/>
              </a:lnSpc>
              <a:spcBef>
                <a:spcPts val="0"/>
              </a:spcBef>
              <a:spcAft>
                <a:spcPts val="0"/>
              </a:spcAft>
              <a:buClr>
                <a:srgbClr val="000000"/>
              </a:buClr>
              <a:buFont typeface="Arial"/>
              <a:buNone/>
              <a:defRPr sz="1900" b="0" i="0" u="none" strike="noStrike" cap="none">
                <a:solidFill>
                  <a:srgbClr val="000000"/>
                </a:solidFill>
                <a:latin typeface="Arial"/>
                <a:ea typeface="Arial"/>
                <a:cs typeface="Arial"/>
                <a:sym typeface="Arial"/>
              </a:defRPr>
            </a:lvl2pPr>
            <a:lvl3pPr marL="1219170" marR="0" lvl="2" indent="0" algn="l" rtl="0">
              <a:lnSpc>
                <a:spcPct val="100000"/>
              </a:lnSpc>
              <a:spcBef>
                <a:spcPts val="0"/>
              </a:spcBef>
              <a:spcAft>
                <a:spcPts val="0"/>
              </a:spcAft>
              <a:buClr>
                <a:srgbClr val="000000"/>
              </a:buClr>
              <a:buFont typeface="Arial"/>
              <a:buNone/>
              <a:defRPr sz="1900" b="0" i="0" u="none" strike="noStrike" cap="none">
                <a:solidFill>
                  <a:srgbClr val="000000"/>
                </a:solidFill>
                <a:latin typeface="Arial"/>
                <a:ea typeface="Arial"/>
                <a:cs typeface="Arial"/>
                <a:sym typeface="Arial"/>
              </a:defRPr>
            </a:lvl3pPr>
            <a:lvl4pPr marL="1828754" marR="0" lvl="3" indent="0" algn="l" rtl="0">
              <a:lnSpc>
                <a:spcPct val="100000"/>
              </a:lnSpc>
              <a:spcBef>
                <a:spcPts val="0"/>
              </a:spcBef>
              <a:spcAft>
                <a:spcPts val="0"/>
              </a:spcAft>
              <a:buClr>
                <a:srgbClr val="000000"/>
              </a:buClr>
              <a:buFont typeface="Arial"/>
              <a:buNone/>
              <a:defRPr sz="1900" b="0" i="0" u="none" strike="noStrike" cap="none">
                <a:solidFill>
                  <a:srgbClr val="000000"/>
                </a:solidFill>
                <a:latin typeface="Arial"/>
                <a:ea typeface="Arial"/>
                <a:cs typeface="Arial"/>
                <a:sym typeface="Arial"/>
              </a:defRPr>
            </a:lvl4pPr>
            <a:lvl5pPr marL="2438339" marR="0" lvl="4" indent="0" algn="l" rtl="0">
              <a:lnSpc>
                <a:spcPct val="100000"/>
              </a:lnSpc>
              <a:spcBef>
                <a:spcPts val="0"/>
              </a:spcBef>
              <a:spcAft>
                <a:spcPts val="0"/>
              </a:spcAft>
              <a:buClr>
                <a:srgbClr val="000000"/>
              </a:buClr>
              <a:buFont typeface="Arial"/>
              <a:buNone/>
              <a:defRPr sz="1900" b="0" i="0" u="none" strike="noStrike" cap="none">
                <a:solidFill>
                  <a:srgbClr val="000000"/>
                </a:solidFill>
                <a:latin typeface="Arial"/>
                <a:ea typeface="Arial"/>
                <a:cs typeface="Arial"/>
                <a:sym typeface="Arial"/>
              </a:defRPr>
            </a:lvl5pPr>
            <a:lvl6pPr marL="3047924" marR="0" lvl="5" indent="0" algn="l" rtl="0">
              <a:lnSpc>
                <a:spcPct val="100000"/>
              </a:lnSpc>
              <a:spcBef>
                <a:spcPts val="0"/>
              </a:spcBef>
              <a:spcAft>
                <a:spcPts val="0"/>
              </a:spcAft>
              <a:buClr>
                <a:srgbClr val="000000"/>
              </a:buClr>
              <a:buFont typeface="Arial"/>
              <a:buNone/>
              <a:defRPr sz="1900" b="0" i="0" u="none" strike="noStrike" cap="none">
                <a:solidFill>
                  <a:srgbClr val="000000"/>
                </a:solidFill>
                <a:latin typeface="Arial"/>
                <a:ea typeface="Arial"/>
                <a:cs typeface="Arial"/>
                <a:sym typeface="Arial"/>
              </a:defRPr>
            </a:lvl6pPr>
            <a:lvl7pPr marL="3657509" marR="0" lvl="6" indent="0" algn="l" rtl="0">
              <a:lnSpc>
                <a:spcPct val="100000"/>
              </a:lnSpc>
              <a:spcBef>
                <a:spcPts val="0"/>
              </a:spcBef>
              <a:spcAft>
                <a:spcPts val="0"/>
              </a:spcAft>
              <a:buClr>
                <a:srgbClr val="000000"/>
              </a:buClr>
              <a:buFont typeface="Arial"/>
              <a:buNone/>
              <a:defRPr sz="1900" b="0" i="0" u="none" strike="noStrike" cap="none">
                <a:solidFill>
                  <a:srgbClr val="000000"/>
                </a:solidFill>
                <a:latin typeface="Arial"/>
                <a:ea typeface="Arial"/>
                <a:cs typeface="Arial"/>
                <a:sym typeface="Arial"/>
              </a:defRPr>
            </a:lvl7pPr>
            <a:lvl8pPr marL="4267093" marR="0" lvl="7" indent="0" algn="l" rtl="0">
              <a:lnSpc>
                <a:spcPct val="100000"/>
              </a:lnSpc>
              <a:spcBef>
                <a:spcPts val="0"/>
              </a:spcBef>
              <a:spcAft>
                <a:spcPts val="0"/>
              </a:spcAft>
              <a:buClr>
                <a:srgbClr val="000000"/>
              </a:buClr>
              <a:buFont typeface="Arial"/>
              <a:buNone/>
              <a:defRPr sz="1900" b="0" i="0" u="none" strike="noStrike" cap="none">
                <a:solidFill>
                  <a:srgbClr val="000000"/>
                </a:solidFill>
                <a:latin typeface="Arial"/>
                <a:ea typeface="Arial"/>
                <a:cs typeface="Arial"/>
                <a:sym typeface="Arial"/>
              </a:defRPr>
            </a:lvl8pPr>
            <a:lvl9pPr marL="4876678" marR="0" lvl="8" indent="0" algn="l" rtl="0">
              <a:lnSpc>
                <a:spcPct val="100000"/>
              </a:lnSpc>
              <a:spcBef>
                <a:spcPts val="0"/>
              </a:spcBef>
              <a:spcAft>
                <a:spcPts val="0"/>
              </a:spcAft>
              <a:buClr>
                <a:srgbClr val="000000"/>
              </a:buClr>
              <a:buFont typeface="Arial"/>
              <a:buNone/>
              <a:defRPr sz="1900" b="0" i="0" u="none" strike="noStrike" cap="none">
                <a:solidFill>
                  <a:srgbClr val="000000"/>
                </a:solidFill>
                <a:latin typeface="Arial"/>
                <a:ea typeface="Arial"/>
                <a:cs typeface="Arial"/>
                <a:sym typeface="Arial"/>
              </a:defRPr>
            </a:lvl9pPr>
          </a:lstStyle>
          <a:p>
            <a:endParaRPr/>
          </a:p>
        </p:txBody>
      </p:sp>
      <p:sp>
        <p:nvSpPr>
          <p:cNvPr id="102" name="Shape 102"/>
          <p:cNvSpPr txBox="1">
            <a:spLocks noGrp="1"/>
          </p:cNvSpPr>
          <p:nvPr>
            <p:ph type="ftr" idx="11"/>
          </p:nvPr>
        </p:nvSpPr>
        <p:spPr>
          <a:xfrm>
            <a:off x="4470400" y="6356350"/>
            <a:ext cx="3860800" cy="365124"/>
          </a:xfrm>
          <a:prstGeom prst="rect">
            <a:avLst/>
          </a:prstGeom>
          <a:noFill/>
          <a:ln>
            <a:noFill/>
          </a:ln>
        </p:spPr>
        <p:txBody>
          <a:bodyPr lIns="121897" tIns="121897" rIns="121897" bIns="121897" anchor="ctr" anchorCtr="0"/>
          <a:lstStyle>
            <a:lvl1pPr marL="0" marR="0" lvl="0" indent="0" algn="l" rtl="0">
              <a:lnSpc>
                <a:spcPct val="100000"/>
              </a:lnSpc>
              <a:spcBef>
                <a:spcPts val="0"/>
              </a:spcBef>
              <a:spcAft>
                <a:spcPts val="0"/>
              </a:spcAft>
              <a:buClr>
                <a:schemeClr val="lt1"/>
              </a:buClr>
              <a:buFont typeface="Arial"/>
              <a:buNone/>
              <a:defRPr sz="1600" b="0" i="0" u="none" strike="noStrike" cap="none">
                <a:solidFill>
                  <a:schemeClr val="lt1"/>
                </a:solidFill>
                <a:latin typeface="Arial"/>
                <a:ea typeface="Arial"/>
                <a:cs typeface="Arial"/>
                <a:sym typeface="Arial"/>
              </a:defRPr>
            </a:lvl1pPr>
            <a:lvl2pPr marL="609585" marR="0" lvl="1" indent="0" algn="l" rtl="0">
              <a:lnSpc>
                <a:spcPct val="100000"/>
              </a:lnSpc>
              <a:spcBef>
                <a:spcPts val="0"/>
              </a:spcBef>
              <a:spcAft>
                <a:spcPts val="0"/>
              </a:spcAft>
              <a:buClr>
                <a:srgbClr val="000000"/>
              </a:buClr>
              <a:buFont typeface="Arial"/>
              <a:buNone/>
              <a:defRPr sz="1900" b="0" i="0" u="none" strike="noStrike" cap="none">
                <a:solidFill>
                  <a:srgbClr val="000000"/>
                </a:solidFill>
                <a:latin typeface="Arial"/>
                <a:ea typeface="Arial"/>
                <a:cs typeface="Arial"/>
                <a:sym typeface="Arial"/>
              </a:defRPr>
            </a:lvl2pPr>
            <a:lvl3pPr marL="1219170" marR="0" lvl="2" indent="0" algn="l" rtl="0">
              <a:lnSpc>
                <a:spcPct val="100000"/>
              </a:lnSpc>
              <a:spcBef>
                <a:spcPts val="0"/>
              </a:spcBef>
              <a:spcAft>
                <a:spcPts val="0"/>
              </a:spcAft>
              <a:buClr>
                <a:srgbClr val="000000"/>
              </a:buClr>
              <a:buFont typeface="Arial"/>
              <a:buNone/>
              <a:defRPr sz="1900" b="0" i="0" u="none" strike="noStrike" cap="none">
                <a:solidFill>
                  <a:srgbClr val="000000"/>
                </a:solidFill>
                <a:latin typeface="Arial"/>
                <a:ea typeface="Arial"/>
                <a:cs typeface="Arial"/>
                <a:sym typeface="Arial"/>
              </a:defRPr>
            </a:lvl3pPr>
            <a:lvl4pPr marL="1828754" marR="0" lvl="3" indent="0" algn="l" rtl="0">
              <a:lnSpc>
                <a:spcPct val="100000"/>
              </a:lnSpc>
              <a:spcBef>
                <a:spcPts val="0"/>
              </a:spcBef>
              <a:spcAft>
                <a:spcPts val="0"/>
              </a:spcAft>
              <a:buClr>
                <a:srgbClr val="000000"/>
              </a:buClr>
              <a:buFont typeface="Arial"/>
              <a:buNone/>
              <a:defRPr sz="1900" b="0" i="0" u="none" strike="noStrike" cap="none">
                <a:solidFill>
                  <a:srgbClr val="000000"/>
                </a:solidFill>
                <a:latin typeface="Arial"/>
                <a:ea typeface="Arial"/>
                <a:cs typeface="Arial"/>
                <a:sym typeface="Arial"/>
              </a:defRPr>
            </a:lvl4pPr>
            <a:lvl5pPr marL="2438339" marR="0" lvl="4" indent="0" algn="l" rtl="0">
              <a:lnSpc>
                <a:spcPct val="100000"/>
              </a:lnSpc>
              <a:spcBef>
                <a:spcPts val="0"/>
              </a:spcBef>
              <a:spcAft>
                <a:spcPts val="0"/>
              </a:spcAft>
              <a:buClr>
                <a:srgbClr val="000000"/>
              </a:buClr>
              <a:buFont typeface="Arial"/>
              <a:buNone/>
              <a:defRPr sz="1900" b="0" i="0" u="none" strike="noStrike" cap="none">
                <a:solidFill>
                  <a:srgbClr val="000000"/>
                </a:solidFill>
                <a:latin typeface="Arial"/>
                <a:ea typeface="Arial"/>
                <a:cs typeface="Arial"/>
                <a:sym typeface="Arial"/>
              </a:defRPr>
            </a:lvl5pPr>
            <a:lvl6pPr marL="3047924" marR="0" lvl="5" indent="0" algn="l" rtl="0">
              <a:lnSpc>
                <a:spcPct val="100000"/>
              </a:lnSpc>
              <a:spcBef>
                <a:spcPts val="0"/>
              </a:spcBef>
              <a:spcAft>
                <a:spcPts val="0"/>
              </a:spcAft>
              <a:buClr>
                <a:srgbClr val="000000"/>
              </a:buClr>
              <a:buFont typeface="Arial"/>
              <a:buNone/>
              <a:defRPr sz="1900" b="0" i="0" u="none" strike="noStrike" cap="none">
                <a:solidFill>
                  <a:srgbClr val="000000"/>
                </a:solidFill>
                <a:latin typeface="Arial"/>
                <a:ea typeface="Arial"/>
                <a:cs typeface="Arial"/>
                <a:sym typeface="Arial"/>
              </a:defRPr>
            </a:lvl6pPr>
            <a:lvl7pPr marL="3657509" marR="0" lvl="6" indent="0" algn="l" rtl="0">
              <a:lnSpc>
                <a:spcPct val="100000"/>
              </a:lnSpc>
              <a:spcBef>
                <a:spcPts val="0"/>
              </a:spcBef>
              <a:spcAft>
                <a:spcPts val="0"/>
              </a:spcAft>
              <a:buClr>
                <a:srgbClr val="000000"/>
              </a:buClr>
              <a:buFont typeface="Arial"/>
              <a:buNone/>
              <a:defRPr sz="1900" b="0" i="0" u="none" strike="noStrike" cap="none">
                <a:solidFill>
                  <a:srgbClr val="000000"/>
                </a:solidFill>
                <a:latin typeface="Arial"/>
                <a:ea typeface="Arial"/>
                <a:cs typeface="Arial"/>
                <a:sym typeface="Arial"/>
              </a:defRPr>
            </a:lvl7pPr>
            <a:lvl8pPr marL="4267093" marR="0" lvl="7" indent="0" algn="l" rtl="0">
              <a:lnSpc>
                <a:spcPct val="100000"/>
              </a:lnSpc>
              <a:spcBef>
                <a:spcPts val="0"/>
              </a:spcBef>
              <a:spcAft>
                <a:spcPts val="0"/>
              </a:spcAft>
              <a:buClr>
                <a:srgbClr val="000000"/>
              </a:buClr>
              <a:buFont typeface="Arial"/>
              <a:buNone/>
              <a:defRPr sz="1900" b="0" i="0" u="none" strike="noStrike" cap="none">
                <a:solidFill>
                  <a:srgbClr val="000000"/>
                </a:solidFill>
                <a:latin typeface="Arial"/>
                <a:ea typeface="Arial"/>
                <a:cs typeface="Arial"/>
                <a:sym typeface="Arial"/>
              </a:defRPr>
            </a:lvl8pPr>
            <a:lvl9pPr marL="4876678" marR="0" lvl="8" indent="0" algn="l" rtl="0">
              <a:lnSpc>
                <a:spcPct val="100000"/>
              </a:lnSpc>
              <a:spcBef>
                <a:spcPts val="0"/>
              </a:spcBef>
              <a:spcAft>
                <a:spcPts val="0"/>
              </a:spcAft>
              <a:buClr>
                <a:srgbClr val="000000"/>
              </a:buClr>
              <a:buFont typeface="Arial"/>
              <a:buNone/>
              <a:defRPr sz="1900" b="0" i="0" u="none" strike="noStrike" cap="none">
                <a:solidFill>
                  <a:srgbClr val="000000"/>
                </a:solidFill>
                <a:latin typeface="Arial"/>
                <a:ea typeface="Arial"/>
                <a:cs typeface="Arial"/>
                <a:sym typeface="Arial"/>
              </a:defRPr>
            </a:lvl9pPr>
          </a:lstStyle>
          <a:p>
            <a:endParaRPr/>
          </a:p>
        </p:txBody>
      </p:sp>
      <p:sp>
        <p:nvSpPr>
          <p:cNvPr id="103" name="Shape 103"/>
          <p:cNvSpPr txBox="1">
            <a:spLocks noGrp="1"/>
          </p:cNvSpPr>
          <p:nvPr>
            <p:ph type="sldNum" idx="12"/>
          </p:nvPr>
        </p:nvSpPr>
        <p:spPr>
          <a:xfrm>
            <a:off x="8940801" y="6356350"/>
            <a:ext cx="2844799" cy="365124"/>
          </a:xfrm>
          <a:prstGeom prst="rect">
            <a:avLst/>
          </a:prstGeom>
          <a:noFill/>
          <a:ln>
            <a:noFill/>
          </a:ln>
        </p:spPr>
        <p:txBody>
          <a:bodyPr lIns="121897" tIns="60932" rIns="121897" bIns="60932" anchor="ctr" anchorCtr="0">
            <a:noAutofit/>
          </a:bodyPr>
          <a:lstStyle/>
          <a:p>
            <a:pPr algn="r">
              <a:buClr>
                <a:schemeClr val="lt1"/>
              </a:buClr>
              <a:buSzPct val="25000"/>
            </a:pPr>
            <a:fld id="{00000000-1234-1234-1234-123412341234}" type="slidenum">
              <a:rPr lang="en-US" sz="4800" smtClean="0">
                <a:solidFill>
                  <a:schemeClr val="lt1"/>
                </a:solidFill>
                <a:latin typeface="Arial"/>
                <a:ea typeface="Arial"/>
                <a:cs typeface="Arial"/>
                <a:sym typeface="Arial"/>
              </a:rPr>
              <a:pPr algn="r">
                <a:buClr>
                  <a:schemeClr val="lt1"/>
                </a:buClr>
                <a:buSzPct val="25000"/>
              </a:pPr>
              <a:t>‹#›</a:t>
            </a:fld>
            <a:endParaRPr lang="en-US" sz="4800">
              <a:solidFill>
                <a:schemeClr val="lt1"/>
              </a:solidFill>
              <a:latin typeface="Arial"/>
              <a:ea typeface="Arial"/>
              <a:cs typeface="Arial"/>
              <a:sym typeface="Arial"/>
            </a:endParaRPr>
          </a:p>
        </p:txBody>
      </p:sp>
    </p:spTree>
    <p:extLst>
      <p:ext uri="{BB962C8B-B14F-4D97-AF65-F5344CB8AC3E}">
        <p14:creationId xmlns:p14="http://schemas.microsoft.com/office/powerpoint/2010/main" val="29271542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96757083"/>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2326"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9" name="TextBox 8"/>
          <p:cNvSpPr txBox="1"/>
          <p:nvPr userDrawn="1"/>
        </p:nvSpPr>
        <p:spPr>
          <a:xfrm>
            <a:off x="10911417" y="6494464"/>
            <a:ext cx="963083" cy="276225"/>
          </a:xfrm>
          <a:prstGeom prst="rect">
            <a:avLst/>
          </a:prstGeom>
          <a:noFill/>
          <a:ln>
            <a:noFill/>
          </a:ln>
        </p:spPr>
        <p:style>
          <a:lnRef idx="2">
            <a:schemeClr val="dk1"/>
          </a:lnRef>
          <a:fillRef idx="1">
            <a:schemeClr val="lt1"/>
          </a:fillRef>
          <a:effectRef idx="0">
            <a:schemeClr val="dk1"/>
          </a:effectRef>
          <a:fontRef idx="minor">
            <a:schemeClr val="dk1"/>
          </a:fontRef>
        </p:style>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defTabSz="457200" eaLnBrk="1" fontAlgn="base" hangingPunct="1">
              <a:spcBef>
                <a:spcPct val="0"/>
              </a:spcBef>
              <a:spcAft>
                <a:spcPct val="0"/>
              </a:spcAft>
              <a:defRPr/>
            </a:pPr>
            <a:fld id="{A4556A5E-0E29-44A3-A9F4-A7FF9E959E90}" type="slidenum">
              <a:rPr lang="en-US" sz="1200" b="1" smtClean="0">
                <a:solidFill>
                  <a:srgbClr val="283C64"/>
                </a:solidFill>
                <a:latin typeface="Arial" pitchFamily="34" charset="0"/>
                <a:cs typeface="Arial" pitchFamily="34" charset="0"/>
              </a:rPr>
              <a:pPr algn="r" defTabSz="457200" eaLnBrk="1" fontAlgn="base" hangingPunct="1">
                <a:spcBef>
                  <a:spcPct val="0"/>
                </a:spcBef>
                <a:spcAft>
                  <a:spcPct val="0"/>
                </a:spcAft>
                <a:defRPr/>
              </a:pPr>
              <a:t>‹#›</a:t>
            </a:fld>
            <a:endParaRPr lang="en-US" sz="1200" b="1" dirty="0">
              <a:solidFill>
                <a:srgbClr val="283C64"/>
              </a:solidFill>
              <a:latin typeface="Arial" pitchFamily="34" charset="0"/>
              <a:cs typeface="Arial" pitchFamily="34" charset="0"/>
            </a:endParaRPr>
          </a:p>
        </p:txBody>
      </p:sp>
      <p:sp>
        <p:nvSpPr>
          <p:cNvPr id="11" name="Text Placeholder 2"/>
          <p:cNvSpPr>
            <a:spLocks noGrp="1"/>
          </p:cNvSpPr>
          <p:nvPr>
            <p:ph type="body" sz="quarter" idx="10" hasCustomPrompt="1"/>
          </p:nvPr>
        </p:nvSpPr>
        <p:spPr>
          <a:xfrm>
            <a:off x="604165" y="139841"/>
            <a:ext cx="10954975" cy="631230"/>
          </a:xfrm>
          <a:prstGeom prst="rect">
            <a:avLst/>
          </a:prstGeom>
        </p:spPr>
        <p:txBody>
          <a:bodyPr vert="horz">
            <a:noAutofit/>
          </a:bodyPr>
          <a:lstStyle>
            <a:lvl1pPr marL="0" indent="0">
              <a:buNone/>
              <a:defRPr sz="1800" b="1" i="0" baseline="0">
                <a:solidFill>
                  <a:schemeClr val="accent1"/>
                </a:solidFill>
                <a:latin typeface=""/>
              </a:defRPr>
            </a:lvl1pPr>
          </a:lstStyle>
          <a:p>
            <a:pPr lvl="0"/>
            <a:r>
              <a:rPr lang="en-US" dirty="0"/>
              <a:t>Click to enter an action tag – written as a full sentence with a period.</a:t>
            </a:r>
          </a:p>
        </p:txBody>
      </p:sp>
      <p:sp>
        <p:nvSpPr>
          <p:cNvPr id="12" name="Text Placeholder 4"/>
          <p:cNvSpPr>
            <a:spLocks noGrp="1"/>
          </p:cNvSpPr>
          <p:nvPr>
            <p:ph type="body" sz="quarter" idx="11" hasCustomPrompt="1"/>
          </p:nvPr>
        </p:nvSpPr>
        <p:spPr>
          <a:xfrm>
            <a:off x="599001" y="998769"/>
            <a:ext cx="8000715" cy="277593"/>
          </a:xfrm>
          <a:prstGeom prst="rect">
            <a:avLst/>
          </a:prstGeom>
        </p:spPr>
        <p:txBody>
          <a:bodyPr vert="horz">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500" b="1" i="0" baseline="0">
                <a:solidFill>
                  <a:srgbClr val="000000"/>
                </a:solidFill>
                <a:latin typeface="+mj-lt"/>
              </a:defRPr>
            </a:lvl1pPr>
          </a:lstStyle>
          <a:p>
            <a:pPr lvl="0"/>
            <a:r>
              <a:rPr lang="en-US" dirty="0"/>
              <a:t>Always Include a Title for the Slide Here</a:t>
            </a:r>
          </a:p>
        </p:txBody>
      </p:sp>
      <p:sp>
        <p:nvSpPr>
          <p:cNvPr id="13" name="Text Placeholder 6"/>
          <p:cNvSpPr>
            <a:spLocks noGrp="1"/>
          </p:cNvSpPr>
          <p:nvPr>
            <p:ph type="body" sz="quarter" idx="12" hasCustomPrompt="1"/>
          </p:nvPr>
        </p:nvSpPr>
        <p:spPr>
          <a:xfrm>
            <a:off x="9067800" y="1042543"/>
            <a:ext cx="2491339" cy="233819"/>
          </a:xfrm>
          <a:prstGeom prst="rect">
            <a:avLst/>
          </a:prstGeom>
        </p:spPr>
        <p:txBody>
          <a:bodyPr vert="horz">
            <a:noAutofit/>
          </a:bodyPr>
          <a:lstStyle>
            <a:lvl1pPr marL="0" indent="0" algn="r">
              <a:buNone/>
              <a:defRPr sz="800" b="0" i="0" cap="all">
                <a:solidFill>
                  <a:srgbClr val="828282"/>
                </a:solidFill>
                <a:latin typeface="Arial"/>
              </a:defRPr>
            </a:lvl1pPr>
          </a:lstStyle>
          <a:p>
            <a:pPr lvl="0"/>
            <a:r>
              <a:rPr lang="en-US" dirty="0"/>
              <a:t>CLICK FOR STAMP</a:t>
            </a:r>
          </a:p>
        </p:txBody>
      </p:sp>
      <p:sp>
        <p:nvSpPr>
          <p:cNvPr id="14" name="Text Placeholder 8"/>
          <p:cNvSpPr>
            <a:spLocks noGrp="1"/>
          </p:cNvSpPr>
          <p:nvPr>
            <p:ph type="body" sz="quarter" idx="13"/>
          </p:nvPr>
        </p:nvSpPr>
        <p:spPr>
          <a:xfrm>
            <a:off x="611095" y="1593972"/>
            <a:ext cx="10948044" cy="4562594"/>
          </a:xfrm>
          <a:prstGeom prst="rect">
            <a:avLst/>
          </a:prstGeom>
        </p:spPr>
        <p:txBody>
          <a:bodyPr vert="horz"/>
          <a:lstStyle>
            <a:lvl1pPr marL="182880" indent="-182880" algn="l" defTabSz="457200" rtl="0" eaLnBrk="1" fontAlgn="base" hangingPunct="1">
              <a:spcBef>
                <a:spcPct val="20000"/>
              </a:spcBef>
              <a:spcAft>
                <a:spcPts val="600"/>
              </a:spcAft>
              <a:buClrTx/>
              <a:buSzPct val="120000"/>
              <a:defRPr lang="en-US" sz="1400" b="0" i="0" kern="1200" dirty="0" smtClean="0">
                <a:solidFill>
                  <a:srgbClr val="000000"/>
                </a:solidFill>
                <a:latin typeface="+mj-lt"/>
                <a:ea typeface="ＭＳ Ｐゴシック" charset="0"/>
                <a:cs typeface="ＭＳ Ｐゴシック" charset="0"/>
              </a:defRPr>
            </a:lvl1pPr>
            <a:lvl2pPr marL="548640" indent="-182880" algn="l" defTabSz="457200" rtl="0" eaLnBrk="1" fontAlgn="base" hangingPunct="1">
              <a:spcBef>
                <a:spcPct val="20000"/>
              </a:spcBef>
              <a:spcAft>
                <a:spcPts val="600"/>
              </a:spcAft>
              <a:buClrTx/>
              <a:buSzPct val="150000"/>
              <a:buFont typeface="Arial" pitchFamily="34" charset="0"/>
              <a:buChar char="-"/>
              <a:defRPr lang="en-US" sz="1400" b="0" i="0" kern="1200" dirty="0" smtClean="0">
                <a:solidFill>
                  <a:srgbClr val="000000"/>
                </a:solidFill>
                <a:latin typeface="+mj-lt"/>
                <a:ea typeface="ＭＳ Ｐゴシック" charset="0"/>
                <a:cs typeface="ＭＳ Ｐゴシック" charset="0"/>
              </a:defRPr>
            </a:lvl2pPr>
            <a:lvl3pPr marL="1188720" indent="-347472" algn="l" defTabSz="457200" rtl="0" eaLnBrk="1" fontAlgn="base" hangingPunct="1">
              <a:spcBef>
                <a:spcPct val="20000"/>
              </a:spcBef>
              <a:spcAft>
                <a:spcPts val="600"/>
              </a:spcAft>
              <a:buClrTx/>
              <a:buSzPct val="100000"/>
              <a:buFont typeface="Wingdings" pitchFamily="2" charset="2"/>
              <a:buChar char="Ø"/>
              <a:defRPr lang="en-US" sz="1400" b="0" i="0" kern="1200" dirty="0" smtClean="0">
                <a:solidFill>
                  <a:srgbClr val="000000"/>
                </a:solidFill>
                <a:latin typeface="+mj-lt"/>
                <a:ea typeface="ＭＳ Ｐゴシック" charset="0"/>
                <a:cs typeface="ＭＳ Ｐゴシック" charset="0"/>
              </a:defRPr>
            </a:lvl3pPr>
            <a:lvl4pPr>
              <a:defRPr sz="1200" b="1" i="0">
                <a:latin typeface="+mj-lt"/>
              </a:defRPr>
            </a:lvl4pPr>
            <a:lvl5pPr>
              <a:defRPr sz="1200" b="1" i="0">
                <a:latin typeface="+mj-lt"/>
              </a:defRPr>
            </a:lvl5pPr>
          </a:lstStyle>
          <a:p>
            <a:pPr lvl="0"/>
            <a:r>
              <a:rPr lang="en-US" dirty="0"/>
              <a:t>Click to edit Master text styles</a:t>
            </a:r>
          </a:p>
          <a:p>
            <a:pPr lvl="1"/>
            <a:r>
              <a:rPr lang="en-US" dirty="0"/>
              <a:t>Second level</a:t>
            </a:r>
          </a:p>
          <a:p>
            <a:pPr lvl="2"/>
            <a:r>
              <a:rPr lang="en-US" dirty="0"/>
              <a:t>Third level</a:t>
            </a:r>
          </a:p>
          <a:p>
            <a:pPr lvl="2"/>
            <a:endParaRPr lang="en-US" dirty="0"/>
          </a:p>
          <a:p>
            <a:pPr lvl="0"/>
            <a:r>
              <a:rPr lang="en-US" dirty="0"/>
              <a:t>Click to edit Master text styles</a:t>
            </a:r>
          </a:p>
          <a:p>
            <a:pPr lvl="1"/>
            <a:r>
              <a:rPr lang="en-US" dirty="0"/>
              <a:t>Second level</a:t>
            </a:r>
          </a:p>
          <a:p>
            <a:pPr lvl="2"/>
            <a:r>
              <a:rPr lang="en-US" dirty="0"/>
              <a:t>Third level</a:t>
            </a:r>
          </a:p>
          <a:p>
            <a:pPr lvl="2"/>
            <a:endParaRPr lang="en-US" dirty="0"/>
          </a:p>
          <a:p>
            <a:pPr lvl="2"/>
            <a:endParaRPr lang="en-US" dirty="0"/>
          </a:p>
          <a:p>
            <a:pPr lvl="2"/>
            <a:endParaRPr lang="en-US" dirty="0"/>
          </a:p>
          <a:p>
            <a:pPr lvl="2"/>
            <a:endParaRPr lang="en-US" dirty="0"/>
          </a:p>
        </p:txBody>
      </p:sp>
      <p:sp>
        <p:nvSpPr>
          <p:cNvPr id="15" name="Text Placeholder 2"/>
          <p:cNvSpPr>
            <a:spLocks noGrp="1"/>
          </p:cNvSpPr>
          <p:nvPr>
            <p:ph type="body" sz="quarter" idx="14" hasCustomPrompt="1"/>
          </p:nvPr>
        </p:nvSpPr>
        <p:spPr>
          <a:xfrm>
            <a:off x="885646" y="6212061"/>
            <a:ext cx="10673493" cy="201443"/>
          </a:xfrm>
          <a:prstGeom prst="rect">
            <a:avLst/>
          </a:prstGeom>
        </p:spPr>
        <p:txBody>
          <a:bodyPr vert="horz">
            <a:noAutofit/>
          </a:bodyPr>
          <a:lstStyle>
            <a:lvl1pPr marL="0" indent="0">
              <a:buNone/>
              <a:defRPr sz="1000" b="0" i="0">
                <a:solidFill>
                  <a:srgbClr val="000000"/>
                </a:solidFill>
                <a:latin typeface="+mj-lt"/>
              </a:defRPr>
            </a:lvl1pPr>
          </a:lstStyle>
          <a:p>
            <a:pPr lvl="0"/>
            <a:r>
              <a:rPr lang="en-US" dirty="0"/>
              <a:t>Add footnote</a:t>
            </a:r>
          </a:p>
        </p:txBody>
      </p:sp>
      <p:cxnSp>
        <p:nvCxnSpPr>
          <p:cNvPr id="16" name="Straight Connector 15"/>
          <p:cNvCxnSpPr/>
          <p:nvPr userDrawn="1"/>
        </p:nvCxnSpPr>
        <p:spPr>
          <a:xfrm>
            <a:off x="0" y="938463"/>
            <a:ext cx="12192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1314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r>
              <a:rPr lang="en-US">
                <a:solidFill>
                  <a:prstClr val="black">
                    <a:tint val="75000"/>
                  </a:prstClr>
                </a:solidFill>
              </a:rPr>
              <a:t>June 2013</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1C72CB-E8FA-4CBF-8A20-F9DEB58D6E8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043853" y="-54"/>
            <a:ext cx="9144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437856" y="2600325"/>
            <a:ext cx="8534400" cy="2286000"/>
          </a:xfrm>
        </p:spPr>
        <p:txBody>
          <a:bodyPr anchor="t"/>
          <a:lstStyle>
            <a:lvl1pPr algn="l">
              <a:lnSpc>
                <a:spcPts val="4500"/>
              </a:lnSpc>
              <a:buNone/>
              <a:defRPr sz="4000" b="1" cap="all"/>
            </a:lvl1pPr>
            <a:extLst/>
          </a:lstStyle>
          <a:p>
            <a:r>
              <a:rPr kumimoji="0" lang="en-US"/>
              <a:t>Click to edit Master title style</a:t>
            </a:r>
          </a:p>
        </p:txBody>
      </p:sp>
      <p:sp>
        <p:nvSpPr>
          <p:cNvPr id="3" name="Text Placeholder 2"/>
          <p:cNvSpPr>
            <a:spLocks noGrp="1"/>
          </p:cNvSpPr>
          <p:nvPr>
            <p:ph type="body" idx="1"/>
          </p:nvPr>
        </p:nvSpPr>
        <p:spPr>
          <a:xfrm>
            <a:off x="3437856" y="1066800"/>
            <a:ext cx="85344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r>
              <a:rPr lang="en-US">
                <a:solidFill>
                  <a:prstClr val="black">
                    <a:tint val="75000"/>
                  </a:prstClr>
                </a:solidFill>
              </a:rPr>
              <a:t>June 2013</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1C72CB-E8FA-4CBF-8A20-F9DEB58D6E8F}" type="slidenum">
              <a:rPr lang="en-US" smtClean="0">
                <a:solidFill>
                  <a:prstClr val="black">
                    <a:tint val="75000"/>
                  </a:prstClr>
                </a:solidFill>
              </a:rPr>
              <a:pPr/>
              <a:t>‹#›</a:t>
            </a:fld>
            <a:endParaRPr lang="en-US">
              <a:solidFill>
                <a:prstClr val="black">
                  <a:tint val="75000"/>
                </a:prstClr>
              </a:solidFill>
            </a:endParaRPr>
          </a:p>
        </p:txBody>
      </p:sp>
      <p:sp>
        <p:nvSpPr>
          <p:cNvPr id="10" name="Rectangle 9"/>
          <p:cNvSpPr/>
          <p:nvPr/>
        </p:nvSpPr>
        <p:spPr bwMode="invGray">
          <a:xfrm>
            <a:off x="3048000" y="0"/>
            <a:ext cx="1016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val 7"/>
          <p:cNvSpPr/>
          <p:nvPr/>
        </p:nvSpPr>
        <p:spPr>
          <a:xfrm>
            <a:off x="2896428" y="2814656"/>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Oval 8"/>
          <p:cNvSpPr/>
          <p:nvPr/>
        </p:nvSpPr>
        <p:spPr>
          <a:xfrm>
            <a:off x="3210752" y="2745870"/>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lstStyle/>
          <a:p>
            <a:r>
              <a:rPr kumimoji="0" lang="en-US"/>
              <a:t>Click to edit Master title style</a:t>
            </a:r>
          </a:p>
        </p:txBody>
      </p:sp>
      <p:sp>
        <p:nvSpPr>
          <p:cNvPr id="3" name="Content Placeholder 2"/>
          <p:cNvSpPr>
            <a:spLocks noGrp="1"/>
          </p:cNvSpPr>
          <p:nvPr>
            <p:ph sz="half" idx="1"/>
          </p:nvPr>
        </p:nvSpPr>
        <p:spPr>
          <a:xfrm>
            <a:off x="191414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703478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r>
              <a:rPr lang="en-US">
                <a:solidFill>
                  <a:prstClr val="black">
                    <a:tint val="75000"/>
                  </a:prstClr>
                </a:solidFill>
              </a:rPr>
              <a:t>June 2013</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1C72CB-E8FA-4CBF-8A20-F9DEB58D6E8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160336"/>
            <a:ext cx="10972800" cy="114300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60960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1792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1792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r>
              <a:rPr lang="en-US">
                <a:solidFill>
                  <a:prstClr val="black">
                    <a:tint val="75000"/>
                  </a:prstClr>
                </a:solidFill>
              </a:rPr>
              <a:t>June 2013</a:t>
            </a: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D1C72CB-E8FA-4CBF-8A20-F9DEB58D6E8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r>
              <a:rPr lang="en-US">
                <a:solidFill>
                  <a:prstClr val="black">
                    <a:tint val="75000"/>
                  </a:prstClr>
                </a:solidFill>
              </a:rPr>
              <a:t>June 2013</a:t>
            </a: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D1C72CB-E8FA-4CBF-8A20-F9DEB58D6E8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353312" y="0"/>
            <a:ext cx="10838688"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Date Placeholder 1"/>
          <p:cNvSpPr>
            <a:spLocks noGrp="1"/>
          </p:cNvSpPr>
          <p:nvPr>
            <p:ph type="dt" sz="half" idx="10"/>
          </p:nvPr>
        </p:nvSpPr>
        <p:spPr/>
        <p:txBody>
          <a:bodyPr/>
          <a:lstStyle/>
          <a:p>
            <a:r>
              <a:rPr lang="en-US">
                <a:solidFill>
                  <a:prstClr val="black">
                    <a:tint val="75000"/>
                  </a:prstClr>
                </a:solidFill>
              </a:rPr>
              <a:t>June 2013</a:t>
            </a: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D1C72CB-E8FA-4CBF-8A20-F9DEB58D6E8F}" type="slidenum">
              <a:rPr lang="en-US" smtClean="0">
                <a:solidFill>
                  <a:prstClr val="black">
                    <a:tint val="75000"/>
                  </a:prstClr>
                </a:solidFill>
              </a:rPr>
              <a:pPr/>
              <a:t>‹#›</a:t>
            </a:fld>
            <a:endParaRPr lang="en-US">
              <a:solidFill>
                <a:prstClr val="black">
                  <a:tint val="75000"/>
                </a:prstClr>
              </a:solidFill>
            </a:endParaRPr>
          </a:p>
        </p:txBody>
      </p:sp>
      <p:sp>
        <p:nvSpPr>
          <p:cNvPr id="6" name="Rectangle 5"/>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16778"/>
            <a:ext cx="5080000" cy="1162050"/>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609600" y="1406964"/>
            <a:ext cx="508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609600" y="2133601"/>
            <a:ext cx="108712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r>
              <a:rPr lang="en-US">
                <a:solidFill>
                  <a:prstClr val="black">
                    <a:tint val="75000"/>
                  </a:prstClr>
                </a:solidFill>
              </a:rPr>
              <a:t>June 2013</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1C72CB-E8FA-4CBF-8A20-F9DEB58D6E8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49195" y="1066800"/>
            <a:ext cx="3657600" cy="1981200"/>
          </a:xfrm>
        </p:spPr>
        <p:txBody>
          <a:bodyPr anchor="b">
            <a:noAutofit/>
          </a:bodyPr>
          <a:lstStyle>
            <a:lvl1pPr algn="l">
              <a:buNone/>
              <a:defRPr sz="2100"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r>
              <a:rPr lang="en-US">
                <a:solidFill>
                  <a:prstClr val="black">
                    <a:tint val="75000"/>
                  </a:prstClr>
                </a:solidFill>
              </a:rPr>
              <a:t>June 2013</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1C72CB-E8FA-4CBF-8A20-F9DEB58D6E8F}" type="slidenum">
              <a:rPr lang="en-US" smtClean="0">
                <a:solidFill>
                  <a:prstClr val="black">
                    <a:tint val="75000"/>
                  </a:prstClr>
                </a:solidFill>
              </a:rPr>
              <a:pPr/>
              <a:t>‹#›</a:t>
            </a:fld>
            <a:endParaRPr lang="en-US">
              <a:solidFill>
                <a:prstClr val="black">
                  <a:tint val="75000"/>
                </a:prstClr>
              </a:solidFill>
            </a:endParaRPr>
          </a:p>
        </p:txBody>
      </p:sp>
      <p:sp>
        <p:nvSpPr>
          <p:cNvPr id="8" name="Rectangle 7"/>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1117600" y="1143004"/>
            <a:ext cx="58928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a:t>Click icon to add picture</a:t>
            </a:r>
            <a:endParaRPr kumimoji="0" lang="en-US" dirty="0"/>
          </a:p>
        </p:txBody>
      </p:sp>
      <p:sp>
        <p:nvSpPr>
          <p:cNvPr id="9" name="Flowchart: Process 8"/>
          <p:cNvSpPr/>
          <p:nvPr/>
        </p:nvSpPr>
        <p:spPr>
          <a:xfrm rot="19468671">
            <a:off x="528967" y="954341"/>
            <a:ext cx="9144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Flowchart: Process 9"/>
          <p:cNvSpPr/>
          <p:nvPr/>
        </p:nvSpPr>
        <p:spPr>
          <a:xfrm rot="2103354" flipH="1">
            <a:off x="6671556" y="936786"/>
            <a:ext cx="865632"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Text Placeholder 3"/>
          <p:cNvSpPr>
            <a:spLocks noGrp="1"/>
          </p:cNvSpPr>
          <p:nvPr>
            <p:ph type="body" sz="half" idx="2"/>
          </p:nvPr>
        </p:nvSpPr>
        <p:spPr>
          <a:xfrm>
            <a:off x="1117600" y="4800600"/>
            <a:ext cx="58928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1087902" y="-815922"/>
            <a:ext cx="2185183"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val 7"/>
          <p:cNvSpPr/>
          <p:nvPr/>
        </p:nvSpPr>
        <p:spPr>
          <a:xfrm>
            <a:off x="225089" y="21103"/>
            <a:ext cx="2269588"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Donut 10"/>
          <p:cNvSpPr/>
          <p:nvPr/>
        </p:nvSpPr>
        <p:spPr>
          <a:xfrm rot="2315675">
            <a:off x="243842" y="1055077"/>
            <a:ext cx="1500956"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1350498" y="-54"/>
            <a:ext cx="10841503"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Title Placeholder 4"/>
          <p:cNvSpPr>
            <a:spLocks noGrp="1"/>
          </p:cNvSpPr>
          <p:nvPr>
            <p:ph type="title"/>
          </p:nvPr>
        </p:nvSpPr>
        <p:spPr>
          <a:xfrm>
            <a:off x="1914144" y="274638"/>
            <a:ext cx="9997440" cy="114300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914144" y="1447800"/>
            <a:ext cx="9997440" cy="48006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4775200" y="6305550"/>
            <a:ext cx="28448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r>
              <a:rPr lang="en-US">
                <a:solidFill>
                  <a:prstClr val="black">
                    <a:tint val="75000"/>
                  </a:prstClr>
                </a:solidFill>
              </a:rPr>
              <a:t>June 2013</a:t>
            </a:r>
          </a:p>
        </p:txBody>
      </p:sp>
      <p:sp>
        <p:nvSpPr>
          <p:cNvPr id="10" name="Footer Placeholder 9"/>
          <p:cNvSpPr>
            <a:spLocks noGrp="1"/>
          </p:cNvSpPr>
          <p:nvPr>
            <p:ph type="ftr" sz="quarter" idx="3"/>
          </p:nvPr>
        </p:nvSpPr>
        <p:spPr>
          <a:xfrm>
            <a:off x="7620000" y="6305550"/>
            <a:ext cx="38608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prstClr val="black">
                  <a:tint val="75000"/>
                </a:prstClr>
              </a:solidFill>
            </a:endParaRPr>
          </a:p>
        </p:txBody>
      </p:sp>
      <p:sp>
        <p:nvSpPr>
          <p:cNvPr id="22" name="Slide Number Placeholder 21"/>
          <p:cNvSpPr>
            <a:spLocks noGrp="1"/>
          </p:cNvSpPr>
          <p:nvPr>
            <p:ph type="sldNum" sz="quarter" idx="4"/>
          </p:nvPr>
        </p:nvSpPr>
        <p:spPr>
          <a:xfrm>
            <a:off x="11484864" y="6305550"/>
            <a:ext cx="6096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D1C72CB-E8FA-4CBF-8A20-F9DEB58D6E8F}" type="slidenum">
              <a:rPr lang="en-US" smtClean="0">
                <a:solidFill>
                  <a:prstClr val="black">
                    <a:tint val="75000"/>
                  </a:prstClr>
                </a:solidFill>
              </a:rPr>
              <a:pPr/>
              <a:t>‹#›</a:t>
            </a:fld>
            <a:endParaRPr lang="en-US">
              <a:solidFill>
                <a:prstClr val="black">
                  <a:tint val="75000"/>
                </a:prstClr>
              </a:solidFill>
            </a:endParaRPr>
          </a:p>
        </p:txBody>
      </p:sp>
      <p:sp>
        <p:nvSpPr>
          <p:cNvPr id="15" name="Rectangle 14"/>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p:hf sldNum="0" hdr="0" ftr="0" dt="0"/>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1" Type="http://schemas.openxmlformats.org/officeDocument/2006/relationships/image" Target="../media/image17.png"/><Relationship Id="rId12" Type="http://schemas.openxmlformats.org/officeDocument/2006/relationships/image" Target="../media/image18.jpeg"/><Relationship Id="rId13" Type="http://schemas.openxmlformats.org/officeDocument/2006/relationships/image" Target="../media/image19.png"/><Relationship Id="rId14" Type="http://schemas.openxmlformats.org/officeDocument/2006/relationships/image" Target="../media/image20.png"/><Relationship Id="rId15" Type="http://schemas.openxmlformats.org/officeDocument/2006/relationships/image" Target="../media/image21.png"/><Relationship Id="rId16"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diagramData" Target="../diagrams/data3.xml"/><Relationship Id="rId5" Type="http://schemas.openxmlformats.org/officeDocument/2006/relationships/diagramLayout" Target="../diagrams/layout3.xml"/><Relationship Id="rId6" Type="http://schemas.openxmlformats.org/officeDocument/2006/relationships/diagramQuickStyle" Target="../diagrams/quickStyle3.xml"/><Relationship Id="rId7" Type="http://schemas.openxmlformats.org/officeDocument/2006/relationships/diagramColors" Target="../diagrams/colors3.xml"/><Relationship Id="rId8" Type="http://schemas.microsoft.com/office/2007/relationships/diagramDrawing" Target="../diagrams/drawing3.xml"/><Relationship Id="rId9" Type="http://schemas.openxmlformats.org/officeDocument/2006/relationships/hyperlink" Target="http://www.google.com/url?sa=i&amp;rct=j&amp;q=&amp;esrc=s&amp;source=images&amp;cd=&amp;cad=rja&amp;uact=8&amp;ved=0ahUKEwj0nP2t5JrUAhUJqVQKHUASDtgQjRwIBw&amp;url=http://www.iconsplace.com/yellow-icons/bunch-flowers-icon&amp;psig=AFQjCNGrDq9OE6NsjDFcKiVJL7LuyVObOQ&amp;ust=1496342452468026" TargetMode="External"/><Relationship Id="rId10"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jpeg"/><Relationship Id="rId6"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jpeg"/><Relationship Id="rId5" Type="http://schemas.openxmlformats.org/officeDocument/2006/relationships/image" Target="../media/image29.png"/><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png"/><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3.jpg"/><Relationship Id="rId5" Type="http://schemas.openxmlformats.org/officeDocument/2006/relationships/image" Target="../media/image34.jpg"/><Relationship Id="rId6" Type="http://schemas.openxmlformats.org/officeDocument/2006/relationships/image" Target="../media/image35.jp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4" Type="http://schemas.openxmlformats.org/officeDocument/2006/relationships/image" Target="../media/image40.gif"/><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41.jp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jpeg"/><Relationship Id="rId5" Type="http://schemas.openxmlformats.org/officeDocument/2006/relationships/image" Target="../media/image42.jpeg"/><Relationship Id="rId6" Type="http://schemas.openxmlformats.org/officeDocument/2006/relationships/image" Target="../media/image43.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5" Type="http://schemas.openxmlformats.org/officeDocument/2006/relationships/diagramData" Target="../diagrams/data1.xml"/><Relationship Id="rId6" Type="http://schemas.openxmlformats.org/officeDocument/2006/relationships/diagramLayout" Target="../diagrams/layout1.xml"/><Relationship Id="rId7" Type="http://schemas.openxmlformats.org/officeDocument/2006/relationships/diagramQuickStyle" Target="../diagrams/quickStyle1.xml"/><Relationship Id="rId8" Type="http://schemas.openxmlformats.org/officeDocument/2006/relationships/diagramColors" Target="../diagrams/colors1.xml"/><Relationship Id="rId9" Type="http://schemas.microsoft.com/office/2007/relationships/diagramDrawing" Target="../diagrams/drawing1.xml"/><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12.png"/><Relationship Id="rId7" Type="http://schemas.openxmlformats.org/officeDocument/2006/relationships/image" Target="../media/image57.pn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66.png"/><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67.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8.xml"/><Relationship Id="rId5" Type="http://schemas.openxmlformats.org/officeDocument/2006/relationships/image" Target="../media/image68.png"/><Relationship Id="rId6" Type="http://schemas.openxmlformats.org/officeDocument/2006/relationships/hyperlink" Target="https://www.youtube.com/watch?v=VxyxywShewI" TargetMode="External"/><Relationship Id="rId1" Type="http://schemas.openxmlformats.org/officeDocument/2006/relationships/video" Target="NULL" TargetMode="External"/><Relationship Id="rId2" Type="http://schemas.microsoft.com/office/2007/relationships/media" Target="https://www.youtube.com/embed/VxyxywShewI"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gif"/><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7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7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75.jpeg"/></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79.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80.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4" Type="http://schemas.openxmlformats.org/officeDocument/2006/relationships/image" Target="../media/image81.png"/><Relationship Id="rId1" Type="http://schemas.openxmlformats.org/officeDocument/2006/relationships/tags" Target="../tags/tag6.x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tags" Target="../tags/tag3.xml"/><Relationship Id="rId4" Type="http://schemas.openxmlformats.org/officeDocument/2006/relationships/slideLayout" Target="../slideLayouts/slideLayout14.xml"/><Relationship Id="rId5" Type="http://schemas.openxmlformats.org/officeDocument/2006/relationships/notesSlide" Target="../notesSlides/notesSlide5.xml"/><Relationship Id="rId6" Type="http://schemas.openxmlformats.org/officeDocument/2006/relationships/oleObject" Target="../embeddings/oleObject2.bin"/><Relationship Id="rId7" Type="http://schemas.openxmlformats.org/officeDocument/2006/relationships/image" Target="../media/image7.emf"/><Relationship Id="rId1" Type="http://schemas.openxmlformats.org/officeDocument/2006/relationships/vmlDrawing" Target="../drawings/vmlDrawing2.vml"/><Relationship Id="rId2" Type="http://schemas.openxmlformats.org/officeDocument/2006/relationships/tags" Target="../tags/tag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4" Type="http://schemas.openxmlformats.org/officeDocument/2006/relationships/image" Target="../media/image82.jpeg"/><Relationship Id="rId1" Type="http://schemas.openxmlformats.org/officeDocument/2006/relationships/tags" Target="../tags/tag7.xml"/><Relationship Id="rId2"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tags" Target="../tags/tag8.xml"/><Relationship Id="rId2" Type="http://schemas.openxmlformats.org/officeDocument/2006/relationships/slideLayout" Target="../slideLayouts/slideLayout2.xml"/><Relationship Id="rId3"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4" Type="http://schemas.openxmlformats.org/officeDocument/2006/relationships/image" Target="../media/image83.gif"/><Relationship Id="rId1" Type="http://schemas.openxmlformats.org/officeDocument/2006/relationships/tags" Target="../tags/tag9.xml"/><Relationship Id="rId2"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2.xml"/><Relationship Id="rId4" Type="http://schemas.openxmlformats.org/officeDocument/2006/relationships/image" Target="../media/image84.jpeg"/><Relationship Id="rId1" Type="http://schemas.openxmlformats.org/officeDocument/2006/relationships/tags" Target="../tags/tag10.xml"/><Relationship Id="rId2"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4" Type="http://schemas.openxmlformats.org/officeDocument/2006/relationships/image" Target="../media/image85.png"/><Relationship Id="rId1" Type="http://schemas.openxmlformats.org/officeDocument/2006/relationships/tags" Target="../tags/tag11.xml"/><Relationship Id="rId2"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4.xml"/><Relationship Id="rId4" Type="http://schemas.openxmlformats.org/officeDocument/2006/relationships/image" Target="../media/image86.jpeg"/><Relationship Id="rId1" Type="http://schemas.openxmlformats.org/officeDocument/2006/relationships/tags" Target="../tags/tag12.xml"/><Relationship Id="rId2"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9.png"/><Relationship Id="rId3" Type="http://schemas.openxmlformats.org/officeDocument/2006/relationships/image" Target="../media/image9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9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6.xml.rels><?xml version="1.0" encoding="UTF-8" standalone="yes"?>
<Relationships xmlns="http://schemas.openxmlformats.org/package/2006/relationships"><Relationship Id="rId3" Type="http://schemas.openxmlformats.org/officeDocument/2006/relationships/tags" Target="../tags/tag5.xml"/><Relationship Id="rId4" Type="http://schemas.openxmlformats.org/officeDocument/2006/relationships/slideLayout" Target="../slideLayouts/slideLayout14.xml"/><Relationship Id="rId5" Type="http://schemas.openxmlformats.org/officeDocument/2006/relationships/oleObject" Target="../embeddings/oleObject3.bin"/><Relationship Id="rId6" Type="http://schemas.openxmlformats.org/officeDocument/2006/relationships/image" Target="../media/image7.emf"/><Relationship Id="rId1" Type="http://schemas.openxmlformats.org/officeDocument/2006/relationships/vmlDrawing" Target="../drawings/vmlDrawing3.vml"/><Relationship Id="rId2" Type="http://schemas.openxmlformats.org/officeDocument/2006/relationships/tags" Target="../tags/tag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9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93.jpg"/></Relationships>
</file>

<file path=ppt/slides/_rels/slide62.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94.jpeg"/><Relationship Id="rId5" Type="http://schemas.openxmlformats.org/officeDocument/2006/relationships/image" Target="../media/image95.jpeg"/><Relationship Id="rId6" Type="http://schemas.openxmlformats.org/officeDocument/2006/relationships/image" Target="../media/image96.jpeg"/><Relationship Id="rId7" Type="http://schemas.openxmlformats.org/officeDocument/2006/relationships/image" Target="../media/image97.jpg"/><Relationship Id="rId8" Type="http://schemas.openxmlformats.org/officeDocument/2006/relationships/image" Target="../media/image98.jpg"/><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3.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5" Type="http://schemas.openxmlformats.org/officeDocument/2006/relationships/image" Target="../media/image101.png"/><Relationship Id="rId6" Type="http://schemas.openxmlformats.org/officeDocument/2006/relationships/image" Target="../media/image102.jpg"/><Relationship Id="rId7" Type="http://schemas.openxmlformats.org/officeDocument/2006/relationships/image" Target="../media/image103.png"/><Relationship Id="rId8" Type="http://schemas.openxmlformats.org/officeDocument/2006/relationships/image" Target="../media/image104.jpg"/><Relationship Id="rId1" Type="http://schemas.openxmlformats.org/officeDocument/2006/relationships/slideLayout" Target="../slideLayouts/slideLayout12.xml"/><Relationship Id="rId2" Type="http://schemas.openxmlformats.org/officeDocument/2006/relationships/notesSlide" Target="../notesSlides/notesSlide61.xml"/></Relationships>
</file>

<file path=ppt/slides/_rels/slide64.xml.rels><?xml version="1.0" encoding="UTF-8" standalone="yes"?>
<Relationships xmlns="http://schemas.openxmlformats.org/package/2006/relationships"><Relationship Id="rId3" Type="http://schemas.openxmlformats.org/officeDocument/2006/relationships/image" Target="../media/image98.jpg"/><Relationship Id="rId4" Type="http://schemas.openxmlformats.org/officeDocument/2006/relationships/image" Target="../media/image97.jpg"/><Relationship Id="rId5" Type="http://schemas.openxmlformats.org/officeDocument/2006/relationships/image" Target="../media/image105.jpg"/><Relationship Id="rId1" Type="http://schemas.openxmlformats.org/officeDocument/2006/relationships/slideLayout" Target="../slideLayouts/slideLayout12.xml"/><Relationship Id="rId2" Type="http://schemas.openxmlformats.org/officeDocument/2006/relationships/notesSlide" Target="../notesSlides/notesSlide62.xml"/></Relationships>
</file>

<file path=ppt/slides/_rels/slide65.xml.rels><?xml version="1.0" encoding="UTF-8" standalone="yes"?>
<Relationships xmlns="http://schemas.openxmlformats.org/package/2006/relationships"><Relationship Id="rId3" Type="http://schemas.openxmlformats.org/officeDocument/2006/relationships/image" Target="../media/image106.jpeg"/><Relationship Id="rId4" Type="http://schemas.openxmlformats.org/officeDocument/2006/relationships/image" Target="../media/image107.jpeg"/><Relationship Id="rId1" Type="http://schemas.openxmlformats.org/officeDocument/2006/relationships/slideLayout" Target="../slideLayouts/slideLayout4.xml"/><Relationship Id="rId2" Type="http://schemas.openxmlformats.org/officeDocument/2006/relationships/notesSlide" Target="../notesSlides/notesSlide63.xml"/></Relationships>
</file>

<file path=ppt/slides/_rels/slide66.xml.rels><?xml version="1.0" encoding="UTF-8" standalone="yes"?>
<Relationships xmlns="http://schemas.openxmlformats.org/package/2006/relationships"><Relationship Id="rId3" Type="http://schemas.openxmlformats.org/officeDocument/2006/relationships/image" Target="../media/image106.jpeg"/><Relationship Id="rId4" Type="http://schemas.openxmlformats.org/officeDocument/2006/relationships/image" Target="../media/image107.jpeg"/><Relationship Id="rId1" Type="http://schemas.openxmlformats.org/officeDocument/2006/relationships/slideLayout" Target="../slideLayouts/slideLayout4.xml"/><Relationship Id="rId2" Type="http://schemas.openxmlformats.org/officeDocument/2006/relationships/notesSlide" Target="../notesSlides/notesSlide6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10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3.png"/></Relationships>
</file>

<file path=ppt/slides/_rels/slide69.xml.rels><?xml version="1.0" encoding="UTF-8" standalone="yes"?>
<Relationships xmlns="http://schemas.openxmlformats.org/package/2006/relationships"><Relationship Id="rId3" Type="http://schemas.openxmlformats.org/officeDocument/2006/relationships/image" Target="../media/image109.jpeg"/><Relationship Id="rId4" Type="http://schemas.openxmlformats.org/officeDocument/2006/relationships/image" Target="../media/image110.jpeg"/><Relationship Id="rId5" Type="http://schemas.openxmlformats.org/officeDocument/2006/relationships/image" Target="../media/image111.jpeg"/><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52282" y="1429556"/>
            <a:ext cx="10452747" cy="2421228"/>
          </a:xfrm>
        </p:spPr>
        <p:txBody>
          <a:bodyPr>
            <a:normAutofit fontScale="90000"/>
          </a:bodyPr>
          <a:lstStyle/>
          <a:p>
            <a:pPr algn="ctr"/>
            <a:r>
              <a:rPr lang="en-US" dirty="0"/>
              <a:t/>
            </a:r>
            <a:br>
              <a:rPr lang="en-US" dirty="0"/>
            </a:br>
            <a:r>
              <a:rPr lang="en-US" dirty="0"/>
              <a:t/>
            </a:r>
            <a:br>
              <a:rPr lang="en-US" dirty="0"/>
            </a:br>
            <a:r>
              <a:rPr lang="en-US" dirty="0"/>
              <a:t/>
            </a:r>
            <a:br>
              <a:rPr lang="en-US" dirty="0"/>
            </a:br>
            <a:r>
              <a:rPr lang="en-US" dirty="0"/>
              <a:t/>
            </a:r>
            <a:br>
              <a:rPr lang="en-US" dirty="0"/>
            </a:br>
            <a:r>
              <a:rPr lang="en-US" dirty="0"/>
              <a:t>Parent, Community and Student Engagement</a:t>
            </a:r>
            <a:br>
              <a:rPr lang="en-US" dirty="0"/>
            </a:br>
            <a:r>
              <a:rPr lang="en-US" dirty="0"/>
              <a:t>Strategic Plan’s Key Initiative:</a:t>
            </a:r>
            <a:br>
              <a:rPr lang="en-US" dirty="0"/>
            </a:br>
            <a:r>
              <a:rPr lang="en-US" dirty="0"/>
              <a:t>Welcoming and Engaging Environment</a:t>
            </a:r>
            <a:br>
              <a:rPr lang="en-US" dirty="0"/>
            </a:br>
            <a:endParaRPr lang="en-US" dirty="0"/>
          </a:p>
        </p:txBody>
      </p:sp>
      <p:sp>
        <p:nvSpPr>
          <p:cNvPr id="2" name="Subtitle 1"/>
          <p:cNvSpPr>
            <a:spLocks noGrp="1"/>
          </p:cNvSpPr>
          <p:nvPr>
            <p:ph type="subTitle" idx="1"/>
          </p:nvPr>
        </p:nvSpPr>
        <p:spPr>
          <a:xfrm>
            <a:off x="6395816" y="4178588"/>
            <a:ext cx="3369285" cy="1752600"/>
          </a:xfrm>
        </p:spPr>
        <p:txBody>
          <a:bodyPr/>
          <a:lstStyle/>
          <a:p>
            <a:r>
              <a:rPr lang="en-US" smtClean="0"/>
              <a:t>May </a:t>
            </a:r>
            <a:r>
              <a:rPr lang="en-US" dirty="0" smtClean="0"/>
              <a:t>16, 2018</a:t>
            </a:r>
            <a:endParaRPr lang="en-US" dirty="0"/>
          </a:p>
        </p:txBody>
      </p:sp>
      <p:pic>
        <p:nvPicPr>
          <p:cNvPr id="3" name="Picture 2" descr="Picture of LDWest Logo NEW (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606431" cy="2696308"/>
          </a:xfrm>
          <a:prstGeom prst="rect">
            <a:avLst/>
          </a:prstGeom>
        </p:spPr>
      </p:pic>
    </p:spTree>
    <p:extLst>
      <p:ext uri="{BB962C8B-B14F-4D97-AF65-F5344CB8AC3E}">
        <p14:creationId xmlns:p14="http://schemas.microsoft.com/office/powerpoint/2010/main" val="117173717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75504666"/>
              </p:ext>
            </p:extLst>
          </p:nvPr>
        </p:nvGraphicFramePr>
        <p:xfrm>
          <a:off x="1079937" y="1175657"/>
          <a:ext cx="10860833" cy="44040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Down Arrow 1"/>
          <p:cNvSpPr/>
          <p:nvPr/>
        </p:nvSpPr>
        <p:spPr>
          <a:xfrm rot="16663960">
            <a:off x="3614562" y="1028803"/>
            <a:ext cx="502277" cy="14087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49291" y="172528"/>
            <a:ext cx="12042710" cy="794576"/>
          </a:xfrm>
          <a:prstGeom prst="rect">
            <a:avLst/>
          </a:prstGeom>
          <a:noFill/>
        </p:spPr>
        <p:txBody>
          <a:bodyPr wrap="square" rtlCol="0">
            <a:spAutoFit/>
          </a:bodyPr>
          <a:lstStyle/>
          <a:p>
            <a:pPr algn="ctr">
              <a:lnSpc>
                <a:spcPct val="115000"/>
              </a:lnSpc>
              <a:spcBef>
                <a:spcPct val="0"/>
              </a:spcBef>
              <a:defRPr/>
            </a:pPr>
            <a:r>
              <a:rPr lang="en-US" sz="4300" dirty="0">
                <a:solidFill>
                  <a:schemeClr val="tx2">
                    <a:satMod val="130000"/>
                  </a:schemeClr>
                </a:solidFill>
                <a:effectLst>
                  <a:outerShdw blurRad="50000" dist="30000" dir="5400000" algn="tl" rotWithShape="0">
                    <a:srgbClr val="000000">
                      <a:alpha val="30000"/>
                    </a:srgbClr>
                  </a:outerShdw>
                </a:effectLst>
                <a:latin typeface="+mj-lt"/>
                <a:ea typeface="+mj-ea"/>
                <a:cs typeface="+mj-cs"/>
              </a:rPr>
              <a:t>The 4C’s of Parent Engagement:</a:t>
            </a:r>
            <a:endParaRPr lang="en-US" sz="4400" b="1" dirty="0"/>
          </a:p>
        </p:txBody>
      </p:sp>
      <p:sp>
        <p:nvSpPr>
          <p:cNvPr id="4" name="Rectangle 3"/>
          <p:cNvSpPr/>
          <p:nvPr/>
        </p:nvSpPr>
        <p:spPr>
          <a:xfrm>
            <a:off x="1555100" y="6255354"/>
            <a:ext cx="9081797" cy="41896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nSpc>
                <a:spcPct val="115000"/>
              </a:lnSpc>
              <a:spcBef>
                <a:spcPct val="0"/>
              </a:spcBef>
              <a:defRPr/>
            </a:pPr>
            <a:r>
              <a:rPr lang="en-US" sz="2000" b="1" dirty="0"/>
              <a:t>4 C’s -- Dr. Higgins, acquiring skills and characteristics that are time specific </a:t>
            </a:r>
            <a:endParaRPr lang="en-US" sz="2000" dirty="0">
              <a:solidFill>
                <a:schemeClr val="tx2">
                  <a:satMod val="130000"/>
                </a:schemeClr>
              </a:solidFill>
              <a:effectLst>
                <a:outerShdw blurRad="50000" dist="30000" dir="5400000" algn="tl" rotWithShape="0">
                  <a:srgbClr val="000000">
                    <a:alpha val="30000"/>
                  </a:srgbClr>
                </a:outerShdw>
              </a:effectLst>
            </a:endParaRPr>
          </a:p>
        </p:txBody>
      </p:sp>
    </p:spTree>
    <p:extLst>
      <p:ext uri="{BB962C8B-B14F-4D97-AF65-F5344CB8AC3E}">
        <p14:creationId xmlns:p14="http://schemas.microsoft.com/office/powerpoint/2010/main" val="522175997"/>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2603" y="274638"/>
            <a:ext cx="9041406" cy="1143000"/>
          </a:xfrm>
        </p:spPr>
        <p:txBody>
          <a:bodyPr>
            <a:noAutofit/>
          </a:bodyPr>
          <a:lstStyle/>
          <a:p>
            <a:r>
              <a:rPr lang="en-US" dirty="0"/>
              <a:t>Customer Service:  Provide Support and Assistance </a:t>
            </a:r>
          </a:p>
        </p:txBody>
      </p:sp>
      <p:sp>
        <p:nvSpPr>
          <p:cNvPr id="5" name="Content Placeholder 4"/>
          <p:cNvSpPr>
            <a:spLocks noGrp="1"/>
          </p:cNvSpPr>
          <p:nvPr>
            <p:ph idx="1"/>
          </p:nvPr>
        </p:nvSpPr>
        <p:spPr>
          <a:xfrm>
            <a:off x="1672603" y="1672088"/>
            <a:ext cx="7609420" cy="4859341"/>
          </a:xfrm>
        </p:spPr>
        <p:txBody>
          <a:bodyPr>
            <a:noAutofit/>
          </a:bodyPr>
          <a:lstStyle/>
          <a:p>
            <a:pPr marL="514350" indent="-514350">
              <a:buFont typeface="+mj-lt"/>
              <a:buAutoNum type="arabicPeriod"/>
            </a:pPr>
            <a:r>
              <a:rPr lang="en-US" sz="3600" dirty="0">
                <a:solidFill>
                  <a:schemeClr val="accent2">
                    <a:lumMod val="75000"/>
                  </a:schemeClr>
                </a:solidFill>
              </a:rPr>
              <a:t>Welcoming environment</a:t>
            </a:r>
          </a:p>
          <a:p>
            <a:pPr marL="514350" indent="-514350">
              <a:buFont typeface="+mj-lt"/>
              <a:buAutoNum type="arabicPeriod"/>
            </a:pPr>
            <a:r>
              <a:rPr lang="en-US" sz="3600" dirty="0"/>
              <a:t>Following up on parent </a:t>
            </a:r>
            <a:r>
              <a:rPr lang="en-US" sz="3600" dirty="0" smtClean="0"/>
              <a:t>requests </a:t>
            </a:r>
            <a:r>
              <a:rPr lang="en-US" sz="3600" dirty="0"/>
              <a:t>regarding student’s academic, social-emotional, or physical needs</a:t>
            </a:r>
          </a:p>
          <a:p>
            <a:pPr marL="514350" indent="-514350">
              <a:buFont typeface="+mj-lt"/>
              <a:buAutoNum type="arabicPeriod"/>
            </a:pPr>
            <a:r>
              <a:rPr lang="en-US" sz="3600" dirty="0"/>
              <a:t>Inviting parents as equal partners in decision making</a:t>
            </a:r>
          </a:p>
          <a:p>
            <a:pPr marL="514350" indent="-514350">
              <a:buFont typeface="+mj-lt"/>
              <a:buAutoNum type="arabicPeriod"/>
            </a:pPr>
            <a:r>
              <a:rPr lang="en-US" sz="3600" dirty="0"/>
              <a:t>Initiating providing information to parents required for student success </a:t>
            </a:r>
          </a:p>
        </p:txBody>
      </p:sp>
      <p:grpSp>
        <p:nvGrpSpPr>
          <p:cNvPr id="7" name="Diagram group"/>
          <p:cNvGrpSpPr/>
          <p:nvPr/>
        </p:nvGrpSpPr>
        <p:grpSpPr>
          <a:xfrm>
            <a:off x="8759973" y="1275270"/>
            <a:ext cx="3220623" cy="1861977"/>
            <a:chOff x="3555995" y="0"/>
            <a:chExt cx="3367484" cy="2020490"/>
          </a:xfrm>
          <a:scene3d>
            <a:camera prst="isometricOffAxis2Left" zoom="95000"/>
            <a:lightRig rig="flat" dir="t"/>
          </a:scene3d>
        </p:grpSpPr>
        <p:grpSp>
          <p:nvGrpSpPr>
            <p:cNvPr id="8" name="Group 7"/>
            <p:cNvGrpSpPr/>
            <p:nvPr/>
          </p:nvGrpSpPr>
          <p:grpSpPr>
            <a:xfrm>
              <a:off x="3555995" y="0"/>
              <a:ext cx="3367484" cy="2020490"/>
              <a:chOff x="3555995" y="0"/>
              <a:chExt cx="3367484" cy="2020490"/>
            </a:xfrm>
          </p:grpSpPr>
          <p:sp>
            <p:nvSpPr>
              <p:cNvPr id="9" name="Rectangle 8"/>
              <p:cNvSpPr/>
              <p:nvPr/>
            </p:nvSpPr>
            <p:spPr>
              <a:xfrm>
                <a:off x="3555995" y="0"/>
                <a:ext cx="3367484" cy="2020490"/>
              </a:xfrm>
              <a:prstGeom prst="rect">
                <a:avLst/>
              </a:prstGeom>
              <a:sp3d extrusionH="381000" contourW="38100" prstMaterial="matte">
                <a:contourClr>
                  <a:schemeClr val="lt1"/>
                </a:contourClr>
              </a:sp3d>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0" name="Rectangle 9"/>
              <p:cNvSpPr/>
              <p:nvPr/>
            </p:nvSpPr>
            <p:spPr>
              <a:xfrm>
                <a:off x="3555995" y="0"/>
                <a:ext cx="3367484" cy="202049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2400" b="1" kern="1200" dirty="0">
                    <a:solidFill>
                      <a:schemeClr val="bg1"/>
                    </a:solidFill>
                  </a:rPr>
                  <a:t>Customer Service</a:t>
                </a:r>
                <a:endParaRPr lang="en-US" sz="2400" b="1" i="1" kern="1200" dirty="0">
                  <a:solidFill>
                    <a:schemeClr val="bg1"/>
                  </a:solidFill>
                </a:endParaRPr>
              </a:p>
            </p:txBody>
          </p:sp>
        </p:grpSp>
      </p:grpSp>
    </p:spTree>
    <p:extLst>
      <p:ext uri="{BB962C8B-B14F-4D97-AF65-F5344CB8AC3E}">
        <p14:creationId xmlns:p14="http://schemas.microsoft.com/office/powerpoint/2010/main" val="26129137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xEl>
                                              <p:pRg st="1" end="1"/>
                                            </p:txEl>
                                          </p:spTgt>
                                        </p:tgtEl>
                                      </p:cBhvr>
                                    </p:animEffect>
                                    <p:set>
                                      <p:cBhvr>
                                        <p:cTn id="7" dur="1" fill="hold">
                                          <p:stCondLst>
                                            <p:cond delay="499"/>
                                          </p:stCondLst>
                                        </p:cTn>
                                        <p:tgtEl>
                                          <p:spTgt spid="5">
                                            <p:txEl>
                                              <p:pRg st="1" end="1"/>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xEl>
                                              <p:pRg st="2" end="2"/>
                                            </p:txEl>
                                          </p:spTgt>
                                        </p:tgtEl>
                                      </p:cBhvr>
                                    </p:animEffect>
                                    <p:set>
                                      <p:cBhvr>
                                        <p:cTn id="10" dur="1" fill="hold">
                                          <p:stCondLst>
                                            <p:cond delay="499"/>
                                          </p:stCondLst>
                                        </p:cTn>
                                        <p:tgtEl>
                                          <p:spTgt spid="5">
                                            <p:txEl>
                                              <p:pRg st="2" end="2"/>
                                            </p:txEl>
                                          </p:spTgt>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5">
                                            <p:txEl>
                                              <p:pRg st="3" end="3"/>
                                            </p:txEl>
                                          </p:spTgt>
                                        </p:tgtEl>
                                      </p:cBhvr>
                                    </p:animEffect>
                                    <p:set>
                                      <p:cBhvr>
                                        <p:cTn id="13" dur="1" fill="hold">
                                          <p:stCondLst>
                                            <p:cond delay="499"/>
                                          </p:stCondLst>
                                        </p:cTn>
                                        <p:tgtEl>
                                          <p:spTgt spid="5">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Welcoming Environment</a:t>
            </a:r>
            <a:br>
              <a:rPr lang="en-US" dirty="0"/>
            </a:br>
            <a:endParaRPr lang="en-US" dirty="0"/>
          </a:p>
        </p:txBody>
      </p:sp>
      <p:sp>
        <p:nvSpPr>
          <p:cNvPr id="3" name="Content Placeholder 2"/>
          <p:cNvSpPr>
            <a:spLocks noGrp="1"/>
          </p:cNvSpPr>
          <p:nvPr>
            <p:ph idx="1"/>
          </p:nvPr>
        </p:nvSpPr>
        <p:spPr/>
        <p:txBody>
          <a:bodyPr/>
          <a:lstStyle/>
          <a:p>
            <a:endParaRPr lang="en-US"/>
          </a:p>
        </p:txBody>
      </p:sp>
      <p:pic>
        <p:nvPicPr>
          <p:cNvPr id="4" name="Picture 3"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l="3246" r="387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78290" y="3803983"/>
            <a:ext cx="8053588" cy="2739211"/>
          </a:xfrm>
          <a:prstGeom prst="rect">
            <a:avLst/>
          </a:prstGeom>
        </p:spPr>
        <p:txBody>
          <a:bodyPr wrap="square">
            <a:spAutoFit/>
          </a:bodyPr>
          <a:lstStyle/>
          <a:p>
            <a:r>
              <a:rPr lang="en-US" sz="7200" b="1" dirty="0">
                <a:latin typeface="Arial Black" panose="020B0A04020102020204" pitchFamily="34" charset="0"/>
              </a:rPr>
              <a:t>A Welcoming Environment </a:t>
            </a:r>
            <a:r>
              <a:rPr lang="en-US" sz="100" dirty="0"/>
              <a:t/>
            </a:r>
            <a:br>
              <a:rPr lang="en-US" sz="100" dirty="0"/>
            </a:br>
            <a:r>
              <a:rPr lang="en-US" sz="1000" dirty="0"/>
              <a:t/>
            </a:r>
            <a:br>
              <a:rPr lang="en-US" sz="1000" dirty="0"/>
            </a:br>
            <a:endParaRPr lang="en-US" dirty="0"/>
          </a:p>
        </p:txBody>
      </p:sp>
      <p:sp>
        <p:nvSpPr>
          <p:cNvPr id="7" name="Rectangle 6"/>
          <p:cNvSpPr/>
          <p:nvPr/>
        </p:nvSpPr>
        <p:spPr>
          <a:xfrm>
            <a:off x="7087485" y="4614638"/>
            <a:ext cx="4799715" cy="1569660"/>
          </a:xfrm>
          <a:prstGeom prst="rect">
            <a:avLst/>
          </a:prstGeom>
        </p:spPr>
        <p:txBody>
          <a:bodyPr wrap="square">
            <a:spAutoFit/>
          </a:bodyPr>
          <a:lstStyle/>
          <a:p>
            <a:pPr algn="r"/>
            <a:r>
              <a:rPr lang="en-US" sz="9600" dirty="0">
                <a:solidFill>
                  <a:srgbClr val="FFC000"/>
                </a:solidFill>
                <a:effectLst>
                  <a:outerShdw blurRad="38100" dist="38100" dir="2700000" algn="tl">
                    <a:srgbClr val="000000">
                      <a:alpha val="43137"/>
                    </a:srgbClr>
                  </a:outerShdw>
                </a:effectLst>
                <a:latin typeface="Franklin Gothic Heavy" panose="020B0903020102020204" pitchFamily="34" charset="0"/>
                <a:cs typeface="Aharoni" panose="02010803020104030203" pitchFamily="2" charset="-79"/>
              </a:rPr>
              <a:t>For all!</a:t>
            </a:r>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3479" y="315848"/>
            <a:ext cx="2403721" cy="1830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1625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Benefits for Creating a </a:t>
            </a:r>
            <a:br>
              <a:rPr lang="en-US" dirty="0"/>
            </a:br>
            <a:r>
              <a:rPr lang="en-US" dirty="0"/>
              <a:t>Welcoming Environment</a:t>
            </a:r>
          </a:p>
        </p:txBody>
      </p:sp>
      <p:sp>
        <p:nvSpPr>
          <p:cNvPr id="2" name="Content Placeholder 1"/>
          <p:cNvSpPr>
            <a:spLocks noGrp="1"/>
          </p:cNvSpPr>
          <p:nvPr>
            <p:ph idx="1"/>
          </p:nvPr>
        </p:nvSpPr>
        <p:spPr>
          <a:xfrm>
            <a:off x="1365161" y="2240738"/>
            <a:ext cx="10672294" cy="3692245"/>
          </a:xfrm>
        </p:spPr>
        <p:txBody>
          <a:bodyPr>
            <a:normAutofit fontScale="92500"/>
          </a:bodyPr>
          <a:lstStyle/>
          <a:p>
            <a:r>
              <a:rPr lang="en-US" sz="3900" dirty="0"/>
              <a:t>Parents and families gain </a:t>
            </a:r>
            <a:r>
              <a:rPr lang="en-US" sz="3900" b="1" u="sng" dirty="0"/>
              <a:t>trust</a:t>
            </a:r>
            <a:r>
              <a:rPr lang="en-US" sz="3900" dirty="0"/>
              <a:t> in the school and staff</a:t>
            </a:r>
          </a:p>
          <a:p>
            <a:r>
              <a:rPr lang="en-US" sz="3900" dirty="0"/>
              <a:t>Parents become </a:t>
            </a:r>
            <a:r>
              <a:rPr lang="en-US" sz="3900" b="1" u="sng" dirty="0"/>
              <a:t>stronger partners </a:t>
            </a:r>
            <a:r>
              <a:rPr lang="en-US" sz="3900" dirty="0"/>
              <a:t>with both teachers and administrators when they feel welcomed and respected</a:t>
            </a:r>
          </a:p>
          <a:p>
            <a:r>
              <a:rPr lang="en-US" sz="3900" dirty="0"/>
              <a:t>Parents and community have a </a:t>
            </a:r>
            <a:r>
              <a:rPr lang="en-US" sz="3900" b="1" u="sng" dirty="0"/>
              <a:t>sense of belonging </a:t>
            </a:r>
            <a:r>
              <a:rPr lang="en-US" sz="3900" dirty="0"/>
              <a:t>and become loyal members of the school community.</a:t>
            </a:r>
          </a:p>
          <a:p>
            <a:pPr algn="just"/>
            <a:endParaRPr lang="en-US" dirty="0"/>
          </a:p>
        </p:txBody>
      </p:sp>
      <p:pic>
        <p:nvPicPr>
          <p:cNvPr id="12290" name="Picture 2" descr="C:\Users\lausd_user\AppData\Local\Microsoft\Windows\Temporary Internet Files\Content.IE5\GE23KQ7J\trus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64982"/>
            <a:ext cx="1909491" cy="1374834"/>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C:\Users\lausd_user\AppData\Local\Microsoft\Windows\Temporary Internet Files\Content.IE5\78LT98FX\handshake[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5826" y="3836344"/>
            <a:ext cx="1219200" cy="12192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Diagram group"/>
          <p:cNvGrpSpPr/>
          <p:nvPr/>
        </p:nvGrpSpPr>
        <p:grpSpPr>
          <a:xfrm>
            <a:off x="8509516" y="345438"/>
            <a:ext cx="2463283" cy="1539345"/>
            <a:chOff x="3555995" y="0"/>
            <a:chExt cx="3367484" cy="2020490"/>
          </a:xfrm>
          <a:scene3d>
            <a:camera prst="isometricOffAxis2Left" zoom="95000"/>
            <a:lightRig rig="flat" dir="t"/>
          </a:scene3d>
        </p:grpSpPr>
        <p:grpSp>
          <p:nvGrpSpPr>
            <p:cNvPr id="7" name="Group 6"/>
            <p:cNvGrpSpPr/>
            <p:nvPr/>
          </p:nvGrpSpPr>
          <p:grpSpPr>
            <a:xfrm>
              <a:off x="3555995" y="0"/>
              <a:ext cx="3367484" cy="2020490"/>
              <a:chOff x="3555995" y="0"/>
              <a:chExt cx="3367484" cy="2020490"/>
            </a:xfrm>
          </p:grpSpPr>
          <p:sp>
            <p:nvSpPr>
              <p:cNvPr id="8" name="Rectangle 7"/>
              <p:cNvSpPr/>
              <p:nvPr/>
            </p:nvSpPr>
            <p:spPr>
              <a:xfrm>
                <a:off x="3555995" y="0"/>
                <a:ext cx="3367484" cy="2020490"/>
              </a:xfrm>
              <a:prstGeom prst="rect">
                <a:avLst/>
              </a:prstGeom>
              <a:sp3d extrusionH="381000" contourW="38100" prstMaterial="matte">
                <a:contourClr>
                  <a:schemeClr val="lt1"/>
                </a:contourClr>
              </a:sp3d>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9" name="Rectangle 8"/>
              <p:cNvSpPr/>
              <p:nvPr/>
            </p:nvSpPr>
            <p:spPr>
              <a:xfrm>
                <a:off x="3555995" y="0"/>
                <a:ext cx="3367484" cy="202049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2400" b="1" kern="1200" dirty="0">
                    <a:solidFill>
                      <a:schemeClr val="bg1"/>
                    </a:solidFill>
                  </a:rPr>
                  <a:t>Customer Service</a:t>
                </a:r>
                <a:endParaRPr lang="en-US" sz="2400" b="1" i="1" kern="1200" dirty="0">
                  <a:solidFill>
                    <a:schemeClr val="bg1"/>
                  </a:solidFill>
                </a:endParaRPr>
              </a:p>
            </p:txBody>
          </p:sp>
        </p:grpSp>
      </p:grpSp>
    </p:spTree>
    <p:extLst>
      <p:ext uri="{BB962C8B-B14F-4D97-AF65-F5344CB8AC3E}">
        <p14:creationId xmlns:p14="http://schemas.microsoft.com/office/powerpoint/2010/main" val="3955099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7004" y="52763"/>
            <a:ext cx="1946561" cy="1946561"/>
          </a:xfrm>
          <a:prstGeom prst="rect">
            <a:avLst/>
          </a:prstGeom>
        </p:spPr>
      </p:pic>
      <p:graphicFrame>
        <p:nvGraphicFramePr>
          <p:cNvPr id="8" name="Content Placeholder 7"/>
          <p:cNvGraphicFramePr>
            <a:graphicFrameLocks noGrp="1"/>
          </p:cNvGraphicFramePr>
          <p:nvPr>
            <p:ph idx="1"/>
            <p:extLst>
              <p:ext uri="{D42A27DB-BD31-4B8C-83A1-F6EECF244321}">
                <p14:modId xmlns:p14="http://schemas.microsoft.com/office/powerpoint/2010/main" val="1199828112"/>
              </p:ext>
            </p:extLst>
          </p:nvPr>
        </p:nvGraphicFramePr>
        <p:xfrm>
          <a:off x="385012" y="368969"/>
          <a:ext cx="11518231" cy="43634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p:cNvSpPr txBox="1"/>
          <p:nvPr/>
        </p:nvSpPr>
        <p:spPr>
          <a:xfrm>
            <a:off x="1454690" y="672619"/>
            <a:ext cx="10528647" cy="1246495"/>
          </a:xfrm>
          <a:prstGeom prst="rect">
            <a:avLst/>
          </a:prstGeom>
          <a:noFill/>
        </p:spPr>
        <p:txBody>
          <a:bodyPr wrap="square" rtlCol="0">
            <a:spAutoFit/>
          </a:bodyPr>
          <a:lstStyle/>
          <a:p>
            <a:r>
              <a:rPr lang="en-US" sz="7500" dirty="0">
                <a:effectLst>
                  <a:outerShdw blurRad="38100" dist="38100" dir="2700000" algn="tl">
                    <a:srgbClr val="000000">
                      <a:alpha val="43137"/>
                    </a:srgbClr>
                  </a:outerShdw>
                </a:effectLst>
                <a:latin typeface="Franklin Gothic Heavy" panose="020B0903020102020204" pitchFamily="34" charset="0"/>
                <a:cs typeface="Aharoni" panose="02010803020104030203" pitchFamily="2" charset="-79"/>
              </a:rPr>
              <a:t>       COMPONENTS</a:t>
            </a:r>
          </a:p>
        </p:txBody>
      </p:sp>
      <p:pic>
        <p:nvPicPr>
          <p:cNvPr id="1026" name="Picture 2" descr="Image result for flowers icon">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6584" y="4389639"/>
            <a:ext cx="1656097" cy="1656097"/>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3599571" y="4282842"/>
            <a:ext cx="2398927" cy="2016271"/>
            <a:chOff x="3713549" y="4201484"/>
            <a:chExt cx="2398926" cy="2016271"/>
          </a:xfrm>
        </p:grpSpPr>
        <p:pic>
          <p:nvPicPr>
            <p:cNvPr id="11" name="Picture 10"/>
            <p:cNvPicPr>
              <a:picLocks noChangeAspect="1"/>
            </p:cNvPicPr>
            <p:nvPr/>
          </p:nvPicPr>
          <p:blipFill rotWithShape="1">
            <a:blip r:embed="rId11" cstate="print">
              <a:extLst>
                <a:ext uri="{28A0092B-C50C-407E-A947-70E740481C1C}">
                  <a14:useLocalDpi xmlns:a14="http://schemas.microsoft.com/office/drawing/2010/main" val="0"/>
                </a:ext>
              </a:extLst>
            </a:blip>
            <a:srcRect l="24124" r="23093" b="6877"/>
            <a:stretch/>
          </p:blipFill>
          <p:spPr>
            <a:xfrm>
              <a:off x="3713549" y="4213220"/>
              <a:ext cx="1828800" cy="2004535"/>
            </a:xfrm>
            <a:prstGeom prst="rect">
              <a:avLst/>
            </a:prstGeom>
          </p:spPr>
        </p:pic>
        <p:pic>
          <p:nvPicPr>
            <p:cNvPr id="10" name="Picture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987314">
              <a:off x="5137672" y="4201484"/>
              <a:ext cx="974803" cy="974803"/>
            </a:xfrm>
            <a:prstGeom prst="rect">
              <a:avLst/>
            </a:prstGeom>
          </p:spPr>
        </p:pic>
      </p:grpSp>
      <p:pic>
        <p:nvPicPr>
          <p:cNvPr id="13" name="Picture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623285">
            <a:off x="10891446" y="4363948"/>
            <a:ext cx="935151" cy="935150"/>
          </a:xfrm>
          <a:prstGeom prst="rect">
            <a:avLst/>
          </a:prstGeom>
        </p:spPr>
      </p:pic>
      <p:pic>
        <p:nvPicPr>
          <p:cNvPr id="1028" name="Picture 4" descr="Image result for phone call icon"/>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606326" y="4319614"/>
            <a:ext cx="1476940" cy="14769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thank you icon"/>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771479" y="5551533"/>
            <a:ext cx="1175084" cy="117508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newsletter icon"/>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734393" y="4389637"/>
            <a:ext cx="1722401" cy="1722402"/>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Diagram group"/>
          <p:cNvGrpSpPr/>
          <p:nvPr/>
        </p:nvGrpSpPr>
        <p:grpSpPr>
          <a:xfrm>
            <a:off x="10253850" y="172681"/>
            <a:ext cx="1938150" cy="1138172"/>
            <a:chOff x="3555995" y="0"/>
            <a:chExt cx="3367484" cy="2020490"/>
          </a:xfrm>
          <a:scene3d>
            <a:camera prst="isometricOffAxis2Left" zoom="95000"/>
            <a:lightRig rig="flat" dir="t"/>
          </a:scene3d>
        </p:grpSpPr>
        <p:grpSp>
          <p:nvGrpSpPr>
            <p:cNvPr id="15" name="Group 14"/>
            <p:cNvGrpSpPr/>
            <p:nvPr/>
          </p:nvGrpSpPr>
          <p:grpSpPr>
            <a:xfrm>
              <a:off x="3555995" y="0"/>
              <a:ext cx="3367484" cy="2020490"/>
              <a:chOff x="3555995" y="0"/>
              <a:chExt cx="3367484" cy="2020490"/>
            </a:xfrm>
          </p:grpSpPr>
          <p:sp>
            <p:nvSpPr>
              <p:cNvPr id="16" name="Rectangle 15"/>
              <p:cNvSpPr/>
              <p:nvPr/>
            </p:nvSpPr>
            <p:spPr>
              <a:xfrm>
                <a:off x="3555995" y="0"/>
                <a:ext cx="3367484" cy="2020490"/>
              </a:xfrm>
              <a:prstGeom prst="rect">
                <a:avLst/>
              </a:prstGeom>
              <a:sp3d extrusionH="381000" contourW="38100" prstMaterial="matte">
                <a:contourClr>
                  <a:schemeClr val="lt1"/>
                </a:contourClr>
              </a:sp3d>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7" name="Rectangle 16"/>
              <p:cNvSpPr/>
              <p:nvPr/>
            </p:nvSpPr>
            <p:spPr>
              <a:xfrm>
                <a:off x="3555995" y="0"/>
                <a:ext cx="3367484" cy="202049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2400" b="1" kern="1200" dirty="0">
                    <a:solidFill>
                      <a:schemeClr val="bg1"/>
                    </a:solidFill>
                  </a:rPr>
                  <a:t>Customer Service</a:t>
                </a:r>
                <a:endParaRPr lang="en-US" sz="2400" b="1" i="1" kern="1200" dirty="0">
                  <a:solidFill>
                    <a:schemeClr val="bg1"/>
                  </a:solidFill>
                </a:endParaRPr>
              </a:p>
            </p:txBody>
          </p:sp>
        </p:grpSp>
      </p:grpSp>
    </p:spTree>
    <p:extLst>
      <p:ext uri="{BB962C8B-B14F-4D97-AF65-F5344CB8AC3E}">
        <p14:creationId xmlns:p14="http://schemas.microsoft.com/office/powerpoint/2010/main" val="2264330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3283" y="37322"/>
            <a:ext cx="8154954" cy="1143000"/>
          </a:xfrm>
        </p:spPr>
        <p:txBody>
          <a:bodyPr>
            <a:normAutofit/>
          </a:bodyPr>
          <a:lstStyle/>
          <a:p>
            <a:pPr algn="ctr">
              <a:spcBef>
                <a:spcPts val="0"/>
              </a:spcBef>
              <a:buClr>
                <a:schemeClr val="dk1"/>
              </a:buClr>
              <a:buSzPct val="25000"/>
            </a:pPr>
            <a:r>
              <a:rPr lang="en-US" sz="4800" dirty="0">
                <a:sym typeface="Source Sans Pro"/>
              </a:rPr>
              <a:t>Physical Environment: Office</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72656" y="1495696"/>
            <a:ext cx="5401377" cy="264385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0109" y="1442433"/>
            <a:ext cx="5371891" cy="2281309"/>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6"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54399" y="4179833"/>
            <a:ext cx="4503310" cy="237133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7" name="Content Placeholder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7834" y="4179833"/>
            <a:ext cx="4833270" cy="24863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94188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4947" y="274320"/>
            <a:ext cx="10586637" cy="1143000"/>
          </a:xfrm>
        </p:spPr>
        <p:txBody>
          <a:bodyPr>
            <a:normAutofit fontScale="90000"/>
          </a:bodyPr>
          <a:lstStyle/>
          <a:p>
            <a:pPr algn="ctr"/>
            <a:r>
              <a:rPr lang="en-US" dirty="0"/>
              <a:t>Physical Environment: </a:t>
            </a:r>
            <a:br>
              <a:rPr lang="en-US" dirty="0"/>
            </a:br>
            <a:r>
              <a:rPr lang="en-US" dirty="0"/>
              <a:t>Curb Appeal: First Impression/Signage</a:t>
            </a:r>
          </a:p>
        </p:txBody>
      </p:sp>
      <p:sp>
        <p:nvSpPr>
          <p:cNvPr id="4" name="Content Placeholder 3"/>
          <p:cNvSpPr>
            <a:spLocks noGrp="1"/>
          </p:cNvSpPr>
          <p:nvPr>
            <p:ph sz="half" idx="1"/>
          </p:nvPr>
        </p:nvSpPr>
        <p:spPr>
          <a:xfrm>
            <a:off x="6648704" y="2393809"/>
            <a:ext cx="5096256" cy="3992880"/>
          </a:xfrm>
          <a:prstGeom prst="rect">
            <a:avLst/>
          </a:prstGeom>
        </p:spPr>
        <p:txBody>
          <a:bodyPr>
            <a:normAutofit fontScale="92500" lnSpcReduction="10000"/>
          </a:bodyPr>
          <a:lstStyle/>
          <a:p>
            <a:pPr marL="301943" lvl="1" indent="0">
              <a:buNone/>
            </a:pPr>
            <a:endParaRPr lang="en-US" dirty="0"/>
          </a:p>
          <a:p>
            <a:pPr lvl="1"/>
            <a:endParaRPr lang="en-US" dirty="0"/>
          </a:p>
        </p:txBody>
      </p:sp>
      <p:sp>
        <p:nvSpPr>
          <p:cNvPr id="5" name="Content Placeholder 4"/>
          <p:cNvSpPr>
            <a:spLocks noGrp="1"/>
          </p:cNvSpPr>
          <p:nvPr>
            <p:ph sz="half" idx="2"/>
          </p:nvPr>
        </p:nvSpPr>
        <p:spPr>
          <a:xfrm>
            <a:off x="1443865" y="1584801"/>
            <a:ext cx="6360319" cy="3992880"/>
          </a:xfrm>
          <a:prstGeom prst="rect">
            <a:avLst/>
          </a:prstGeom>
        </p:spPr>
        <p:txBody>
          <a:bodyPr>
            <a:normAutofit fontScale="92500" lnSpcReduction="10000"/>
          </a:bodyPr>
          <a:lstStyle/>
          <a:p>
            <a:r>
              <a:rPr lang="en-US" sz="3200" dirty="0"/>
              <a:t>Curb Appeal:</a:t>
            </a:r>
          </a:p>
          <a:p>
            <a:pPr lvl="1"/>
            <a:r>
              <a:rPr lang="en-US" sz="2800" dirty="0"/>
              <a:t>Front of school (clean, cement power washed periodically, plants, shrubs) </a:t>
            </a:r>
          </a:p>
          <a:p>
            <a:pPr lvl="1"/>
            <a:r>
              <a:rPr lang="en-US" sz="2800" dirty="0"/>
              <a:t>Speak to CPM about the curb appeal of your school</a:t>
            </a:r>
            <a:endParaRPr lang="en-US" dirty="0"/>
          </a:p>
          <a:p>
            <a:pPr marL="402336" lvl="1" indent="0">
              <a:buNone/>
            </a:pPr>
            <a:endParaRPr lang="en-US" sz="2800" dirty="0"/>
          </a:p>
          <a:p>
            <a:pPr>
              <a:buFont typeface="Wingdings" panose="05000000000000000000" pitchFamily="2" charset="2"/>
              <a:buChar char="§"/>
            </a:pPr>
            <a:r>
              <a:rPr lang="en-US" sz="3200" dirty="0"/>
              <a:t>Signage:  Welcome to parents, directions on how to get to Main Office, name of school</a:t>
            </a:r>
          </a:p>
        </p:txBody>
      </p:sp>
      <p:pic>
        <p:nvPicPr>
          <p:cNvPr id="1031" name="Picture 7" descr="C:\Users\lausd_user\AppData\Local\Microsoft\Windows\Temporary Internet Files\Content.IE5\K4THYY6B\welcome[1].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718922" y="5692151"/>
            <a:ext cx="4561773" cy="862019"/>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Image result for signage welcome Laus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2824" y="1547894"/>
            <a:ext cx="3142136" cy="2301335"/>
          </a:xfrm>
          <a:prstGeom prst="rect">
            <a:avLst/>
          </a:prstGeom>
          <a:noFill/>
          <a:extLst>
            <a:ext uri="{909E8E84-426E-40dd-AFC4-6F175D3DCCD1}">
              <a14:hiddenFill xmlns:a14="http://schemas.microsoft.com/office/drawing/2010/main">
                <a:solidFill>
                  <a:srgbClr val="FFFFFF"/>
                </a:solidFill>
              </a14:hiddenFill>
            </a:ext>
          </a:extLst>
        </p:spPr>
      </p:pic>
      <p:pic>
        <p:nvPicPr>
          <p:cNvPr id="163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0808" y="4054415"/>
            <a:ext cx="3882735" cy="248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81073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Shape 244"/>
          <p:cNvSpPr txBox="1">
            <a:spLocks noGrp="1"/>
          </p:cNvSpPr>
          <p:nvPr>
            <p:ph type="title"/>
          </p:nvPr>
        </p:nvSpPr>
        <p:spPr>
          <a:xfrm>
            <a:off x="914400" y="355600"/>
            <a:ext cx="10926232" cy="1143000"/>
          </a:xfrm>
          <a:prstGeom prst="rect">
            <a:avLst/>
          </a:prstGeom>
          <a:noFill/>
          <a:ln>
            <a:noFill/>
          </a:ln>
        </p:spPr>
        <p:txBody>
          <a:bodyPr lIns="121897" tIns="60932" rIns="121897" bIns="60932" anchor="b" anchorCtr="0">
            <a:noAutofit/>
          </a:bodyPr>
          <a:lstStyle/>
          <a:p>
            <a:pPr>
              <a:buClr>
                <a:schemeClr val="dk1"/>
              </a:buClr>
              <a:buSzPct val="25000"/>
            </a:pPr>
            <a:r>
              <a:rPr lang="en-US" sz="4800" dirty="0">
                <a:solidFill>
                  <a:schemeClr val="tx2">
                    <a:satMod val="130000"/>
                  </a:schemeClr>
                </a:solidFill>
                <a:latin typeface="+mj-lt"/>
                <a:ea typeface="+mj-ea"/>
                <a:cs typeface="+mj-cs"/>
              </a:rPr>
              <a:t>Physical Environment: Clear the Clutter</a:t>
            </a:r>
          </a:p>
        </p:txBody>
      </p:sp>
      <p:pic>
        <p:nvPicPr>
          <p:cNvPr id="5" name="Picture 4" descr="A cluttered room&#10;&#10;Description generated with very high confidence">
            <a:extLst>
              <a:ext uri="{FF2B5EF4-FFF2-40B4-BE49-F238E27FC236}">
                <a16:creationId xmlns="" xmlns:a16="http://schemas.microsoft.com/office/drawing/2014/main" id="{057C2699-BB6D-41A5-84CD-0F2785FA4080}"/>
              </a:ext>
            </a:extLst>
          </p:cNvPr>
          <p:cNvPicPr>
            <a:picLocks noChangeAspect="1"/>
          </p:cNvPicPr>
          <p:nvPr/>
        </p:nvPicPr>
        <p:blipFill>
          <a:blip r:embed="rId3"/>
          <a:stretch>
            <a:fillRect/>
          </a:stretch>
        </p:blipFill>
        <p:spPr>
          <a:xfrm>
            <a:off x="479091" y="1670466"/>
            <a:ext cx="4969986" cy="3580550"/>
          </a:xfrm>
          <a:prstGeom prst="rect">
            <a:avLst/>
          </a:prstGeom>
        </p:spPr>
      </p:pic>
      <p:sp>
        <p:nvSpPr>
          <p:cNvPr id="8" name="TextBox 7">
            <a:extLst>
              <a:ext uri="{FF2B5EF4-FFF2-40B4-BE49-F238E27FC236}">
                <a16:creationId xmlns="" xmlns:a16="http://schemas.microsoft.com/office/drawing/2014/main" id="{AAC0F94A-25AE-4769-8901-5C101769DD12}"/>
              </a:ext>
            </a:extLst>
          </p:cNvPr>
          <p:cNvSpPr txBox="1"/>
          <p:nvPr/>
        </p:nvSpPr>
        <p:spPr>
          <a:xfrm>
            <a:off x="5627620" y="2641600"/>
            <a:ext cx="733888" cy="1231107"/>
          </a:xfrm>
          <a:prstGeom prst="rect">
            <a:avLst/>
          </a:prstGeom>
          <a:noFill/>
        </p:spPr>
        <p:txBody>
          <a:bodyPr wrap="square" lIns="121917" tIns="60958" rIns="121917" bIns="60958" rtlCol="0">
            <a:spAutoFit/>
          </a:bodyPr>
          <a:lstStyle/>
          <a:p>
            <a:r>
              <a:rPr lang="en-US" sz="7200" dirty="0"/>
              <a:t>=</a:t>
            </a:r>
          </a:p>
        </p:txBody>
      </p:sp>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8263" y="1792239"/>
            <a:ext cx="5009019" cy="3337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802434" y="5747657"/>
            <a:ext cx="11159412" cy="1077218"/>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n-US" sz="3200" b="1" dirty="0"/>
              <a:t>The School Entry is Clean with Clear Directions for Common Destinations</a:t>
            </a:r>
            <a:r>
              <a:rPr lang="en-US" sz="3200" b="1" dirty="0">
                <a:sym typeface="Source Sans Pro"/>
              </a:rPr>
              <a:t>!</a:t>
            </a:r>
            <a:endParaRPr lang="en-US" sz="3200" b="1" dirty="0"/>
          </a:p>
        </p:txBody>
      </p:sp>
    </p:spTree>
    <p:extLst>
      <p:ext uri="{BB962C8B-B14F-4D97-AF65-F5344CB8AC3E}">
        <p14:creationId xmlns:p14="http://schemas.microsoft.com/office/powerpoint/2010/main" val="2473079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52735" y="528378"/>
            <a:ext cx="2905300" cy="2067234"/>
          </a:xfrm>
        </p:spPr>
      </p:pic>
      <p:sp>
        <p:nvSpPr>
          <p:cNvPr id="2" name="Title 1"/>
          <p:cNvSpPr>
            <a:spLocks noGrp="1"/>
          </p:cNvSpPr>
          <p:nvPr>
            <p:ph type="title"/>
          </p:nvPr>
        </p:nvSpPr>
        <p:spPr>
          <a:xfrm>
            <a:off x="1306286" y="2799184"/>
            <a:ext cx="10885714" cy="1468016"/>
          </a:xfrm>
        </p:spPr>
        <p:txBody>
          <a:bodyPr lIns="121917" tIns="60958" rIns="121917" bIns="60958">
            <a:noAutofit/>
          </a:bodyPr>
          <a:lstStyle/>
          <a:p>
            <a:pPr algn="ctr"/>
            <a:r>
              <a:rPr lang="en-US" sz="3600" dirty="0"/>
              <a:t>Physical environment should </a:t>
            </a:r>
            <a:br>
              <a:rPr lang="en-US" sz="3600" dirty="0"/>
            </a:br>
            <a:r>
              <a:rPr lang="en-US" sz="3600" dirty="0"/>
              <a:t>reflect the diversity of families included in the school.</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7461" y="4608596"/>
            <a:ext cx="2668554" cy="210322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4571" y="615822"/>
            <a:ext cx="3465846" cy="2009186"/>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4571" y="4378998"/>
            <a:ext cx="3461638" cy="2332820"/>
          </a:xfrm>
          <a:prstGeom prst="rect">
            <a:avLst/>
          </a:prstGeom>
        </p:spPr>
      </p:pic>
    </p:spTree>
    <p:extLst>
      <p:ext uri="{BB962C8B-B14F-4D97-AF65-F5344CB8AC3E}">
        <p14:creationId xmlns:p14="http://schemas.microsoft.com/office/powerpoint/2010/main" val="25635350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99592" y="107577"/>
            <a:ext cx="10792408" cy="1336956"/>
          </a:xfrm>
        </p:spPr>
        <p:txBody>
          <a:bodyPr lIns="121917" tIns="60958" rIns="121917" bIns="60958">
            <a:noAutofit/>
          </a:bodyPr>
          <a:lstStyle/>
          <a:p>
            <a:pPr algn="ctr"/>
            <a:r>
              <a:rPr lang="en-US" dirty="0"/>
              <a:t>Physical Environment: </a:t>
            </a:r>
            <a:br>
              <a:rPr lang="en-US" dirty="0"/>
            </a:br>
            <a:r>
              <a:rPr lang="en-US" dirty="0"/>
              <a:t>Hallways </a:t>
            </a:r>
            <a:r>
              <a:rPr lang="en-US" sz="4000" dirty="0"/>
              <a:t>With </a:t>
            </a:r>
            <a:r>
              <a:rPr lang="en-US" dirty="0"/>
              <a:t>Current Student Work Posted</a:t>
            </a:r>
          </a:p>
        </p:txBody>
      </p:sp>
      <p:pic>
        <p:nvPicPr>
          <p:cNvPr id="819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52600" y="1981201"/>
            <a:ext cx="4343400" cy="4826239"/>
          </a:xfrm>
          <a:prstGeom prst="rect">
            <a:avLst/>
          </a:prstGeom>
          <a:noFill/>
          <a:ln>
            <a:noFill/>
          </a:ln>
          <a:effectLst>
            <a:outerShdw blurRad="50800" dist="50800" dir="5400000" algn="ctr" rotWithShape="0">
              <a:schemeClr val="accent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1981201"/>
            <a:ext cx="4267200" cy="4855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59485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Objectives</a:t>
            </a:r>
          </a:p>
        </p:txBody>
      </p:sp>
      <p:sp>
        <p:nvSpPr>
          <p:cNvPr id="2" name="Content Placeholder 1"/>
          <p:cNvSpPr>
            <a:spLocks noGrp="1"/>
          </p:cNvSpPr>
          <p:nvPr>
            <p:ph idx="1"/>
          </p:nvPr>
        </p:nvSpPr>
        <p:spPr>
          <a:xfrm>
            <a:off x="1469072" y="1897184"/>
            <a:ext cx="9806169" cy="4800600"/>
          </a:xfrm>
        </p:spPr>
        <p:txBody>
          <a:bodyPr>
            <a:normAutofit fontScale="92500" lnSpcReduction="10000"/>
          </a:bodyPr>
          <a:lstStyle/>
          <a:p>
            <a:r>
              <a:rPr lang="en-US" sz="3600" dirty="0"/>
              <a:t>Identify benefits of creating a welcoming environment</a:t>
            </a:r>
          </a:p>
          <a:p>
            <a:r>
              <a:rPr lang="en-US" sz="3600" dirty="0" smtClean="0"/>
              <a:t>Promote and sustain </a:t>
            </a:r>
            <a:r>
              <a:rPr lang="en-US" sz="3600" dirty="0" smtClean="0"/>
              <a:t>a </a:t>
            </a:r>
            <a:r>
              <a:rPr lang="en-US" sz="3600" dirty="0"/>
              <a:t>welcoming school culture</a:t>
            </a:r>
          </a:p>
          <a:p>
            <a:r>
              <a:rPr lang="en-US" sz="3600" dirty="0"/>
              <a:t>Identify the components of the SMILE Campaign</a:t>
            </a:r>
          </a:p>
          <a:p>
            <a:r>
              <a:rPr lang="en-US" sz="3600" dirty="0"/>
              <a:t>Identify who is responsible for creating a welcoming environment</a:t>
            </a:r>
          </a:p>
          <a:p>
            <a:r>
              <a:rPr lang="en-US" sz="3600" dirty="0"/>
              <a:t>Identify different methods of communicating </a:t>
            </a:r>
          </a:p>
          <a:p>
            <a:r>
              <a:rPr lang="en-US" sz="3600" dirty="0"/>
              <a:t>Learn how to assess a school’s environment and develop a plan for developing a welcoming school culture</a:t>
            </a:r>
          </a:p>
          <a:p>
            <a:endParaRPr lang="en-US" dirty="0"/>
          </a:p>
        </p:txBody>
      </p:sp>
      <p:sp>
        <p:nvSpPr>
          <p:cNvPr id="4" name="AutoShape 2" descr="Image result for Parent and Community servi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Parent and Community servic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descr="Picture of LDWest Logo NEW (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2769" y="0"/>
            <a:ext cx="2149231" cy="1797538"/>
          </a:xfrm>
          <a:prstGeom prst="rect">
            <a:avLst/>
          </a:prstGeom>
        </p:spPr>
      </p:pic>
    </p:spTree>
    <p:extLst>
      <p:ext uri="{BB962C8B-B14F-4D97-AF65-F5344CB8AC3E}">
        <p14:creationId xmlns:p14="http://schemas.microsoft.com/office/powerpoint/2010/main" val="406799774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06286" y="165717"/>
            <a:ext cx="10149116" cy="1728187"/>
          </a:xfrm>
        </p:spPr>
        <p:txBody>
          <a:bodyPr lIns="121917" tIns="60958" rIns="121917" bIns="60958">
            <a:normAutofit fontScale="90000"/>
          </a:bodyPr>
          <a:lstStyle/>
          <a:p>
            <a:pPr algn="ctr"/>
            <a:r>
              <a:rPr lang="en-US" sz="4000" dirty="0"/>
              <a:t>Physical Environment: </a:t>
            </a:r>
            <a:br>
              <a:rPr lang="en-US" sz="4000" dirty="0"/>
            </a:br>
            <a:r>
              <a:rPr lang="en-US" sz="4000" dirty="0"/>
              <a:t>The Parent Bill of Rights Displayed in the Main Office </a:t>
            </a:r>
          </a:p>
        </p:txBody>
      </p:sp>
      <p:pic>
        <p:nvPicPr>
          <p:cNvPr id="614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467776" y="1766339"/>
            <a:ext cx="9803604" cy="4945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88904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3275" y="107577"/>
            <a:ext cx="8042276" cy="1101153"/>
          </a:xfrm>
        </p:spPr>
        <p:txBody>
          <a:bodyPr lIns="121917" tIns="60958" rIns="121917" bIns="60958"/>
          <a:lstStyle/>
          <a:p>
            <a:r>
              <a:rPr lang="en-US" dirty="0"/>
              <a:t>Welcoming Environments</a:t>
            </a:r>
          </a:p>
        </p:txBody>
      </p:sp>
      <p:pic>
        <p:nvPicPr>
          <p:cNvPr id="6" name="Picture 5" descr="nordstro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225" y="1822877"/>
            <a:ext cx="4682467" cy="3506827"/>
          </a:xfrm>
          <a:prstGeom prst="rect">
            <a:avLst/>
          </a:prstGeom>
        </p:spPr>
      </p:pic>
      <p:pic>
        <p:nvPicPr>
          <p:cNvPr id="7" name="Picture 6" descr="ross.g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2592" y="3532101"/>
            <a:ext cx="4965056" cy="2969264"/>
          </a:xfrm>
          <a:prstGeom prst="rect">
            <a:avLst/>
          </a:prstGeom>
        </p:spPr>
      </p:pic>
    </p:spTree>
    <p:extLst>
      <p:ext uri="{BB962C8B-B14F-4D97-AF65-F5344CB8AC3E}">
        <p14:creationId xmlns:p14="http://schemas.microsoft.com/office/powerpoint/2010/main" val="41867359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Shape 237"/>
          <p:cNvSpPr txBox="1"/>
          <p:nvPr/>
        </p:nvSpPr>
        <p:spPr>
          <a:xfrm>
            <a:off x="8534400" y="4154312"/>
            <a:ext cx="246221" cy="410369"/>
          </a:xfrm>
          <a:prstGeom prst="rect">
            <a:avLst/>
          </a:prstGeom>
          <a:noFill/>
          <a:ln>
            <a:noFill/>
          </a:ln>
        </p:spPr>
        <p:txBody>
          <a:bodyPr lIns="121897" tIns="60932" rIns="121897" bIns="60932" anchor="t" anchorCtr="0">
            <a:noAutofit/>
          </a:bodyPr>
          <a:lstStyle/>
          <a:p>
            <a:pPr>
              <a:buClr>
                <a:srgbClr val="000000"/>
              </a:buClr>
            </a:pPr>
            <a:endParaRPr sz="1900">
              <a:solidFill>
                <a:srgbClr val="000000"/>
              </a:solidFill>
              <a:latin typeface="Arial"/>
              <a:ea typeface="Arial"/>
              <a:cs typeface="Arial"/>
              <a:sym typeface="Arial"/>
            </a:endParaRPr>
          </a:p>
        </p:txBody>
      </p:sp>
      <p:pic>
        <p:nvPicPr>
          <p:cNvPr id="238" name="Shape 238" descr="loyola.jpg"/>
          <p:cNvPicPr preferRelativeResize="0"/>
          <p:nvPr/>
        </p:nvPicPr>
        <p:blipFill rotWithShape="1">
          <a:blip r:embed="rId3">
            <a:alphaModFix/>
          </a:blip>
          <a:srcRect/>
          <a:stretch/>
        </p:blipFill>
        <p:spPr>
          <a:xfrm>
            <a:off x="10688" y="1"/>
            <a:ext cx="12181313" cy="5960532"/>
          </a:xfrm>
          <a:prstGeom prst="rect">
            <a:avLst/>
          </a:prstGeom>
          <a:noFill/>
          <a:ln>
            <a:noFill/>
          </a:ln>
        </p:spPr>
      </p:pic>
    </p:spTree>
    <p:extLst>
      <p:ext uri="{BB962C8B-B14F-4D97-AF65-F5344CB8AC3E}">
        <p14:creationId xmlns:p14="http://schemas.microsoft.com/office/powerpoint/2010/main" val="2247160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23700" y="672619"/>
            <a:ext cx="7775575" cy="1015663"/>
          </a:xfrm>
          <a:prstGeom prst="rect">
            <a:avLst/>
          </a:prstGeom>
          <a:noFill/>
        </p:spPr>
        <p:txBody>
          <a:bodyPr wrap="square" rtlCol="0">
            <a:spAutoFit/>
          </a:bodyPr>
          <a:lstStyle/>
          <a:p>
            <a:r>
              <a:rPr lang="en-US" sz="6000">
                <a:effectLst>
                  <a:outerShdw blurRad="38100" dist="38100" dir="2700000" algn="tl">
                    <a:srgbClr val="000000">
                      <a:alpha val="43137"/>
                    </a:srgbClr>
                  </a:outerShdw>
                </a:effectLst>
                <a:latin typeface="Franklin Gothic Heavy" panose="020B0903020102020204" pitchFamily="34" charset="0"/>
                <a:cs typeface="Aharoni" panose="02010803020104030203" pitchFamily="2" charset="-79"/>
              </a:rPr>
              <a:t>WELCOMING STAFF</a:t>
            </a:r>
          </a:p>
        </p:txBody>
      </p:sp>
      <p:grpSp>
        <p:nvGrpSpPr>
          <p:cNvPr id="12" name="Group 11"/>
          <p:cNvGrpSpPr/>
          <p:nvPr/>
        </p:nvGrpSpPr>
        <p:grpSpPr>
          <a:xfrm>
            <a:off x="9606326" y="172314"/>
            <a:ext cx="2398927" cy="2016271"/>
            <a:chOff x="3713549" y="4201484"/>
            <a:chExt cx="2398926" cy="2016271"/>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24124" r="23093" b="6877"/>
            <a:stretch/>
          </p:blipFill>
          <p:spPr>
            <a:xfrm>
              <a:off x="3713549" y="4213220"/>
              <a:ext cx="1828800" cy="2004535"/>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87314">
              <a:off x="5137672" y="4201484"/>
              <a:ext cx="974803" cy="974803"/>
            </a:xfrm>
            <a:prstGeom prst="rect">
              <a:avLst/>
            </a:prstGeom>
          </p:spPr>
        </p:pic>
      </p:grpSp>
      <p:pic>
        <p:nvPicPr>
          <p:cNvPr id="14" name="Picture 13" descr="lausd badge.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5846">
            <a:off x="9990862" y="4583790"/>
            <a:ext cx="1713471" cy="2087084"/>
          </a:xfrm>
          <a:prstGeom prst="rect">
            <a:avLst/>
          </a:prstGeom>
        </p:spPr>
      </p:pic>
      <p:pic>
        <p:nvPicPr>
          <p:cNvPr id="5122" name="Picture 2" descr="Image result for welcoming"/>
          <p:cNvPicPr>
            <a:picLocks noChangeAspect="1" noChangeArrowheads="1"/>
          </p:cNvPicPr>
          <p:nvPr/>
        </p:nvPicPr>
        <p:blipFill rotWithShape="1">
          <a:blip r:embed="rId6">
            <a:extLst>
              <a:ext uri="{28A0092B-C50C-407E-A947-70E740481C1C}">
                <a14:useLocalDpi xmlns:a14="http://schemas.microsoft.com/office/drawing/2010/main" val="0"/>
              </a:ext>
            </a:extLst>
          </a:blip>
          <a:srcRect l="24225" r="42371"/>
          <a:stretch/>
        </p:blipFill>
        <p:spPr bwMode="auto">
          <a:xfrm>
            <a:off x="3935933" y="1962437"/>
            <a:ext cx="3924699" cy="4895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8227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56272" y="274638"/>
            <a:ext cx="10208763" cy="1143000"/>
          </a:xfrm>
        </p:spPr>
        <p:txBody>
          <a:bodyPr>
            <a:noAutofit/>
          </a:bodyPr>
          <a:lstStyle/>
          <a:p>
            <a:r>
              <a:rPr lang="en-US" dirty="0"/>
              <a:t>Who is Responsible for Creating a Welcoming Environment?</a:t>
            </a:r>
          </a:p>
        </p:txBody>
      </p:sp>
      <p:sp>
        <p:nvSpPr>
          <p:cNvPr id="2" name="Content Placeholder 1"/>
          <p:cNvSpPr>
            <a:spLocks noGrp="1"/>
          </p:cNvSpPr>
          <p:nvPr>
            <p:ph idx="1"/>
          </p:nvPr>
        </p:nvSpPr>
        <p:spPr>
          <a:xfrm>
            <a:off x="1656272" y="1796839"/>
            <a:ext cx="6898891" cy="4800600"/>
          </a:xfrm>
        </p:spPr>
        <p:txBody>
          <a:bodyPr>
            <a:normAutofit lnSpcReduction="10000"/>
          </a:bodyPr>
          <a:lstStyle/>
          <a:p>
            <a:r>
              <a:rPr lang="en-US" sz="3600" dirty="0"/>
              <a:t>In groups of 4 identify the people at a school responsible for creating a welcoming environment. </a:t>
            </a:r>
          </a:p>
          <a:p>
            <a:r>
              <a:rPr lang="en-US" sz="3600" dirty="0"/>
              <a:t>Under each position list what actions they need to take to create and maintain that environment. </a:t>
            </a:r>
          </a:p>
          <a:p>
            <a:r>
              <a:rPr lang="en-US" sz="3600" dirty="0"/>
              <a:t>Prepare to report to entire group</a:t>
            </a:r>
          </a:p>
        </p:txBody>
      </p:sp>
      <p:pic>
        <p:nvPicPr>
          <p:cNvPr id="4099" name="Picture 3" descr="C:\Users\lausd_user\AppData\Local\Microsoft\Windows\Temporary Internet Files\Content.IE5\K4THYY6B\classroom-1297779_960_72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68778" y="2515536"/>
            <a:ext cx="3309872" cy="24686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789437" y="6029176"/>
            <a:ext cx="2668555"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dirty="0"/>
              <a:t>Group Work</a:t>
            </a:r>
          </a:p>
        </p:txBody>
      </p:sp>
    </p:spTree>
    <p:extLst>
      <p:ext uri="{BB962C8B-B14F-4D97-AF65-F5344CB8AC3E}">
        <p14:creationId xmlns:p14="http://schemas.microsoft.com/office/powerpoint/2010/main" val="18223305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 </a:t>
            </a:r>
          </a:p>
        </p:txBody>
      </p:sp>
      <p:sp>
        <p:nvSpPr>
          <p:cNvPr id="4" name="Text Placeholder 3"/>
          <p:cNvSpPr>
            <a:spLocks noGrp="1"/>
          </p:cNvSpPr>
          <p:nvPr>
            <p:ph idx="1"/>
          </p:nvPr>
        </p:nvSpPr>
        <p:spPr>
          <a:xfrm>
            <a:off x="1914144" y="1447800"/>
            <a:ext cx="6125675" cy="4800600"/>
          </a:xfrm>
        </p:spPr>
        <p:txBody>
          <a:bodyPr/>
          <a:lstStyle/>
          <a:p>
            <a:r>
              <a:rPr lang="en-US" dirty="0"/>
              <a:t>Each group will chart a list of those responsible for creating a welcoming environment at schools.</a:t>
            </a:r>
          </a:p>
          <a:p>
            <a:r>
              <a:rPr lang="en-US" dirty="0"/>
              <a:t>Add ideas to your list that you hear from other groups. </a:t>
            </a:r>
          </a:p>
        </p:txBody>
      </p:sp>
      <p:pic>
        <p:nvPicPr>
          <p:cNvPr id="4099" name="Picture 3" descr="C:\Users\lausd_user\AppData\Local\Microsoft\Windows\Temporary Internet Files\Content.IE5\GE23KQ7J\descarga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5338" y="3338886"/>
            <a:ext cx="4199803" cy="351911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lausd_user\AppData\Local\Microsoft\Windows\Temporary Internet Files\Content.IE5\EHLGBNN1\community5[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7836" y="5098442"/>
            <a:ext cx="2929891" cy="1674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09889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14144" y="274320"/>
            <a:ext cx="9997440" cy="1640744"/>
          </a:xfrm>
        </p:spPr>
        <p:txBody>
          <a:bodyPr>
            <a:noAutofit/>
          </a:bodyPr>
          <a:lstStyle/>
          <a:p>
            <a:r>
              <a:rPr lang="en-US" dirty="0"/>
              <a:t>Who is Responsible for Creating  a Welcoming Environment in a LAUSD School? </a:t>
            </a:r>
          </a:p>
        </p:txBody>
      </p:sp>
      <p:sp>
        <p:nvSpPr>
          <p:cNvPr id="7" name="Content Placeholder 6"/>
          <p:cNvSpPr>
            <a:spLocks noGrp="1"/>
          </p:cNvSpPr>
          <p:nvPr>
            <p:ph sz="half" idx="1"/>
          </p:nvPr>
        </p:nvSpPr>
        <p:spPr>
          <a:xfrm>
            <a:off x="1914144" y="2110596"/>
            <a:ext cx="4876800" cy="4663440"/>
          </a:xfrm>
        </p:spPr>
        <p:style>
          <a:lnRef idx="2">
            <a:schemeClr val="dk1"/>
          </a:lnRef>
          <a:fillRef idx="1">
            <a:schemeClr val="lt1"/>
          </a:fillRef>
          <a:effectRef idx="0">
            <a:schemeClr val="dk1"/>
          </a:effectRef>
          <a:fontRef idx="minor">
            <a:schemeClr val="dk1"/>
          </a:fontRef>
        </p:style>
        <p:txBody>
          <a:bodyPr>
            <a:normAutofit fontScale="85000" lnSpcReduction="20000"/>
          </a:bodyPr>
          <a:lstStyle/>
          <a:p>
            <a:endParaRPr lang="en-US" dirty="0"/>
          </a:p>
          <a:p>
            <a:r>
              <a:rPr lang="en-US" dirty="0"/>
              <a:t>Principal</a:t>
            </a:r>
          </a:p>
          <a:p>
            <a:r>
              <a:rPr lang="en-US" dirty="0"/>
              <a:t>Office Staff</a:t>
            </a:r>
          </a:p>
          <a:p>
            <a:r>
              <a:rPr lang="en-US" dirty="0"/>
              <a:t>Custodians</a:t>
            </a:r>
          </a:p>
          <a:p>
            <a:r>
              <a:rPr lang="en-US" dirty="0"/>
              <a:t>Nurse</a:t>
            </a:r>
          </a:p>
          <a:p>
            <a:r>
              <a:rPr lang="en-US" dirty="0"/>
              <a:t>Librarian</a:t>
            </a:r>
          </a:p>
          <a:p>
            <a:r>
              <a:rPr lang="en-US" dirty="0"/>
              <a:t>Community Representative</a:t>
            </a:r>
          </a:p>
          <a:p>
            <a:r>
              <a:rPr lang="en-US" dirty="0"/>
              <a:t>Teachers</a:t>
            </a:r>
          </a:p>
          <a:p>
            <a:r>
              <a:rPr lang="en-US" dirty="0"/>
              <a:t>Teacher Assistant</a:t>
            </a:r>
          </a:p>
          <a:p>
            <a:r>
              <a:rPr lang="en-US" dirty="0"/>
              <a:t>School Parents</a:t>
            </a:r>
          </a:p>
          <a:p>
            <a:r>
              <a:rPr lang="en-US" dirty="0"/>
              <a:t>Building and Ground Workers</a:t>
            </a:r>
          </a:p>
          <a:p>
            <a:endParaRPr lang="en-US" dirty="0"/>
          </a:p>
          <a:p>
            <a:endParaRPr lang="en-US" dirty="0"/>
          </a:p>
        </p:txBody>
      </p:sp>
      <p:sp>
        <p:nvSpPr>
          <p:cNvPr id="8" name="Content Placeholder 7"/>
          <p:cNvSpPr>
            <a:spLocks noGrp="1"/>
          </p:cNvSpPr>
          <p:nvPr>
            <p:ph sz="half" idx="2"/>
          </p:nvPr>
        </p:nvSpPr>
        <p:spPr>
          <a:xfrm>
            <a:off x="7034784" y="2110595"/>
            <a:ext cx="4876800" cy="4663440"/>
          </a:xfrm>
        </p:spPr>
        <p:style>
          <a:lnRef idx="2">
            <a:schemeClr val="accent3"/>
          </a:lnRef>
          <a:fillRef idx="1">
            <a:schemeClr val="lt1"/>
          </a:fillRef>
          <a:effectRef idx="0">
            <a:schemeClr val="accent3"/>
          </a:effectRef>
          <a:fontRef idx="minor">
            <a:schemeClr val="dk1"/>
          </a:fontRef>
        </p:style>
        <p:txBody>
          <a:bodyPr>
            <a:normAutofit fontScale="85000" lnSpcReduction="20000"/>
          </a:bodyPr>
          <a:lstStyle/>
          <a:p>
            <a:endParaRPr lang="en-US" dirty="0"/>
          </a:p>
          <a:p>
            <a:r>
              <a:rPr lang="en-US" dirty="0"/>
              <a:t>Cafeteria Manager</a:t>
            </a:r>
          </a:p>
          <a:p>
            <a:r>
              <a:rPr lang="en-US" dirty="0"/>
              <a:t>Plant Manager</a:t>
            </a:r>
          </a:p>
          <a:p>
            <a:r>
              <a:rPr lang="en-US" dirty="0"/>
              <a:t>Cafeteria Workers</a:t>
            </a:r>
          </a:p>
          <a:p>
            <a:r>
              <a:rPr lang="en-US" dirty="0"/>
              <a:t>Coordinators</a:t>
            </a:r>
          </a:p>
          <a:p>
            <a:r>
              <a:rPr lang="en-US" dirty="0"/>
              <a:t>Gardeners</a:t>
            </a:r>
          </a:p>
          <a:p>
            <a:r>
              <a:rPr lang="en-US" dirty="0"/>
              <a:t>Itinerant Staff</a:t>
            </a:r>
          </a:p>
          <a:p>
            <a:r>
              <a:rPr lang="en-US" dirty="0"/>
              <a:t>Assistant Principals</a:t>
            </a:r>
          </a:p>
          <a:p>
            <a:r>
              <a:rPr lang="en-US" dirty="0"/>
              <a:t>Assistant Principal-EIS</a:t>
            </a:r>
          </a:p>
          <a:p>
            <a:r>
              <a:rPr lang="en-US" dirty="0"/>
              <a:t>Coaches</a:t>
            </a:r>
          </a:p>
          <a:p>
            <a:r>
              <a:rPr lang="en-US" dirty="0"/>
              <a:t>Special Education Aides</a:t>
            </a:r>
          </a:p>
          <a:p>
            <a:r>
              <a:rPr lang="en-US" dirty="0"/>
              <a:t>Volunteers</a:t>
            </a:r>
          </a:p>
          <a:p>
            <a:endParaRPr lang="en-US" dirty="0"/>
          </a:p>
        </p:txBody>
      </p:sp>
    </p:spTree>
    <p:extLst>
      <p:ext uri="{BB962C8B-B14F-4D97-AF65-F5344CB8AC3E}">
        <p14:creationId xmlns:p14="http://schemas.microsoft.com/office/powerpoint/2010/main" val="6201545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9749" y="494235"/>
            <a:ext cx="9997440" cy="1143000"/>
          </a:xfrm>
        </p:spPr>
        <p:txBody>
          <a:bodyPr>
            <a:noAutofit/>
          </a:bodyPr>
          <a:lstStyle/>
          <a:p>
            <a:r>
              <a:rPr lang="en-US" dirty="0"/>
              <a:t>Who is Responsible for Creating a Welcoming Environment in a LAUSD School? </a:t>
            </a:r>
          </a:p>
        </p:txBody>
      </p:sp>
      <p:sp>
        <p:nvSpPr>
          <p:cNvPr id="4" name="Content Placeholder 3"/>
          <p:cNvSpPr>
            <a:spLocks noGrp="1"/>
          </p:cNvSpPr>
          <p:nvPr>
            <p:ph sz="half" idx="1"/>
          </p:nvPr>
        </p:nvSpPr>
        <p:spPr>
          <a:xfrm>
            <a:off x="1927023" y="2809299"/>
            <a:ext cx="4876800" cy="3902056"/>
          </a:xfrm>
        </p:spPr>
        <p:style>
          <a:lnRef idx="2">
            <a:schemeClr val="accent5"/>
          </a:lnRef>
          <a:fillRef idx="1">
            <a:schemeClr val="lt1"/>
          </a:fillRef>
          <a:effectRef idx="0">
            <a:schemeClr val="accent5"/>
          </a:effectRef>
          <a:fontRef idx="minor">
            <a:schemeClr val="dk1"/>
          </a:fontRef>
        </p:style>
        <p:txBody>
          <a:bodyPr/>
          <a:lstStyle/>
          <a:p>
            <a:r>
              <a:rPr lang="en-US" sz="2400" dirty="0"/>
              <a:t>Maintenance and Operations CPM, IOS</a:t>
            </a:r>
          </a:p>
          <a:p>
            <a:r>
              <a:rPr lang="en-US" sz="2400" dirty="0"/>
              <a:t>Food Services Supervisor</a:t>
            </a:r>
          </a:p>
          <a:p>
            <a:r>
              <a:rPr lang="en-US" sz="2400" dirty="0"/>
              <a:t>Local District Superintendent</a:t>
            </a:r>
          </a:p>
          <a:p>
            <a:r>
              <a:rPr lang="en-US" sz="2400" dirty="0"/>
              <a:t>Local District Directors</a:t>
            </a:r>
          </a:p>
          <a:p>
            <a:r>
              <a:rPr lang="en-US" sz="2400" dirty="0"/>
              <a:t>Local District Operations Coordinators</a:t>
            </a:r>
          </a:p>
          <a:p>
            <a:r>
              <a:rPr lang="en-US" sz="2400" dirty="0"/>
              <a:t>Local District PACE Administrators</a:t>
            </a:r>
          </a:p>
        </p:txBody>
      </p:sp>
      <p:sp>
        <p:nvSpPr>
          <p:cNvPr id="5" name="Content Placeholder 4"/>
          <p:cNvSpPr>
            <a:spLocks noGrp="1"/>
          </p:cNvSpPr>
          <p:nvPr>
            <p:ph sz="half" idx="2"/>
          </p:nvPr>
        </p:nvSpPr>
        <p:spPr>
          <a:xfrm>
            <a:off x="6848469" y="2809300"/>
            <a:ext cx="4876800" cy="3902056"/>
          </a:xfrm>
        </p:spPr>
        <p:style>
          <a:lnRef idx="2">
            <a:schemeClr val="accent5"/>
          </a:lnRef>
          <a:fillRef idx="1">
            <a:schemeClr val="lt1"/>
          </a:fillRef>
          <a:effectRef idx="0">
            <a:schemeClr val="accent5"/>
          </a:effectRef>
          <a:fontRef idx="minor">
            <a:schemeClr val="dk1"/>
          </a:fontRef>
        </p:style>
        <p:txBody>
          <a:bodyPr>
            <a:normAutofit/>
          </a:bodyPr>
          <a:lstStyle/>
          <a:p>
            <a:r>
              <a:rPr lang="en-US" sz="2400" dirty="0"/>
              <a:t>Nurse Supervisor</a:t>
            </a:r>
          </a:p>
          <a:p>
            <a:r>
              <a:rPr lang="en-US" sz="2400" dirty="0"/>
              <a:t>District Parent and Community Engagement Staff</a:t>
            </a:r>
          </a:p>
          <a:p>
            <a:r>
              <a:rPr lang="en-US" sz="2400" dirty="0"/>
              <a:t>Bus Drivers</a:t>
            </a:r>
          </a:p>
          <a:p>
            <a:r>
              <a:rPr lang="en-US" sz="2400" dirty="0"/>
              <a:t>Division of Instruction</a:t>
            </a:r>
          </a:p>
          <a:p>
            <a:r>
              <a:rPr lang="en-US" sz="2400" dirty="0"/>
              <a:t>Division of School Operations</a:t>
            </a:r>
          </a:p>
          <a:p>
            <a:r>
              <a:rPr lang="en-US" sz="2400" dirty="0"/>
              <a:t>Associate Superintendent of Support Services</a:t>
            </a:r>
          </a:p>
          <a:p>
            <a:r>
              <a:rPr lang="en-US" sz="2400" dirty="0"/>
              <a:t>Superintendent</a:t>
            </a:r>
          </a:p>
        </p:txBody>
      </p:sp>
      <p:sp>
        <p:nvSpPr>
          <p:cNvPr id="6" name="Text Placeholder 5"/>
          <p:cNvSpPr>
            <a:spLocks noGrp="1"/>
          </p:cNvSpPr>
          <p:nvPr>
            <p:ph type="body" idx="4294967295"/>
          </p:nvPr>
        </p:nvSpPr>
        <p:spPr>
          <a:xfrm>
            <a:off x="1957589" y="2170801"/>
            <a:ext cx="4846234" cy="561951"/>
          </a:xfrm>
        </p:spPr>
        <p:style>
          <a:lnRef idx="2">
            <a:schemeClr val="accent5"/>
          </a:lnRef>
          <a:fillRef idx="1">
            <a:schemeClr val="lt1"/>
          </a:fillRef>
          <a:effectRef idx="0">
            <a:schemeClr val="accent5"/>
          </a:effectRef>
          <a:fontRef idx="minor">
            <a:schemeClr val="dk1"/>
          </a:fontRef>
        </p:style>
        <p:txBody>
          <a:bodyPr>
            <a:normAutofit lnSpcReduction="10000"/>
          </a:bodyPr>
          <a:lstStyle/>
          <a:p>
            <a:pPr marL="82296" indent="0" algn="ctr">
              <a:buNone/>
            </a:pPr>
            <a:r>
              <a:rPr lang="en-US" dirty="0"/>
              <a:t>Local District</a:t>
            </a:r>
          </a:p>
        </p:txBody>
      </p:sp>
      <p:sp>
        <p:nvSpPr>
          <p:cNvPr id="7" name="Text Placeholder 6"/>
          <p:cNvSpPr>
            <a:spLocks noGrp="1"/>
          </p:cNvSpPr>
          <p:nvPr>
            <p:ph type="body" sz="half" idx="4294967295"/>
          </p:nvPr>
        </p:nvSpPr>
        <p:spPr>
          <a:xfrm>
            <a:off x="6859334" y="2173167"/>
            <a:ext cx="4865935" cy="563719"/>
          </a:xfrm>
        </p:spPr>
        <p:style>
          <a:lnRef idx="2">
            <a:schemeClr val="accent3"/>
          </a:lnRef>
          <a:fillRef idx="1">
            <a:schemeClr val="lt1"/>
          </a:fillRef>
          <a:effectRef idx="0">
            <a:schemeClr val="accent3"/>
          </a:effectRef>
          <a:fontRef idx="minor">
            <a:schemeClr val="dk1"/>
          </a:fontRef>
        </p:style>
        <p:txBody>
          <a:bodyPr>
            <a:normAutofit lnSpcReduction="10000"/>
          </a:bodyPr>
          <a:lstStyle/>
          <a:p>
            <a:pPr marL="82296" indent="0" algn="ctr">
              <a:buNone/>
            </a:pPr>
            <a:r>
              <a:rPr lang="en-US" dirty="0"/>
              <a:t>LAUSD Central Office</a:t>
            </a:r>
          </a:p>
        </p:txBody>
      </p:sp>
    </p:spTree>
    <p:extLst>
      <p:ext uri="{BB962C8B-B14F-4D97-AF65-F5344CB8AC3E}">
        <p14:creationId xmlns:p14="http://schemas.microsoft.com/office/powerpoint/2010/main" val="2233441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07108" y="274638"/>
            <a:ext cx="9756481" cy="1143000"/>
          </a:xfrm>
        </p:spPr>
        <p:txBody>
          <a:bodyPr>
            <a:noAutofit/>
          </a:bodyPr>
          <a:lstStyle/>
          <a:p>
            <a:r>
              <a:rPr lang="en-US" dirty="0"/>
              <a:t>Role of School Administrator in Creating a Welcoming Environment</a:t>
            </a:r>
          </a:p>
        </p:txBody>
      </p:sp>
      <p:sp>
        <p:nvSpPr>
          <p:cNvPr id="4" name="Content Placeholder 3"/>
          <p:cNvSpPr>
            <a:spLocks noGrp="1"/>
          </p:cNvSpPr>
          <p:nvPr>
            <p:ph idx="1"/>
          </p:nvPr>
        </p:nvSpPr>
        <p:spPr>
          <a:xfrm>
            <a:off x="1451908" y="1738246"/>
            <a:ext cx="10740092" cy="4938599"/>
          </a:xfrm>
        </p:spPr>
        <p:txBody>
          <a:bodyPr>
            <a:normAutofit fontScale="70000" lnSpcReduction="20000"/>
          </a:bodyPr>
          <a:lstStyle/>
          <a:p>
            <a:r>
              <a:rPr lang="en-US" sz="4600" dirty="0"/>
              <a:t>School administrators should: </a:t>
            </a:r>
          </a:p>
          <a:p>
            <a:pPr lvl="1"/>
            <a:r>
              <a:rPr lang="en-US" sz="4100" dirty="0"/>
              <a:t>Be available to parents by phone and in person</a:t>
            </a:r>
          </a:p>
          <a:p>
            <a:pPr lvl="1"/>
            <a:r>
              <a:rPr lang="en-US" sz="4100" dirty="0"/>
              <a:t>Be respectful, including listening to parents’ ideas and concerns </a:t>
            </a:r>
          </a:p>
          <a:p>
            <a:pPr lvl="1"/>
            <a:r>
              <a:rPr lang="en-US" sz="4100" dirty="0"/>
              <a:t>Provide follow up actions to concerns</a:t>
            </a:r>
          </a:p>
          <a:p>
            <a:pPr lvl="1"/>
            <a:r>
              <a:rPr lang="en-US" sz="4100" dirty="0"/>
              <a:t>Provide training to parents</a:t>
            </a:r>
          </a:p>
          <a:p>
            <a:pPr lvl="1"/>
            <a:r>
              <a:rPr lang="en-US" sz="4100" dirty="0"/>
              <a:t>Communicate expectations for all staff </a:t>
            </a:r>
          </a:p>
          <a:p>
            <a:pPr marL="402336" lvl="1" indent="0">
              <a:buNone/>
            </a:pPr>
            <a:r>
              <a:rPr lang="en-US" sz="4100" dirty="0"/>
              <a:t>   to be respectful to parents</a:t>
            </a:r>
          </a:p>
          <a:p>
            <a:pPr lvl="1"/>
            <a:r>
              <a:rPr lang="en-US" sz="4100" dirty="0"/>
              <a:t>Not have posted office hours for parents</a:t>
            </a:r>
          </a:p>
          <a:p>
            <a:pPr marL="402336" lvl="1" indent="0">
              <a:buNone/>
            </a:pPr>
            <a:endParaRPr lang="en-US" dirty="0"/>
          </a:p>
          <a:p>
            <a:pPr marL="402336" lvl="1" indent="0">
              <a:buNone/>
            </a:pPr>
            <a:r>
              <a:rPr lang="en-US" sz="4000" dirty="0"/>
              <a:t>Suggestion: If a principal is visiting classrooms or doing supervision, transparent communication would include posting notification in the office so that parents know why principal is not available.</a:t>
            </a:r>
          </a:p>
        </p:txBody>
      </p:sp>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3465" y="3411980"/>
            <a:ext cx="2745181" cy="1850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40028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0660" y="2061539"/>
            <a:ext cx="3593970" cy="2354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6463" y="5333262"/>
            <a:ext cx="4283853" cy="1308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11100" y="4691157"/>
            <a:ext cx="3407675" cy="1950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0041" y="2842734"/>
            <a:ext cx="1808383" cy="1976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67364" y="152671"/>
            <a:ext cx="2994025" cy="227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p:cNvSpPr/>
          <p:nvPr/>
        </p:nvSpPr>
        <p:spPr>
          <a:xfrm>
            <a:off x="4176010" y="3535728"/>
            <a:ext cx="1396078" cy="3918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Arrow 2"/>
          <p:cNvSpPr/>
          <p:nvPr/>
        </p:nvSpPr>
        <p:spPr>
          <a:xfrm rot="19312779">
            <a:off x="4898257" y="4780545"/>
            <a:ext cx="1347663" cy="4798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rot="12457724">
            <a:off x="9345437" y="4218021"/>
            <a:ext cx="987526" cy="3954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183262" y="399956"/>
            <a:ext cx="6455675" cy="1200329"/>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en-US" sz="2400" b="1" dirty="0"/>
              <a:t>2.  Follow up on parent request regarding     	student’s academic, social-emotional, 	or physical needs</a:t>
            </a:r>
          </a:p>
        </p:txBody>
      </p:sp>
    </p:spTree>
    <p:extLst>
      <p:ext uri="{BB962C8B-B14F-4D97-AF65-F5344CB8AC3E}">
        <p14:creationId xmlns:p14="http://schemas.microsoft.com/office/powerpoint/2010/main" val="30672841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email">
            <a:duotone>
              <a:schemeClr val="bg2">
                <a:shade val="45000"/>
                <a:satMod val="135000"/>
              </a:schemeClr>
              <a:prstClr val="white"/>
            </a:duotone>
            <a:extLst>
              <a:ext uri="{28A0092B-C50C-407E-A947-70E740481C1C}">
                <a14:useLocalDpi xmlns:a14="http://schemas.microsoft.com/office/drawing/2010/main" val="0"/>
              </a:ext>
            </a:extLst>
          </a:blip>
          <a:srcRect l="5756" t="-6172" r="126" b="83"/>
          <a:stretch/>
        </p:blipFill>
        <p:spPr>
          <a:xfrm>
            <a:off x="1" y="-409759"/>
            <a:ext cx="12192000" cy="7267759"/>
          </a:xfrm>
          <a:prstGeom prst="rect">
            <a:avLst/>
          </a:prstGeom>
          <a:noFill/>
          <a:ln>
            <a:noFill/>
          </a:ln>
        </p:spPr>
      </p:pic>
      <p:sp>
        <p:nvSpPr>
          <p:cNvPr id="4" name="TextBox 3"/>
          <p:cNvSpPr txBox="1">
            <a:spLocks noChangeArrowheads="1"/>
          </p:cNvSpPr>
          <p:nvPr/>
        </p:nvSpPr>
        <p:spPr bwMode="auto">
          <a:xfrm>
            <a:off x="0" y="6471819"/>
            <a:ext cx="12192000" cy="400050"/>
          </a:xfrm>
          <a:prstGeom prst="rect">
            <a:avLst/>
          </a:prstGeom>
          <a:solidFill>
            <a:schemeClr val="bg1"/>
          </a:solidFill>
          <a:ln w="9525">
            <a:solidFill>
              <a:schemeClr val="tx2">
                <a:lumMod val="75000"/>
              </a:schemeClr>
            </a:solidFill>
            <a:miter lim="800000"/>
            <a:headEnd/>
            <a:tailEnd/>
          </a:ln>
        </p:spPr>
        <p:txBody>
          <a:bodyPr anchor="ct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defRPr/>
            </a:pPr>
            <a:r>
              <a:rPr lang="en-US" altLang="en-US" sz="2000" dirty="0">
                <a:solidFill>
                  <a:srgbClr val="FFFFFF"/>
                </a:solidFill>
              </a:rPr>
              <a:t>	</a:t>
            </a:r>
            <a:endParaRPr lang="en-US" altLang="en-US" sz="1600" dirty="0">
              <a:solidFill>
                <a:srgbClr val="FFFFFF"/>
              </a:solidFill>
            </a:endParaRPr>
          </a:p>
        </p:txBody>
      </p:sp>
      <p:sp>
        <p:nvSpPr>
          <p:cNvPr id="21510" name="TextBox 13"/>
          <p:cNvSpPr txBox="1">
            <a:spLocks noChangeArrowheads="1"/>
          </p:cNvSpPr>
          <p:nvPr/>
        </p:nvSpPr>
        <p:spPr bwMode="auto">
          <a:xfrm>
            <a:off x="1" y="6490658"/>
            <a:ext cx="1176643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b="1" dirty="0">
                <a:solidFill>
                  <a:srgbClr val="17375E"/>
                </a:solidFill>
              </a:rPr>
              <a:t>LOS ANGELES UNIFIED SCHOOL DISTRICT</a:t>
            </a:r>
          </a:p>
        </p:txBody>
      </p:sp>
      <p:pic>
        <p:nvPicPr>
          <p:cNvPr id="21508" name="Picture 5" descr="LAUSD-Transparent.pn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24419" y="6490659"/>
            <a:ext cx="419100" cy="38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662519" y="2667000"/>
            <a:ext cx="4049183" cy="1149350"/>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defRPr/>
            </a:pPr>
            <a:endParaRPr lang="en-US" altLang="en-US" sz="3000" b="1">
              <a:solidFill>
                <a:srgbClr val="000000"/>
              </a:solidFill>
            </a:endParaRPr>
          </a:p>
        </p:txBody>
      </p:sp>
      <p:graphicFrame>
        <p:nvGraphicFramePr>
          <p:cNvPr id="7" name="Diagram 6"/>
          <p:cNvGraphicFramePr/>
          <p:nvPr>
            <p:extLst>
              <p:ext uri="{D42A27DB-BD31-4B8C-83A1-F6EECF244321}">
                <p14:modId xmlns:p14="http://schemas.microsoft.com/office/powerpoint/2010/main" val="2038263536"/>
              </p:ext>
            </p:extLst>
          </p:nvPr>
        </p:nvGraphicFramePr>
        <p:xfrm>
          <a:off x="-128789" y="0"/>
          <a:ext cx="12015989" cy="5494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512" name="Rectangle 11"/>
          <p:cNvSpPr>
            <a:spLocks noChangeArrowheads="1"/>
          </p:cNvSpPr>
          <p:nvPr/>
        </p:nvSpPr>
        <p:spPr bwMode="auto">
          <a:xfrm>
            <a:off x="0" y="52390"/>
            <a:ext cx="50205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600" b="1" dirty="0" smtClean="0">
                <a:solidFill>
                  <a:srgbClr val="17375E"/>
                </a:solidFill>
              </a:rPr>
              <a:t>Strategic Plan Priorities</a:t>
            </a:r>
            <a:endParaRPr lang="en-US" altLang="en-US" sz="2600" b="1" dirty="0">
              <a:solidFill>
                <a:srgbClr val="17375E"/>
              </a:solidFill>
            </a:endParaRPr>
          </a:p>
        </p:txBody>
      </p:sp>
      <p:sp>
        <p:nvSpPr>
          <p:cNvPr id="2" name="TextBox 1"/>
          <p:cNvSpPr txBox="1">
            <a:spLocks noChangeArrowheads="1"/>
          </p:cNvSpPr>
          <p:nvPr/>
        </p:nvSpPr>
        <p:spPr bwMode="auto">
          <a:xfrm>
            <a:off x="2133600" y="5580603"/>
            <a:ext cx="7416800" cy="830997"/>
          </a:xfrm>
          <a:prstGeom prst="rect">
            <a:avLst/>
          </a:prstGeom>
          <a:solidFill>
            <a:srgbClr val="8064A2"/>
          </a:solidFill>
          <a:ln w="38100">
            <a:solidFill>
              <a:schemeClr val="bg1"/>
            </a:solidFill>
            <a:miter lim="800000"/>
            <a:headEnd/>
            <a:tailEnd/>
          </a:ln>
          <a:effectLst>
            <a:outerShdw blurRad="40000" dist="20000" dir="5400000" rotWithShape="0">
              <a:srgbClr val="808080">
                <a:alpha val="37999"/>
              </a:srgbClr>
            </a:outerShdw>
          </a:effec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defRPr/>
            </a:pPr>
            <a:r>
              <a:rPr lang="en-US" sz="2400" b="1" dirty="0">
                <a:solidFill>
                  <a:schemeClr val="bg1"/>
                </a:solidFill>
              </a:rPr>
              <a:t>“Destination Graduation” Strategic Plan</a:t>
            </a:r>
          </a:p>
          <a:p>
            <a:pPr algn="ctr" eaLnBrk="1" hangingPunct="1">
              <a:defRPr/>
            </a:pPr>
            <a:r>
              <a:rPr lang="en-US" sz="2400" b="1" dirty="0">
                <a:solidFill>
                  <a:schemeClr val="bg1"/>
                </a:solidFill>
              </a:rPr>
              <a:t>2016-2019</a:t>
            </a:r>
          </a:p>
        </p:txBody>
      </p:sp>
      <p:sp>
        <p:nvSpPr>
          <p:cNvPr id="3" name="Down Arrow 2"/>
          <p:cNvSpPr/>
          <p:nvPr/>
        </p:nvSpPr>
        <p:spPr>
          <a:xfrm>
            <a:off x="7678189" y="76200"/>
            <a:ext cx="1326777" cy="8302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7713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3"/>
                                        </p:tgtEl>
                                        <p:attrNameLst>
                                          <p:attrName>style.color</p:attrName>
                                        </p:attrNameLst>
                                      </p:cBhvr>
                                      <p:to>
                                        <a:schemeClr val="bg1"/>
                                      </p:to>
                                    </p:animClr>
                                    <p:animClr clrSpc="rgb" dir="cw">
                                      <p:cBhvr>
                                        <p:cTn id="7" dur="250" autoRev="1" fill="remove"/>
                                        <p:tgtEl>
                                          <p:spTgt spid="3"/>
                                        </p:tgtEl>
                                        <p:attrNameLst>
                                          <p:attrName>fillcolor</p:attrName>
                                        </p:attrNameLst>
                                      </p:cBhvr>
                                      <p:to>
                                        <a:schemeClr val="bg1"/>
                                      </p:to>
                                    </p:animClr>
                                    <p:set>
                                      <p:cBhvr>
                                        <p:cTn id="8" dur="250" autoRev="1" fill="remove"/>
                                        <p:tgtEl>
                                          <p:spTgt spid="3"/>
                                        </p:tgtEl>
                                        <p:attrNameLst>
                                          <p:attrName>fill.type</p:attrName>
                                        </p:attrNameLst>
                                      </p:cBhvr>
                                      <p:to>
                                        <p:strVal val="solid"/>
                                      </p:to>
                                    </p:set>
                                    <p:set>
                                      <p:cBhvr>
                                        <p:cTn id="9" dur="250" autoRev="1" fill="remove"/>
                                        <p:tgtEl>
                                          <p:spTgt spid="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1222" y="514306"/>
            <a:ext cx="9997440" cy="1143000"/>
          </a:xfrm>
        </p:spPr>
        <p:txBody>
          <a:bodyPr>
            <a:noAutofit/>
          </a:bodyPr>
          <a:lstStyle/>
          <a:p>
            <a:r>
              <a:rPr lang="en-US" dirty="0"/>
              <a:t>Follow Up on Parent Requests Regarding Student’s Academic, Social-Emotional, or Physical Needs</a:t>
            </a:r>
          </a:p>
        </p:txBody>
      </p:sp>
      <p:sp>
        <p:nvSpPr>
          <p:cNvPr id="6" name="Content Placeholder 5"/>
          <p:cNvSpPr>
            <a:spLocks noGrp="1"/>
          </p:cNvSpPr>
          <p:nvPr>
            <p:ph idx="1"/>
          </p:nvPr>
        </p:nvSpPr>
        <p:spPr>
          <a:xfrm>
            <a:off x="1803075" y="2739363"/>
            <a:ext cx="7620844" cy="3456164"/>
          </a:xfrm>
          <a:ln>
            <a:noFill/>
          </a:ln>
        </p:spPr>
        <p:style>
          <a:lnRef idx="2">
            <a:schemeClr val="accent5"/>
          </a:lnRef>
          <a:fillRef idx="1">
            <a:schemeClr val="lt1"/>
          </a:fillRef>
          <a:effectRef idx="0">
            <a:schemeClr val="accent5"/>
          </a:effectRef>
          <a:fontRef idx="minor">
            <a:schemeClr val="dk1"/>
          </a:fontRef>
        </p:style>
        <p:txBody>
          <a:bodyPr>
            <a:normAutofit fontScale="85000" lnSpcReduction="20000"/>
          </a:bodyPr>
          <a:lstStyle/>
          <a:p>
            <a:endParaRPr lang="en-US" dirty="0"/>
          </a:p>
          <a:p>
            <a:r>
              <a:rPr lang="en-US" sz="3800" dirty="0"/>
              <a:t>In your school teams describe how your school follows up with parents’ requests?  </a:t>
            </a:r>
          </a:p>
          <a:p>
            <a:r>
              <a:rPr lang="en-US" sz="3800" dirty="0"/>
              <a:t>Chart your response by section:</a:t>
            </a:r>
          </a:p>
          <a:p>
            <a:pPr lvl="1"/>
            <a:r>
              <a:rPr lang="en-US" sz="3300" dirty="0"/>
              <a:t>Academic Request</a:t>
            </a:r>
          </a:p>
          <a:p>
            <a:pPr lvl="1"/>
            <a:r>
              <a:rPr lang="en-US" sz="3300" dirty="0"/>
              <a:t>Social-Emotional Request</a:t>
            </a:r>
          </a:p>
          <a:p>
            <a:pPr lvl="1"/>
            <a:r>
              <a:rPr lang="en-US" sz="3300" dirty="0"/>
              <a:t>Physical Needs</a:t>
            </a:r>
          </a:p>
          <a:p>
            <a:r>
              <a:rPr lang="en-US" sz="3800" dirty="0"/>
              <a:t>Gallery Walk with response</a:t>
            </a:r>
          </a:p>
        </p:txBody>
      </p:sp>
      <p:pic>
        <p:nvPicPr>
          <p:cNvPr id="7170" name="Picture 2" descr="C:\Users\lausd_user\AppData\Local\Microsoft\Windows\Temporary Internet Files\Content.IE5\78LT98FX\Request[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1194" y="3850822"/>
            <a:ext cx="2255951" cy="112797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786752" y="2416198"/>
            <a:ext cx="7892086" cy="646331"/>
          </a:xfrm>
          <a:prstGeom prst="rect">
            <a:avLst/>
          </a:prstGeom>
        </p:spPr>
        <p:txBody>
          <a:bodyPr wrap="square">
            <a:spAutoFit/>
          </a:bodyPr>
          <a:lstStyle/>
          <a:p>
            <a:r>
              <a:rPr lang="en-US" sz="3600" dirty="0"/>
              <a:t>How Does Your School Follow Up?</a:t>
            </a:r>
          </a:p>
        </p:txBody>
      </p:sp>
      <p:grpSp>
        <p:nvGrpSpPr>
          <p:cNvPr id="7" name="Diagram group"/>
          <p:cNvGrpSpPr/>
          <p:nvPr/>
        </p:nvGrpSpPr>
        <p:grpSpPr>
          <a:xfrm>
            <a:off x="9268291" y="1775539"/>
            <a:ext cx="2301758" cy="1281318"/>
            <a:chOff x="3555995" y="0"/>
            <a:chExt cx="3367484" cy="2020490"/>
          </a:xfrm>
          <a:scene3d>
            <a:camera prst="isometricOffAxis2Left" zoom="95000"/>
            <a:lightRig rig="flat" dir="t"/>
          </a:scene3d>
        </p:grpSpPr>
        <p:grpSp>
          <p:nvGrpSpPr>
            <p:cNvPr id="8" name="Group 7"/>
            <p:cNvGrpSpPr/>
            <p:nvPr/>
          </p:nvGrpSpPr>
          <p:grpSpPr>
            <a:xfrm>
              <a:off x="3555995" y="0"/>
              <a:ext cx="3367484" cy="2020490"/>
              <a:chOff x="3555995" y="0"/>
              <a:chExt cx="3367484" cy="2020490"/>
            </a:xfrm>
          </p:grpSpPr>
          <p:sp>
            <p:nvSpPr>
              <p:cNvPr id="9" name="Rectangle 8"/>
              <p:cNvSpPr/>
              <p:nvPr/>
            </p:nvSpPr>
            <p:spPr>
              <a:xfrm>
                <a:off x="3555995" y="0"/>
                <a:ext cx="3367484" cy="2020490"/>
              </a:xfrm>
              <a:prstGeom prst="rect">
                <a:avLst/>
              </a:prstGeom>
              <a:sp3d extrusionH="381000" contourW="38100" prstMaterial="matte">
                <a:contourClr>
                  <a:schemeClr val="lt1"/>
                </a:contourClr>
              </a:sp3d>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0" name="Rectangle 9"/>
              <p:cNvSpPr/>
              <p:nvPr/>
            </p:nvSpPr>
            <p:spPr>
              <a:xfrm>
                <a:off x="3555995" y="0"/>
                <a:ext cx="3367484" cy="202049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2400" b="1" kern="1200" dirty="0">
                    <a:solidFill>
                      <a:schemeClr val="bg1"/>
                    </a:solidFill>
                  </a:rPr>
                  <a:t>Customer Service</a:t>
                </a:r>
                <a:endParaRPr lang="en-US" sz="2400" b="1" i="1" kern="1200" dirty="0">
                  <a:solidFill>
                    <a:schemeClr val="bg1"/>
                  </a:solidFill>
                </a:endParaRPr>
              </a:p>
            </p:txBody>
          </p:sp>
        </p:grpSp>
      </p:grpSp>
      <p:sp>
        <p:nvSpPr>
          <p:cNvPr id="4" name="TextBox 3"/>
          <p:cNvSpPr txBox="1"/>
          <p:nvPr/>
        </p:nvSpPr>
        <p:spPr>
          <a:xfrm>
            <a:off x="8733453" y="5859624"/>
            <a:ext cx="2836596" cy="40011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2000" b="1" dirty="0"/>
              <a:t>School Team Work</a:t>
            </a:r>
          </a:p>
        </p:txBody>
      </p:sp>
    </p:spTree>
    <p:extLst>
      <p:ext uri="{BB962C8B-B14F-4D97-AF65-F5344CB8AC3E}">
        <p14:creationId xmlns:p14="http://schemas.microsoft.com/office/powerpoint/2010/main" val="16453921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2281" y="228600"/>
            <a:ext cx="10573555" cy="1143000"/>
          </a:xfrm>
        </p:spPr>
        <p:style>
          <a:lnRef idx="1">
            <a:schemeClr val="accent2"/>
          </a:lnRef>
          <a:fillRef idx="2">
            <a:schemeClr val="accent2"/>
          </a:fillRef>
          <a:effectRef idx="1">
            <a:schemeClr val="accent2"/>
          </a:effectRef>
          <a:fontRef idx="minor">
            <a:schemeClr val="dk1"/>
          </a:fontRef>
        </p:style>
        <p:txBody>
          <a:bodyPr/>
          <a:lstStyle/>
          <a:p>
            <a:r>
              <a:rPr lang="en-US" dirty="0"/>
              <a:t>Gallery Walk</a:t>
            </a:r>
          </a:p>
        </p:txBody>
      </p:sp>
      <p:sp>
        <p:nvSpPr>
          <p:cNvPr id="3" name="Content Placeholder 2"/>
          <p:cNvSpPr>
            <a:spLocks noGrp="1"/>
          </p:cNvSpPr>
          <p:nvPr>
            <p:ph idx="1"/>
          </p:nvPr>
        </p:nvSpPr>
        <p:spPr>
          <a:ln>
            <a:noFill/>
          </a:ln>
        </p:spPr>
        <p:style>
          <a:lnRef idx="2">
            <a:schemeClr val="accent4"/>
          </a:lnRef>
          <a:fillRef idx="1">
            <a:schemeClr val="lt1"/>
          </a:fillRef>
          <a:effectRef idx="0">
            <a:schemeClr val="accent4"/>
          </a:effectRef>
          <a:fontRef idx="minor">
            <a:schemeClr val="dk1"/>
          </a:fontRef>
        </p:style>
        <p:txBody>
          <a:bodyPr/>
          <a:lstStyle/>
          <a:p>
            <a:r>
              <a:rPr lang="en-US" dirty="0"/>
              <a:t>As a group you will walk to each poster and discuss any new ideas</a:t>
            </a:r>
          </a:p>
          <a:p>
            <a:r>
              <a:rPr lang="en-US" dirty="0"/>
              <a:t>As you review the charts, check to see if there was information not mentioned in your charts</a:t>
            </a:r>
          </a:p>
        </p:txBody>
      </p:sp>
      <p:pic>
        <p:nvPicPr>
          <p:cNvPr id="13316" name="Picture 4" descr="C:\Users\lausd_user\AppData\Local\Microsoft\Windows\Temporary Internet Files\Content.IE5\MI8BAS1K\Renaissance_gallery_-_Indianapolis_Museum_of_Art_-_DSC0071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9058" y="3651845"/>
            <a:ext cx="5071886" cy="3007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65932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parents as equal partn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3598" y="2818491"/>
            <a:ext cx="4818435" cy="127628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64389" y="1813249"/>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43873" y="4506144"/>
            <a:ext cx="2363641" cy="2221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4916" y="1961630"/>
            <a:ext cx="2668614" cy="2031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2273" y="4276405"/>
            <a:ext cx="4209760" cy="2581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5"/>
          <p:cNvSpPr txBox="1">
            <a:spLocks/>
          </p:cNvSpPr>
          <p:nvPr/>
        </p:nvSpPr>
        <p:spPr>
          <a:xfrm>
            <a:off x="1466205" y="0"/>
            <a:ext cx="10441309" cy="1143000"/>
          </a:xfrm>
          <a:prstGeom prst="rect">
            <a:avLst/>
          </a:prstGeom>
        </p:spPr>
        <p:txBody>
          <a:bodyPr>
            <a:no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en-US" dirty="0"/>
              <a:t>Invite Parents As Equal Partners in Making Decisions</a:t>
            </a:r>
          </a:p>
        </p:txBody>
      </p:sp>
    </p:spTree>
    <p:extLst>
      <p:ext uri="{BB962C8B-B14F-4D97-AF65-F5344CB8AC3E}">
        <p14:creationId xmlns:p14="http://schemas.microsoft.com/office/powerpoint/2010/main" val="32634659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4144" y="841677"/>
            <a:ext cx="9997440" cy="901521"/>
          </a:xfrm>
        </p:spPr>
        <p:txBody>
          <a:bodyPr>
            <a:noAutofit/>
          </a:bodyPr>
          <a:lstStyle/>
          <a:p>
            <a:r>
              <a:rPr lang="en-US" dirty="0"/>
              <a:t>Invite Parents as Equal Partners in Decision Making</a:t>
            </a:r>
            <a:br>
              <a:rPr lang="en-US" dirty="0"/>
            </a:br>
            <a:endParaRPr lang="en-US" dirty="0"/>
          </a:p>
        </p:txBody>
      </p:sp>
      <p:sp>
        <p:nvSpPr>
          <p:cNvPr id="5" name="Content Placeholder 4"/>
          <p:cNvSpPr>
            <a:spLocks noGrp="1"/>
          </p:cNvSpPr>
          <p:nvPr>
            <p:ph idx="1"/>
          </p:nvPr>
        </p:nvSpPr>
        <p:spPr>
          <a:xfrm>
            <a:off x="1914144" y="3522998"/>
            <a:ext cx="7954475" cy="3367839"/>
          </a:xfrm>
          <a:ln>
            <a:noFill/>
          </a:ln>
        </p:spPr>
        <p:txBody>
          <a:bodyPr>
            <a:normAutofit/>
          </a:bodyPr>
          <a:lstStyle/>
          <a:p>
            <a:r>
              <a:rPr lang="en-US" dirty="0"/>
              <a:t>Intervention </a:t>
            </a:r>
          </a:p>
          <a:p>
            <a:r>
              <a:rPr lang="en-US" dirty="0"/>
              <a:t>Student Support and Progress Team (</a:t>
            </a:r>
            <a:r>
              <a:rPr lang="en-US" i="1" dirty="0"/>
              <a:t>SSPT</a:t>
            </a:r>
            <a:r>
              <a:rPr lang="en-US" dirty="0"/>
              <a:t>)</a:t>
            </a:r>
          </a:p>
          <a:p>
            <a:r>
              <a:rPr lang="en-US" dirty="0"/>
              <a:t>Counseling</a:t>
            </a:r>
          </a:p>
          <a:p>
            <a:r>
              <a:rPr lang="en-US" dirty="0"/>
              <a:t>Conflict resolution with other students</a:t>
            </a:r>
          </a:p>
          <a:p>
            <a:r>
              <a:rPr lang="en-US" dirty="0"/>
              <a:t>Gifted and talented </a:t>
            </a:r>
          </a:p>
        </p:txBody>
      </p:sp>
      <p:sp>
        <p:nvSpPr>
          <p:cNvPr id="4" name="Text Placeholder 3"/>
          <p:cNvSpPr>
            <a:spLocks noGrp="1"/>
          </p:cNvSpPr>
          <p:nvPr>
            <p:ph type="body" idx="4294967295"/>
          </p:nvPr>
        </p:nvSpPr>
        <p:spPr>
          <a:xfrm>
            <a:off x="1914144" y="1973306"/>
            <a:ext cx="9697011" cy="639762"/>
          </a:xfrm>
          <a:ln>
            <a:noFill/>
          </a:ln>
        </p:spPr>
        <p:style>
          <a:lnRef idx="2">
            <a:schemeClr val="accent3"/>
          </a:lnRef>
          <a:fillRef idx="1">
            <a:schemeClr val="lt1"/>
          </a:fillRef>
          <a:effectRef idx="0">
            <a:schemeClr val="accent3"/>
          </a:effectRef>
          <a:fontRef idx="minor">
            <a:schemeClr val="dk1"/>
          </a:fontRef>
        </p:style>
        <p:txBody>
          <a:bodyPr>
            <a:noAutofit/>
          </a:bodyPr>
          <a:lstStyle/>
          <a:p>
            <a:pPr marL="82296" indent="0">
              <a:buNone/>
            </a:pPr>
            <a:r>
              <a:rPr lang="en-US" dirty="0"/>
              <a:t>Decision Making Around Student’s Instructional /Social-Emotional Needs</a:t>
            </a:r>
          </a:p>
        </p:txBody>
      </p:sp>
      <p:pic>
        <p:nvPicPr>
          <p:cNvPr id="8194" name="Picture 2" descr="C:\Users\lausd_user\AppData\Local\Microsoft\Windows\Temporary Internet Files\Content.IE5\EHLGBNN1\community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6597" y="4882346"/>
            <a:ext cx="2631232" cy="19756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1643" y="2586491"/>
            <a:ext cx="1970471" cy="1500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55010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2385" y="172530"/>
            <a:ext cx="9997440" cy="1417320"/>
          </a:xfrm>
        </p:spPr>
        <p:txBody>
          <a:bodyPr>
            <a:normAutofit fontScale="90000"/>
          </a:bodyPr>
          <a:lstStyle/>
          <a:p>
            <a:r>
              <a:rPr lang="en-US" sz="3600" b="1" dirty="0"/>
              <a:t/>
            </a:r>
            <a:br>
              <a:rPr lang="en-US" sz="3600" b="1" dirty="0"/>
            </a:br>
            <a:r>
              <a:rPr lang="en-US" sz="4800" dirty="0"/>
              <a:t>Invite Parents as Equal Partners in Decision Making</a:t>
            </a:r>
            <a:r>
              <a:rPr lang="en-US" dirty="0"/>
              <a:t/>
            </a:r>
            <a:br>
              <a:rPr lang="en-US" dirty="0"/>
            </a:br>
            <a:endParaRPr lang="en-US" dirty="0"/>
          </a:p>
        </p:txBody>
      </p:sp>
      <p:sp>
        <p:nvSpPr>
          <p:cNvPr id="7" name="Content Placeholder 6"/>
          <p:cNvSpPr>
            <a:spLocks noGrp="1"/>
          </p:cNvSpPr>
          <p:nvPr>
            <p:ph sz="half" idx="1"/>
          </p:nvPr>
        </p:nvSpPr>
        <p:spPr>
          <a:xfrm>
            <a:off x="1914144" y="2076093"/>
            <a:ext cx="4876800" cy="4663440"/>
          </a:xfrm>
        </p:spPr>
        <p:style>
          <a:lnRef idx="2">
            <a:schemeClr val="accent5"/>
          </a:lnRef>
          <a:fillRef idx="1">
            <a:schemeClr val="lt1"/>
          </a:fillRef>
          <a:effectRef idx="0">
            <a:schemeClr val="accent5"/>
          </a:effectRef>
          <a:fontRef idx="minor">
            <a:schemeClr val="dk1"/>
          </a:fontRef>
        </p:style>
        <p:txBody>
          <a:bodyPr>
            <a:normAutofit/>
          </a:bodyPr>
          <a:lstStyle/>
          <a:p>
            <a:r>
              <a:rPr lang="en-US" sz="3200" dirty="0"/>
              <a:t>Decision-making around school governance:</a:t>
            </a:r>
          </a:p>
          <a:p>
            <a:pPr lvl="1"/>
            <a:r>
              <a:rPr lang="en-US" sz="2800" dirty="0"/>
              <a:t>School Site Council</a:t>
            </a:r>
          </a:p>
          <a:p>
            <a:pPr lvl="1"/>
            <a:r>
              <a:rPr lang="en-US" sz="2800" dirty="0"/>
              <a:t>English Learner Advisory Committee</a:t>
            </a:r>
          </a:p>
          <a:p>
            <a:pPr lvl="1"/>
            <a:r>
              <a:rPr lang="en-US" sz="2800" dirty="0"/>
              <a:t>Local School Leadership Council or Governing School Council</a:t>
            </a:r>
          </a:p>
          <a:p>
            <a:pPr marL="0" indent="0">
              <a:buNone/>
            </a:pPr>
            <a:endParaRPr lang="en-US" dirty="0"/>
          </a:p>
          <a:p>
            <a:endParaRPr lang="en-US" dirty="0"/>
          </a:p>
        </p:txBody>
      </p:sp>
      <p:sp>
        <p:nvSpPr>
          <p:cNvPr id="6" name="Text Placeholder 5"/>
          <p:cNvSpPr>
            <a:spLocks noGrp="1"/>
          </p:cNvSpPr>
          <p:nvPr>
            <p:ph sz="half" idx="2"/>
          </p:nvPr>
        </p:nvSpPr>
        <p:spPr>
          <a:xfrm>
            <a:off x="7034784" y="2041590"/>
            <a:ext cx="4876800" cy="4663440"/>
          </a:xfrm>
        </p:spPr>
        <p:style>
          <a:lnRef idx="2">
            <a:schemeClr val="accent5"/>
          </a:lnRef>
          <a:fillRef idx="1">
            <a:schemeClr val="lt1"/>
          </a:fillRef>
          <a:effectRef idx="0">
            <a:schemeClr val="accent5"/>
          </a:effectRef>
          <a:fontRef idx="minor">
            <a:schemeClr val="dk1"/>
          </a:fontRef>
        </p:style>
        <p:txBody>
          <a:bodyPr>
            <a:normAutofit/>
          </a:bodyPr>
          <a:lstStyle/>
          <a:p>
            <a:r>
              <a:rPr lang="en-US" sz="3200" dirty="0"/>
              <a:t>How to make the parents feel like equal partners?:</a:t>
            </a:r>
          </a:p>
          <a:p>
            <a:pPr lvl="1"/>
            <a:r>
              <a:rPr lang="en-US" sz="2800" dirty="0"/>
              <a:t>Provide them extra training</a:t>
            </a:r>
          </a:p>
          <a:p>
            <a:pPr lvl="1"/>
            <a:r>
              <a:rPr lang="en-US" sz="2800" dirty="0"/>
              <a:t>Provide parents with information on budgets </a:t>
            </a:r>
          </a:p>
          <a:p>
            <a:pPr lvl="1"/>
            <a:r>
              <a:rPr lang="en-US" sz="2800" dirty="0"/>
              <a:t>Provide parents with school data</a:t>
            </a:r>
          </a:p>
          <a:p>
            <a:pPr lvl="1"/>
            <a:r>
              <a:rPr lang="en-US" sz="2800" dirty="0"/>
              <a:t>Provide training on parliamentary procedures</a:t>
            </a:r>
          </a:p>
          <a:p>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9707" y="812202"/>
            <a:ext cx="2313992" cy="1324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74744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Image result for initia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6391" y="560711"/>
            <a:ext cx="3506074" cy="2333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4207" y="4691992"/>
            <a:ext cx="3479524" cy="1998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5052" y="3500093"/>
            <a:ext cx="2730770" cy="3190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2220" y="426836"/>
            <a:ext cx="2994025" cy="227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482852" y="2909802"/>
            <a:ext cx="6380405" cy="1077218"/>
          </a:xfrm>
          <a:prstGeom prst="rect">
            <a:avLst/>
          </a:prstGeom>
        </p:spPr>
        <p:txBody>
          <a:bodyPr wrap="square">
            <a:spAutoFit/>
          </a:bodyPr>
          <a:lstStyle/>
          <a:p>
            <a:r>
              <a:rPr lang="en-US" sz="3200" dirty="0"/>
              <a:t>4. Initiate providing information to parents required for student success </a:t>
            </a:r>
          </a:p>
        </p:txBody>
      </p:sp>
    </p:spTree>
    <p:extLst>
      <p:ext uri="{BB962C8B-B14F-4D97-AF65-F5344CB8AC3E}">
        <p14:creationId xmlns:p14="http://schemas.microsoft.com/office/powerpoint/2010/main" val="6425745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5540" y="413372"/>
            <a:ext cx="9500558" cy="1275970"/>
          </a:xfrm>
        </p:spPr>
        <p:txBody>
          <a:bodyPr>
            <a:noAutofit/>
          </a:bodyPr>
          <a:lstStyle/>
          <a:p>
            <a:r>
              <a:rPr lang="en-US" dirty="0"/>
              <a:t>Initiate Providing to Parents Information  Required for Student Success </a:t>
            </a:r>
            <a:br>
              <a:rPr lang="en-US" dirty="0"/>
            </a:br>
            <a:endParaRPr lang="en-US" dirty="0"/>
          </a:p>
        </p:txBody>
      </p:sp>
      <p:sp>
        <p:nvSpPr>
          <p:cNvPr id="3" name="Content Placeholder 2"/>
          <p:cNvSpPr>
            <a:spLocks noGrp="1"/>
          </p:cNvSpPr>
          <p:nvPr>
            <p:ph idx="1"/>
          </p:nvPr>
        </p:nvSpPr>
        <p:spPr>
          <a:xfrm>
            <a:off x="1517098" y="1689342"/>
            <a:ext cx="10404607" cy="5781133"/>
          </a:xfrm>
        </p:spPr>
        <p:txBody>
          <a:bodyPr>
            <a:normAutofit/>
          </a:bodyPr>
          <a:lstStyle/>
          <a:p>
            <a:pPr lvl="1">
              <a:spcBef>
                <a:spcPts val="0"/>
              </a:spcBef>
              <a:buFont typeface="Arial" panose="020B0604020202020204" pitchFamily="34" charset="0"/>
              <a:buChar char="•"/>
            </a:pPr>
            <a:r>
              <a:rPr lang="en-US" sz="3200" dirty="0"/>
              <a:t>The first phone call/communication from the teacher to the parent should be done early in the first semester of school, building a relationship with parents around students’ successes and positive communication.</a:t>
            </a:r>
          </a:p>
          <a:p>
            <a:pPr marL="402336" lvl="1" indent="0">
              <a:spcBef>
                <a:spcPts val="0"/>
              </a:spcBef>
              <a:buNone/>
            </a:pPr>
            <a:endParaRPr lang="en-US" dirty="0"/>
          </a:p>
          <a:p>
            <a:pPr lvl="1">
              <a:spcBef>
                <a:spcPts val="0"/>
              </a:spcBef>
              <a:buFont typeface="Arial" panose="020B0604020202020204" pitchFamily="34" charset="0"/>
              <a:buChar char="•"/>
            </a:pPr>
            <a:r>
              <a:rPr lang="en-US" sz="3200" dirty="0"/>
              <a:t>Schools should initiate providing the following information:</a:t>
            </a:r>
          </a:p>
          <a:p>
            <a:pPr lvl="2">
              <a:buClr>
                <a:schemeClr val="accent1"/>
              </a:buClr>
              <a:buFont typeface="Courier New" panose="02070309020205020404" pitchFamily="49" charset="0"/>
              <a:buChar char="o"/>
            </a:pPr>
            <a:r>
              <a:rPr lang="en-US" sz="3200" dirty="0"/>
              <a:t> </a:t>
            </a:r>
            <a:r>
              <a:rPr lang="en-US" sz="2800" dirty="0"/>
              <a:t>Intervention</a:t>
            </a:r>
          </a:p>
          <a:p>
            <a:pPr lvl="2">
              <a:buClr>
                <a:schemeClr val="accent1"/>
              </a:buClr>
              <a:buFont typeface="Courier New" panose="02070309020205020404" pitchFamily="49" charset="0"/>
              <a:buChar char="o"/>
            </a:pPr>
            <a:r>
              <a:rPr lang="en-US" sz="2800" dirty="0"/>
              <a:t> Acceleration</a:t>
            </a:r>
          </a:p>
          <a:p>
            <a:pPr lvl="2">
              <a:buClr>
                <a:schemeClr val="accent1"/>
              </a:buClr>
              <a:buFont typeface="Courier New" panose="02070309020205020404" pitchFamily="49" charset="0"/>
              <a:buChar char="o"/>
            </a:pPr>
            <a:r>
              <a:rPr lang="en-US" sz="2800" dirty="0"/>
              <a:t> Counseling Information</a:t>
            </a:r>
          </a:p>
        </p:txBody>
      </p:sp>
    </p:spTree>
    <p:extLst>
      <p:ext uri="{BB962C8B-B14F-4D97-AF65-F5344CB8AC3E}">
        <p14:creationId xmlns:p14="http://schemas.microsoft.com/office/powerpoint/2010/main" val="12392986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mile-06.png"/>
          <p:cNvPicPr>
            <a:picLocks noChangeAspect="1"/>
          </p:cNvPicPr>
          <p:nvPr/>
        </p:nvPicPr>
        <p:blipFill rotWithShape="1">
          <a:blip r:embed="rId3">
            <a:alphaModFix amt="67000"/>
            <a:extLst>
              <a:ext uri="{28A0092B-C50C-407E-A947-70E740481C1C}">
                <a14:useLocalDpi xmlns:a14="http://schemas.microsoft.com/office/drawing/2010/main" val="0"/>
              </a:ext>
            </a:extLst>
          </a:blip>
          <a:srcRect t="40833" r="36991"/>
          <a:stretch/>
        </p:blipFill>
        <p:spPr>
          <a:xfrm>
            <a:off x="8024568" y="-1272492"/>
            <a:ext cx="6274691" cy="7116955"/>
          </a:xfrm>
          <a:prstGeom prst="rect">
            <a:avLst/>
          </a:prstGeom>
          <a:ln>
            <a:noFill/>
          </a:ln>
          <a:effectLst>
            <a:softEdge rad="112500"/>
          </a:effectLst>
        </p:spPr>
      </p:pic>
      <p:pic>
        <p:nvPicPr>
          <p:cNvPr id="9219" name="Picture 17" descr="smile-05.png"/>
          <p:cNvPicPr>
            <a:picLocks noChangeAspect="1"/>
          </p:cNvPicPr>
          <p:nvPr/>
        </p:nvPicPr>
        <p:blipFill>
          <a:blip r:embed="rId4" cstate="print">
            <a:extLst>
              <a:ext uri="{28A0092B-C50C-407E-A947-70E740481C1C}">
                <a14:useLocalDpi xmlns:a14="http://schemas.microsoft.com/office/drawing/2010/main" val="0"/>
              </a:ext>
            </a:extLst>
          </a:blip>
          <a:srcRect l="31317"/>
          <a:stretch>
            <a:fillRect/>
          </a:stretch>
        </p:blipFill>
        <p:spPr bwMode="auto">
          <a:xfrm>
            <a:off x="4182534" y="-1387475"/>
            <a:ext cx="5456767" cy="397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15" descr="smile-04.png"/>
          <p:cNvPicPr>
            <a:picLocks noChangeAspect="1"/>
          </p:cNvPicPr>
          <p:nvPr/>
        </p:nvPicPr>
        <p:blipFill>
          <a:blip r:embed="rId5">
            <a:extLst>
              <a:ext uri="{28A0092B-C50C-407E-A947-70E740481C1C}">
                <a14:useLocalDpi xmlns:a14="http://schemas.microsoft.com/office/drawing/2010/main" val="0"/>
              </a:ext>
            </a:extLst>
          </a:blip>
          <a:srcRect t="1370" b="7384"/>
          <a:stretch>
            <a:fillRect/>
          </a:stretch>
        </p:blipFill>
        <p:spPr bwMode="auto">
          <a:xfrm>
            <a:off x="-239183" y="-687388"/>
            <a:ext cx="4851401" cy="433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16" descr="smile-03.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4633" y="2298701"/>
            <a:ext cx="13212233" cy="776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22" name="Group 13"/>
          <p:cNvGrpSpPr>
            <a:grpSpLocks/>
          </p:cNvGrpSpPr>
          <p:nvPr/>
        </p:nvGrpSpPr>
        <p:grpSpPr bwMode="auto">
          <a:xfrm>
            <a:off x="317241" y="-1003299"/>
            <a:ext cx="12232476" cy="7708252"/>
            <a:chOff x="12700" y="0"/>
            <a:chExt cx="9095497" cy="6858000"/>
          </a:xfrm>
        </p:grpSpPr>
        <p:sp>
          <p:nvSpPr>
            <p:cNvPr id="13" name="Oval 12"/>
            <p:cNvSpPr/>
            <p:nvPr/>
          </p:nvSpPr>
          <p:spPr>
            <a:xfrm>
              <a:off x="1896537" y="1100042"/>
              <a:ext cx="4927430" cy="4927941"/>
            </a:xfrm>
            <a:prstGeom prst="ellipse">
              <a:avLst/>
            </a:prstGeom>
            <a:solidFill>
              <a:schemeClr val="dk1">
                <a:alpha val="48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9228" name="Picture 11" descr="smile-02.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700" y="0"/>
              <a:ext cx="909549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223" name="TextBox 9"/>
          <p:cNvSpPr txBox="1">
            <a:spLocks noChangeArrowheads="1"/>
          </p:cNvSpPr>
          <p:nvPr/>
        </p:nvSpPr>
        <p:spPr bwMode="auto">
          <a:xfrm>
            <a:off x="-4076700" y="132873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1800"/>
          </a:p>
        </p:txBody>
      </p:sp>
      <p:sp>
        <p:nvSpPr>
          <p:cNvPr id="21" name="Rectangle 20"/>
          <p:cNvSpPr>
            <a:spLocks noChangeArrowheads="1"/>
          </p:cNvSpPr>
          <p:nvPr/>
        </p:nvSpPr>
        <p:spPr bwMode="auto">
          <a:xfrm>
            <a:off x="0" y="5935512"/>
            <a:ext cx="12192000" cy="922488"/>
          </a:xfrm>
          <a:prstGeom prst="rect">
            <a:avLst/>
          </a:prstGeom>
          <a:solidFill>
            <a:srgbClr val="F2B214">
              <a:alpha val="87842"/>
            </a:srgbClr>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endParaRPr lang="en-US">
              <a:solidFill>
                <a:schemeClr val="lt1"/>
              </a:solidFill>
              <a:latin typeface="+mn-lt"/>
              <a:ea typeface="+mn-ea"/>
            </a:endParaRPr>
          </a:p>
        </p:txBody>
      </p:sp>
      <p:sp>
        <p:nvSpPr>
          <p:cNvPr id="9225" name="TextBox 21"/>
          <p:cNvSpPr txBox="1">
            <a:spLocks noChangeArrowheads="1"/>
          </p:cNvSpPr>
          <p:nvPr/>
        </p:nvSpPr>
        <p:spPr bwMode="auto">
          <a:xfrm>
            <a:off x="-97367" y="5935512"/>
            <a:ext cx="12192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4400" b="1" dirty="0">
                <a:solidFill>
                  <a:schemeClr val="bg1"/>
                </a:solidFill>
              </a:rPr>
              <a:t>SMILE Customer Service Training</a:t>
            </a:r>
          </a:p>
        </p:txBody>
      </p:sp>
    </p:spTree>
    <p:extLst>
      <p:ext uri="{BB962C8B-B14F-4D97-AF65-F5344CB8AC3E}">
        <p14:creationId xmlns:p14="http://schemas.microsoft.com/office/powerpoint/2010/main" val="8525751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n-US" altLang="en-US" dirty="0"/>
              <a:t>Positive Customer Service Experience</a:t>
            </a:r>
          </a:p>
        </p:txBody>
      </p:sp>
      <p:sp>
        <p:nvSpPr>
          <p:cNvPr id="13315" name="Content Placeholder 4"/>
          <p:cNvSpPr>
            <a:spLocks noGrp="1"/>
          </p:cNvSpPr>
          <p:nvPr>
            <p:ph sz="half" idx="2"/>
          </p:nvPr>
        </p:nvSpPr>
        <p:spPr>
          <a:xfrm>
            <a:off x="6197600" y="1638301"/>
            <a:ext cx="5384800" cy="3082989"/>
          </a:xfrm>
        </p:spPr>
        <p:txBody>
          <a:bodyPr>
            <a:normAutofit/>
          </a:bodyPr>
          <a:lstStyle/>
          <a:p>
            <a:pPr marL="82296" indent="0" eaLnBrk="1" hangingPunct="1">
              <a:buNone/>
            </a:pPr>
            <a:endParaRPr lang="en-US" altLang="en-US" sz="2700" dirty="0"/>
          </a:p>
          <a:p>
            <a:pPr eaLnBrk="1" hangingPunct="1"/>
            <a:r>
              <a:rPr lang="en-US" altLang="en-US" sz="2700" dirty="0"/>
              <a:t>Share a recent positive customer service experience you received.</a:t>
            </a:r>
          </a:p>
          <a:p>
            <a:pPr eaLnBrk="1" hangingPunct="1"/>
            <a:r>
              <a:rPr lang="en-US" altLang="en-US" sz="2700" dirty="0"/>
              <a:t>What made it so positive?</a:t>
            </a:r>
          </a:p>
          <a:p>
            <a:pPr eaLnBrk="1" hangingPunct="1"/>
            <a:r>
              <a:rPr lang="en-US" altLang="en-US" sz="2700" dirty="0"/>
              <a:t>Make a list of why it was positive.</a:t>
            </a:r>
          </a:p>
        </p:txBody>
      </p:sp>
      <p:pic>
        <p:nvPicPr>
          <p:cNvPr id="1331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7348" y="1908499"/>
            <a:ext cx="4406900"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9349273" y="6232849"/>
            <a:ext cx="2631233" cy="40011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2000" b="1" dirty="0"/>
              <a:t>Table Sharing </a:t>
            </a:r>
          </a:p>
        </p:txBody>
      </p:sp>
    </p:spTree>
    <p:extLst>
      <p:ext uri="{BB962C8B-B14F-4D97-AF65-F5344CB8AC3E}">
        <p14:creationId xmlns:p14="http://schemas.microsoft.com/office/powerpoint/2010/main" val="35508454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a:hlinkClick r:id="" action="ppaction://media"/>
            <a:extLst>
              <a:ext uri="{FF2B5EF4-FFF2-40B4-BE49-F238E27FC236}">
                <a16:creationId xmlns="" xmlns:a16="http://schemas.microsoft.com/office/drawing/2014/main" id="{B842E4D8-A4E6-4087-B4E2-24ACE4E39324}"/>
              </a:ext>
            </a:extLst>
          </p:cNvPr>
          <p:cNvPicPr>
            <a:picLocks noGrp="1" noRot="1" noChangeAspect="1"/>
          </p:cNvPicPr>
          <p:nvPr>
            <p:ph idx="1"/>
            <a:videoFile r:link="rId1"/>
            <p:extLst>
              <p:ext uri="{DAA4B4D4-6D71-4841-9C94-3DE7FCFB9230}">
                <p14:media xmlns:p14="http://schemas.microsoft.com/office/powerpoint/2010/main" r:link="rId2"/>
              </p:ext>
            </p:extLst>
          </p:nvPr>
        </p:nvPicPr>
        <p:blipFill>
          <a:blip r:embed="rId5"/>
          <a:stretch>
            <a:fillRect/>
          </a:stretch>
        </p:blipFill>
        <p:spPr>
          <a:xfrm>
            <a:off x="3304309" y="2244220"/>
            <a:ext cx="5746173" cy="4309630"/>
          </a:xfrm>
          <a:prstGeom prst="rect">
            <a:avLst/>
          </a:prstGeom>
        </p:spPr>
      </p:pic>
      <p:sp>
        <p:nvSpPr>
          <p:cNvPr id="5" name="Content Placeholder 2">
            <a:extLst>
              <a:ext uri="{FF2B5EF4-FFF2-40B4-BE49-F238E27FC236}">
                <a16:creationId xmlns="" xmlns:a16="http://schemas.microsoft.com/office/drawing/2014/main" id="{9621B1EF-9544-4FC1-AA31-91127D8BE38C}"/>
              </a:ext>
            </a:extLst>
          </p:cNvPr>
          <p:cNvSpPr txBox="1">
            <a:spLocks/>
          </p:cNvSpPr>
          <p:nvPr/>
        </p:nvSpPr>
        <p:spPr>
          <a:xfrm>
            <a:off x="2276623" y="1060451"/>
            <a:ext cx="10972800" cy="760413"/>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buFont typeface="Wingdings 2"/>
              <a:buNone/>
            </a:pPr>
            <a:r>
              <a:rPr lang="en-US" altLang="en-US"/>
              <a:t>Because </a:t>
            </a:r>
            <a:r>
              <a:rPr lang="en-US" altLang="en-US" sz="3600" b="1" i="1" u="sng">
                <a:solidFill>
                  <a:srgbClr val="00B050"/>
                </a:solidFill>
              </a:rPr>
              <a:t>how we treat each other </a:t>
            </a:r>
            <a:r>
              <a:rPr lang="en-US" altLang="en-US"/>
              <a:t>matters!</a:t>
            </a:r>
          </a:p>
          <a:p>
            <a:endParaRPr lang="en-US" altLang="en-US" dirty="0"/>
          </a:p>
        </p:txBody>
      </p:sp>
      <p:sp>
        <p:nvSpPr>
          <p:cNvPr id="6" name="Title 1">
            <a:extLst>
              <a:ext uri="{FF2B5EF4-FFF2-40B4-BE49-F238E27FC236}">
                <a16:creationId xmlns="" xmlns:a16="http://schemas.microsoft.com/office/drawing/2014/main" id="{72BD74D8-01AE-4735-A1B3-D2EE0B0CD906}"/>
              </a:ext>
            </a:extLst>
          </p:cNvPr>
          <p:cNvSpPr txBox="1">
            <a:spLocks/>
          </p:cNvSpPr>
          <p:nvPr/>
        </p:nvSpPr>
        <p:spPr>
          <a:xfrm>
            <a:off x="1914144" y="108381"/>
            <a:ext cx="9997440" cy="1143000"/>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en-US" altLang="en-US"/>
              <a:t>Why Smile?</a:t>
            </a:r>
            <a:endParaRPr lang="en-US" altLang="en-US" dirty="0"/>
          </a:p>
        </p:txBody>
      </p:sp>
      <p:sp>
        <p:nvSpPr>
          <p:cNvPr id="7" name="Rectangle 6">
            <a:extLst>
              <a:ext uri="{FF2B5EF4-FFF2-40B4-BE49-F238E27FC236}">
                <a16:creationId xmlns="" xmlns:a16="http://schemas.microsoft.com/office/drawing/2014/main" id="{BD0AD2F2-9549-499A-8C0E-C91FBE126F3E}"/>
              </a:ext>
            </a:extLst>
          </p:cNvPr>
          <p:cNvSpPr/>
          <p:nvPr/>
        </p:nvSpPr>
        <p:spPr>
          <a:xfrm>
            <a:off x="3462431" y="1863403"/>
            <a:ext cx="4819268" cy="646331"/>
          </a:xfrm>
          <a:prstGeom prst="rect">
            <a:avLst/>
          </a:prstGeom>
        </p:spPr>
        <p:txBody>
          <a:bodyPr wrap="none">
            <a:spAutoFit/>
          </a:bodyPr>
          <a:lstStyle/>
          <a:p>
            <a:r>
              <a:rPr lang="en-US" dirty="0">
                <a:hlinkClick r:id="rId6"/>
              </a:rPr>
              <a:t>https://www.youtube.com/watch?v=VxyxywShewI</a:t>
            </a:r>
            <a:endParaRPr lang="en-US" dirty="0"/>
          </a:p>
          <a:p>
            <a:endParaRPr lang="en-US" dirty="0"/>
          </a:p>
        </p:txBody>
      </p:sp>
    </p:spTree>
    <p:extLst>
      <p:ext uri="{BB962C8B-B14F-4D97-AF65-F5344CB8AC3E}">
        <p14:creationId xmlns:p14="http://schemas.microsoft.com/office/powerpoint/2010/main" val="980686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a:spLocks noGrp="1"/>
          </p:cNvSpPr>
          <p:nvPr>
            <p:ph type="title" idx="4294967295"/>
          </p:nvPr>
        </p:nvSpPr>
        <p:spPr>
          <a:xfrm>
            <a:off x="468102" y="1581150"/>
            <a:ext cx="11984037" cy="939800"/>
          </a:xfrm>
          <a:prstGeom prst="rect">
            <a:avLst/>
          </a:prstGeom>
          <a:noFill/>
          <a:ln>
            <a:noFill/>
          </a:ln>
        </p:spPr>
        <p:txBody>
          <a:bodyPr lIns="121897" tIns="121897" rIns="121897" bIns="121897" anchor="t" anchorCtr="0">
            <a:noAutofit/>
          </a:bodyPr>
          <a:lstStyle/>
          <a:p>
            <a:pPr>
              <a:buSzPct val="25000"/>
            </a:pPr>
            <a:r>
              <a:rPr lang="en-US" b="1" dirty="0"/>
              <a:t>                  Key Initiatives</a:t>
            </a:r>
          </a:p>
          <a:p>
            <a:pPr>
              <a:buSzPct val="25000"/>
            </a:pPr>
            <a:endParaRPr dirty="0"/>
          </a:p>
        </p:txBody>
      </p:sp>
      <p:sp>
        <p:nvSpPr>
          <p:cNvPr id="122" name="Shape 122"/>
          <p:cNvSpPr txBox="1">
            <a:spLocks noGrp="1"/>
          </p:cNvSpPr>
          <p:nvPr>
            <p:ph type="body" idx="4294967295"/>
          </p:nvPr>
        </p:nvSpPr>
        <p:spPr>
          <a:xfrm>
            <a:off x="3265714" y="2690813"/>
            <a:ext cx="8080310" cy="2278062"/>
          </a:xfrm>
          <a:prstGeom prst="rect">
            <a:avLst/>
          </a:prstGeom>
          <a:noFill/>
          <a:ln>
            <a:noFill/>
          </a:ln>
        </p:spPr>
        <p:txBody>
          <a:bodyPr lIns="121897" tIns="121897" rIns="121897" bIns="121897" anchor="t" anchorCtr="0">
            <a:noAutofit/>
          </a:bodyPr>
          <a:lstStyle/>
          <a:p>
            <a:pPr marL="609585" indent="-474121">
              <a:buClr>
                <a:srgbClr val="434343"/>
              </a:buClr>
              <a:buSzPct val="100000"/>
              <a:buFont typeface="Source Sans Pro"/>
              <a:buAutoNum type="arabicPeriod"/>
            </a:pPr>
            <a:r>
              <a:rPr lang="en-US" dirty="0">
                <a:solidFill>
                  <a:srgbClr val="FF0000"/>
                </a:solidFill>
              </a:rPr>
              <a:t>Welcoming Environment</a:t>
            </a:r>
          </a:p>
          <a:p>
            <a:pPr marL="609585" indent="-474121">
              <a:spcBef>
                <a:spcPts val="1333"/>
              </a:spcBef>
              <a:buClrTx/>
              <a:buSzPct val="100000"/>
              <a:buFont typeface="Source Sans Pro"/>
              <a:buAutoNum type="arabicPeriod"/>
            </a:pPr>
            <a:r>
              <a:rPr lang="en-US" dirty="0"/>
              <a:t>Build Capacity to Engage</a:t>
            </a:r>
          </a:p>
          <a:p>
            <a:pPr marL="609585" indent="-474121">
              <a:spcBef>
                <a:spcPts val="1333"/>
              </a:spcBef>
              <a:buClrTx/>
              <a:buSzPct val="100000"/>
              <a:buFont typeface="Source Sans Pro"/>
              <a:buAutoNum type="arabicPeriod"/>
            </a:pPr>
            <a:r>
              <a:rPr lang="en-US" dirty="0"/>
              <a:t>Promote Collaboration Between the District, Schools, and Community Partners</a:t>
            </a:r>
          </a:p>
          <a:p>
            <a:pPr indent="-465655">
              <a:spcBef>
                <a:spcPts val="1333"/>
              </a:spcBef>
              <a:buClr>
                <a:srgbClr val="6DB7D7"/>
              </a:buClr>
              <a:buSzPct val="25000"/>
            </a:pPr>
            <a:endParaRPr sz="1900" dirty="0">
              <a:solidFill>
                <a:schemeClr val="accent2"/>
              </a:solidFill>
            </a:endParaRPr>
          </a:p>
        </p:txBody>
      </p:sp>
      <p:sp>
        <p:nvSpPr>
          <p:cNvPr id="123" name="Shape 123"/>
          <p:cNvSpPr txBox="1"/>
          <p:nvPr/>
        </p:nvSpPr>
        <p:spPr>
          <a:xfrm>
            <a:off x="2606171" y="68300"/>
            <a:ext cx="9538800" cy="846400"/>
          </a:xfrm>
          <a:prstGeom prst="rect">
            <a:avLst/>
          </a:prstGeom>
          <a:noFill/>
          <a:ln>
            <a:noFill/>
          </a:ln>
        </p:spPr>
        <p:txBody>
          <a:bodyPr lIns="121897" tIns="121897" rIns="121897" bIns="121897" anchor="t" anchorCtr="0">
            <a:noAutofit/>
          </a:bodyPr>
          <a:lstStyle/>
          <a:p>
            <a:pPr algn="ctr">
              <a:buClr>
                <a:schemeClr val="dk1"/>
              </a:buClr>
              <a:buSzPct val="25000"/>
            </a:pPr>
            <a:r>
              <a:rPr lang="en-US" sz="4800" dirty="0">
                <a:solidFill>
                  <a:schemeClr val="tx2">
                    <a:satMod val="130000"/>
                  </a:schemeClr>
                </a:solidFill>
                <a:effectLst>
                  <a:outerShdw blurRad="50000" dist="30000" dir="5400000" algn="tl" rotWithShape="0">
                    <a:srgbClr val="000000">
                      <a:alpha val="30000"/>
                    </a:srgbClr>
                  </a:outerShdw>
                </a:effectLst>
                <a:latin typeface="+mj-lt"/>
                <a:ea typeface="+mj-ea"/>
                <a:cs typeface="+mj-cs"/>
                <a:sym typeface="Source Sans Pro"/>
              </a:rPr>
              <a:t>LAUSD Strategic Plan</a:t>
            </a:r>
          </a:p>
        </p:txBody>
      </p:sp>
      <p:sp>
        <p:nvSpPr>
          <p:cNvPr id="124" name="Shape 124"/>
          <p:cNvSpPr txBox="1"/>
          <p:nvPr/>
        </p:nvSpPr>
        <p:spPr>
          <a:xfrm>
            <a:off x="2559255" y="914688"/>
            <a:ext cx="9632747" cy="864704"/>
          </a:xfrm>
          <a:prstGeom prst="rect">
            <a:avLst/>
          </a:prstGeom>
          <a:noFill/>
          <a:ln>
            <a:noFill/>
          </a:ln>
        </p:spPr>
        <p:txBody>
          <a:bodyPr lIns="121897" tIns="121897" rIns="121897" bIns="121897" anchor="t" anchorCtr="0">
            <a:noAutofit/>
          </a:bodyPr>
          <a:lstStyle/>
          <a:p>
            <a:pPr algn="ctr">
              <a:buClr>
                <a:schemeClr val="dk1"/>
              </a:buClr>
              <a:buSzPct val="25000"/>
            </a:pPr>
            <a:r>
              <a:rPr lang="en-US" sz="3200">
                <a:solidFill>
                  <a:schemeClr val="dk1"/>
                </a:solidFill>
                <a:latin typeface="Source Sans Pro"/>
                <a:ea typeface="Source Sans Pro"/>
                <a:cs typeface="Source Sans Pro"/>
                <a:sym typeface="Source Sans Pro"/>
              </a:rPr>
              <a:t>Parent, Community, and Student Engagement</a:t>
            </a:r>
          </a:p>
        </p:txBody>
      </p:sp>
      <p:pic>
        <p:nvPicPr>
          <p:cNvPr id="125" name="Shape 125" descr="LAUSD_Strategic Plan16-17_vr19 1.png"/>
          <p:cNvPicPr preferRelativeResize="0"/>
          <p:nvPr/>
        </p:nvPicPr>
        <p:blipFill rotWithShape="1">
          <a:blip r:embed="rId3">
            <a:alphaModFix/>
          </a:blip>
          <a:srcRect/>
          <a:stretch/>
        </p:blipFill>
        <p:spPr>
          <a:xfrm>
            <a:off x="0" y="2245923"/>
            <a:ext cx="3079102" cy="4404032"/>
          </a:xfrm>
          <a:prstGeom prst="rect">
            <a:avLst/>
          </a:prstGeom>
          <a:noFill/>
          <a:ln>
            <a:noFill/>
          </a:ln>
        </p:spPr>
      </p:pic>
    </p:spTree>
    <p:extLst>
      <p:ext uri="{BB962C8B-B14F-4D97-AF65-F5344CB8AC3E}">
        <p14:creationId xmlns:p14="http://schemas.microsoft.com/office/powerpoint/2010/main" val="233720855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US" altLang="en-US" dirty="0"/>
              <a:t>Why SMILE?</a:t>
            </a:r>
          </a:p>
        </p:txBody>
      </p:sp>
      <p:sp>
        <p:nvSpPr>
          <p:cNvPr id="27651" name="Content Placeholder 2"/>
          <p:cNvSpPr>
            <a:spLocks noGrp="1"/>
          </p:cNvSpPr>
          <p:nvPr>
            <p:ph idx="1"/>
          </p:nvPr>
        </p:nvSpPr>
        <p:spPr>
          <a:xfrm>
            <a:off x="4019552" y="1856359"/>
            <a:ext cx="7117022" cy="4278312"/>
          </a:xfrm>
        </p:spPr>
        <p:txBody>
          <a:bodyPr/>
          <a:lstStyle/>
          <a:p>
            <a:pPr eaLnBrk="1" hangingPunct="1"/>
            <a:r>
              <a:rPr lang="en-US" altLang="en-US" sz="2800" i="1" dirty="0"/>
              <a:t>“When you smile, your brain is aware of the activity and actually keeps track of it. The more you smile, the more effective you are at breaking the brain’s natural tendency to think negatively. If you smile often enough, you end up rewiring your brain to make positive patterns more often than it does negative ones.”</a:t>
            </a:r>
          </a:p>
        </p:txBody>
      </p:sp>
      <p:pic>
        <p:nvPicPr>
          <p:cNvPr id="27652"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0059" y="2073275"/>
            <a:ext cx="2743073"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831918" y="274639"/>
            <a:ext cx="1426633"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09092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lstStyle/>
          <a:p>
            <a:pPr algn="ctr"/>
            <a:r>
              <a:rPr lang="en-US" altLang="en-US" dirty="0"/>
              <a:t>SMILE Campaign</a:t>
            </a:r>
          </a:p>
        </p:txBody>
      </p:sp>
      <p:sp>
        <p:nvSpPr>
          <p:cNvPr id="3" name="Content Placeholder 2"/>
          <p:cNvSpPr>
            <a:spLocks noGrp="1"/>
          </p:cNvSpPr>
          <p:nvPr>
            <p:ph idx="1"/>
          </p:nvPr>
        </p:nvSpPr>
        <p:spPr>
          <a:xfrm>
            <a:off x="2402418" y="1600201"/>
            <a:ext cx="9179983" cy="4157663"/>
          </a:xfrm>
        </p:spPr>
        <p:txBody>
          <a:bodyPr/>
          <a:lstStyle/>
          <a:p>
            <a:pPr>
              <a:defRPr/>
            </a:pPr>
            <a:r>
              <a:rPr lang="en-US" dirty="0"/>
              <a:t>What does SMILE stand for?</a:t>
            </a:r>
          </a:p>
          <a:p>
            <a:pPr marL="0" indent="0">
              <a:buFont typeface="Arial" panose="020B0604020202020204" pitchFamily="34" charset="0"/>
              <a:buNone/>
              <a:defRPr/>
            </a:pPr>
            <a:endParaRPr lang="en-US" dirty="0"/>
          </a:p>
        </p:txBody>
      </p:sp>
      <p:sp>
        <p:nvSpPr>
          <p:cNvPr id="105477" name="Content Placeholder 2"/>
          <p:cNvSpPr txBox="1">
            <a:spLocks/>
          </p:cNvSpPr>
          <p:nvPr/>
        </p:nvSpPr>
        <p:spPr bwMode="auto">
          <a:xfrm>
            <a:off x="3122085" y="2092326"/>
            <a:ext cx="6582833" cy="4401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None/>
            </a:pPr>
            <a:r>
              <a:rPr lang="en-US" altLang="en-US" sz="4800" dirty="0">
                <a:solidFill>
                  <a:srgbClr val="00B0F0"/>
                </a:solidFill>
              </a:rPr>
              <a:t> </a:t>
            </a:r>
            <a:r>
              <a:rPr lang="en-US" altLang="en-US" sz="4800" dirty="0">
                <a:solidFill>
                  <a:srgbClr val="FF0000"/>
                </a:solidFill>
              </a:rPr>
              <a:t>S</a:t>
            </a:r>
            <a:r>
              <a:rPr lang="en-US" altLang="en-US" sz="2800" dirty="0"/>
              <a:t>mile</a:t>
            </a:r>
          </a:p>
          <a:p>
            <a:pPr>
              <a:buFont typeface="Arial" panose="020B0604020202020204" pitchFamily="34" charset="0"/>
              <a:buNone/>
            </a:pPr>
            <a:r>
              <a:rPr lang="en-US" altLang="en-US" sz="4800" dirty="0">
                <a:solidFill>
                  <a:srgbClr val="FF0000"/>
                </a:solidFill>
              </a:rPr>
              <a:t>M</a:t>
            </a:r>
            <a:r>
              <a:rPr lang="en-US" altLang="en-US" sz="2800" dirty="0"/>
              <a:t>ake eye contact</a:t>
            </a:r>
          </a:p>
          <a:p>
            <a:pPr>
              <a:buFont typeface="Arial" panose="020B0604020202020204" pitchFamily="34" charset="0"/>
              <a:buNone/>
            </a:pPr>
            <a:r>
              <a:rPr lang="en-US" altLang="en-US" sz="4800" dirty="0">
                <a:solidFill>
                  <a:srgbClr val="00B0F0"/>
                </a:solidFill>
              </a:rPr>
              <a:t> </a:t>
            </a:r>
            <a:r>
              <a:rPr lang="en-US" altLang="en-US" sz="4800" dirty="0">
                <a:solidFill>
                  <a:srgbClr val="FF0000"/>
                </a:solidFill>
              </a:rPr>
              <a:t>I</a:t>
            </a:r>
            <a:r>
              <a:rPr lang="en-US" altLang="en-US" sz="2800" dirty="0"/>
              <a:t>ntroduce yourself/Initiate a conversation</a:t>
            </a:r>
          </a:p>
          <a:p>
            <a:pPr>
              <a:buFont typeface="Arial" panose="020B0604020202020204" pitchFamily="34" charset="0"/>
              <a:buNone/>
            </a:pPr>
            <a:r>
              <a:rPr lang="en-US" altLang="en-US" sz="4800" dirty="0">
                <a:solidFill>
                  <a:srgbClr val="00B0F0"/>
                </a:solidFill>
              </a:rPr>
              <a:t> </a:t>
            </a:r>
            <a:r>
              <a:rPr lang="en-US" altLang="en-US" sz="4800" dirty="0">
                <a:solidFill>
                  <a:srgbClr val="FF0000"/>
                </a:solidFill>
              </a:rPr>
              <a:t>L</a:t>
            </a:r>
            <a:r>
              <a:rPr lang="en-US" altLang="en-US" sz="2800" dirty="0"/>
              <a:t>et them know your ‘why’</a:t>
            </a:r>
          </a:p>
          <a:p>
            <a:pPr>
              <a:buFont typeface="Arial" panose="020B0604020202020204" pitchFamily="34" charset="0"/>
              <a:buNone/>
            </a:pPr>
            <a:r>
              <a:rPr lang="en-US" altLang="en-US" sz="4800" dirty="0">
                <a:solidFill>
                  <a:srgbClr val="00B0F0"/>
                </a:solidFill>
              </a:rPr>
              <a:t> </a:t>
            </a:r>
            <a:r>
              <a:rPr lang="en-US" altLang="en-US" sz="4800" dirty="0">
                <a:solidFill>
                  <a:srgbClr val="FF0000"/>
                </a:solidFill>
              </a:rPr>
              <a:t>E</a:t>
            </a:r>
            <a:r>
              <a:rPr lang="en-US" altLang="en-US" sz="2800" dirty="0"/>
              <a:t>veryone is a customer</a:t>
            </a:r>
          </a:p>
        </p:txBody>
      </p:sp>
    </p:spTree>
    <p:extLst>
      <p:ext uri="{BB962C8B-B14F-4D97-AF65-F5344CB8AC3E}">
        <p14:creationId xmlns:p14="http://schemas.microsoft.com/office/powerpoint/2010/main" val="12602740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ltLang="en-US" dirty="0"/>
              <a:t>What Is The SMILE Campaign?</a:t>
            </a:r>
          </a:p>
        </p:txBody>
      </p:sp>
      <p:sp>
        <p:nvSpPr>
          <p:cNvPr id="33795" name="Content Placeholder 2"/>
          <p:cNvSpPr>
            <a:spLocks noGrp="1"/>
          </p:cNvSpPr>
          <p:nvPr>
            <p:ph idx="1"/>
          </p:nvPr>
        </p:nvSpPr>
        <p:spPr/>
        <p:txBody>
          <a:bodyPr/>
          <a:lstStyle/>
          <a:p>
            <a:pPr marL="0" indent="0">
              <a:buFont typeface="Arial" panose="020B0604020202020204" pitchFamily="34" charset="0"/>
              <a:buNone/>
            </a:pPr>
            <a:r>
              <a:rPr lang="en-US" altLang="en-US" sz="11500" b="1" dirty="0">
                <a:solidFill>
                  <a:srgbClr val="FFC000"/>
                </a:solidFill>
              </a:rPr>
              <a:t>S</a:t>
            </a:r>
            <a:r>
              <a:rPr lang="en-US" altLang="en-US" sz="6000" dirty="0"/>
              <a:t>mile</a:t>
            </a:r>
          </a:p>
        </p:txBody>
      </p:sp>
      <p:pic>
        <p:nvPicPr>
          <p:cNvPr id="1028" name="Picture 4" descr="C:\Users\lausd_user\AppData\Local\Microsoft\Windows\Temporary Internet Files\Content.IE5\FNV97KEA\256px-Oxygen480-emotes-face-smile.sv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1633" y="3577124"/>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lausd_user\AppData\Local\Microsoft\Windows\Temporary Internet Files\Content.IE5\K4THYY6B\Little_Things_That_Make_Me_Smile[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6529" y="1253024"/>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74491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ltLang="en-US" dirty="0"/>
              <a:t>What Is SMILE?</a:t>
            </a:r>
          </a:p>
        </p:txBody>
      </p:sp>
      <p:sp>
        <p:nvSpPr>
          <p:cNvPr id="3" name="Content Placeholder 2"/>
          <p:cNvSpPr>
            <a:spLocks noGrp="1"/>
          </p:cNvSpPr>
          <p:nvPr>
            <p:ph idx="1"/>
          </p:nvPr>
        </p:nvSpPr>
        <p:spPr/>
        <p:txBody>
          <a:bodyPr/>
          <a:lstStyle/>
          <a:p>
            <a:pPr marL="0" indent="0">
              <a:buFont typeface="Arial" panose="020B0604020202020204" pitchFamily="34" charset="0"/>
              <a:buNone/>
              <a:defRPr/>
            </a:pPr>
            <a:r>
              <a:rPr lang="en-US" sz="11500" b="1" dirty="0">
                <a:solidFill>
                  <a:srgbClr val="FFC000"/>
                </a:solidFill>
              </a:rPr>
              <a:t>M</a:t>
            </a:r>
            <a:r>
              <a:rPr lang="en-US" sz="6000" dirty="0"/>
              <a:t>ake eye contact.</a:t>
            </a:r>
          </a:p>
          <a:p>
            <a:pPr>
              <a:defRPr/>
            </a:pPr>
            <a:endParaRPr lang="en-US" dirty="0"/>
          </a:p>
        </p:txBody>
      </p:sp>
      <p:pic>
        <p:nvPicPr>
          <p:cNvPr id="2050" name="Picture 2" descr="C:\Users\lausd_user\AppData\Local\Microsoft\Windows\Temporary Internet Files\Content.IE5\K4THYY6B\Make_eye_contac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6148" y="3179997"/>
            <a:ext cx="2737166" cy="2737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01638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ltLang="en-US" dirty="0"/>
              <a:t>What Is SMILE?</a:t>
            </a:r>
          </a:p>
        </p:txBody>
      </p:sp>
      <p:sp>
        <p:nvSpPr>
          <p:cNvPr id="3" name="Content Placeholder 2"/>
          <p:cNvSpPr>
            <a:spLocks noGrp="1"/>
          </p:cNvSpPr>
          <p:nvPr>
            <p:ph idx="1"/>
          </p:nvPr>
        </p:nvSpPr>
        <p:spPr>
          <a:xfrm>
            <a:off x="1343607" y="1604865"/>
            <a:ext cx="9915795" cy="4521299"/>
          </a:xfrm>
        </p:spPr>
        <p:txBody>
          <a:bodyPr>
            <a:normAutofit lnSpcReduction="10000"/>
          </a:bodyPr>
          <a:lstStyle/>
          <a:p>
            <a:pPr marL="0" indent="0">
              <a:buFont typeface="Arial" panose="020B0604020202020204" pitchFamily="34" charset="0"/>
              <a:buNone/>
              <a:defRPr/>
            </a:pPr>
            <a:r>
              <a:rPr lang="en-US" sz="11500" b="1" dirty="0">
                <a:solidFill>
                  <a:srgbClr val="FFC000"/>
                </a:solidFill>
              </a:rPr>
              <a:t>I</a:t>
            </a:r>
            <a:r>
              <a:rPr lang="en-US" sz="6000" dirty="0"/>
              <a:t>ntroduce yourself.	</a:t>
            </a:r>
          </a:p>
          <a:p>
            <a:pPr marL="0" indent="0">
              <a:buFont typeface="Arial" panose="020B0604020202020204" pitchFamily="34" charset="0"/>
              <a:buNone/>
              <a:defRPr/>
            </a:pPr>
            <a:r>
              <a:rPr lang="en-US" sz="6000" dirty="0"/>
              <a:t>     Initiate a conversation.</a:t>
            </a:r>
          </a:p>
          <a:p>
            <a:pPr marL="0" indent="0">
              <a:buFont typeface="Arial" panose="020B0604020202020204" pitchFamily="34" charset="0"/>
              <a:buNone/>
              <a:defRPr/>
            </a:pPr>
            <a:r>
              <a:rPr lang="en-US" sz="6000" dirty="0"/>
              <a:t>	Ask how can you help   	them.</a:t>
            </a:r>
          </a:p>
          <a:p>
            <a:pPr>
              <a:defRPr/>
            </a:pPr>
            <a:endParaRPr lang="en-US" dirty="0"/>
          </a:p>
        </p:txBody>
      </p:sp>
      <p:pic>
        <p:nvPicPr>
          <p:cNvPr id="37892"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45419" y="1192022"/>
            <a:ext cx="3033313" cy="231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50660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ltLang="en-US" dirty="0"/>
              <a:t>What Is SMILE?</a:t>
            </a:r>
          </a:p>
        </p:txBody>
      </p:sp>
      <p:sp>
        <p:nvSpPr>
          <p:cNvPr id="3" name="Content Placeholder 2"/>
          <p:cNvSpPr>
            <a:spLocks noGrp="1"/>
          </p:cNvSpPr>
          <p:nvPr>
            <p:ph idx="1"/>
          </p:nvPr>
        </p:nvSpPr>
        <p:spPr/>
        <p:txBody>
          <a:bodyPr/>
          <a:lstStyle/>
          <a:p>
            <a:pPr marL="0" indent="0">
              <a:buFont typeface="Arial" panose="020B0604020202020204" pitchFamily="34" charset="0"/>
              <a:buNone/>
              <a:defRPr/>
            </a:pPr>
            <a:r>
              <a:rPr lang="en-US" sz="11500" b="1" dirty="0">
                <a:solidFill>
                  <a:srgbClr val="FFC000"/>
                </a:solidFill>
              </a:rPr>
              <a:t>L</a:t>
            </a:r>
            <a:r>
              <a:rPr lang="en-US" sz="6000" dirty="0"/>
              <a:t>et them know your </a:t>
            </a:r>
            <a:r>
              <a:rPr lang="en-US" sz="6000" u="sng" dirty="0"/>
              <a:t>why.</a:t>
            </a:r>
          </a:p>
          <a:p>
            <a:pPr>
              <a:defRPr/>
            </a:pPr>
            <a:endParaRPr lang="en-US" dirty="0"/>
          </a:p>
        </p:txBody>
      </p:sp>
      <p:pic>
        <p:nvPicPr>
          <p:cNvPr id="6" name="Picture 5"/>
          <p:cNvPicPr>
            <a:picLocks noChangeAspect="1"/>
          </p:cNvPicPr>
          <p:nvPr/>
        </p:nvPicPr>
        <p:blipFill>
          <a:blip r:embed="rId3"/>
          <a:stretch>
            <a:fillRect/>
          </a:stretch>
        </p:blipFill>
        <p:spPr>
          <a:xfrm>
            <a:off x="4658352" y="3375059"/>
            <a:ext cx="4093762" cy="2653774"/>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7561576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ltLang="en-US"/>
              <a:t>What is SMILE?</a:t>
            </a:r>
          </a:p>
        </p:txBody>
      </p:sp>
      <p:sp>
        <p:nvSpPr>
          <p:cNvPr id="3" name="Content Placeholder 2"/>
          <p:cNvSpPr>
            <a:spLocks noGrp="1"/>
          </p:cNvSpPr>
          <p:nvPr>
            <p:ph idx="1"/>
          </p:nvPr>
        </p:nvSpPr>
        <p:spPr>
          <a:xfrm>
            <a:off x="1511558" y="1754155"/>
            <a:ext cx="10106825" cy="4372009"/>
          </a:xfrm>
        </p:spPr>
        <p:txBody>
          <a:bodyPr/>
          <a:lstStyle/>
          <a:p>
            <a:pPr marL="0" indent="0">
              <a:buFont typeface="Arial" panose="020B0604020202020204" pitchFamily="34" charset="0"/>
              <a:buNone/>
              <a:defRPr/>
            </a:pPr>
            <a:r>
              <a:rPr lang="en-US" sz="11500" b="1" dirty="0">
                <a:solidFill>
                  <a:srgbClr val="FFC000"/>
                </a:solidFill>
              </a:rPr>
              <a:t>E</a:t>
            </a:r>
            <a:r>
              <a:rPr lang="en-US" sz="6000" dirty="0"/>
              <a:t>veryone is a customer!</a:t>
            </a:r>
            <a:endParaRPr lang="en-US" sz="6000" u="sng" dirty="0"/>
          </a:p>
          <a:p>
            <a:pPr>
              <a:defRPr/>
            </a:pP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519" y="3911484"/>
            <a:ext cx="3416559" cy="2336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0142" y="3782601"/>
            <a:ext cx="3704544" cy="2465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6028" y="4079520"/>
            <a:ext cx="2286000" cy="200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68012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ltLang="en-US" dirty="0"/>
              <a:t>How Do You Protect Your SMILE?</a:t>
            </a:r>
          </a:p>
        </p:txBody>
      </p:sp>
      <p:sp>
        <p:nvSpPr>
          <p:cNvPr id="44035" name="Content Placeholder 2"/>
          <p:cNvSpPr>
            <a:spLocks noGrp="1"/>
          </p:cNvSpPr>
          <p:nvPr>
            <p:ph idx="1"/>
          </p:nvPr>
        </p:nvSpPr>
        <p:spPr>
          <a:xfrm>
            <a:off x="1579984" y="1562878"/>
            <a:ext cx="6138333" cy="4525963"/>
          </a:xfrm>
        </p:spPr>
        <p:txBody>
          <a:bodyPr/>
          <a:lstStyle/>
          <a:p>
            <a:r>
              <a:rPr lang="en-US" altLang="en-US" b="1" dirty="0">
                <a:solidFill>
                  <a:srgbClr val="FF33CC"/>
                </a:solidFill>
              </a:rPr>
              <a:t>Get it into your muscle memory (practice makes perfect). </a:t>
            </a:r>
          </a:p>
          <a:p>
            <a:r>
              <a:rPr lang="en-US" altLang="en-US" b="1" dirty="0">
                <a:solidFill>
                  <a:srgbClr val="0070C0"/>
                </a:solidFill>
              </a:rPr>
              <a:t>Keep it in front of you. </a:t>
            </a:r>
          </a:p>
          <a:p>
            <a:r>
              <a:rPr lang="en-US" altLang="en-US" b="1" dirty="0">
                <a:solidFill>
                  <a:srgbClr val="FFC000"/>
                </a:solidFill>
              </a:rPr>
              <a:t>Have a game plan for “challenging customers.”</a:t>
            </a:r>
          </a:p>
          <a:p>
            <a:r>
              <a:rPr lang="en-US" altLang="en-US" b="1" dirty="0">
                <a:solidFill>
                  <a:srgbClr val="7030A0"/>
                </a:solidFill>
              </a:rPr>
              <a:t>Remember your </a:t>
            </a:r>
            <a:r>
              <a:rPr lang="en-US" altLang="en-US" b="1" u="sng" dirty="0">
                <a:solidFill>
                  <a:srgbClr val="7030A0"/>
                </a:solidFill>
              </a:rPr>
              <a:t>WHY.</a:t>
            </a:r>
          </a:p>
          <a:p>
            <a:endParaRPr lang="en-US" altLang="en-US" dirty="0"/>
          </a:p>
        </p:txBody>
      </p:sp>
      <p:pic>
        <p:nvPicPr>
          <p:cNvPr id="44036" name="Content Placeholder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28934" y="1743075"/>
            <a:ext cx="4792133"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86028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normAutofit/>
          </a:bodyPr>
          <a:lstStyle/>
          <a:p>
            <a:r>
              <a:rPr lang="en-US" altLang="en-US" dirty="0"/>
              <a:t>Muscle Memory:  Table Talk</a:t>
            </a:r>
          </a:p>
        </p:txBody>
      </p:sp>
      <p:sp>
        <p:nvSpPr>
          <p:cNvPr id="46083" name="Content Placeholder 2"/>
          <p:cNvSpPr>
            <a:spLocks noGrp="1"/>
          </p:cNvSpPr>
          <p:nvPr>
            <p:ph idx="1"/>
          </p:nvPr>
        </p:nvSpPr>
        <p:spPr/>
        <p:txBody>
          <a:bodyPr/>
          <a:lstStyle/>
          <a:p>
            <a:r>
              <a:rPr lang="en-US" altLang="en-US" dirty="0"/>
              <a:t>Discuss a customer service scenario or challenge that you often encounter.  How can you apply SMILE to this situation in the future?</a:t>
            </a:r>
          </a:p>
        </p:txBody>
      </p:sp>
      <p:pic>
        <p:nvPicPr>
          <p:cNvPr id="4608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53434" y="3097212"/>
            <a:ext cx="5080000"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11108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altLang="en-US" dirty="0"/>
              <a:t> Keep it in front of you: Reminders</a:t>
            </a:r>
          </a:p>
        </p:txBody>
      </p:sp>
      <p:sp>
        <p:nvSpPr>
          <p:cNvPr id="48131" name="Content Placeholder 1"/>
          <p:cNvSpPr>
            <a:spLocks noGrp="1"/>
          </p:cNvSpPr>
          <p:nvPr>
            <p:ph idx="1"/>
          </p:nvPr>
        </p:nvSpPr>
        <p:spPr>
          <a:xfrm>
            <a:off x="1418253" y="1431926"/>
            <a:ext cx="9764098" cy="4525963"/>
          </a:xfrm>
        </p:spPr>
        <p:txBody>
          <a:bodyPr/>
          <a:lstStyle/>
          <a:p>
            <a:pPr>
              <a:spcBef>
                <a:spcPct val="0"/>
              </a:spcBef>
              <a:spcAft>
                <a:spcPts val="1000"/>
              </a:spcAft>
            </a:pPr>
            <a:r>
              <a:rPr lang="en-US" altLang="en-US" sz="2400" dirty="0"/>
              <a:t>NOTE: Reminder table card given to each attendee</a:t>
            </a:r>
          </a:p>
        </p:txBody>
      </p:sp>
      <p:sp>
        <p:nvSpPr>
          <p:cNvPr id="48132" name="Rectangle 10"/>
          <p:cNvSpPr>
            <a:spLocks noChangeArrowheads="1"/>
          </p:cNvSpPr>
          <p:nvPr/>
        </p:nvSpPr>
        <p:spPr bwMode="auto">
          <a:xfrm>
            <a:off x="2514600" y="2197100"/>
            <a:ext cx="6961717" cy="2762250"/>
          </a:xfrm>
          <a:prstGeom prst="rect">
            <a:avLst/>
          </a:prstGeom>
          <a:solidFill>
            <a:srgbClr val="FFC000"/>
          </a:solidFill>
          <a:ln w="381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en-US" altLang="en-US" sz="1800"/>
          </a:p>
        </p:txBody>
      </p:sp>
      <p:pic>
        <p:nvPicPr>
          <p:cNvPr id="48133" name="Picture 11" descr="smile_button-0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9051" y="2244726"/>
            <a:ext cx="3638549" cy="26781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8134" name="Text Box 12"/>
          <p:cNvSpPr txBox="1">
            <a:spLocks noChangeArrowheads="1"/>
          </p:cNvSpPr>
          <p:nvPr/>
        </p:nvSpPr>
        <p:spPr bwMode="auto">
          <a:xfrm>
            <a:off x="6009217" y="2578100"/>
            <a:ext cx="3096683" cy="23622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2000" b="1" u="sng">
                <a:solidFill>
                  <a:srgbClr val="C00000"/>
                </a:solidFill>
              </a:rPr>
              <a:t>S</a:t>
            </a:r>
            <a:r>
              <a:rPr lang="en-US" altLang="en-US" sz="1200" b="1">
                <a:solidFill>
                  <a:srgbClr val="000000"/>
                </a:solidFill>
              </a:rPr>
              <a:t>mile</a:t>
            </a:r>
            <a:r>
              <a:rPr lang="en-US" altLang="en-US" sz="1100" b="1">
                <a:solidFill>
                  <a:srgbClr val="000000"/>
                </a:solidFill>
              </a:rPr>
              <a:t> </a:t>
            </a:r>
            <a:endParaRPr lang="en-US" altLang="en-US" sz="1200" b="1">
              <a:solidFill>
                <a:srgbClr val="FFC000"/>
              </a:solidFill>
            </a:endParaRPr>
          </a:p>
          <a:p>
            <a:pPr>
              <a:spcBef>
                <a:spcPct val="0"/>
              </a:spcBef>
              <a:buFontTx/>
              <a:buNone/>
            </a:pPr>
            <a:r>
              <a:rPr lang="en-US" altLang="en-US" sz="1200" b="1">
                <a:solidFill>
                  <a:srgbClr val="FFC000"/>
                </a:solidFill>
              </a:rPr>
              <a:t>   </a:t>
            </a:r>
            <a:r>
              <a:rPr lang="en-US" altLang="en-US" sz="2000" b="1" u="sng">
                <a:solidFill>
                  <a:srgbClr val="C00000"/>
                </a:solidFill>
              </a:rPr>
              <a:t>M</a:t>
            </a:r>
            <a:r>
              <a:rPr lang="en-US" altLang="en-US" sz="1200" b="1">
                <a:solidFill>
                  <a:srgbClr val="000000"/>
                </a:solidFill>
              </a:rPr>
              <a:t>ake eye contact</a:t>
            </a:r>
            <a:r>
              <a:rPr lang="en-US" altLang="en-US" sz="1100" b="1">
                <a:solidFill>
                  <a:srgbClr val="000000"/>
                </a:solidFill>
              </a:rPr>
              <a:t> </a:t>
            </a:r>
            <a:endParaRPr lang="en-US" altLang="en-US" sz="1200" b="1">
              <a:solidFill>
                <a:srgbClr val="000000"/>
              </a:solidFill>
            </a:endParaRPr>
          </a:p>
          <a:p>
            <a:pPr>
              <a:spcBef>
                <a:spcPct val="0"/>
              </a:spcBef>
              <a:buFontTx/>
              <a:buNone/>
            </a:pPr>
            <a:r>
              <a:rPr lang="en-US" altLang="en-US" sz="1200" b="1">
                <a:solidFill>
                  <a:srgbClr val="000000"/>
                </a:solidFill>
              </a:rPr>
              <a:t>      </a:t>
            </a:r>
            <a:r>
              <a:rPr lang="en-US" altLang="en-US" sz="1600" b="1">
                <a:solidFill>
                  <a:srgbClr val="FFFFFF"/>
                </a:solidFill>
              </a:rPr>
              <a:t>  </a:t>
            </a:r>
            <a:r>
              <a:rPr lang="en-US" altLang="en-US" sz="2000" b="1" u="sng">
                <a:solidFill>
                  <a:srgbClr val="C00000"/>
                </a:solidFill>
              </a:rPr>
              <a:t>I</a:t>
            </a:r>
            <a:r>
              <a:rPr lang="en-US" altLang="en-US" sz="1200" b="1">
                <a:solidFill>
                  <a:srgbClr val="000000"/>
                </a:solidFill>
              </a:rPr>
              <a:t>ntroduce yourself/</a:t>
            </a:r>
          </a:p>
          <a:p>
            <a:pPr>
              <a:spcBef>
                <a:spcPct val="0"/>
              </a:spcBef>
              <a:buFontTx/>
              <a:buNone/>
            </a:pPr>
            <a:r>
              <a:rPr lang="en-US" altLang="en-US" sz="1200" b="1">
                <a:solidFill>
                  <a:srgbClr val="000000"/>
                </a:solidFill>
              </a:rPr>
              <a:t>           Initiate a conversation             </a:t>
            </a:r>
          </a:p>
          <a:p>
            <a:pPr>
              <a:spcBef>
                <a:spcPct val="0"/>
              </a:spcBef>
              <a:buFontTx/>
              <a:buNone/>
            </a:pPr>
            <a:r>
              <a:rPr lang="en-US" altLang="en-US" sz="1200" b="1">
                <a:solidFill>
                  <a:srgbClr val="000000"/>
                </a:solidFill>
              </a:rPr>
              <a:t>        </a:t>
            </a:r>
            <a:r>
              <a:rPr lang="en-US" altLang="en-US" sz="1600" b="1">
                <a:solidFill>
                  <a:srgbClr val="FFFFFF"/>
                </a:solidFill>
              </a:rPr>
              <a:t>  </a:t>
            </a:r>
            <a:r>
              <a:rPr lang="en-US" altLang="en-US" sz="2000" b="1" u="sng">
                <a:solidFill>
                  <a:srgbClr val="C00000"/>
                </a:solidFill>
              </a:rPr>
              <a:t>L</a:t>
            </a:r>
            <a:r>
              <a:rPr lang="en-US" altLang="en-US" sz="1200" b="1">
                <a:solidFill>
                  <a:srgbClr val="000000"/>
                </a:solidFill>
              </a:rPr>
              <a:t>et them know your ‘why’</a:t>
            </a:r>
            <a:r>
              <a:rPr lang="en-US" altLang="en-US" sz="1200" b="1">
                <a:solidFill>
                  <a:srgbClr val="00B0F0"/>
                </a:solidFill>
              </a:rPr>
              <a:t> </a:t>
            </a:r>
          </a:p>
          <a:p>
            <a:pPr>
              <a:spcBef>
                <a:spcPct val="0"/>
              </a:spcBef>
              <a:buFontTx/>
              <a:buNone/>
            </a:pPr>
            <a:r>
              <a:rPr lang="en-US" altLang="en-US" sz="1200" b="1">
                <a:solidFill>
                  <a:srgbClr val="00B0F0"/>
                </a:solidFill>
              </a:rPr>
              <a:t>	</a:t>
            </a:r>
            <a:r>
              <a:rPr lang="en-US" altLang="en-US" sz="1600" b="1">
                <a:solidFill>
                  <a:srgbClr val="FFFFFF"/>
                </a:solidFill>
              </a:rPr>
              <a:t> </a:t>
            </a:r>
            <a:r>
              <a:rPr lang="en-US" altLang="en-US" sz="2000" b="1" u="sng">
                <a:solidFill>
                  <a:srgbClr val="C00000"/>
                </a:solidFill>
              </a:rPr>
              <a:t>E</a:t>
            </a:r>
            <a:r>
              <a:rPr lang="en-US" altLang="en-US" sz="1200" b="1">
                <a:solidFill>
                  <a:srgbClr val="000000"/>
                </a:solidFill>
              </a:rPr>
              <a:t>veryone is a customer</a:t>
            </a:r>
            <a:endParaRPr lang="en-US" altLang="en-US" sz="1800"/>
          </a:p>
        </p:txBody>
      </p:sp>
    </p:spTree>
    <p:custDataLst>
      <p:tags r:id="rId1"/>
    </p:custDataLst>
    <p:extLst>
      <p:ext uri="{BB962C8B-B14F-4D97-AF65-F5344CB8AC3E}">
        <p14:creationId xmlns:p14="http://schemas.microsoft.com/office/powerpoint/2010/main" val="7286898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3353" name="think-cell Slide" r:id="rId6" imgW="470" imgH="469" progId="TCLayout.ActiveDocument.1">
                  <p:embed/>
                </p:oleObj>
              </mc:Choice>
              <mc:Fallback>
                <p:oleObj name="think-cell Slide" r:id="rId6" imgW="470" imgH="469" progId="TCLayout.ActiveDocument.1">
                  <p:embed/>
                  <p:pic>
                    <p:nvPicPr>
                      <p:cNvPr id="0" name=""/>
                      <p:cNvPicPr/>
                      <p:nvPr/>
                    </p:nvPicPr>
                    <p:blipFill>
                      <a:blip r:embed="rId7"/>
                      <a:stretch>
                        <a:fillRect/>
                      </a:stretch>
                    </p:blipFill>
                    <p:spPr>
                      <a:xfrm>
                        <a:off x="2118" y="1589"/>
                        <a:ext cx="2116" cy="1587"/>
                      </a:xfrm>
                      <a:prstGeom prst="rect">
                        <a:avLst/>
                      </a:prstGeom>
                    </p:spPr>
                  </p:pic>
                </p:oleObj>
              </mc:Fallback>
            </mc:AlternateContent>
          </a:graphicData>
        </a:graphic>
      </p:graphicFrame>
      <p:sp>
        <p:nvSpPr>
          <p:cNvPr id="12" name="Rectangle 11" hidden="1"/>
          <p:cNvSpPr/>
          <p:nvPr>
            <p:custDataLst>
              <p:tags r:id="rId3"/>
            </p:custDataLst>
          </p:nvPr>
        </p:nvSpPr>
        <p:spPr bwMode="auto">
          <a:xfrm>
            <a:off x="0" y="0"/>
            <a:ext cx="211667"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1400" dirty="0">
              <a:solidFill>
                <a:schemeClr val="bg1"/>
              </a:solidFill>
              <a:latin typeface="Arial" panose="020B0604020202020204" pitchFamily="34" charset="0"/>
              <a:sym typeface="Arial" panose="020B0604020202020204" pitchFamily="34" charset="0"/>
            </a:endParaRPr>
          </a:p>
        </p:txBody>
      </p:sp>
      <p:sp>
        <p:nvSpPr>
          <p:cNvPr id="2" name="Text Placeholder 1"/>
          <p:cNvSpPr>
            <a:spLocks noGrp="1"/>
          </p:cNvSpPr>
          <p:nvPr>
            <p:ph type="body" sz="quarter" idx="10"/>
          </p:nvPr>
        </p:nvSpPr>
        <p:spPr>
          <a:xfrm>
            <a:off x="1362269" y="139841"/>
            <a:ext cx="10389466" cy="631230"/>
          </a:xfrm>
        </p:spPr>
        <p:txBody>
          <a:bodyPr/>
          <a:lstStyle/>
          <a:p>
            <a:r>
              <a:rPr lang="en-US" dirty="0">
                <a:solidFill>
                  <a:schemeClr val="tx1"/>
                </a:solidFill>
              </a:rPr>
              <a:t>Goal Achievement Team (GAT) identified problems that were barriers to achieving our definition of success, and identified the root causes of those problems.</a:t>
            </a:r>
          </a:p>
        </p:txBody>
      </p:sp>
      <p:sp>
        <p:nvSpPr>
          <p:cNvPr id="3" name="Text Placeholder 2"/>
          <p:cNvSpPr>
            <a:spLocks noGrp="1"/>
          </p:cNvSpPr>
          <p:nvPr>
            <p:ph type="body" sz="quarter" idx="11"/>
          </p:nvPr>
        </p:nvSpPr>
        <p:spPr>
          <a:xfrm>
            <a:off x="1664605" y="1054753"/>
            <a:ext cx="8036124" cy="277593"/>
          </a:xfrm>
        </p:spPr>
        <p:txBody>
          <a:bodyPr/>
          <a:lstStyle/>
          <a:p>
            <a:r>
              <a:rPr lang="en-US" dirty="0"/>
              <a:t>Central-based Root Cause Identification</a:t>
            </a:r>
          </a:p>
        </p:txBody>
      </p:sp>
      <p:sp>
        <p:nvSpPr>
          <p:cNvPr id="53" name="TextBox 52"/>
          <p:cNvSpPr txBox="1"/>
          <p:nvPr/>
        </p:nvSpPr>
        <p:spPr>
          <a:xfrm>
            <a:off x="20693603" y="7947152"/>
            <a:ext cx="1878531" cy="276999"/>
          </a:xfrm>
          <a:prstGeom prst="rect">
            <a:avLst/>
          </a:prstGeom>
          <a:noFill/>
        </p:spPr>
        <p:txBody>
          <a:bodyPr wrap="square" rtlCol="0">
            <a:spAutoFit/>
          </a:bodyPr>
          <a:lstStyle/>
          <a:p>
            <a:pPr marL="182880" indent="-182880">
              <a:spcBef>
                <a:spcPct val="20000"/>
              </a:spcBef>
              <a:spcAft>
                <a:spcPts val="600"/>
              </a:spcAft>
              <a:buClr>
                <a:srgbClr val="000000">
                  <a:lumMod val="65000"/>
                  <a:lumOff val="35000"/>
                </a:srgbClr>
              </a:buClr>
              <a:buSzPct val="150000"/>
              <a:buFont typeface="Arial" charset="0"/>
              <a:buChar char="•"/>
            </a:pPr>
            <a:endParaRPr lang="en-US" sz="1200" b="1" dirty="0">
              <a:latin typeface="Arial"/>
              <a:ea typeface="ＭＳ Ｐゴシック" charset="0"/>
            </a:endParaRPr>
          </a:p>
        </p:txBody>
      </p:sp>
      <p:sp>
        <p:nvSpPr>
          <p:cNvPr id="19" name="Text Placeholder 3"/>
          <p:cNvSpPr>
            <a:spLocks noGrp="1"/>
          </p:cNvSpPr>
          <p:nvPr>
            <p:ph type="body" sz="quarter" idx="12"/>
          </p:nvPr>
        </p:nvSpPr>
        <p:spPr>
          <a:xfrm>
            <a:off x="9067800" y="1042543"/>
            <a:ext cx="2491339" cy="233819"/>
          </a:xfrm>
        </p:spPr>
        <p:txBody>
          <a:bodyPr/>
          <a:lstStyle/>
          <a:p>
            <a:r>
              <a:rPr lang="en-US" dirty="0"/>
              <a:t>Internal</a:t>
            </a:r>
          </a:p>
        </p:txBody>
      </p:sp>
      <p:graphicFrame>
        <p:nvGraphicFramePr>
          <p:cNvPr id="18" name="Table 17"/>
          <p:cNvGraphicFramePr>
            <a:graphicFrameLocks noGrp="1"/>
          </p:cNvGraphicFramePr>
          <p:nvPr>
            <p:extLst>
              <p:ext uri="{D42A27DB-BD31-4B8C-83A1-F6EECF244321}">
                <p14:modId xmlns:p14="http://schemas.microsoft.com/office/powerpoint/2010/main" val="2327073966"/>
              </p:ext>
            </p:extLst>
          </p:nvPr>
        </p:nvGraphicFramePr>
        <p:xfrm>
          <a:off x="1492898" y="1511558"/>
          <a:ext cx="10066238" cy="4831800"/>
        </p:xfrm>
        <a:graphic>
          <a:graphicData uri="http://schemas.openxmlformats.org/drawingml/2006/table">
            <a:tbl>
              <a:tblPr firstRow="1" firstCol="1" bandRow="1">
                <a:tableStyleId>{5940675A-B579-460E-94D1-54222C63F5DA}</a:tableStyleId>
              </a:tblPr>
              <a:tblGrid>
                <a:gridCol w="2478177">
                  <a:extLst>
                    <a:ext uri="{9D8B030D-6E8A-4147-A177-3AD203B41FA5}">
                      <a16:colId xmlns="" xmlns:a16="http://schemas.microsoft.com/office/drawing/2014/main" val="20000"/>
                    </a:ext>
                  </a:extLst>
                </a:gridCol>
                <a:gridCol w="7588061">
                  <a:extLst>
                    <a:ext uri="{9D8B030D-6E8A-4147-A177-3AD203B41FA5}">
                      <a16:colId xmlns="" xmlns:a16="http://schemas.microsoft.com/office/drawing/2014/main" val="3538309336"/>
                    </a:ext>
                  </a:extLst>
                </a:gridCol>
              </a:tblGrid>
              <a:tr h="273091">
                <a:tc>
                  <a:txBody>
                    <a:bodyPr/>
                    <a:lstStyle/>
                    <a:p>
                      <a:pPr marL="0" marR="0" indent="0" algn="ctr">
                        <a:lnSpc>
                          <a:spcPct val="107000"/>
                        </a:lnSpc>
                        <a:spcBef>
                          <a:spcPts val="0"/>
                        </a:spcBef>
                        <a:spcAft>
                          <a:spcPts val="800"/>
                        </a:spcAft>
                        <a:buFont typeface="Arial" panose="020B0604020202020204" pitchFamily="34" charset="0"/>
                        <a:buNone/>
                      </a:pPr>
                      <a:r>
                        <a:rPr lang="en-US" sz="1400" b="1" dirty="0">
                          <a:solidFill>
                            <a:schemeClr val="bg1"/>
                          </a:solidFill>
                          <a:effectLst/>
                          <a:latin typeface="+mj-lt"/>
                          <a:ea typeface="Georgia" panose="02040502050405020303" pitchFamily="18" charset="0"/>
                          <a:cs typeface="Times New Roman" panose="02020603050405020304" pitchFamily="18" charset="0"/>
                        </a:rPr>
                        <a:t>Problem Statements</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indent="0" algn="ctr">
                        <a:lnSpc>
                          <a:spcPct val="107000"/>
                        </a:lnSpc>
                        <a:spcBef>
                          <a:spcPts val="0"/>
                        </a:spcBef>
                        <a:spcAft>
                          <a:spcPts val="800"/>
                        </a:spcAft>
                        <a:buFont typeface="Arial" panose="020B0604020202020204" pitchFamily="34" charset="0"/>
                        <a:buNone/>
                      </a:pPr>
                      <a:r>
                        <a:rPr lang="en-US" sz="1400" b="1" dirty="0">
                          <a:solidFill>
                            <a:schemeClr val="bg1"/>
                          </a:solidFill>
                          <a:effectLst/>
                          <a:latin typeface="+mj-lt"/>
                          <a:ea typeface="Georgia" panose="02040502050405020303" pitchFamily="18" charset="0"/>
                          <a:cs typeface="Times New Roman" panose="02020603050405020304" pitchFamily="18" charset="0"/>
                        </a:rPr>
                        <a:t>Central-based Root Causes</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 xmlns:a16="http://schemas.microsoft.com/office/drawing/2014/main" val="4075993068"/>
                  </a:ext>
                </a:extLst>
              </a:tr>
              <a:tr h="1966545">
                <a:tc>
                  <a:txBody>
                    <a:bodyPr/>
                    <a:lstStyle/>
                    <a:p>
                      <a:pPr marL="0" marR="0" indent="0">
                        <a:lnSpc>
                          <a:spcPct val="107000"/>
                        </a:lnSpc>
                        <a:spcBef>
                          <a:spcPts val="0"/>
                        </a:spcBef>
                        <a:spcAft>
                          <a:spcPts val="0"/>
                        </a:spcAft>
                        <a:buFont typeface="Arial" panose="020B0604020202020204" pitchFamily="34" charset="0"/>
                        <a:buNone/>
                      </a:pPr>
                      <a:r>
                        <a:rPr lang="en-US" sz="1400" b="1" i="0" dirty="0">
                          <a:solidFill>
                            <a:schemeClr val="tx1"/>
                          </a:solidFill>
                          <a:effectLst/>
                          <a:latin typeface="+mj-lt"/>
                          <a:ea typeface="Times New Roman" panose="02020603050405020304" pitchFamily="18" charset="0"/>
                          <a:cs typeface="Arial" panose="020B0604020202020204" pitchFamily="34" charset="0"/>
                        </a:rPr>
                        <a:t>#1</a:t>
                      </a:r>
                      <a:r>
                        <a:rPr lang="en-US" sz="1400" b="0" i="0" dirty="0">
                          <a:solidFill>
                            <a:schemeClr val="tx1"/>
                          </a:solidFill>
                          <a:effectLst/>
                          <a:latin typeface="+mj-lt"/>
                          <a:ea typeface="Times New Roman" panose="02020603050405020304" pitchFamily="18" charset="0"/>
                          <a:cs typeface="Arial" panose="020B0604020202020204" pitchFamily="34" charset="0"/>
                        </a:rPr>
                        <a:t>: We offer one level of parent engagement but do not differentiate parent engagement for our most vulnerable, high-need students and families.</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4625" marR="0" lvl="1" indent="-171450">
                        <a:lnSpc>
                          <a:spcPct val="107000"/>
                        </a:lnSpc>
                        <a:spcBef>
                          <a:spcPts val="0"/>
                        </a:spcBef>
                        <a:spcAft>
                          <a:spcPts val="600"/>
                        </a:spcAft>
                        <a:buFont typeface="Arial" panose="020B0604020202020204" pitchFamily="34" charset="0"/>
                        <a:buChar char="•"/>
                      </a:pPr>
                      <a:r>
                        <a:rPr lang="en-US" sz="1400" b="1" i="0" kern="1200" dirty="0">
                          <a:solidFill>
                            <a:schemeClr val="tx1"/>
                          </a:solidFill>
                          <a:effectLst/>
                          <a:latin typeface="+mj-lt"/>
                          <a:ea typeface="Times New Roman" panose="02020603050405020304" pitchFamily="18" charset="0"/>
                          <a:cs typeface="Arial" panose="020B0604020202020204" pitchFamily="34" charset="0"/>
                        </a:rPr>
                        <a:t>RC #1</a:t>
                      </a:r>
                      <a:r>
                        <a:rPr lang="en-US" sz="1400" b="0" i="0" kern="1200" dirty="0">
                          <a:solidFill>
                            <a:schemeClr val="tx1"/>
                          </a:solidFill>
                          <a:effectLst/>
                          <a:latin typeface="+mj-lt"/>
                          <a:ea typeface="Times New Roman" panose="02020603050405020304" pitchFamily="18" charset="0"/>
                          <a:cs typeface="Arial" panose="020B0604020202020204" pitchFamily="34" charset="0"/>
                        </a:rPr>
                        <a:t>: The district has not established an accountability expectation for engaging parents with high needs students through differentiation of services provided.</a:t>
                      </a:r>
                    </a:p>
                    <a:p>
                      <a:pPr marL="174625" marR="0" lvl="1" indent="-171450">
                        <a:lnSpc>
                          <a:spcPct val="107000"/>
                        </a:lnSpc>
                        <a:spcBef>
                          <a:spcPts val="0"/>
                        </a:spcBef>
                        <a:spcAft>
                          <a:spcPts val="600"/>
                        </a:spcAft>
                        <a:buFont typeface="Arial" panose="020B0604020202020204" pitchFamily="34" charset="0"/>
                        <a:buChar char="•"/>
                      </a:pPr>
                      <a:r>
                        <a:rPr lang="en-US" sz="1400" b="1" i="0" kern="1200" dirty="0">
                          <a:solidFill>
                            <a:schemeClr val="tx1"/>
                          </a:solidFill>
                          <a:effectLst/>
                          <a:latin typeface="+mj-lt"/>
                          <a:ea typeface="Times New Roman" panose="02020603050405020304" pitchFamily="18" charset="0"/>
                          <a:cs typeface="Arial" panose="020B0604020202020204" pitchFamily="34" charset="0"/>
                        </a:rPr>
                        <a:t>RC #2</a:t>
                      </a:r>
                      <a:r>
                        <a:rPr lang="en-US" sz="1400" b="0" i="0" kern="1200" dirty="0">
                          <a:solidFill>
                            <a:schemeClr val="tx1"/>
                          </a:solidFill>
                          <a:effectLst/>
                          <a:latin typeface="+mj-lt"/>
                          <a:ea typeface="Times New Roman" panose="02020603050405020304" pitchFamily="18" charset="0"/>
                          <a:cs typeface="Arial" panose="020B0604020202020204" pitchFamily="34" charset="0"/>
                        </a:rPr>
                        <a:t>: The district has been using a compliance lens to build capacity and therefore no districtwide plan has been developed for a school-based model that includes action steps for parent activities/meetings.</a:t>
                      </a:r>
                    </a:p>
                    <a:p>
                      <a:pPr marL="174625" marR="0" lvl="1" indent="-171450">
                        <a:lnSpc>
                          <a:spcPct val="107000"/>
                        </a:lnSpc>
                        <a:spcBef>
                          <a:spcPts val="0"/>
                        </a:spcBef>
                        <a:spcAft>
                          <a:spcPts val="600"/>
                        </a:spcAft>
                        <a:buFont typeface="Arial" panose="020B0604020202020204" pitchFamily="34" charset="0"/>
                        <a:buChar char="•"/>
                      </a:pPr>
                      <a:r>
                        <a:rPr lang="en-US" sz="1400" b="1" i="0" kern="1200" dirty="0">
                          <a:solidFill>
                            <a:schemeClr val="tx1"/>
                          </a:solidFill>
                          <a:effectLst/>
                          <a:latin typeface="+mj-lt"/>
                          <a:ea typeface="Times New Roman" panose="02020603050405020304" pitchFamily="18" charset="0"/>
                          <a:cs typeface="Arial" panose="020B0604020202020204" pitchFamily="34" charset="0"/>
                        </a:rPr>
                        <a:t>RC #3</a:t>
                      </a:r>
                      <a:r>
                        <a:rPr lang="en-US" sz="1400" b="0" i="0" kern="1200" dirty="0">
                          <a:solidFill>
                            <a:schemeClr val="tx1"/>
                          </a:solidFill>
                          <a:effectLst/>
                          <a:latin typeface="+mj-lt"/>
                          <a:ea typeface="Times New Roman" panose="02020603050405020304" pitchFamily="18" charset="0"/>
                          <a:cs typeface="Arial" panose="020B0604020202020204" pitchFamily="34" charset="0"/>
                        </a:rPr>
                        <a:t>: While we have a structure in place, we do not have parent outreach model/professional development in place within schools.</a:t>
                      </a:r>
                    </a:p>
                  </a:txBody>
                  <a:tcPr marT="91440" marB="9144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1717872">
                <a:tc>
                  <a:txBody>
                    <a:bodyPr/>
                    <a:lstStyle/>
                    <a:p>
                      <a:pPr marL="0" marR="0" indent="0">
                        <a:lnSpc>
                          <a:spcPct val="107000"/>
                        </a:lnSpc>
                        <a:spcBef>
                          <a:spcPts val="0"/>
                        </a:spcBef>
                        <a:spcAft>
                          <a:spcPts val="0"/>
                        </a:spcAft>
                        <a:buFont typeface="Arial" panose="020B0604020202020204" pitchFamily="34" charset="0"/>
                        <a:buNone/>
                      </a:pPr>
                      <a:r>
                        <a:rPr lang="en-US" sz="1400" b="1" i="0" kern="1200" dirty="0">
                          <a:solidFill>
                            <a:schemeClr val="tx1"/>
                          </a:solidFill>
                          <a:effectLst/>
                          <a:latin typeface="+mj-lt"/>
                          <a:ea typeface="Times New Roman" panose="02020603050405020304" pitchFamily="18" charset="0"/>
                          <a:cs typeface="Arial" panose="020B0604020202020204" pitchFamily="34" charset="0"/>
                        </a:rPr>
                        <a:t>#2</a:t>
                      </a:r>
                      <a:r>
                        <a:rPr lang="en-US" sz="1400" b="0" i="0" kern="1200" dirty="0">
                          <a:solidFill>
                            <a:schemeClr val="tx1"/>
                          </a:solidFill>
                          <a:effectLst/>
                          <a:latin typeface="+mj-lt"/>
                          <a:ea typeface="Times New Roman" panose="02020603050405020304" pitchFamily="18" charset="0"/>
                          <a:cs typeface="Arial" panose="020B0604020202020204" pitchFamily="34" charset="0"/>
                        </a:rPr>
                        <a:t>: Parent engagement training is not prioritized for principals and is not revisited after initial trainings.</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indent="-171450">
                        <a:lnSpc>
                          <a:spcPct val="107000"/>
                        </a:lnSpc>
                        <a:spcBef>
                          <a:spcPts val="0"/>
                        </a:spcBef>
                        <a:spcAft>
                          <a:spcPts val="600"/>
                        </a:spcAft>
                        <a:buFont typeface="Arial" panose="020B0604020202020204" pitchFamily="34" charset="0"/>
                        <a:buChar char="•"/>
                      </a:pPr>
                      <a:r>
                        <a:rPr lang="en-US" sz="1400" b="1" i="0" kern="1200" dirty="0">
                          <a:solidFill>
                            <a:schemeClr val="tx1"/>
                          </a:solidFill>
                          <a:effectLst/>
                          <a:latin typeface="+mj-lt"/>
                          <a:ea typeface="Times New Roman" panose="02020603050405020304" pitchFamily="18" charset="0"/>
                          <a:cs typeface="Arial" panose="020B0604020202020204" pitchFamily="34" charset="0"/>
                        </a:rPr>
                        <a:t>RC #1</a:t>
                      </a:r>
                      <a:r>
                        <a:rPr lang="en-US" sz="1400" b="0" i="0" kern="1200" dirty="0">
                          <a:solidFill>
                            <a:schemeClr val="tx1"/>
                          </a:solidFill>
                          <a:effectLst/>
                          <a:latin typeface="+mj-lt"/>
                          <a:ea typeface="Times New Roman" panose="02020603050405020304" pitchFamily="18" charset="0"/>
                          <a:cs typeface="Arial" panose="020B0604020202020204" pitchFamily="34" charset="0"/>
                        </a:rPr>
                        <a:t>: PCS and district leadership have not made parent engagement connected to academic achievement and accountability measures.</a:t>
                      </a:r>
                    </a:p>
                    <a:p>
                      <a:pPr marL="171450" marR="0" lvl="0" indent="-171450" algn="l" defTabSz="914400" rtl="0" eaLnBrk="1" fontAlgn="auto" latinLnBrk="0" hangingPunct="1">
                        <a:lnSpc>
                          <a:spcPct val="107000"/>
                        </a:lnSpc>
                        <a:spcBef>
                          <a:spcPts val="0"/>
                        </a:spcBef>
                        <a:spcAft>
                          <a:spcPts val="600"/>
                        </a:spcAft>
                        <a:buClrTx/>
                        <a:buSzTx/>
                        <a:buFont typeface="Arial" panose="020B0604020202020204" pitchFamily="34" charset="0"/>
                        <a:buChar char="•"/>
                        <a:tabLst/>
                        <a:defRPr/>
                      </a:pPr>
                      <a:r>
                        <a:rPr lang="en-US" sz="1400" b="1" i="0" kern="1200" dirty="0">
                          <a:solidFill>
                            <a:schemeClr val="tx1"/>
                          </a:solidFill>
                          <a:effectLst/>
                          <a:latin typeface="+mj-lt"/>
                          <a:ea typeface="Times New Roman" panose="02020603050405020304" pitchFamily="18" charset="0"/>
                          <a:cs typeface="Arial" panose="020B0604020202020204" pitchFamily="34" charset="0"/>
                        </a:rPr>
                        <a:t>RC #2</a:t>
                      </a:r>
                      <a:r>
                        <a:rPr lang="en-US" sz="1400" b="0" i="0" kern="1200" dirty="0">
                          <a:solidFill>
                            <a:schemeClr val="tx1"/>
                          </a:solidFill>
                          <a:effectLst/>
                          <a:latin typeface="+mj-lt"/>
                          <a:ea typeface="Times New Roman" panose="02020603050405020304" pitchFamily="18" charset="0"/>
                          <a:cs typeface="Arial" panose="020B0604020202020204" pitchFamily="34" charset="0"/>
                        </a:rPr>
                        <a:t>: We have not created a defined process for school sites to collect, review, and report on their data from inputs to outcomes. </a:t>
                      </a:r>
                    </a:p>
                    <a:p>
                      <a:pPr marL="171450" marR="0" lvl="0" indent="-171450" algn="l" defTabSz="914400" rtl="0" eaLnBrk="1" fontAlgn="auto" latinLnBrk="0" hangingPunct="1">
                        <a:lnSpc>
                          <a:spcPct val="107000"/>
                        </a:lnSpc>
                        <a:spcBef>
                          <a:spcPts val="0"/>
                        </a:spcBef>
                        <a:spcAft>
                          <a:spcPts val="600"/>
                        </a:spcAft>
                        <a:buClrTx/>
                        <a:buSzTx/>
                        <a:buFont typeface="Arial" panose="020B0604020202020204" pitchFamily="34" charset="0"/>
                        <a:buChar char="•"/>
                        <a:tabLst/>
                        <a:defRPr/>
                      </a:pPr>
                      <a:r>
                        <a:rPr lang="en-US" sz="1400" b="1" i="0" kern="1200" dirty="0">
                          <a:solidFill>
                            <a:schemeClr val="tx1"/>
                          </a:solidFill>
                          <a:effectLst/>
                          <a:latin typeface="+mj-lt"/>
                          <a:ea typeface="Times New Roman" panose="02020603050405020304" pitchFamily="18" charset="0"/>
                          <a:cs typeface="Arial" panose="020B0604020202020204" pitchFamily="34" charset="0"/>
                        </a:rPr>
                        <a:t>RC #3</a:t>
                      </a:r>
                      <a:r>
                        <a:rPr lang="en-US" sz="1400" b="0" i="0" kern="1200" dirty="0">
                          <a:solidFill>
                            <a:schemeClr val="tx1"/>
                          </a:solidFill>
                          <a:effectLst/>
                          <a:latin typeface="+mj-lt"/>
                          <a:ea typeface="Times New Roman" panose="02020603050405020304" pitchFamily="18" charset="0"/>
                          <a:cs typeface="Arial" panose="020B0604020202020204" pitchFamily="34" charset="0"/>
                        </a:rPr>
                        <a:t>:  Measures and outcomes of parent engagement have not been an accountability measure up to this point.</a:t>
                      </a:r>
                    </a:p>
                  </a:txBody>
                  <a:tcPr marT="91440" marB="9144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68438229"/>
                  </a:ext>
                </a:extLst>
              </a:tr>
              <a:tr h="874292">
                <a:tc>
                  <a:txBody>
                    <a:bodyPr/>
                    <a:lstStyle/>
                    <a:p>
                      <a:pPr marL="0" marR="0" indent="0">
                        <a:lnSpc>
                          <a:spcPct val="107000"/>
                        </a:lnSpc>
                        <a:spcBef>
                          <a:spcPts val="0"/>
                        </a:spcBef>
                        <a:spcAft>
                          <a:spcPts val="0"/>
                        </a:spcAft>
                        <a:buFont typeface="Arial" panose="020B0604020202020204" pitchFamily="34" charset="0"/>
                        <a:buNone/>
                      </a:pPr>
                      <a:r>
                        <a:rPr lang="en-US" sz="1400" b="1" i="0" kern="1200" dirty="0">
                          <a:solidFill>
                            <a:schemeClr val="tx1"/>
                          </a:solidFill>
                          <a:effectLst/>
                          <a:latin typeface="+mj-lt"/>
                          <a:ea typeface="Times New Roman" panose="02020603050405020304" pitchFamily="18" charset="0"/>
                          <a:cs typeface="Arial" panose="020B0604020202020204" pitchFamily="34" charset="0"/>
                        </a:rPr>
                        <a:t>#3</a:t>
                      </a:r>
                      <a:r>
                        <a:rPr lang="en-US" sz="1400" b="0" i="0" kern="1200" dirty="0">
                          <a:solidFill>
                            <a:schemeClr val="tx1"/>
                          </a:solidFill>
                          <a:effectLst/>
                          <a:latin typeface="+mj-lt"/>
                          <a:ea typeface="Times New Roman" panose="02020603050405020304" pitchFamily="18" charset="0"/>
                          <a:cs typeface="Arial" panose="020B0604020202020204" pitchFamily="34" charset="0"/>
                        </a:rPr>
                        <a:t>: There is no cycle of process improvement for parent engagement.</a:t>
                      </a:r>
                    </a:p>
                  </a:txBody>
                  <a:tcPr marT="91440" marB="9144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400" b="1" i="0" kern="1200" dirty="0">
                          <a:solidFill>
                            <a:schemeClr val="tx1"/>
                          </a:solidFill>
                          <a:effectLst/>
                          <a:latin typeface="+mj-lt"/>
                          <a:ea typeface="Times New Roman" panose="02020603050405020304" pitchFamily="18" charset="0"/>
                          <a:cs typeface="Arial" panose="020B0604020202020204" pitchFamily="34" charset="0"/>
                        </a:rPr>
                        <a:t>RC #1</a:t>
                      </a:r>
                      <a:r>
                        <a:rPr lang="en-US" sz="1400" b="0" i="0" kern="1200" dirty="0">
                          <a:solidFill>
                            <a:schemeClr val="tx1"/>
                          </a:solidFill>
                          <a:effectLst/>
                          <a:latin typeface="+mj-lt"/>
                          <a:ea typeface="Times New Roman" panose="02020603050405020304" pitchFamily="18" charset="0"/>
                          <a:cs typeface="Arial" panose="020B0604020202020204" pitchFamily="34" charset="0"/>
                        </a:rPr>
                        <a:t>: We have not looked at developing a process improvement model comprehensively, AND we have not looked at follow-up comprehensively.</a:t>
                      </a:r>
                    </a:p>
                  </a:txBody>
                  <a:tcPr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sp>
        <p:nvSpPr>
          <p:cNvPr id="4" name="Right Arrow 3"/>
          <p:cNvSpPr/>
          <p:nvPr/>
        </p:nvSpPr>
        <p:spPr>
          <a:xfrm>
            <a:off x="149290" y="4385388"/>
            <a:ext cx="1138334" cy="5784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60042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ltLang="en-US" dirty="0"/>
              <a:t> Game Plan: BLAST Model</a:t>
            </a:r>
          </a:p>
        </p:txBody>
      </p:sp>
      <p:sp>
        <p:nvSpPr>
          <p:cNvPr id="50179" name="Content Placeholder 1"/>
          <p:cNvSpPr>
            <a:spLocks noGrp="1"/>
          </p:cNvSpPr>
          <p:nvPr>
            <p:ph idx="1"/>
          </p:nvPr>
        </p:nvSpPr>
        <p:spPr>
          <a:xfrm>
            <a:off x="1324947" y="1431926"/>
            <a:ext cx="9857404" cy="4525963"/>
          </a:xfrm>
        </p:spPr>
        <p:txBody>
          <a:bodyPr/>
          <a:lstStyle/>
          <a:p>
            <a:pPr>
              <a:spcBef>
                <a:spcPct val="0"/>
              </a:spcBef>
              <a:spcAft>
                <a:spcPts val="1000"/>
              </a:spcAft>
            </a:pPr>
            <a:r>
              <a:rPr lang="en-US" altLang="en-US" sz="2800" dirty="0"/>
              <a:t>Despite your best efforts, customers may still be dissatisfied with the level of service received.  Address any issues quickly by utilizing the BLAST model:</a:t>
            </a:r>
            <a:endParaRPr lang="en-US" altLang="en-US" sz="2400" b="1" dirty="0"/>
          </a:p>
          <a:p>
            <a:pPr marL="1039813" lvl="3" indent="0">
              <a:spcBef>
                <a:spcPct val="0"/>
              </a:spcBef>
              <a:spcAft>
                <a:spcPts val="600"/>
              </a:spcAft>
              <a:buFont typeface="Arial" panose="020B0604020202020204" pitchFamily="34" charset="0"/>
              <a:buNone/>
            </a:pPr>
            <a:r>
              <a:rPr lang="en-US" altLang="en-US" sz="3600" b="1" dirty="0"/>
              <a:t>B </a:t>
            </a:r>
            <a:r>
              <a:rPr lang="en-US" altLang="en-US" sz="3200" dirty="0"/>
              <a:t>– Believe</a:t>
            </a:r>
          </a:p>
          <a:p>
            <a:pPr marL="1039813" lvl="3" indent="0">
              <a:spcBef>
                <a:spcPct val="0"/>
              </a:spcBef>
              <a:spcAft>
                <a:spcPts val="600"/>
              </a:spcAft>
              <a:buFont typeface="Arial" panose="020B0604020202020204" pitchFamily="34" charset="0"/>
              <a:buNone/>
            </a:pPr>
            <a:r>
              <a:rPr lang="en-US" altLang="en-US" sz="3200" b="1" dirty="0"/>
              <a:t>L </a:t>
            </a:r>
            <a:r>
              <a:rPr lang="en-US" altLang="en-US" sz="3200" dirty="0"/>
              <a:t>– Listen</a:t>
            </a:r>
          </a:p>
          <a:p>
            <a:pPr marL="1039813" lvl="3" indent="0">
              <a:spcBef>
                <a:spcPct val="0"/>
              </a:spcBef>
              <a:spcAft>
                <a:spcPts val="600"/>
              </a:spcAft>
              <a:buFont typeface="Arial" panose="020B0604020202020204" pitchFamily="34" charset="0"/>
              <a:buNone/>
            </a:pPr>
            <a:r>
              <a:rPr lang="en-US" altLang="en-US" sz="3200" b="1" dirty="0"/>
              <a:t>A</a:t>
            </a:r>
            <a:r>
              <a:rPr lang="en-US" altLang="en-US" sz="3200" dirty="0"/>
              <a:t> – Apologize</a:t>
            </a:r>
          </a:p>
          <a:p>
            <a:pPr marL="1039813" lvl="3" indent="0">
              <a:spcBef>
                <a:spcPct val="0"/>
              </a:spcBef>
              <a:spcAft>
                <a:spcPts val="600"/>
              </a:spcAft>
              <a:buFont typeface="Arial" panose="020B0604020202020204" pitchFamily="34" charset="0"/>
              <a:buNone/>
            </a:pPr>
            <a:r>
              <a:rPr lang="en-US" altLang="en-US" sz="3200" b="1" dirty="0"/>
              <a:t>S </a:t>
            </a:r>
            <a:r>
              <a:rPr lang="en-US" altLang="en-US" sz="3200" dirty="0"/>
              <a:t>– Satisfy</a:t>
            </a:r>
          </a:p>
          <a:p>
            <a:pPr marL="1039813" lvl="3" indent="0">
              <a:spcBef>
                <a:spcPct val="0"/>
              </a:spcBef>
              <a:spcAft>
                <a:spcPts val="1000"/>
              </a:spcAft>
              <a:buFont typeface="Arial" panose="020B0604020202020204" pitchFamily="34" charset="0"/>
              <a:buNone/>
            </a:pPr>
            <a:r>
              <a:rPr lang="en-US" altLang="en-US" sz="3200" b="1" dirty="0"/>
              <a:t>T </a:t>
            </a:r>
            <a:r>
              <a:rPr lang="en-US" altLang="en-US" sz="3200" dirty="0"/>
              <a:t>– Thank</a:t>
            </a:r>
          </a:p>
        </p:txBody>
      </p:sp>
      <p:pic>
        <p:nvPicPr>
          <p:cNvPr id="4098" name="Picture 2" descr="C:\Users\lausd_user\AppData\Local\Microsoft\Windows\Temporary Internet Files\Content.IE5\K4THYY6B\blam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3259" y="2649893"/>
            <a:ext cx="3113833" cy="311383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646845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1350304" y="219075"/>
            <a:ext cx="10972800" cy="1143000"/>
          </a:xfrm>
        </p:spPr>
        <p:txBody>
          <a:bodyPr>
            <a:normAutofit/>
          </a:bodyPr>
          <a:lstStyle/>
          <a:p>
            <a:pPr algn="ctr"/>
            <a:r>
              <a:rPr lang="en-US" altLang="en-US" dirty="0"/>
              <a:t>Believe</a:t>
            </a:r>
          </a:p>
        </p:txBody>
      </p:sp>
      <p:sp>
        <p:nvSpPr>
          <p:cNvPr id="134147" name="Content Placeholder 2"/>
          <p:cNvSpPr>
            <a:spLocks noGrp="1"/>
          </p:cNvSpPr>
          <p:nvPr>
            <p:ph idx="1"/>
          </p:nvPr>
        </p:nvSpPr>
        <p:spPr>
          <a:xfrm>
            <a:off x="4775805" y="1567058"/>
            <a:ext cx="7306733" cy="5105400"/>
          </a:xfrm>
        </p:spPr>
        <p:txBody>
          <a:bodyPr>
            <a:noAutofit/>
          </a:bodyPr>
          <a:lstStyle/>
          <a:p>
            <a:pPr>
              <a:spcBef>
                <a:spcPct val="0"/>
              </a:spcBef>
              <a:spcAft>
                <a:spcPts val="1000"/>
              </a:spcAft>
              <a:defRPr/>
            </a:pPr>
            <a:r>
              <a:rPr lang="en-US" sz="4000" dirty="0"/>
              <a:t>It is important to understand that your customer believes that your establishment has not met their needs.</a:t>
            </a:r>
          </a:p>
          <a:p>
            <a:pPr marL="640080" indent="-457200">
              <a:spcBef>
                <a:spcPct val="0"/>
              </a:spcBef>
              <a:spcAft>
                <a:spcPts val="600"/>
              </a:spcAft>
              <a:buFont typeface="Wingdings" panose="05000000000000000000" pitchFamily="2" charset="2"/>
              <a:buChar char="Ø"/>
              <a:defRPr/>
            </a:pPr>
            <a:r>
              <a:rPr lang="en-US" dirty="0"/>
              <a:t>Legitimacy of the complaint is irrelevant.</a:t>
            </a:r>
          </a:p>
          <a:p>
            <a:pPr marL="640080" indent="-457200">
              <a:spcBef>
                <a:spcPct val="0"/>
              </a:spcBef>
              <a:spcAft>
                <a:spcPts val="600"/>
              </a:spcAft>
              <a:buFont typeface="Wingdings" panose="05000000000000000000" pitchFamily="2" charset="2"/>
              <a:buChar char="Ø"/>
              <a:defRPr/>
            </a:pPr>
            <a:r>
              <a:rPr lang="en-US" dirty="0"/>
              <a:t>Every person is different.</a:t>
            </a:r>
          </a:p>
          <a:p>
            <a:pPr marL="640080" indent="-457200">
              <a:spcBef>
                <a:spcPct val="0"/>
              </a:spcBef>
              <a:spcAft>
                <a:spcPts val="600"/>
              </a:spcAft>
              <a:buFont typeface="Wingdings" panose="05000000000000000000" pitchFamily="2" charset="2"/>
              <a:buChar char="Ø"/>
              <a:defRPr/>
            </a:pPr>
            <a:r>
              <a:rPr lang="en-US" dirty="0"/>
              <a:t>Personal perception affects the perception of the service.</a:t>
            </a:r>
          </a:p>
        </p:txBody>
      </p:sp>
      <p:sp>
        <p:nvSpPr>
          <p:cNvPr id="6" name="Content Placeholder 2"/>
          <p:cNvSpPr txBox="1">
            <a:spLocks/>
          </p:cNvSpPr>
          <p:nvPr/>
        </p:nvSpPr>
        <p:spPr bwMode="auto">
          <a:xfrm>
            <a:off x="1363738" y="2052540"/>
            <a:ext cx="3412067" cy="3200400"/>
          </a:xfrm>
          <a:prstGeom prst="rect">
            <a:avLst/>
          </a:prstGeom>
          <a:noFill/>
          <a:ln w="28575">
            <a:solidFill>
              <a:srgbClr val="030503"/>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defTabSz="457200" rtl="0" eaLnBrk="0" fontAlgn="base" hangingPunct="0">
              <a:spcBef>
                <a:spcPct val="20000"/>
              </a:spcBef>
              <a:spcAft>
                <a:spcPct val="0"/>
              </a:spcAft>
              <a:buFont typeface="Arial" panose="020B0604020202020204" pitchFamily="34" charset="0"/>
              <a:defRPr sz="2800" kern="1200">
                <a:solidFill>
                  <a:srgbClr val="000000"/>
                </a:solidFill>
                <a:latin typeface="+mn-lt"/>
                <a:ea typeface="MS PGothic" panose="020B0600070205080204" pitchFamily="34" charset="-128"/>
                <a:cs typeface="+mn-cs"/>
              </a:defRPr>
            </a:lvl1pPr>
            <a:lvl2pPr marL="742950" indent="-285750" algn="l" defTabSz="457200" rtl="0" eaLnBrk="0" fontAlgn="base" hangingPunct="0">
              <a:spcBef>
                <a:spcPct val="20000"/>
              </a:spcBef>
              <a:spcAft>
                <a:spcPct val="0"/>
              </a:spcAft>
              <a:buFont typeface="Wingdings" panose="05000000000000000000" pitchFamily="2" charset="2"/>
              <a:buChar char="Ø"/>
              <a:defRPr sz="2600" kern="1200">
                <a:solidFill>
                  <a:srgbClr val="000000"/>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rgbClr val="000000"/>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200" kern="1200">
                <a:solidFill>
                  <a:srgbClr val="000000"/>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rgbClr val="000000"/>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spcBef>
                <a:spcPts val="600"/>
              </a:spcBef>
              <a:defRPr/>
            </a:pPr>
            <a:r>
              <a:rPr lang="en-US" altLang="en-US" sz="3000" b="1" dirty="0">
                <a:solidFill>
                  <a:srgbClr val="008E47"/>
                </a:solidFill>
              </a:rPr>
              <a:t>BLAST Model</a:t>
            </a:r>
          </a:p>
          <a:p>
            <a:pPr algn="ctr">
              <a:spcBef>
                <a:spcPts val="600"/>
              </a:spcBef>
              <a:defRPr/>
            </a:pPr>
            <a:endParaRPr lang="en-US" altLang="en-US" sz="800" b="1" dirty="0">
              <a:solidFill>
                <a:srgbClr val="008E47"/>
              </a:solidFill>
            </a:endParaRPr>
          </a:p>
          <a:p>
            <a:pPr>
              <a:spcBef>
                <a:spcPts val="0"/>
              </a:spcBef>
              <a:defRPr/>
            </a:pPr>
            <a:r>
              <a:rPr lang="en-US" altLang="en-US" sz="3300" b="1" dirty="0">
                <a:solidFill>
                  <a:srgbClr val="7030A0"/>
                </a:solidFill>
              </a:rPr>
              <a:t>Believe</a:t>
            </a:r>
            <a:endParaRPr lang="en-US" altLang="en-US" b="1" dirty="0">
              <a:solidFill>
                <a:srgbClr val="7030A0"/>
              </a:solidFill>
            </a:endParaRPr>
          </a:p>
          <a:p>
            <a:pPr indent="-285750">
              <a:spcBef>
                <a:spcPts val="0"/>
              </a:spcBef>
              <a:defRPr/>
            </a:pPr>
            <a:r>
              <a:rPr lang="en-US" altLang="en-US" sz="3300" b="1" dirty="0">
                <a:solidFill>
                  <a:srgbClr val="008E47"/>
                </a:solidFill>
              </a:rPr>
              <a:t>L</a:t>
            </a:r>
          </a:p>
          <a:p>
            <a:pPr indent="-285750">
              <a:spcBef>
                <a:spcPts val="0"/>
              </a:spcBef>
              <a:defRPr/>
            </a:pPr>
            <a:r>
              <a:rPr lang="en-US" altLang="en-US" sz="3300" b="1" dirty="0">
                <a:solidFill>
                  <a:srgbClr val="008E47"/>
                </a:solidFill>
              </a:rPr>
              <a:t>A</a:t>
            </a:r>
          </a:p>
          <a:p>
            <a:pPr indent="-285750">
              <a:spcBef>
                <a:spcPts val="0"/>
              </a:spcBef>
              <a:defRPr/>
            </a:pPr>
            <a:r>
              <a:rPr lang="en-US" altLang="en-US" sz="3300" b="1" dirty="0">
                <a:solidFill>
                  <a:srgbClr val="008E47"/>
                </a:solidFill>
              </a:rPr>
              <a:t>S</a:t>
            </a:r>
          </a:p>
          <a:p>
            <a:pPr indent="-285750">
              <a:spcBef>
                <a:spcPts val="0"/>
              </a:spcBef>
              <a:defRPr/>
            </a:pPr>
            <a:r>
              <a:rPr lang="en-US" altLang="en-US" sz="3300" b="1" dirty="0">
                <a:solidFill>
                  <a:srgbClr val="008E47"/>
                </a:solidFill>
              </a:rPr>
              <a:t>T</a:t>
            </a:r>
            <a:endParaRPr lang="en-US" altLang="en-US" sz="3300" dirty="0"/>
          </a:p>
        </p:txBody>
      </p:sp>
    </p:spTree>
    <p:custDataLst>
      <p:tags r:id="rId1"/>
    </p:custDataLst>
    <p:extLst>
      <p:ext uri="{BB962C8B-B14F-4D97-AF65-F5344CB8AC3E}">
        <p14:creationId xmlns:p14="http://schemas.microsoft.com/office/powerpoint/2010/main" val="41205351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1219200" y="52614"/>
            <a:ext cx="10972800" cy="1143000"/>
          </a:xfrm>
        </p:spPr>
        <p:txBody>
          <a:bodyPr>
            <a:normAutofit/>
          </a:bodyPr>
          <a:lstStyle/>
          <a:p>
            <a:pPr algn="ctr"/>
            <a:r>
              <a:rPr lang="en-US" altLang="en-US" dirty="0"/>
              <a:t>Listen</a:t>
            </a:r>
          </a:p>
        </p:txBody>
      </p:sp>
      <p:sp>
        <p:nvSpPr>
          <p:cNvPr id="54275" name="Content Placeholder 2"/>
          <p:cNvSpPr>
            <a:spLocks noGrp="1"/>
          </p:cNvSpPr>
          <p:nvPr>
            <p:ph idx="1"/>
          </p:nvPr>
        </p:nvSpPr>
        <p:spPr>
          <a:xfrm>
            <a:off x="4597531" y="1496624"/>
            <a:ext cx="7044009" cy="5105400"/>
          </a:xfrm>
        </p:spPr>
        <p:txBody>
          <a:bodyPr/>
          <a:lstStyle/>
          <a:p>
            <a:pPr>
              <a:spcBef>
                <a:spcPct val="0"/>
              </a:spcBef>
              <a:spcAft>
                <a:spcPts val="1000"/>
              </a:spcAft>
            </a:pPr>
            <a:r>
              <a:rPr lang="en-US" altLang="en-US" sz="2800" dirty="0"/>
              <a:t>To properly address a customer complaint, first identify the actual issue.</a:t>
            </a:r>
            <a:endParaRPr lang="en-US" altLang="en-US" sz="900" dirty="0"/>
          </a:p>
          <a:p>
            <a:pPr marL="639763" lvl="1" indent="-457200">
              <a:spcBef>
                <a:spcPct val="0"/>
              </a:spcBef>
            </a:pPr>
            <a:r>
              <a:rPr lang="en-US" altLang="en-US" sz="2400" dirty="0"/>
              <a:t>Listen attentively to the customers concern.</a:t>
            </a:r>
          </a:p>
          <a:p>
            <a:pPr marL="639763" lvl="1" indent="-457200">
              <a:spcBef>
                <a:spcPct val="0"/>
              </a:spcBef>
            </a:pPr>
            <a:r>
              <a:rPr lang="en-US" altLang="en-US" sz="2400" dirty="0"/>
              <a:t>Do not become defensive.</a:t>
            </a:r>
          </a:p>
          <a:p>
            <a:pPr marL="639763" lvl="1" indent="-457200">
              <a:spcBef>
                <a:spcPct val="0"/>
              </a:spcBef>
              <a:spcAft>
                <a:spcPts val="1000"/>
              </a:spcAft>
            </a:pPr>
            <a:r>
              <a:rPr lang="en-US" altLang="en-US" sz="2400" dirty="0"/>
              <a:t>Clarify your interpretation of the issue.</a:t>
            </a:r>
          </a:p>
          <a:p>
            <a:pPr>
              <a:spcBef>
                <a:spcPct val="0"/>
              </a:spcBef>
              <a:spcAft>
                <a:spcPts val="1000"/>
              </a:spcAft>
            </a:pPr>
            <a:r>
              <a:rPr lang="en-US" altLang="en-US" sz="2800" dirty="0"/>
              <a:t>These actions will provide the insight necessary to rectify the issue.</a:t>
            </a:r>
          </a:p>
        </p:txBody>
      </p:sp>
      <p:sp>
        <p:nvSpPr>
          <p:cNvPr id="6" name="Content Placeholder 2"/>
          <p:cNvSpPr txBox="1">
            <a:spLocks/>
          </p:cNvSpPr>
          <p:nvPr/>
        </p:nvSpPr>
        <p:spPr bwMode="auto">
          <a:xfrm>
            <a:off x="1492898" y="1374192"/>
            <a:ext cx="3152279" cy="3240088"/>
          </a:xfrm>
          <a:prstGeom prst="rect">
            <a:avLst/>
          </a:prstGeom>
          <a:noFill/>
          <a:ln w="28575">
            <a:solidFill>
              <a:srgbClr val="030503"/>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defTabSz="457200" rtl="0" eaLnBrk="0" fontAlgn="base" hangingPunct="0">
              <a:spcBef>
                <a:spcPct val="20000"/>
              </a:spcBef>
              <a:spcAft>
                <a:spcPct val="0"/>
              </a:spcAft>
              <a:buFont typeface="Arial" panose="020B0604020202020204" pitchFamily="34" charset="0"/>
              <a:defRPr sz="2800" kern="1200">
                <a:solidFill>
                  <a:srgbClr val="000000"/>
                </a:solidFill>
                <a:latin typeface="+mn-lt"/>
                <a:ea typeface="MS PGothic" panose="020B0600070205080204" pitchFamily="34" charset="-128"/>
                <a:cs typeface="+mn-cs"/>
              </a:defRPr>
            </a:lvl1pPr>
            <a:lvl2pPr marL="742950" indent="-285750" algn="l" defTabSz="457200" rtl="0" eaLnBrk="0" fontAlgn="base" hangingPunct="0">
              <a:spcBef>
                <a:spcPct val="20000"/>
              </a:spcBef>
              <a:spcAft>
                <a:spcPct val="0"/>
              </a:spcAft>
              <a:buFont typeface="Wingdings" panose="05000000000000000000" pitchFamily="2" charset="2"/>
              <a:buChar char="Ø"/>
              <a:defRPr sz="2600" kern="1200">
                <a:solidFill>
                  <a:srgbClr val="000000"/>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rgbClr val="000000"/>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200" kern="1200">
                <a:solidFill>
                  <a:srgbClr val="000000"/>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rgbClr val="000000"/>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spcBef>
                <a:spcPts val="600"/>
              </a:spcBef>
              <a:defRPr/>
            </a:pPr>
            <a:r>
              <a:rPr lang="en-US" altLang="en-US" sz="3000" b="1" dirty="0">
                <a:solidFill>
                  <a:srgbClr val="008E47"/>
                </a:solidFill>
              </a:rPr>
              <a:t>BLAST Model</a:t>
            </a:r>
          </a:p>
          <a:p>
            <a:pPr algn="ctr">
              <a:spcBef>
                <a:spcPts val="600"/>
              </a:spcBef>
              <a:defRPr/>
            </a:pPr>
            <a:endParaRPr lang="en-US" altLang="en-US" sz="800" b="1" dirty="0">
              <a:solidFill>
                <a:srgbClr val="008E47"/>
              </a:solidFill>
            </a:endParaRPr>
          </a:p>
          <a:p>
            <a:pPr>
              <a:spcBef>
                <a:spcPts val="0"/>
              </a:spcBef>
              <a:defRPr/>
            </a:pPr>
            <a:r>
              <a:rPr lang="en-US" altLang="en-US" sz="3300" b="1" dirty="0">
                <a:solidFill>
                  <a:srgbClr val="008E47"/>
                </a:solidFill>
              </a:rPr>
              <a:t>B</a:t>
            </a:r>
            <a:endParaRPr lang="en-US" altLang="en-US" b="1" dirty="0">
              <a:solidFill>
                <a:srgbClr val="FF0000"/>
              </a:solidFill>
            </a:endParaRPr>
          </a:p>
          <a:p>
            <a:pPr indent="-285750">
              <a:spcBef>
                <a:spcPts val="0"/>
              </a:spcBef>
              <a:defRPr/>
            </a:pPr>
            <a:r>
              <a:rPr lang="en-US" altLang="en-US" sz="3300" b="1" dirty="0">
                <a:solidFill>
                  <a:srgbClr val="7030A0"/>
                </a:solidFill>
              </a:rPr>
              <a:t>Listen</a:t>
            </a:r>
          </a:p>
          <a:p>
            <a:pPr indent="-285750">
              <a:spcBef>
                <a:spcPts val="0"/>
              </a:spcBef>
              <a:defRPr/>
            </a:pPr>
            <a:r>
              <a:rPr lang="en-US" altLang="en-US" sz="3300" b="1" dirty="0">
                <a:solidFill>
                  <a:srgbClr val="008E47"/>
                </a:solidFill>
              </a:rPr>
              <a:t>A</a:t>
            </a:r>
          </a:p>
          <a:p>
            <a:pPr indent="-285750">
              <a:spcBef>
                <a:spcPts val="0"/>
              </a:spcBef>
              <a:defRPr/>
            </a:pPr>
            <a:r>
              <a:rPr lang="en-US" altLang="en-US" sz="3300" b="1" dirty="0">
                <a:solidFill>
                  <a:srgbClr val="008E47"/>
                </a:solidFill>
              </a:rPr>
              <a:t>S</a:t>
            </a:r>
          </a:p>
          <a:p>
            <a:pPr indent="-285750">
              <a:spcBef>
                <a:spcPts val="0"/>
              </a:spcBef>
              <a:defRPr/>
            </a:pPr>
            <a:r>
              <a:rPr lang="en-US" altLang="en-US" sz="3300" b="1" dirty="0">
                <a:solidFill>
                  <a:srgbClr val="008E47"/>
                </a:solidFill>
              </a:rPr>
              <a:t>T</a:t>
            </a:r>
            <a:endParaRPr lang="en-US" altLang="en-US" sz="3300" dirty="0"/>
          </a:p>
        </p:txBody>
      </p:sp>
      <p:pic>
        <p:nvPicPr>
          <p:cNvPr id="6146" name="Picture 2" descr="C:\Users\lausd_user\AppData\Local\Microsoft\Windows\Temporary Internet Files\Content.IE5\GE23KQ7J\listen02[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1" y="4614280"/>
            <a:ext cx="2184821" cy="170539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814362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734484" y="140447"/>
            <a:ext cx="10972800" cy="1143000"/>
          </a:xfrm>
        </p:spPr>
        <p:txBody>
          <a:bodyPr>
            <a:normAutofit/>
          </a:bodyPr>
          <a:lstStyle/>
          <a:p>
            <a:pPr algn="ctr"/>
            <a:r>
              <a:rPr lang="en-US" altLang="en-US" dirty="0"/>
              <a:t>Apologize</a:t>
            </a:r>
          </a:p>
        </p:txBody>
      </p:sp>
      <p:sp>
        <p:nvSpPr>
          <p:cNvPr id="136195" name="Content Placeholder 2"/>
          <p:cNvSpPr>
            <a:spLocks noGrp="1"/>
          </p:cNvSpPr>
          <p:nvPr>
            <p:ph idx="1"/>
          </p:nvPr>
        </p:nvSpPr>
        <p:spPr>
          <a:xfrm>
            <a:off x="4449233" y="1134876"/>
            <a:ext cx="7501467" cy="4524375"/>
          </a:xfrm>
        </p:spPr>
        <p:txBody>
          <a:bodyPr>
            <a:normAutofit fontScale="92500" lnSpcReduction="10000"/>
          </a:bodyPr>
          <a:lstStyle/>
          <a:p>
            <a:pPr>
              <a:spcBef>
                <a:spcPct val="0"/>
              </a:spcBef>
              <a:spcAft>
                <a:spcPts val="1000"/>
              </a:spcAft>
              <a:defRPr/>
            </a:pPr>
            <a:r>
              <a:rPr lang="en-US" altLang="en-US" sz="3600" dirty="0"/>
              <a:t>A sincere apology shows the customers that you empathize with their concerns.</a:t>
            </a:r>
          </a:p>
          <a:p>
            <a:pPr>
              <a:spcBef>
                <a:spcPct val="0"/>
              </a:spcBef>
              <a:spcAft>
                <a:spcPts val="1000"/>
              </a:spcAft>
              <a:defRPr/>
            </a:pPr>
            <a:r>
              <a:rPr lang="en-US" altLang="en-US" sz="3600" dirty="0"/>
              <a:t>Offering a sincere apology can diffuse the situation and eliminate any further frustration.</a:t>
            </a:r>
          </a:p>
          <a:p>
            <a:pPr>
              <a:spcBef>
                <a:spcPct val="0"/>
              </a:spcBef>
              <a:spcAft>
                <a:spcPts val="1000"/>
              </a:spcAft>
              <a:defRPr/>
            </a:pPr>
            <a:r>
              <a:rPr lang="en-US" altLang="en-US" sz="3600" dirty="0"/>
              <a:t>When you apologize you:</a:t>
            </a:r>
          </a:p>
          <a:p>
            <a:pPr marL="639763" lvl="1" indent="-457200">
              <a:spcBef>
                <a:spcPct val="0"/>
              </a:spcBef>
              <a:spcAft>
                <a:spcPts val="600"/>
              </a:spcAft>
              <a:defRPr/>
            </a:pPr>
            <a:r>
              <a:rPr lang="en-US" altLang="en-US" dirty="0"/>
              <a:t>Take ownership of the issue.</a:t>
            </a:r>
          </a:p>
          <a:p>
            <a:pPr marL="639763" lvl="1" indent="-457200">
              <a:spcBef>
                <a:spcPct val="0"/>
              </a:spcBef>
              <a:spcAft>
                <a:spcPts val="600"/>
              </a:spcAft>
              <a:defRPr/>
            </a:pPr>
            <a:r>
              <a:rPr lang="en-US" altLang="en-US" dirty="0"/>
              <a:t>Comfort the customer.</a:t>
            </a:r>
          </a:p>
          <a:p>
            <a:pPr marL="639763" lvl="1" indent="-457200">
              <a:spcBef>
                <a:spcPct val="0"/>
              </a:spcBef>
              <a:spcAft>
                <a:spcPts val="600"/>
              </a:spcAft>
              <a:defRPr/>
            </a:pPr>
            <a:r>
              <a:rPr lang="en-US" altLang="en-US" dirty="0"/>
              <a:t>Show you care about their needs.</a:t>
            </a:r>
          </a:p>
          <a:p>
            <a:pPr marL="82296" indent="0">
              <a:buNone/>
              <a:defRPr/>
            </a:pPr>
            <a:endParaRPr lang="en-US" altLang="en-US" sz="2800" dirty="0"/>
          </a:p>
        </p:txBody>
      </p:sp>
      <p:sp>
        <p:nvSpPr>
          <p:cNvPr id="10" name="Content Placeholder 2"/>
          <p:cNvSpPr txBox="1">
            <a:spLocks/>
          </p:cNvSpPr>
          <p:nvPr/>
        </p:nvSpPr>
        <p:spPr bwMode="auto">
          <a:xfrm>
            <a:off x="1436914" y="1338263"/>
            <a:ext cx="2555119" cy="3681606"/>
          </a:xfrm>
          <a:prstGeom prst="rect">
            <a:avLst/>
          </a:prstGeom>
          <a:noFill/>
          <a:ln w="28575">
            <a:solidFill>
              <a:srgbClr val="030503"/>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defTabSz="457200" rtl="0" eaLnBrk="0" fontAlgn="base" hangingPunct="0">
              <a:spcBef>
                <a:spcPct val="20000"/>
              </a:spcBef>
              <a:spcAft>
                <a:spcPct val="0"/>
              </a:spcAft>
              <a:buFont typeface="Arial" panose="020B0604020202020204" pitchFamily="34" charset="0"/>
              <a:defRPr sz="2800" kern="1200">
                <a:solidFill>
                  <a:srgbClr val="000000"/>
                </a:solidFill>
                <a:latin typeface="+mn-lt"/>
                <a:ea typeface="MS PGothic" panose="020B0600070205080204" pitchFamily="34" charset="-128"/>
                <a:cs typeface="+mn-cs"/>
              </a:defRPr>
            </a:lvl1pPr>
            <a:lvl2pPr marL="742950" indent="-285750" algn="l" defTabSz="457200" rtl="0" eaLnBrk="0" fontAlgn="base" hangingPunct="0">
              <a:spcBef>
                <a:spcPct val="20000"/>
              </a:spcBef>
              <a:spcAft>
                <a:spcPct val="0"/>
              </a:spcAft>
              <a:buFont typeface="Wingdings" panose="05000000000000000000" pitchFamily="2" charset="2"/>
              <a:buChar char="Ø"/>
              <a:defRPr sz="2600" kern="1200">
                <a:solidFill>
                  <a:srgbClr val="000000"/>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rgbClr val="000000"/>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200" kern="1200">
                <a:solidFill>
                  <a:srgbClr val="000000"/>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rgbClr val="000000"/>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spcBef>
                <a:spcPts val="600"/>
              </a:spcBef>
              <a:defRPr/>
            </a:pPr>
            <a:r>
              <a:rPr lang="en-US" altLang="en-US" sz="3000" b="1" dirty="0">
                <a:solidFill>
                  <a:srgbClr val="008E47"/>
                </a:solidFill>
              </a:rPr>
              <a:t>BLAST Model</a:t>
            </a:r>
          </a:p>
          <a:p>
            <a:pPr algn="ctr">
              <a:spcBef>
                <a:spcPts val="600"/>
              </a:spcBef>
              <a:defRPr/>
            </a:pPr>
            <a:endParaRPr lang="en-US" altLang="en-US" sz="800" b="1" dirty="0">
              <a:solidFill>
                <a:srgbClr val="008E47"/>
              </a:solidFill>
            </a:endParaRPr>
          </a:p>
          <a:p>
            <a:pPr>
              <a:spcBef>
                <a:spcPts val="0"/>
              </a:spcBef>
              <a:defRPr/>
            </a:pPr>
            <a:r>
              <a:rPr lang="en-US" altLang="en-US" sz="3300" b="1" dirty="0">
                <a:solidFill>
                  <a:srgbClr val="008E47"/>
                </a:solidFill>
              </a:rPr>
              <a:t>B</a:t>
            </a:r>
            <a:endParaRPr lang="en-US" altLang="en-US" b="1" dirty="0">
              <a:solidFill>
                <a:srgbClr val="FF0000"/>
              </a:solidFill>
            </a:endParaRPr>
          </a:p>
          <a:p>
            <a:pPr indent="-285750">
              <a:spcBef>
                <a:spcPts val="0"/>
              </a:spcBef>
              <a:defRPr/>
            </a:pPr>
            <a:r>
              <a:rPr lang="en-US" altLang="en-US" sz="3300" b="1" dirty="0">
                <a:solidFill>
                  <a:srgbClr val="008E47"/>
                </a:solidFill>
              </a:rPr>
              <a:t>L</a:t>
            </a:r>
          </a:p>
          <a:p>
            <a:pPr indent="-285750">
              <a:spcBef>
                <a:spcPts val="0"/>
              </a:spcBef>
              <a:defRPr/>
            </a:pPr>
            <a:r>
              <a:rPr lang="en-US" altLang="en-US" sz="3300" b="1" dirty="0">
                <a:solidFill>
                  <a:srgbClr val="7030A0"/>
                </a:solidFill>
              </a:rPr>
              <a:t>Apologize</a:t>
            </a:r>
          </a:p>
          <a:p>
            <a:pPr indent="-285750">
              <a:spcBef>
                <a:spcPts val="0"/>
              </a:spcBef>
              <a:defRPr/>
            </a:pPr>
            <a:r>
              <a:rPr lang="en-US" altLang="en-US" sz="3300" b="1" dirty="0">
                <a:solidFill>
                  <a:srgbClr val="008E47"/>
                </a:solidFill>
              </a:rPr>
              <a:t>S</a:t>
            </a:r>
          </a:p>
          <a:p>
            <a:pPr indent="-285750">
              <a:spcBef>
                <a:spcPts val="0"/>
              </a:spcBef>
              <a:defRPr/>
            </a:pPr>
            <a:r>
              <a:rPr lang="en-US" altLang="en-US" sz="3300" b="1" dirty="0">
                <a:solidFill>
                  <a:srgbClr val="008E47"/>
                </a:solidFill>
              </a:rPr>
              <a:t>T</a:t>
            </a:r>
            <a:endParaRPr lang="en-US" altLang="en-US" sz="3300" dirty="0"/>
          </a:p>
        </p:txBody>
      </p:sp>
      <p:pic>
        <p:nvPicPr>
          <p:cNvPr id="7173" name="Picture 5" descr="C:\Users\lausd_user\AppData\Local\Microsoft\Windows\Temporary Internet Files\Content.IE5\EHLGBNN1\6124423549_eac34762be_z[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8352" y="5623425"/>
            <a:ext cx="2702112" cy="10851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372215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768351" y="304800"/>
            <a:ext cx="10972800" cy="1143000"/>
          </a:xfrm>
        </p:spPr>
        <p:txBody>
          <a:bodyPr>
            <a:normAutofit/>
          </a:bodyPr>
          <a:lstStyle/>
          <a:p>
            <a:pPr algn="ctr"/>
            <a:r>
              <a:rPr lang="en-US" altLang="en-US" dirty="0"/>
              <a:t>Satisfy</a:t>
            </a:r>
          </a:p>
        </p:txBody>
      </p:sp>
      <p:sp>
        <p:nvSpPr>
          <p:cNvPr id="80899" name="Content Placeholder 2"/>
          <p:cNvSpPr>
            <a:spLocks noGrp="1"/>
          </p:cNvSpPr>
          <p:nvPr>
            <p:ph idx="1"/>
          </p:nvPr>
        </p:nvSpPr>
        <p:spPr>
          <a:xfrm>
            <a:off x="4502149" y="1717514"/>
            <a:ext cx="7689851" cy="4953000"/>
          </a:xfrm>
        </p:spPr>
        <p:txBody>
          <a:bodyPr>
            <a:normAutofit lnSpcReduction="10000"/>
          </a:bodyPr>
          <a:lstStyle/>
          <a:p>
            <a:pPr>
              <a:spcBef>
                <a:spcPts val="0"/>
              </a:spcBef>
              <a:spcAft>
                <a:spcPts val="1000"/>
              </a:spcAft>
              <a:defRPr/>
            </a:pPr>
            <a:r>
              <a:rPr lang="en-US" dirty="0"/>
              <a:t>The customers’ perception of service is based on how the experience matches their expectations.</a:t>
            </a:r>
            <a:endParaRPr lang="en-US" sz="1000" dirty="0"/>
          </a:p>
          <a:p>
            <a:pPr marL="640080" lvl="1" indent="-457200">
              <a:spcBef>
                <a:spcPts val="0"/>
              </a:spcBef>
              <a:spcAft>
                <a:spcPts val="600"/>
              </a:spcAft>
              <a:defRPr/>
            </a:pPr>
            <a:r>
              <a:rPr lang="en-US" dirty="0"/>
              <a:t>Satisfactory customer service occurs when expectations are met.</a:t>
            </a:r>
          </a:p>
          <a:p>
            <a:pPr marL="640080" lvl="1" indent="-457200">
              <a:spcBef>
                <a:spcPts val="0"/>
              </a:spcBef>
              <a:spcAft>
                <a:spcPts val="600"/>
              </a:spcAft>
              <a:defRPr/>
            </a:pPr>
            <a:r>
              <a:rPr lang="en-US" dirty="0"/>
              <a:t>High satisfaction occurs when service exceeds expectations.</a:t>
            </a:r>
          </a:p>
          <a:p>
            <a:pPr marL="640080" lvl="1" indent="-457200">
              <a:spcBef>
                <a:spcPts val="0"/>
              </a:spcBef>
              <a:spcAft>
                <a:spcPts val="1000"/>
              </a:spcAft>
              <a:defRPr/>
            </a:pPr>
            <a:r>
              <a:rPr lang="en-US" dirty="0"/>
              <a:t>Low satisfaction occurs when service falls short of expectations.</a:t>
            </a:r>
          </a:p>
          <a:p>
            <a:pPr>
              <a:spcBef>
                <a:spcPts val="0"/>
              </a:spcBef>
              <a:defRPr/>
            </a:pPr>
            <a:r>
              <a:rPr lang="en-US" sz="2800" b="1" dirty="0"/>
              <a:t>Note: </a:t>
            </a:r>
            <a:r>
              <a:rPr lang="en-US" sz="2400" dirty="0"/>
              <a:t>We only notice experiences that are different than what we expect.</a:t>
            </a:r>
          </a:p>
          <a:p>
            <a:pPr marL="457200" indent="-457200">
              <a:defRPr/>
            </a:pPr>
            <a:endParaRPr lang="en-US" sz="2400" dirty="0"/>
          </a:p>
          <a:p>
            <a:pPr>
              <a:defRPr/>
            </a:pPr>
            <a:endParaRPr lang="en-US" altLang="en-US" sz="2800" dirty="0"/>
          </a:p>
        </p:txBody>
      </p:sp>
      <p:sp>
        <p:nvSpPr>
          <p:cNvPr id="7" name="Content Placeholder 2"/>
          <p:cNvSpPr txBox="1">
            <a:spLocks/>
          </p:cNvSpPr>
          <p:nvPr/>
        </p:nvSpPr>
        <p:spPr bwMode="auto">
          <a:xfrm>
            <a:off x="1363739" y="1567349"/>
            <a:ext cx="3114955" cy="3236913"/>
          </a:xfrm>
          <a:prstGeom prst="rect">
            <a:avLst/>
          </a:prstGeom>
          <a:noFill/>
          <a:ln w="28575">
            <a:solidFill>
              <a:srgbClr val="030503"/>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defTabSz="457200" rtl="0" eaLnBrk="0" fontAlgn="base" hangingPunct="0">
              <a:spcBef>
                <a:spcPct val="20000"/>
              </a:spcBef>
              <a:spcAft>
                <a:spcPct val="0"/>
              </a:spcAft>
              <a:buFont typeface="Arial" panose="020B0604020202020204" pitchFamily="34" charset="0"/>
              <a:defRPr sz="2800" kern="1200">
                <a:solidFill>
                  <a:srgbClr val="000000"/>
                </a:solidFill>
                <a:latin typeface="+mn-lt"/>
                <a:ea typeface="MS PGothic" panose="020B0600070205080204" pitchFamily="34" charset="-128"/>
                <a:cs typeface="+mn-cs"/>
              </a:defRPr>
            </a:lvl1pPr>
            <a:lvl2pPr marL="742950" indent="-285750" algn="l" defTabSz="457200" rtl="0" eaLnBrk="0" fontAlgn="base" hangingPunct="0">
              <a:spcBef>
                <a:spcPct val="20000"/>
              </a:spcBef>
              <a:spcAft>
                <a:spcPct val="0"/>
              </a:spcAft>
              <a:buFont typeface="Wingdings" panose="05000000000000000000" pitchFamily="2" charset="2"/>
              <a:buChar char="Ø"/>
              <a:defRPr sz="2600" kern="1200">
                <a:solidFill>
                  <a:srgbClr val="000000"/>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rgbClr val="000000"/>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200" kern="1200">
                <a:solidFill>
                  <a:srgbClr val="000000"/>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rgbClr val="000000"/>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spcBef>
                <a:spcPts val="600"/>
              </a:spcBef>
              <a:defRPr/>
            </a:pPr>
            <a:r>
              <a:rPr lang="en-US" altLang="en-US" sz="3000" b="1" dirty="0">
                <a:solidFill>
                  <a:srgbClr val="008E47"/>
                </a:solidFill>
              </a:rPr>
              <a:t>BLAST Model</a:t>
            </a:r>
          </a:p>
          <a:p>
            <a:pPr algn="ctr">
              <a:spcBef>
                <a:spcPts val="600"/>
              </a:spcBef>
              <a:defRPr/>
            </a:pPr>
            <a:endParaRPr lang="en-US" altLang="en-US" sz="800" b="1" dirty="0">
              <a:solidFill>
                <a:srgbClr val="008E47"/>
              </a:solidFill>
            </a:endParaRPr>
          </a:p>
          <a:p>
            <a:pPr>
              <a:spcBef>
                <a:spcPts val="0"/>
              </a:spcBef>
              <a:defRPr/>
            </a:pPr>
            <a:r>
              <a:rPr lang="en-US" altLang="en-US" sz="3300" b="1" dirty="0">
                <a:solidFill>
                  <a:srgbClr val="008E47"/>
                </a:solidFill>
              </a:rPr>
              <a:t>B</a:t>
            </a:r>
            <a:endParaRPr lang="en-US" altLang="en-US" b="1" dirty="0">
              <a:solidFill>
                <a:srgbClr val="FF0000"/>
              </a:solidFill>
            </a:endParaRPr>
          </a:p>
          <a:p>
            <a:pPr indent="-285750">
              <a:spcBef>
                <a:spcPts val="0"/>
              </a:spcBef>
              <a:defRPr/>
            </a:pPr>
            <a:r>
              <a:rPr lang="en-US" altLang="en-US" sz="3300" b="1" dirty="0">
                <a:solidFill>
                  <a:srgbClr val="008E47"/>
                </a:solidFill>
              </a:rPr>
              <a:t>L</a:t>
            </a:r>
          </a:p>
          <a:p>
            <a:pPr indent="-285750">
              <a:spcBef>
                <a:spcPts val="0"/>
              </a:spcBef>
              <a:defRPr/>
            </a:pPr>
            <a:r>
              <a:rPr lang="en-US" altLang="en-US" sz="3300" b="1" dirty="0">
                <a:solidFill>
                  <a:srgbClr val="008E47"/>
                </a:solidFill>
              </a:rPr>
              <a:t>A</a:t>
            </a:r>
          </a:p>
          <a:p>
            <a:pPr indent="-285750">
              <a:spcBef>
                <a:spcPts val="0"/>
              </a:spcBef>
              <a:defRPr/>
            </a:pPr>
            <a:r>
              <a:rPr lang="en-US" altLang="en-US" sz="3300" b="1" dirty="0">
                <a:solidFill>
                  <a:srgbClr val="7030A0"/>
                </a:solidFill>
              </a:rPr>
              <a:t>Satisfy</a:t>
            </a:r>
          </a:p>
          <a:p>
            <a:pPr indent="-285750">
              <a:spcBef>
                <a:spcPts val="0"/>
              </a:spcBef>
              <a:defRPr/>
            </a:pPr>
            <a:r>
              <a:rPr lang="en-US" altLang="en-US" sz="3300" b="1" dirty="0">
                <a:solidFill>
                  <a:srgbClr val="008E47"/>
                </a:solidFill>
              </a:rPr>
              <a:t>T</a:t>
            </a:r>
            <a:endParaRPr lang="en-US" altLang="en-US" sz="3300" dirty="0"/>
          </a:p>
        </p:txBody>
      </p:sp>
      <p:pic>
        <p:nvPicPr>
          <p:cNvPr id="8196" name="Picture 4" descr="C:\Users\lausd_user\AppData\Local\Microsoft\Windows\Temporary Internet Files\Content.IE5\Z6QXL545\Thumbs-up-smiley-104321-large[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83227" y="5019869"/>
            <a:ext cx="2423627" cy="159553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164055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776817" y="244475"/>
            <a:ext cx="10972800" cy="1143000"/>
          </a:xfrm>
        </p:spPr>
        <p:txBody>
          <a:bodyPr/>
          <a:lstStyle/>
          <a:p>
            <a:pPr algn="ctr"/>
            <a:r>
              <a:rPr lang="en-US" altLang="en-US" dirty="0"/>
              <a:t>Thank</a:t>
            </a:r>
          </a:p>
        </p:txBody>
      </p:sp>
      <p:sp>
        <p:nvSpPr>
          <p:cNvPr id="60419" name="Content Placeholder 21"/>
          <p:cNvSpPr>
            <a:spLocks noGrp="1"/>
          </p:cNvSpPr>
          <p:nvPr>
            <p:ph idx="1"/>
          </p:nvPr>
        </p:nvSpPr>
        <p:spPr>
          <a:xfrm>
            <a:off x="4527552" y="1668463"/>
            <a:ext cx="7054849" cy="4525962"/>
          </a:xfrm>
        </p:spPr>
        <p:txBody>
          <a:bodyPr>
            <a:normAutofit/>
          </a:bodyPr>
          <a:lstStyle/>
          <a:p>
            <a:pPr>
              <a:spcBef>
                <a:spcPct val="0"/>
              </a:spcBef>
              <a:spcAft>
                <a:spcPts val="1000"/>
              </a:spcAft>
            </a:pPr>
            <a:r>
              <a:rPr lang="en-US" altLang="en-US" dirty="0"/>
              <a:t>Thank your customers genuinely and sincerely.</a:t>
            </a:r>
          </a:p>
          <a:p>
            <a:pPr>
              <a:spcBef>
                <a:spcPct val="0"/>
              </a:spcBef>
              <a:spcAft>
                <a:spcPts val="1000"/>
              </a:spcAft>
            </a:pPr>
            <a:r>
              <a:rPr lang="en-US" altLang="en-US" dirty="0"/>
              <a:t>Thank the customer for:</a:t>
            </a:r>
          </a:p>
          <a:p>
            <a:pPr marL="639763" lvl="1" indent="-457200">
              <a:spcBef>
                <a:spcPct val="0"/>
              </a:spcBef>
              <a:spcAft>
                <a:spcPts val="600"/>
              </a:spcAft>
            </a:pPr>
            <a:r>
              <a:rPr lang="en-US" altLang="en-US" sz="2600" dirty="0"/>
              <a:t>Bringing the situation to your attention</a:t>
            </a:r>
          </a:p>
          <a:p>
            <a:pPr marL="639763" lvl="1" indent="-457200">
              <a:spcBef>
                <a:spcPct val="0"/>
              </a:spcBef>
              <a:spcAft>
                <a:spcPts val="600"/>
              </a:spcAft>
            </a:pPr>
            <a:r>
              <a:rPr lang="en-US" altLang="en-US" sz="2600" dirty="0"/>
              <a:t>Caring enough to provide you with an opportunity to improve</a:t>
            </a:r>
          </a:p>
          <a:p>
            <a:pPr marL="639763" lvl="1" indent="-457200">
              <a:spcBef>
                <a:spcPct val="0"/>
              </a:spcBef>
              <a:spcAft>
                <a:spcPts val="600"/>
              </a:spcAft>
            </a:pPr>
            <a:r>
              <a:rPr lang="en-US" altLang="en-US" sz="2600" dirty="0"/>
              <a:t>Giving you a chance to correct it</a:t>
            </a:r>
          </a:p>
        </p:txBody>
      </p:sp>
      <p:sp>
        <p:nvSpPr>
          <p:cNvPr id="7" name="Content Placeholder 2"/>
          <p:cNvSpPr txBox="1">
            <a:spLocks/>
          </p:cNvSpPr>
          <p:nvPr/>
        </p:nvSpPr>
        <p:spPr bwMode="auto">
          <a:xfrm>
            <a:off x="1324947" y="1640115"/>
            <a:ext cx="3170941" cy="3282950"/>
          </a:xfrm>
          <a:prstGeom prst="rect">
            <a:avLst/>
          </a:prstGeom>
          <a:noFill/>
          <a:ln w="28575">
            <a:solidFill>
              <a:srgbClr val="030503"/>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defTabSz="457200" rtl="0" eaLnBrk="0" fontAlgn="base" hangingPunct="0">
              <a:spcBef>
                <a:spcPct val="20000"/>
              </a:spcBef>
              <a:spcAft>
                <a:spcPct val="0"/>
              </a:spcAft>
              <a:buFont typeface="Arial" panose="020B0604020202020204" pitchFamily="34" charset="0"/>
              <a:defRPr sz="2800" kern="1200">
                <a:solidFill>
                  <a:srgbClr val="000000"/>
                </a:solidFill>
                <a:latin typeface="+mn-lt"/>
                <a:ea typeface="MS PGothic" panose="020B0600070205080204" pitchFamily="34" charset="-128"/>
                <a:cs typeface="+mn-cs"/>
              </a:defRPr>
            </a:lvl1pPr>
            <a:lvl2pPr marL="742950" indent="-285750" algn="l" defTabSz="457200" rtl="0" eaLnBrk="0" fontAlgn="base" hangingPunct="0">
              <a:spcBef>
                <a:spcPct val="20000"/>
              </a:spcBef>
              <a:spcAft>
                <a:spcPct val="0"/>
              </a:spcAft>
              <a:buFont typeface="Wingdings" panose="05000000000000000000" pitchFamily="2" charset="2"/>
              <a:buChar char="Ø"/>
              <a:defRPr sz="2600" kern="1200">
                <a:solidFill>
                  <a:srgbClr val="000000"/>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rgbClr val="000000"/>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200" kern="1200">
                <a:solidFill>
                  <a:srgbClr val="000000"/>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rgbClr val="000000"/>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spcBef>
                <a:spcPts val="600"/>
              </a:spcBef>
              <a:defRPr/>
            </a:pPr>
            <a:r>
              <a:rPr lang="en-US" altLang="en-US" sz="3000" b="1" dirty="0">
                <a:solidFill>
                  <a:srgbClr val="008E47"/>
                </a:solidFill>
              </a:rPr>
              <a:t>BLAST Model</a:t>
            </a:r>
          </a:p>
          <a:p>
            <a:pPr algn="ctr">
              <a:spcBef>
                <a:spcPts val="600"/>
              </a:spcBef>
              <a:defRPr/>
            </a:pPr>
            <a:endParaRPr lang="en-US" altLang="en-US" sz="800" b="1" dirty="0">
              <a:solidFill>
                <a:srgbClr val="008E47"/>
              </a:solidFill>
            </a:endParaRPr>
          </a:p>
          <a:p>
            <a:pPr>
              <a:spcBef>
                <a:spcPts val="0"/>
              </a:spcBef>
              <a:defRPr/>
            </a:pPr>
            <a:r>
              <a:rPr lang="en-US" altLang="en-US" sz="3300" b="1" dirty="0">
                <a:solidFill>
                  <a:srgbClr val="008E47"/>
                </a:solidFill>
              </a:rPr>
              <a:t>B</a:t>
            </a:r>
            <a:endParaRPr lang="en-US" altLang="en-US" b="1" dirty="0">
              <a:solidFill>
                <a:srgbClr val="FF0000"/>
              </a:solidFill>
            </a:endParaRPr>
          </a:p>
          <a:p>
            <a:pPr indent="-285750">
              <a:spcBef>
                <a:spcPts val="0"/>
              </a:spcBef>
              <a:defRPr/>
            </a:pPr>
            <a:r>
              <a:rPr lang="en-US" altLang="en-US" sz="3300" b="1" dirty="0">
                <a:solidFill>
                  <a:srgbClr val="008E47"/>
                </a:solidFill>
              </a:rPr>
              <a:t>L</a:t>
            </a:r>
          </a:p>
          <a:p>
            <a:pPr indent="-285750">
              <a:spcBef>
                <a:spcPts val="0"/>
              </a:spcBef>
              <a:defRPr/>
            </a:pPr>
            <a:r>
              <a:rPr lang="en-US" altLang="en-US" sz="3300" b="1" dirty="0">
                <a:solidFill>
                  <a:srgbClr val="008E47"/>
                </a:solidFill>
              </a:rPr>
              <a:t>A</a:t>
            </a:r>
          </a:p>
          <a:p>
            <a:pPr indent="-285750">
              <a:spcBef>
                <a:spcPts val="0"/>
              </a:spcBef>
              <a:defRPr/>
            </a:pPr>
            <a:r>
              <a:rPr lang="en-US" altLang="en-US" sz="3300" b="1" dirty="0">
                <a:solidFill>
                  <a:srgbClr val="008E47"/>
                </a:solidFill>
              </a:rPr>
              <a:t>S</a:t>
            </a:r>
          </a:p>
          <a:p>
            <a:pPr indent="-285750">
              <a:spcBef>
                <a:spcPts val="0"/>
              </a:spcBef>
              <a:defRPr/>
            </a:pPr>
            <a:r>
              <a:rPr lang="en-US" altLang="en-US" sz="3300" b="1" dirty="0">
                <a:solidFill>
                  <a:srgbClr val="7030A0"/>
                </a:solidFill>
              </a:rPr>
              <a:t>Thank</a:t>
            </a:r>
            <a:endParaRPr lang="en-US" altLang="en-US" sz="3300" dirty="0">
              <a:solidFill>
                <a:srgbClr val="7030A0"/>
              </a:solidFill>
            </a:endParaRPr>
          </a:p>
        </p:txBody>
      </p:sp>
      <p:pic>
        <p:nvPicPr>
          <p:cNvPr id="9218" name="Picture 2" descr="C:\Users\lausd_user\AppData\Local\Microsoft\Windows\Temporary Internet Files\Content.IE5\Z6QXL545\thank_you[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7955" y="5202185"/>
            <a:ext cx="3044924" cy="14692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60185888"/>
      </p:ext>
    </p:extLst>
  </p:cSld>
  <p:clrMapOvr>
    <a:masterClrMapping/>
  </p:clrMapOvr>
  <p:transition xmlns:p14="http://schemas.microsoft.com/office/powerpoint/2010/main" advTm="30000"/>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altLang="en-US" dirty="0"/>
              <a:t>Remember Your WHY: Be Inspired</a:t>
            </a:r>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20853" y="2183363"/>
            <a:ext cx="4364128" cy="361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8915" y="2384360"/>
            <a:ext cx="5915606" cy="3557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64149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4236" y="547299"/>
            <a:ext cx="9629192" cy="5127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1582" y="4666181"/>
            <a:ext cx="2628900"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82979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724361" y="171120"/>
            <a:ext cx="9997440" cy="1143000"/>
          </a:xfrm>
        </p:spPr>
        <p:txBody>
          <a:bodyPr>
            <a:normAutofit/>
          </a:bodyPr>
          <a:lstStyle/>
          <a:p>
            <a:r>
              <a:rPr lang="en-US" dirty="0"/>
              <a:t>Welcoming Environment Walkthrough</a:t>
            </a:r>
          </a:p>
        </p:txBody>
      </p:sp>
      <p:sp>
        <p:nvSpPr>
          <p:cNvPr id="2" name="Content Placeholder 1"/>
          <p:cNvSpPr>
            <a:spLocks noGrp="1"/>
          </p:cNvSpPr>
          <p:nvPr>
            <p:ph idx="1"/>
          </p:nvPr>
        </p:nvSpPr>
        <p:spPr>
          <a:xfrm>
            <a:off x="1914144" y="1447800"/>
            <a:ext cx="6884799" cy="4800600"/>
          </a:xfrm>
        </p:spPr>
        <p:txBody>
          <a:bodyPr>
            <a:noAutofit/>
          </a:bodyPr>
          <a:lstStyle/>
          <a:p>
            <a:r>
              <a:rPr lang="en-US" dirty="0"/>
              <a:t>The Walkthrough is a visual tour that a team of staff and/or parents and community takes to assess the key components of a welcoming environment at the school.</a:t>
            </a:r>
          </a:p>
          <a:p>
            <a:r>
              <a:rPr lang="en-US" dirty="0"/>
              <a:t>A Welcoming Environment Checklist is used by each team member to record his findings to provide input for recommendations on enhancing the school’s environment.</a:t>
            </a:r>
          </a:p>
        </p:txBody>
      </p:sp>
      <p:pic>
        <p:nvPicPr>
          <p:cNvPr id="10249" name="Picture 9" descr="C:\Users\lausd_user\AppData\Local\Microsoft\Windows\Temporary Internet Files\Content.IE5\C5527V8Q\schoolvisits2017[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8943" y="1575084"/>
            <a:ext cx="3174604" cy="2273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4776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Recommended Walkthrough Process</a:t>
            </a:r>
          </a:p>
        </p:txBody>
      </p:sp>
      <p:sp>
        <p:nvSpPr>
          <p:cNvPr id="2" name="Content Placeholder 1"/>
          <p:cNvSpPr>
            <a:spLocks noGrp="1"/>
          </p:cNvSpPr>
          <p:nvPr>
            <p:ph idx="1"/>
          </p:nvPr>
        </p:nvSpPr>
        <p:spPr>
          <a:xfrm>
            <a:off x="1914144" y="1447800"/>
            <a:ext cx="9997440" cy="5410200"/>
          </a:xfrm>
        </p:spPr>
        <p:txBody>
          <a:bodyPr>
            <a:normAutofit fontScale="92500" lnSpcReduction="20000"/>
          </a:bodyPr>
          <a:lstStyle/>
          <a:p>
            <a:pPr marL="457200" indent="-457200">
              <a:buFont typeface="+mj-lt"/>
              <a:buAutoNum type="arabicPeriod"/>
            </a:pPr>
            <a:r>
              <a:rPr lang="en-US" sz="3500" dirty="0"/>
              <a:t>Conduct training on school expectations for a welcoming environment.</a:t>
            </a:r>
          </a:p>
          <a:p>
            <a:pPr marL="457200" indent="-457200">
              <a:buFont typeface="+mj-lt"/>
              <a:buAutoNum type="arabicPeriod"/>
            </a:pPr>
            <a:r>
              <a:rPr lang="en-US" sz="3500" dirty="0"/>
              <a:t>Create a team to establish a welcoming environment.</a:t>
            </a:r>
          </a:p>
          <a:p>
            <a:pPr marL="457200" indent="-457200">
              <a:buFont typeface="+mj-lt"/>
              <a:buAutoNum type="arabicPeriod"/>
            </a:pPr>
            <a:r>
              <a:rPr lang="en-US" sz="3500" dirty="0"/>
              <a:t>Conduct a Welcoming Environment Walkthrough.</a:t>
            </a:r>
          </a:p>
          <a:p>
            <a:pPr lvl="2">
              <a:buClr>
                <a:schemeClr val="accent1">
                  <a:lumMod val="40000"/>
                  <a:lumOff val="60000"/>
                </a:schemeClr>
              </a:buClr>
              <a:buFont typeface="Courier New" panose="02070309020205020404" pitchFamily="49" charset="0"/>
              <a:buChar char="o"/>
            </a:pPr>
            <a:r>
              <a:rPr lang="en-US" sz="3500" dirty="0"/>
              <a:t> Each team member completes the Welcoming  </a:t>
            </a:r>
          </a:p>
          <a:p>
            <a:pPr marL="658368" lvl="2" indent="0">
              <a:buClr>
                <a:schemeClr val="accent1">
                  <a:lumMod val="40000"/>
                  <a:lumOff val="60000"/>
                </a:schemeClr>
              </a:buClr>
              <a:buNone/>
            </a:pPr>
            <a:r>
              <a:rPr lang="en-US" sz="3500" dirty="0"/>
              <a:t>   Environment </a:t>
            </a:r>
            <a:r>
              <a:rPr lang="en-US" sz="3500" dirty="0">
                <a:solidFill>
                  <a:schemeClr val="accent2">
                    <a:lumMod val="75000"/>
                  </a:schemeClr>
                </a:solidFill>
              </a:rPr>
              <a:t>Checklist.</a:t>
            </a:r>
          </a:p>
          <a:p>
            <a:pPr marL="457200" indent="-457200">
              <a:buFont typeface="+mj-lt"/>
              <a:buAutoNum type="arabicPeriod"/>
            </a:pPr>
            <a:r>
              <a:rPr lang="en-US" sz="3500" dirty="0"/>
              <a:t>Team debriefs and collaborates to complete the Welcoming Environment </a:t>
            </a:r>
            <a:r>
              <a:rPr lang="en-US" sz="3500" dirty="0">
                <a:solidFill>
                  <a:schemeClr val="accent2">
                    <a:lumMod val="75000"/>
                  </a:schemeClr>
                </a:solidFill>
              </a:rPr>
              <a:t>Recommendation Form.</a:t>
            </a:r>
          </a:p>
          <a:p>
            <a:pPr marL="457200" indent="-457200">
              <a:buFont typeface="+mj-lt"/>
              <a:buAutoNum type="arabicPeriod"/>
            </a:pPr>
            <a:r>
              <a:rPr lang="en-US" sz="3500" dirty="0"/>
              <a:t>School develops and implements Welcoming Environment </a:t>
            </a:r>
            <a:r>
              <a:rPr lang="en-US" sz="3500" dirty="0">
                <a:solidFill>
                  <a:schemeClr val="accent2">
                    <a:lumMod val="75000"/>
                  </a:schemeClr>
                </a:solidFill>
              </a:rPr>
              <a:t>Plan.</a:t>
            </a:r>
          </a:p>
          <a:p>
            <a:pPr marL="457200" indent="-457200">
              <a:buFont typeface="+mj-lt"/>
              <a:buAutoNum type="arabicPeriod"/>
            </a:pPr>
            <a:r>
              <a:rPr lang="en-US" sz="3500" dirty="0"/>
              <a:t>Reevaluate school’s welcoming environment at the beginning of each semester.</a:t>
            </a:r>
          </a:p>
          <a:p>
            <a:pPr marL="457200" indent="-457200">
              <a:buFont typeface="+mj-lt"/>
              <a:buAutoNum type="arabicPeriod"/>
            </a:pPr>
            <a:endParaRPr lang="en-US" dirty="0"/>
          </a:p>
          <a:p>
            <a:pPr marL="0" indent="0">
              <a:buNone/>
            </a:pPr>
            <a:endParaRPr lang="en-US" dirty="0"/>
          </a:p>
        </p:txBody>
      </p:sp>
    </p:spTree>
    <p:extLst>
      <p:ext uri="{BB962C8B-B14F-4D97-AF65-F5344CB8AC3E}">
        <p14:creationId xmlns:p14="http://schemas.microsoft.com/office/powerpoint/2010/main" val="3206277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5397" name="think-cell Slide" r:id="rId5" imgW="470" imgH="469" progId="TCLayout.ActiveDocument.1">
                  <p:embed/>
                </p:oleObj>
              </mc:Choice>
              <mc:Fallback>
                <p:oleObj name="think-cell Slide" r:id="rId5" imgW="470" imgH="469" progId="TCLayout.ActiveDocument.1">
                  <p:embed/>
                  <p:pic>
                    <p:nvPicPr>
                      <p:cNvPr id="0" name=""/>
                      <p:cNvPicPr/>
                      <p:nvPr/>
                    </p:nvPicPr>
                    <p:blipFill>
                      <a:blip r:embed="rId6"/>
                      <a:stretch>
                        <a:fillRect/>
                      </a:stretch>
                    </p:blipFill>
                    <p:spPr>
                      <a:xfrm>
                        <a:off x="2118" y="1589"/>
                        <a:ext cx="2116" cy="1587"/>
                      </a:xfrm>
                      <a:prstGeom prst="rect">
                        <a:avLst/>
                      </a:prstGeom>
                    </p:spPr>
                  </p:pic>
                </p:oleObj>
              </mc:Fallback>
            </mc:AlternateContent>
          </a:graphicData>
        </a:graphic>
      </p:graphicFrame>
      <p:sp>
        <p:nvSpPr>
          <p:cNvPr id="12" name="Rectangle 11" hidden="1"/>
          <p:cNvSpPr/>
          <p:nvPr>
            <p:custDataLst>
              <p:tags r:id="rId3"/>
            </p:custDataLst>
          </p:nvPr>
        </p:nvSpPr>
        <p:spPr bwMode="auto">
          <a:xfrm>
            <a:off x="0" y="0"/>
            <a:ext cx="211667"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1400" dirty="0">
              <a:solidFill>
                <a:schemeClr val="bg1"/>
              </a:solidFill>
              <a:latin typeface="Arial" panose="020B0604020202020204" pitchFamily="34" charset="0"/>
              <a:sym typeface="Arial" panose="020B0604020202020204" pitchFamily="34" charset="0"/>
            </a:endParaRPr>
          </a:p>
        </p:txBody>
      </p:sp>
      <p:sp>
        <p:nvSpPr>
          <p:cNvPr id="5" name="Text Placeholder 4"/>
          <p:cNvSpPr>
            <a:spLocks noGrp="1"/>
          </p:cNvSpPr>
          <p:nvPr>
            <p:ph type="body" sz="quarter" idx="10"/>
          </p:nvPr>
        </p:nvSpPr>
        <p:spPr>
          <a:xfrm>
            <a:off x="1306286" y="139841"/>
            <a:ext cx="10252854" cy="1035816"/>
          </a:xfrm>
        </p:spPr>
        <p:txBody>
          <a:bodyPr/>
          <a:lstStyle/>
          <a:p>
            <a:pPr algn="ctr"/>
            <a:r>
              <a:rPr lang="en-US" dirty="0"/>
              <a:t>          Strategic Plan Goal Achievement Team (GAT)  DRAFT</a:t>
            </a:r>
          </a:p>
          <a:p>
            <a:r>
              <a:rPr lang="en-US" dirty="0"/>
              <a:t>The definition of success includes five aggregate measures that help to define success.</a:t>
            </a:r>
          </a:p>
        </p:txBody>
      </p:sp>
      <p:sp>
        <p:nvSpPr>
          <p:cNvPr id="3" name="Text Placeholder 2"/>
          <p:cNvSpPr>
            <a:spLocks noGrp="1"/>
          </p:cNvSpPr>
          <p:nvPr>
            <p:ph type="body" sz="quarter" idx="11"/>
          </p:nvPr>
        </p:nvSpPr>
        <p:spPr/>
        <p:txBody>
          <a:bodyPr/>
          <a:lstStyle/>
          <a:p>
            <a:r>
              <a:rPr lang="en-US"/>
              <a:t>Definition of Success</a:t>
            </a:r>
            <a:endParaRPr lang="en-US" dirty="0"/>
          </a:p>
        </p:txBody>
      </p:sp>
      <p:sp>
        <p:nvSpPr>
          <p:cNvPr id="24" name="Text Placeholder 3"/>
          <p:cNvSpPr>
            <a:spLocks noGrp="1"/>
          </p:cNvSpPr>
          <p:nvPr>
            <p:ph type="body" sz="quarter" idx="12"/>
          </p:nvPr>
        </p:nvSpPr>
        <p:spPr/>
        <p:txBody>
          <a:bodyPr/>
          <a:lstStyle/>
          <a:p>
            <a:r>
              <a:rPr lang="en-US"/>
              <a:t>Internal</a:t>
            </a:r>
            <a:endParaRPr lang="en-US" dirty="0"/>
          </a:p>
        </p:txBody>
      </p:sp>
      <p:sp>
        <p:nvSpPr>
          <p:cNvPr id="7" name="Rectangle 6"/>
          <p:cNvSpPr/>
          <p:nvPr/>
        </p:nvSpPr>
        <p:spPr>
          <a:xfrm>
            <a:off x="0" y="1348014"/>
            <a:ext cx="12192001" cy="5509985"/>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Bef>
                <a:spcPts val="600"/>
              </a:spcBef>
            </a:pPr>
            <a:r>
              <a:rPr lang="en-US" dirty="0">
                <a:solidFill>
                  <a:schemeClr val="tx1"/>
                </a:solidFill>
              </a:rPr>
              <a:t>Parents/guardians and school/district staff respect each other, and continuously commit to work as equal partners.</a:t>
            </a:r>
            <a:r>
              <a:rPr lang="en-US" b="1" i="1" dirty="0">
                <a:solidFill>
                  <a:schemeClr val="accent1"/>
                </a:solidFill>
              </a:rPr>
              <a:t>  </a:t>
            </a:r>
            <a:r>
              <a:rPr lang="en-US" dirty="0">
                <a:solidFill>
                  <a:schemeClr val="tx1"/>
                </a:solidFill>
              </a:rPr>
              <a:t>Furthermore, all school/district staff and parents/guardians of students at each grade level will partner to support their students in meeting the milestones to graduate from our District being college, career and life ready (with a focus of our Student Need Index populations).</a:t>
            </a:r>
            <a:r>
              <a:rPr lang="en-US" b="1" dirty="0">
                <a:solidFill>
                  <a:schemeClr val="tx1"/>
                </a:solidFill>
              </a:rPr>
              <a:t/>
            </a:r>
            <a:br>
              <a:rPr lang="en-US" b="1" dirty="0">
                <a:solidFill>
                  <a:schemeClr val="tx1"/>
                </a:solidFill>
              </a:rPr>
            </a:br>
            <a:endParaRPr lang="en-US" b="1" dirty="0">
              <a:solidFill>
                <a:schemeClr val="tx1"/>
              </a:solidFill>
            </a:endParaRPr>
          </a:p>
          <a:p>
            <a:pPr>
              <a:spcBef>
                <a:spcPts val="600"/>
              </a:spcBef>
            </a:pPr>
            <a:r>
              <a:rPr lang="en-US" i="1" dirty="0">
                <a:solidFill>
                  <a:schemeClr val="tx1"/>
                </a:solidFill>
              </a:rPr>
              <a:t>As measured by Parent/caregiver engagement in the following critical areas…</a:t>
            </a:r>
          </a:p>
          <a:p>
            <a:pPr marL="685800" lvl="1" indent="-228600">
              <a:spcBef>
                <a:spcPts val="600"/>
              </a:spcBef>
              <a:buAutoNum type="arabicPeriod"/>
            </a:pPr>
            <a:r>
              <a:rPr lang="en-US" dirty="0">
                <a:solidFill>
                  <a:schemeClr val="tx1"/>
                </a:solidFill>
              </a:rPr>
              <a:t>Significant parent/guardian participation in parent events, parent-teacher meetings, and services offered by LAUSD.</a:t>
            </a:r>
          </a:p>
          <a:p>
            <a:pPr marL="685800" lvl="1" indent="-228600">
              <a:spcBef>
                <a:spcPts val="600"/>
              </a:spcBef>
              <a:buFont typeface="+mj-lt"/>
              <a:buAutoNum type="arabicPeriod"/>
            </a:pPr>
            <a:r>
              <a:rPr lang="en-US" dirty="0">
                <a:solidFill>
                  <a:schemeClr val="tx1"/>
                </a:solidFill>
              </a:rPr>
              <a:t>Significant parent/guardian awareness and/or responsiveness to student academics, behavior, and attendance (positive/negative) to graduate college, career, and life ready students.</a:t>
            </a:r>
          </a:p>
          <a:p>
            <a:pPr marL="685800" lvl="1" indent="-228600">
              <a:spcBef>
                <a:spcPts val="600"/>
              </a:spcBef>
              <a:buFont typeface="+mj-lt"/>
              <a:buAutoNum type="arabicPeriod"/>
            </a:pPr>
            <a:r>
              <a:rPr lang="en-US" dirty="0">
                <a:solidFill>
                  <a:schemeClr val="tx1"/>
                </a:solidFill>
              </a:rPr>
              <a:t>Significant utilization of Parent Access Support System Portal (PASSport) in ways that reflect appropriate parent awareness and/or responsiveness of student academics, behavior, and attendance.</a:t>
            </a:r>
          </a:p>
          <a:p>
            <a:pPr marL="685800" lvl="1" indent="-228600">
              <a:spcBef>
                <a:spcPts val="600"/>
              </a:spcBef>
              <a:buFont typeface="+mj-lt"/>
              <a:buAutoNum type="arabicPeriod"/>
            </a:pPr>
            <a:r>
              <a:rPr lang="en-US" dirty="0">
                <a:solidFill>
                  <a:schemeClr val="tx1"/>
                </a:solidFill>
              </a:rPr>
              <a:t>Significant degree of parents/guardians reporting welcoming and responsive schools and all school staff.</a:t>
            </a:r>
          </a:p>
          <a:p>
            <a:pPr marL="685800" lvl="1" indent="-228600">
              <a:spcBef>
                <a:spcPts val="600"/>
              </a:spcBef>
              <a:buFont typeface="+mj-lt"/>
              <a:buAutoNum type="arabicPeriod"/>
            </a:pPr>
            <a:r>
              <a:rPr lang="en-US" dirty="0">
                <a:solidFill>
                  <a:schemeClr val="tx1"/>
                </a:solidFill>
              </a:rPr>
              <a:t>Significant number of parents/guardians report being supported to be equal partners, informed decision-makers, and advocates in school site and district leadership roles.</a:t>
            </a:r>
          </a:p>
        </p:txBody>
      </p:sp>
    </p:spTree>
    <p:extLst>
      <p:ext uri="{BB962C8B-B14F-4D97-AF65-F5344CB8AC3E}">
        <p14:creationId xmlns:p14="http://schemas.microsoft.com/office/powerpoint/2010/main" val="12877707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0930" y="1820055"/>
            <a:ext cx="8117633" cy="4627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Diagram group"/>
          <p:cNvGrpSpPr/>
          <p:nvPr/>
        </p:nvGrpSpPr>
        <p:grpSpPr>
          <a:xfrm>
            <a:off x="7893698" y="211955"/>
            <a:ext cx="3607588" cy="2030042"/>
            <a:chOff x="7477428" y="1532"/>
            <a:chExt cx="3383404" cy="2030042"/>
          </a:xfrm>
          <a:scene3d>
            <a:camera prst="isometricOffAxis2Left" zoom="95000"/>
            <a:lightRig rig="flat" dir="t"/>
          </a:scene3d>
        </p:grpSpPr>
        <p:grpSp>
          <p:nvGrpSpPr>
            <p:cNvPr id="13" name="Group 12"/>
            <p:cNvGrpSpPr/>
            <p:nvPr/>
          </p:nvGrpSpPr>
          <p:grpSpPr>
            <a:xfrm>
              <a:off x="7477428" y="1532"/>
              <a:ext cx="3383404" cy="2030042"/>
              <a:chOff x="7477428" y="1532"/>
              <a:chExt cx="3383404" cy="2030042"/>
            </a:xfrm>
          </p:grpSpPr>
          <p:sp>
            <p:nvSpPr>
              <p:cNvPr id="14" name="Rectangle 13"/>
              <p:cNvSpPr/>
              <p:nvPr/>
            </p:nvSpPr>
            <p:spPr>
              <a:xfrm>
                <a:off x="7477428" y="1532"/>
                <a:ext cx="3383404" cy="2030042"/>
              </a:xfrm>
              <a:prstGeom prst="rect">
                <a:avLst/>
              </a:prstGeom>
              <a:sp3d extrusionH="381000" contourW="38100" prstMaterial="matte">
                <a:contourClr>
                  <a:schemeClr val="lt1"/>
                </a:contourClr>
              </a:sp3d>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5" name="Rectangle 14"/>
              <p:cNvSpPr/>
              <p:nvPr/>
            </p:nvSpPr>
            <p:spPr>
              <a:xfrm>
                <a:off x="7477428" y="1532"/>
                <a:ext cx="3383404" cy="203004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a:solidFill>
                      <a:schemeClr val="tx1"/>
                    </a:solidFill>
                  </a:rPr>
                  <a:t>Communication</a:t>
                </a:r>
                <a:endParaRPr lang="en-US" sz="3200" b="1" i="1" kern="1200" dirty="0">
                  <a:solidFill>
                    <a:schemeClr val="tx1"/>
                  </a:solidFill>
                </a:endParaRPr>
              </a:p>
            </p:txBody>
          </p:sp>
        </p:grpSp>
      </p:grpSp>
    </p:spTree>
    <p:extLst>
      <p:ext uri="{BB962C8B-B14F-4D97-AF65-F5344CB8AC3E}">
        <p14:creationId xmlns:p14="http://schemas.microsoft.com/office/powerpoint/2010/main" val="18144548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Shape 258"/>
          <p:cNvSpPr txBox="1"/>
          <p:nvPr/>
        </p:nvSpPr>
        <p:spPr>
          <a:xfrm>
            <a:off x="8229601" y="431802"/>
            <a:ext cx="3962399" cy="6001644"/>
          </a:xfrm>
          <a:prstGeom prst="rect">
            <a:avLst/>
          </a:prstGeom>
          <a:noFill/>
          <a:ln>
            <a:noFill/>
          </a:ln>
        </p:spPr>
        <p:txBody>
          <a:bodyPr lIns="91431" tIns="45699" rIns="91431" bIns="45699" anchor="t" anchorCtr="0">
            <a:noAutofit/>
          </a:bodyPr>
          <a:lstStyle/>
          <a:p>
            <a:pPr algn="ctr">
              <a:buClr>
                <a:srgbClr val="000000"/>
              </a:buClr>
              <a:buSzPct val="25000"/>
            </a:pPr>
            <a:r>
              <a:rPr lang="en-US" sz="4800">
                <a:solidFill>
                  <a:srgbClr val="000000"/>
                </a:solidFill>
                <a:latin typeface="Century Gothic"/>
                <a:ea typeface="Century Gothic"/>
                <a:cs typeface="Century Gothic"/>
                <a:sym typeface="Century Gothic"/>
              </a:rPr>
              <a:t>First impressions aren’t determined by what you say but </a:t>
            </a:r>
            <a:r>
              <a:rPr lang="en-US" sz="4800">
                <a:solidFill>
                  <a:srgbClr val="008000"/>
                </a:solidFill>
                <a:latin typeface="Century Gothic"/>
                <a:ea typeface="Century Gothic"/>
                <a:cs typeface="Century Gothic"/>
                <a:sym typeface="Century Gothic"/>
              </a:rPr>
              <a:t>HOW</a:t>
            </a:r>
            <a:r>
              <a:rPr lang="en-US" sz="4800">
                <a:solidFill>
                  <a:srgbClr val="000000"/>
                </a:solidFill>
                <a:latin typeface="Century Gothic"/>
                <a:ea typeface="Century Gothic"/>
                <a:cs typeface="Century Gothic"/>
                <a:sym typeface="Century Gothic"/>
              </a:rPr>
              <a:t> you say it.</a:t>
            </a:r>
          </a:p>
        </p:txBody>
      </p:sp>
      <p:pic>
        <p:nvPicPr>
          <p:cNvPr id="259" name="Shape 259" descr="angelou, people remember how you make them feel.jpg"/>
          <p:cNvPicPr preferRelativeResize="0"/>
          <p:nvPr/>
        </p:nvPicPr>
        <p:blipFill rotWithShape="1">
          <a:blip r:embed="rId3">
            <a:alphaModFix/>
          </a:blip>
          <a:srcRect/>
          <a:stretch/>
        </p:blipFill>
        <p:spPr>
          <a:xfrm>
            <a:off x="-584200" y="1"/>
            <a:ext cx="8508999" cy="6857999"/>
          </a:xfrm>
          <a:prstGeom prst="rect">
            <a:avLst/>
          </a:prstGeom>
          <a:noFill/>
          <a:ln>
            <a:noFill/>
          </a:ln>
        </p:spPr>
      </p:pic>
    </p:spTree>
    <p:extLst>
      <p:ext uri="{BB962C8B-B14F-4D97-AF65-F5344CB8AC3E}">
        <p14:creationId xmlns:p14="http://schemas.microsoft.com/office/powerpoint/2010/main" val="28240132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604514" y="155032"/>
            <a:ext cx="10273040" cy="1938992"/>
          </a:xfrm>
          <a:prstGeom prst="rect">
            <a:avLst/>
          </a:prstGeom>
          <a:noFill/>
        </p:spPr>
        <p:txBody>
          <a:bodyPr wrap="square" rtlCol="0">
            <a:spAutoFit/>
          </a:bodyPr>
          <a:lstStyle/>
          <a:p>
            <a:r>
              <a:rPr lang="en-US" sz="6000" dirty="0">
                <a:effectLst>
                  <a:outerShdw blurRad="38100" dist="38100" dir="2700000" algn="tl">
                    <a:srgbClr val="000000">
                      <a:alpha val="43137"/>
                    </a:srgbClr>
                  </a:outerShdw>
                </a:effectLst>
                <a:latin typeface="Franklin Gothic Heavy" panose="020B0903020102020204" pitchFamily="34" charset="0"/>
                <a:cs typeface="Aharoni" panose="02010803020104030203" pitchFamily="2" charset="-79"/>
              </a:rPr>
              <a:t>Effective Differentiated COMMUNICATION</a:t>
            </a:r>
          </a:p>
        </p:txBody>
      </p:sp>
      <p:pic>
        <p:nvPicPr>
          <p:cNvPr id="1032" name="Picture 8" descr="Image result for newsletter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4159" y="1912420"/>
            <a:ext cx="2588203" cy="258820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3849" y="2358432"/>
            <a:ext cx="2454370" cy="197167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diversity bulletin board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4489"/>
          <a:stretch/>
        </p:blipFill>
        <p:spPr bwMode="auto">
          <a:xfrm>
            <a:off x="1770017" y="2233193"/>
            <a:ext cx="3509350" cy="22645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219" name="Picture 3" descr="C:\Users\lausd_user\AppData\Local\Microsoft\Windows\Temporary Internet Files\Content.IE5\GE23KQ7J\comunicação[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36645" y="4594518"/>
            <a:ext cx="3315717" cy="2038053"/>
          </a:xfrm>
          <a:prstGeom prst="rect">
            <a:avLst/>
          </a:prstGeom>
          <a:noFill/>
          <a:extLst>
            <a:ext uri="{909E8E84-426E-40dd-AFC4-6F175D3DCCD1}">
              <a14:hiddenFill xmlns:a14="http://schemas.microsoft.com/office/drawing/2010/main">
                <a:solidFill>
                  <a:srgbClr val="FFFFFF"/>
                </a:solidFill>
              </a14:hiddenFill>
            </a:ext>
          </a:extLst>
        </p:spPr>
      </p:pic>
      <p:pic>
        <p:nvPicPr>
          <p:cNvPr id="8" name="Shape 295"/>
          <p:cNvPicPr preferRelativeResize="0"/>
          <p:nvPr/>
        </p:nvPicPr>
        <p:blipFill>
          <a:blip r:embed="rId7">
            <a:alphaModFix/>
          </a:blip>
          <a:stretch>
            <a:fillRect/>
          </a:stretch>
        </p:blipFill>
        <p:spPr>
          <a:xfrm>
            <a:off x="2404962" y="4933581"/>
            <a:ext cx="2101756" cy="1665668"/>
          </a:xfrm>
          <a:prstGeom prst="rect">
            <a:avLst/>
          </a:prstGeom>
          <a:noFill/>
          <a:ln>
            <a:noFill/>
          </a:ln>
        </p:spPr>
      </p:pic>
      <p:pic>
        <p:nvPicPr>
          <p:cNvPr id="9" name="Shape 294"/>
          <p:cNvPicPr preferRelativeResize="0"/>
          <p:nvPr/>
        </p:nvPicPr>
        <p:blipFill>
          <a:blip r:embed="rId8">
            <a:alphaModFix/>
          </a:blip>
          <a:stretch>
            <a:fillRect/>
          </a:stretch>
        </p:blipFill>
        <p:spPr>
          <a:xfrm>
            <a:off x="5196659" y="5096878"/>
            <a:ext cx="2150044" cy="1502371"/>
          </a:xfrm>
          <a:prstGeom prst="rect">
            <a:avLst/>
          </a:prstGeom>
          <a:noFill/>
          <a:ln>
            <a:noFill/>
          </a:ln>
        </p:spPr>
      </p:pic>
    </p:spTree>
    <p:extLst>
      <p:ext uri="{BB962C8B-B14F-4D97-AF65-F5344CB8AC3E}">
        <p14:creationId xmlns:p14="http://schemas.microsoft.com/office/powerpoint/2010/main" val="20622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Shape 280"/>
          <p:cNvSpPr txBox="1"/>
          <p:nvPr/>
        </p:nvSpPr>
        <p:spPr>
          <a:xfrm>
            <a:off x="0" y="202815"/>
            <a:ext cx="12192000" cy="779701"/>
          </a:xfrm>
          <a:prstGeom prst="rect">
            <a:avLst/>
          </a:prstGeom>
          <a:noFill/>
          <a:ln>
            <a:noFill/>
          </a:ln>
        </p:spPr>
        <p:txBody>
          <a:bodyPr lIns="121897" tIns="60932" rIns="121897" bIns="60932" anchor="t" anchorCtr="0">
            <a:noAutofit/>
          </a:bodyPr>
          <a:lstStyle/>
          <a:p>
            <a:pPr algn="ctr">
              <a:buClr>
                <a:srgbClr val="000000"/>
              </a:buClr>
              <a:buSzPct val="25000"/>
            </a:pPr>
            <a:r>
              <a:rPr lang="en-US" sz="4300" dirty="0">
                <a:solidFill>
                  <a:schemeClr val="tx2">
                    <a:satMod val="130000"/>
                  </a:schemeClr>
                </a:solidFill>
                <a:effectLst>
                  <a:outerShdw blurRad="50000" dist="30000" dir="5400000" algn="tl" rotWithShape="0">
                    <a:srgbClr val="000000">
                      <a:alpha val="30000"/>
                    </a:srgbClr>
                  </a:outerShdw>
                </a:effectLst>
                <a:latin typeface="+mj-lt"/>
                <a:ea typeface="+mj-ea"/>
                <a:cs typeface="+mj-cs"/>
                <a:sym typeface="Source Sans Pro"/>
              </a:rPr>
              <a:t>Multiple Ways to Communicate</a:t>
            </a:r>
          </a:p>
        </p:txBody>
      </p:sp>
      <p:pic>
        <p:nvPicPr>
          <p:cNvPr id="281" name="Shape 281" descr="email.png"/>
          <p:cNvPicPr preferRelativeResize="0"/>
          <p:nvPr/>
        </p:nvPicPr>
        <p:blipFill rotWithShape="1">
          <a:blip r:embed="rId3">
            <a:alphaModFix/>
          </a:blip>
          <a:srcRect/>
          <a:stretch/>
        </p:blipFill>
        <p:spPr>
          <a:xfrm>
            <a:off x="1685631" y="1423472"/>
            <a:ext cx="2353600" cy="2353600"/>
          </a:xfrm>
          <a:prstGeom prst="rect">
            <a:avLst/>
          </a:prstGeom>
          <a:noFill/>
          <a:ln>
            <a:noFill/>
          </a:ln>
        </p:spPr>
      </p:pic>
      <p:pic>
        <p:nvPicPr>
          <p:cNvPr id="282" name="Shape 282" descr="facebook-logo-png-38347.png"/>
          <p:cNvPicPr preferRelativeResize="0"/>
          <p:nvPr/>
        </p:nvPicPr>
        <p:blipFill rotWithShape="1">
          <a:blip r:embed="rId4">
            <a:alphaModFix/>
          </a:blip>
          <a:srcRect/>
          <a:stretch/>
        </p:blipFill>
        <p:spPr>
          <a:xfrm>
            <a:off x="1685499" y="4044963"/>
            <a:ext cx="2353732" cy="2235199"/>
          </a:xfrm>
          <a:prstGeom prst="rect">
            <a:avLst/>
          </a:prstGeom>
          <a:noFill/>
          <a:ln>
            <a:noFill/>
          </a:ln>
        </p:spPr>
      </p:pic>
      <p:pic>
        <p:nvPicPr>
          <p:cNvPr id="283" name="Shape 283" descr="twitter-icon-89.png"/>
          <p:cNvPicPr preferRelativeResize="0"/>
          <p:nvPr/>
        </p:nvPicPr>
        <p:blipFill rotWithShape="1">
          <a:blip r:embed="rId5">
            <a:alphaModFix/>
          </a:blip>
          <a:srcRect/>
          <a:stretch/>
        </p:blipFill>
        <p:spPr>
          <a:xfrm>
            <a:off x="4407721" y="1389472"/>
            <a:ext cx="2421600" cy="2421600"/>
          </a:xfrm>
          <a:prstGeom prst="rect">
            <a:avLst/>
          </a:prstGeom>
          <a:noFill/>
          <a:ln>
            <a:noFill/>
          </a:ln>
        </p:spPr>
      </p:pic>
      <p:pic>
        <p:nvPicPr>
          <p:cNvPr id="284" name="Shape 284" descr="Websites.jpg"/>
          <p:cNvPicPr preferRelativeResize="0"/>
          <p:nvPr/>
        </p:nvPicPr>
        <p:blipFill rotWithShape="1">
          <a:blip r:embed="rId6">
            <a:alphaModFix/>
          </a:blip>
          <a:srcRect/>
          <a:stretch/>
        </p:blipFill>
        <p:spPr>
          <a:xfrm>
            <a:off x="7070529" y="4044963"/>
            <a:ext cx="4444399" cy="2167600"/>
          </a:xfrm>
          <a:prstGeom prst="rect">
            <a:avLst/>
          </a:prstGeom>
          <a:noFill/>
          <a:ln>
            <a:noFill/>
          </a:ln>
        </p:spPr>
      </p:pic>
      <p:pic>
        <p:nvPicPr>
          <p:cNvPr id="285" name="Shape 285" descr="580b57fcd9996e24bc43c521.png"/>
          <p:cNvPicPr preferRelativeResize="0"/>
          <p:nvPr/>
        </p:nvPicPr>
        <p:blipFill rotWithShape="1">
          <a:blip r:embed="rId7">
            <a:alphaModFix/>
          </a:blip>
          <a:srcRect/>
          <a:stretch/>
        </p:blipFill>
        <p:spPr>
          <a:xfrm>
            <a:off x="4238455" y="3849532"/>
            <a:ext cx="2760132" cy="2590800"/>
          </a:xfrm>
          <a:prstGeom prst="rect">
            <a:avLst/>
          </a:prstGeom>
          <a:noFill/>
          <a:ln>
            <a:noFill/>
          </a:ln>
        </p:spPr>
      </p:pic>
      <p:pic>
        <p:nvPicPr>
          <p:cNvPr id="286" name="Shape 286" descr="remind.jpg"/>
          <p:cNvPicPr preferRelativeResize="0"/>
          <p:nvPr/>
        </p:nvPicPr>
        <p:blipFill rotWithShape="1">
          <a:blip r:embed="rId8">
            <a:alphaModFix/>
          </a:blip>
          <a:srcRect/>
          <a:stretch/>
        </p:blipFill>
        <p:spPr>
          <a:xfrm>
            <a:off x="7070445" y="1393429"/>
            <a:ext cx="4444399" cy="2336800"/>
          </a:xfrm>
          <a:prstGeom prst="rect">
            <a:avLst/>
          </a:prstGeom>
          <a:noFill/>
          <a:ln>
            <a:noFill/>
          </a:ln>
        </p:spPr>
      </p:pic>
    </p:spTree>
    <p:extLst>
      <p:ext uri="{BB962C8B-B14F-4D97-AF65-F5344CB8AC3E}">
        <p14:creationId xmlns:p14="http://schemas.microsoft.com/office/powerpoint/2010/main" val="40009447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82"/>
                                        </p:tgtEl>
                                        <p:attrNameLst>
                                          <p:attrName>style.visibility</p:attrName>
                                        </p:attrNameLst>
                                      </p:cBhvr>
                                      <p:to>
                                        <p:strVal val="visible"/>
                                      </p:to>
                                    </p:set>
                                    <p:animEffect transition="in" filter="fade">
                                      <p:cBhvr>
                                        <p:cTn id="11" dur="500"/>
                                        <p:tgtEl>
                                          <p:spTgt spid="28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83"/>
                                        </p:tgtEl>
                                        <p:attrNameLst>
                                          <p:attrName>style.visibility</p:attrName>
                                        </p:attrNameLst>
                                      </p:cBhvr>
                                      <p:to>
                                        <p:strVal val="visible"/>
                                      </p:to>
                                    </p:set>
                                    <p:animEffect transition="in" filter="fade">
                                      <p:cBhvr>
                                        <p:cTn id="16" dur="500"/>
                                        <p:tgtEl>
                                          <p:spTgt spid="28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85"/>
                                        </p:tgtEl>
                                        <p:attrNameLst>
                                          <p:attrName>style.visibility</p:attrName>
                                        </p:attrNameLst>
                                      </p:cBhvr>
                                      <p:to>
                                        <p:strVal val="visible"/>
                                      </p:to>
                                    </p:set>
                                    <p:animEffect transition="in" filter="fade">
                                      <p:cBhvr>
                                        <p:cTn id="21" dur="500"/>
                                        <p:tgtEl>
                                          <p:spTgt spid="28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86"/>
                                        </p:tgtEl>
                                        <p:attrNameLst>
                                          <p:attrName>style.visibility</p:attrName>
                                        </p:attrNameLst>
                                      </p:cBhvr>
                                      <p:to>
                                        <p:strVal val="visible"/>
                                      </p:to>
                                    </p:set>
                                    <p:animEffect transition="in" filter="fade">
                                      <p:cBhvr>
                                        <p:cTn id="26" dur="1000"/>
                                        <p:tgtEl>
                                          <p:spTgt spid="28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84"/>
                                        </p:tgtEl>
                                        <p:attrNameLst>
                                          <p:attrName>style.visibility</p:attrName>
                                        </p:attrNameLst>
                                      </p:cBhvr>
                                      <p:to>
                                        <p:strVal val="visible"/>
                                      </p:to>
                                    </p:set>
                                    <p:animEffect transition="in" filter="fade">
                                      <p:cBhvr>
                                        <p:cTn id="31" dur="1000"/>
                                        <p:tgtEl>
                                          <p:spTgt spid="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Shape 290"/>
        <p:cNvGrpSpPr/>
        <p:nvPr/>
      </p:nvGrpSpPr>
      <p:grpSpPr>
        <a:xfrm>
          <a:off x="0" y="0"/>
          <a:ext cx="0" cy="0"/>
          <a:chOff x="0" y="0"/>
          <a:chExt cx="0" cy="0"/>
        </a:xfrm>
      </p:grpSpPr>
      <p:sp>
        <p:nvSpPr>
          <p:cNvPr id="291" name="Shape 291"/>
          <p:cNvSpPr txBox="1">
            <a:spLocks noGrp="1"/>
          </p:cNvSpPr>
          <p:nvPr>
            <p:ph type="title"/>
          </p:nvPr>
        </p:nvSpPr>
        <p:spPr>
          <a:xfrm>
            <a:off x="415600" y="347233"/>
            <a:ext cx="11360800" cy="1009600"/>
          </a:xfrm>
          <a:prstGeom prst="rect">
            <a:avLst/>
          </a:prstGeom>
        </p:spPr>
        <p:txBody>
          <a:bodyPr lIns="121897" tIns="121897" rIns="121897" bIns="121897" anchor="t" anchorCtr="0">
            <a:noAutofit/>
          </a:bodyPr>
          <a:lstStyle/>
          <a:p>
            <a:pPr>
              <a:buClr>
                <a:srgbClr val="000000"/>
              </a:buClr>
              <a:buSzPct val="25000"/>
            </a:pPr>
            <a:r>
              <a:rPr lang="en-US" sz="4300" dirty="0">
                <a:solidFill>
                  <a:schemeClr val="tx2">
                    <a:satMod val="130000"/>
                  </a:schemeClr>
                </a:solidFill>
                <a:latin typeface="+mj-lt"/>
                <a:ea typeface="+mj-ea"/>
                <a:cs typeface="+mj-cs"/>
              </a:rPr>
              <a:t>Multiple Ways to Communicate</a:t>
            </a:r>
          </a:p>
        </p:txBody>
      </p:sp>
      <p:pic>
        <p:nvPicPr>
          <p:cNvPr id="294" name="Shape 294"/>
          <p:cNvPicPr preferRelativeResize="0"/>
          <p:nvPr/>
        </p:nvPicPr>
        <p:blipFill>
          <a:blip r:embed="rId3">
            <a:alphaModFix/>
          </a:blip>
          <a:stretch>
            <a:fillRect/>
          </a:stretch>
        </p:blipFill>
        <p:spPr>
          <a:xfrm>
            <a:off x="5028678" y="2130781"/>
            <a:ext cx="2761065" cy="2060199"/>
          </a:xfrm>
          <a:prstGeom prst="rect">
            <a:avLst/>
          </a:prstGeom>
          <a:noFill/>
          <a:ln>
            <a:noFill/>
          </a:ln>
        </p:spPr>
      </p:pic>
      <p:pic>
        <p:nvPicPr>
          <p:cNvPr id="295" name="Shape 295"/>
          <p:cNvPicPr preferRelativeResize="0"/>
          <p:nvPr/>
        </p:nvPicPr>
        <p:blipFill>
          <a:blip r:embed="rId4">
            <a:alphaModFix/>
          </a:blip>
          <a:stretch>
            <a:fillRect/>
          </a:stretch>
        </p:blipFill>
        <p:spPr>
          <a:xfrm>
            <a:off x="600501" y="1534903"/>
            <a:ext cx="3524296" cy="3802013"/>
          </a:xfrm>
          <a:prstGeom prst="rect">
            <a:avLst/>
          </a:prstGeom>
          <a:noFill/>
          <a:ln>
            <a:noFill/>
          </a:ln>
        </p:spPr>
      </p:pic>
      <p:pic>
        <p:nvPicPr>
          <p:cNvPr id="298" name="Shape 298"/>
          <p:cNvPicPr preferRelativeResize="0"/>
          <p:nvPr/>
        </p:nvPicPr>
        <p:blipFill>
          <a:blip r:embed="rId5">
            <a:alphaModFix/>
          </a:blip>
          <a:stretch>
            <a:fillRect/>
          </a:stretch>
        </p:blipFill>
        <p:spPr>
          <a:xfrm>
            <a:off x="8693624" y="1534903"/>
            <a:ext cx="3082776" cy="4033383"/>
          </a:xfrm>
          <a:prstGeom prst="rect">
            <a:avLst/>
          </a:prstGeom>
          <a:noFill/>
          <a:ln>
            <a:noFill/>
          </a:ln>
        </p:spPr>
      </p:pic>
    </p:spTree>
    <p:extLst>
      <p:ext uri="{BB962C8B-B14F-4D97-AF65-F5344CB8AC3E}">
        <p14:creationId xmlns:p14="http://schemas.microsoft.com/office/powerpoint/2010/main" val="28375474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1584100" y="1803043"/>
            <a:ext cx="7439130" cy="4945488"/>
          </a:xfrm>
          <a:prstGeom prst="rect">
            <a:avLst/>
          </a:prstGeom>
        </p:spPr>
        <p:style>
          <a:lnRef idx="2">
            <a:schemeClr val="accent2"/>
          </a:lnRef>
          <a:fillRef idx="1">
            <a:schemeClr val="lt1"/>
          </a:fillRef>
          <a:effectRef idx="0">
            <a:schemeClr val="accent2"/>
          </a:effectRef>
          <a:fontRef idx="minor">
            <a:schemeClr val="dk1"/>
          </a:fontRef>
        </p:style>
        <p:txBody>
          <a:bodyPr>
            <a:noAutofit/>
          </a:bodyPr>
          <a:lstStyle/>
          <a:p>
            <a:r>
              <a:rPr lang="en-US" sz="3200" dirty="0"/>
              <a:t>Communication method by office staff, whether by phone or in person</a:t>
            </a:r>
          </a:p>
          <a:p>
            <a:pPr lvl="1">
              <a:buFont typeface="Courier New" panose="02070309020205020404" pitchFamily="49" charset="0"/>
              <a:buChar char="o"/>
            </a:pPr>
            <a:r>
              <a:rPr lang="en-US" sz="3200" dirty="0"/>
              <a:t>  Tone:  Friendly,  respectful</a:t>
            </a:r>
            <a:endParaRPr lang="en-US" sz="2000" dirty="0"/>
          </a:p>
          <a:p>
            <a:pPr lvl="1">
              <a:buFont typeface="Courier New" panose="02070309020205020404" pitchFamily="49" charset="0"/>
              <a:buChar char="o"/>
            </a:pPr>
            <a:r>
              <a:rPr lang="en-US" sz="3200" dirty="0"/>
              <a:t>  Words:  Professional, respectful</a:t>
            </a:r>
          </a:p>
          <a:p>
            <a:pPr marL="587693" lvl="1" indent="-285750">
              <a:buFont typeface="Wingdings" panose="05000000000000000000" pitchFamily="2" charset="2"/>
              <a:buChar char="q"/>
            </a:pPr>
            <a:r>
              <a:rPr lang="en-US" sz="2800" dirty="0"/>
              <a:t> “May I help you?”</a:t>
            </a:r>
          </a:p>
          <a:p>
            <a:pPr marL="587693" lvl="1" indent="-285750">
              <a:buFont typeface="Wingdings" panose="05000000000000000000" pitchFamily="2" charset="2"/>
              <a:buChar char="q"/>
            </a:pPr>
            <a:r>
              <a:rPr lang="en-US" sz="2800" dirty="0"/>
              <a:t> “Thank you.”</a:t>
            </a:r>
          </a:p>
          <a:p>
            <a:pPr marL="587693" lvl="1" indent="-285750">
              <a:buFont typeface="Wingdings" panose="05000000000000000000" pitchFamily="2" charset="2"/>
              <a:buChar char="q"/>
            </a:pPr>
            <a:r>
              <a:rPr lang="en-US" sz="2800" dirty="0"/>
              <a:t> “I will leave a message for the teacher.” </a:t>
            </a:r>
          </a:p>
          <a:p>
            <a:pPr marL="587693" lvl="1" indent="-285750">
              <a:buFont typeface="Wingdings" panose="05000000000000000000" pitchFamily="2" charset="2"/>
              <a:buChar char="q"/>
            </a:pPr>
            <a:r>
              <a:rPr lang="en-US" sz="2800" dirty="0"/>
              <a:t> “Let me get the information you need.”</a:t>
            </a:r>
          </a:p>
          <a:p>
            <a:pPr marL="587693" lvl="1" indent="-285750">
              <a:buFont typeface="Wingdings" panose="05000000000000000000" pitchFamily="2" charset="2"/>
              <a:buChar char="q"/>
            </a:pPr>
            <a:r>
              <a:rPr lang="en-US" sz="2800" dirty="0"/>
              <a:t> “Good morning”  “Good afternoon”</a:t>
            </a:r>
          </a:p>
        </p:txBody>
      </p:sp>
      <p:pic>
        <p:nvPicPr>
          <p:cNvPr id="2052" name="Picture 4" descr="C:\Users\lausd_user\AppData\Local\Microsoft\Windows\Temporary Internet Files\Content.IE5\HIDNMWJI\handshake-respect[1].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211691" y="4784231"/>
            <a:ext cx="2685549" cy="170800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lausd_user\AppData\Local\Microsoft\Windows\Temporary Internet Files\Content.IE5\HIDNMWJI\polit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7240" y="1803043"/>
            <a:ext cx="2540000" cy="24384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r>
              <a:rPr lang="en-US" dirty="0"/>
              <a:t>Effective Communication Practices</a:t>
            </a:r>
          </a:p>
        </p:txBody>
      </p:sp>
    </p:spTree>
    <p:extLst>
      <p:ext uri="{BB962C8B-B14F-4D97-AF65-F5344CB8AC3E}">
        <p14:creationId xmlns:p14="http://schemas.microsoft.com/office/powerpoint/2010/main" val="6323302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1584100" y="1803043"/>
            <a:ext cx="7439130" cy="4945488"/>
          </a:xfrm>
          <a:prstGeom prst="rect">
            <a:avLst/>
          </a:prstGeom>
        </p:spPr>
        <p:style>
          <a:lnRef idx="2">
            <a:schemeClr val="accent2"/>
          </a:lnRef>
          <a:fillRef idx="1">
            <a:schemeClr val="lt1"/>
          </a:fillRef>
          <a:effectRef idx="0">
            <a:schemeClr val="accent2"/>
          </a:effectRef>
          <a:fontRef idx="minor">
            <a:schemeClr val="dk1"/>
          </a:fontRef>
        </p:style>
        <p:txBody>
          <a:bodyPr>
            <a:noAutofit/>
          </a:bodyPr>
          <a:lstStyle/>
          <a:p>
            <a:r>
              <a:rPr lang="en-US" sz="3200" dirty="0"/>
              <a:t>Communication method by teachers, whether by phone, email or in person</a:t>
            </a:r>
          </a:p>
          <a:p>
            <a:pPr lvl="1"/>
            <a:r>
              <a:rPr lang="en-US" sz="3200" dirty="0"/>
              <a:t>Tone:  Friendly</a:t>
            </a:r>
          </a:p>
          <a:p>
            <a:pPr lvl="1"/>
            <a:r>
              <a:rPr lang="en-US" sz="3200" dirty="0"/>
              <a:t>Words:  Professional, respectful. Teachers should tell parents:</a:t>
            </a:r>
          </a:p>
          <a:p>
            <a:pPr marL="834581" lvl="2" indent="-285750">
              <a:buFont typeface="Wingdings" panose="05000000000000000000" pitchFamily="2" charset="2"/>
              <a:buChar char="q"/>
            </a:pPr>
            <a:r>
              <a:rPr lang="en-US" dirty="0"/>
              <a:t> </a:t>
            </a:r>
            <a:r>
              <a:rPr lang="en-US" b="1" dirty="0"/>
              <a:t>Your child has many talents.</a:t>
            </a:r>
          </a:p>
          <a:p>
            <a:pPr marL="834581" lvl="2" indent="-285750">
              <a:buFont typeface="Wingdings" panose="05000000000000000000" pitchFamily="2" charset="2"/>
              <a:buChar char="q"/>
            </a:pPr>
            <a:r>
              <a:rPr lang="en-US" b="1" dirty="0"/>
              <a:t>  Your child </a:t>
            </a:r>
            <a:r>
              <a:rPr lang="en-US" b="1" dirty="0" smtClean="0"/>
              <a:t>has </a:t>
            </a:r>
            <a:r>
              <a:rPr lang="en-US" b="1" dirty="0"/>
              <a:t>a great sense of humor.</a:t>
            </a:r>
          </a:p>
          <a:p>
            <a:pPr marL="834581" lvl="2" indent="-285750">
              <a:buFont typeface="Wingdings" panose="05000000000000000000" pitchFamily="2" charset="2"/>
              <a:buChar char="q"/>
            </a:pPr>
            <a:r>
              <a:rPr lang="en-US" b="1" dirty="0"/>
              <a:t>  Your child needs help with knowing his basic    </a:t>
            </a:r>
          </a:p>
          <a:p>
            <a:pPr marL="548831" lvl="2" indent="0">
              <a:buNone/>
            </a:pPr>
            <a:r>
              <a:rPr lang="en-US" b="1" dirty="0"/>
              <a:t>     sight words.  Let me give you a list of words </a:t>
            </a:r>
          </a:p>
          <a:p>
            <a:pPr marL="548831" lvl="2" indent="0">
              <a:buNone/>
            </a:pPr>
            <a:r>
              <a:rPr lang="en-US" b="1" dirty="0"/>
              <a:t>     he can use. </a:t>
            </a:r>
          </a:p>
        </p:txBody>
      </p:sp>
      <p:pic>
        <p:nvPicPr>
          <p:cNvPr id="2052" name="Picture 4" descr="C:\Users\lausd_user\AppData\Local\Microsoft\Windows\Temporary Internet Files\Content.IE5\HIDNMWJI\handshake-respect[1].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211691" y="4784231"/>
            <a:ext cx="2685549" cy="170800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lausd_user\AppData\Local\Microsoft\Windows\Temporary Internet Files\Content.IE5\HIDNMWJI\polit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7240" y="1803043"/>
            <a:ext cx="2540000" cy="24384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r>
              <a:rPr lang="en-US" dirty="0"/>
              <a:t>Effective Communication Practices</a:t>
            </a:r>
          </a:p>
        </p:txBody>
      </p:sp>
    </p:spTree>
    <p:extLst>
      <p:ext uri="{BB962C8B-B14F-4D97-AF65-F5344CB8AC3E}">
        <p14:creationId xmlns:p14="http://schemas.microsoft.com/office/powerpoint/2010/main" val="31886153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Call To Action</a:t>
            </a:r>
          </a:p>
        </p:txBody>
      </p:sp>
      <p:sp>
        <p:nvSpPr>
          <p:cNvPr id="3" name="Content Placeholder 2"/>
          <p:cNvSpPr>
            <a:spLocks noGrp="1"/>
          </p:cNvSpPr>
          <p:nvPr>
            <p:ph idx="1"/>
          </p:nvPr>
        </p:nvSpPr>
        <p:spPr/>
        <p:txBody>
          <a:bodyPr/>
          <a:lstStyle/>
          <a:p>
            <a:r>
              <a:rPr lang="en-US" dirty="0"/>
              <a:t>Assess your school’s welcoming school culture</a:t>
            </a:r>
          </a:p>
          <a:p>
            <a:r>
              <a:rPr lang="en-US" dirty="0"/>
              <a:t>With your team, complete the School Family Engagement Plan’s section on Welcoming Environment to determine next steps for strengthening your school’s welcoming environment</a:t>
            </a:r>
          </a:p>
        </p:txBody>
      </p:sp>
      <p:pic>
        <p:nvPicPr>
          <p:cNvPr id="4" name="Picture 3"/>
          <p:cNvPicPr>
            <a:picLocks noChangeAspect="1"/>
          </p:cNvPicPr>
          <p:nvPr/>
        </p:nvPicPr>
        <p:blipFill>
          <a:blip r:embed="rId3"/>
          <a:stretch>
            <a:fillRect/>
          </a:stretch>
        </p:blipFill>
        <p:spPr>
          <a:xfrm>
            <a:off x="5348287" y="3677545"/>
            <a:ext cx="5158687" cy="2988067"/>
          </a:xfrm>
          <a:prstGeom prst="rect">
            <a:avLst/>
          </a:prstGeom>
        </p:spPr>
      </p:pic>
    </p:spTree>
    <p:extLst>
      <p:ext uri="{BB962C8B-B14F-4D97-AF65-F5344CB8AC3E}">
        <p14:creationId xmlns:p14="http://schemas.microsoft.com/office/powerpoint/2010/main" val="6814402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Objectives</a:t>
            </a:r>
          </a:p>
        </p:txBody>
      </p:sp>
      <p:sp>
        <p:nvSpPr>
          <p:cNvPr id="2" name="Content Placeholder 1"/>
          <p:cNvSpPr>
            <a:spLocks noGrp="1"/>
          </p:cNvSpPr>
          <p:nvPr>
            <p:ph idx="1"/>
          </p:nvPr>
        </p:nvSpPr>
        <p:spPr>
          <a:xfrm>
            <a:off x="1390918" y="1447800"/>
            <a:ext cx="9806169" cy="4800600"/>
          </a:xfrm>
        </p:spPr>
        <p:txBody>
          <a:bodyPr>
            <a:normAutofit lnSpcReduction="10000"/>
          </a:bodyPr>
          <a:lstStyle/>
          <a:p>
            <a:r>
              <a:rPr lang="en-US" sz="3600" dirty="0"/>
              <a:t>Identify benefits of creating a welcoming environment</a:t>
            </a:r>
          </a:p>
          <a:p>
            <a:r>
              <a:rPr lang="en-US" sz="3600" dirty="0"/>
              <a:t>Learn how to establish a welcoming school culture</a:t>
            </a:r>
          </a:p>
          <a:p>
            <a:r>
              <a:rPr lang="en-US" sz="3600" dirty="0"/>
              <a:t>Identify who is responsible for creating a welcoming environment</a:t>
            </a:r>
          </a:p>
          <a:p>
            <a:r>
              <a:rPr lang="en-US" sz="3600" dirty="0"/>
              <a:t>Learn how to assess a school’s environment and develop a plan for developing a welcoming school culture</a:t>
            </a:r>
          </a:p>
          <a:p>
            <a:endParaRPr lang="en-US" dirty="0"/>
          </a:p>
        </p:txBody>
      </p:sp>
      <p:pic>
        <p:nvPicPr>
          <p:cNvPr id="5" name="Picture 4" descr="Picture of LDWest Logo NEW (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4640" y="1"/>
            <a:ext cx="2777360" cy="2305538"/>
          </a:xfrm>
          <a:prstGeom prst="rect">
            <a:avLst/>
          </a:prstGeom>
        </p:spPr>
      </p:pic>
    </p:spTree>
    <p:extLst>
      <p:ext uri="{BB962C8B-B14F-4D97-AF65-F5344CB8AC3E}">
        <p14:creationId xmlns:p14="http://schemas.microsoft.com/office/powerpoint/2010/main" val="42427561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http://www.drone-maniac.com/wp-content/uploads/2016/12/thank-yo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5897" y="128667"/>
            <a:ext cx="5624761" cy="38275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297947" y="4830792"/>
            <a:ext cx="4451230" cy="461665"/>
          </a:xfrm>
          <a:prstGeom prst="rect">
            <a:avLst/>
          </a:prstGeom>
          <a:noFill/>
        </p:spPr>
        <p:txBody>
          <a:bodyPr wrap="square" rtlCol="0">
            <a:spAutoFit/>
          </a:bodyPr>
          <a:lstStyle/>
          <a:p>
            <a:r>
              <a:rPr lang="en-US" sz="2400" dirty="0"/>
              <a:t>Contact Information for Presenter</a:t>
            </a:r>
          </a:p>
        </p:txBody>
      </p:sp>
      <p:pic>
        <p:nvPicPr>
          <p:cNvPr id="17410" name="Picture 2" descr="C:\Users\lausd_user\AppData\Local\Microsoft\Windows\Temporary Internet Files\Content.IE5\Z6QXL545\thank_you[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4839" y="772314"/>
            <a:ext cx="4054338" cy="2763988"/>
          </a:xfrm>
          <a:prstGeom prst="rect">
            <a:avLst/>
          </a:prstGeom>
          <a:noFill/>
          <a:extLst>
            <a:ext uri="{909E8E84-426E-40dd-AFC4-6F175D3DCCD1}">
              <a14:hiddenFill xmlns:a14="http://schemas.microsoft.com/office/drawing/2010/main">
                <a:solidFill>
                  <a:srgbClr val="FFFFFF"/>
                </a:solidFill>
              </a14:hiddenFill>
            </a:ext>
          </a:extLst>
        </p:spPr>
      </p:pic>
      <p:pic>
        <p:nvPicPr>
          <p:cNvPr id="17411" name="Picture 3" descr="C:\Users\lausd_user\AppData\Local\Microsoft\Windows\Temporary Internet Files\Content.IE5\FNV97KEA\gracias[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15897" y="4254758"/>
            <a:ext cx="5070310" cy="2601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211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2603" y="274638"/>
            <a:ext cx="9041406" cy="1143000"/>
          </a:xfrm>
        </p:spPr>
        <p:txBody>
          <a:bodyPr>
            <a:noAutofit/>
          </a:bodyPr>
          <a:lstStyle/>
          <a:p>
            <a:r>
              <a:rPr lang="en-US" dirty="0"/>
              <a:t>Decades of Research Shows…</a:t>
            </a:r>
          </a:p>
        </p:txBody>
      </p:sp>
      <p:sp>
        <p:nvSpPr>
          <p:cNvPr id="3" name="Content Placeholder 2"/>
          <p:cNvSpPr>
            <a:spLocks noGrp="1"/>
          </p:cNvSpPr>
          <p:nvPr>
            <p:ph idx="1"/>
          </p:nvPr>
        </p:nvSpPr>
        <p:spPr>
          <a:xfrm>
            <a:off x="3397458" y="1403260"/>
            <a:ext cx="8462367" cy="5325343"/>
          </a:xfrm>
        </p:spPr>
        <p:txBody>
          <a:bodyPr>
            <a:normAutofit lnSpcReduction="10000"/>
          </a:bodyPr>
          <a:lstStyle/>
          <a:p>
            <a:pPr marL="0" indent="0">
              <a:buNone/>
            </a:pPr>
            <a:r>
              <a:rPr lang="en-US" b="1" dirty="0">
                <a:solidFill>
                  <a:schemeClr val="accent2">
                    <a:lumMod val="75000"/>
                  </a:schemeClr>
                </a:solidFill>
              </a:rPr>
              <a:t>In a 2005 meta-analysis study,  William </a:t>
            </a:r>
            <a:r>
              <a:rPr lang="en-US" b="1" dirty="0" err="1">
                <a:solidFill>
                  <a:schemeClr val="accent2">
                    <a:lumMod val="75000"/>
                  </a:schemeClr>
                </a:solidFill>
              </a:rPr>
              <a:t>Jeynes</a:t>
            </a:r>
            <a:r>
              <a:rPr lang="en-US" b="1" dirty="0">
                <a:solidFill>
                  <a:schemeClr val="accent2">
                    <a:lumMod val="75000"/>
                  </a:schemeClr>
                </a:solidFill>
              </a:rPr>
              <a:t> found…</a:t>
            </a:r>
          </a:p>
          <a:p>
            <a:pPr>
              <a:spcBef>
                <a:spcPts val="0"/>
              </a:spcBef>
            </a:pPr>
            <a:r>
              <a:rPr lang="en-US" dirty="0"/>
              <a:t>Family and community involvement in education correlates with higher student achievement outcomes.</a:t>
            </a:r>
          </a:p>
          <a:p>
            <a:pPr>
              <a:spcBef>
                <a:spcPts val="0"/>
              </a:spcBef>
            </a:pPr>
            <a:r>
              <a:rPr lang="en-US" dirty="0"/>
              <a:t>School improvement occurs regardless of the parent’s education, family income, or background. </a:t>
            </a:r>
          </a:p>
          <a:p>
            <a:pPr>
              <a:spcBef>
                <a:spcPts val="0"/>
              </a:spcBef>
            </a:pPr>
            <a:r>
              <a:rPr lang="en-US" dirty="0"/>
              <a:t>Parent involvement significantly affects academic achievement across all races, including African American and Latino children.</a:t>
            </a:r>
          </a:p>
          <a:p>
            <a:endParaRPr lang="en-US"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7327" y="1558537"/>
            <a:ext cx="1724856" cy="2333383"/>
          </a:xfrm>
          <a:prstGeom prst="rect">
            <a:avLst/>
          </a:prstGeom>
        </p:spPr>
      </p:pic>
    </p:spTree>
    <p:extLst>
      <p:ext uri="{BB962C8B-B14F-4D97-AF65-F5344CB8AC3E}">
        <p14:creationId xmlns:p14="http://schemas.microsoft.com/office/powerpoint/2010/main" val="123887108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2603" y="274638"/>
            <a:ext cx="9041406" cy="1143000"/>
          </a:xfrm>
        </p:spPr>
        <p:txBody>
          <a:bodyPr>
            <a:noAutofit/>
          </a:bodyPr>
          <a:lstStyle/>
          <a:p>
            <a:r>
              <a:rPr lang="en-US" dirty="0"/>
              <a:t>Decades of Research Shows…</a:t>
            </a:r>
          </a:p>
        </p:txBody>
      </p:sp>
      <p:sp>
        <p:nvSpPr>
          <p:cNvPr id="3" name="Content Placeholder 2"/>
          <p:cNvSpPr>
            <a:spLocks noGrp="1"/>
          </p:cNvSpPr>
          <p:nvPr>
            <p:ph idx="1"/>
          </p:nvPr>
        </p:nvSpPr>
        <p:spPr>
          <a:xfrm>
            <a:off x="1962122" y="1420544"/>
            <a:ext cx="9976836" cy="5325343"/>
          </a:xfrm>
        </p:spPr>
        <p:txBody>
          <a:bodyPr>
            <a:normAutofit/>
          </a:bodyPr>
          <a:lstStyle/>
          <a:p>
            <a:pPr>
              <a:spcBef>
                <a:spcPts val="0"/>
              </a:spcBef>
              <a:spcAft>
                <a:spcPts val="0"/>
              </a:spcAft>
            </a:pPr>
            <a:r>
              <a:rPr lang="en-US" dirty="0"/>
              <a:t>The influence of parental involvement overall is significant for secondary school children.</a:t>
            </a:r>
          </a:p>
          <a:p>
            <a:pPr>
              <a:spcBef>
                <a:spcPts val="0"/>
              </a:spcBef>
              <a:spcAft>
                <a:spcPts val="0"/>
              </a:spcAft>
            </a:pPr>
            <a:r>
              <a:rPr lang="en-US" dirty="0"/>
              <a:t>The results indicate a considerable and consistent relationship between parental involvement and academic achievement among urban students, and it holds when disaggregated by gender and racial minority status.</a:t>
            </a:r>
          </a:p>
          <a:p>
            <a:pPr>
              <a:spcBef>
                <a:spcPts val="0"/>
              </a:spcBef>
              <a:spcAft>
                <a:spcPts val="0"/>
              </a:spcAft>
            </a:pPr>
            <a:r>
              <a:rPr lang="en-US" dirty="0"/>
              <a:t>Parent involvement as a whole affects academic outcomes… such as grades and academic achievement</a:t>
            </a:r>
            <a:endParaRPr lang="en-US" sz="2800" dirty="0"/>
          </a:p>
          <a:p>
            <a:pPr marL="0" indent="0" algn="r">
              <a:spcBef>
                <a:spcPts val="0"/>
              </a:spcBef>
              <a:spcAft>
                <a:spcPts val="0"/>
              </a:spcAft>
              <a:buNone/>
            </a:pPr>
            <a:r>
              <a:rPr lang="en-US" sz="2800" i="1" dirty="0"/>
              <a:t>            </a:t>
            </a:r>
            <a:r>
              <a:rPr lang="en-US" sz="1800" i="1" dirty="0" err="1"/>
              <a:t>Jeynes</a:t>
            </a:r>
            <a:r>
              <a:rPr lang="en-US" sz="1800" i="1" dirty="0"/>
              <a:t>, W.H. (2005) A meta-analysis: The effects of parental involvement on </a:t>
            </a:r>
          </a:p>
          <a:p>
            <a:pPr marL="0" indent="0" algn="r">
              <a:spcBef>
                <a:spcPts val="0"/>
              </a:spcBef>
              <a:spcAft>
                <a:spcPts val="0"/>
              </a:spcAft>
              <a:buNone/>
            </a:pPr>
            <a:r>
              <a:rPr lang="en-US" sz="1800" i="1" dirty="0"/>
              <a:t>                 minority children’s academic achievement, 2005</a:t>
            </a:r>
          </a:p>
          <a:p>
            <a:endParaRPr lang="en-US" dirty="0"/>
          </a:p>
        </p:txBody>
      </p:sp>
      <p:sp>
        <p:nvSpPr>
          <p:cNvPr id="4" name="TextBox 3"/>
          <p:cNvSpPr txBox="1"/>
          <p:nvPr/>
        </p:nvSpPr>
        <p:spPr>
          <a:xfrm>
            <a:off x="2108718" y="6193581"/>
            <a:ext cx="2258009"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b="1" dirty="0"/>
              <a:t>Elbow partner</a:t>
            </a:r>
          </a:p>
        </p:txBody>
      </p:sp>
    </p:spTree>
    <p:extLst>
      <p:ext uri="{BB962C8B-B14F-4D97-AF65-F5344CB8AC3E}">
        <p14:creationId xmlns:p14="http://schemas.microsoft.com/office/powerpoint/2010/main" val="410111222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Shape 130"/>
          <p:cNvSpPr txBox="1">
            <a:spLocks noGrp="1"/>
          </p:cNvSpPr>
          <p:nvPr>
            <p:ph type="title"/>
          </p:nvPr>
        </p:nvSpPr>
        <p:spPr>
          <a:xfrm>
            <a:off x="-1" y="8367"/>
            <a:ext cx="10487891" cy="763599"/>
          </a:xfrm>
          <a:prstGeom prst="rect">
            <a:avLst/>
          </a:prstGeom>
          <a:noFill/>
          <a:ln>
            <a:noFill/>
          </a:ln>
        </p:spPr>
        <p:txBody>
          <a:bodyPr lIns="121897" tIns="121897" rIns="121897" bIns="121897" anchor="t" anchorCtr="0">
            <a:noAutofit/>
          </a:bodyPr>
          <a:lstStyle/>
          <a:p>
            <a:pPr>
              <a:buClr>
                <a:schemeClr val="dk1"/>
              </a:buClr>
              <a:buSzPct val="25000"/>
            </a:pPr>
            <a:r>
              <a:rPr lang="en-US" sz="4800" dirty="0">
                <a:solidFill>
                  <a:schemeClr val="tx2">
                    <a:satMod val="130000"/>
                  </a:schemeClr>
                </a:solidFill>
                <a:latin typeface="+mj-lt"/>
                <a:ea typeface="+mj-ea"/>
                <a:cs typeface="+mj-cs"/>
              </a:rPr>
              <a:t>What does the research say?</a:t>
            </a:r>
          </a:p>
        </p:txBody>
      </p:sp>
      <p:sp>
        <p:nvSpPr>
          <p:cNvPr id="131" name="Shape 131"/>
          <p:cNvSpPr txBox="1">
            <a:spLocks noGrp="1"/>
          </p:cNvSpPr>
          <p:nvPr>
            <p:ph type="body" idx="1"/>
          </p:nvPr>
        </p:nvSpPr>
        <p:spPr>
          <a:xfrm>
            <a:off x="653143" y="849666"/>
            <a:ext cx="8712200" cy="6008335"/>
          </a:xfrm>
          <a:prstGeom prst="rect">
            <a:avLst/>
          </a:prstGeom>
          <a:noFill/>
          <a:ln>
            <a:noFill/>
          </a:ln>
        </p:spPr>
        <p:txBody>
          <a:bodyPr lIns="121897" tIns="121897" rIns="121897" bIns="121897" anchor="t" anchorCtr="0">
            <a:noAutofit/>
          </a:bodyPr>
          <a:lstStyle/>
          <a:p>
            <a:pPr indent="-465655" algn="ctr">
              <a:buClr>
                <a:srgbClr val="6DB7D7"/>
              </a:buClr>
              <a:buSzPct val="25000"/>
            </a:pPr>
            <a:r>
              <a:rPr lang="en-US" sz="2700" dirty="0">
                <a:latin typeface="Times New Roman" panose="02020603050405020304" pitchFamily="18" charset="0"/>
                <a:cs typeface="Times New Roman" panose="02020603050405020304" pitchFamily="18" charset="0"/>
              </a:rPr>
              <a:t>Students with involved parents, no matter what their </a:t>
            </a:r>
          </a:p>
          <a:p>
            <a:pPr indent="-465655" algn="ctr">
              <a:buClr>
                <a:srgbClr val="6DB7D7"/>
              </a:buClr>
              <a:buSzPct val="25000"/>
            </a:pPr>
            <a:r>
              <a:rPr lang="en-US" sz="2700" dirty="0">
                <a:latin typeface="Times New Roman" panose="02020603050405020304" pitchFamily="18" charset="0"/>
                <a:cs typeface="Times New Roman" panose="02020603050405020304" pitchFamily="18" charset="0"/>
              </a:rPr>
              <a:t>income or background, are more likely to:</a:t>
            </a:r>
          </a:p>
          <a:p>
            <a:pPr indent="-465655" algn="ctr">
              <a:buClr>
                <a:srgbClr val="6DB7D7"/>
              </a:buClr>
              <a:buSzPct val="25000"/>
            </a:pPr>
            <a:endParaRPr sz="2700" dirty="0">
              <a:latin typeface="Times New Roman" panose="02020603050405020304" pitchFamily="18" charset="0"/>
              <a:cs typeface="Times New Roman" panose="02020603050405020304" pitchFamily="18" charset="0"/>
            </a:endParaRPr>
          </a:p>
          <a:p>
            <a:pPr marL="1058307" lvl="1" indent="-313259">
              <a:buClr>
                <a:srgbClr val="205C77"/>
              </a:buClr>
              <a:buSzPct val="110000"/>
              <a:buFont typeface="Source Sans Pro"/>
              <a:buChar char="●"/>
            </a:pPr>
            <a:r>
              <a:rPr lang="en-US" sz="2700" dirty="0">
                <a:latin typeface="Times New Roman" panose="02020603050405020304" pitchFamily="18" charset="0"/>
                <a:cs typeface="Times New Roman" panose="02020603050405020304" pitchFamily="18" charset="0"/>
              </a:rPr>
              <a:t> earn higher grades and test scores, and enroll in higher-level programs</a:t>
            </a:r>
          </a:p>
          <a:p>
            <a:pPr marL="1058307" lvl="1" indent="-313259">
              <a:buClr>
                <a:srgbClr val="205C77"/>
              </a:buClr>
              <a:buSzPct val="110000"/>
            </a:pPr>
            <a:endParaRPr sz="2700" dirty="0">
              <a:latin typeface="Times New Roman" panose="02020603050405020304" pitchFamily="18" charset="0"/>
              <a:cs typeface="Times New Roman" panose="02020603050405020304" pitchFamily="18" charset="0"/>
            </a:endParaRPr>
          </a:p>
          <a:p>
            <a:pPr marL="1058307" lvl="1" indent="-313259">
              <a:buClr>
                <a:srgbClr val="205C77"/>
              </a:buClr>
              <a:buSzPct val="110000"/>
              <a:buFont typeface="Source Sans Pro"/>
              <a:buChar char="●"/>
            </a:pPr>
            <a:r>
              <a:rPr lang="en-US" sz="2700" dirty="0">
                <a:latin typeface="Times New Roman" panose="02020603050405020304" pitchFamily="18" charset="0"/>
                <a:cs typeface="Times New Roman" panose="02020603050405020304" pitchFamily="18" charset="0"/>
              </a:rPr>
              <a:t> be promoted, pass their classes, and earn credits</a:t>
            </a:r>
          </a:p>
          <a:p>
            <a:pPr marL="753514" lvl="1" indent="-8466">
              <a:buClr>
                <a:srgbClr val="205C77"/>
              </a:buClr>
              <a:buSzPct val="25000"/>
            </a:pPr>
            <a:endParaRPr sz="2700" dirty="0">
              <a:latin typeface="Times New Roman" panose="02020603050405020304" pitchFamily="18" charset="0"/>
              <a:cs typeface="Times New Roman" panose="02020603050405020304" pitchFamily="18" charset="0"/>
            </a:endParaRPr>
          </a:p>
          <a:p>
            <a:pPr marL="1058307" lvl="1" indent="-313259">
              <a:buClr>
                <a:srgbClr val="205C77"/>
              </a:buClr>
              <a:buSzPct val="110000"/>
              <a:buFont typeface="Source Sans Pro"/>
              <a:buChar char="●"/>
            </a:pPr>
            <a:r>
              <a:rPr lang="en-US" sz="2700" dirty="0">
                <a:latin typeface="Times New Roman" panose="02020603050405020304" pitchFamily="18" charset="0"/>
                <a:cs typeface="Times New Roman" panose="02020603050405020304" pitchFamily="18" charset="0"/>
              </a:rPr>
              <a:t> attend school regularly</a:t>
            </a:r>
          </a:p>
          <a:p>
            <a:pPr marL="753514" lvl="1" indent="-8466">
              <a:buClr>
                <a:srgbClr val="205C77"/>
              </a:buClr>
              <a:buSzPct val="25000"/>
            </a:pPr>
            <a:endParaRPr sz="2700" dirty="0">
              <a:latin typeface="Times New Roman" panose="02020603050405020304" pitchFamily="18" charset="0"/>
              <a:cs typeface="Times New Roman" panose="02020603050405020304" pitchFamily="18" charset="0"/>
            </a:endParaRPr>
          </a:p>
          <a:p>
            <a:pPr marL="1058307" lvl="1" indent="-313259">
              <a:buClr>
                <a:srgbClr val="205C77"/>
              </a:buClr>
              <a:buSzPct val="110000"/>
              <a:buFont typeface="Source Sans Pro"/>
              <a:buChar char="●"/>
            </a:pPr>
            <a:r>
              <a:rPr lang="en-US" sz="2700" dirty="0">
                <a:latin typeface="Times New Roman" panose="02020603050405020304" pitchFamily="18" charset="0"/>
                <a:cs typeface="Times New Roman" panose="02020603050405020304" pitchFamily="18" charset="0"/>
              </a:rPr>
              <a:t> have better social skills, show improved behavior, and adapt well to school</a:t>
            </a:r>
          </a:p>
          <a:p>
            <a:pPr marL="753514" lvl="1" indent="-8466" algn="r">
              <a:buClr>
                <a:srgbClr val="205C77"/>
              </a:buClr>
              <a:buSzPct val="25000"/>
            </a:pPr>
            <a:r>
              <a:rPr lang="en-US" sz="2700" dirty="0">
                <a:latin typeface="Times New Roman" panose="02020603050405020304" pitchFamily="18" charset="0"/>
                <a:cs typeface="Times New Roman" panose="02020603050405020304" pitchFamily="18" charset="0"/>
              </a:rPr>
              <a:t>   	</a:t>
            </a:r>
            <a:r>
              <a:rPr lang="en-US" sz="1500" i="1" dirty="0">
                <a:latin typeface="Times New Roman" panose="02020603050405020304" pitchFamily="18" charset="0"/>
                <a:cs typeface="Times New Roman" panose="02020603050405020304" pitchFamily="18" charset="0"/>
              </a:rPr>
              <a:t>-National Center for Family and Community Connections with Schools</a:t>
            </a:r>
          </a:p>
        </p:txBody>
      </p:sp>
      <p:pic>
        <p:nvPicPr>
          <p:cNvPr id="5" name="Picture 4" descr="A picture containing laptop&#10;&#10;Description generated with high confidence">
            <a:extLst>
              <a:ext uri="{FF2B5EF4-FFF2-40B4-BE49-F238E27FC236}">
                <a16:creationId xmlns="" xmlns:a16="http://schemas.microsoft.com/office/drawing/2014/main" id="{C4797CCA-5C41-4045-84BA-E3F088EB66B4}"/>
              </a:ext>
            </a:extLst>
          </p:cNvPr>
          <p:cNvPicPr>
            <a:picLocks noChangeAspect="1"/>
          </p:cNvPicPr>
          <p:nvPr/>
        </p:nvPicPr>
        <p:blipFill>
          <a:blip r:embed="rId3"/>
          <a:stretch>
            <a:fillRect/>
          </a:stretch>
        </p:blipFill>
        <p:spPr>
          <a:xfrm>
            <a:off x="8712200" y="849666"/>
            <a:ext cx="3479800" cy="2097721"/>
          </a:xfrm>
          <a:prstGeom prst="rect">
            <a:avLst/>
          </a:prstGeom>
        </p:spPr>
      </p:pic>
      <p:pic>
        <p:nvPicPr>
          <p:cNvPr id="7" name="Picture 6" descr="A group of young men sitting next to a person&#10;&#10;Description generated with high confidence">
            <a:extLst>
              <a:ext uri="{FF2B5EF4-FFF2-40B4-BE49-F238E27FC236}">
                <a16:creationId xmlns="" xmlns:a16="http://schemas.microsoft.com/office/drawing/2014/main" id="{29654875-94BB-4550-94C9-80381FA53C8E}"/>
              </a:ext>
            </a:extLst>
          </p:cNvPr>
          <p:cNvPicPr>
            <a:picLocks noChangeAspect="1"/>
          </p:cNvPicPr>
          <p:nvPr/>
        </p:nvPicPr>
        <p:blipFill>
          <a:blip r:embed="rId4"/>
          <a:stretch>
            <a:fillRect/>
          </a:stretch>
        </p:blipFill>
        <p:spPr>
          <a:xfrm>
            <a:off x="9461241" y="4857391"/>
            <a:ext cx="2730760" cy="2000609"/>
          </a:xfrm>
          <a:prstGeom prst="rect">
            <a:avLst/>
          </a:prstGeom>
        </p:spPr>
      </p:pic>
    </p:spTree>
    <p:extLst>
      <p:ext uri="{BB962C8B-B14F-4D97-AF65-F5344CB8AC3E}">
        <p14:creationId xmlns:p14="http://schemas.microsoft.com/office/powerpoint/2010/main" val="1593737088"/>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uTioogKDSfSmmwPs_VoNl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uTioogKDSfSmmwPs_VoNlw"/>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Solstice</Template>
  <TotalTime>3010</TotalTime>
  <Words>4804</Words>
  <Application>Microsoft Macintosh PowerPoint</Application>
  <PresentationFormat>Custom</PresentationFormat>
  <Paragraphs>573</Paragraphs>
  <Slides>69</Slides>
  <Notes>67</Notes>
  <HiddenSlides>5</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69</vt:i4>
      </vt:variant>
    </vt:vector>
  </HeadingPairs>
  <TitlesOfParts>
    <vt:vector size="71" baseType="lpstr">
      <vt:lpstr>Solstice</vt:lpstr>
      <vt:lpstr>think-cell Slide</vt:lpstr>
      <vt:lpstr>    Parent, Community and Student Engagement Strategic Plan’s Key Initiative: Welcoming and Engaging Environment </vt:lpstr>
      <vt:lpstr>Objectives</vt:lpstr>
      <vt:lpstr>PowerPoint Presentation</vt:lpstr>
      <vt:lpstr>                  Key Initiatives </vt:lpstr>
      <vt:lpstr>PowerPoint Presentation</vt:lpstr>
      <vt:lpstr>PowerPoint Presentation</vt:lpstr>
      <vt:lpstr>Decades of Research Shows…</vt:lpstr>
      <vt:lpstr>Decades of Research Shows…</vt:lpstr>
      <vt:lpstr>What does the research say?</vt:lpstr>
      <vt:lpstr>PowerPoint Presentation</vt:lpstr>
      <vt:lpstr>Customer Service:  Provide Support and Assistance </vt:lpstr>
      <vt:lpstr>Welcoming Environment </vt:lpstr>
      <vt:lpstr>Benefits for Creating a  Welcoming Environment</vt:lpstr>
      <vt:lpstr>PowerPoint Presentation</vt:lpstr>
      <vt:lpstr>Physical Environment: Office</vt:lpstr>
      <vt:lpstr>Physical Environment:  Curb Appeal: First Impression/Signage</vt:lpstr>
      <vt:lpstr>Physical Environment: Clear the Clutter</vt:lpstr>
      <vt:lpstr>Physical environment should  reflect the diversity of families included in the school.</vt:lpstr>
      <vt:lpstr>Physical Environment:  Hallways With Current Student Work Posted</vt:lpstr>
      <vt:lpstr>Physical Environment:  The Parent Bill of Rights Displayed in the Main Office </vt:lpstr>
      <vt:lpstr>Welcoming Environments</vt:lpstr>
      <vt:lpstr>PowerPoint Presentation</vt:lpstr>
      <vt:lpstr>PowerPoint Presentation</vt:lpstr>
      <vt:lpstr>Who is Responsible for Creating a Welcoming Environment?</vt:lpstr>
      <vt:lpstr>Report </vt:lpstr>
      <vt:lpstr>Who is Responsible for Creating  a Welcoming Environment in a LAUSD School? </vt:lpstr>
      <vt:lpstr>Who is Responsible for Creating a Welcoming Environment in a LAUSD School? </vt:lpstr>
      <vt:lpstr>Role of School Administrator in Creating a Welcoming Environment</vt:lpstr>
      <vt:lpstr>PowerPoint Presentation</vt:lpstr>
      <vt:lpstr>Follow Up on Parent Requests Regarding Student’s Academic, Social-Emotional, or Physical Needs</vt:lpstr>
      <vt:lpstr>Gallery Walk</vt:lpstr>
      <vt:lpstr>PowerPoint Presentation</vt:lpstr>
      <vt:lpstr>Invite Parents as Equal Partners in Decision Making </vt:lpstr>
      <vt:lpstr> Invite Parents as Equal Partners in Decision Making </vt:lpstr>
      <vt:lpstr>PowerPoint Presentation</vt:lpstr>
      <vt:lpstr>Initiate Providing to Parents Information  Required for Student Success  </vt:lpstr>
      <vt:lpstr>PowerPoint Presentation</vt:lpstr>
      <vt:lpstr>Positive Customer Service Experience</vt:lpstr>
      <vt:lpstr>PowerPoint Presentation</vt:lpstr>
      <vt:lpstr>Why SMILE?</vt:lpstr>
      <vt:lpstr>SMILE Campaign</vt:lpstr>
      <vt:lpstr>What Is The SMILE Campaign?</vt:lpstr>
      <vt:lpstr>What Is SMILE?</vt:lpstr>
      <vt:lpstr>What Is SMILE?</vt:lpstr>
      <vt:lpstr>What Is SMILE?</vt:lpstr>
      <vt:lpstr>What is SMILE?</vt:lpstr>
      <vt:lpstr>How Do You Protect Your SMILE?</vt:lpstr>
      <vt:lpstr>Muscle Memory:  Table Talk</vt:lpstr>
      <vt:lpstr> Keep it in front of you: Reminders</vt:lpstr>
      <vt:lpstr> Game Plan: BLAST Model</vt:lpstr>
      <vt:lpstr>Believe</vt:lpstr>
      <vt:lpstr>Listen</vt:lpstr>
      <vt:lpstr>Apologize</vt:lpstr>
      <vt:lpstr>Satisfy</vt:lpstr>
      <vt:lpstr>Thank</vt:lpstr>
      <vt:lpstr>Remember Your WHY: Be Inspired</vt:lpstr>
      <vt:lpstr>PowerPoint Presentation</vt:lpstr>
      <vt:lpstr>Welcoming Environment Walkthrough</vt:lpstr>
      <vt:lpstr>Recommended Walkthrough Process</vt:lpstr>
      <vt:lpstr>PowerPoint Presentation</vt:lpstr>
      <vt:lpstr>PowerPoint Presentation</vt:lpstr>
      <vt:lpstr>PowerPoint Presentation</vt:lpstr>
      <vt:lpstr>PowerPoint Presentation</vt:lpstr>
      <vt:lpstr>Multiple Ways to Communicate</vt:lpstr>
      <vt:lpstr>Effective Communication Practices</vt:lpstr>
      <vt:lpstr>Effective Communication Practices</vt:lpstr>
      <vt:lpstr>Call To Action</vt:lpstr>
      <vt:lpstr>Objectives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Welcoming Environment</dc:title>
  <dc:creator>cefalu</dc:creator>
  <cp:lastModifiedBy>Erick Hansen</cp:lastModifiedBy>
  <cp:revision>135</cp:revision>
  <dcterms:modified xsi:type="dcterms:W3CDTF">2018-04-27T19:36:56Z</dcterms:modified>
</cp:coreProperties>
</file>