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  <p:sldMasterId id="2147483676" r:id="rId3"/>
  </p:sldMasterIdLst>
  <p:notesMasterIdLst>
    <p:notesMasterId r:id="rId9"/>
  </p:notesMasterIdLst>
  <p:sldIdLst>
    <p:sldId id="258" r:id="rId4"/>
    <p:sldId id="260" r:id="rId5"/>
    <p:sldId id="256" r:id="rId6"/>
    <p:sldId id="257" r:id="rId7"/>
    <p:sldId id="259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aramond" panose="02020404030301010803" pitchFamily="18" charset="0"/>
      <p:regular r:id="rId14"/>
      <p:bold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8232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use this template, please go to “File” and “make a copy”. Then name it and go to “File” and “Move to folder” to place it into your organization’s folder.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*These templates were created by the Carnegie Foundation for the Advancement of Teaching and Learning.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D4D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Shape 60" descr="swish1.png"/>
          <p:cNvPicPr preferRelativeResize="0"/>
          <p:nvPr/>
        </p:nvPicPr>
        <p:blipFill rotWithShape="1">
          <a:blip r:embed="rId2">
            <a:alphaModFix amt="64000"/>
          </a:blip>
          <a:srcRect/>
          <a:stretch/>
        </p:blipFill>
        <p:spPr>
          <a:xfrm>
            <a:off x="0" y="586740"/>
            <a:ext cx="9144000" cy="45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685800" y="1369219"/>
            <a:ext cx="7772400" cy="15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D4D94"/>
              </a:buClr>
              <a:buSzPts val="1400"/>
              <a:buFont typeface="Noto Symbol"/>
              <a:buNone/>
              <a:defRPr/>
            </a:lvl1pPr>
            <a:lvl2pPr marL="457200" marR="0" lvl="1" indent="0" algn="ctr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1D4D94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1D4D94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280"/>
              </a:spcBef>
              <a:spcAft>
                <a:spcPts val="0"/>
              </a:spcAft>
              <a:buClr>
                <a:srgbClr val="9D9D9D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rgbClr val="9D9D9D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9D9D9D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9D9D9D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9D9D9D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9D9D9D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pic>
        <p:nvPicPr>
          <p:cNvPr id="63" name="Shape 63" descr="CF-logo_white_fin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29128"/>
            <a:ext cx="3200400" cy="8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57299"/>
            <a:ext cx="82296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12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28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28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 Slide No Logo">
  <p:cSld name="1_Blank Slide No Log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0" y="0"/>
            <a:ext cx="9144000" cy="82500"/>
          </a:xfrm>
          <a:prstGeom prst="rect">
            <a:avLst/>
          </a:prstGeom>
          <a:solidFill>
            <a:srgbClr val="1D4D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 Slide No Logo">
  <p:cSld name="1_Blank Slide No Logo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0" y="0"/>
            <a:ext cx="9144000" cy="82500"/>
          </a:xfrm>
          <a:prstGeom prst="rect">
            <a:avLst/>
          </a:prstGeom>
          <a:solidFill>
            <a:srgbClr val="1D4D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58028" y="1463802"/>
            <a:ext cx="3101816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3345">
              <a:lnSpc>
                <a:spcPts val="1238"/>
              </a:lnSpc>
            </a:pPr>
            <a:fld id="{81D60167-4931-47E6-BA6A-407CBD079E47}" type="slidenum">
              <a:rPr lang="en-US" smtClean="0"/>
              <a:pPr marL="93345">
                <a:lnSpc>
                  <a:spcPts val="1238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51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90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1085700"/>
          </a:xfrm>
          <a:prstGeom prst="rect">
            <a:avLst/>
          </a:prstGeom>
          <a:solidFill>
            <a:srgbClr val="1D4D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Shape 52" descr="swish1-blue-blue.png"/>
          <p:cNvPicPr preferRelativeResize="0"/>
          <p:nvPr/>
        </p:nvPicPr>
        <p:blipFill rotWithShape="1">
          <a:blip r:embed="rId5">
            <a:alphaModFix amt="5000"/>
          </a:blip>
          <a:srcRect l="3333" t="25414" r="2219" b="40709"/>
          <a:stretch/>
        </p:blipFill>
        <p:spPr>
          <a:xfrm rot="10800000">
            <a:off x="-32950" y="-22019"/>
            <a:ext cx="9189300" cy="11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>
            <a:off x="0" y="1143000"/>
            <a:ext cx="9144000" cy="40005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50000">
                <a:srgbClr val="FFFFFF">
                  <a:alpha val="60000"/>
                </a:srgbClr>
              </a:gs>
              <a:gs pos="100000">
                <a:srgbClr val="FFFFFF">
                  <a:alpha val="8470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257299"/>
            <a:ext cx="82296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1D4D94"/>
              </a:buClr>
              <a:buSzPts val="1400"/>
              <a:buFont typeface="Noto Symbol"/>
              <a:buChar char="▪"/>
              <a:defRPr/>
            </a:lvl1pPr>
            <a:lvl2pPr marL="914400" marR="0" lvl="1" indent="-3175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1D4D94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1D4D94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pic>
        <p:nvPicPr>
          <p:cNvPr id="57" name="Shape 57" descr="CF-logo_CMYK_fina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093" y="4572000"/>
            <a:ext cx="1770600" cy="450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9242" y="354568"/>
            <a:ext cx="6031230" cy="530754"/>
          </a:xfrm>
          <a:prstGeom prst="rect">
            <a:avLst/>
          </a:prstGeom>
        </p:spPr>
        <p:txBody>
          <a:bodyPr spcFirstLastPara="1" vert="horz" wrap="square" lIns="0" tIns="10001" rIns="0" bIns="0" rtlCol="0" anchor="ctr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>
                <a:latin typeface="+mj-lt"/>
              </a:rPr>
              <a:t>Fishbone </a:t>
            </a:r>
            <a:r>
              <a:rPr spc="-4" dirty="0">
                <a:latin typeface="+mj-lt"/>
              </a:rPr>
              <a:t>Generation</a:t>
            </a:r>
            <a:r>
              <a:rPr spc="-41" dirty="0">
                <a:latin typeface="+mj-lt"/>
              </a:rPr>
              <a:t> </a:t>
            </a:r>
            <a:r>
              <a:rPr dirty="0">
                <a:latin typeface="+mj-lt"/>
              </a:rPr>
              <a:t>Protocol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5671499" y="1390444"/>
            <a:ext cx="3325356" cy="2969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395764" marR="3810" indent="-386238">
              <a:spcBef>
                <a:spcPts val="79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1800" spc="-11" dirty="0">
                <a:latin typeface="+mj-lt"/>
              </a:rPr>
              <a:t>Write </a:t>
            </a:r>
            <a:r>
              <a:rPr sz="1800" dirty="0">
                <a:latin typeface="+mj-lt"/>
              </a:rPr>
              <a:t>the </a:t>
            </a:r>
            <a:r>
              <a:rPr sz="1800" spc="-4" dirty="0">
                <a:latin typeface="+mj-lt"/>
              </a:rPr>
              <a:t>problem in one  </a:t>
            </a:r>
            <a:r>
              <a:rPr sz="1800" dirty="0" smtClean="0">
                <a:latin typeface="+mj-lt"/>
              </a:rPr>
              <a:t>sentence</a:t>
            </a:r>
            <a:endParaRPr sz="1800" dirty="0">
              <a:latin typeface="+mj-lt"/>
            </a:endParaRPr>
          </a:p>
          <a:p>
            <a:pPr marL="395764" indent="-386238">
              <a:spcBef>
                <a:spcPts val="1331"/>
              </a:spcBef>
              <a:buAutoNum type="arabicPeriod"/>
              <a:tabLst>
                <a:tab pos="395764" algn="l"/>
                <a:tab pos="396240" algn="l"/>
              </a:tabLst>
            </a:pPr>
            <a:r>
              <a:rPr sz="1800" dirty="0">
                <a:latin typeface="+mj-lt"/>
              </a:rPr>
              <a:t>Brainstorm</a:t>
            </a:r>
            <a:r>
              <a:rPr sz="1800" spc="-26" dirty="0">
                <a:latin typeface="+mj-lt"/>
              </a:rPr>
              <a:t> </a:t>
            </a:r>
            <a:r>
              <a:rPr sz="1800" spc="-4" dirty="0">
                <a:latin typeface="+mj-lt"/>
              </a:rPr>
              <a:t>causes</a:t>
            </a:r>
          </a:p>
          <a:p>
            <a:pPr marL="61119" indent="0">
              <a:spcBef>
                <a:spcPts val="469"/>
              </a:spcBef>
              <a:buNone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 </a:t>
            </a:r>
            <a:r>
              <a:rPr sz="1800" dirty="0" smtClean="0">
                <a:latin typeface="+mj-lt"/>
              </a:rPr>
              <a:t>– </a:t>
            </a:r>
            <a:r>
              <a:rPr sz="1800" dirty="0">
                <a:latin typeface="+mj-lt"/>
              </a:rPr>
              <a:t>Ask five</a:t>
            </a:r>
            <a:r>
              <a:rPr sz="1800" spc="-116" dirty="0">
                <a:latin typeface="+mj-lt"/>
              </a:rPr>
              <a:t> </a:t>
            </a:r>
            <a:r>
              <a:rPr sz="1800" spc="-4" dirty="0">
                <a:latin typeface="+mj-lt"/>
              </a:rPr>
              <a:t>“Whys?”</a:t>
            </a:r>
          </a:p>
          <a:p>
            <a:pPr marL="395764" indent="-386238">
              <a:spcBef>
                <a:spcPts val="1331"/>
              </a:spcBef>
              <a:buAutoNum type="arabicPeriod" startAt="3"/>
              <a:tabLst>
                <a:tab pos="395764" algn="l"/>
                <a:tab pos="396240" algn="l"/>
              </a:tabLst>
            </a:pPr>
            <a:r>
              <a:rPr sz="1800" dirty="0">
                <a:latin typeface="+mj-lt"/>
              </a:rPr>
              <a:t>Share and</a:t>
            </a:r>
            <a:r>
              <a:rPr sz="1800" spc="-11" dirty="0">
                <a:latin typeface="+mj-lt"/>
              </a:rPr>
              <a:t> </a:t>
            </a:r>
            <a:r>
              <a:rPr sz="1800" dirty="0">
                <a:latin typeface="+mj-lt"/>
              </a:rPr>
              <a:t>categorize</a:t>
            </a:r>
          </a:p>
          <a:p>
            <a:pPr marL="78264" indent="0">
              <a:spcBef>
                <a:spcPts val="4"/>
              </a:spcBef>
              <a:buNone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 </a:t>
            </a:r>
            <a:r>
              <a:rPr sz="1800" dirty="0" smtClean="0">
                <a:latin typeface="+mj-lt"/>
              </a:rPr>
              <a:t>causes</a:t>
            </a:r>
            <a:endParaRPr sz="1800" dirty="0">
              <a:latin typeface="+mj-lt"/>
            </a:endParaRPr>
          </a:p>
          <a:p>
            <a:pPr marL="395764" indent="-386238">
              <a:spcBef>
                <a:spcPts val="1331"/>
              </a:spcBef>
              <a:buAutoNum type="arabicPeriod" startAt="4"/>
              <a:tabLst>
                <a:tab pos="395764" algn="l"/>
                <a:tab pos="396240" algn="l"/>
              </a:tabLst>
            </a:pPr>
            <a:r>
              <a:rPr sz="1800" dirty="0">
                <a:latin typeface="+mj-lt"/>
              </a:rPr>
              <a:t>Post and</a:t>
            </a:r>
            <a:r>
              <a:rPr sz="1800" spc="-15" dirty="0">
                <a:latin typeface="+mj-lt"/>
              </a:rPr>
              <a:t> </a:t>
            </a:r>
            <a:r>
              <a:rPr sz="1800" spc="-4" dirty="0" smtClean="0">
                <a:latin typeface="+mj-lt"/>
              </a:rPr>
              <a:t>reflect</a:t>
            </a:r>
            <a:endParaRPr sz="1800" spc="-4" dirty="0">
              <a:latin typeface="+mj-lt"/>
            </a:endParaRPr>
          </a:p>
          <a:p>
            <a:pPr marL="395764" indent="-386238">
              <a:spcBef>
                <a:spcPts val="1331"/>
              </a:spcBef>
              <a:buAutoNum type="arabicPeriod" startAt="4"/>
              <a:tabLst>
                <a:tab pos="395764" algn="l"/>
                <a:tab pos="396240" algn="l"/>
              </a:tabLst>
            </a:pPr>
            <a:r>
              <a:rPr sz="1800" spc="-4" dirty="0" smtClean="0">
                <a:latin typeface="+mj-lt"/>
              </a:rPr>
              <a:t>Debrief</a:t>
            </a:r>
            <a:endParaRPr sz="1800" spc="-4" dirty="0">
              <a:latin typeface="+mj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1650" y="1149652"/>
            <a:ext cx="3356991" cy="3728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+mj-lt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0" y="0"/>
            <a:ext cx="1090422" cy="1090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5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183" y="346773"/>
            <a:ext cx="8633791" cy="4584316"/>
          </a:xfrm>
          <a:prstGeom prst="rect">
            <a:avLst/>
          </a:prstGeom>
        </p:spPr>
        <p:txBody>
          <a:bodyPr vert="horz" wrap="square" lIns="0" tIns="25003" rIns="0" bIns="0" rtlCol="0">
            <a:spAutoFit/>
          </a:bodyPr>
          <a:lstStyle/>
          <a:p>
            <a:pPr marL="946614">
              <a:spcBef>
                <a:spcPts val="197"/>
              </a:spcBef>
            </a:pPr>
            <a:r>
              <a:rPr lang="en-US" sz="2000" b="1" spc="-3" dirty="0">
                <a:latin typeface="Garamond"/>
                <a:cs typeface="Garamond"/>
              </a:rPr>
              <a:t>	</a:t>
            </a:r>
            <a:r>
              <a:rPr lang="en-US" sz="2000" b="1" spc="-3" dirty="0" smtClean="0">
                <a:latin typeface="Garamond"/>
                <a:cs typeface="Garamond"/>
              </a:rPr>
              <a:t>                </a:t>
            </a:r>
            <a:r>
              <a:rPr sz="2000" b="1" spc="-3" dirty="0" smtClean="0">
                <a:latin typeface="Garamond"/>
                <a:cs typeface="Garamond"/>
              </a:rPr>
              <a:t>Fishbone </a:t>
            </a:r>
            <a:r>
              <a:rPr sz="2000" b="1" spc="-3" dirty="0">
                <a:latin typeface="Garamond"/>
                <a:cs typeface="Garamond"/>
              </a:rPr>
              <a:t>Generation</a:t>
            </a:r>
            <a:r>
              <a:rPr sz="2000" b="1" spc="-5" dirty="0">
                <a:latin typeface="Garamond"/>
                <a:cs typeface="Garamond"/>
              </a:rPr>
              <a:t> </a:t>
            </a:r>
            <a:r>
              <a:rPr sz="2000" b="1" spc="-3" dirty="0">
                <a:latin typeface="Garamond"/>
                <a:cs typeface="Garamond"/>
              </a:rPr>
              <a:t>Protocol</a:t>
            </a:r>
            <a:endParaRPr sz="2000" dirty="0">
              <a:latin typeface="Garamond"/>
              <a:cs typeface="Garamond"/>
            </a:endParaRPr>
          </a:p>
          <a:p>
            <a:pPr marL="498474" marR="420537" algn="ctr">
              <a:lnSpc>
                <a:spcPct val="114599"/>
              </a:lnSpc>
              <a:spcBef>
                <a:spcPts val="18"/>
              </a:spcBef>
            </a:pPr>
            <a:r>
              <a:rPr lang="en-US" sz="800" i="1" dirty="0" smtClean="0">
                <a:latin typeface="Garamond"/>
                <a:cs typeface="Garamond"/>
              </a:rPr>
              <a:t>	</a:t>
            </a:r>
            <a:r>
              <a:rPr sz="800" i="1" dirty="0" smtClean="0">
                <a:latin typeface="Garamond"/>
                <a:cs typeface="Garamond"/>
              </a:rPr>
              <a:t>The </a:t>
            </a:r>
            <a:r>
              <a:rPr sz="800" i="1" dirty="0">
                <a:latin typeface="Garamond"/>
                <a:cs typeface="Garamond"/>
              </a:rPr>
              <a:t>purpose of this protocol is to arrive at a deeper understanding of</a:t>
            </a:r>
            <a:r>
              <a:rPr sz="800" i="1" spc="-49" dirty="0">
                <a:latin typeface="Garamond"/>
                <a:cs typeface="Garamond"/>
              </a:rPr>
              <a:t> </a:t>
            </a:r>
            <a:r>
              <a:rPr sz="800" i="1" dirty="0">
                <a:latin typeface="Garamond"/>
                <a:cs typeface="Garamond"/>
              </a:rPr>
              <a:t>the</a:t>
            </a:r>
            <a:r>
              <a:rPr sz="800" i="1" spc="-5" dirty="0">
                <a:latin typeface="Garamond"/>
                <a:cs typeface="Garamond"/>
              </a:rPr>
              <a:t> </a:t>
            </a:r>
            <a:r>
              <a:rPr sz="800" i="1" dirty="0">
                <a:latin typeface="Garamond"/>
                <a:cs typeface="Garamond"/>
              </a:rPr>
              <a:t>problem  we want to address (before jumping to</a:t>
            </a:r>
            <a:r>
              <a:rPr sz="800" i="1" spc="-15" dirty="0">
                <a:latin typeface="Garamond"/>
                <a:cs typeface="Garamond"/>
              </a:rPr>
              <a:t> </a:t>
            </a:r>
            <a:r>
              <a:rPr sz="800" i="1" dirty="0">
                <a:latin typeface="Garamond"/>
                <a:cs typeface="Garamond"/>
              </a:rPr>
              <a:t>solutions).</a:t>
            </a:r>
            <a:endParaRPr sz="800" dirty="0">
              <a:latin typeface="Garamond"/>
              <a:cs typeface="Garamond"/>
            </a:endParaRPr>
          </a:p>
          <a:p>
            <a:pPr>
              <a:spcBef>
                <a:spcPts val="23"/>
              </a:spcBef>
            </a:pPr>
            <a:endParaRPr sz="639" dirty="0">
              <a:latin typeface="Times New Roman"/>
              <a:cs typeface="Times New Roman"/>
            </a:endParaRPr>
          </a:p>
          <a:p>
            <a:pPr marL="6495"/>
            <a:endParaRPr lang="en-US" sz="900" b="1" dirty="0" smtClean="0">
              <a:latin typeface="Garamond"/>
              <a:cs typeface="Garamond"/>
            </a:endParaRPr>
          </a:p>
          <a:p>
            <a:pPr marL="6495"/>
            <a:r>
              <a:rPr sz="900" b="1" dirty="0" smtClean="0">
                <a:latin typeface="Garamond"/>
                <a:cs typeface="Garamond"/>
              </a:rPr>
              <a:t>Norms</a:t>
            </a:r>
            <a:r>
              <a:rPr sz="900" dirty="0">
                <a:latin typeface="Garamond"/>
                <a:cs typeface="Garamond"/>
              </a:rPr>
              <a:t>:</a:t>
            </a:r>
          </a:p>
          <a:p>
            <a:pPr marL="240307" indent="-116906">
              <a:spcBef>
                <a:spcPts val="107"/>
              </a:spcBef>
              <a:buFont typeface="Arial"/>
              <a:buChar char="●"/>
              <a:tabLst>
                <a:tab pos="239982" algn="l"/>
                <a:tab pos="240307" algn="l"/>
              </a:tabLst>
            </a:pPr>
            <a:r>
              <a:rPr sz="900" b="1" dirty="0">
                <a:latin typeface="Garamond"/>
                <a:cs typeface="Garamond"/>
              </a:rPr>
              <a:t>Avoid Solutionitis</a:t>
            </a:r>
            <a:r>
              <a:rPr sz="900" dirty="0">
                <a:latin typeface="Garamond"/>
                <a:cs typeface="Garamond"/>
              </a:rPr>
              <a:t>… the goal is to understand the issue, not solve it</a:t>
            </a:r>
            <a:r>
              <a:rPr sz="900" spc="-18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(yet)</a:t>
            </a:r>
          </a:p>
          <a:p>
            <a:pPr marL="240307" indent="-116906">
              <a:spcBef>
                <a:spcPts val="107"/>
              </a:spcBef>
              <a:buFont typeface="Arial"/>
              <a:buChar char="●"/>
              <a:tabLst>
                <a:tab pos="239982" algn="l"/>
                <a:tab pos="240307" algn="l"/>
              </a:tabLst>
            </a:pPr>
            <a:r>
              <a:rPr sz="900" b="1" dirty="0">
                <a:latin typeface="Garamond"/>
                <a:cs typeface="Garamond"/>
              </a:rPr>
              <a:t>“Yes and”... </a:t>
            </a:r>
            <a:r>
              <a:rPr sz="900" dirty="0">
                <a:latin typeface="Garamond"/>
                <a:cs typeface="Garamond"/>
              </a:rPr>
              <a:t>the goal is to generate lots of ideas, and not fixate on</a:t>
            </a:r>
            <a:r>
              <a:rPr sz="900" spc="-18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one</a:t>
            </a:r>
          </a:p>
          <a:p>
            <a:pPr marL="240307" indent="-116906">
              <a:spcBef>
                <a:spcPts val="107"/>
              </a:spcBef>
              <a:buFont typeface="Arial"/>
              <a:buChar char="●"/>
              <a:tabLst>
                <a:tab pos="239982" algn="l"/>
                <a:tab pos="240307" algn="l"/>
              </a:tabLst>
            </a:pPr>
            <a:r>
              <a:rPr sz="900" b="1" dirty="0">
                <a:latin typeface="Garamond"/>
                <a:cs typeface="Garamond"/>
              </a:rPr>
              <a:t>Embrace “definitely incomplete; possibly</a:t>
            </a:r>
            <a:r>
              <a:rPr sz="900" b="1" spc="-5" dirty="0">
                <a:latin typeface="Garamond"/>
                <a:cs typeface="Garamond"/>
              </a:rPr>
              <a:t> </a:t>
            </a:r>
            <a:r>
              <a:rPr sz="900" b="1" dirty="0">
                <a:latin typeface="Garamond"/>
                <a:cs typeface="Garamond"/>
              </a:rPr>
              <a:t>incorrect”</a:t>
            </a:r>
            <a:endParaRPr sz="900" dirty="0">
              <a:latin typeface="Garamond"/>
              <a:cs typeface="Garamond"/>
            </a:endParaRPr>
          </a:p>
          <a:p>
            <a:pPr marL="240307" indent="-116906">
              <a:spcBef>
                <a:spcPts val="107"/>
              </a:spcBef>
              <a:buFont typeface="Arial"/>
              <a:buChar char="●"/>
              <a:tabLst>
                <a:tab pos="239982" algn="l"/>
                <a:tab pos="240307" algn="l"/>
              </a:tabLst>
            </a:pPr>
            <a:r>
              <a:rPr sz="900" b="1" dirty="0">
                <a:latin typeface="Garamond"/>
                <a:cs typeface="Garamond"/>
              </a:rPr>
              <a:t>Share the</a:t>
            </a:r>
            <a:r>
              <a:rPr sz="900" b="1" spc="-3" dirty="0">
                <a:latin typeface="Garamond"/>
                <a:cs typeface="Garamond"/>
              </a:rPr>
              <a:t> </a:t>
            </a:r>
            <a:r>
              <a:rPr sz="900" b="1" dirty="0">
                <a:latin typeface="Garamond"/>
                <a:cs typeface="Garamond"/>
              </a:rPr>
              <a:t>air</a:t>
            </a:r>
            <a:endParaRPr sz="900" dirty="0">
              <a:latin typeface="Garamond"/>
              <a:cs typeface="Garamond"/>
            </a:endParaRPr>
          </a:p>
          <a:p>
            <a:pPr>
              <a:spcBef>
                <a:spcPts val="26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240307" indent="-116906">
              <a:buFont typeface="Garamond"/>
              <a:buAutoNum type="arabicPeriod"/>
              <a:tabLst>
                <a:tab pos="240307" algn="l"/>
              </a:tabLst>
            </a:pPr>
            <a:r>
              <a:rPr sz="900" b="1" dirty="0">
                <a:latin typeface="Garamond"/>
                <a:cs typeface="Garamond"/>
              </a:rPr>
              <a:t>Generating our Problem Statement </a:t>
            </a:r>
            <a:r>
              <a:rPr sz="900" dirty="0">
                <a:latin typeface="Garamond"/>
                <a:cs typeface="Garamond"/>
              </a:rPr>
              <a:t>(5-7</a:t>
            </a:r>
            <a:r>
              <a:rPr sz="900" spc="-5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minutes)</a:t>
            </a:r>
          </a:p>
          <a:p>
            <a:pPr marL="474119" marR="190947" lvl="1" indent="-116906">
              <a:lnSpc>
                <a:spcPct val="114599"/>
              </a:lnSpc>
              <a:buFont typeface="Arial"/>
              <a:buChar char="●"/>
              <a:tabLst>
                <a:tab pos="473794" algn="l"/>
                <a:tab pos="474119" algn="l"/>
              </a:tabLst>
            </a:pPr>
            <a:r>
              <a:rPr sz="900" dirty="0">
                <a:latin typeface="Garamond"/>
                <a:cs typeface="Garamond"/>
              </a:rPr>
              <a:t>Individual: What is the problem we need to solve? </a:t>
            </a:r>
            <a:r>
              <a:rPr sz="900" dirty="0">
                <a:latin typeface="Garamond"/>
                <a:cs typeface="Garamond"/>
              </a:rPr>
              <a:t>See if you can express</a:t>
            </a:r>
            <a:r>
              <a:rPr sz="900" spc="-51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the  problem in one</a:t>
            </a:r>
            <a:r>
              <a:rPr sz="900" spc="-3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sentence.</a:t>
            </a:r>
          </a:p>
          <a:p>
            <a:pPr marL="474119" marR="97097" lvl="1" indent="-116906">
              <a:lnSpc>
                <a:spcPct val="114599"/>
              </a:lnSpc>
              <a:buFont typeface="Arial"/>
              <a:buChar char="●"/>
              <a:tabLst>
                <a:tab pos="493279" algn="l"/>
                <a:tab pos="493603" algn="l"/>
              </a:tabLst>
            </a:pPr>
            <a:r>
              <a:rPr sz="900" dirty="0">
                <a:latin typeface="Garamond"/>
                <a:cs typeface="Garamond"/>
              </a:rPr>
              <a:t>Use the Problem statement: </a:t>
            </a:r>
            <a:r>
              <a:rPr sz="900" b="1" dirty="0">
                <a:latin typeface="Garamond"/>
                <a:cs typeface="Garamond"/>
              </a:rPr>
              <a:t>It can be challenging to effectively</a:t>
            </a:r>
            <a:r>
              <a:rPr sz="900" b="1" spc="-51" dirty="0">
                <a:latin typeface="Garamond"/>
                <a:cs typeface="Garamond"/>
              </a:rPr>
              <a:t> </a:t>
            </a:r>
            <a:r>
              <a:rPr sz="900" b="1" dirty="0">
                <a:latin typeface="Garamond"/>
                <a:cs typeface="Garamond"/>
              </a:rPr>
              <a:t>coordinate  inclusion supports </a:t>
            </a:r>
            <a:r>
              <a:rPr sz="900" dirty="0">
                <a:latin typeface="Garamond"/>
                <a:cs typeface="Garamond"/>
              </a:rPr>
              <a:t>You may choose to modify the problem</a:t>
            </a:r>
            <a:r>
              <a:rPr sz="900" spc="-26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statement</a:t>
            </a:r>
          </a:p>
          <a:p>
            <a:pPr lvl="1">
              <a:spcBef>
                <a:spcPts val="23"/>
              </a:spcBef>
              <a:buFont typeface="Arial"/>
              <a:buChar char="●"/>
            </a:pPr>
            <a:endParaRPr sz="900" dirty="0">
              <a:latin typeface="Times New Roman"/>
              <a:cs typeface="Times New Roman"/>
            </a:endParaRPr>
          </a:p>
          <a:p>
            <a:pPr marL="240307" indent="-116906">
              <a:buFont typeface="Garamond"/>
              <a:buAutoNum type="arabicPeriod"/>
              <a:tabLst>
                <a:tab pos="240307" algn="l"/>
              </a:tabLst>
            </a:pPr>
            <a:r>
              <a:rPr sz="900" b="1" dirty="0">
                <a:latin typeface="Garamond"/>
                <a:cs typeface="Garamond"/>
              </a:rPr>
              <a:t>Initial Brainstorm of Causes </a:t>
            </a:r>
            <a:r>
              <a:rPr sz="900" dirty="0">
                <a:latin typeface="Garamond"/>
                <a:cs typeface="Garamond"/>
              </a:rPr>
              <a:t>(5</a:t>
            </a:r>
            <a:r>
              <a:rPr sz="900" spc="-5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min.)</a:t>
            </a:r>
          </a:p>
          <a:p>
            <a:pPr marL="240307" marR="2598">
              <a:lnSpc>
                <a:spcPct val="114599"/>
              </a:lnSpc>
            </a:pPr>
            <a:r>
              <a:rPr sz="900" dirty="0">
                <a:latin typeface="Garamond"/>
                <a:cs typeface="Garamond"/>
              </a:rPr>
              <a:t>Based on your work digging into the problem (i.e. empathy interviews, expert convenings,  relevant data, research, etc.) and your own ideas/experiences, </a:t>
            </a:r>
            <a:r>
              <a:rPr sz="900" i="1" dirty="0">
                <a:latin typeface="Garamond"/>
                <a:cs typeface="Garamond"/>
              </a:rPr>
              <a:t>individually brainstorm </a:t>
            </a:r>
            <a:r>
              <a:rPr sz="900" dirty="0">
                <a:latin typeface="Garamond"/>
                <a:cs typeface="Garamond"/>
              </a:rPr>
              <a:t>as</a:t>
            </a:r>
            <a:r>
              <a:rPr sz="900" spc="-51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many  causes as you can that might contribute to the problem/issue. Write each cause on a  different post-it. </a:t>
            </a:r>
            <a:r>
              <a:rPr sz="900" i="1" dirty="0">
                <a:latin typeface="Garamond"/>
                <a:cs typeface="Garamond"/>
              </a:rPr>
              <a:t>For meaty “big” topics, it can help to ask a chain of</a:t>
            </a:r>
            <a:r>
              <a:rPr sz="900" i="1" spc="-15" dirty="0">
                <a:latin typeface="Garamond"/>
                <a:cs typeface="Garamond"/>
              </a:rPr>
              <a:t> </a:t>
            </a:r>
            <a:r>
              <a:rPr sz="900" i="1" dirty="0">
                <a:latin typeface="Garamond"/>
                <a:cs typeface="Garamond"/>
              </a:rPr>
              <a:t>“why?”.</a:t>
            </a:r>
            <a:endParaRPr sz="900" dirty="0">
              <a:latin typeface="Garamond"/>
              <a:cs typeface="Garamond"/>
            </a:endParaRPr>
          </a:p>
          <a:p>
            <a:pPr>
              <a:spcBef>
                <a:spcPts val="23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240307" indent="-116906">
              <a:spcBef>
                <a:spcPts val="3"/>
              </a:spcBef>
              <a:buFont typeface="Garamond"/>
              <a:buAutoNum type="arabicPeriod" startAt="3"/>
              <a:tabLst>
                <a:tab pos="240307" algn="l"/>
              </a:tabLst>
            </a:pPr>
            <a:r>
              <a:rPr sz="900" b="1" dirty="0">
                <a:latin typeface="Garamond"/>
                <a:cs typeface="Garamond"/>
              </a:rPr>
              <a:t>Share &amp; Categorize </a:t>
            </a:r>
            <a:r>
              <a:rPr sz="900" dirty="0">
                <a:latin typeface="Garamond"/>
                <a:cs typeface="Garamond"/>
              </a:rPr>
              <a:t>(15-20</a:t>
            </a:r>
            <a:r>
              <a:rPr sz="900" spc="-3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min)</a:t>
            </a:r>
          </a:p>
          <a:p>
            <a:pPr marL="474119" marR="25979" lvl="1" indent="-116906">
              <a:lnSpc>
                <a:spcPct val="114599"/>
              </a:lnSpc>
              <a:buFont typeface="Arial"/>
              <a:buChar char="●"/>
              <a:tabLst>
                <a:tab pos="473794" algn="l"/>
                <a:tab pos="474119" algn="l"/>
              </a:tabLst>
            </a:pPr>
            <a:r>
              <a:rPr sz="900" i="1" dirty="0">
                <a:latin typeface="Garamond"/>
                <a:cs typeface="Garamond"/>
              </a:rPr>
              <a:t>Share around : </a:t>
            </a:r>
            <a:r>
              <a:rPr sz="900" dirty="0">
                <a:latin typeface="Garamond"/>
                <a:cs typeface="Garamond"/>
              </a:rPr>
              <a:t>Each person shares one cause contributing to the problem. </a:t>
            </a:r>
            <a:r>
              <a:rPr sz="900" dirty="0">
                <a:latin typeface="Garamond"/>
                <a:cs typeface="Garamond"/>
              </a:rPr>
              <a:t>If</a:t>
            </a:r>
            <a:r>
              <a:rPr sz="900" spc="-51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others  have a similar cause, you can start to group those post-its together on your</a:t>
            </a:r>
            <a:r>
              <a:rPr sz="900" spc="-51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poster.</a:t>
            </a:r>
          </a:p>
          <a:p>
            <a:pPr marL="474119" marR="67546" lvl="1" indent="-116906">
              <a:lnSpc>
                <a:spcPct val="114599"/>
              </a:lnSpc>
              <a:buFont typeface="Arial"/>
              <a:buChar char="●"/>
              <a:tabLst>
                <a:tab pos="473794" algn="l"/>
                <a:tab pos="474119" algn="l"/>
              </a:tabLst>
            </a:pPr>
            <a:r>
              <a:rPr sz="900" i="1" dirty="0">
                <a:latin typeface="Garamond"/>
                <a:cs typeface="Garamond"/>
              </a:rPr>
              <a:t>Continue to share </a:t>
            </a:r>
            <a:r>
              <a:rPr sz="900" dirty="0">
                <a:latin typeface="Garamond"/>
                <a:cs typeface="Garamond"/>
              </a:rPr>
              <a:t>your initial brainstorm, building on each other’s ideas and</a:t>
            </a:r>
            <a:r>
              <a:rPr sz="900" spc="-51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adding  new causes that may contribute to the</a:t>
            </a:r>
            <a:r>
              <a:rPr sz="900" spc="-8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problem.</a:t>
            </a:r>
          </a:p>
          <a:p>
            <a:pPr marL="474119" marR="50335" lvl="1" indent="-116906">
              <a:lnSpc>
                <a:spcPct val="114599"/>
              </a:lnSpc>
              <a:buFont typeface="Arial"/>
              <a:buChar char="●"/>
              <a:tabLst>
                <a:tab pos="473794" algn="l"/>
                <a:tab pos="474119" algn="l"/>
              </a:tabLst>
            </a:pPr>
            <a:r>
              <a:rPr sz="900" b="1" dirty="0">
                <a:latin typeface="Garamond"/>
                <a:cs typeface="Garamond"/>
              </a:rPr>
              <a:t>Cluster on your Poster: </a:t>
            </a:r>
            <a:r>
              <a:rPr sz="900" dirty="0">
                <a:latin typeface="Garamond"/>
                <a:cs typeface="Garamond"/>
              </a:rPr>
              <a:t>Group related causes together, and give each category</a:t>
            </a:r>
            <a:r>
              <a:rPr sz="900" spc="-51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a  title. </a:t>
            </a:r>
            <a:r>
              <a:rPr sz="900" dirty="0">
                <a:latin typeface="Garamond"/>
                <a:cs typeface="Garamond"/>
              </a:rPr>
              <a:t>(The stuff on the post-its are the details/bones on the</a:t>
            </a:r>
            <a:r>
              <a:rPr sz="900" spc="-20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fishbone).</a:t>
            </a:r>
          </a:p>
          <a:p>
            <a:pPr lvl="1">
              <a:spcBef>
                <a:spcPts val="23"/>
              </a:spcBef>
              <a:buFont typeface="Arial"/>
              <a:buChar char="●"/>
            </a:pPr>
            <a:endParaRPr sz="900" dirty="0">
              <a:latin typeface="Times New Roman"/>
              <a:cs typeface="Times New Roman"/>
            </a:endParaRPr>
          </a:p>
          <a:p>
            <a:pPr marL="240307" indent="-116906">
              <a:buFont typeface="Garamond"/>
              <a:buAutoNum type="arabicPeriod" startAt="3"/>
              <a:tabLst>
                <a:tab pos="240307" algn="l"/>
              </a:tabLst>
            </a:pPr>
            <a:r>
              <a:rPr sz="900" b="1" dirty="0">
                <a:latin typeface="Garamond"/>
                <a:cs typeface="Garamond"/>
              </a:rPr>
              <a:t>Post &amp; Reflect </a:t>
            </a:r>
            <a:r>
              <a:rPr sz="900" dirty="0">
                <a:latin typeface="Garamond"/>
                <a:cs typeface="Garamond"/>
              </a:rPr>
              <a:t>(5</a:t>
            </a:r>
            <a:r>
              <a:rPr sz="900" spc="-3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min)</a:t>
            </a:r>
          </a:p>
          <a:p>
            <a:pPr marL="240307" marR="151978">
              <a:lnSpc>
                <a:spcPct val="114599"/>
              </a:lnSpc>
            </a:pPr>
            <a:r>
              <a:rPr sz="900" dirty="0">
                <a:latin typeface="Garamond"/>
                <a:cs typeface="Garamond"/>
              </a:rPr>
              <a:t>Post your poster to the wall. Does your diagram capture the root causes you think</a:t>
            </a:r>
            <a:r>
              <a:rPr sz="900" spc="-51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are  important? Anything missing? </a:t>
            </a:r>
            <a:r>
              <a:rPr sz="900" dirty="0">
                <a:latin typeface="Garamond"/>
                <a:cs typeface="Garamond"/>
              </a:rPr>
              <a:t>Then </a:t>
            </a:r>
            <a:r>
              <a:rPr sz="900" i="1" dirty="0">
                <a:latin typeface="Garamond"/>
                <a:cs typeface="Garamond"/>
              </a:rPr>
              <a:t>each person </a:t>
            </a:r>
            <a:r>
              <a:rPr sz="900" dirty="0">
                <a:latin typeface="Garamond"/>
                <a:cs typeface="Garamond"/>
              </a:rPr>
              <a:t>gets to vote with </a:t>
            </a:r>
            <a:r>
              <a:rPr sz="900" i="1" dirty="0">
                <a:latin typeface="Garamond"/>
                <a:cs typeface="Garamond"/>
              </a:rPr>
              <a:t>one heart </a:t>
            </a:r>
            <a:r>
              <a:rPr sz="900" dirty="0">
                <a:latin typeface="Garamond"/>
                <a:cs typeface="Garamond"/>
              </a:rPr>
              <a:t>and </a:t>
            </a:r>
            <a:r>
              <a:rPr sz="900" i="1" dirty="0">
                <a:latin typeface="Garamond"/>
                <a:cs typeface="Garamond"/>
              </a:rPr>
              <a:t>one</a:t>
            </a:r>
            <a:r>
              <a:rPr sz="900" i="1" spc="-46" dirty="0">
                <a:latin typeface="Garamond"/>
                <a:cs typeface="Garamond"/>
              </a:rPr>
              <a:t> </a:t>
            </a:r>
            <a:r>
              <a:rPr sz="900" i="1" dirty="0">
                <a:latin typeface="Garamond"/>
                <a:cs typeface="Garamond"/>
              </a:rPr>
              <a:t>star</a:t>
            </a:r>
            <a:r>
              <a:rPr sz="900" dirty="0">
                <a:latin typeface="Garamond"/>
                <a:cs typeface="Garamond"/>
              </a:rPr>
              <a:t>:</a:t>
            </a:r>
          </a:p>
          <a:p>
            <a:pPr marL="474119" marR="62675" lvl="1" indent="-116906">
              <a:lnSpc>
                <a:spcPct val="114599"/>
              </a:lnSpc>
              <a:buFont typeface="Arial"/>
              <a:buChar char="●"/>
              <a:tabLst>
                <a:tab pos="473794" algn="l"/>
                <a:tab pos="474119" algn="l"/>
              </a:tabLst>
            </a:pPr>
            <a:r>
              <a:rPr sz="900" i="1" dirty="0">
                <a:latin typeface="Garamond"/>
                <a:cs typeface="Garamond"/>
              </a:rPr>
              <a:t>High Leverage</a:t>
            </a:r>
            <a:r>
              <a:rPr sz="900" dirty="0">
                <a:latin typeface="Garamond"/>
                <a:cs typeface="Garamond"/>
              </a:rPr>
              <a:t>: Put a </a:t>
            </a:r>
            <a:r>
              <a:rPr sz="900" b="1" dirty="0">
                <a:latin typeface="Garamond"/>
                <a:cs typeface="Garamond"/>
              </a:rPr>
              <a:t>heart </a:t>
            </a:r>
            <a:r>
              <a:rPr sz="900" dirty="0">
                <a:latin typeface="Garamond"/>
                <a:cs typeface="Garamond"/>
              </a:rPr>
              <a:t>by the factor, that if addressed, you think would have</a:t>
            </a:r>
            <a:r>
              <a:rPr sz="900" spc="-51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a  significant impact on the</a:t>
            </a:r>
            <a:r>
              <a:rPr sz="900" spc="-5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problem.</a:t>
            </a:r>
          </a:p>
          <a:p>
            <a:pPr marL="474119" marR="69169" lvl="1" indent="-116906">
              <a:lnSpc>
                <a:spcPct val="114599"/>
              </a:lnSpc>
              <a:buFont typeface="Arial"/>
              <a:buChar char="●"/>
              <a:tabLst>
                <a:tab pos="473794" algn="l"/>
                <a:tab pos="474119" algn="l"/>
              </a:tabLst>
            </a:pPr>
            <a:r>
              <a:rPr sz="900" i="1" dirty="0">
                <a:latin typeface="Garamond"/>
                <a:cs typeface="Garamond"/>
              </a:rPr>
              <a:t>Practical</a:t>
            </a:r>
            <a:r>
              <a:rPr sz="900" dirty="0">
                <a:latin typeface="Garamond"/>
                <a:cs typeface="Garamond"/>
              </a:rPr>
              <a:t>: Put a </a:t>
            </a:r>
            <a:r>
              <a:rPr sz="900" b="1" dirty="0">
                <a:latin typeface="Garamond"/>
                <a:cs typeface="Garamond"/>
              </a:rPr>
              <a:t>star </a:t>
            </a:r>
            <a:r>
              <a:rPr sz="900" dirty="0">
                <a:latin typeface="Garamond"/>
                <a:cs typeface="Garamond"/>
              </a:rPr>
              <a:t>by the factor that is within your control, that your team</a:t>
            </a:r>
            <a:r>
              <a:rPr sz="900" spc="-51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could  address with little</a:t>
            </a:r>
            <a:r>
              <a:rPr sz="900" spc="-3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effort.</a:t>
            </a:r>
          </a:p>
          <a:p>
            <a:pPr lvl="1">
              <a:spcBef>
                <a:spcPts val="10"/>
              </a:spcBef>
              <a:buFont typeface="Arial"/>
              <a:buChar char="●"/>
            </a:pPr>
            <a:endParaRPr sz="900" dirty="0">
              <a:latin typeface="Times New Roman"/>
              <a:cs typeface="Times New Roman"/>
            </a:endParaRPr>
          </a:p>
          <a:p>
            <a:pPr marL="240307" indent="-116906">
              <a:buAutoNum type="arabicPeriod" startAt="5"/>
              <a:tabLst>
                <a:tab pos="240307" algn="l"/>
              </a:tabLst>
            </a:pPr>
            <a:r>
              <a:rPr sz="900" b="1" dirty="0">
                <a:latin typeface="Garamond"/>
                <a:cs typeface="Garamond"/>
              </a:rPr>
              <a:t>Debrief </a:t>
            </a:r>
            <a:r>
              <a:rPr sz="900" dirty="0">
                <a:latin typeface="Garamond"/>
                <a:cs typeface="Garamond"/>
              </a:rPr>
              <a:t>(5</a:t>
            </a:r>
            <a:r>
              <a:rPr sz="900" spc="-3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min)</a:t>
            </a:r>
          </a:p>
          <a:p>
            <a:pPr marL="240307">
              <a:spcBef>
                <a:spcPts val="107"/>
              </a:spcBef>
            </a:pPr>
            <a:r>
              <a:rPr sz="900" dirty="0">
                <a:latin typeface="Garamond"/>
                <a:cs typeface="Garamond"/>
              </a:rPr>
              <a:t>How did we do upholding the norms? </a:t>
            </a:r>
            <a:r>
              <a:rPr sz="900" dirty="0">
                <a:latin typeface="Garamond"/>
                <a:cs typeface="Garamond"/>
              </a:rPr>
              <a:t>How might we adjust this protocol in the</a:t>
            </a:r>
            <a:r>
              <a:rPr sz="900" spc="-43" dirty="0">
                <a:latin typeface="Garamond"/>
                <a:cs typeface="Garamond"/>
              </a:rPr>
              <a:t> </a:t>
            </a:r>
            <a:r>
              <a:rPr sz="900" dirty="0">
                <a:latin typeface="Garamond"/>
                <a:cs typeface="Garamond"/>
              </a:rPr>
              <a:t>future?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2462" y="4931089"/>
            <a:ext cx="2732484" cy="85169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6495">
              <a:spcBef>
                <a:spcPts val="51"/>
              </a:spcBef>
            </a:pPr>
            <a:r>
              <a:rPr sz="511" spc="-3" dirty="0">
                <a:latin typeface="Garamond"/>
                <a:cs typeface="Garamond"/>
              </a:rPr>
              <a:t>This protocol has been created by the High Tech High GSE Center for Research on Equity and</a:t>
            </a:r>
            <a:r>
              <a:rPr sz="511" spc="-8" dirty="0">
                <a:latin typeface="Garamond"/>
                <a:cs typeface="Garamond"/>
              </a:rPr>
              <a:t> </a:t>
            </a:r>
            <a:r>
              <a:rPr sz="511" spc="-3" dirty="0">
                <a:latin typeface="Garamond"/>
                <a:cs typeface="Garamond"/>
              </a:rPr>
              <a:t>Innovation.</a:t>
            </a:r>
            <a:endParaRPr sz="51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5854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 </a:t>
            </a:r>
            <a:endParaRPr sz="800" b="0" i="0" u="none" strike="noStrike" cap="none">
              <a:solidFill>
                <a:srgbClr val="9D9D9D"/>
              </a:solidFill>
              <a:latin typeface="+mj-lt"/>
              <a:sym typeface="Arial"/>
            </a:endParaRPr>
          </a:p>
        </p:txBody>
      </p:sp>
      <p:grpSp>
        <p:nvGrpSpPr>
          <p:cNvPr id="155" name="Shape 155"/>
          <p:cNvGrpSpPr/>
          <p:nvPr/>
        </p:nvGrpSpPr>
        <p:grpSpPr>
          <a:xfrm>
            <a:off x="2517046" y="457200"/>
            <a:ext cx="6474517" cy="4286250"/>
            <a:chOff x="2483759" y="237671"/>
            <a:chExt cx="6474517" cy="5715000"/>
          </a:xfrm>
        </p:grpSpPr>
        <p:sp>
          <p:nvSpPr>
            <p:cNvPr id="156" name="Shape 156"/>
            <p:cNvSpPr/>
            <p:nvPr/>
          </p:nvSpPr>
          <p:spPr>
            <a:xfrm>
              <a:off x="2483759" y="237671"/>
              <a:ext cx="2743200" cy="685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  <a:latin typeface="+mj-lt"/>
                  <a:ea typeface="Calibri"/>
                  <a:cs typeface="Calibri"/>
                  <a:sym typeface="Calibri"/>
                </a:rPr>
                <a:t>CATEGORY</a:t>
              </a:r>
              <a:endParaRPr sz="1800" b="1" i="1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5998666" y="237671"/>
              <a:ext cx="2426700" cy="685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  <a:latin typeface="+mj-lt"/>
                  <a:ea typeface="Calibri"/>
                  <a:cs typeface="Calibri"/>
                  <a:sym typeface="Calibri"/>
                </a:rPr>
                <a:t>CATEGORY</a:t>
              </a:r>
              <a:endParaRPr sz="1800" b="1" i="1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2743200" y="5266871"/>
              <a:ext cx="2483400" cy="685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  <a:latin typeface="+mj-lt"/>
                  <a:ea typeface="Calibri"/>
                  <a:cs typeface="Calibri"/>
                  <a:sym typeface="Calibri"/>
                </a:rPr>
                <a:t>CATEGORY</a:t>
              </a:r>
              <a:endParaRPr sz="1800" b="1" i="1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6372876" y="5266871"/>
              <a:ext cx="2585400" cy="685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  <a:latin typeface="+mj-lt"/>
                  <a:ea typeface="Calibri"/>
                  <a:cs typeface="Calibri"/>
                  <a:sym typeface="Calibri"/>
                </a:rPr>
                <a:t>CATEGORY</a:t>
              </a:r>
              <a:endParaRPr sz="1800" b="1" i="1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0" name="Shape 160"/>
          <p:cNvCxnSpPr/>
          <p:nvPr/>
        </p:nvCxnSpPr>
        <p:spPr>
          <a:xfrm flipH="1">
            <a:off x="1600342" y="2693806"/>
            <a:ext cx="7160400" cy="35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Shape 161"/>
          <p:cNvCxnSpPr/>
          <p:nvPr/>
        </p:nvCxnSpPr>
        <p:spPr>
          <a:xfrm rot="10800000">
            <a:off x="1221646" y="1307647"/>
            <a:ext cx="21336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2" name="Shape 162"/>
          <p:cNvGrpSpPr/>
          <p:nvPr/>
        </p:nvGrpSpPr>
        <p:grpSpPr>
          <a:xfrm>
            <a:off x="2593246" y="964747"/>
            <a:ext cx="5181600" cy="3314700"/>
            <a:chOff x="2590800" y="838200"/>
            <a:chExt cx="5181600" cy="4419600"/>
          </a:xfrm>
        </p:grpSpPr>
        <p:cxnSp>
          <p:nvCxnSpPr>
            <p:cNvPr id="163" name="Shape 163"/>
            <p:cNvCxnSpPr/>
            <p:nvPr/>
          </p:nvCxnSpPr>
          <p:spPr>
            <a:xfrm flipH="1">
              <a:off x="2590800" y="838200"/>
              <a:ext cx="990600" cy="23622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" name="Shape 164"/>
            <p:cNvCxnSpPr/>
            <p:nvPr/>
          </p:nvCxnSpPr>
          <p:spPr>
            <a:xfrm>
              <a:off x="7239000" y="3200400"/>
              <a:ext cx="533400" cy="20574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5" name="Shape 165"/>
            <p:cNvCxnSpPr/>
            <p:nvPr/>
          </p:nvCxnSpPr>
          <p:spPr>
            <a:xfrm>
              <a:off x="3124200" y="3200400"/>
              <a:ext cx="571500" cy="20574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Shape 166"/>
            <p:cNvCxnSpPr/>
            <p:nvPr/>
          </p:nvCxnSpPr>
          <p:spPr>
            <a:xfrm flipH="1">
              <a:off x="6186300" y="838200"/>
              <a:ext cx="976500" cy="23283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67" name="Shape 167"/>
          <p:cNvCxnSpPr/>
          <p:nvPr/>
        </p:nvCxnSpPr>
        <p:spPr>
          <a:xfrm rot="10800000">
            <a:off x="4989312" y="2285094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8" name="Shape 168"/>
          <p:cNvGrpSpPr/>
          <p:nvPr/>
        </p:nvGrpSpPr>
        <p:grpSpPr>
          <a:xfrm>
            <a:off x="1297866" y="1421947"/>
            <a:ext cx="7467580" cy="2628900"/>
            <a:chOff x="1279091" y="1498600"/>
            <a:chExt cx="7467580" cy="3505200"/>
          </a:xfrm>
        </p:grpSpPr>
        <p:cxnSp>
          <p:nvCxnSpPr>
            <p:cNvPr id="169" name="Shape 169"/>
            <p:cNvCxnSpPr/>
            <p:nvPr/>
          </p:nvCxnSpPr>
          <p:spPr>
            <a:xfrm rot="10800000">
              <a:off x="1279091" y="2260600"/>
              <a:ext cx="16788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" name="Shape 170"/>
            <p:cNvCxnSpPr/>
            <p:nvPr/>
          </p:nvCxnSpPr>
          <p:spPr>
            <a:xfrm rot="10800000">
              <a:off x="3107825" y="1960971"/>
              <a:ext cx="1674000" cy="39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Shape 171"/>
            <p:cNvCxnSpPr/>
            <p:nvPr/>
          </p:nvCxnSpPr>
          <p:spPr>
            <a:xfrm rot="10800000">
              <a:off x="5317067" y="1778000"/>
              <a:ext cx="14478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Shape 172"/>
            <p:cNvCxnSpPr/>
            <p:nvPr/>
          </p:nvCxnSpPr>
          <p:spPr>
            <a:xfrm rot="10800000">
              <a:off x="6883367" y="1498600"/>
              <a:ext cx="18627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" name="Shape 173"/>
            <p:cNvCxnSpPr/>
            <p:nvPr/>
          </p:nvCxnSpPr>
          <p:spPr>
            <a:xfrm rot="10800000">
              <a:off x="6629500" y="2116667"/>
              <a:ext cx="17271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" name="Shape 174"/>
            <p:cNvCxnSpPr/>
            <p:nvPr/>
          </p:nvCxnSpPr>
          <p:spPr>
            <a:xfrm rot="10800000">
              <a:off x="3488772" y="4546600"/>
              <a:ext cx="11685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" name="Shape 175"/>
            <p:cNvCxnSpPr/>
            <p:nvPr/>
          </p:nvCxnSpPr>
          <p:spPr>
            <a:xfrm rot="10800000">
              <a:off x="2345938" y="5003800"/>
              <a:ext cx="12276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" name="Shape 176"/>
            <p:cNvCxnSpPr/>
            <p:nvPr/>
          </p:nvCxnSpPr>
          <p:spPr>
            <a:xfrm rot="10800000">
              <a:off x="2117404" y="4241800"/>
              <a:ext cx="12360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" name="Shape 177"/>
            <p:cNvCxnSpPr/>
            <p:nvPr/>
          </p:nvCxnSpPr>
          <p:spPr>
            <a:xfrm rot="10800000">
              <a:off x="7374971" y="3918251"/>
              <a:ext cx="12447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8" name="Shape 178"/>
            <p:cNvCxnSpPr/>
            <p:nvPr/>
          </p:nvCxnSpPr>
          <p:spPr>
            <a:xfrm rot="10800000">
              <a:off x="7527471" y="4546666"/>
              <a:ext cx="1219200" cy="84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9" name="Shape 179"/>
            <p:cNvCxnSpPr/>
            <p:nvPr/>
          </p:nvCxnSpPr>
          <p:spPr>
            <a:xfrm rot="10800000">
              <a:off x="6155971" y="4241800"/>
              <a:ext cx="13461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80" name="Shape 180"/>
          <p:cNvCxnSpPr/>
          <p:nvPr/>
        </p:nvCxnSpPr>
        <p:spPr>
          <a:xfrm rot="10800000">
            <a:off x="3279112" y="3079297"/>
            <a:ext cx="11514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Shape 181"/>
          <p:cNvSpPr/>
          <p:nvPr/>
        </p:nvSpPr>
        <p:spPr>
          <a:xfrm flipH="1">
            <a:off x="181500" y="2285999"/>
            <a:ext cx="1723500" cy="971700"/>
          </a:xfrm>
          <a:prstGeom prst="homePlate">
            <a:avLst>
              <a:gd name="adj" fmla="val 2586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PROBLEM </a:t>
            </a:r>
            <a:endParaRPr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STATEMENT</a:t>
            </a:r>
            <a:endParaRPr>
              <a:latin typeface="+mj-lt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990600" y="1028700"/>
            <a:ext cx="29127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1" u="none" strike="noStrike" cap="none">
                <a:solidFill>
                  <a:srgbClr val="2E2E2E"/>
                </a:solidFill>
                <a:latin typeface="+mj-lt"/>
                <a:ea typeface="Calibri"/>
                <a:cs typeface="Calibri"/>
                <a:sym typeface="Calibri"/>
              </a:rPr>
              <a:t>CAUSE</a:t>
            </a:r>
            <a:endParaRPr>
              <a:latin typeface="+mj-lt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2573706" y="1485900"/>
            <a:ext cx="29127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1" u="none" strike="noStrike" cap="none">
                <a:solidFill>
                  <a:srgbClr val="2E2E2E"/>
                </a:solidFill>
                <a:latin typeface="+mj-lt"/>
                <a:ea typeface="Calibri"/>
                <a:cs typeface="Calibri"/>
                <a:sym typeface="Calibri"/>
              </a:rPr>
              <a:t>CAUSE</a:t>
            </a:r>
            <a:endParaRPr>
              <a:latin typeface="+mj-lt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685800" y="1714500"/>
            <a:ext cx="29127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1" u="none" strike="noStrike" cap="none">
                <a:solidFill>
                  <a:srgbClr val="2E2E2E"/>
                </a:solidFill>
                <a:latin typeface="+mj-lt"/>
                <a:ea typeface="Calibri"/>
                <a:cs typeface="Calibri"/>
                <a:sym typeface="Calibri"/>
              </a:rPr>
              <a:t>CAUSE</a:t>
            </a:r>
            <a:endParaRPr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9D9D9D"/>
                </a:solidFill>
                <a:latin typeface="+mj-lt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9D9D9D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1600200" y="400050"/>
            <a:ext cx="2133600" cy="51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Branch 1</a:t>
            </a:r>
            <a:endParaRPr sz="1800" b="1" i="0" u="none" strike="noStrike" cap="none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4191000" y="393247"/>
            <a:ext cx="2057400" cy="51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Branch 2</a:t>
            </a:r>
            <a:endParaRPr sz="1800" b="1" i="0" u="none" strike="noStrike" cap="none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731159" y="4229100"/>
            <a:ext cx="2545500" cy="51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Branch 4</a:t>
            </a:r>
            <a:endParaRPr sz="1800" b="1" i="0" u="none" strike="noStrike" cap="none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3886200" y="4229100"/>
            <a:ext cx="1905000" cy="51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Branch 5</a:t>
            </a:r>
            <a:endParaRPr sz="1800" b="1" i="0" u="none" strike="noStrike" cap="none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6324600" y="4229100"/>
            <a:ext cx="1905000" cy="51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Branch 6</a:t>
            </a:r>
            <a:endParaRPr sz="1800" b="1" i="0" u="none" strike="noStrike" cap="none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196" name="Shape 196"/>
          <p:cNvCxnSpPr/>
          <p:nvPr/>
        </p:nvCxnSpPr>
        <p:spPr>
          <a:xfrm flipH="1">
            <a:off x="1597896" y="2643459"/>
            <a:ext cx="7160400" cy="35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Shape 197"/>
          <p:cNvCxnSpPr/>
          <p:nvPr/>
        </p:nvCxnSpPr>
        <p:spPr>
          <a:xfrm rot="10800000">
            <a:off x="457200" y="1371600"/>
            <a:ext cx="21336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" name="Shape 198"/>
          <p:cNvCxnSpPr/>
          <p:nvPr/>
        </p:nvCxnSpPr>
        <p:spPr>
          <a:xfrm flipH="1">
            <a:off x="1828800" y="907597"/>
            <a:ext cx="990600" cy="1771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Shape 199"/>
          <p:cNvCxnSpPr/>
          <p:nvPr/>
        </p:nvCxnSpPr>
        <p:spPr>
          <a:xfrm>
            <a:off x="1828800" y="2679247"/>
            <a:ext cx="381000" cy="15429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Shape 200"/>
          <p:cNvCxnSpPr/>
          <p:nvPr/>
        </p:nvCxnSpPr>
        <p:spPr>
          <a:xfrm>
            <a:off x="7239000" y="2679247"/>
            <a:ext cx="533400" cy="15429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Shape 201"/>
          <p:cNvCxnSpPr/>
          <p:nvPr/>
        </p:nvCxnSpPr>
        <p:spPr>
          <a:xfrm>
            <a:off x="4495800" y="2679247"/>
            <a:ext cx="571500" cy="15429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Shape 202"/>
          <p:cNvCxnSpPr/>
          <p:nvPr/>
        </p:nvCxnSpPr>
        <p:spPr>
          <a:xfrm flipH="1">
            <a:off x="4495698" y="907597"/>
            <a:ext cx="976500" cy="17463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Shape 203"/>
          <p:cNvCxnSpPr/>
          <p:nvPr/>
        </p:nvCxnSpPr>
        <p:spPr>
          <a:xfrm rot="10800000">
            <a:off x="4953000" y="182880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Shape 204"/>
          <p:cNvCxnSpPr/>
          <p:nvPr/>
        </p:nvCxnSpPr>
        <p:spPr>
          <a:xfrm rot="10800000">
            <a:off x="2049000" y="3542700"/>
            <a:ext cx="1532400" cy="6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5" name="Shape 205"/>
          <p:cNvCxnSpPr/>
          <p:nvPr/>
        </p:nvCxnSpPr>
        <p:spPr>
          <a:xfrm rot="10800000">
            <a:off x="573592" y="1943100"/>
            <a:ext cx="1678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Shape 206"/>
          <p:cNvCxnSpPr/>
          <p:nvPr/>
        </p:nvCxnSpPr>
        <p:spPr>
          <a:xfrm rot="10800000">
            <a:off x="2404792" y="165735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Shape 207"/>
          <p:cNvCxnSpPr/>
          <p:nvPr/>
        </p:nvCxnSpPr>
        <p:spPr>
          <a:xfrm flipH="1">
            <a:off x="1986900" y="2455486"/>
            <a:ext cx="1823100" cy="2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Shape 208"/>
          <p:cNvCxnSpPr/>
          <p:nvPr/>
        </p:nvCxnSpPr>
        <p:spPr>
          <a:xfrm rot="10800000">
            <a:off x="3776392" y="142875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Shape 209"/>
          <p:cNvCxnSpPr/>
          <p:nvPr/>
        </p:nvCxnSpPr>
        <p:spPr>
          <a:xfrm rot="10800000">
            <a:off x="5257767" y="1257300"/>
            <a:ext cx="18627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Shape 210"/>
          <p:cNvCxnSpPr/>
          <p:nvPr/>
        </p:nvCxnSpPr>
        <p:spPr>
          <a:xfrm rot="10800000">
            <a:off x="3048100" y="2114550"/>
            <a:ext cx="17271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Shape 211"/>
          <p:cNvCxnSpPr/>
          <p:nvPr/>
        </p:nvCxnSpPr>
        <p:spPr>
          <a:xfrm rot="10800000">
            <a:off x="701177" y="4152951"/>
            <a:ext cx="15021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Shape 212"/>
          <p:cNvCxnSpPr/>
          <p:nvPr/>
        </p:nvCxnSpPr>
        <p:spPr>
          <a:xfrm rot="10800000">
            <a:off x="1905123" y="3075900"/>
            <a:ext cx="1507200" cy="102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Shape 213"/>
          <p:cNvCxnSpPr/>
          <p:nvPr/>
        </p:nvCxnSpPr>
        <p:spPr>
          <a:xfrm rot="10800000">
            <a:off x="2198255" y="4036338"/>
            <a:ext cx="13377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Shape 214"/>
          <p:cNvCxnSpPr/>
          <p:nvPr/>
        </p:nvCxnSpPr>
        <p:spPr>
          <a:xfrm rot="10800000">
            <a:off x="3708300" y="3714750"/>
            <a:ext cx="11685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Shape 215"/>
          <p:cNvCxnSpPr/>
          <p:nvPr/>
        </p:nvCxnSpPr>
        <p:spPr>
          <a:xfrm rot="10800000">
            <a:off x="4983829" y="3924416"/>
            <a:ext cx="12276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Shape 216"/>
          <p:cNvCxnSpPr/>
          <p:nvPr/>
        </p:nvCxnSpPr>
        <p:spPr>
          <a:xfrm rot="10800000">
            <a:off x="4800734" y="3425275"/>
            <a:ext cx="1236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Shape 217"/>
          <p:cNvCxnSpPr/>
          <p:nvPr/>
        </p:nvCxnSpPr>
        <p:spPr>
          <a:xfrm rot="10800000">
            <a:off x="7408492" y="3028950"/>
            <a:ext cx="12447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" name="Shape 218"/>
          <p:cNvCxnSpPr/>
          <p:nvPr/>
        </p:nvCxnSpPr>
        <p:spPr>
          <a:xfrm rot="10800000">
            <a:off x="7611600" y="3685625"/>
            <a:ext cx="11514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" name="Shape 219"/>
          <p:cNvCxnSpPr/>
          <p:nvPr/>
        </p:nvCxnSpPr>
        <p:spPr>
          <a:xfrm rot="10800000">
            <a:off x="6336192" y="3903341"/>
            <a:ext cx="13461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Shape 220"/>
          <p:cNvCxnSpPr/>
          <p:nvPr/>
        </p:nvCxnSpPr>
        <p:spPr>
          <a:xfrm rot="10800000">
            <a:off x="4605933" y="2939597"/>
            <a:ext cx="11514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Shape 221"/>
          <p:cNvCxnSpPr/>
          <p:nvPr/>
        </p:nvCxnSpPr>
        <p:spPr>
          <a:xfrm rot="10800000">
            <a:off x="6316200" y="3371850"/>
            <a:ext cx="11514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Shape 222"/>
          <p:cNvSpPr/>
          <p:nvPr/>
        </p:nvSpPr>
        <p:spPr>
          <a:xfrm flipH="1">
            <a:off x="22803" y="2226629"/>
            <a:ext cx="1723500" cy="960900"/>
          </a:xfrm>
          <a:prstGeom prst="homePlate">
            <a:avLst>
              <a:gd name="adj" fmla="val 2586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PROBLEM STATEMENT</a:t>
            </a:r>
            <a:endParaRPr sz="1200" b="1" i="0" u="none" strike="noStrike" cap="none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223" name="Shape 223"/>
          <p:cNvCxnSpPr/>
          <p:nvPr/>
        </p:nvCxnSpPr>
        <p:spPr>
          <a:xfrm flipH="1">
            <a:off x="7238898" y="914400"/>
            <a:ext cx="976500" cy="17463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4" name="Shape 224"/>
          <p:cNvCxnSpPr/>
          <p:nvPr/>
        </p:nvCxnSpPr>
        <p:spPr>
          <a:xfrm rot="10800000">
            <a:off x="6096100" y="2343150"/>
            <a:ext cx="13461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Shape 225"/>
          <p:cNvCxnSpPr/>
          <p:nvPr/>
        </p:nvCxnSpPr>
        <p:spPr>
          <a:xfrm rot="10800000">
            <a:off x="7543900" y="2114550"/>
            <a:ext cx="13461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Shape 226"/>
          <p:cNvCxnSpPr/>
          <p:nvPr/>
        </p:nvCxnSpPr>
        <p:spPr>
          <a:xfrm rot="10800000">
            <a:off x="6477100" y="1600200"/>
            <a:ext cx="13461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Shape 227"/>
          <p:cNvSpPr/>
          <p:nvPr/>
        </p:nvSpPr>
        <p:spPr>
          <a:xfrm>
            <a:off x="6858000" y="400050"/>
            <a:ext cx="2057400" cy="51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Branch 3</a:t>
            </a:r>
            <a:endParaRPr sz="1800" b="1" i="0" u="none" strike="noStrike" cap="none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457200" y="1075120"/>
            <a:ext cx="22098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2E2E2E"/>
                </a:solidFill>
                <a:latin typeface="+mj-lt"/>
                <a:ea typeface="Cabin"/>
                <a:cs typeface="Cabin"/>
                <a:sym typeface="Cabin"/>
              </a:rPr>
              <a:t>Text box for bones</a:t>
            </a:r>
            <a:endParaRPr sz="1200" b="0" i="0" u="none" strike="noStrike" cap="none">
              <a:solidFill>
                <a:srgbClr val="2E2E2E"/>
              </a:solidFill>
              <a:latin typeface="+mj-lt"/>
              <a:ea typeface="Cabin"/>
              <a:cs typeface="Cabin"/>
              <a:sym typeface="Cabin"/>
            </a:endParaRPr>
          </a:p>
        </p:txBody>
      </p:sp>
      <p:cxnSp>
        <p:nvCxnSpPr>
          <p:cNvPr id="229" name="Shape 229"/>
          <p:cNvCxnSpPr/>
          <p:nvPr/>
        </p:nvCxnSpPr>
        <p:spPr>
          <a:xfrm rot="10800000">
            <a:off x="380902" y="3714750"/>
            <a:ext cx="17019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0566" y="286086"/>
            <a:ext cx="2708322" cy="13069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>
              <a:spcBef>
                <a:spcPts val="66"/>
              </a:spcBef>
            </a:pPr>
            <a:r>
              <a:rPr sz="794" spc="-3" dirty="0">
                <a:latin typeface="Times New Roman"/>
                <a:cs typeface="Times New Roman"/>
              </a:rPr>
              <a:t>Title: Factors Influencing Inequitable Participation in Group</a:t>
            </a:r>
            <a:r>
              <a:rPr sz="794" spc="40" dirty="0">
                <a:latin typeface="Times New Roman"/>
                <a:cs typeface="Times New Roman"/>
              </a:rPr>
              <a:t> </a:t>
            </a:r>
            <a:r>
              <a:rPr sz="794" spc="-3" dirty="0">
                <a:latin typeface="Times New Roman"/>
                <a:cs typeface="Times New Roman"/>
              </a:rPr>
              <a:t>Work</a:t>
            </a:r>
            <a:endParaRPr sz="79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0567" y="4709496"/>
            <a:ext cx="3498336" cy="13069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8405">
              <a:spcBef>
                <a:spcPts val="66"/>
              </a:spcBef>
            </a:pPr>
            <a:r>
              <a:rPr sz="794" spc="-3" dirty="0">
                <a:latin typeface="Times New Roman"/>
                <a:cs typeface="Times New Roman"/>
              </a:rPr>
              <a:t>Adaptation </a:t>
            </a:r>
            <a:r>
              <a:rPr sz="794" dirty="0">
                <a:latin typeface="Times New Roman"/>
                <a:cs typeface="Times New Roman"/>
              </a:rPr>
              <a:t>of </a:t>
            </a:r>
            <a:r>
              <a:rPr sz="794" spc="-3" dirty="0">
                <a:latin typeface="Times New Roman"/>
                <a:cs typeface="Times New Roman"/>
              </a:rPr>
              <a:t>Fishbone </a:t>
            </a:r>
            <a:r>
              <a:rPr sz="794" dirty="0">
                <a:latin typeface="Times New Roman"/>
                <a:cs typeface="Times New Roman"/>
              </a:rPr>
              <a:t>from </a:t>
            </a:r>
            <a:r>
              <a:rPr sz="794" spc="-3" dirty="0">
                <a:latin typeface="Times New Roman"/>
                <a:cs typeface="Times New Roman"/>
              </a:rPr>
              <a:t>HTeCV Improvement Research Team; February </a:t>
            </a:r>
            <a:r>
              <a:rPr sz="794" dirty="0">
                <a:latin typeface="Times New Roman"/>
                <a:cs typeface="Times New Roman"/>
              </a:rPr>
              <a:t>4,</a:t>
            </a:r>
            <a:r>
              <a:rPr sz="794" spc="50" dirty="0">
                <a:latin typeface="Times New Roman"/>
                <a:cs typeface="Times New Roman"/>
              </a:rPr>
              <a:t> </a:t>
            </a:r>
            <a:r>
              <a:rPr sz="794" dirty="0">
                <a:latin typeface="Times New Roman"/>
                <a:cs typeface="Times New Roman"/>
              </a:rPr>
              <a:t>2015</a:t>
            </a:r>
            <a:endParaRPr sz="794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70611" y="2564690"/>
            <a:ext cx="3302093" cy="0"/>
          </a:xfrm>
          <a:custGeom>
            <a:avLst/>
            <a:gdLst/>
            <a:ahLst/>
            <a:cxnLst/>
            <a:rect l="l" t="t" r="r" b="b"/>
            <a:pathLst>
              <a:path w="4989830">
                <a:moveTo>
                  <a:pt x="0" y="0"/>
                </a:moveTo>
                <a:lnTo>
                  <a:pt x="498957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5" name="object 5"/>
          <p:cNvSpPr txBox="1"/>
          <p:nvPr/>
        </p:nvSpPr>
        <p:spPr>
          <a:xfrm>
            <a:off x="6172536" y="2175398"/>
            <a:ext cx="1099297" cy="91530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7735" rIns="0" bIns="0" rtlCol="0">
            <a:spAutoFit/>
          </a:bodyPr>
          <a:lstStyle/>
          <a:p>
            <a:pPr algn="ctr">
              <a:spcBef>
                <a:spcPts val="218"/>
              </a:spcBef>
            </a:pPr>
            <a:r>
              <a:rPr sz="629" spc="7" dirty="0">
                <a:latin typeface="Times New Roman"/>
                <a:cs typeface="Times New Roman"/>
              </a:rPr>
              <a:t>Problem</a:t>
            </a:r>
            <a:endParaRPr sz="629">
              <a:latin typeface="Times New Roman"/>
              <a:cs typeface="Times New Roman"/>
            </a:endParaRPr>
          </a:p>
          <a:p>
            <a:pPr marL="95815" marR="95395" algn="ctr">
              <a:lnSpc>
                <a:spcPct val="101099"/>
              </a:lnSpc>
            </a:pPr>
            <a:r>
              <a:rPr sz="629" b="1" spc="7" dirty="0">
                <a:latin typeface="Times New Roman"/>
                <a:cs typeface="Times New Roman"/>
              </a:rPr>
              <a:t>Inequitable Participation  </a:t>
            </a:r>
            <a:r>
              <a:rPr sz="629" b="1" spc="3" dirty="0">
                <a:latin typeface="Times New Roman"/>
                <a:cs typeface="Times New Roman"/>
              </a:rPr>
              <a:t>in </a:t>
            </a:r>
            <a:r>
              <a:rPr sz="629" b="1" spc="10" dirty="0">
                <a:latin typeface="Times New Roman"/>
                <a:cs typeface="Times New Roman"/>
              </a:rPr>
              <a:t>Group Work</a:t>
            </a:r>
            <a:endParaRPr sz="629">
              <a:latin typeface="Times New Roman"/>
              <a:cs typeface="Times New Roman"/>
            </a:endParaRPr>
          </a:p>
          <a:p>
            <a:pPr>
              <a:spcBef>
                <a:spcPts val="3"/>
              </a:spcBef>
            </a:pPr>
            <a:endParaRPr sz="662">
              <a:latin typeface="Times New Roman"/>
              <a:cs typeface="Times New Roman"/>
            </a:endParaRPr>
          </a:p>
          <a:p>
            <a:pPr marL="102960" marR="101699" algn="ctr">
              <a:lnSpc>
                <a:spcPct val="101099"/>
              </a:lnSpc>
            </a:pPr>
            <a:r>
              <a:rPr sz="629" spc="7" dirty="0">
                <a:latin typeface="Times New Roman"/>
                <a:cs typeface="Times New Roman"/>
              </a:rPr>
              <a:t>Not </a:t>
            </a:r>
            <a:r>
              <a:rPr sz="629" spc="3" dirty="0">
                <a:latin typeface="Times New Roman"/>
                <a:cs typeface="Times New Roman"/>
              </a:rPr>
              <a:t>all students contribute  </a:t>
            </a:r>
            <a:r>
              <a:rPr sz="629" spc="7" dirty="0">
                <a:latin typeface="Times New Roman"/>
                <a:cs typeface="Times New Roman"/>
              </a:rPr>
              <a:t>meaningfully </a:t>
            </a:r>
            <a:r>
              <a:rPr sz="629" spc="3" dirty="0">
                <a:latin typeface="Times New Roman"/>
                <a:cs typeface="Times New Roman"/>
              </a:rPr>
              <a:t>to the</a:t>
            </a:r>
            <a:r>
              <a:rPr sz="629" spc="17" dirty="0">
                <a:latin typeface="Times New Roman"/>
                <a:cs typeface="Times New Roman"/>
              </a:rPr>
              <a:t> </a:t>
            </a:r>
            <a:r>
              <a:rPr sz="629" spc="3" dirty="0">
                <a:latin typeface="Times New Roman"/>
                <a:cs typeface="Times New Roman"/>
              </a:rPr>
              <a:t>task</a:t>
            </a:r>
            <a:endParaRPr sz="62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2">
              <a:latin typeface="Times New Roman"/>
              <a:cs typeface="Times New Roman"/>
            </a:endParaRPr>
          </a:p>
          <a:p>
            <a:pPr marL="104220" marR="102539" algn="ctr">
              <a:lnSpc>
                <a:spcPct val="101099"/>
              </a:lnSpc>
            </a:pPr>
            <a:r>
              <a:rPr sz="629" spc="7" dirty="0">
                <a:latin typeface="Times New Roman"/>
                <a:cs typeface="Times New Roman"/>
              </a:rPr>
              <a:t>Not </a:t>
            </a:r>
            <a:r>
              <a:rPr sz="629" spc="3" dirty="0">
                <a:latin typeface="Times New Roman"/>
                <a:cs typeface="Times New Roman"/>
              </a:rPr>
              <a:t>all students </a:t>
            </a:r>
            <a:r>
              <a:rPr sz="629" spc="7" dirty="0">
                <a:latin typeface="Times New Roman"/>
                <a:cs typeface="Times New Roman"/>
              </a:rPr>
              <a:t>work well  with </a:t>
            </a:r>
            <a:r>
              <a:rPr sz="629" spc="3" dirty="0">
                <a:latin typeface="Times New Roman"/>
                <a:cs typeface="Times New Roman"/>
              </a:rPr>
              <a:t>others</a:t>
            </a:r>
            <a:endParaRPr sz="629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1971" y="993401"/>
            <a:ext cx="548808" cy="1571625"/>
          </a:xfrm>
          <a:custGeom>
            <a:avLst/>
            <a:gdLst/>
            <a:ahLst/>
            <a:cxnLst/>
            <a:rect l="l" t="t" r="r" b="b"/>
            <a:pathLst>
              <a:path w="829310" h="2374900">
                <a:moveTo>
                  <a:pt x="829055" y="2374392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7" name="object 7"/>
          <p:cNvSpPr/>
          <p:nvPr/>
        </p:nvSpPr>
        <p:spPr>
          <a:xfrm>
            <a:off x="3263938" y="993401"/>
            <a:ext cx="550909" cy="1571625"/>
          </a:xfrm>
          <a:custGeom>
            <a:avLst/>
            <a:gdLst/>
            <a:ahLst/>
            <a:cxnLst/>
            <a:rect l="l" t="t" r="r" b="b"/>
            <a:pathLst>
              <a:path w="832485" h="2374900">
                <a:moveTo>
                  <a:pt x="832103" y="2374392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8" name="object 8"/>
          <p:cNvSpPr/>
          <p:nvPr/>
        </p:nvSpPr>
        <p:spPr>
          <a:xfrm>
            <a:off x="4207920" y="993401"/>
            <a:ext cx="548808" cy="1571625"/>
          </a:xfrm>
          <a:custGeom>
            <a:avLst/>
            <a:gdLst/>
            <a:ahLst/>
            <a:cxnLst/>
            <a:rect l="l" t="t" r="r" b="b"/>
            <a:pathLst>
              <a:path w="829310" h="2374900">
                <a:moveTo>
                  <a:pt x="829055" y="2374392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9" name="object 9"/>
          <p:cNvSpPr/>
          <p:nvPr/>
        </p:nvSpPr>
        <p:spPr>
          <a:xfrm>
            <a:off x="5149887" y="993401"/>
            <a:ext cx="550909" cy="1571625"/>
          </a:xfrm>
          <a:custGeom>
            <a:avLst/>
            <a:gdLst/>
            <a:ahLst/>
            <a:cxnLst/>
            <a:rect l="l" t="t" r="r" b="b"/>
            <a:pathLst>
              <a:path w="832484" h="2374900">
                <a:moveTo>
                  <a:pt x="832103" y="2374392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0" name="object 10"/>
          <p:cNvSpPr/>
          <p:nvPr/>
        </p:nvSpPr>
        <p:spPr>
          <a:xfrm>
            <a:off x="1927636" y="756397"/>
            <a:ext cx="786653" cy="310963"/>
          </a:xfrm>
          <a:custGeom>
            <a:avLst/>
            <a:gdLst/>
            <a:ahLst/>
            <a:cxnLst/>
            <a:rect l="l" t="t" r="r" b="b"/>
            <a:pathLst>
              <a:path w="1188720" h="469900">
                <a:moveTo>
                  <a:pt x="0" y="0"/>
                </a:moveTo>
                <a:lnTo>
                  <a:pt x="1188720" y="0"/>
                </a:lnTo>
                <a:lnTo>
                  <a:pt x="1188720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1" name="object 11"/>
          <p:cNvSpPr txBox="1"/>
          <p:nvPr/>
        </p:nvSpPr>
        <p:spPr>
          <a:xfrm>
            <a:off x="1928644" y="757405"/>
            <a:ext cx="786653" cy="2248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8995" rIns="0" bIns="0" rtlCol="0">
            <a:spAutoFit/>
          </a:bodyPr>
          <a:lstStyle/>
          <a:p>
            <a:pPr marL="287446" marR="74383" indent="-210122">
              <a:lnSpc>
                <a:spcPct val="101099"/>
              </a:lnSpc>
              <a:spcBef>
                <a:spcPts val="228"/>
              </a:spcBef>
            </a:pPr>
            <a:r>
              <a:rPr sz="629" b="1" spc="7" dirty="0">
                <a:latin typeface="Times New Roman"/>
                <a:cs typeface="Times New Roman"/>
              </a:rPr>
              <a:t>Culture </a:t>
            </a:r>
            <a:r>
              <a:rPr sz="629" b="1" spc="3" dirty="0">
                <a:latin typeface="Times New Roman"/>
                <a:cs typeface="Times New Roman"/>
              </a:rPr>
              <a:t>of </a:t>
            </a:r>
            <a:r>
              <a:rPr sz="629" b="1" spc="10" dirty="0">
                <a:latin typeface="Times New Roman"/>
                <a:cs typeface="Times New Roman"/>
              </a:rPr>
              <a:t>Group  Work</a:t>
            </a:r>
            <a:endParaRPr sz="62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70611" y="682774"/>
            <a:ext cx="786653" cy="22444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4793" rIns="0" bIns="0" rtlCol="0">
            <a:spAutoFit/>
          </a:bodyPr>
          <a:lstStyle/>
          <a:p>
            <a:pPr marL="150867" marR="70181" indent="-77324">
              <a:lnSpc>
                <a:spcPct val="103200"/>
              </a:lnSpc>
              <a:spcBef>
                <a:spcPts val="195"/>
              </a:spcBef>
            </a:pPr>
            <a:r>
              <a:rPr sz="629" b="1" spc="10" dirty="0">
                <a:latin typeface="Times New Roman"/>
                <a:cs typeface="Times New Roman"/>
              </a:rPr>
              <a:t>Group </a:t>
            </a:r>
            <a:r>
              <a:rPr sz="629" b="1" spc="7" dirty="0">
                <a:latin typeface="Times New Roman"/>
                <a:cs typeface="Times New Roman"/>
              </a:rPr>
              <a:t>Structures  and </a:t>
            </a:r>
            <a:r>
              <a:rPr sz="629" b="1" spc="3" dirty="0">
                <a:latin typeface="Times New Roman"/>
                <a:cs typeface="Times New Roman"/>
              </a:rPr>
              <a:t>Scaffolds</a:t>
            </a:r>
            <a:endParaRPr sz="62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3586" y="756397"/>
            <a:ext cx="786653" cy="310963"/>
          </a:xfrm>
          <a:custGeom>
            <a:avLst/>
            <a:gdLst/>
            <a:ahLst/>
            <a:cxnLst/>
            <a:rect l="l" t="t" r="r" b="b"/>
            <a:pathLst>
              <a:path w="1188720" h="469900">
                <a:moveTo>
                  <a:pt x="0" y="0"/>
                </a:moveTo>
                <a:lnTo>
                  <a:pt x="1188720" y="0"/>
                </a:lnTo>
                <a:lnTo>
                  <a:pt x="1188720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4" name="object 14"/>
          <p:cNvSpPr txBox="1"/>
          <p:nvPr/>
        </p:nvSpPr>
        <p:spPr>
          <a:xfrm>
            <a:off x="3814594" y="757405"/>
            <a:ext cx="786653" cy="2248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8995" rIns="0" bIns="0" rtlCol="0">
            <a:spAutoFit/>
          </a:bodyPr>
          <a:lstStyle/>
          <a:p>
            <a:pPr marL="148766" marR="119349" indent="-26055">
              <a:lnSpc>
                <a:spcPct val="101099"/>
              </a:lnSpc>
              <a:spcBef>
                <a:spcPts val="228"/>
              </a:spcBef>
            </a:pPr>
            <a:r>
              <a:rPr sz="629" b="1" spc="7" dirty="0">
                <a:latin typeface="Times New Roman"/>
                <a:cs typeface="Times New Roman"/>
              </a:rPr>
              <a:t>Student </a:t>
            </a:r>
            <a:r>
              <a:rPr sz="629" b="1" spc="3" dirty="0">
                <a:latin typeface="Times New Roman"/>
                <a:cs typeface="Times New Roman"/>
              </a:rPr>
              <a:t>Beliefs  </a:t>
            </a:r>
            <a:r>
              <a:rPr sz="629" b="1" spc="7" dirty="0">
                <a:latin typeface="Times New Roman"/>
                <a:cs typeface="Times New Roman"/>
              </a:rPr>
              <a:t>and</a:t>
            </a:r>
            <a:r>
              <a:rPr sz="629" b="1" dirty="0">
                <a:latin typeface="Times New Roman"/>
                <a:cs typeface="Times New Roman"/>
              </a:rPr>
              <a:t> </a:t>
            </a:r>
            <a:r>
              <a:rPr sz="629" b="1" spc="7" dirty="0">
                <a:latin typeface="Times New Roman"/>
                <a:cs typeface="Times New Roman"/>
              </a:rPr>
              <a:t>Attitudes</a:t>
            </a:r>
            <a:endParaRPr sz="62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55552" y="756397"/>
            <a:ext cx="786653" cy="310963"/>
          </a:xfrm>
          <a:custGeom>
            <a:avLst/>
            <a:gdLst/>
            <a:ahLst/>
            <a:cxnLst/>
            <a:rect l="l" t="t" r="r" b="b"/>
            <a:pathLst>
              <a:path w="1188720" h="469900">
                <a:moveTo>
                  <a:pt x="0" y="0"/>
                </a:moveTo>
                <a:lnTo>
                  <a:pt x="1188720" y="0"/>
                </a:lnTo>
                <a:lnTo>
                  <a:pt x="1188720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6" name="object 16"/>
          <p:cNvSpPr txBox="1"/>
          <p:nvPr/>
        </p:nvSpPr>
        <p:spPr>
          <a:xfrm>
            <a:off x="4756560" y="757405"/>
            <a:ext cx="786653" cy="22484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8995" rIns="0" bIns="0" rtlCol="0">
            <a:spAutoFit/>
          </a:bodyPr>
          <a:lstStyle/>
          <a:p>
            <a:pPr marL="208020" marR="204658" indent="44126">
              <a:lnSpc>
                <a:spcPct val="101099"/>
              </a:lnSpc>
              <a:spcBef>
                <a:spcPts val="228"/>
              </a:spcBef>
            </a:pPr>
            <a:r>
              <a:rPr sz="629" b="1" spc="7" dirty="0">
                <a:latin typeface="Times New Roman"/>
                <a:cs typeface="Times New Roman"/>
              </a:rPr>
              <a:t>Student  </a:t>
            </a:r>
            <a:r>
              <a:rPr sz="629" b="1" spc="17" dirty="0">
                <a:latin typeface="Times New Roman"/>
                <a:cs typeface="Times New Roman"/>
              </a:rPr>
              <a:t>A</a:t>
            </a:r>
            <a:r>
              <a:rPr sz="629" b="1" spc="7" dirty="0">
                <a:latin typeface="Times New Roman"/>
                <a:cs typeface="Times New Roman"/>
              </a:rPr>
              <a:t>ttr</a:t>
            </a:r>
            <a:r>
              <a:rPr sz="629" b="1" dirty="0">
                <a:latin typeface="Times New Roman"/>
                <a:cs typeface="Times New Roman"/>
              </a:rPr>
              <a:t>i</a:t>
            </a:r>
            <a:r>
              <a:rPr sz="629" b="1" spc="10" dirty="0">
                <a:latin typeface="Times New Roman"/>
                <a:cs typeface="Times New Roman"/>
              </a:rPr>
              <a:t>bute</a:t>
            </a:r>
            <a:r>
              <a:rPr sz="629" b="1" spc="3" dirty="0">
                <a:latin typeface="Times New Roman"/>
                <a:cs typeface="Times New Roman"/>
              </a:rPr>
              <a:t>s</a:t>
            </a:r>
            <a:endParaRPr sz="62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43305" y="2564690"/>
            <a:ext cx="627389" cy="1885950"/>
          </a:xfrm>
          <a:custGeom>
            <a:avLst/>
            <a:gdLst/>
            <a:ahLst/>
            <a:cxnLst/>
            <a:rect l="l" t="t" r="r" b="b"/>
            <a:pathLst>
              <a:path w="948055" h="2849879">
                <a:moveTo>
                  <a:pt x="947928" y="0"/>
                </a:moveTo>
                <a:lnTo>
                  <a:pt x="0" y="284987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8" name="object 18"/>
          <p:cNvSpPr/>
          <p:nvPr/>
        </p:nvSpPr>
        <p:spPr>
          <a:xfrm>
            <a:off x="3185272" y="2564690"/>
            <a:ext cx="629490" cy="1885950"/>
          </a:xfrm>
          <a:custGeom>
            <a:avLst/>
            <a:gdLst/>
            <a:ahLst/>
            <a:cxnLst/>
            <a:rect l="l" t="t" r="r" b="b"/>
            <a:pathLst>
              <a:path w="951229" h="2849879">
                <a:moveTo>
                  <a:pt x="950975" y="0"/>
                </a:moveTo>
                <a:lnTo>
                  <a:pt x="0" y="284987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19" name="object 19"/>
          <p:cNvSpPr/>
          <p:nvPr/>
        </p:nvSpPr>
        <p:spPr>
          <a:xfrm>
            <a:off x="4129256" y="2564690"/>
            <a:ext cx="627389" cy="1885950"/>
          </a:xfrm>
          <a:custGeom>
            <a:avLst/>
            <a:gdLst/>
            <a:ahLst/>
            <a:cxnLst/>
            <a:rect l="l" t="t" r="r" b="b"/>
            <a:pathLst>
              <a:path w="948054" h="2849879">
                <a:moveTo>
                  <a:pt x="947927" y="0"/>
                </a:moveTo>
                <a:lnTo>
                  <a:pt x="0" y="284987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20" name="object 20"/>
          <p:cNvSpPr/>
          <p:nvPr/>
        </p:nvSpPr>
        <p:spPr>
          <a:xfrm>
            <a:off x="5071222" y="2564690"/>
            <a:ext cx="629490" cy="1885950"/>
          </a:xfrm>
          <a:custGeom>
            <a:avLst/>
            <a:gdLst/>
            <a:ahLst/>
            <a:cxnLst/>
            <a:rect l="l" t="t" r="r" b="b"/>
            <a:pathLst>
              <a:path w="951229" h="2849879">
                <a:moveTo>
                  <a:pt x="950975" y="0"/>
                </a:moveTo>
                <a:lnTo>
                  <a:pt x="0" y="284987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21" name="object 21"/>
          <p:cNvSpPr/>
          <p:nvPr/>
        </p:nvSpPr>
        <p:spPr>
          <a:xfrm>
            <a:off x="1612974" y="1464385"/>
            <a:ext cx="865654" cy="312644"/>
          </a:xfrm>
          <a:custGeom>
            <a:avLst/>
            <a:gdLst/>
            <a:ahLst/>
            <a:cxnLst/>
            <a:rect l="l" t="t" r="r" b="b"/>
            <a:pathLst>
              <a:path w="1308100" h="472439">
                <a:moveTo>
                  <a:pt x="0" y="0"/>
                </a:moveTo>
                <a:lnTo>
                  <a:pt x="1307592" y="0"/>
                </a:lnTo>
                <a:lnTo>
                  <a:pt x="1307592" y="472439"/>
                </a:lnTo>
                <a:lnTo>
                  <a:pt x="0" y="4724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22" name="object 22"/>
          <p:cNvSpPr txBox="1"/>
          <p:nvPr/>
        </p:nvSpPr>
        <p:spPr>
          <a:xfrm>
            <a:off x="1741812" y="1482203"/>
            <a:ext cx="683698" cy="242408"/>
          </a:xfrm>
          <a:prstGeom prst="rect">
            <a:avLst/>
          </a:prstGeom>
        </p:spPr>
        <p:txBody>
          <a:bodyPr vert="horz" wrap="square" lIns="0" tIns="12607" rIns="0" bIns="0" rtlCol="0">
            <a:spAutoFit/>
          </a:bodyPr>
          <a:lstStyle/>
          <a:p>
            <a:pPr marL="8405" marR="3362" indent="158432" algn="r">
              <a:lnSpc>
                <a:spcPct val="93700"/>
              </a:lnSpc>
              <a:spcBef>
                <a:spcPts val="99"/>
              </a:spcBef>
            </a:pPr>
            <a:r>
              <a:rPr sz="529" spc="-3" dirty="0">
                <a:latin typeface="Times New Roman"/>
                <a:cs typeface="Times New Roman"/>
              </a:rPr>
              <a:t>Students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don’t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feel  comfortable</a:t>
            </a:r>
            <a:r>
              <a:rPr sz="529" spc="-2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giving</a:t>
            </a:r>
            <a:r>
              <a:rPr sz="529" spc="-2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kind,  constructive</a:t>
            </a:r>
            <a:r>
              <a:rPr sz="529" spc="-4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feedback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12974" y="1777029"/>
            <a:ext cx="944236" cy="236164"/>
          </a:xfrm>
          <a:custGeom>
            <a:avLst/>
            <a:gdLst/>
            <a:ahLst/>
            <a:cxnLst/>
            <a:rect l="l" t="t" r="r" b="b"/>
            <a:pathLst>
              <a:path w="1426845" h="356869">
                <a:moveTo>
                  <a:pt x="0" y="0"/>
                </a:moveTo>
                <a:lnTo>
                  <a:pt x="1426464" y="0"/>
                </a:lnTo>
                <a:lnTo>
                  <a:pt x="1426464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24" name="object 24"/>
          <p:cNvSpPr txBox="1"/>
          <p:nvPr/>
        </p:nvSpPr>
        <p:spPr>
          <a:xfrm>
            <a:off x="1701189" y="1794846"/>
            <a:ext cx="802621" cy="161526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lnSpc>
                <a:spcPts val="629"/>
              </a:lnSpc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Prior experience and</a:t>
            </a:r>
            <a:r>
              <a:rPr sz="529" spc="-3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practice</a:t>
            </a:r>
            <a:endParaRPr sz="529">
              <a:latin typeface="Times New Roman"/>
              <a:cs typeface="Times New Roman"/>
            </a:endParaRPr>
          </a:p>
          <a:p>
            <a:pPr marL="345860">
              <a:lnSpc>
                <a:spcPts val="629"/>
              </a:lnSpc>
            </a:pPr>
            <a:r>
              <a:rPr sz="529" spc="-3" dirty="0">
                <a:latin typeface="Times New Roman"/>
                <a:cs typeface="Times New Roman"/>
              </a:rPr>
              <a:t>with group</a:t>
            </a:r>
            <a:r>
              <a:rPr sz="529" spc="-4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work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43254" y="2109507"/>
            <a:ext cx="817749" cy="165769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34459" marR="3362" indent="-26475">
              <a:lnSpc>
                <a:spcPts val="622"/>
              </a:lnSpc>
              <a:spcBef>
                <a:spcPts val="93"/>
              </a:spcBef>
            </a:pPr>
            <a:r>
              <a:rPr sz="529" spc="-3" dirty="0">
                <a:latin typeface="Times New Roman"/>
                <a:cs typeface="Times New Roman"/>
              </a:rPr>
              <a:t>Students don’t understand the  expectation to include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others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93857" y="1167541"/>
            <a:ext cx="674454" cy="242408"/>
          </a:xfrm>
          <a:prstGeom prst="rect">
            <a:avLst/>
          </a:prstGeom>
        </p:spPr>
        <p:txBody>
          <a:bodyPr vert="horz" wrap="square" lIns="0" tIns="12607" rIns="0" bIns="0" rtlCol="0">
            <a:spAutoFit/>
          </a:bodyPr>
          <a:lstStyle/>
          <a:p>
            <a:pPr marL="8405" marR="3362" indent="147505" algn="just">
              <a:lnSpc>
                <a:spcPct val="93700"/>
              </a:lnSpc>
              <a:spcBef>
                <a:spcPts val="99"/>
              </a:spcBef>
            </a:pPr>
            <a:r>
              <a:rPr sz="529" spc="-3" dirty="0">
                <a:latin typeface="Times New Roman"/>
                <a:cs typeface="Times New Roman"/>
              </a:rPr>
              <a:t>The students in</a:t>
            </a:r>
            <a:r>
              <a:rPr sz="529" spc="-4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the  group don’t understand  how to work with</a:t>
            </a:r>
            <a:r>
              <a:rPr sz="529" spc="-3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others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40441" y="1403537"/>
            <a:ext cx="169769" cy="89070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Roles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69603" y="1621716"/>
            <a:ext cx="550909" cy="234063"/>
          </a:xfrm>
          <a:custGeom>
            <a:avLst/>
            <a:gdLst/>
            <a:ahLst/>
            <a:cxnLst/>
            <a:rect l="l" t="t" r="r" b="b"/>
            <a:pathLst>
              <a:path w="832485" h="353694">
                <a:moveTo>
                  <a:pt x="0" y="0"/>
                </a:moveTo>
                <a:lnTo>
                  <a:pt x="832103" y="0"/>
                </a:lnTo>
                <a:lnTo>
                  <a:pt x="832103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29" name="object 29"/>
          <p:cNvSpPr txBox="1"/>
          <p:nvPr/>
        </p:nvSpPr>
        <p:spPr>
          <a:xfrm>
            <a:off x="3035162" y="1639532"/>
            <a:ext cx="332815" cy="167891"/>
          </a:xfrm>
          <a:prstGeom prst="rect">
            <a:avLst/>
          </a:prstGeom>
        </p:spPr>
        <p:txBody>
          <a:bodyPr vert="horz" wrap="square" lIns="0" tIns="13867" rIns="0" bIns="0" rtlCol="0">
            <a:spAutoFit/>
          </a:bodyPr>
          <a:lstStyle/>
          <a:p>
            <a:pPr marL="25215" marR="3362" indent="-17229">
              <a:lnSpc>
                <a:spcPts val="602"/>
              </a:lnSpc>
              <a:spcBef>
                <a:spcPts val="109"/>
              </a:spcBef>
            </a:pPr>
            <a:r>
              <a:rPr sz="529" spc="-3" dirty="0">
                <a:latin typeface="Times New Roman"/>
                <a:cs typeface="Times New Roman"/>
              </a:rPr>
              <a:t>Not</a:t>
            </a:r>
            <a:r>
              <a:rPr sz="529" spc="-4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enough  time for</a:t>
            </a:r>
            <a:r>
              <a:rPr sz="529" spc="-4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all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69603" y="1934359"/>
            <a:ext cx="708072" cy="472328"/>
          </a:xfrm>
          <a:custGeom>
            <a:avLst/>
            <a:gdLst/>
            <a:ahLst/>
            <a:cxnLst/>
            <a:rect l="l" t="t" r="r" b="b"/>
            <a:pathLst>
              <a:path w="1069975" h="713739">
                <a:moveTo>
                  <a:pt x="0" y="0"/>
                </a:moveTo>
                <a:lnTo>
                  <a:pt x="1069848" y="0"/>
                </a:lnTo>
                <a:lnTo>
                  <a:pt x="1069848" y="713231"/>
                </a:lnTo>
                <a:lnTo>
                  <a:pt x="0" y="71323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31" name="object 31"/>
          <p:cNvSpPr txBox="1"/>
          <p:nvPr/>
        </p:nvSpPr>
        <p:spPr>
          <a:xfrm>
            <a:off x="2972037" y="1952177"/>
            <a:ext cx="553010" cy="245096"/>
          </a:xfrm>
          <a:prstGeom prst="rect">
            <a:avLst/>
          </a:prstGeom>
        </p:spPr>
        <p:txBody>
          <a:bodyPr vert="horz" wrap="square" lIns="0" tIns="10506" rIns="0" bIns="0" rtlCol="0">
            <a:spAutoFit/>
          </a:bodyPr>
          <a:lstStyle/>
          <a:p>
            <a:pPr marL="8405" marR="3362" indent="1681" algn="r">
              <a:lnSpc>
                <a:spcPct val="96200"/>
              </a:lnSpc>
              <a:spcBef>
                <a:spcPts val="83"/>
              </a:spcBef>
            </a:pPr>
            <a:r>
              <a:rPr sz="529" spc="-3" dirty="0">
                <a:latin typeface="Times New Roman"/>
                <a:cs typeface="Times New Roman"/>
              </a:rPr>
              <a:t>Physical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space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does  not allow</a:t>
            </a:r>
            <a:r>
              <a:rPr sz="529" spc="-3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for</a:t>
            </a:r>
            <a:r>
              <a:rPr sz="529" spc="-17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all  bodies to be</a:t>
            </a:r>
            <a:r>
              <a:rPr sz="529" spc="-4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present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98268" y="2184138"/>
            <a:ext cx="526957" cy="161526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lnSpc>
                <a:spcPts val="629"/>
              </a:lnSpc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and access the</a:t>
            </a:r>
            <a:r>
              <a:rPr sz="529" spc="-4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task</a:t>
            </a:r>
            <a:endParaRPr sz="529">
              <a:latin typeface="Times New Roman"/>
              <a:cs typeface="Times New Roman"/>
            </a:endParaRPr>
          </a:p>
          <a:p>
            <a:pPr marL="319804">
              <a:lnSpc>
                <a:spcPts val="629"/>
              </a:lnSpc>
            </a:pPr>
            <a:r>
              <a:rPr sz="529" spc="-3" dirty="0">
                <a:latin typeface="Times New Roman"/>
                <a:cs typeface="Times New Roman"/>
              </a:rPr>
              <a:t>equally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92954" y="1071058"/>
            <a:ext cx="391646" cy="236164"/>
          </a:xfrm>
          <a:custGeom>
            <a:avLst/>
            <a:gdLst/>
            <a:ahLst/>
            <a:cxnLst/>
            <a:rect l="l" t="t" r="r" b="b"/>
            <a:pathLst>
              <a:path w="591819" h="356869">
                <a:moveTo>
                  <a:pt x="0" y="0"/>
                </a:moveTo>
                <a:lnTo>
                  <a:pt x="591312" y="0"/>
                </a:lnTo>
                <a:lnTo>
                  <a:pt x="591312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34" name="object 34"/>
          <p:cNvSpPr txBox="1"/>
          <p:nvPr/>
        </p:nvSpPr>
        <p:spPr>
          <a:xfrm>
            <a:off x="2860925" y="1088876"/>
            <a:ext cx="270622" cy="16916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8405" marR="3362" indent="46647">
              <a:lnSpc>
                <a:spcPts val="589"/>
              </a:lnSpc>
              <a:spcBef>
                <a:spcPts val="119"/>
              </a:spcBef>
            </a:pPr>
            <a:r>
              <a:rPr sz="529" spc="-3" dirty="0">
                <a:latin typeface="Times New Roman"/>
                <a:cs typeface="Times New Roman"/>
              </a:rPr>
              <a:t>Lack</a:t>
            </a:r>
            <a:r>
              <a:rPr sz="529" spc="-5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of  Protocols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34920" y="1385720"/>
            <a:ext cx="550909" cy="314745"/>
          </a:xfrm>
          <a:custGeom>
            <a:avLst/>
            <a:gdLst/>
            <a:ahLst/>
            <a:cxnLst/>
            <a:rect l="l" t="t" r="r" b="b"/>
            <a:pathLst>
              <a:path w="832485" h="475614">
                <a:moveTo>
                  <a:pt x="0" y="0"/>
                </a:moveTo>
                <a:lnTo>
                  <a:pt x="832104" y="0"/>
                </a:lnTo>
                <a:lnTo>
                  <a:pt x="832104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36" name="object 36"/>
          <p:cNvSpPr txBox="1"/>
          <p:nvPr/>
        </p:nvSpPr>
        <p:spPr>
          <a:xfrm>
            <a:off x="3820246" y="1403537"/>
            <a:ext cx="412657" cy="244835"/>
          </a:xfrm>
          <a:prstGeom prst="rect">
            <a:avLst/>
          </a:prstGeom>
        </p:spPr>
        <p:txBody>
          <a:bodyPr vert="horz" wrap="square" lIns="0" tIns="13867" rIns="0" bIns="0" rtlCol="0">
            <a:spAutoFit/>
          </a:bodyPr>
          <a:lstStyle/>
          <a:p>
            <a:pPr marL="8405" marR="3362" indent="65138">
              <a:lnSpc>
                <a:spcPts val="602"/>
              </a:lnSpc>
              <a:spcBef>
                <a:spcPts val="109"/>
              </a:spcBef>
            </a:pPr>
            <a:r>
              <a:rPr sz="529" spc="-3" dirty="0">
                <a:latin typeface="Times New Roman"/>
                <a:cs typeface="Times New Roman"/>
              </a:rPr>
              <a:t>Students</a:t>
            </a:r>
            <a:r>
              <a:rPr sz="529" spc="-4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are  not engaged</a:t>
            </a:r>
            <a:r>
              <a:rPr sz="529" spc="-4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in</a:t>
            </a:r>
            <a:endParaRPr sz="529">
              <a:latin typeface="Times New Roman"/>
              <a:cs typeface="Times New Roman"/>
            </a:endParaRPr>
          </a:p>
          <a:p>
            <a:pPr marL="196674">
              <a:lnSpc>
                <a:spcPts val="575"/>
              </a:lnSpc>
            </a:pPr>
            <a:r>
              <a:rPr sz="529" spc="-3" dirty="0">
                <a:latin typeface="Times New Roman"/>
                <a:cs typeface="Times New Roman"/>
              </a:rPr>
              <a:t>the</a:t>
            </a:r>
            <a:r>
              <a:rPr sz="529" spc="-6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task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734920" y="1700381"/>
            <a:ext cx="708072" cy="234063"/>
          </a:xfrm>
          <a:custGeom>
            <a:avLst/>
            <a:gdLst/>
            <a:ahLst/>
            <a:cxnLst/>
            <a:rect l="l" t="t" r="r" b="b"/>
            <a:pathLst>
              <a:path w="1069975" h="353694">
                <a:moveTo>
                  <a:pt x="0" y="0"/>
                </a:moveTo>
                <a:lnTo>
                  <a:pt x="1069848" y="0"/>
                </a:lnTo>
                <a:lnTo>
                  <a:pt x="1069848" y="353568"/>
                </a:lnTo>
                <a:lnTo>
                  <a:pt x="0" y="3535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38" name="object 38"/>
          <p:cNvSpPr txBox="1"/>
          <p:nvPr/>
        </p:nvSpPr>
        <p:spPr>
          <a:xfrm>
            <a:off x="3854264" y="1718197"/>
            <a:ext cx="536201" cy="167891"/>
          </a:xfrm>
          <a:prstGeom prst="rect">
            <a:avLst/>
          </a:prstGeom>
        </p:spPr>
        <p:txBody>
          <a:bodyPr vert="horz" wrap="square" lIns="0" tIns="13867" rIns="0" bIns="0" rtlCol="0">
            <a:spAutoFit/>
          </a:bodyPr>
          <a:lstStyle/>
          <a:p>
            <a:pPr marL="151708" marR="3362" indent="-143723">
              <a:lnSpc>
                <a:spcPts val="602"/>
              </a:lnSpc>
              <a:spcBef>
                <a:spcPts val="109"/>
              </a:spcBef>
            </a:pPr>
            <a:r>
              <a:rPr sz="529" spc="-3" dirty="0">
                <a:latin typeface="Times New Roman"/>
                <a:cs typeface="Times New Roman"/>
              </a:rPr>
              <a:t>Lack of excitement  or</a:t>
            </a:r>
            <a:r>
              <a:rPr sz="529" spc="-4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enthusiasm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23704" y="2030841"/>
            <a:ext cx="623607" cy="165769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8405" marR="3362" indent="104220">
              <a:lnSpc>
                <a:spcPts val="622"/>
              </a:lnSpc>
              <a:spcBef>
                <a:spcPts val="93"/>
              </a:spcBef>
            </a:pPr>
            <a:r>
              <a:rPr sz="529" spc="-3" dirty="0">
                <a:latin typeface="Times New Roman"/>
                <a:cs typeface="Times New Roman"/>
              </a:rPr>
              <a:t>Student</a:t>
            </a:r>
            <a:r>
              <a:rPr sz="529" spc="-3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ownership  (collaborating</a:t>
            </a:r>
            <a:r>
              <a:rPr sz="529" spc="-3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because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53481" y="2186155"/>
            <a:ext cx="593772" cy="161526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lnSpc>
                <a:spcPts val="612"/>
              </a:lnSpc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teacher told me to</a:t>
            </a:r>
            <a:r>
              <a:rPr sz="529" spc="-3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vs,</a:t>
            </a:r>
            <a:endParaRPr sz="529">
              <a:latin typeface="Times New Roman"/>
              <a:cs typeface="Times New Roman"/>
            </a:endParaRPr>
          </a:p>
          <a:p>
            <a:pPr marL="282824">
              <a:lnSpc>
                <a:spcPts val="612"/>
              </a:lnSpc>
            </a:pPr>
            <a:r>
              <a:rPr sz="529" spc="-3" dirty="0">
                <a:latin typeface="Times New Roman"/>
                <a:cs typeface="Times New Roman"/>
              </a:rPr>
              <a:t>ownership)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498925" y="1149724"/>
            <a:ext cx="629490" cy="236164"/>
          </a:xfrm>
          <a:custGeom>
            <a:avLst/>
            <a:gdLst/>
            <a:ahLst/>
            <a:cxnLst/>
            <a:rect l="l" t="t" r="r" b="b"/>
            <a:pathLst>
              <a:path w="951229" h="356869">
                <a:moveTo>
                  <a:pt x="0" y="0"/>
                </a:moveTo>
                <a:lnTo>
                  <a:pt x="950976" y="0"/>
                </a:lnTo>
                <a:lnTo>
                  <a:pt x="950976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42" name="object 42"/>
          <p:cNvSpPr txBox="1"/>
          <p:nvPr/>
        </p:nvSpPr>
        <p:spPr>
          <a:xfrm>
            <a:off x="3696448" y="1167540"/>
            <a:ext cx="379459" cy="167891"/>
          </a:xfrm>
          <a:prstGeom prst="rect">
            <a:avLst/>
          </a:prstGeom>
        </p:spPr>
        <p:txBody>
          <a:bodyPr vert="horz" wrap="square" lIns="0" tIns="13867" rIns="0" bIns="0" rtlCol="0">
            <a:spAutoFit/>
          </a:bodyPr>
          <a:lstStyle/>
          <a:p>
            <a:pPr marL="75644" marR="3362" indent="-67659">
              <a:lnSpc>
                <a:spcPts val="602"/>
              </a:lnSpc>
              <a:spcBef>
                <a:spcPts val="109"/>
              </a:spcBef>
            </a:pPr>
            <a:r>
              <a:rPr sz="529" spc="-3" dirty="0">
                <a:latin typeface="Times New Roman"/>
                <a:cs typeface="Times New Roman"/>
              </a:rPr>
              <a:t>Level of</a:t>
            </a:r>
            <a:r>
              <a:rPr sz="529" spc="-4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self-  confidence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00239" y="1385719"/>
            <a:ext cx="627389" cy="236164"/>
          </a:xfrm>
          <a:custGeom>
            <a:avLst/>
            <a:gdLst/>
            <a:ahLst/>
            <a:cxnLst/>
            <a:rect l="l" t="t" r="r" b="b"/>
            <a:pathLst>
              <a:path w="948054" h="356869">
                <a:moveTo>
                  <a:pt x="0" y="0"/>
                </a:moveTo>
                <a:lnTo>
                  <a:pt x="947927" y="0"/>
                </a:lnTo>
                <a:lnTo>
                  <a:pt x="947927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44" name="object 44"/>
          <p:cNvSpPr txBox="1"/>
          <p:nvPr/>
        </p:nvSpPr>
        <p:spPr>
          <a:xfrm>
            <a:off x="4674453" y="1403537"/>
            <a:ext cx="502584" cy="161526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lnSpc>
                <a:spcPts val="619"/>
              </a:lnSpc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Dominant/passive</a:t>
            </a:r>
            <a:endParaRPr sz="529">
              <a:latin typeface="Times New Roman"/>
              <a:cs typeface="Times New Roman"/>
            </a:endParaRPr>
          </a:p>
          <a:p>
            <a:pPr marL="153809">
              <a:lnSpc>
                <a:spcPts val="619"/>
              </a:lnSpc>
            </a:pPr>
            <a:r>
              <a:rPr sz="529" spc="-3" dirty="0">
                <a:latin typeface="Times New Roman"/>
                <a:cs typeface="Times New Roman"/>
              </a:rPr>
              <a:t>personalities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600238" y="1149724"/>
            <a:ext cx="470227" cy="236164"/>
          </a:xfrm>
          <a:custGeom>
            <a:avLst/>
            <a:gdLst/>
            <a:ahLst/>
            <a:cxnLst/>
            <a:rect l="l" t="t" r="r" b="b"/>
            <a:pathLst>
              <a:path w="710564" h="356869">
                <a:moveTo>
                  <a:pt x="0" y="0"/>
                </a:moveTo>
                <a:lnTo>
                  <a:pt x="710183" y="0"/>
                </a:lnTo>
                <a:lnTo>
                  <a:pt x="710183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46" name="object 46"/>
          <p:cNvSpPr txBox="1"/>
          <p:nvPr/>
        </p:nvSpPr>
        <p:spPr>
          <a:xfrm>
            <a:off x="4655505" y="1167540"/>
            <a:ext cx="364331" cy="167891"/>
          </a:xfrm>
          <a:prstGeom prst="rect">
            <a:avLst/>
          </a:prstGeom>
        </p:spPr>
        <p:txBody>
          <a:bodyPr vert="horz" wrap="square" lIns="0" tIns="13867" rIns="0" bIns="0" rtlCol="0">
            <a:spAutoFit/>
          </a:bodyPr>
          <a:lstStyle/>
          <a:p>
            <a:pPr marL="19331" marR="3362" indent="-11347">
              <a:lnSpc>
                <a:spcPts val="602"/>
              </a:lnSpc>
              <a:spcBef>
                <a:spcPts val="109"/>
              </a:spcBef>
            </a:pPr>
            <a:r>
              <a:rPr sz="529" spc="-3" dirty="0">
                <a:latin typeface="Times New Roman"/>
                <a:cs typeface="Times New Roman"/>
              </a:rPr>
              <a:t>Introversion/  extroversion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678904" y="2957008"/>
            <a:ext cx="784972" cy="306761"/>
          </a:xfrm>
          <a:custGeom>
            <a:avLst/>
            <a:gdLst/>
            <a:ahLst/>
            <a:cxnLst/>
            <a:rect l="l" t="t" r="r" b="b"/>
            <a:pathLst>
              <a:path w="1186179" h="463550">
                <a:moveTo>
                  <a:pt x="0" y="0"/>
                </a:moveTo>
                <a:lnTo>
                  <a:pt x="1185671" y="0"/>
                </a:lnTo>
                <a:lnTo>
                  <a:pt x="1185671" y="463296"/>
                </a:lnTo>
                <a:lnTo>
                  <a:pt x="0" y="463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48" name="object 48"/>
          <p:cNvSpPr txBox="1"/>
          <p:nvPr/>
        </p:nvSpPr>
        <p:spPr>
          <a:xfrm>
            <a:off x="4783361" y="2974825"/>
            <a:ext cx="629490" cy="161526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lnSpc>
                <a:spcPts val="619"/>
              </a:lnSpc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Not all students have</a:t>
            </a:r>
            <a:r>
              <a:rPr sz="529" spc="-3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a</a:t>
            </a:r>
            <a:endParaRPr sz="529">
              <a:latin typeface="Times New Roman"/>
              <a:cs typeface="Times New Roman"/>
            </a:endParaRPr>
          </a:p>
          <a:p>
            <a:pPr marL="276940">
              <a:lnSpc>
                <a:spcPts val="619"/>
              </a:lnSpc>
            </a:pPr>
            <a:r>
              <a:rPr sz="529" spc="-3" dirty="0">
                <a:latin typeface="Times New Roman"/>
                <a:cs typeface="Times New Roman"/>
              </a:rPr>
              <a:t>skill to</a:t>
            </a:r>
            <a:r>
              <a:rPr sz="529" spc="-5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share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985034" y="3126104"/>
            <a:ext cx="427785" cy="89070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toward the</a:t>
            </a:r>
            <a:r>
              <a:rPr sz="529" spc="-3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task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834218" y="3271669"/>
            <a:ext cx="472328" cy="236164"/>
          </a:xfrm>
          <a:custGeom>
            <a:avLst/>
            <a:gdLst/>
            <a:ahLst/>
            <a:cxnLst/>
            <a:rect l="l" t="t" r="r" b="b"/>
            <a:pathLst>
              <a:path w="713739" h="356870">
                <a:moveTo>
                  <a:pt x="0" y="0"/>
                </a:moveTo>
                <a:lnTo>
                  <a:pt x="713232" y="0"/>
                </a:lnTo>
                <a:lnTo>
                  <a:pt x="713232" y="356616"/>
                </a:lnTo>
                <a:lnTo>
                  <a:pt x="0" y="3566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51" name="object 51"/>
          <p:cNvSpPr txBox="1"/>
          <p:nvPr/>
        </p:nvSpPr>
        <p:spPr>
          <a:xfrm>
            <a:off x="4941780" y="3289487"/>
            <a:ext cx="312224" cy="167467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8405" marR="3362" indent="108002">
              <a:lnSpc>
                <a:spcPts val="602"/>
              </a:lnSpc>
              <a:spcBef>
                <a:spcPts val="106"/>
              </a:spcBef>
            </a:pPr>
            <a:r>
              <a:rPr sz="529" spc="-3" dirty="0">
                <a:latin typeface="Times New Roman"/>
                <a:cs typeface="Times New Roman"/>
              </a:rPr>
              <a:t>Shared  knowledge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521573" y="3499597"/>
            <a:ext cx="705971" cy="314745"/>
          </a:xfrm>
          <a:custGeom>
            <a:avLst/>
            <a:gdLst/>
            <a:ahLst/>
            <a:cxnLst/>
            <a:rect l="l" t="t" r="r" b="b"/>
            <a:pathLst>
              <a:path w="1066800" h="475614">
                <a:moveTo>
                  <a:pt x="0" y="0"/>
                </a:moveTo>
                <a:lnTo>
                  <a:pt x="1066800" y="0"/>
                </a:lnTo>
                <a:lnTo>
                  <a:pt x="1066800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53" name="object 53"/>
          <p:cNvSpPr txBox="1"/>
          <p:nvPr/>
        </p:nvSpPr>
        <p:spPr>
          <a:xfrm>
            <a:off x="4588486" y="3517414"/>
            <a:ext cx="588309" cy="24271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8405" marR="3362" indent="36981">
              <a:lnSpc>
                <a:spcPts val="622"/>
              </a:lnSpc>
              <a:spcBef>
                <a:spcPts val="93"/>
              </a:spcBef>
            </a:pPr>
            <a:r>
              <a:rPr sz="529" spc="-3" dirty="0">
                <a:latin typeface="Times New Roman"/>
                <a:cs typeface="Times New Roman"/>
              </a:rPr>
              <a:t>Students don’t have  prerequisite skills</a:t>
            </a:r>
            <a:r>
              <a:rPr sz="529" spc="-3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for</a:t>
            </a:r>
            <a:endParaRPr sz="529">
              <a:latin typeface="Times New Roman"/>
              <a:cs typeface="Times New Roman"/>
            </a:endParaRPr>
          </a:p>
          <a:p>
            <a:pPr marL="372335">
              <a:lnSpc>
                <a:spcPts val="566"/>
              </a:lnSpc>
            </a:pPr>
            <a:r>
              <a:rPr sz="529" spc="-3" dirty="0">
                <a:latin typeface="Times New Roman"/>
                <a:cs typeface="Times New Roman"/>
              </a:rPr>
              <a:t>the</a:t>
            </a:r>
            <a:r>
              <a:rPr sz="529" spc="-6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task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364242" y="3814258"/>
            <a:ext cx="784972" cy="314745"/>
          </a:xfrm>
          <a:custGeom>
            <a:avLst/>
            <a:gdLst/>
            <a:ahLst/>
            <a:cxnLst/>
            <a:rect l="l" t="t" r="r" b="b"/>
            <a:pathLst>
              <a:path w="1186179" h="475614">
                <a:moveTo>
                  <a:pt x="0" y="0"/>
                </a:moveTo>
                <a:lnTo>
                  <a:pt x="1185672" y="0"/>
                </a:lnTo>
                <a:lnTo>
                  <a:pt x="1185672" y="475487"/>
                </a:lnTo>
                <a:lnTo>
                  <a:pt x="0" y="4754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55" name="object 55"/>
          <p:cNvSpPr txBox="1"/>
          <p:nvPr/>
        </p:nvSpPr>
        <p:spPr>
          <a:xfrm>
            <a:off x="4429469" y="3832075"/>
            <a:ext cx="668571" cy="244411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8405" marR="3362" indent="111785">
              <a:lnSpc>
                <a:spcPts val="602"/>
              </a:lnSpc>
              <a:spcBef>
                <a:spcPts val="106"/>
              </a:spcBef>
            </a:pPr>
            <a:r>
              <a:rPr sz="529" spc="-3" dirty="0">
                <a:latin typeface="Times New Roman"/>
                <a:cs typeface="Times New Roman"/>
              </a:rPr>
              <a:t>Not all students feel  confident in their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ability</a:t>
            </a:r>
            <a:endParaRPr sz="529">
              <a:latin typeface="Times New Roman"/>
              <a:cs typeface="Times New Roman"/>
            </a:endParaRPr>
          </a:p>
          <a:p>
            <a:pPr marL="299633">
              <a:lnSpc>
                <a:spcPts val="589"/>
              </a:lnSpc>
            </a:pPr>
            <a:r>
              <a:rPr sz="529" spc="-3" dirty="0">
                <a:latin typeface="Times New Roman"/>
                <a:cs typeface="Times New Roman"/>
              </a:rPr>
              <a:t>to do the</a:t>
            </a:r>
            <a:r>
              <a:rPr sz="529" spc="-5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task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834218" y="2642347"/>
            <a:ext cx="708072" cy="314745"/>
          </a:xfrm>
          <a:custGeom>
            <a:avLst/>
            <a:gdLst/>
            <a:ahLst/>
            <a:cxnLst/>
            <a:rect l="l" t="t" r="r" b="b"/>
            <a:pathLst>
              <a:path w="1069975" h="475614">
                <a:moveTo>
                  <a:pt x="0" y="0"/>
                </a:moveTo>
                <a:lnTo>
                  <a:pt x="1069848" y="0"/>
                </a:lnTo>
                <a:lnTo>
                  <a:pt x="1069848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57" name="object 57"/>
          <p:cNvSpPr txBox="1"/>
          <p:nvPr/>
        </p:nvSpPr>
        <p:spPr>
          <a:xfrm>
            <a:off x="4940428" y="2660164"/>
            <a:ext cx="548808" cy="244835"/>
          </a:xfrm>
          <a:prstGeom prst="rect">
            <a:avLst/>
          </a:prstGeom>
        </p:spPr>
        <p:txBody>
          <a:bodyPr vert="horz" wrap="square" lIns="0" tIns="13867" rIns="0" bIns="0" rtlCol="0">
            <a:spAutoFit/>
          </a:bodyPr>
          <a:lstStyle/>
          <a:p>
            <a:pPr marL="8405" marR="3362" indent="141622" algn="just">
              <a:lnSpc>
                <a:spcPts val="602"/>
              </a:lnSpc>
              <a:spcBef>
                <a:spcPts val="109"/>
              </a:spcBef>
            </a:pPr>
            <a:r>
              <a:rPr sz="529" spc="-3" dirty="0">
                <a:latin typeface="Times New Roman"/>
                <a:cs typeface="Times New Roman"/>
              </a:rPr>
              <a:t>Students</a:t>
            </a:r>
            <a:r>
              <a:rPr sz="529" spc="-4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don’t  understand what is  required by the</a:t>
            </a:r>
            <a:r>
              <a:rPr sz="529" spc="-4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task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27075" y="3210822"/>
            <a:ext cx="663108" cy="242408"/>
          </a:xfrm>
          <a:prstGeom prst="rect">
            <a:avLst/>
          </a:prstGeom>
        </p:spPr>
        <p:txBody>
          <a:bodyPr vert="horz" wrap="square" lIns="0" tIns="12607" rIns="0" bIns="0" rtlCol="0">
            <a:spAutoFit/>
          </a:bodyPr>
          <a:lstStyle/>
          <a:p>
            <a:pPr marL="8405" marR="3362" indent="111785" algn="r">
              <a:lnSpc>
                <a:spcPct val="93800"/>
              </a:lnSpc>
              <a:spcBef>
                <a:spcPts val="99"/>
              </a:spcBef>
            </a:pPr>
            <a:r>
              <a:rPr sz="529" spc="-3" dirty="0">
                <a:latin typeface="Times New Roman"/>
                <a:cs typeface="Times New Roman"/>
              </a:rPr>
              <a:t>Students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don’t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have  language</a:t>
            </a:r>
            <a:r>
              <a:rPr sz="529" spc="-2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to</a:t>
            </a:r>
            <a:r>
              <a:rPr sz="529" spc="-2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respectfully  challenge or</a:t>
            </a:r>
            <a:r>
              <a:rPr sz="529" spc="-4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disagree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656256" y="3499597"/>
            <a:ext cx="629490" cy="314745"/>
          </a:xfrm>
          <a:custGeom>
            <a:avLst/>
            <a:gdLst/>
            <a:ahLst/>
            <a:cxnLst/>
            <a:rect l="l" t="t" r="r" b="b"/>
            <a:pathLst>
              <a:path w="951229" h="475614">
                <a:moveTo>
                  <a:pt x="0" y="0"/>
                </a:moveTo>
                <a:lnTo>
                  <a:pt x="950976" y="0"/>
                </a:lnTo>
                <a:lnTo>
                  <a:pt x="950976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60" name="object 60"/>
          <p:cNvSpPr txBox="1"/>
          <p:nvPr/>
        </p:nvSpPr>
        <p:spPr>
          <a:xfrm>
            <a:off x="3782766" y="3517414"/>
            <a:ext cx="450476" cy="24406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34459" marR="3362" indent="-26475" algn="just">
              <a:lnSpc>
                <a:spcPct val="95000"/>
              </a:lnSpc>
              <a:spcBef>
                <a:spcPts val="93"/>
              </a:spcBef>
            </a:pPr>
            <a:r>
              <a:rPr sz="529" spc="-3" dirty="0">
                <a:latin typeface="Times New Roman"/>
                <a:cs typeface="Times New Roman"/>
              </a:rPr>
              <a:t>Students are</a:t>
            </a:r>
            <a:r>
              <a:rPr sz="529" spc="-4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not  able to ask for  what they</a:t>
            </a:r>
            <a:r>
              <a:rPr sz="529" spc="-4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need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47140" y="3832075"/>
            <a:ext cx="607219" cy="244411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8405" marR="3362" indent="55892" algn="r">
              <a:lnSpc>
                <a:spcPts val="602"/>
              </a:lnSpc>
              <a:spcBef>
                <a:spcPts val="106"/>
              </a:spcBef>
            </a:pPr>
            <a:r>
              <a:rPr sz="529" spc="-3" dirty="0">
                <a:latin typeface="Times New Roman"/>
                <a:cs typeface="Times New Roman"/>
              </a:rPr>
              <a:t>Students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don’t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have  common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language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for  working</a:t>
            </a:r>
            <a:r>
              <a:rPr sz="529" spc="-5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together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785096" y="3124088"/>
            <a:ext cx="662687" cy="24406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8405" marR="3362" indent="87411" algn="just">
              <a:lnSpc>
                <a:spcPct val="95000"/>
              </a:lnSpc>
              <a:spcBef>
                <a:spcPts val="93"/>
              </a:spcBef>
            </a:pPr>
            <a:r>
              <a:rPr sz="529" spc="-3" dirty="0">
                <a:latin typeface="Times New Roman"/>
                <a:cs typeface="Times New Roman"/>
              </a:rPr>
              <a:t>What supports are in  place for the teacher in  designing quality</a:t>
            </a:r>
            <a:r>
              <a:rPr sz="529" spc="-3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tasks?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13046" y="3438749"/>
            <a:ext cx="556372" cy="24271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8405" marR="3362" indent="63457">
              <a:lnSpc>
                <a:spcPts val="622"/>
              </a:lnSpc>
              <a:spcBef>
                <a:spcPts val="93"/>
              </a:spcBef>
            </a:pPr>
            <a:r>
              <a:rPr sz="529" spc="-7" dirty="0">
                <a:latin typeface="Times New Roman"/>
                <a:cs typeface="Times New Roman"/>
              </a:rPr>
              <a:t>How </a:t>
            </a:r>
            <a:r>
              <a:rPr sz="529" spc="-3" dirty="0">
                <a:latin typeface="Times New Roman"/>
                <a:cs typeface="Times New Roman"/>
              </a:rPr>
              <a:t>active do all  members need to</a:t>
            </a:r>
            <a:r>
              <a:rPr sz="529" spc="-4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be</a:t>
            </a:r>
            <a:endParaRPr sz="529">
              <a:latin typeface="Times New Roman"/>
              <a:cs typeface="Times New Roman"/>
            </a:endParaRPr>
          </a:p>
          <a:p>
            <a:pPr marL="202557">
              <a:lnSpc>
                <a:spcPts val="566"/>
              </a:lnSpc>
            </a:pPr>
            <a:r>
              <a:rPr sz="529" spc="-3" dirty="0">
                <a:latin typeface="Times New Roman"/>
                <a:cs typeface="Times New Roman"/>
              </a:rPr>
              <a:t>to</a:t>
            </a:r>
            <a:r>
              <a:rPr sz="529" spc="-5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complete?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556958" y="3735593"/>
            <a:ext cx="705971" cy="314745"/>
          </a:xfrm>
          <a:custGeom>
            <a:avLst/>
            <a:gdLst/>
            <a:ahLst/>
            <a:cxnLst/>
            <a:rect l="l" t="t" r="r" b="b"/>
            <a:pathLst>
              <a:path w="1066800" h="475614">
                <a:moveTo>
                  <a:pt x="0" y="0"/>
                </a:moveTo>
                <a:lnTo>
                  <a:pt x="1066800" y="0"/>
                </a:lnTo>
                <a:lnTo>
                  <a:pt x="1066800" y="475487"/>
                </a:lnTo>
                <a:lnTo>
                  <a:pt x="0" y="4754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65" name="object 65"/>
          <p:cNvSpPr txBox="1"/>
          <p:nvPr/>
        </p:nvSpPr>
        <p:spPr>
          <a:xfrm>
            <a:off x="2679911" y="3753411"/>
            <a:ext cx="532419" cy="244411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0086" marR="3362" indent="-2101">
              <a:lnSpc>
                <a:spcPts val="602"/>
              </a:lnSpc>
              <a:spcBef>
                <a:spcPts val="106"/>
              </a:spcBef>
            </a:pPr>
            <a:r>
              <a:rPr sz="529" spc="-3" dirty="0">
                <a:latin typeface="Times New Roman"/>
                <a:cs typeface="Times New Roman"/>
              </a:rPr>
              <a:t>The task is not rich  enough for the</a:t>
            </a:r>
            <a:r>
              <a:rPr sz="529" spc="-4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size</a:t>
            </a:r>
            <a:endParaRPr sz="529">
              <a:latin typeface="Times New Roman"/>
              <a:cs typeface="Times New Roman"/>
            </a:endParaRPr>
          </a:p>
          <a:p>
            <a:pPr marL="194993">
              <a:lnSpc>
                <a:spcPts val="589"/>
              </a:lnSpc>
            </a:pPr>
            <a:r>
              <a:rPr sz="529" spc="-3" dirty="0">
                <a:latin typeface="Times New Roman"/>
                <a:cs typeface="Times New Roman"/>
              </a:rPr>
              <a:t>of the</a:t>
            </a:r>
            <a:r>
              <a:rPr sz="529" spc="-5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group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399628" y="4050254"/>
            <a:ext cx="784972" cy="236164"/>
          </a:xfrm>
          <a:custGeom>
            <a:avLst/>
            <a:gdLst/>
            <a:ahLst/>
            <a:cxnLst/>
            <a:rect l="l" t="t" r="r" b="b"/>
            <a:pathLst>
              <a:path w="1186180" h="356870">
                <a:moveTo>
                  <a:pt x="0" y="0"/>
                </a:moveTo>
                <a:lnTo>
                  <a:pt x="1185671" y="0"/>
                </a:lnTo>
                <a:lnTo>
                  <a:pt x="1185671" y="356616"/>
                </a:lnTo>
                <a:lnTo>
                  <a:pt x="0" y="3566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67" name="object 67"/>
          <p:cNvSpPr txBox="1"/>
          <p:nvPr/>
        </p:nvSpPr>
        <p:spPr>
          <a:xfrm>
            <a:off x="2513409" y="4068071"/>
            <a:ext cx="620246" cy="161526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lnSpc>
                <a:spcPts val="612"/>
              </a:lnSpc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The task is too easy</a:t>
            </a:r>
            <a:r>
              <a:rPr sz="529" spc="-3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or</a:t>
            </a:r>
            <a:endParaRPr sz="529">
              <a:latin typeface="Times New Roman"/>
              <a:cs typeface="Times New Roman"/>
            </a:endParaRPr>
          </a:p>
          <a:p>
            <a:pPr marL="194993">
              <a:lnSpc>
                <a:spcPts val="612"/>
              </a:lnSpc>
            </a:pPr>
            <a:r>
              <a:rPr sz="529" spc="-3" dirty="0">
                <a:latin typeface="Times New Roman"/>
                <a:cs typeface="Times New Roman"/>
              </a:rPr>
              <a:t>too</a:t>
            </a:r>
            <a:r>
              <a:rPr sz="529" spc="-5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challenging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40391" y="2660164"/>
            <a:ext cx="663108" cy="400627"/>
          </a:xfrm>
          <a:prstGeom prst="rect">
            <a:avLst/>
          </a:prstGeom>
        </p:spPr>
        <p:txBody>
          <a:bodyPr vert="horz" wrap="square" lIns="0" tIns="10926" rIns="0" bIns="0" rtlCol="0">
            <a:spAutoFit/>
          </a:bodyPr>
          <a:lstStyle/>
          <a:p>
            <a:pPr marL="8405" marR="3362" indent="53791" algn="r">
              <a:lnSpc>
                <a:spcPct val="95800"/>
              </a:lnSpc>
              <a:spcBef>
                <a:spcPts val="86"/>
              </a:spcBef>
            </a:pPr>
            <a:r>
              <a:rPr sz="529" spc="-3" dirty="0">
                <a:latin typeface="Times New Roman"/>
                <a:cs typeface="Times New Roman"/>
              </a:rPr>
              <a:t>Task does</a:t>
            </a:r>
            <a:r>
              <a:rPr sz="529" spc="-3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not</a:t>
            </a:r>
            <a:r>
              <a:rPr sz="529" spc="-17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support  equity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by</a:t>
            </a:r>
            <a:r>
              <a:rPr sz="529" spc="-2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requiring  multiple</a:t>
            </a:r>
            <a:r>
              <a:rPr sz="529" spc="-2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perspectives</a:t>
            </a:r>
            <a:r>
              <a:rPr sz="529" spc="-2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or  multiple people</a:t>
            </a:r>
            <a:r>
              <a:rPr sz="529" spc="-4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to</a:t>
            </a:r>
            <a:endParaRPr sz="529">
              <a:latin typeface="Times New Roman"/>
              <a:cs typeface="Times New Roman"/>
            </a:endParaRPr>
          </a:p>
          <a:p>
            <a:pPr marR="3782" algn="r">
              <a:lnSpc>
                <a:spcPts val="589"/>
              </a:lnSpc>
            </a:pPr>
            <a:r>
              <a:rPr sz="529" spc="-3" dirty="0">
                <a:latin typeface="Times New Roman"/>
                <a:cs typeface="Times New Roman"/>
              </a:rPr>
              <a:t>complete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848971" y="2957008"/>
            <a:ext cx="786653" cy="236164"/>
          </a:xfrm>
          <a:custGeom>
            <a:avLst/>
            <a:gdLst/>
            <a:ahLst/>
            <a:cxnLst/>
            <a:rect l="l" t="t" r="r" b="b"/>
            <a:pathLst>
              <a:path w="1188720" h="356870">
                <a:moveTo>
                  <a:pt x="0" y="0"/>
                </a:moveTo>
                <a:lnTo>
                  <a:pt x="1188720" y="0"/>
                </a:lnTo>
                <a:lnTo>
                  <a:pt x="1188720" y="356616"/>
                </a:lnTo>
                <a:lnTo>
                  <a:pt x="0" y="3566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70" name="object 70"/>
          <p:cNvSpPr txBox="1"/>
          <p:nvPr/>
        </p:nvSpPr>
        <p:spPr>
          <a:xfrm>
            <a:off x="1916068" y="2974825"/>
            <a:ext cx="666470" cy="161526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lnSpc>
                <a:spcPts val="612"/>
              </a:lnSpc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Preconceived notions</a:t>
            </a:r>
            <a:r>
              <a:rPr sz="529" spc="-4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of</a:t>
            </a:r>
            <a:endParaRPr sz="529">
              <a:latin typeface="Times New Roman"/>
              <a:cs typeface="Times New Roman"/>
            </a:endParaRPr>
          </a:p>
          <a:p>
            <a:pPr marL="237858">
              <a:lnSpc>
                <a:spcPts val="612"/>
              </a:lnSpc>
            </a:pPr>
            <a:r>
              <a:rPr sz="529" spc="-3" dirty="0">
                <a:latin typeface="Times New Roman"/>
                <a:cs typeface="Times New Roman"/>
              </a:rPr>
              <a:t>group</a:t>
            </a:r>
            <a:r>
              <a:rPr sz="529" spc="-5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members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084966" y="3227294"/>
            <a:ext cx="472328" cy="157583"/>
          </a:xfrm>
          <a:custGeom>
            <a:avLst/>
            <a:gdLst/>
            <a:ahLst/>
            <a:cxnLst/>
            <a:rect l="l" t="t" r="r" b="b"/>
            <a:pathLst>
              <a:path w="713739" h="238125">
                <a:moveTo>
                  <a:pt x="0" y="0"/>
                </a:moveTo>
                <a:lnTo>
                  <a:pt x="713232" y="0"/>
                </a:lnTo>
                <a:lnTo>
                  <a:pt x="713232" y="237744"/>
                </a:lnTo>
                <a:lnTo>
                  <a:pt x="0" y="2377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72" name="object 72"/>
          <p:cNvSpPr txBox="1"/>
          <p:nvPr/>
        </p:nvSpPr>
        <p:spPr>
          <a:xfrm>
            <a:off x="2186882" y="3243094"/>
            <a:ext cx="317267" cy="89070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Peer</a:t>
            </a:r>
            <a:r>
              <a:rPr sz="529" spc="-3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Status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927636" y="3541955"/>
            <a:ext cx="472328" cy="157583"/>
          </a:xfrm>
          <a:custGeom>
            <a:avLst/>
            <a:gdLst/>
            <a:ahLst/>
            <a:cxnLst/>
            <a:rect l="l" t="t" r="r" b="b"/>
            <a:pathLst>
              <a:path w="713739" h="238125">
                <a:moveTo>
                  <a:pt x="0" y="0"/>
                </a:moveTo>
                <a:lnTo>
                  <a:pt x="713232" y="0"/>
                </a:lnTo>
                <a:lnTo>
                  <a:pt x="713232" y="237744"/>
                </a:lnTo>
                <a:lnTo>
                  <a:pt x="0" y="2377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74" name="object 74"/>
          <p:cNvSpPr txBox="1"/>
          <p:nvPr/>
        </p:nvSpPr>
        <p:spPr>
          <a:xfrm>
            <a:off x="1980965" y="3557756"/>
            <a:ext cx="366012" cy="89070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Social</a:t>
            </a:r>
            <a:r>
              <a:rPr sz="529" spc="-3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Status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770305" y="3971588"/>
            <a:ext cx="550909" cy="157583"/>
          </a:xfrm>
          <a:custGeom>
            <a:avLst/>
            <a:gdLst/>
            <a:ahLst/>
            <a:cxnLst/>
            <a:rect l="l" t="t" r="r" b="b"/>
            <a:pathLst>
              <a:path w="832485" h="238125">
                <a:moveTo>
                  <a:pt x="0" y="0"/>
                </a:moveTo>
                <a:lnTo>
                  <a:pt x="832104" y="0"/>
                </a:lnTo>
                <a:lnTo>
                  <a:pt x="832104" y="237744"/>
                </a:lnTo>
                <a:lnTo>
                  <a:pt x="0" y="2377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76" name="object 76"/>
          <p:cNvSpPr txBox="1"/>
          <p:nvPr/>
        </p:nvSpPr>
        <p:spPr>
          <a:xfrm>
            <a:off x="1827595" y="3987389"/>
            <a:ext cx="440811" cy="89070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Acadmic</a:t>
            </a:r>
            <a:r>
              <a:rPr sz="529" spc="-3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Status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084967" y="2642346"/>
            <a:ext cx="629490" cy="236164"/>
          </a:xfrm>
          <a:custGeom>
            <a:avLst/>
            <a:gdLst/>
            <a:ahLst/>
            <a:cxnLst/>
            <a:rect l="l" t="t" r="r" b="b"/>
            <a:pathLst>
              <a:path w="951230" h="356870">
                <a:moveTo>
                  <a:pt x="0" y="0"/>
                </a:moveTo>
                <a:lnTo>
                  <a:pt x="950976" y="0"/>
                </a:lnTo>
                <a:lnTo>
                  <a:pt x="950976" y="356616"/>
                </a:lnTo>
                <a:lnTo>
                  <a:pt x="0" y="3566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78" name="object 78"/>
          <p:cNvSpPr txBox="1"/>
          <p:nvPr/>
        </p:nvSpPr>
        <p:spPr>
          <a:xfrm>
            <a:off x="2308655" y="2660164"/>
            <a:ext cx="352985" cy="169164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8405" marR="3362" indent="137839">
              <a:lnSpc>
                <a:spcPts val="589"/>
              </a:lnSpc>
              <a:spcBef>
                <a:spcPts val="119"/>
              </a:spcBef>
            </a:pPr>
            <a:r>
              <a:rPr sz="529" spc="-3" dirty="0">
                <a:latin typeface="Times New Roman"/>
                <a:cs typeface="Times New Roman"/>
              </a:rPr>
              <a:t>Gender  expectations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125464" y="2579481"/>
            <a:ext cx="500483" cy="165769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8405" marR="3362" indent="55892">
              <a:lnSpc>
                <a:spcPts val="622"/>
              </a:lnSpc>
              <a:spcBef>
                <a:spcPts val="93"/>
              </a:spcBef>
            </a:pPr>
            <a:r>
              <a:rPr sz="529" spc="-3" dirty="0">
                <a:latin typeface="Times New Roman"/>
                <a:cs typeface="Times New Roman"/>
              </a:rPr>
              <a:t>Active</a:t>
            </a:r>
            <a:r>
              <a:rPr sz="529" spc="-36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listening  Body</a:t>
            </a:r>
            <a:r>
              <a:rPr sz="529" spc="-1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language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209242" y="3051473"/>
            <a:ext cx="259276" cy="89070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Empathy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492819" y="4152787"/>
            <a:ext cx="582845" cy="161526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lnSpc>
                <a:spcPts val="629"/>
              </a:lnSpc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Confidence</a:t>
            </a:r>
            <a:r>
              <a:rPr sz="529" spc="-5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speaking</a:t>
            </a:r>
            <a:endParaRPr sz="529">
              <a:latin typeface="Times New Roman"/>
              <a:cs typeface="Times New Roman"/>
            </a:endParaRPr>
          </a:p>
          <a:p>
            <a:pPr marL="217266">
              <a:lnSpc>
                <a:spcPts val="629"/>
              </a:lnSpc>
            </a:pPr>
            <a:r>
              <a:rPr sz="529" spc="-3" dirty="0">
                <a:latin typeface="Times New Roman"/>
                <a:cs typeface="Times New Roman"/>
              </a:rPr>
              <a:t>up in a</a:t>
            </a:r>
            <a:r>
              <a:rPr sz="529" spc="-53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group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929038" y="2817494"/>
            <a:ext cx="539983" cy="161526"/>
          </a:xfrm>
          <a:prstGeom prst="rect">
            <a:avLst/>
          </a:prstGeom>
        </p:spPr>
        <p:txBody>
          <a:bodyPr vert="horz" wrap="square" lIns="0" tIns="7564" rIns="0" bIns="0" rtlCol="0">
            <a:spAutoFit/>
          </a:bodyPr>
          <a:lstStyle/>
          <a:p>
            <a:pPr marL="8405">
              <a:lnSpc>
                <a:spcPts val="612"/>
              </a:lnSpc>
              <a:spcBef>
                <a:spcPts val="60"/>
              </a:spcBef>
            </a:pPr>
            <a:r>
              <a:rPr sz="529" spc="-3" dirty="0">
                <a:latin typeface="Times New Roman"/>
                <a:cs typeface="Times New Roman"/>
              </a:rPr>
              <a:t>Ability to</a:t>
            </a:r>
            <a:r>
              <a:rPr sz="529" spc="-40" dirty="0">
                <a:latin typeface="Times New Roman"/>
                <a:cs typeface="Times New Roman"/>
              </a:rPr>
              <a:t> </a:t>
            </a:r>
            <a:r>
              <a:rPr sz="529" spc="-3" dirty="0">
                <a:latin typeface="Times New Roman"/>
                <a:cs typeface="Times New Roman"/>
              </a:rPr>
              <a:t>verbalize</a:t>
            </a:r>
            <a:endParaRPr sz="529">
              <a:latin typeface="Times New Roman"/>
              <a:cs typeface="Times New Roman"/>
            </a:endParaRPr>
          </a:p>
          <a:p>
            <a:pPr marL="299213">
              <a:lnSpc>
                <a:spcPts val="612"/>
              </a:lnSpc>
            </a:pPr>
            <a:r>
              <a:rPr sz="529" spc="-3" dirty="0">
                <a:latin typeface="Times New Roman"/>
                <a:cs typeface="Times New Roman"/>
              </a:rPr>
              <a:t>thoughts</a:t>
            </a:r>
            <a:endParaRPr sz="529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927636" y="4364915"/>
            <a:ext cx="786653" cy="236164"/>
          </a:xfrm>
          <a:custGeom>
            <a:avLst/>
            <a:gdLst/>
            <a:ahLst/>
            <a:cxnLst/>
            <a:rect l="l" t="t" r="r" b="b"/>
            <a:pathLst>
              <a:path w="1188720" h="356870">
                <a:moveTo>
                  <a:pt x="0" y="0"/>
                </a:moveTo>
                <a:lnTo>
                  <a:pt x="1188720" y="0"/>
                </a:lnTo>
                <a:lnTo>
                  <a:pt x="1188720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84" name="object 84"/>
          <p:cNvSpPr txBox="1"/>
          <p:nvPr/>
        </p:nvSpPr>
        <p:spPr>
          <a:xfrm>
            <a:off x="1928644" y="4365924"/>
            <a:ext cx="786653" cy="1252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8154" rIns="0" bIns="0" rtlCol="0">
            <a:spAutoFit/>
          </a:bodyPr>
          <a:lstStyle/>
          <a:p>
            <a:pPr algn="ctr">
              <a:spcBef>
                <a:spcPts val="221"/>
              </a:spcBef>
            </a:pPr>
            <a:r>
              <a:rPr sz="629" b="1" spc="7" dirty="0">
                <a:latin typeface="Times New Roman"/>
                <a:cs typeface="Times New Roman"/>
              </a:rPr>
              <a:t>Status</a:t>
            </a:r>
            <a:endParaRPr sz="629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869602" y="4364915"/>
            <a:ext cx="786653" cy="238265"/>
          </a:xfrm>
          <a:custGeom>
            <a:avLst/>
            <a:gdLst/>
            <a:ahLst/>
            <a:cxnLst/>
            <a:rect l="l" t="t" r="r" b="b"/>
            <a:pathLst>
              <a:path w="1188720" h="360045">
                <a:moveTo>
                  <a:pt x="0" y="0"/>
                </a:moveTo>
                <a:lnTo>
                  <a:pt x="1188720" y="0"/>
                </a:lnTo>
                <a:lnTo>
                  <a:pt x="1188720" y="359663"/>
                </a:lnTo>
                <a:lnTo>
                  <a:pt x="0" y="3596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86" name="object 86"/>
          <p:cNvSpPr txBox="1"/>
          <p:nvPr/>
        </p:nvSpPr>
        <p:spPr>
          <a:xfrm>
            <a:off x="2870611" y="4365923"/>
            <a:ext cx="786653" cy="22272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6894" rIns="0" bIns="0" rtlCol="0">
            <a:spAutoFit/>
          </a:bodyPr>
          <a:lstStyle/>
          <a:p>
            <a:pPr marL="191631" marR="76064" indent="-112205">
              <a:lnSpc>
                <a:spcPct val="101099"/>
              </a:lnSpc>
              <a:spcBef>
                <a:spcPts val="212"/>
              </a:spcBef>
            </a:pPr>
            <a:r>
              <a:rPr sz="629" b="1" spc="7" dirty="0">
                <a:latin typeface="Times New Roman"/>
                <a:cs typeface="Times New Roman"/>
              </a:rPr>
              <a:t>Groupworthiness  </a:t>
            </a:r>
            <a:r>
              <a:rPr sz="629" b="1" spc="3" dirty="0">
                <a:latin typeface="Times New Roman"/>
                <a:cs typeface="Times New Roman"/>
              </a:rPr>
              <a:t>of </a:t>
            </a:r>
            <a:r>
              <a:rPr sz="629" b="1" spc="7" dirty="0">
                <a:latin typeface="Times New Roman"/>
                <a:cs typeface="Times New Roman"/>
              </a:rPr>
              <a:t>the</a:t>
            </a:r>
            <a:r>
              <a:rPr sz="629" b="1" dirty="0">
                <a:latin typeface="Times New Roman"/>
                <a:cs typeface="Times New Roman"/>
              </a:rPr>
              <a:t> </a:t>
            </a:r>
            <a:r>
              <a:rPr sz="629" b="1" spc="7" dirty="0">
                <a:latin typeface="Times New Roman"/>
                <a:cs typeface="Times New Roman"/>
              </a:rPr>
              <a:t>Task</a:t>
            </a:r>
            <a:endParaRPr sz="629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813586" y="4364915"/>
            <a:ext cx="786653" cy="236164"/>
          </a:xfrm>
          <a:custGeom>
            <a:avLst/>
            <a:gdLst/>
            <a:ahLst/>
            <a:cxnLst/>
            <a:rect l="l" t="t" r="r" b="b"/>
            <a:pathLst>
              <a:path w="1188720" h="356870">
                <a:moveTo>
                  <a:pt x="0" y="0"/>
                </a:moveTo>
                <a:lnTo>
                  <a:pt x="1188720" y="0"/>
                </a:lnTo>
                <a:lnTo>
                  <a:pt x="1188720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88" name="object 88"/>
          <p:cNvSpPr txBox="1"/>
          <p:nvPr/>
        </p:nvSpPr>
        <p:spPr>
          <a:xfrm>
            <a:off x="3814594" y="4365924"/>
            <a:ext cx="786653" cy="125250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8154" rIns="0" bIns="0" rtlCol="0">
            <a:spAutoFit/>
          </a:bodyPr>
          <a:lstStyle/>
          <a:p>
            <a:pPr marL="102960">
              <a:spcBef>
                <a:spcPts val="221"/>
              </a:spcBef>
            </a:pPr>
            <a:r>
              <a:rPr sz="629" b="1" spc="7" dirty="0">
                <a:latin typeface="Times New Roman"/>
                <a:cs typeface="Times New Roman"/>
              </a:rPr>
              <a:t>Communication</a:t>
            </a:r>
            <a:endParaRPr sz="629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755552" y="4364915"/>
            <a:ext cx="940033" cy="316846"/>
          </a:xfrm>
          <a:custGeom>
            <a:avLst/>
            <a:gdLst/>
            <a:ahLst/>
            <a:cxnLst/>
            <a:rect l="l" t="t" r="r" b="b"/>
            <a:pathLst>
              <a:path w="1420495" h="478790">
                <a:moveTo>
                  <a:pt x="0" y="0"/>
                </a:moveTo>
                <a:lnTo>
                  <a:pt x="1420367" y="0"/>
                </a:lnTo>
                <a:lnTo>
                  <a:pt x="1420367" y="478535"/>
                </a:lnTo>
                <a:lnTo>
                  <a:pt x="0" y="4785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27"/>
          </a:p>
        </p:txBody>
      </p:sp>
      <p:sp>
        <p:nvSpPr>
          <p:cNvPr id="90" name="object 90"/>
          <p:cNvSpPr txBox="1"/>
          <p:nvPr/>
        </p:nvSpPr>
        <p:spPr>
          <a:xfrm>
            <a:off x="4756561" y="4365923"/>
            <a:ext cx="940033" cy="222723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26894" rIns="0" bIns="0" rtlCol="0">
            <a:spAutoFit/>
          </a:bodyPr>
          <a:lstStyle/>
          <a:p>
            <a:pPr marL="125232" marR="108423" indent="-13028">
              <a:lnSpc>
                <a:spcPct val="101099"/>
              </a:lnSpc>
              <a:spcBef>
                <a:spcPts val="212"/>
              </a:spcBef>
            </a:pPr>
            <a:r>
              <a:rPr sz="629" b="1" spc="7" dirty="0">
                <a:latin typeface="Times New Roman"/>
                <a:cs typeface="Times New Roman"/>
              </a:rPr>
              <a:t>Student Capacity </a:t>
            </a:r>
            <a:r>
              <a:rPr sz="629" b="1" spc="3" dirty="0">
                <a:latin typeface="Times New Roman"/>
                <a:cs typeface="Times New Roman"/>
              </a:rPr>
              <a:t>to  </a:t>
            </a:r>
            <a:r>
              <a:rPr sz="629" b="1" spc="7" dirty="0">
                <a:latin typeface="Times New Roman"/>
                <a:cs typeface="Times New Roman"/>
              </a:rPr>
              <a:t>Engage </a:t>
            </a:r>
            <a:r>
              <a:rPr sz="629" b="1" spc="3" dirty="0">
                <a:latin typeface="Times New Roman"/>
                <a:cs typeface="Times New Roman"/>
              </a:rPr>
              <a:t>in </a:t>
            </a:r>
            <a:r>
              <a:rPr sz="629" b="1" spc="7" dirty="0">
                <a:latin typeface="Times New Roman"/>
                <a:cs typeface="Times New Roman"/>
              </a:rPr>
              <a:t>the</a:t>
            </a:r>
            <a:r>
              <a:rPr sz="629" b="1" spc="10" dirty="0">
                <a:latin typeface="Times New Roman"/>
                <a:cs typeface="Times New Roman"/>
              </a:rPr>
              <a:t> </a:t>
            </a:r>
            <a:r>
              <a:rPr sz="629" b="1" spc="7" dirty="0">
                <a:latin typeface="Times New Roman"/>
                <a:cs typeface="Times New Roman"/>
              </a:rPr>
              <a:t>Task</a:t>
            </a:r>
            <a:endParaRPr sz="629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0524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arnegie 2">
      <a:dk1>
        <a:srgbClr val="2E2E2E"/>
      </a:dk1>
      <a:lt1>
        <a:srgbClr val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454</Words>
  <Application>Microsoft Office PowerPoint</Application>
  <PresentationFormat>On-screen Show (16:9)</PresentationFormat>
  <Paragraphs>131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Cabin</vt:lpstr>
      <vt:lpstr>Arial</vt:lpstr>
      <vt:lpstr>Noto Symbol</vt:lpstr>
      <vt:lpstr>Times New Roman</vt:lpstr>
      <vt:lpstr>Garamond</vt:lpstr>
      <vt:lpstr>Simple Light</vt:lpstr>
      <vt:lpstr>2_Office Theme</vt:lpstr>
      <vt:lpstr>Office Theme</vt:lpstr>
      <vt:lpstr>Fishbone Generation Protocol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Tantawi, Mohamed</dc:creator>
  <cp:lastModifiedBy>Tantawi, Mohamed</cp:lastModifiedBy>
  <cp:revision>5</cp:revision>
  <dcterms:modified xsi:type="dcterms:W3CDTF">2018-06-04T20:49:37Z</dcterms:modified>
</cp:coreProperties>
</file>