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9" r:id="rId2"/>
    <p:sldId id="256" r:id="rId3"/>
    <p:sldId id="760" r:id="rId4"/>
    <p:sldId id="764" r:id="rId5"/>
    <p:sldId id="776" r:id="rId6"/>
    <p:sldId id="763" r:id="rId7"/>
    <p:sldId id="370" r:id="rId8"/>
    <p:sldId id="331" r:id="rId9"/>
    <p:sldId id="767" r:id="rId10"/>
    <p:sldId id="765" r:id="rId11"/>
    <p:sldId id="761" r:id="rId12"/>
    <p:sldId id="766" r:id="rId13"/>
    <p:sldId id="273" r:id="rId14"/>
    <p:sldId id="274" r:id="rId15"/>
    <p:sldId id="772" r:id="rId16"/>
    <p:sldId id="276" r:id="rId17"/>
    <p:sldId id="277" r:id="rId18"/>
    <p:sldId id="279" r:id="rId19"/>
    <p:sldId id="771" r:id="rId20"/>
    <p:sldId id="275" r:id="rId21"/>
    <p:sldId id="768" r:id="rId22"/>
    <p:sldId id="770" r:id="rId23"/>
    <p:sldId id="280" r:id="rId24"/>
    <p:sldId id="769" r:id="rId25"/>
    <p:sldId id="773" r:id="rId26"/>
    <p:sldId id="281" r:id="rId27"/>
    <p:sldId id="777" r:id="rId28"/>
    <p:sldId id="775" r:id="rId29"/>
    <p:sldId id="264" r:id="rId30"/>
    <p:sldId id="263" r:id="rId31"/>
    <p:sldId id="34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507B"/>
    <a:srgbClr val="4793A4"/>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02"/>
    <p:restoredTop sz="86689"/>
  </p:normalViewPr>
  <p:slideViewPr>
    <p:cSldViewPr snapToGrid="0" snapToObjects="1">
      <p:cViewPr varScale="1">
        <p:scale>
          <a:sx n="86" d="100"/>
          <a:sy n="86" d="100"/>
        </p:scale>
        <p:origin x="118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FE05F-E1AE-144B-A5B3-74461EB0C01A}" type="datetimeFigureOut">
              <a:rPr lang="en-US" smtClean="0"/>
              <a:t>4/24/18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27192-383E-3143-887D-DFAC38D3DFDC}" type="slidenum">
              <a:rPr lang="en-US" smtClean="0"/>
              <a:t>‹#›</a:t>
            </a:fld>
            <a:endParaRPr lang="en-US"/>
          </a:p>
        </p:txBody>
      </p:sp>
    </p:spTree>
    <p:extLst>
      <p:ext uri="{BB962C8B-B14F-4D97-AF65-F5344CB8AC3E}">
        <p14:creationId xmlns:p14="http://schemas.microsoft.com/office/powerpoint/2010/main" val="33493530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Participants</a:t>
            </a:r>
          </a:p>
          <a:p>
            <a:r>
              <a:rPr lang="en-US" dirty="0"/>
              <a:t>Introduce your self</a:t>
            </a:r>
            <a:r>
              <a:rPr lang="en-US" baseline="0" dirty="0"/>
              <a:t> and co-presenter</a:t>
            </a:r>
          </a:p>
          <a:p>
            <a:r>
              <a:rPr lang="en-US" baseline="0" dirty="0"/>
              <a:t>2 minutes</a:t>
            </a:r>
            <a:endParaRPr lang="en-US" dirty="0"/>
          </a:p>
        </p:txBody>
      </p:sp>
      <p:sp>
        <p:nvSpPr>
          <p:cNvPr id="4" name="Slide Number Placeholder 3"/>
          <p:cNvSpPr>
            <a:spLocks noGrp="1"/>
          </p:cNvSpPr>
          <p:nvPr>
            <p:ph type="sldNum" sz="quarter" idx="10"/>
          </p:nvPr>
        </p:nvSpPr>
        <p:spPr/>
        <p:txBody>
          <a:bodyPr/>
          <a:lstStyle/>
          <a:p>
            <a:fld id="{25527192-383E-3143-887D-DFAC38D3DFDC}" type="slidenum">
              <a:rPr lang="en-US" smtClean="0"/>
              <a:t>1</a:t>
            </a:fld>
            <a:endParaRPr lang="en-US"/>
          </a:p>
        </p:txBody>
      </p:sp>
    </p:spTree>
    <p:extLst>
      <p:ext uri="{BB962C8B-B14F-4D97-AF65-F5344CB8AC3E}">
        <p14:creationId xmlns:p14="http://schemas.microsoft.com/office/powerpoint/2010/main" val="318008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help facilitate productive and positive discussions about a child’s mathematical progress and developing mathematics identity, we propose a basic template for parent- teacher conferences. The template, which appears in figure 7.5 (and is also available at </a:t>
            </a:r>
            <a:r>
              <a:rPr lang="en-US" sz="1200" kern="1200" dirty="0" err="1">
                <a:solidFill>
                  <a:schemeClr val="tx1"/>
                </a:solidFill>
                <a:effectLst/>
                <a:latin typeface="+mn-lt"/>
                <a:ea typeface="+mn-ea"/>
                <a:cs typeface="+mn-cs"/>
              </a:rPr>
              <a:t>nctm.org</a:t>
            </a:r>
            <a:r>
              <a:rPr lang="en-US" sz="1200" kern="1200" dirty="0">
                <a:solidFill>
                  <a:schemeClr val="tx1"/>
                </a:solidFill>
                <a:effectLst/>
                <a:latin typeface="+mn-lt"/>
                <a:ea typeface="+mn-ea"/>
                <a:cs typeface="+mn-cs"/>
              </a:rPr>
              <a:t>/more4u), communicates the core mathematics learning goals of a teacher’s mathematics vision and reflects a holistic and balanced evaluation of a child’s </a:t>
            </a:r>
            <a:r>
              <a:rPr lang="en-US" sz="1200" kern="1200" dirty="0" err="1">
                <a:solidFill>
                  <a:schemeClr val="tx1"/>
                </a:solidFill>
                <a:effectLst/>
                <a:latin typeface="+mn-lt"/>
                <a:ea typeface="+mn-ea"/>
                <a:cs typeface="+mn-cs"/>
              </a:rPr>
              <a:t>mathemat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ics</a:t>
            </a:r>
            <a:r>
              <a:rPr lang="en-US" sz="1200" kern="1200" dirty="0">
                <a:solidFill>
                  <a:schemeClr val="tx1"/>
                </a:solidFill>
                <a:effectLst/>
                <a:latin typeface="+mn-lt"/>
                <a:ea typeface="+mn-ea"/>
                <a:cs typeface="+mn-cs"/>
              </a:rPr>
              <a:t> progress with a mathematics action plan (MAP) for learning support. The structure of the parent-teacher conference template reminds everyone that learning mathematics is important and that everyone can do it with encouragement and instructional assistance. </a:t>
            </a:r>
            <a:endParaRPr lang="en-US" dirty="0"/>
          </a:p>
          <a:p>
            <a:endParaRPr lang="en-US" dirty="0"/>
          </a:p>
          <a:p>
            <a:r>
              <a:rPr lang="en-US" sz="1200" kern="1200" dirty="0">
                <a:solidFill>
                  <a:schemeClr val="tx1"/>
                </a:solidFill>
                <a:effectLst/>
                <a:latin typeface="+mn-lt"/>
                <a:ea typeface="+mn-ea"/>
                <a:cs typeface="+mn-cs"/>
              </a:rPr>
              <a:t>The template makes the child’s mathematical strengths and needs explicit. Re- </a:t>
            </a:r>
            <a:r>
              <a:rPr lang="en-US" sz="1200" kern="1200" dirty="0" err="1">
                <a:solidFill>
                  <a:schemeClr val="tx1"/>
                </a:solidFill>
                <a:effectLst/>
                <a:latin typeface="+mn-lt"/>
                <a:ea typeface="+mn-ea"/>
                <a:cs typeface="+mn-cs"/>
              </a:rPr>
              <a:t>gardless</a:t>
            </a:r>
            <a:r>
              <a:rPr lang="en-US" sz="1200" kern="1200" dirty="0">
                <a:solidFill>
                  <a:schemeClr val="tx1"/>
                </a:solidFill>
                <a:effectLst/>
                <a:latin typeface="+mn-lt"/>
                <a:ea typeface="+mn-ea"/>
                <a:cs typeface="+mn-cs"/>
              </a:rPr>
              <a:t> of the grade on the report card, every child has mathematical strengths and needs. A child’s mathematical strengths have to be affirmed for the child to main- </a:t>
            </a:r>
            <a:r>
              <a:rPr lang="en-US" sz="1200" kern="1200" dirty="0" err="1">
                <a:solidFill>
                  <a:schemeClr val="tx1"/>
                </a:solidFill>
                <a:effectLst/>
                <a:latin typeface="+mn-lt"/>
                <a:ea typeface="+mn-ea"/>
                <a:cs typeface="+mn-cs"/>
              </a:rPr>
              <a:t>tain</a:t>
            </a:r>
            <a:r>
              <a:rPr lang="en-US" sz="1200" kern="1200" dirty="0">
                <a:solidFill>
                  <a:schemeClr val="tx1"/>
                </a:solidFill>
                <a:effectLst/>
                <a:latin typeface="+mn-lt"/>
                <a:ea typeface="+mn-ea"/>
                <a:cs typeface="+mn-cs"/>
              </a:rPr>
              <a:t> a positive mathematics identity. The student’s mathematical needs must also</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be addressed for the student to move forward, developing mathematical knowledge and practices. Further, the MAP provides a space to record specific ways in which the student, parent, and teacher can work together to support and enrich the child’s mathematics education. </a:t>
            </a:r>
            <a:endParaRPr lang="en-US" dirty="0"/>
          </a:p>
          <a:p>
            <a:r>
              <a:rPr lang="en-US" sz="1200" kern="1200" dirty="0">
                <a:solidFill>
                  <a:schemeClr val="tx1"/>
                </a:solidFill>
                <a:effectLst/>
                <a:latin typeface="+mn-lt"/>
                <a:ea typeface="+mn-ea"/>
                <a:cs typeface="+mn-cs"/>
              </a:rPr>
              <a:t>We envision teachers using this parent-teacher conference template in </a:t>
            </a:r>
            <a:r>
              <a:rPr lang="en-US" sz="1200" kern="1200" dirty="0" err="1">
                <a:solidFill>
                  <a:schemeClr val="tx1"/>
                </a:solidFill>
                <a:effectLst/>
                <a:latin typeface="+mn-lt"/>
                <a:ea typeface="+mn-ea"/>
                <a:cs typeface="+mn-cs"/>
              </a:rPr>
              <a:t>conjunc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tion</a:t>
            </a:r>
            <a:r>
              <a:rPr lang="en-US" sz="1200" kern="1200" dirty="0">
                <a:solidFill>
                  <a:schemeClr val="tx1"/>
                </a:solidFill>
                <a:effectLst/>
                <a:latin typeface="+mn-lt"/>
                <a:ea typeface="+mn-ea"/>
                <a:cs typeface="+mn-cs"/>
              </a:rPr>
              <a:t> with student work. Furthermore, the MAP should include a way that the student, teacher, and parent can address a specific need or build on a specific strength. For example, in the case of Xiomara, who is struggling with her addition, subtraction, and multiplication facts, the MAP might put following action items into place: </a:t>
            </a:r>
            <a:endParaRPr lang="en-US" dirty="0"/>
          </a:p>
          <a:p>
            <a:endParaRPr lang="en-US" dirty="0"/>
          </a:p>
        </p:txBody>
      </p:sp>
      <p:sp>
        <p:nvSpPr>
          <p:cNvPr id="4" name="Slide Number Placeholder 3"/>
          <p:cNvSpPr>
            <a:spLocks noGrp="1"/>
          </p:cNvSpPr>
          <p:nvPr>
            <p:ph type="sldNum" sz="quarter" idx="10"/>
          </p:nvPr>
        </p:nvSpPr>
        <p:spPr/>
        <p:txBody>
          <a:bodyPr/>
          <a:lstStyle/>
          <a:p>
            <a:fld id="{25527192-383E-3143-887D-DFAC38D3DFDC}" type="slidenum">
              <a:rPr lang="en-US" smtClean="0"/>
              <a:t>24</a:t>
            </a:fld>
            <a:endParaRPr lang="en-US"/>
          </a:p>
        </p:txBody>
      </p:sp>
    </p:spTree>
    <p:extLst>
      <p:ext uri="{BB962C8B-B14F-4D97-AF65-F5344CB8AC3E}">
        <p14:creationId xmlns:p14="http://schemas.microsoft.com/office/powerpoint/2010/main" val="1098874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help facilitate productive and positive discussions about a child’s mathematical progress and developing mathematics identity, we propose a basic template for parent- teacher conferences. The template, which appears in figure 7.5 (and is also available at </a:t>
            </a:r>
            <a:r>
              <a:rPr lang="en-US" sz="1200" kern="1200" dirty="0" err="1">
                <a:solidFill>
                  <a:schemeClr val="tx1"/>
                </a:solidFill>
                <a:effectLst/>
                <a:latin typeface="+mn-lt"/>
                <a:ea typeface="+mn-ea"/>
                <a:cs typeface="+mn-cs"/>
              </a:rPr>
              <a:t>nctm.org</a:t>
            </a:r>
            <a:r>
              <a:rPr lang="en-US" sz="1200" kern="1200" dirty="0">
                <a:solidFill>
                  <a:schemeClr val="tx1"/>
                </a:solidFill>
                <a:effectLst/>
                <a:latin typeface="+mn-lt"/>
                <a:ea typeface="+mn-ea"/>
                <a:cs typeface="+mn-cs"/>
              </a:rPr>
              <a:t>/more4u), communicates the core mathematics learning goals of a teacher’s mathematics vision and reflects a holistic and balanced evaluation of a child’s </a:t>
            </a:r>
            <a:r>
              <a:rPr lang="en-US" sz="1200" kern="1200" dirty="0" err="1">
                <a:solidFill>
                  <a:schemeClr val="tx1"/>
                </a:solidFill>
                <a:effectLst/>
                <a:latin typeface="+mn-lt"/>
                <a:ea typeface="+mn-ea"/>
                <a:cs typeface="+mn-cs"/>
              </a:rPr>
              <a:t>mathemat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ics</a:t>
            </a:r>
            <a:r>
              <a:rPr lang="en-US" sz="1200" kern="1200" dirty="0">
                <a:solidFill>
                  <a:schemeClr val="tx1"/>
                </a:solidFill>
                <a:effectLst/>
                <a:latin typeface="+mn-lt"/>
                <a:ea typeface="+mn-ea"/>
                <a:cs typeface="+mn-cs"/>
              </a:rPr>
              <a:t> progress with a mathematics action plan (MAP) for learning support. The structure of the parent-teacher conference template reminds everyone that learning mathematics is important and that everyone can do it with encouragement and instructional assistance. </a:t>
            </a:r>
            <a:endParaRPr lang="en-US" dirty="0"/>
          </a:p>
          <a:p>
            <a:endParaRPr lang="en-US" dirty="0"/>
          </a:p>
          <a:p>
            <a:r>
              <a:rPr lang="en-US" sz="1200" kern="1200" dirty="0">
                <a:solidFill>
                  <a:schemeClr val="tx1"/>
                </a:solidFill>
                <a:effectLst/>
                <a:latin typeface="+mn-lt"/>
                <a:ea typeface="+mn-ea"/>
                <a:cs typeface="+mn-cs"/>
              </a:rPr>
              <a:t>The template makes the child’s mathematical strengths and needs explicit. Re- </a:t>
            </a:r>
            <a:r>
              <a:rPr lang="en-US" sz="1200" kern="1200" dirty="0" err="1">
                <a:solidFill>
                  <a:schemeClr val="tx1"/>
                </a:solidFill>
                <a:effectLst/>
                <a:latin typeface="+mn-lt"/>
                <a:ea typeface="+mn-ea"/>
                <a:cs typeface="+mn-cs"/>
              </a:rPr>
              <a:t>gardless</a:t>
            </a:r>
            <a:r>
              <a:rPr lang="en-US" sz="1200" kern="1200" dirty="0">
                <a:solidFill>
                  <a:schemeClr val="tx1"/>
                </a:solidFill>
                <a:effectLst/>
                <a:latin typeface="+mn-lt"/>
                <a:ea typeface="+mn-ea"/>
                <a:cs typeface="+mn-cs"/>
              </a:rPr>
              <a:t> of the grade on the report card, every child has mathematical strengths and needs. A child’s mathematical strengths have to be affirmed for the child to main- </a:t>
            </a:r>
            <a:r>
              <a:rPr lang="en-US" sz="1200" kern="1200" dirty="0" err="1">
                <a:solidFill>
                  <a:schemeClr val="tx1"/>
                </a:solidFill>
                <a:effectLst/>
                <a:latin typeface="+mn-lt"/>
                <a:ea typeface="+mn-ea"/>
                <a:cs typeface="+mn-cs"/>
              </a:rPr>
              <a:t>tain</a:t>
            </a:r>
            <a:r>
              <a:rPr lang="en-US" sz="1200" kern="1200" dirty="0">
                <a:solidFill>
                  <a:schemeClr val="tx1"/>
                </a:solidFill>
                <a:effectLst/>
                <a:latin typeface="+mn-lt"/>
                <a:ea typeface="+mn-ea"/>
                <a:cs typeface="+mn-cs"/>
              </a:rPr>
              <a:t> a positive mathematics identity. The student’s mathematical needs must also</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be addressed for the student to move forward, developing mathematical knowledge and practices. Further, the MAP provides a space to record specific ways in which the student, parent, and teacher can work together to support and enrich the child’s mathematics education. </a:t>
            </a:r>
            <a:endParaRPr lang="en-US" dirty="0"/>
          </a:p>
          <a:p>
            <a:r>
              <a:rPr lang="en-US" sz="1200" kern="1200" dirty="0">
                <a:solidFill>
                  <a:schemeClr val="tx1"/>
                </a:solidFill>
                <a:effectLst/>
                <a:latin typeface="+mn-lt"/>
                <a:ea typeface="+mn-ea"/>
                <a:cs typeface="+mn-cs"/>
              </a:rPr>
              <a:t>We envision teachers using this parent-teacher conference template in </a:t>
            </a:r>
            <a:r>
              <a:rPr lang="en-US" sz="1200" kern="1200" dirty="0" err="1">
                <a:solidFill>
                  <a:schemeClr val="tx1"/>
                </a:solidFill>
                <a:effectLst/>
                <a:latin typeface="+mn-lt"/>
                <a:ea typeface="+mn-ea"/>
                <a:cs typeface="+mn-cs"/>
              </a:rPr>
              <a:t>conjunc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tion</a:t>
            </a:r>
            <a:r>
              <a:rPr lang="en-US" sz="1200" kern="1200" dirty="0">
                <a:solidFill>
                  <a:schemeClr val="tx1"/>
                </a:solidFill>
                <a:effectLst/>
                <a:latin typeface="+mn-lt"/>
                <a:ea typeface="+mn-ea"/>
                <a:cs typeface="+mn-cs"/>
              </a:rPr>
              <a:t> with student work. Furthermore, the MAP should include a way that the student, teacher, and parent can address a specific need or build on a specific strength. For example, in the case of Xiomara, who is struggling with her addition, subtraction, and multiplication facts, the MAP might put following action items into place: </a:t>
            </a:r>
            <a:endParaRPr lang="en-US" dirty="0"/>
          </a:p>
          <a:p>
            <a:endParaRPr lang="en-US" dirty="0"/>
          </a:p>
        </p:txBody>
      </p:sp>
      <p:sp>
        <p:nvSpPr>
          <p:cNvPr id="4" name="Slide Number Placeholder 3"/>
          <p:cNvSpPr>
            <a:spLocks noGrp="1"/>
          </p:cNvSpPr>
          <p:nvPr>
            <p:ph type="sldNum" sz="quarter" idx="10"/>
          </p:nvPr>
        </p:nvSpPr>
        <p:spPr/>
        <p:txBody>
          <a:bodyPr/>
          <a:lstStyle/>
          <a:p>
            <a:fld id="{25527192-383E-3143-887D-DFAC38D3DFDC}" type="slidenum">
              <a:rPr lang="en-US" smtClean="0"/>
              <a:t>25</a:t>
            </a:fld>
            <a:endParaRPr lang="en-US"/>
          </a:p>
        </p:txBody>
      </p:sp>
    </p:spTree>
    <p:extLst>
      <p:ext uri="{BB962C8B-B14F-4D97-AF65-F5344CB8AC3E}">
        <p14:creationId xmlns:p14="http://schemas.microsoft.com/office/powerpoint/2010/main" val="2909673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4 min</a:t>
            </a:r>
          </a:p>
        </p:txBody>
      </p:sp>
      <p:sp>
        <p:nvSpPr>
          <p:cNvPr id="4" name="Slide Number Placeholder 3"/>
          <p:cNvSpPr>
            <a:spLocks noGrp="1"/>
          </p:cNvSpPr>
          <p:nvPr>
            <p:ph type="sldNum" sz="quarter" idx="10"/>
          </p:nvPr>
        </p:nvSpPr>
        <p:spPr/>
        <p:txBody>
          <a:bodyPr/>
          <a:lstStyle/>
          <a:p>
            <a:fld id="{25527192-383E-3143-887D-DFAC38D3DFDC}" type="slidenum">
              <a:rPr lang="en-US" smtClean="0"/>
              <a:t>29</a:t>
            </a:fld>
            <a:endParaRPr lang="en-US"/>
          </a:p>
        </p:txBody>
      </p:sp>
    </p:spTree>
    <p:extLst>
      <p:ext uri="{BB962C8B-B14F-4D97-AF65-F5344CB8AC3E}">
        <p14:creationId xmlns:p14="http://schemas.microsoft.com/office/powerpoint/2010/main" val="990270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2 -4 minutes</a:t>
            </a:r>
          </a:p>
        </p:txBody>
      </p:sp>
      <p:sp>
        <p:nvSpPr>
          <p:cNvPr id="4" name="Slide Number Placeholder 3"/>
          <p:cNvSpPr>
            <a:spLocks noGrp="1"/>
          </p:cNvSpPr>
          <p:nvPr>
            <p:ph type="sldNum" sz="quarter" idx="10"/>
          </p:nvPr>
        </p:nvSpPr>
        <p:spPr/>
        <p:txBody>
          <a:bodyPr/>
          <a:lstStyle/>
          <a:p>
            <a:fld id="{25527192-383E-3143-887D-DFAC38D3DFDC}" type="slidenum">
              <a:rPr lang="en-US" smtClean="0"/>
              <a:t>30</a:t>
            </a:fld>
            <a:endParaRPr lang="en-US"/>
          </a:p>
        </p:txBody>
      </p:sp>
    </p:spTree>
    <p:extLst>
      <p:ext uri="{BB962C8B-B14F-4D97-AF65-F5344CB8AC3E}">
        <p14:creationId xmlns:p14="http://schemas.microsoft.com/office/powerpoint/2010/main" val="426811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Firoza</a:t>
            </a:r>
          </a:p>
          <a:p>
            <a:r>
              <a:rPr lang="en-US"/>
              <a:t>Thank participants</a:t>
            </a:r>
          </a:p>
        </p:txBody>
      </p:sp>
      <p:sp>
        <p:nvSpPr>
          <p:cNvPr id="4" name="Slide Number Placeholder 3"/>
          <p:cNvSpPr>
            <a:spLocks noGrp="1"/>
          </p:cNvSpPr>
          <p:nvPr>
            <p:ph type="sldNum" sz="quarter" idx="10"/>
          </p:nvPr>
        </p:nvSpPr>
        <p:spPr/>
        <p:txBody>
          <a:bodyPr/>
          <a:lstStyle/>
          <a:p>
            <a:fld id="{6C06668D-786F-F746-B4D8-9B10817B24FE}" type="slidenum">
              <a:rPr lang="en-US" smtClean="0"/>
              <a:t>31</a:t>
            </a:fld>
            <a:endParaRPr lang="en-US"/>
          </a:p>
        </p:txBody>
      </p:sp>
    </p:spTree>
    <p:extLst>
      <p:ext uri="{BB962C8B-B14F-4D97-AF65-F5344CB8AC3E}">
        <p14:creationId xmlns:p14="http://schemas.microsoft.com/office/powerpoint/2010/main" val="4091906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a:t>
            </a:r>
          </a:p>
        </p:txBody>
      </p:sp>
      <p:sp>
        <p:nvSpPr>
          <p:cNvPr id="4" name="Slide Number Placeholder 3"/>
          <p:cNvSpPr>
            <a:spLocks noGrp="1"/>
          </p:cNvSpPr>
          <p:nvPr>
            <p:ph type="sldNum" sz="quarter" idx="10"/>
          </p:nvPr>
        </p:nvSpPr>
        <p:spPr/>
        <p:txBody>
          <a:bodyPr/>
          <a:lstStyle/>
          <a:p>
            <a:fld id="{25527192-383E-3143-887D-DFAC38D3DFDC}" type="slidenum">
              <a:rPr lang="en-US" smtClean="0"/>
              <a:t>2</a:t>
            </a:fld>
            <a:endParaRPr lang="en-US"/>
          </a:p>
        </p:txBody>
      </p:sp>
    </p:spTree>
    <p:extLst>
      <p:ext uri="{BB962C8B-B14F-4D97-AF65-F5344CB8AC3E}">
        <p14:creationId xmlns:p14="http://schemas.microsoft.com/office/powerpoint/2010/main" val="334451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Routine of exchanging joys...find someone in the room that you do not know and share one thing that brings you joy.</a:t>
            </a:r>
          </a:p>
          <a:p>
            <a:endParaRPr lang="en-US" dirty="0"/>
          </a:p>
        </p:txBody>
      </p:sp>
      <p:sp>
        <p:nvSpPr>
          <p:cNvPr id="4" name="Slide Number Placeholder 3"/>
          <p:cNvSpPr>
            <a:spLocks noGrp="1"/>
          </p:cNvSpPr>
          <p:nvPr>
            <p:ph type="sldNum" sz="quarter" idx="10"/>
          </p:nvPr>
        </p:nvSpPr>
        <p:spPr/>
        <p:txBody>
          <a:bodyPr/>
          <a:lstStyle/>
          <a:p>
            <a:fld id="{89565917-2693-6644-A64F-F775F7AF071E}" type="slidenum">
              <a:rPr lang="en-US" smtClean="0"/>
              <a:t>3</a:t>
            </a:fld>
            <a:endParaRPr lang="en-US"/>
          </a:p>
        </p:txBody>
      </p:sp>
    </p:spTree>
    <p:extLst>
      <p:ext uri="{BB962C8B-B14F-4D97-AF65-F5344CB8AC3E}">
        <p14:creationId xmlns:p14="http://schemas.microsoft.com/office/powerpoint/2010/main" val="4051421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err="1"/>
              <a:t>Firoza</a:t>
            </a:r>
            <a:endParaRPr lang="en-US"/>
          </a:p>
          <a:p>
            <a:endParaRPr lang="en-US"/>
          </a:p>
        </p:txBody>
      </p:sp>
      <p:sp>
        <p:nvSpPr>
          <p:cNvPr id="4" name="Slide Number Placeholder 3"/>
          <p:cNvSpPr>
            <a:spLocks noGrp="1"/>
          </p:cNvSpPr>
          <p:nvPr>
            <p:ph type="sldNum" sz="quarter" idx="10"/>
          </p:nvPr>
        </p:nvSpPr>
        <p:spPr/>
        <p:txBody>
          <a:bodyPr/>
          <a:lstStyle/>
          <a:p>
            <a:fld id="{28D6080D-6B23-1E4E-9DFC-B15DAF8BE4DE}" type="slidenum">
              <a:rPr lang="en-US" smtClean="0"/>
              <a:t>7</a:t>
            </a:fld>
            <a:endParaRPr lang="en-US"/>
          </a:p>
        </p:txBody>
      </p:sp>
    </p:spTree>
    <p:extLst>
      <p:ext uri="{BB962C8B-B14F-4D97-AF65-F5344CB8AC3E}">
        <p14:creationId xmlns:p14="http://schemas.microsoft.com/office/powerpoint/2010/main" val="106871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65917-2693-6644-A64F-F775F7AF071E}" type="slidenum">
              <a:rPr lang="en-US" smtClean="0"/>
              <a:t>8</a:t>
            </a:fld>
            <a:endParaRPr lang="en-US"/>
          </a:p>
        </p:txBody>
      </p:sp>
    </p:spTree>
    <p:extLst>
      <p:ext uri="{BB962C8B-B14F-4D97-AF65-F5344CB8AC3E}">
        <p14:creationId xmlns:p14="http://schemas.microsoft.com/office/powerpoint/2010/main" val="43486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discussed in chapter 3, your mathematics teaching identity—the totality of your beliefs and knowledge—shapes your mathematics vision and instructional practices. We now invite you to think carefully about how you share your vision for mathematics learning with your students’ families when you employ two very common routine practices for parent-teacher communication: classroom </a:t>
            </a:r>
            <a:r>
              <a:rPr lang="en-US" sz="1200" kern="1200" dirty="0" err="1">
                <a:solidFill>
                  <a:schemeClr val="tx1"/>
                </a:solidFill>
                <a:effectLst/>
                <a:latin typeface="+mn-lt"/>
                <a:ea typeface="+mn-ea"/>
                <a:cs typeface="+mn-cs"/>
              </a:rPr>
              <a:t>newslet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ters</a:t>
            </a:r>
            <a:r>
              <a:rPr lang="en-US" sz="1200" kern="1200" dirty="0">
                <a:solidFill>
                  <a:schemeClr val="tx1"/>
                </a:solidFill>
                <a:effectLst/>
                <a:latin typeface="+mn-lt"/>
                <a:ea typeface="+mn-ea"/>
                <a:cs typeface="+mn-cs"/>
              </a:rPr>
              <a:t> and back-to-school nights. These are powerful tools for communicating your math vision to parents, and you can leverage them to support math learning and teaching in your classroom. </a:t>
            </a:r>
            <a:endParaRPr lang="en-US" dirty="0"/>
          </a:p>
          <a:p>
            <a:endParaRPr lang="en-US" dirty="0"/>
          </a:p>
        </p:txBody>
      </p:sp>
      <p:sp>
        <p:nvSpPr>
          <p:cNvPr id="4" name="Slide Number Placeholder 3"/>
          <p:cNvSpPr>
            <a:spLocks noGrp="1"/>
          </p:cNvSpPr>
          <p:nvPr>
            <p:ph type="sldNum" sz="quarter" idx="10"/>
          </p:nvPr>
        </p:nvSpPr>
        <p:spPr/>
        <p:txBody>
          <a:bodyPr/>
          <a:lstStyle/>
          <a:p>
            <a:fld id="{25527192-383E-3143-887D-DFAC38D3DFDC}" type="slidenum">
              <a:rPr lang="en-US" smtClean="0"/>
              <a:t>13</a:t>
            </a:fld>
            <a:endParaRPr lang="en-US"/>
          </a:p>
        </p:txBody>
      </p:sp>
    </p:spTree>
    <p:extLst>
      <p:ext uri="{BB962C8B-B14F-4D97-AF65-F5344CB8AC3E}">
        <p14:creationId xmlns:p14="http://schemas.microsoft.com/office/powerpoint/2010/main" val="3395463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7192-383E-3143-887D-DFAC38D3DFDC}" type="slidenum">
              <a:rPr lang="en-US" smtClean="0"/>
              <a:t>14</a:t>
            </a:fld>
            <a:endParaRPr lang="en-US"/>
          </a:p>
        </p:txBody>
      </p:sp>
    </p:spTree>
    <p:extLst>
      <p:ext uri="{BB962C8B-B14F-4D97-AF65-F5344CB8AC3E}">
        <p14:creationId xmlns:p14="http://schemas.microsoft.com/office/powerpoint/2010/main" val="272833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Below we discuss two examples of family newsletters that convey the teachers’ mathematics vision for their classrooms. These samples are actual newsletters created by teachers whose real names appear in the discussion that follows. The first sample was sent to families of second graders early in the school year. The second sample was designed by a middle school mathematics teacher who sent out monthly math newsletters that focused on specific math topics. These newsletters offer examples of different ways to engage families as resources to support mathematics learning and positive identity development in the classroom. </a:t>
            </a:r>
            <a:endParaRPr lang="en-US" dirty="0"/>
          </a:p>
        </p:txBody>
      </p:sp>
      <p:sp>
        <p:nvSpPr>
          <p:cNvPr id="4" name="Slide Number Placeholder 3"/>
          <p:cNvSpPr>
            <a:spLocks noGrp="1"/>
          </p:cNvSpPr>
          <p:nvPr>
            <p:ph type="sldNum" sz="quarter" idx="10"/>
          </p:nvPr>
        </p:nvSpPr>
        <p:spPr/>
        <p:txBody>
          <a:bodyPr/>
          <a:lstStyle/>
          <a:p>
            <a:fld id="{25527192-383E-3143-887D-DFAC38D3DFDC}" type="slidenum">
              <a:rPr lang="en-US" smtClean="0"/>
              <a:t>17</a:t>
            </a:fld>
            <a:endParaRPr lang="en-US"/>
          </a:p>
        </p:txBody>
      </p:sp>
    </p:spTree>
    <p:extLst>
      <p:ext uri="{BB962C8B-B14F-4D97-AF65-F5344CB8AC3E}">
        <p14:creationId xmlns:p14="http://schemas.microsoft.com/office/powerpoint/2010/main" val="249759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Below we discuss two examples of family newsletters that convey the teachers’ mathematics vision for their classrooms. These samples are actual newsletters created by teachers whose real names appear in the discussion that follows. The second sample was designed by a middle school mathematics teacher who sent out monthly math newsletters that focused on specific math topics.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body of the newsletter (see fig. 7.4), Ms. Le Sage suggests various ways for families to engage in mathematics discussions that tap into their experiences and house- hold funds of knowledge, encouraging them to use these as mathematics resources for deepening students’ mathematical understanding (Civil 2007; Gonzalez et al. 2001). Fam- </a:t>
            </a:r>
            <a:r>
              <a:rPr lang="en-US" sz="1200" kern="1200" dirty="0" err="1">
                <a:solidFill>
                  <a:schemeClr val="tx1"/>
                </a:solidFill>
                <a:effectLst/>
                <a:latin typeface="+mn-lt"/>
                <a:ea typeface="+mn-ea"/>
                <a:cs typeface="+mn-cs"/>
              </a:rPr>
              <a:t>ily</a:t>
            </a:r>
            <a:r>
              <a:rPr lang="en-US" sz="1200" kern="1200" dirty="0">
                <a:solidFill>
                  <a:schemeClr val="tx1"/>
                </a:solidFill>
                <a:effectLst/>
                <a:latin typeface="+mn-lt"/>
                <a:ea typeface="+mn-ea"/>
                <a:cs typeface="+mn-cs"/>
              </a:rPr>
              <a:t> discussion prompts appear in the “Mealtime Moment” section of the newsletter, and specific questions in the “Project in Progress” section enable parents to ask their children about the class project currently under way—the restaurant project, which is related to scale and ratio and engages the students in floor plan design, recipe modifications, and seating arrangements.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527192-383E-3143-887D-DFAC38D3DFDC}" type="slidenum">
              <a:rPr lang="en-US" smtClean="0"/>
              <a:t>18</a:t>
            </a:fld>
            <a:endParaRPr lang="en-US"/>
          </a:p>
        </p:txBody>
      </p:sp>
    </p:spTree>
    <p:extLst>
      <p:ext uri="{BB962C8B-B14F-4D97-AF65-F5344CB8AC3E}">
        <p14:creationId xmlns:p14="http://schemas.microsoft.com/office/powerpoint/2010/main" val="341149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BD884F-A8EE-A54E-88B7-066E568500AD}"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B312F-A07F-184B-8982-C072873D2F5F}" type="slidenum">
              <a:rPr lang="en-US" smtClean="0"/>
              <a:t>‹#›</a:t>
            </a:fld>
            <a:endParaRPr lang="en-US"/>
          </a:p>
        </p:txBody>
      </p:sp>
    </p:spTree>
    <p:extLst>
      <p:ext uri="{BB962C8B-B14F-4D97-AF65-F5344CB8AC3E}">
        <p14:creationId xmlns:p14="http://schemas.microsoft.com/office/powerpoint/2010/main" val="4014407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BD884F-A8EE-A54E-88B7-066E568500AD}"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B312F-A07F-184B-8982-C072873D2F5F}" type="slidenum">
              <a:rPr lang="en-US" smtClean="0"/>
              <a:t>‹#›</a:t>
            </a:fld>
            <a:endParaRPr lang="en-US"/>
          </a:p>
        </p:txBody>
      </p:sp>
    </p:spTree>
    <p:extLst>
      <p:ext uri="{BB962C8B-B14F-4D97-AF65-F5344CB8AC3E}">
        <p14:creationId xmlns:p14="http://schemas.microsoft.com/office/powerpoint/2010/main" val="73025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BD884F-A8EE-A54E-88B7-066E568500AD}"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B312F-A07F-184B-8982-C072873D2F5F}" type="slidenum">
              <a:rPr lang="en-US" smtClean="0"/>
              <a:t>‹#›</a:t>
            </a:fld>
            <a:endParaRPr lang="en-US"/>
          </a:p>
        </p:txBody>
      </p:sp>
    </p:spTree>
    <p:extLst>
      <p:ext uri="{BB962C8B-B14F-4D97-AF65-F5344CB8AC3E}">
        <p14:creationId xmlns:p14="http://schemas.microsoft.com/office/powerpoint/2010/main" val="31938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BD884F-A8EE-A54E-88B7-066E568500AD}"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B312F-A07F-184B-8982-C072873D2F5F}" type="slidenum">
              <a:rPr lang="en-US" smtClean="0"/>
              <a:t>‹#›</a:t>
            </a:fld>
            <a:endParaRPr lang="en-US"/>
          </a:p>
        </p:txBody>
      </p:sp>
    </p:spTree>
    <p:extLst>
      <p:ext uri="{BB962C8B-B14F-4D97-AF65-F5344CB8AC3E}">
        <p14:creationId xmlns:p14="http://schemas.microsoft.com/office/powerpoint/2010/main" val="255504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BD884F-A8EE-A54E-88B7-066E568500AD}"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B312F-A07F-184B-8982-C072873D2F5F}" type="slidenum">
              <a:rPr lang="en-US" smtClean="0"/>
              <a:t>‹#›</a:t>
            </a:fld>
            <a:endParaRPr lang="en-US"/>
          </a:p>
        </p:txBody>
      </p:sp>
    </p:spTree>
    <p:extLst>
      <p:ext uri="{BB962C8B-B14F-4D97-AF65-F5344CB8AC3E}">
        <p14:creationId xmlns:p14="http://schemas.microsoft.com/office/powerpoint/2010/main" val="194191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BD884F-A8EE-A54E-88B7-066E568500AD}" type="datetimeFigureOut">
              <a:rPr lang="en-US" smtClean="0"/>
              <a:t>4/24/18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B312F-A07F-184B-8982-C072873D2F5F}" type="slidenum">
              <a:rPr lang="en-US" smtClean="0"/>
              <a:t>‹#›</a:t>
            </a:fld>
            <a:endParaRPr lang="en-US"/>
          </a:p>
        </p:txBody>
      </p:sp>
    </p:spTree>
    <p:extLst>
      <p:ext uri="{BB962C8B-B14F-4D97-AF65-F5344CB8AC3E}">
        <p14:creationId xmlns:p14="http://schemas.microsoft.com/office/powerpoint/2010/main" val="2429274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BD884F-A8EE-A54E-88B7-066E568500AD}" type="datetimeFigureOut">
              <a:rPr lang="en-US" smtClean="0"/>
              <a:t>4/24/18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B312F-A07F-184B-8982-C072873D2F5F}" type="slidenum">
              <a:rPr lang="en-US" smtClean="0"/>
              <a:t>‹#›</a:t>
            </a:fld>
            <a:endParaRPr lang="en-US"/>
          </a:p>
        </p:txBody>
      </p:sp>
    </p:spTree>
    <p:extLst>
      <p:ext uri="{BB962C8B-B14F-4D97-AF65-F5344CB8AC3E}">
        <p14:creationId xmlns:p14="http://schemas.microsoft.com/office/powerpoint/2010/main" val="420600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BD884F-A8EE-A54E-88B7-066E568500AD}" type="datetimeFigureOut">
              <a:rPr lang="en-US" smtClean="0"/>
              <a:t>4/24/18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B312F-A07F-184B-8982-C072873D2F5F}" type="slidenum">
              <a:rPr lang="en-US" smtClean="0"/>
              <a:t>‹#›</a:t>
            </a:fld>
            <a:endParaRPr lang="en-US"/>
          </a:p>
        </p:txBody>
      </p:sp>
    </p:spTree>
    <p:extLst>
      <p:ext uri="{BB962C8B-B14F-4D97-AF65-F5344CB8AC3E}">
        <p14:creationId xmlns:p14="http://schemas.microsoft.com/office/powerpoint/2010/main" val="1878818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D884F-A8EE-A54E-88B7-066E568500AD}" type="datetimeFigureOut">
              <a:rPr lang="en-US" smtClean="0"/>
              <a:t>4/24/18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B312F-A07F-184B-8982-C072873D2F5F}" type="slidenum">
              <a:rPr lang="en-US" smtClean="0"/>
              <a:t>‹#›</a:t>
            </a:fld>
            <a:endParaRPr lang="en-US"/>
          </a:p>
        </p:txBody>
      </p:sp>
    </p:spTree>
    <p:extLst>
      <p:ext uri="{BB962C8B-B14F-4D97-AF65-F5344CB8AC3E}">
        <p14:creationId xmlns:p14="http://schemas.microsoft.com/office/powerpoint/2010/main" val="249275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BD884F-A8EE-A54E-88B7-066E568500AD}" type="datetimeFigureOut">
              <a:rPr lang="en-US" smtClean="0"/>
              <a:t>4/24/18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B312F-A07F-184B-8982-C072873D2F5F}" type="slidenum">
              <a:rPr lang="en-US" smtClean="0"/>
              <a:t>‹#›</a:t>
            </a:fld>
            <a:endParaRPr lang="en-US"/>
          </a:p>
        </p:txBody>
      </p:sp>
    </p:spTree>
    <p:extLst>
      <p:ext uri="{BB962C8B-B14F-4D97-AF65-F5344CB8AC3E}">
        <p14:creationId xmlns:p14="http://schemas.microsoft.com/office/powerpoint/2010/main" val="32392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BD884F-A8EE-A54E-88B7-066E568500AD}" type="datetimeFigureOut">
              <a:rPr lang="en-US" smtClean="0"/>
              <a:t>4/24/18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B312F-A07F-184B-8982-C072873D2F5F}" type="slidenum">
              <a:rPr lang="en-US" smtClean="0"/>
              <a:t>‹#›</a:t>
            </a:fld>
            <a:endParaRPr lang="en-US"/>
          </a:p>
        </p:txBody>
      </p:sp>
    </p:spTree>
    <p:extLst>
      <p:ext uri="{BB962C8B-B14F-4D97-AF65-F5344CB8AC3E}">
        <p14:creationId xmlns:p14="http://schemas.microsoft.com/office/powerpoint/2010/main" val="136402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rgbClr val="4793A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D884F-A8EE-A54E-88B7-066E568500AD}" type="datetimeFigureOut">
              <a:rPr lang="en-US" smtClean="0"/>
              <a:t>4/24/18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B312F-A07F-184B-8982-C072873D2F5F}" type="slidenum">
              <a:rPr lang="en-US" smtClean="0"/>
              <a:t>‹#›</a:t>
            </a:fld>
            <a:endParaRPr lang="en-US"/>
          </a:p>
        </p:txBody>
      </p:sp>
    </p:spTree>
    <p:extLst>
      <p:ext uri="{BB962C8B-B14F-4D97-AF65-F5344CB8AC3E}">
        <p14:creationId xmlns:p14="http://schemas.microsoft.com/office/powerpoint/2010/main" val="3646387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507B"/>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chieve.lausd.net/Page/14668"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bit.ly/PTConferenceTemplate"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hyperlink" Target="https://twitter.com/LDWestMathLAUSD"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achieve.lausd.net/page/4599" TargetMode="External"/><Relationship Id="rId5" Type="http://schemas.openxmlformats.org/officeDocument/2006/relationships/hyperlink" Target="mailto:jae0598@lausd.net" TargetMode="External"/><Relationship Id="rId10" Type="http://schemas.openxmlformats.org/officeDocument/2006/relationships/image" Target="../media/image22.tiff"/><Relationship Id="rId4" Type="http://schemas.openxmlformats.org/officeDocument/2006/relationships/hyperlink" Target="mailto:Firoza.kanji@lausd.net" TargetMode="External"/><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Routine Practices for Engaging Families with Mathematics</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1929" t="6875" r="-1929" b="51369"/>
          <a:stretch/>
        </p:blipFill>
        <p:spPr bwMode="auto">
          <a:xfrm>
            <a:off x="2168369" y="1625302"/>
            <a:ext cx="4807261" cy="4450253"/>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236072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2" descr="https://images-na.ssl-images-amazon.com/images/I/51VKsuD396L._SX346_BO1,204,203,200_.jpg">
            <a:extLst>
              <a:ext uri="{FF2B5EF4-FFF2-40B4-BE49-F238E27FC236}">
                <a16:creationId xmlns:a16="http://schemas.microsoft.com/office/drawing/2014/main" id="{64159742-CACC-1D48-AFC8-DAC6520492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69"/>
          <a:stretch/>
        </p:blipFill>
        <p:spPr bwMode="auto">
          <a:xfrm>
            <a:off x="4571999" y="10"/>
            <a:ext cx="457924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A73F566-BA99-404F-A390-DFB12B9977A0}"/>
              </a:ext>
            </a:extLst>
          </p:cNvPr>
          <p:cNvSpPr>
            <a:spLocks noGrp="1"/>
          </p:cNvSpPr>
          <p:nvPr>
            <p:ph type="title"/>
          </p:nvPr>
        </p:nvSpPr>
        <p:spPr>
          <a:xfrm>
            <a:off x="489562" y="657922"/>
            <a:ext cx="3604638" cy="4281913"/>
          </a:xfrm>
          <a:noFill/>
        </p:spPr>
        <p:txBody>
          <a:bodyPr vert="horz" lIns="91440" tIns="45720" rIns="91440" bIns="45720" rtlCol="0" anchor="b">
            <a:normAutofit fontScale="90000"/>
          </a:bodyPr>
          <a:lstStyle/>
          <a:p>
            <a:pPr defTabSz="914400">
              <a:lnSpc>
                <a:spcPct val="90000"/>
              </a:lnSpc>
            </a:pPr>
            <a:r>
              <a:rPr lang="en-US" sz="4100" dirty="0">
                <a:solidFill>
                  <a:schemeClr val="tx1"/>
                </a:solidFill>
              </a:rPr>
              <a:t>Chapter 7: routine practices to engage parents in promoting math identity and learning</a:t>
            </a:r>
          </a:p>
        </p:txBody>
      </p:sp>
      <p:sp>
        <p:nvSpPr>
          <p:cNvPr id="3" name="Text Placeholder 2">
            <a:extLst>
              <a:ext uri="{FF2B5EF4-FFF2-40B4-BE49-F238E27FC236}">
                <a16:creationId xmlns:a16="http://schemas.microsoft.com/office/drawing/2014/main" id="{29502A1C-CB12-684B-B3CB-5A5195359E06}"/>
              </a:ext>
            </a:extLst>
          </p:cNvPr>
          <p:cNvSpPr>
            <a:spLocks noGrp="1"/>
          </p:cNvSpPr>
          <p:nvPr>
            <p:ph type="body" idx="1"/>
          </p:nvPr>
        </p:nvSpPr>
        <p:spPr>
          <a:xfrm>
            <a:off x="489562" y="5078264"/>
            <a:ext cx="3604638" cy="921092"/>
          </a:xfrm>
          <a:noFill/>
        </p:spPr>
        <p:txBody>
          <a:bodyPr vert="horz" lIns="91440" tIns="45720" rIns="91440" bIns="45720" rtlCol="0">
            <a:normAutofit/>
          </a:bodyPr>
          <a:lstStyle/>
          <a:p>
            <a:pPr defTabSz="914400">
              <a:lnSpc>
                <a:spcPct val="90000"/>
              </a:lnSpc>
              <a:spcBef>
                <a:spcPts val="1000"/>
              </a:spcBef>
            </a:pPr>
            <a:endParaRPr lang="en-US" sz="1900" dirty="0">
              <a:solidFill>
                <a:schemeClr val="tx2"/>
              </a:solidFill>
            </a:endParaRPr>
          </a:p>
        </p:txBody>
      </p:sp>
    </p:spTree>
    <p:extLst>
      <p:ext uri="{BB962C8B-B14F-4D97-AF65-F5344CB8AC3E}">
        <p14:creationId xmlns:p14="http://schemas.microsoft.com/office/powerpoint/2010/main" val="174732914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70CD-402D-A54C-8AB4-EB44E4C58730}"/>
              </a:ext>
            </a:extLst>
          </p:cNvPr>
          <p:cNvSpPr>
            <a:spLocks noGrp="1"/>
          </p:cNvSpPr>
          <p:nvPr>
            <p:ph type="title"/>
          </p:nvPr>
        </p:nvSpPr>
        <p:spPr/>
        <p:txBody>
          <a:bodyPr>
            <a:noAutofit/>
          </a:bodyPr>
          <a:lstStyle/>
          <a:p>
            <a:r>
              <a:rPr lang="en-US" sz="3800" dirty="0"/>
              <a:t>Challenges to Positive Family Engagement with Mathematics</a:t>
            </a:r>
          </a:p>
        </p:txBody>
      </p:sp>
      <p:sp>
        <p:nvSpPr>
          <p:cNvPr id="3" name="Content Placeholder 2">
            <a:extLst>
              <a:ext uri="{FF2B5EF4-FFF2-40B4-BE49-F238E27FC236}">
                <a16:creationId xmlns:a16="http://schemas.microsoft.com/office/drawing/2014/main" id="{847D7334-83D7-4548-9C25-6AEE5355141D}"/>
              </a:ext>
            </a:extLst>
          </p:cNvPr>
          <p:cNvSpPr>
            <a:spLocks noGrp="1"/>
          </p:cNvSpPr>
          <p:nvPr>
            <p:ph idx="1"/>
          </p:nvPr>
        </p:nvSpPr>
        <p:spPr/>
        <p:txBody>
          <a:bodyPr>
            <a:normAutofit fontScale="92500" lnSpcReduction="20000"/>
          </a:bodyPr>
          <a:lstStyle/>
          <a:p>
            <a:r>
              <a:rPr lang="en-US" dirty="0"/>
              <a:t>Persistent deficit labels about families and communities being barrier to children’s education</a:t>
            </a:r>
          </a:p>
          <a:p>
            <a:endParaRPr lang="en-US" dirty="0"/>
          </a:p>
          <a:p>
            <a:r>
              <a:rPr lang="en-US" dirty="0"/>
              <a:t>Reform mathematics (more student-centered approaches to teaching mathematics) often unfamiliar or inaccessible to parents</a:t>
            </a:r>
          </a:p>
          <a:p>
            <a:endParaRPr lang="en-US" dirty="0"/>
          </a:p>
          <a:p>
            <a:r>
              <a:rPr lang="en-US" dirty="0"/>
              <a:t>Parents of color and immigrant families often left out of critical conversations about mathematics reform efforts</a:t>
            </a:r>
          </a:p>
          <a:p>
            <a:endParaRPr lang="en-US" dirty="0"/>
          </a:p>
        </p:txBody>
      </p:sp>
    </p:spTree>
    <p:extLst>
      <p:ext uri="{BB962C8B-B14F-4D97-AF65-F5344CB8AC3E}">
        <p14:creationId xmlns:p14="http://schemas.microsoft.com/office/powerpoint/2010/main" val="174048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D83087-FEE0-394B-8FA2-1823EFBEEE93}"/>
              </a:ext>
            </a:extLst>
          </p:cNvPr>
          <p:cNvSpPr txBox="1"/>
          <p:nvPr/>
        </p:nvSpPr>
        <p:spPr>
          <a:xfrm>
            <a:off x="684643" y="272103"/>
            <a:ext cx="7261412" cy="5539978"/>
          </a:xfrm>
          <a:prstGeom prst="rect">
            <a:avLst/>
          </a:prstGeom>
          <a:noFill/>
        </p:spPr>
        <p:txBody>
          <a:bodyPr wrap="square" rtlCol="0">
            <a:spAutoFit/>
          </a:bodyPr>
          <a:lstStyle/>
          <a:p>
            <a:r>
              <a:rPr lang="en-US" sz="3000" i="1" dirty="0">
                <a:effectLst>
                  <a:outerShdw blurRad="50800" dist="38100" dir="8100000" algn="tr" rotWithShape="0">
                    <a:prstClr val="black">
                      <a:alpha val="40000"/>
                    </a:prstClr>
                  </a:outerShdw>
                </a:effectLst>
              </a:rPr>
              <a:t>”Enhancing communication practices that foster trust and mutual engagement among teachers, parents, and students to support math learning is key in equity-focused teacher-practice (Adams and Christenson 2000; Christenson 2004; </a:t>
            </a:r>
            <a:r>
              <a:rPr lang="en-US" sz="3000" i="1" dirty="0" err="1">
                <a:effectLst>
                  <a:outerShdw blurRad="50800" dist="38100" dir="8100000" algn="tr" rotWithShape="0">
                    <a:prstClr val="black">
                      <a:alpha val="40000"/>
                    </a:prstClr>
                  </a:outerShdw>
                </a:effectLst>
              </a:rPr>
              <a:t>Minke</a:t>
            </a:r>
            <a:r>
              <a:rPr lang="en-US" sz="3000" i="1" dirty="0">
                <a:effectLst>
                  <a:outerShdw blurRad="50800" dist="38100" dir="8100000" algn="tr" rotWithShape="0">
                    <a:prstClr val="black">
                      <a:alpha val="40000"/>
                    </a:prstClr>
                  </a:outerShdw>
                </a:effectLst>
              </a:rPr>
              <a:t> and Anderson 2003). We believe that parents are underused resources as partners in mathematics learning and that building this partnership can greatly improve relationships between schools and that families that they serve.” </a:t>
            </a:r>
            <a:r>
              <a:rPr lang="en-US" sz="2400" i="1" dirty="0"/>
              <a:t>– Aguirre, Mayfield-Ingram, &amp; Martin 2013 pg. 87</a:t>
            </a:r>
          </a:p>
        </p:txBody>
      </p:sp>
      <p:pic>
        <p:nvPicPr>
          <p:cNvPr id="3" name="Picture 2" descr="https://images-na.ssl-images-amazon.com/images/I/51VKsuD396L._SX346_BO1,204,203,200_.jpg">
            <a:extLst>
              <a:ext uri="{FF2B5EF4-FFF2-40B4-BE49-F238E27FC236}">
                <a16:creationId xmlns:a16="http://schemas.microsoft.com/office/drawing/2014/main" id="{04F98791-4CC4-9D47-B835-D4F83CB5B3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69"/>
          <a:stretch/>
        </p:blipFill>
        <p:spPr bwMode="auto">
          <a:xfrm>
            <a:off x="7650015" y="5075273"/>
            <a:ext cx="983967" cy="147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51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BB5538-3155-664C-817A-BDDDA9095D84}"/>
              </a:ext>
            </a:extLst>
          </p:cNvPr>
          <p:cNvSpPr>
            <a:spLocks noGrp="1"/>
          </p:cNvSpPr>
          <p:nvPr>
            <p:ph type="title"/>
          </p:nvPr>
        </p:nvSpPr>
        <p:spPr/>
        <p:txBody>
          <a:bodyPr>
            <a:normAutofit fontScale="90000"/>
          </a:bodyPr>
          <a:lstStyle/>
          <a:p>
            <a:r>
              <a:rPr lang="en-US" spc="-256" dirty="0"/>
              <a:t>Routine</a:t>
            </a:r>
            <a:r>
              <a:rPr lang="en-US" dirty="0"/>
              <a:t> </a:t>
            </a:r>
            <a:r>
              <a:rPr lang="en-US" spc="-190" dirty="0"/>
              <a:t>Practices (School and Classroom)</a:t>
            </a:r>
            <a:endParaRPr lang="en-US" dirty="0"/>
          </a:p>
        </p:txBody>
      </p:sp>
      <p:sp>
        <p:nvSpPr>
          <p:cNvPr id="6" name="Content Placeholder 5">
            <a:extLst>
              <a:ext uri="{FF2B5EF4-FFF2-40B4-BE49-F238E27FC236}">
                <a16:creationId xmlns:a16="http://schemas.microsoft.com/office/drawing/2014/main" id="{FDAA5349-12D1-6544-8223-428561514753}"/>
              </a:ext>
            </a:extLst>
          </p:cNvPr>
          <p:cNvSpPr>
            <a:spLocks noGrp="1"/>
          </p:cNvSpPr>
          <p:nvPr>
            <p:ph idx="1"/>
          </p:nvPr>
        </p:nvSpPr>
        <p:spPr/>
        <p:txBody>
          <a:bodyPr/>
          <a:lstStyle/>
          <a:p>
            <a:pPr marL="11206" marR="530067">
              <a:lnSpc>
                <a:spcPct val="115700"/>
              </a:lnSpc>
              <a:buSzPct val="101923"/>
              <a:tabLst>
                <a:tab pos="183785" algn="l"/>
              </a:tabLst>
            </a:pPr>
            <a:r>
              <a:rPr lang="en-US" spc="9" dirty="0">
                <a:solidFill>
                  <a:srgbClr val="0C343D"/>
                </a:solidFill>
                <a:latin typeface="Times New Roman"/>
                <a:cs typeface="Times New Roman"/>
              </a:rPr>
              <a:t>What </a:t>
            </a:r>
            <a:r>
              <a:rPr lang="en-US" spc="4" dirty="0">
                <a:solidFill>
                  <a:srgbClr val="0C343D"/>
                </a:solidFill>
                <a:latin typeface="Times New Roman"/>
                <a:cs typeface="Times New Roman"/>
              </a:rPr>
              <a:t>are </a:t>
            </a:r>
            <a:r>
              <a:rPr lang="en-US" spc="13" dirty="0">
                <a:solidFill>
                  <a:srgbClr val="0C343D"/>
                </a:solidFill>
                <a:latin typeface="Times New Roman"/>
                <a:cs typeface="Times New Roman"/>
              </a:rPr>
              <a:t>typical </a:t>
            </a:r>
            <a:r>
              <a:rPr lang="en-US" spc="-9" dirty="0">
                <a:solidFill>
                  <a:srgbClr val="0C343D"/>
                </a:solidFill>
                <a:latin typeface="Times New Roman"/>
                <a:cs typeface="Times New Roman"/>
              </a:rPr>
              <a:t>ways </a:t>
            </a:r>
            <a:r>
              <a:rPr lang="en-US" spc="-4" dirty="0">
                <a:solidFill>
                  <a:srgbClr val="0C343D"/>
                </a:solidFill>
                <a:latin typeface="Times New Roman"/>
                <a:cs typeface="Times New Roman"/>
              </a:rPr>
              <a:t>you </a:t>
            </a:r>
            <a:r>
              <a:rPr lang="en-US" spc="13" dirty="0">
                <a:solidFill>
                  <a:srgbClr val="0C343D"/>
                </a:solidFill>
                <a:latin typeface="Times New Roman"/>
                <a:cs typeface="Times New Roman"/>
              </a:rPr>
              <a:t>communicate </a:t>
            </a:r>
            <a:r>
              <a:rPr lang="en-US" dirty="0">
                <a:solidFill>
                  <a:srgbClr val="0C343D"/>
                </a:solidFill>
                <a:latin typeface="Times New Roman"/>
                <a:cs typeface="Times New Roman"/>
              </a:rPr>
              <a:t>with </a:t>
            </a:r>
            <a:r>
              <a:rPr lang="en-US" spc="18" dirty="0">
                <a:solidFill>
                  <a:srgbClr val="0C343D"/>
                </a:solidFill>
                <a:latin typeface="Times New Roman"/>
                <a:cs typeface="Times New Roman"/>
              </a:rPr>
              <a:t>families </a:t>
            </a:r>
            <a:r>
              <a:rPr lang="en-US" dirty="0">
                <a:solidFill>
                  <a:srgbClr val="0C343D"/>
                </a:solidFill>
                <a:latin typeface="Times New Roman"/>
                <a:cs typeface="Times New Roman"/>
              </a:rPr>
              <a:t>about </a:t>
            </a:r>
            <a:r>
              <a:rPr lang="en-US" spc="35" dirty="0">
                <a:solidFill>
                  <a:srgbClr val="0C343D"/>
                </a:solidFill>
                <a:latin typeface="Times New Roman"/>
                <a:cs typeface="Times New Roman"/>
              </a:rPr>
              <a:t>mathematics?</a:t>
            </a:r>
            <a:endParaRPr lang="en-US" dirty="0">
              <a:latin typeface="Times New Roman"/>
              <a:cs typeface="Times New Roman"/>
            </a:endParaRPr>
          </a:p>
          <a:p>
            <a:pPr marL="11206" marR="4483">
              <a:lnSpc>
                <a:spcPct val="114700"/>
              </a:lnSpc>
              <a:spcBef>
                <a:spcPts val="1597"/>
              </a:spcBef>
              <a:tabLst>
                <a:tab pos="183785" algn="l"/>
              </a:tabLst>
            </a:pPr>
            <a:r>
              <a:rPr lang="en-US" spc="9" dirty="0">
                <a:solidFill>
                  <a:srgbClr val="0C343D"/>
                </a:solidFill>
                <a:latin typeface="Times New Roman"/>
                <a:cs typeface="Times New Roman"/>
              </a:rPr>
              <a:t>How</a:t>
            </a:r>
            <a:r>
              <a:rPr lang="en-US" spc="71" dirty="0">
                <a:solidFill>
                  <a:srgbClr val="0C343D"/>
                </a:solidFill>
                <a:latin typeface="Times New Roman"/>
                <a:cs typeface="Times New Roman"/>
              </a:rPr>
              <a:t> </a:t>
            </a:r>
            <a:r>
              <a:rPr lang="en-US" spc="18" dirty="0">
                <a:solidFill>
                  <a:srgbClr val="0C343D"/>
                </a:solidFill>
                <a:latin typeface="Times New Roman"/>
                <a:cs typeface="Times New Roman"/>
              </a:rPr>
              <a:t>do</a:t>
            </a:r>
            <a:r>
              <a:rPr lang="en-US" spc="9" dirty="0">
                <a:solidFill>
                  <a:srgbClr val="0C343D"/>
                </a:solidFill>
                <a:latin typeface="Times New Roman"/>
                <a:cs typeface="Times New Roman"/>
              </a:rPr>
              <a:t> </a:t>
            </a:r>
            <a:r>
              <a:rPr lang="en-US" spc="18" dirty="0">
                <a:solidFill>
                  <a:srgbClr val="0C343D"/>
                </a:solidFill>
                <a:latin typeface="Times New Roman"/>
                <a:cs typeface="Times New Roman"/>
              </a:rPr>
              <a:t>you</a:t>
            </a:r>
            <a:r>
              <a:rPr lang="en-US" spc="9" dirty="0">
                <a:solidFill>
                  <a:srgbClr val="0C343D"/>
                </a:solidFill>
                <a:latin typeface="Times New Roman"/>
                <a:cs typeface="Times New Roman"/>
              </a:rPr>
              <a:t> </a:t>
            </a:r>
            <a:r>
              <a:rPr lang="en-US" spc="35" dirty="0">
                <a:solidFill>
                  <a:srgbClr val="0C343D"/>
                </a:solidFill>
                <a:latin typeface="Times New Roman"/>
                <a:cs typeface="Times New Roman"/>
              </a:rPr>
              <a:t>communicate</a:t>
            </a:r>
            <a:r>
              <a:rPr lang="en-US" spc="-154" dirty="0">
                <a:solidFill>
                  <a:srgbClr val="0C343D"/>
                </a:solidFill>
                <a:latin typeface="Times New Roman"/>
                <a:cs typeface="Times New Roman"/>
              </a:rPr>
              <a:t> </a:t>
            </a:r>
            <a:r>
              <a:rPr lang="en-US" spc="22" dirty="0">
                <a:solidFill>
                  <a:srgbClr val="0C343D"/>
                </a:solidFill>
                <a:latin typeface="Times New Roman"/>
                <a:cs typeface="Times New Roman"/>
              </a:rPr>
              <a:t>with</a:t>
            </a:r>
            <a:r>
              <a:rPr lang="en-US" spc="-88" dirty="0">
                <a:solidFill>
                  <a:srgbClr val="0C343D"/>
                </a:solidFill>
                <a:latin typeface="Times New Roman"/>
                <a:cs typeface="Times New Roman"/>
              </a:rPr>
              <a:t> </a:t>
            </a:r>
            <a:r>
              <a:rPr lang="en-US" spc="35" dirty="0">
                <a:solidFill>
                  <a:srgbClr val="0C343D"/>
                </a:solidFill>
                <a:latin typeface="Times New Roman"/>
                <a:cs typeface="Times New Roman"/>
              </a:rPr>
              <a:t>families</a:t>
            </a:r>
            <a:r>
              <a:rPr lang="en-US" spc="-221" dirty="0">
                <a:solidFill>
                  <a:srgbClr val="0C343D"/>
                </a:solidFill>
                <a:latin typeface="Times New Roman"/>
                <a:cs typeface="Times New Roman"/>
              </a:rPr>
              <a:t> </a:t>
            </a:r>
            <a:r>
              <a:rPr lang="en-US" spc="18" dirty="0">
                <a:solidFill>
                  <a:srgbClr val="0C343D"/>
                </a:solidFill>
                <a:latin typeface="Times New Roman"/>
                <a:cs typeface="Times New Roman"/>
              </a:rPr>
              <a:t>about</a:t>
            </a:r>
            <a:r>
              <a:rPr lang="en-US" spc="-57" dirty="0">
                <a:solidFill>
                  <a:srgbClr val="0C343D"/>
                </a:solidFill>
                <a:latin typeface="Times New Roman"/>
                <a:cs typeface="Times New Roman"/>
              </a:rPr>
              <a:t> </a:t>
            </a:r>
            <a:r>
              <a:rPr lang="en-US" spc="13" dirty="0">
                <a:solidFill>
                  <a:srgbClr val="0C343D"/>
                </a:solidFill>
                <a:latin typeface="Times New Roman"/>
                <a:cs typeface="Times New Roman"/>
              </a:rPr>
              <a:t>your</a:t>
            </a:r>
            <a:r>
              <a:rPr lang="en-US" spc="9" dirty="0">
                <a:solidFill>
                  <a:srgbClr val="0C343D"/>
                </a:solidFill>
                <a:latin typeface="Times New Roman"/>
                <a:cs typeface="Times New Roman"/>
              </a:rPr>
              <a:t> </a:t>
            </a:r>
            <a:r>
              <a:rPr lang="en-US" spc="40" dirty="0">
                <a:solidFill>
                  <a:srgbClr val="0C343D"/>
                </a:solidFill>
                <a:latin typeface="Times New Roman"/>
                <a:cs typeface="Times New Roman"/>
              </a:rPr>
              <a:t>mathematics </a:t>
            </a:r>
            <a:r>
              <a:rPr lang="en-US" dirty="0">
                <a:solidFill>
                  <a:srgbClr val="0C343D"/>
                </a:solidFill>
                <a:latin typeface="Times New Roman"/>
                <a:cs typeface="Times New Roman"/>
              </a:rPr>
              <a:t>vision </a:t>
            </a:r>
            <a:r>
              <a:rPr lang="en-US" spc="4" dirty="0">
                <a:solidFill>
                  <a:srgbClr val="0C343D"/>
                </a:solidFill>
                <a:latin typeface="Times New Roman"/>
                <a:cs typeface="Times New Roman"/>
              </a:rPr>
              <a:t>and </a:t>
            </a:r>
            <a:r>
              <a:rPr lang="en-US" spc="9" dirty="0">
                <a:solidFill>
                  <a:srgbClr val="0C343D"/>
                </a:solidFill>
                <a:latin typeface="Times New Roman"/>
                <a:cs typeface="Times New Roman"/>
              </a:rPr>
              <a:t>values </a:t>
            </a:r>
            <a:r>
              <a:rPr lang="en-US" spc="-4" dirty="0">
                <a:solidFill>
                  <a:srgbClr val="0C343D"/>
                </a:solidFill>
                <a:latin typeface="Times New Roman"/>
                <a:cs typeface="Times New Roman"/>
              </a:rPr>
              <a:t>for </a:t>
            </a:r>
            <a:r>
              <a:rPr lang="en-US" spc="13" dirty="0">
                <a:solidFill>
                  <a:srgbClr val="0C343D"/>
                </a:solidFill>
                <a:latin typeface="Times New Roman"/>
                <a:cs typeface="Times New Roman"/>
              </a:rPr>
              <a:t>their </a:t>
            </a:r>
            <a:r>
              <a:rPr lang="en-US" spc="9" dirty="0">
                <a:solidFill>
                  <a:srgbClr val="0C343D"/>
                </a:solidFill>
                <a:latin typeface="Times New Roman"/>
                <a:cs typeface="Times New Roman"/>
              </a:rPr>
              <a:t>children</a:t>
            </a:r>
            <a:r>
              <a:rPr lang="en-US" spc="-383" dirty="0">
                <a:solidFill>
                  <a:srgbClr val="0C343D"/>
                </a:solidFill>
                <a:latin typeface="Times New Roman"/>
                <a:cs typeface="Times New Roman"/>
              </a:rPr>
              <a:t> </a:t>
            </a:r>
            <a:r>
              <a:rPr lang="en-US" spc="9" dirty="0">
                <a:solidFill>
                  <a:srgbClr val="0C343D"/>
                </a:solidFill>
                <a:latin typeface="Times New Roman"/>
                <a:cs typeface="Times New Roman"/>
              </a:rPr>
              <a:t>in </a:t>
            </a:r>
            <a:r>
              <a:rPr lang="en-US" spc="-4" dirty="0">
                <a:solidFill>
                  <a:srgbClr val="0C343D"/>
                </a:solidFill>
                <a:latin typeface="Times New Roman"/>
                <a:cs typeface="Times New Roman"/>
              </a:rPr>
              <a:t>your school or </a:t>
            </a:r>
            <a:r>
              <a:rPr lang="en-US" dirty="0">
                <a:solidFill>
                  <a:srgbClr val="0C343D"/>
                </a:solidFill>
                <a:latin typeface="Times New Roman"/>
                <a:cs typeface="Times New Roman"/>
              </a:rPr>
              <a:t>classroom?</a:t>
            </a:r>
            <a:endParaRPr lang="en-US" dirty="0">
              <a:latin typeface="Times New Roman"/>
              <a:cs typeface="Times New Roman"/>
            </a:endParaRPr>
          </a:p>
          <a:p>
            <a:endParaRPr lang="en-US" dirty="0"/>
          </a:p>
        </p:txBody>
      </p:sp>
      <p:pic>
        <p:nvPicPr>
          <p:cNvPr id="7" name="Picture 6">
            <a:extLst>
              <a:ext uri="{FF2B5EF4-FFF2-40B4-BE49-F238E27FC236}">
                <a16:creationId xmlns:a16="http://schemas.microsoft.com/office/drawing/2014/main" id="{461337E3-F311-9643-A1BC-A23640A34D87}"/>
              </a:ext>
            </a:extLst>
          </p:cNvPr>
          <p:cNvPicPr>
            <a:picLocks noChangeAspect="1"/>
          </p:cNvPicPr>
          <p:nvPr/>
        </p:nvPicPr>
        <p:blipFill>
          <a:blip r:embed="rId3"/>
          <a:stretch>
            <a:fillRect/>
          </a:stretch>
        </p:blipFill>
        <p:spPr>
          <a:xfrm>
            <a:off x="6336793" y="4813197"/>
            <a:ext cx="2186049" cy="1639537"/>
          </a:xfrm>
          <a:prstGeom prst="rect">
            <a:avLst/>
          </a:prstGeom>
        </p:spPr>
      </p:pic>
    </p:spTree>
    <p:extLst>
      <p:ext uri="{BB962C8B-B14F-4D97-AF65-F5344CB8AC3E}">
        <p14:creationId xmlns:p14="http://schemas.microsoft.com/office/powerpoint/2010/main" val="590211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4530" y="654476"/>
            <a:ext cx="2882713" cy="1354217"/>
          </a:xfrm>
          <a:prstGeom prst="rect">
            <a:avLst/>
          </a:prstGeom>
        </p:spPr>
        <p:txBody>
          <a:bodyPr vert="horz" wrap="square" lIns="0" tIns="0" rIns="0" bIns="0" rtlCol="0" anchor="ctr">
            <a:spAutoFit/>
          </a:bodyPr>
          <a:lstStyle/>
          <a:p>
            <a:pPr marL="11206"/>
            <a:r>
              <a:rPr spc="-256" dirty="0"/>
              <a:t>Routine</a:t>
            </a:r>
            <a:r>
              <a:rPr dirty="0"/>
              <a:t> </a:t>
            </a:r>
            <a:r>
              <a:rPr spc="-190" dirty="0"/>
              <a:t>Practices:</a:t>
            </a:r>
          </a:p>
        </p:txBody>
      </p:sp>
      <p:sp>
        <p:nvSpPr>
          <p:cNvPr id="3" name="object 3"/>
          <p:cNvSpPr txBox="1"/>
          <p:nvPr/>
        </p:nvSpPr>
        <p:spPr>
          <a:xfrm>
            <a:off x="514530" y="2256865"/>
            <a:ext cx="3872753" cy="4032129"/>
          </a:xfrm>
          <a:prstGeom prst="rect">
            <a:avLst/>
          </a:prstGeom>
        </p:spPr>
        <p:txBody>
          <a:bodyPr vert="horz" wrap="square" lIns="0" tIns="0" rIns="0" bIns="0" rtlCol="0">
            <a:spAutoFit/>
          </a:bodyPr>
          <a:lstStyle/>
          <a:p>
            <a:pPr marL="183785" indent="-172580">
              <a:buSzPct val="101923"/>
              <a:buChar char="•"/>
              <a:tabLst>
                <a:tab pos="183785" algn="l"/>
              </a:tabLst>
            </a:pPr>
            <a:r>
              <a:rPr sz="2294" spc="-9" dirty="0">
                <a:solidFill>
                  <a:srgbClr val="0C343D"/>
                </a:solidFill>
                <a:latin typeface="Times New Roman"/>
                <a:cs typeface="Times New Roman"/>
              </a:rPr>
              <a:t>Classroom</a:t>
            </a:r>
            <a:r>
              <a:rPr sz="2294" spc="18" dirty="0">
                <a:solidFill>
                  <a:srgbClr val="0C343D"/>
                </a:solidFill>
                <a:latin typeface="Times New Roman"/>
                <a:cs typeface="Times New Roman"/>
              </a:rPr>
              <a:t> </a:t>
            </a:r>
            <a:r>
              <a:rPr sz="2294" dirty="0">
                <a:solidFill>
                  <a:srgbClr val="0C343D"/>
                </a:solidFill>
                <a:latin typeface="Times New Roman"/>
                <a:cs typeface="Times New Roman"/>
              </a:rPr>
              <a:t>Newsletters</a:t>
            </a:r>
            <a:endParaRPr sz="2294" dirty="0">
              <a:latin typeface="Times New Roman"/>
              <a:cs typeface="Times New Roman"/>
            </a:endParaRPr>
          </a:p>
          <a:p>
            <a:pPr marL="183785" indent="-172580">
              <a:spcBef>
                <a:spcPts val="1994"/>
              </a:spcBef>
              <a:buChar char="•"/>
              <a:tabLst>
                <a:tab pos="183785" algn="l"/>
              </a:tabLst>
            </a:pPr>
            <a:r>
              <a:rPr sz="2294" spc="13" dirty="0">
                <a:solidFill>
                  <a:srgbClr val="0C343D"/>
                </a:solidFill>
                <a:latin typeface="Times New Roman"/>
                <a:cs typeface="Times New Roman"/>
              </a:rPr>
              <a:t>Classroom</a:t>
            </a:r>
            <a:r>
              <a:rPr sz="2294" spc="-31" dirty="0">
                <a:solidFill>
                  <a:srgbClr val="0C343D"/>
                </a:solidFill>
                <a:latin typeface="Times New Roman"/>
                <a:cs typeface="Times New Roman"/>
              </a:rPr>
              <a:t> </a:t>
            </a:r>
            <a:r>
              <a:rPr sz="2294" spc="31" dirty="0">
                <a:solidFill>
                  <a:srgbClr val="0C343D"/>
                </a:solidFill>
                <a:latin typeface="Times New Roman"/>
                <a:cs typeface="Times New Roman"/>
              </a:rPr>
              <a:t>Websites</a:t>
            </a:r>
            <a:endParaRPr sz="2294" dirty="0">
              <a:latin typeface="Times New Roman"/>
              <a:cs typeface="Times New Roman"/>
            </a:endParaRPr>
          </a:p>
          <a:p>
            <a:pPr marL="183785" indent="-172580">
              <a:spcBef>
                <a:spcPts val="2003"/>
              </a:spcBef>
              <a:buChar char="•"/>
              <a:tabLst>
                <a:tab pos="183785" algn="l"/>
              </a:tabLst>
            </a:pPr>
            <a:r>
              <a:rPr sz="2294" spc="31" dirty="0">
                <a:solidFill>
                  <a:srgbClr val="0C343D"/>
                </a:solidFill>
                <a:latin typeface="Times New Roman"/>
                <a:cs typeface="Times New Roman"/>
              </a:rPr>
              <a:t>Back </a:t>
            </a:r>
            <a:r>
              <a:rPr sz="2294" spc="26" dirty="0">
                <a:solidFill>
                  <a:srgbClr val="0C343D"/>
                </a:solidFill>
                <a:latin typeface="Times New Roman"/>
                <a:cs typeface="Times New Roman"/>
              </a:rPr>
              <a:t>to </a:t>
            </a:r>
            <a:r>
              <a:rPr sz="2294" spc="13" dirty="0">
                <a:solidFill>
                  <a:srgbClr val="0C343D"/>
                </a:solidFill>
                <a:latin typeface="Times New Roman"/>
                <a:cs typeface="Times New Roman"/>
              </a:rPr>
              <a:t>School</a:t>
            </a:r>
            <a:r>
              <a:rPr sz="2294" spc="-146" dirty="0">
                <a:solidFill>
                  <a:srgbClr val="0C343D"/>
                </a:solidFill>
                <a:latin typeface="Times New Roman"/>
                <a:cs typeface="Times New Roman"/>
              </a:rPr>
              <a:t> </a:t>
            </a:r>
            <a:r>
              <a:rPr sz="2294" spc="18" dirty="0">
                <a:solidFill>
                  <a:srgbClr val="0C343D"/>
                </a:solidFill>
                <a:latin typeface="Times New Roman"/>
                <a:cs typeface="Times New Roman"/>
              </a:rPr>
              <a:t>Nights</a:t>
            </a:r>
            <a:endParaRPr sz="2294" dirty="0">
              <a:latin typeface="Times New Roman"/>
              <a:cs typeface="Times New Roman"/>
            </a:endParaRPr>
          </a:p>
          <a:p>
            <a:pPr marL="183785" indent="-172580">
              <a:spcBef>
                <a:spcPts val="2003"/>
              </a:spcBef>
              <a:buChar char="•"/>
              <a:tabLst>
                <a:tab pos="183785" algn="l"/>
              </a:tabLst>
            </a:pPr>
            <a:r>
              <a:rPr sz="2294" spc="26" dirty="0">
                <a:solidFill>
                  <a:srgbClr val="0C343D"/>
                </a:solidFill>
                <a:latin typeface="Times New Roman"/>
                <a:cs typeface="Times New Roman"/>
              </a:rPr>
              <a:t>Parent-Teacher</a:t>
            </a:r>
            <a:r>
              <a:rPr sz="2294" spc="-216" dirty="0">
                <a:solidFill>
                  <a:srgbClr val="0C343D"/>
                </a:solidFill>
                <a:latin typeface="Times New Roman"/>
                <a:cs typeface="Times New Roman"/>
              </a:rPr>
              <a:t> </a:t>
            </a:r>
            <a:r>
              <a:rPr sz="2294" spc="26" dirty="0">
                <a:solidFill>
                  <a:srgbClr val="0C343D"/>
                </a:solidFill>
                <a:latin typeface="Times New Roman"/>
                <a:cs typeface="Times New Roman"/>
              </a:rPr>
              <a:t>Conferences</a:t>
            </a:r>
            <a:endParaRPr sz="2294" dirty="0">
              <a:latin typeface="Times New Roman"/>
              <a:cs typeface="Times New Roman"/>
            </a:endParaRPr>
          </a:p>
          <a:p>
            <a:pPr marL="183785" indent="-172580">
              <a:spcBef>
                <a:spcPts val="2003"/>
              </a:spcBef>
              <a:buChar char="•"/>
              <a:tabLst>
                <a:tab pos="183785" algn="l"/>
              </a:tabLst>
            </a:pPr>
            <a:r>
              <a:rPr sz="2294" spc="18" dirty="0">
                <a:solidFill>
                  <a:srgbClr val="0C343D"/>
                </a:solidFill>
                <a:latin typeface="Times New Roman"/>
                <a:cs typeface="Times New Roman"/>
              </a:rPr>
              <a:t>Homework</a:t>
            </a:r>
            <a:endParaRPr sz="2294" dirty="0">
              <a:latin typeface="Times New Roman"/>
              <a:cs typeface="Times New Roman"/>
            </a:endParaRPr>
          </a:p>
          <a:p>
            <a:pPr marL="183785" indent="-172580">
              <a:spcBef>
                <a:spcPts val="1959"/>
              </a:spcBef>
              <a:buSzPct val="101923"/>
              <a:buChar char="•"/>
              <a:tabLst>
                <a:tab pos="183785" algn="l"/>
              </a:tabLst>
            </a:pPr>
            <a:r>
              <a:rPr sz="2294" spc="9" dirty="0">
                <a:solidFill>
                  <a:srgbClr val="0C343D"/>
                </a:solidFill>
                <a:latin typeface="Times New Roman"/>
                <a:cs typeface="Times New Roman"/>
              </a:rPr>
              <a:t>Family </a:t>
            </a:r>
            <a:r>
              <a:rPr sz="2294" spc="-9" dirty="0">
                <a:solidFill>
                  <a:srgbClr val="0C343D"/>
                </a:solidFill>
                <a:latin typeface="Times New Roman"/>
                <a:cs typeface="Times New Roman"/>
              </a:rPr>
              <a:t>Surveys &amp; Home</a:t>
            </a:r>
            <a:r>
              <a:rPr sz="2294" spc="-53" dirty="0">
                <a:solidFill>
                  <a:srgbClr val="0C343D"/>
                </a:solidFill>
                <a:latin typeface="Times New Roman"/>
                <a:cs typeface="Times New Roman"/>
              </a:rPr>
              <a:t> </a:t>
            </a:r>
            <a:r>
              <a:rPr sz="2294" spc="4" dirty="0">
                <a:solidFill>
                  <a:srgbClr val="0C343D"/>
                </a:solidFill>
                <a:latin typeface="Times New Roman"/>
                <a:cs typeface="Times New Roman"/>
              </a:rPr>
              <a:t>visits</a:t>
            </a:r>
            <a:endParaRPr sz="2294" dirty="0">
              <a:latin typeface="Times New Roman"/>
              <a:cs typeface="Times New Roman"/>
            </a:endParaRPr>
          </a:p>
          <a:p>
            <a:pPr>
              <a:spcBef>
                <a:spcPts val="9"/>
              </a:spcBef>
              <a:buChar char="•"/>
            </a:pPr>
            <a:endParaRPr sz="1809" dirty="0">
              <a:latin typeface="Times New Roman"/>
              <a:cs typeface="Times New Roman"/>
            </a:endParaRPr>
          </a:p>
          <a:p>
            <a:pPr marL="183785" indent="-172580">
              <a:buChar char="•"/>
              <a:tabLst>
                <a:tab pos="183785" algn="l"/>
              </a:tabLst>
            </a:pPr>
            <a:r>
              <a:rPr sz="2294" spc="31" dirty="0">
                <a:solidFill>
                  <a:srgbClr val="0C343D"/>
                </a:solidFill>
                <a:latin typeface="Times New Roman"/>
                <a:cs typeface="Times New Roman"/>
              </a:rPr>
              <a:t>Family </a:t>
            </a:r>
            <a:r>
              <a:rPr sz="2294" spc="22" dirty="0">
                <a:solidFill>
                  <a:srgbClr val="0C343D"/>
                </a:solidFill>
                <a:latin typeface="Times New Roman"/>
                <a:cs typeface="Times New Roman"/>
              </a:rPr>
              <a:t>Math</a:t>
            </a:r>
            <a:r>
              <a:rPr sz="2294" spc="-172" dirty="0">
                <a:solidFill>
                  <a:srgbClr val="0C343D"/>
                </a:solidFill>
                <a:latin typeface="Times New Roman"/>
                <a:cs typeface="Times New Roman"/>
              </a:rPr>
              <a:t> </a:t>
            </a:r>
            <a:r>
              <a:rPr sz="2294" spc="18" dirty="0">
                <a:solidFill>
                  <a:srgbClr val="0C343D"/>
                </a:solidFill>
                <a:latin typeface="Times New Roman"/>
                <a:cs typeface="Times New Roman"/>
              </a:rPr>
              <a:t>Nights</a:t>
            </a:r>
            <a:endParaRPr sz="2294" dirty="0">
              <a:latin typeface="Times New Roman"/>
              <a:cs typeface="Times New Roman"/>
            </a:endParaRPr>
          </a:p>
        </p:txBody>
      </p:sp>
      <p:pic>
        <p:nvPicPr>
          <p:cNvPr id="4" name="Picture 3">
            <a:extLst>
              <a:ext uri="{FF2B5EF4-FFF2-40B4-BE49-F238E27FC236}">
                <a16:creationId xmlns:a16="http://schemas.microsoft.com/office/drawing/2014/main" id="{BD60D595-E795-3846-B6FB-AABBB1526F9C}"/>
              </a:ext>
            </a:extLst>
          </p:cNvPr>
          <p:cNvPicPr>
            <a:picLocks noChangeAspect="1"/>
          </p:cNvPicPr>
          <p:nvPr/>
        </p:nvPicPr>
        <p:blipFill>
          <a:blip r:embed="rId3"/>
          <a:stretch>
            <a:fillRect/>
          </a:stretch>
        </p:blipFill>
        <p:spPr>
          <a:xfrm>
            <a:off x="5334340" y="27385"/>
            <a:ext cx="3450431" cy="1745754"/>
          </a:xfrm>
          <a:prstGeom prst="rect">
            <a:avLst/>
          </a:prstGeom>
        </p:spPr>
      </p:pic>
      <p:pic>
        <p:nvPicPr>
          <p:cNvPr id="5" name="Picture 4">
            <a:extLst>
              <a:ext uri="{FF2B5EF4-FFF2-40B4-BE49-F238E27FC236}">
                <a16:creationId xmlns:a16="http://schemas.microsoft.com/office/drawing/2014/main" id="{F06128DC-5579-5B4A-BF8E-FA80EFA197AE}"/>
              </a:ext>
            </a:extLst>
          </p:cNvPr>
          <p:cNvPicPr>
            <a:picLocks noChangeAspect="1"/>
          </p:cNvPicPr>
          <p:nvPr/>
        </p:nvPicPr>
        <p:blipFill>
          <a:blip r:embed="rId4"/>
          <a:stretch>
            <a:fillRect/>
          </a:stretch>
        </p:blipFill>
        <p:spPr>
          <a:xfrm>
            <a:off x="5704720" y="4383789"/>
            <a:ext cx="3080052" cy="2310925"/>
          </a:xfrm>
          <a:prstGeom prst="rect">
            <a:avLst/>
          </a:prstGeom>
        </p:spPr>
      </p:pic>
      <p:pic>
        <p:nvPicPr>
          <p:cNvPr id="6" name="Picture 5">
            <a:extLst>
              <a:ext uri="{FF2B5EF4-FFF2-40B4-BE49-F238E27FC236}">
                <a16:creationId xmlns:a16="http://schemas.microsoft.com/office/drawing/2014/main" id="{4DBBF2D9-1ABF-1349-84A0-6893CA66E6BA}"/>
              </a:ext>
            </a:extLst>
          </p:cNvPr>
          <p:cNvPicPr>
            <a:picLocks noChangeAspect="1"/>
          </p:cNvPicPr>
          <p:nvPr/>
        </p:nvPicPr>
        <p:blipFill>
          <a:blip r:embed="rId5"/>
          <a:stretch>
            <a:fillRect/>
          </a:stretch>
        </p:blipFill>
        <p:spPr>
          <a:xfrm>
            <a:off x="4931229" y="1883999"/>
            <a:ext cx="2998107" cy="2388930"/>
          </a:xfrm>
          <a:prstGeom prst="rect">
            <a:avLst/>
          </a:prstGeom>
        </p:spPr>
      </p:pic>
    </p:spTree>
    <p:extLst>
      <p:ext uri="{BB962C8B-B14F-4D97-AF65-F5344CB8AC3E}">
        <p14:creationId xmlns:p14="http://schemas.microsoft.com/office/powerpoint/2010/main" val="435929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7039-7D54-9B43-998C-B8C17817B05E}"/>
              </a:ext>
            </a:extLst>
          </p:cNvPr>
          <p:cNvSpPr>
            <a:spLocks noGrp="1"/>
          </p:cNvSpPr>
          <p:nvPr>
            <p:ph type="ctrTitle"/>
          </p:nvPr>
        </p:nvSpPr>
        <p:spPr>
          <a:xfrm>
            <a:off x="685800" y="2130425"/>
            <a:ext cx="7772400" cy="2091951"/>
          </a:xfrm>
        </p:spPr>
        <p:txBody>
          <a:bodyPr>
            <a:normAutofit fontScale="90000"/>
          </a:bodyPr>
          <a:lstStyle/>
          <a:p>
            <a:r>
              <a:rPr lang="en-US" dirty="0"/>
              <a:t>Classroom Newsletters or Websites: Showcasing Mathematics</a:t>
            </a:r>
          </a:p>
        </p:txBody>
      </p:sp>
    </p:spTree>
    <p:extLst>
      <p:ext uri="{BB962C8B-B14F-4D97-AF65-F5344CB8AC3E}">
        <p14:creationId xmlns:p14="http://schemas.microsoft.com/office/powerpoint/2010/main" val="3633197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7F5EBB-6BA2-AB4F-8187-5CC509674788}"/>
              </a:ext>
            </a:extLst>
          </p:cNvPr>
          <p:cNvSpPr>
            <a:spLocks noGrp="1"/>
          </p:cNvSpPr>
          <p:nvPr>
            <p:ph type="title"/>
          </p:nvPr>
        </p:nvSpPr>
        <p:spPr/>
        <p:txBody>
          <a:bodyPr>
            <a:normAutofit fontScale="90000"/>
          </a:bodyPr>
          <a:lstStyle/>
          <a:p>
            <a:r>
              <a:rPr lang="en-US" spc="-212" dirty="0"/>
              <a:t>Design </a:t>
            </a:r>
            <a:r>
              <a:rPr lang="en-US" spc="-224" dirty="0"/>
              <a:t>Related </a:t>
            </a:r>
            <a:r>
              <a:rPr lang="en-US" spc="-247" dirty="0"/>
              <a:t>Questions </a:t>
            </a:r>
            <a:r>
              <a:rPr lang="en-US" spc="-224" dirty="0"/>
              <a:t>for </a:t>
            </a:r>
            <a:r>
              <a:rPr lang="en-US" spc="-331" dirty="0"/>
              <a:t>Math  </a:t>
            </a:r>
            <a:r>
              <a:rPr lang="en-US" spc="-265" dirty="0"/>
              <a:t> </a:t>
            </a:r>
            <a:r>
              <a:rPr lang="en-US" spc="-247" dirty="0"/>
              <a:t>Newsletters</a:t>
            </a:r>
            <a:endParaRPr lang="en-US" dirty="0"/>
          </a:p>
        </p:txBody>
      </p:sp>
      <p:sp>
        <p:nvSpPr>
          <p:cNvPr id="5" name="Content Placeholder 4">
            <a:extLst>
              <a:ext uri="{FF2B5EF4-FFF2-40B4-BE49-F238E27FC236}">
                <a16:creationId xmlns:a16="http://schemas.microsoft.com/office/drawing/2014/main" id="{DF6B90F8-B5F4-E047-AEAD-2DAADB7460A0}"/>
              </a:ext>
            </a:extLst>
          </p:cNvPr>
          <p:cNvSpPr>
            <a:spLocks noGrp="1"/>
          </p:cNvSpPr>
          <p:nvPr>
            <p:ph idx="1"/>
          </p:nvPr>
        </p:nvSpPr>
        <p:spPr>
          <a:xfrm>
            <a:off x="342900" y="1656023"/>
            <a:ext cx="8229600" cy="4525963"/>
          </a:xfrm>
        </p:spPr>
        <p:txBody>
          <a:bodyPr>
            <a:normAutofit fontScale="55000" lnSpcReduction="20000"/>
          </a:bodyPr>
          <a:lstStyle/>
          <a:p>
            <a:pPr marL="294730" indent="-283524">
              <a:tabLst>
                <a:tab pos="294170" algn="l"/>
                <a:tab pos="294730" algn="l"/>
              </a:tabLst>
            </a:pPr>
            <a:r>
              <a:rPr lang="en-US" spc="-4" dirty="0">
                <a:latin typeface="Times New Roman"/>
                <a:cs typeface="Times New Roman"/>
              </a:rPr>
              <a:t>What </a:t>
            </a:r>
            <a:r>
              <a:rPr lang="en-US" spc="-22" dirty="0">
                <a:latin typeface="Times New Roman"/>
                <a:cs typeface="Times New Roman"/>
              </a:rPr>
              <a:t>is mathematics, </a:t>
            </a:r>
            <a:r>
              <a:rPr lang="en-US" spc="-4" dirty="0">
                <a:latin typeface="Times New Roman"/>
                <a:cs typeface="Times New Roman"/>
              </a:rPr>
              <a:t>and </a:t>
            </a:r>
            <a:r>
              <a:rPr lang="en-US" spc="18" dirty="0">
                <a:latin typeface="Times New Roman"/>
                <a:cs typeface="Times New Roman"/>
              </a:rPr>
              <a:t>why </a:t>
            </a:r>
            <a:r>
              <a:rPr lang="en-US" spc="-22" dirty="0">
                <a:latin typeface="Times New Roman"/>
                <a:cs typeface="Times New Roman"/>
              </a:rPr>
              <a:t>is it </a:t>
            </a:r>
            <a:r>
              <a:rPr lang="en-US" spc="-18" dirty="0">
                <a:latin typeface="Times New Roman"/>
                <a:cs typeface="Times New Roman"/>
              </a:rPr>
              <a:t>important  </a:t>
            </a:r>
            <a:r>
              <a:rPr lang="en-US" spc="-22" dirty="0">
                <a:latin typeface="Times New Roman"/>
                <a:cs typeface="Times New Roman"/>
              </a:rPr>
              <a:t>to</a:t>
            </a:r>
            <a:r>
              <a:rPr lang="en-US" spc="75" dirty="0">
                <a:latin typeface="Times New Roman"/>
                <a:cs typeface="Times New Roman"/>
              </a:rPr>
              <a:t> </a:t>
            </a:r>
            <a:r>
              <a:rPr lang="en-US" spc="-18" dirty="0">
                <a:latin typeface="Times New Roman"/>
                <a:cs typeface="Times New Roman"/>
              </a:rPr>
              <a:t>learn?</a:t>
            </a:r>
            <a:endParaRPr lang="en-US" dirty="0">
              <a:latin typeface="Times New Roman"/>
              <a:cs typeface="Times New Roman"/>
            </a:endParaRPr>
          </a:p>
          <a:p>
            <a:pPr>
              <a:spcBef>
                <a:spcPts val="9"/>
              </a:spcBef>
              <a:buClr>
                <a:srgbClr val="0C343D"/>
              </a:buClr>
            </a:pPr>
            <a:endParaRPr lang="en-US" dirty="0">
              <a:latin typeface="Times New Roman"/>
              <a:cs typeface="Times New Roman"/>
            </a:endParaRPr>
          </a:p>
          <a:p>
            <a:pPr marL="294730" indent="-283524">
              <a:tabLst>
                <a:tab pos="294170" algn="l"/>
                <a:tab pos="294730" algn="l"/>
              </a:tabLst>
            </a:pPr>
            <a:r>
              <a:rPr lang="en-US" spc="-4" dirty="0">
                <a:latin typeface="Times New Roman"/>
                <a:cs typeface="Times New Roman"/>
              </a:rPr>
              <a:t>What </a:t>
            </a:r>
            <a:r>
              <a:rPr lang="en-US" spc="-13" dirty="0">
                <a:latin typeface="Times New Roman"/>
                <a:cs typeface="Times New Roman"/>
              </a:rPr>
              <a:t>are </a:t>
            </a:r>
            <a:r>
              <a:rPr lang="en-US" dirty="0">
                <a:latin typeface="Times New Roman"/>
                <a:cs typeface="Times New Roman"/>
              </a:rPr>
              <a:t>our </a:t>
            </a:r>
            <a:r>
              <a:rPr lang="en-US" spc="-9" dirty="0">
                <a:latin typeface="Times New Roman"/>
                <a:cs typeface="Times New Roman"/>
              </a:rPr>
              <a:t>goals for </a:t>
            </a:r>
            <a:r>
              <a:rPr lang="en-US" spc="-13" dirty="0">
                <a:latin typeface="Times New Roman"/>
                <a:cs typeface="Times New Roman"/>
              </a:rPr>
              <a:t>students </a:t>
            </a:r>
            <a:r>
              <a:rPr lang="en-US" spc="-4" dirty="0">
                <a:latin typeface="Times New Roman"/>
                <a:cs typeface="Times New Roman"/>
              </a:rPr>
              <a:t>as </a:t>
            </a:r>
            <a:r>
              <a:rPr lang="en-US" spc="-22" dirty="0">
                <a:latin typeface="Times New Roman"/>
                <a:cs typeface="Times New Roman"/>
              </a:rPr>
              <a:t>math </a:t>
            </a:r>
            <a:r>
              <a:rPr lang="en-US" spc="163" dirty="0">
                <a:latin typeface="Times New Roman"/>
                <a:cs typeface="Times New Roman"/>
              </a:rPr>
              <a:t> </a:t>
            </a:r>
            <a:r>
              <a:rPr lang="en-US" spc="-18" dirty="0">
                <a:latin typeface="Times New Roman"/>
                <a:cs typeface="Times New Roman"/>
              </a:rPr>
              <a:t>learners?</a:t>
            </a:r>
            <a:endParaRPr lang="en-US" dirty="0">
              <a:latin typeface="Times New Roman"/>
              <a:cs typeface="Times New Roman"/>
            </a:endParaRPr>
          </a:p>
          <a:p>
            <a:pPr>
              <a:spcBef>
                <a:spcPts val="9"/>
              </a:spcBef>
              <a:buClr>
                <a:srgbClr val="0C343D"/>
              </a:buClr>
            </a:pPr>
            <a:endParaRPr lang="en-US" dirty="0">
              <a:latin typeface="Times New Roman"/>
              <a:cs typeface="Times New Roman"/>
            </a:endParaRPr>
          </a:p>
          <a:p>
            <a:pPr marL="294730" indent="-283524">
              <a:tabLst>
                <a:tab pos="294170" algn="l"/>
                <a:tab pos="294730" algn="l"/>
              </a:tabLst>
            </a:pPr>
            <a:r>
              <a:rPr lang="en-US" spc="-4" dirty="0">
                <a:latin typeface="Times New Roman"/>
                <a:cs typeface="Times New Roman"/>
              </a:rPr>
              <a:t>What </a:t>
            </a:r>
            <a:r>
              <a:rPr lang="en-US" dirty="0">
                <a:latin typeface="Times New Roman"/>
                <a:cs typeface="Times New Roman"/>
              </a:rPr>
              <a:t>does </a:t>
            </a:r>
            <a:r>
              <a:rPr lang="en-US" spc="-22" dirty="0">
                <a:latin typeface="Times New Roman"/>
                <a:cs typeface="Times New Roman"/>
              </a:rPr>
              <a:t>mathematics  </a:t>
            </a:r>
            <a:r>
              <a:rPr lang="en-US" spc="-18" dirty="0">
                <a:latin typeface="Times New Roman"/>
                <a:cs typeface="Times New Roman"/>
              </a:rPr>
              <a:t>learning  </a:t>
            </a:r>
            <a:r>
              <a:rPr lang="en-US" spc="-9" dirty="0">
                <a:latin typeface="Times New Roman"/>
                <a:cs typeface="Times New Roman"/>
              </a:rPr>
              <a:t>look </a:t>
            </a:r>
            <a:r>
              <a:rPr lang="en-US" spc="-22" dirty="0">
                <a:latin typeface="Times New Roman"/>
                <a:cs typeface="Times New Roman"/>
              </a:rPr>
              <a:t>like in </a:t>
            </a:r>
            <a:r>
              <a:rPr lang="en-US" dirty="0">
                <a:latin typeface="Times New Roman"/>
                <a:cs typeface="Times New Roman"/>
              </a:rPr>
              <a:t>your</a:t>
            </a:r>
            <a:r>
              <a:rPr lang="en-US" spc="128" dirty="0">
                <a:latin typeface="Times New Roman"/>
                <a:cs typeface="Times New Roman"/>
              </a:rPr>
              <a:t> </a:t>
            </a:r>
            <a:r>
              <a:rPr lang="en-US" spc="-18" dirty="0">
                <a:latin typeface="Times New Roman"/>
                <a:cs typeface="Times New Roman"/>
              </a:rPr>
              <a:t>class?</a:t>
            </a:r>
            <a:endParaRPr lang="en-US" dirty="0">
              <a:latin typeface="Times New Roman"/>
              <a:cs typeface="Times New Roman"/>
            </a:endParaRPr>
          </a:p>
          <a:p>
            <a:pPr>
              <a:spcBef>
                <a:spcPts val="9"/>
              </a:spcBef>
              <a:buClr>
                <a:srgbClr val="0C343D"/>
              </a:buClr>
            </a:pPr>
            <a:endParaRPr lang="en-US" dirty="0">
              <a:latin typeface="Times New Roman"/>
              <a:cs typeface="Times New Roman"/>
            </a:endParaRPr>
          </a:p>
          <a:p>
            <a:pPr marL="294730" indent="-283524">
              <a:tabLst>
                <a:tab pos="294170" algn="l"/>
                <a:tab pos="294730" algn="l"/>
              </a:tabLst>
            </a:pPr>
            <a:r>
              <a:rPr lang="en-US" spc="-4" dirty="0">
                <a:latin typeface="Times New Roman"/>
                <a:cs typeface="Times New Roman"/>
              </a:rPr>
              <a:t>What </a:t>
            </a:r>
            <a:r>
              <a:rPr lang="en-US" dirty="0">
                <a:latin typeface="Times New Roman"/>
                <a:cs typeface="Times New Roman"/>
              </a:rPr>
              <a:t>does </a:t>
            </a:r>
            <a:r>
              <a:rPr lang="en-US" spc="-22" dirty="0">
                <a:latin typeface="Times New Roman"/>
                <a:cs typeface="Times New Roman"/>
              </a:rPr>
              <a:t>mathematics  </a:t>
            </a:r>
            <a:r>
              <a:rPr lang="en-US" spc="-13" dirty="0">
                <a:latin typeface="Times New Roman"/>
                <a:cs typeface="Times New Roman"/>
              </a:rPr>
              <a:t>teaching  </a:t>
            </a:r>
            <a:r>
              <a:rPr lang="en-US" spc="-9" dirty="0">
                <a:latin typeface="Times New Roman"/>
                <a:cs typeface="Times New Roman"/>
              </a:rPr>
              <a:t>look </a:t>
            </a:r>
            <a:r>
              <a:rPr lang="en-US" spc="-22" dirty="0">
                <a:latin typeface="Times New Roman"/>
                <a:cs typeface="Times New Roman"/>
              </a:rPr>
              <a:t>like in </a:t>
            </a:r>
            <a:r>
              <a:rPr lang="en-US" dirty="0">
                <a:latin typeface="Times New Roman"/>
                <a:cs typeface="Times New Roman"/>
              </a:rPr>
              <a:t>your</a:t>
            </a:r>
            <a:r>
              <a:rPr lang="en-US" spc="9" dirty="0">
                <a:latin typeface="Times New Roman"/>
                <a:cs typeface="Times New Roman"/>
              </a:rPr>
              <a:t> </a:t>
            </a:r>
            <a:r>
              <a:rPr lang="en-US" spc="-18" dirty="0">
                <a:latin typeface="Times New Roman"/>
                <a:cs typeface="Times New Roman"/>
              </a:rPr>
              <a:t>class?</a:t>
            </a:r>
            <a:endParaRPr lang="en-US" dirty="0">
              <a:latin typeface="Times New Roman"/>
              <a:cs typeface="Times New Roman"/>
            </a:endParaRPr>
          </a:p>
          <a:p>
            <a:pPr>
              <a:spcBef>
                <a:spcPts val="31"/>
              </a:spcBef>
              <a:buClr>
                <a:srgbClr val="0C343D"/>
              </a:buClr>
            </a:pPr>
            <a:endParaRPr lang="en-US" sz="2800" dirty="0">
              <a:latin typeface="Times New Roman"/>
              <a:cs typeface="Times New Roman"/>
            </a:endParaRPr>
          </a:p>
          <a:p>
            <a:pPr marL="294730" marR="620839" indent="-283524">
              <a:lnSpc>
                <a:spcPct val="115199"/>
              </a:lnSpc>
              <a:tabLst>
                <a:tab pos="294170" algn="l"/>
                <a:tab pos="294730" algn="l"/>
              </a:tabLst>
            </a:pPr>
            <a:r>
              <a:rPr lang="en-US" spc="18" dirty="0">
                <a:latin typeface="Times New Roman"/>
                <a:cs typeface="Times New Roman"/>
              </a:rPr>
              <a:t>How </a:t>
            </a:r>
            <a:r>
              <a:rPr lang="en-US" spc="-9" dirty="0">
                <a:latin typeface="Times New Roman"/>
                <a:cs typeface="Times New Roman"/>
              </a:rPr>
              <a:t>will </a:t>
            </a:r>
            <a:r>
              <a:rPr lang="en-US" spc="4" dirty="0">
                <a:latin typeface="Times New Roman"/>
                <a:cs typeface="Times New Roman"/>
              </a:rPr>
              <a:t>you </a:t>
            </a:r>
            <a:r>
              <a:rPr lang="en-US" spc="-4" dirty="0">
                <a:latin typeface="Times New Roman"/>
                <a:cs typeface="Times New Roman"/>
              </a:rPr>
              <a:t>engage </a:t>
            </a:r>
            <a:r>
              <a:rPr lang="en-US" spc="-26" dirty="0">
                <a:latin typeface="Times New Roman"/>
                <a:cs typeface="Times New Roman"/>
              </a:rPr>
              <a:t>families </a:t>
            </a:r>
            <a:r>
              <a:rPr lang="en-US" spc="-4" dirty="0">
                <a:latin typeface="Times New Roman"/>
                <a:cs typeface="Times New Roman"/>
              </a:rPr>
              <a:t>and </a:t>
            </a:r>
            <a:r>
              <a:rPr lang="en-US" spc="-18" dirty="0">
                <a:latin typeface="Times New Roman"/>
                <a:cs typeface="Times New Roman"/>
              </a:rPr>
              <a:t>community </a:t>
            </a:r>
            <a:r>
              <a:rPr lang="en-US" spc="-22" dirty="0">
                <a:latin typeface="Times New Roman"/>
                <a:cs typeface="Times New Roman"/>
              </a:rPr>
              <a:t>in </a:t>
            </a:r>
            <a:r>
              <a:rPr lang="en-US" spc="-9" dirty="0">
                <a:latin typeface="Times New Roman"/>
                <a:cs typeface="Times New Roman"/>
              </a:rPr>
              <a:t>developing </a:t>
            </a:r>
            <a:r>
              <a:rPr lang="en-US" spc="-22" dirty="0">
                <a:latin typeface="Times New Roman"/>
                <a:cs typeface="Times New Roman"/>
              </a:rPr>
              <a:t>mathematics </a:t>
            </a:r>
            <a:r>
              <a:rPr lang="en-US" spc="-18" dirty="0">
                <a:latin typeface="Times New Roman"/>
                <a:cs typeface="Times New Roman"/>
              </a:rPr>
              <a:t>learning </a:t>
            </a:r>
            <a:r>
              <a:rPr lang="en-US" spc="-22" dirty="0">
                <a:latin typeface="Times New Roman"/>
                <a:cs typeface="Times New Roman"/>
              </a:rPr>
              <a:t>in </a:t>
            </a:r>
            <a:r>
              <a:rPr lang="en-US" dirty="0">
                <a:latin typeface="Times New Roman"/>
                <a:cs typeface="Times New Roman"/>
              </a:rPr>
              <a:t>your  </a:t>
            </a:r>
            <a:r>
              <a:rPr lang="en-US" spc="-18" dirty="0">
                <a:latin typeface="Times New Roman"/>
                <a:cs typeface="Times New Roman"/>
              </a:rPr>
              <a:t>classroom?</a:t>
            </a:r>
            <a:endParaRPr lang="en-US" dirty="0">
              <a:latin typeface="Times New Roman"/>
              <a:cs typeface="Times New Roman"/>
            </a:endParaRPr>
          </a:p>
          <a:p>
            <a:pPr>
              <a:spcBef>
                <a:spcPts val="9"/>
              </a:spcBef>
              <a:buClr>
                <a:srgbClr val="0C343D"/>
              </a:buClr>
            </a:pPr>
            <a:endParaRPr lang="en-US" dirty="0">
              <a:latin typeface="Times New Roman"/>
              <a:cs typeface="Times New Roman"/>
            </a:endParaRPr>
          </a:p>
          <a:p>
            <a:pPr marL="294730" indent="-283524">
              <a:tabLst>
                <a:tab pos="294170" algn="l"/>
                <a:tab pos="294730" algn="l"/>
              </a:tabLst>
            </a:pPr>
            <a:r>
              <a:rPr lang="en-US" spc="18" dirty="0">
                <a:latin typeface="Times New Roman"/>
                <a:cs typeface="Times New Roman"/>
              </a:rPr>
              <a:t>How </a:t>
            </a:r>
            <a:r>
              <a:rPr lang="en-US" spc="-9" dirty="0">
                <a:latin typeface="Times New Roman"/>
                <a:cs typeface="Times New Roman"/>
              </a:rPr>
              <a:t>will </a:t>
            </a:r>
            <a:r>
              <a:rPr lang="en-US" spc="4" dirty="0">
                <a:latin typeface="Times New Roman"/>
                <a:cs typeface="Times New Roman"/>
              </a:rPr>
              <a:t>you </a:t>
            </a:r>
            <a:r>
              <a:rPr lang="en-US" spc="-13" dirty="0">
                <a:latin typeface="Times New Roman"/>
                <a:cs typeface="Times New Roman"/>
              </a:rPr>
              <a:t>help students </a:t>
            </a:r>
            <a:r>
              <a:rPr lang="en-US" spc="-9" dirty="0">
                <a:latin typeface="Times New Roman"/>
                <a:cs typeface="Times New Roman"/>
              </a:rPr>
              <a:t>with </a:t>
            </a:r>
            <a:r>
              <a:rPr lang="en-US" spc="-18" dirty="0">
                <a:latin typeface="Times New Roman"/>
                <a:cs typeface="Times New Roman"/>
              </a:rPr>
              <a:t>different </a:t>
            </a:r>
            <a:r>
              <a:rPr lang="en-US" spc="-22" dirty="0">
                <a:latin typeface="Times New Roman"/>
                <a:cs typeface="Times New Roman"/>
              </a:rPr>
              <a:t>math </a:t>
            </a:r>
            <a:r>
              <a:rPr lang="en-US" spc="-18" dirty="0">
                <a:latin typeface="Times New Roman"/>
                <a:cs typeface="Times New Roman"/>
              </a:rPr>
              <a:t>preparation  </a:t>
            </a:r>
            <a:r>
              <a:rPr lang="en-US" spc="-4" dirty="0">
                <a:latin typeface="Times New Roman"/>
                <a:cs typeface="Times New Roman"/>
              </a:rPr>
              <a:t>and </a:t>
            </a:r>
            <a:r>
              <a:rPr lang="en-US" spc="-18" dirty="0">
                <a:latin typeface="Times New Roman"/>
                <a:cs typeface="Times New Roman"/>
              </a:rPr>
              <a:t>levels </a:t>
            </a:r>
            <a:r>
              <a:rPr lang="en-US" dirty="0">
                <a:latin typeface="Times New Roman"/>
                <a:cs typeface="Times New Roman"/>
              </a:rPr>
              <a:t>of </a:t>
            </a:r>
            <a:r>
              <a:rPr lang="en-US" spc="-9" dirty="0">
                <a:latin typeface="Times New Roman"/>
                <a:cs typeface="Times New Roman"/>
              </a:rPr>
              <a:t>confidence  </a:t>
            </a:r>
            <a:r>
              <a:rPr lang="en-US" spc="75" dirty="0">
                <a:latin typeface="Times New Roman"/>
                <a:cs typeface="Times New Roman"/>
              </a:rPr>
              <a:t> </a:t>
            </a:r>
            <a:r>
              <a:rPr lang="en-US" spc="-9" dirty="0">
                <a:latin typeface="Times New Roman"/>
                <a:cs typeface="Times New Roman"/>
              </a:rPr>
              <a:t>succeed?</a:t>
            </a:r>
            <a:endParaRPr lang="en-US" dirty="0">
              <a:latin typeface="Times New Roman"/>
              <a:cs typeface="Times New Roman"/>
            </a:endParaRPr>
          </a:p>
          <a:p>
            <a:pPr>
              <a:spcBef>
                <a:spcPts val="31"/>
              </a:spcBef>
              <a:buClr>
                <a:srgbClr val="0C343D"/>
              </a:buClr>
            </a:pPr>
            <a:endParaRPr lang="en-US" sz="2800" dirty="0">
              <a:latin typeface="Times New Roman"/>
              <a:cs typeface="Times New Roman"/>
            </a:endParaRPr>
          </a:p>
          <a:p>
            <a:pPr marL="294730" marR="4483" indent="-283524">
              <a:lnSpc>
                <a:spcPct val="115199"/>
              </a:lnSpc>
              <a:tabLst>
                <a:tab pos="294170" algn="l"/>
                <a:tab pos="294730" algn="l"/>
              </a:tabLst>
            </a:pPr>
            <a:r>
              <a:rPr lang="en-US" spc="18" dirty="0">
                <a:latin typeface="Times New Roman"/>
                <a:cs typeface="Times New Roman"/>
              </a:rPr>
              <a:t>How </a:t>
            </a:r>
            <a:r>
              <a:rPr lang="en-US" spc="-9" dirty="0">
                <a:latin typeface="Times New Roman"/>
                <a:cs typeface="Times New Roman"/>
              </a:rPr>
              <a:t>will </a:t>
            </a:r>
            <a:r>
              <a:rPr lang="en-US" spc="4" dirty="0">
                <a:latin typeface="Times New Roman"/>
                <a:cs typeface="Times New Roman"/>
              </a:rPr>
              <a:t>you </a:t>
            </a:r>
            <a:r>
              <a:rPr lang="en-US" spc="-13" dirty="0">
                <a:latin typeface="Times New Roman"/>
                <a:cs typeface="Times New Roman"/>
              </a:rPr>
              <a:t>help students </a:t>
            </a:r>
            <a:r>
              <a:rPr lang="en-US" dirty="0">
                <a:latin typeface="Times New Roman"/>
                <a:cs typeface="Times New Roman"/>
              </a:rPr>
              <a:t>of </a:t>
            </a:r>
            <a:r>
              <a:rPr lang="en-US" spc="-13" dirty="0">
                <a:latin typeface="Times New Roman"/>
                <a:cs typeface="Times New Roman"/>
              </a:rPr>
              <a:t>various ethnic, </a:t>
            </a:r>
            <a:r>
              <a:rPr lang="en-US" spc="-18" dirty="0">
                <a:latin typeface="Times New Roman"/>
                <a:cs typeface="Times New Roman"/>
              </a:rPr>
              <a:t>cultural </a:t>
            </a:r>
            <a:r>
              <a:rPr lang="en-US" spc="-4" dirty="0">
                <a:latin typeface="Times New Roman"/>
                <a:cs typeface="Times New Roman"/>
              </a:rPr>
              <a:t>and </a:t>
            </a:r>
            <a:r>
              <a:rPr lang="en-US" spc="-13" dirty="0">
                <a:latin typeface="Times New Roman"/>
                <a:cs typeface="Times New Roman"/>
              </a:rPr>
              <a:t>socio-economic </a:t>
            </a:r>
            <a:r>
              <a:rPr lang="en-US" spc="-4" dirty="0">
                <a:latin typeface="Times New Roman"/>
                <a:cs typeface="Times New Roman"/>
              </a:rPr>
              <a:t>backgrounds </a:t>
            </a:r>
            <a:r>
              <a:rPr lang="en-US" spc="4" dirty="0">
                <a:latin typeface="Times New Roman"/>
                <a:cs typeface="Times New Roman"/>
              </a:rPr>
              <a:t>– </a:t>
            </a:r>
            <a:r>
              <a:rPr lang="en-US" spc="-13" dirty="0">
                <a:latin typeface="Times New Roman"/>
                <a:cs typeface="Times New Roman"/>
              </a:rPr>
              <a:t>some </a:t>
            </a:r>
            <a:r>
              <a:rPr lang="en-US" dirty="0">
                <a:latin typeface="Times New Roman"/>
                <a:cs typeface="Times New Roman"/>
              </a:rPr>
              <a:t>of  which </a:t>
            </a:r>
            <a:r>
              <a:rPr lang="en-US" spc="-13" dirty="0">
                <a:latin typeface="Times New Roman"/>
                <a:cs typeface="Times New Roman"/>
              </a:rPr>
              <a:t>are </a:t>
            </a:r>
            <a:r>
              <a:rPr lang="en-US" spc="-18" dirty="0">
                <a:latin typeface="Times New Roman"/>
                <a:cs typeface="Times New Roman"/>
              </a:rPr>
              <a:t>learning </a:t>
            </a:r>
            <a:r>
              <a:rPr lang="en-US" dirty="0">
                <a:latin typeface="Times New Roman"/>
                <a:cs typeface="Times New Roman"/>
              </a:rPr>
              <a:t>a </a:t>
            </a:r>
            <a:r>
              <a:rPr lang="en-US" spc="-4" dirty="0">
                <a:latin typeface="Times New Roman"/>
                <a:cs typeface="Times New Roman"/>
              </a:rPr>
              <a:t>second </a:t>
            </a:r>
            <a:r>
              <a:rPr lang="en-US" spc="-9" dirty="0">
                <a:latin typeface="Times New Roman"/>
                <a:cs typeface="Times New Roman"/>
              </a:rPr>
              <a:t>language </a:t>
            </a:r>
            <a:r>
              <a:rPr lang="en-US" spc="4" dirty="0">
                <a:latin typeface="Times New Roman"/>
                <a:cs typeface="Times New Roman"/>
              </a:rPr>
              <a:t>– </a:t>
            </a:r>
            <a:r>
              <a:rPr lang="en-US" spc="-18" dirty="0">
                <a:latin typeface="Times New Roman"/>
                <a:cs typeface="Times New Roman"/>
              </a:rPr>
              <a:t>thrive </a:t>
            </a:r>
            <a:r>
              <a:rPr lang="en-US" spc="-22" dirty="0">
                <a:latin typeface="Times New Roman"/>
                <a:cs typeface="Times New Roman"/>
              </a:rPr>
              <a:t>in </a:t>
            </a:r>
            <a:r>
              <a:rPr lang="en-US" dirty="0">
                <a:latin typeface="Times New Roman"/>
                <a:cs typeface="Times New Roman"/>
              </a:rPr>
              <a:t>your </a:t>
            </a:r>
            <a:r>
              <a:rPr lang="en-US" spc="-22" dirty="0">
                <a:latin typeface="Times New Roman"/>
                <a:cs typeface="Times New Roman"/>
              </a:rPr>
              <a:t>mathematics  </a:t>
            </a:r>
            <a:r>
              <a:rPr lang="en-US" spc="265" dirty="0">
                <a:latin typeface="Times New Roman"/>
                <a:cs typeface="Times New Roman"/>
              </a:rPr>
              <a:t>c</a:t>
            </a:r>
            <a:r>
              <a:rPr lang="en-US" spc="-18" dirty="0">
                <a:latin typeface="Times New Roman"/>
                <a:cs typeface="Times New Roman"/>
              </a:rPr>
              <a:t>lass?</a:t>
            </a:r>
            <a:endParaRPr lang="en-US" dirty="0">
              <a:latin typeface="Times New Roman"/>
              <a:cs typeface="Times New Roman"/>
            </a:endParaRPr>
          </a:p>
        </p:txBody>
      </p:sp>
    </p:spTree>
    <p:extLst>
      <p:ext uri="{BB962C8B-B14F-4D97-AF65-F5344CB8AC3E}">
        <p14:creationId xmlns:p14="http://schemas.microsoft.com/office/powerpoint/2010/main" val="413015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000"/>
                                        <p:tgtEl>
                                          <p:spTgt spid="5">
                                            <p:txEl>
                                              <p:pRg st="4" end="4"/>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1000"/>
                                        <p:tgtEl>
                                          <p:spTgt spid="5">
                                            <p:txEl>
                                              <p:pRg st="8" end="8"/>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1000"/>
                                        <p:tgtEl>
                                          <p:spTgt spid="5">
                                            <p:txEl>
                                              <p:pRg st="10" end="10"/>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animEffect transition="in" filter="fade">
                                      <p:cBhvr>
                                        <p:cTn id="31" dur="1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E57959-3DBC-DA45-9FAD-C13985BE0F4B}"/>
              </a:ext>
            </a:extLst>
          </p:cNvPr>
          <p:cNvSpPr>
            <a:spLocks noGrp="1"/>
          </p:cNvSpPr>
          <p:nvPr>
            <p:ph type="title"/>
          </p:nvPr>
        </p:nvSpPr>
        <p:spPr/>
        <p:txBody>
          <a:bodyPr>
            <a:normAutofit fontScale="90000"/>
          </a:bodyPr>
          <a:lstStyle/>
          <a:p>
            <a:r>
              <a:rPr lang="en-US" sz="4000" dirty="0"/>
              <a:t>A math newsletter for families of Mrs. Sabol’s second graders </a:t>
            </a:r>
            <a:endParaRPr lang="en-US" dirty="0"/>
          </a:p>
        </p:txBody>
      </p:sp>
      <p:sp>
        <p:nvSpPr>
          <p:cNvPr id="5" name="Content Placeholder 4">
            <a:extLst>
              <a:ext uri="{FF2B5EF4-FFF2-40B4-BE49-F238E27FC236}">
                <a16:creationId xmlns:a16="http://schemas.microsoft.com/office/drawing/2014/main" id="{68A8D9A2-14FE-2E42-94A3-8A1B18F7C655}"/>
              </a:ext>
            </a:extLst>
          </p:cNvPr>
          <p:cNvSpPr>
            <a:spLocks noGrp="1"/>
          </p:cNvSpPr>
          <p:nvPr>
            <p:ph sz="half" idx="1"/>
          </p:nvPr>
        </p:nvSpPr>
        <p:spPr/>
        <p:txBody>
          <a:bodyPr/>
          <a:lstStyle/>
          <a:p>
            <a:r>
              <a:rPr lang="en-US" dirty="0"/>
              <a:t>Why Is Math Learning Important?</a:t>
            </a:r>
          </a:p>
          <a:p>
            <a:r>
              <a:rPr lang="en-US" dirty="0"/>
              <a:t>Math is Everywhere!</a:t>
            </a:r>
          </a:p>
          <a:p>
            <a:r>
              <a:rPr lang="en-US" dirty="0"/>
              <a:t>Learning through problem solving</a:t>
            </a:r>
          </a:p>
          <a:p>
            <a:r>
              <a:rPr lang="en-US" dirty="0"/>
              <a:t>My goals for your student</a:t>
            </a:r>
          </a:p>
          <a:p>
            <a:r>
              <a:rPr lang="en-US" dirty="0"/>
              <a:t>To help your student reach these goals I will:</a:t>
            </a:r>
          </a:p>
        </p:txBody>
      </p:sp>
      <p:pic>
        <p:nvPicPr>
          <p:cNvPr id="10" name="Content Placeholder 9">
            <a:extLst>
              <a:ext uri="{FF2B5EF4-FFF2-40B4-BE49-F238E27FC236}">
                <a16:creationId xmlns:a16="http://schemas.microsoft.com/office/drawing/2014/main" id="{8C6620A4-4994-5841-AE5F-232680D096DB}"/>
              </a:ext>
            </a:extLst>
          </p:cNvPr>
          <p:cNvPicPr>
            <a:picLocks noGrp="1" noChangeAspect="1"/>
          </p:cNvPicPr>
          <p:nvPr>
            <p:ph sz="half" idx="2"/>
          </p:nvPr>
        </p:nvPicPr>
        <p:blipFill>
          <a:blip r:embed="rId3"/>
          <a:stretch>
            <a:fillRect/>
          </a:stretch>
        </p:blipFill>
        <p:spPr>
          <a:xfrm>
            <a:off x="4205305" y="1715108"/>
            <a:ext cx="4931902" cy="3730951"/>
          </a:xfrm>
          <a:prstGeom prst="rect">
            <a:avLst/>
          </a:prstGeom>
        </p:spPr>
      </p:pic>
      <p:sp>
        <p:nvSpPr>
          <p:cNvPr id="24" name="TextBox 23">
            <a:extLst>
              <a:ext uri="{FF2B5EF4-FFF2-40B4-BE49-F238E27FC236}">
                <a16:creationId xmlns:a16="http://schemas.microsoft.com/office/drawing/2014/main" id="{E4A79794-9E4E-1244-8CB2-FDE81448057F}"/>
              </a:ext>
            </a:extLst>
          </p:cNvPr>
          <p:cNvSpPr txBox="1"/>
          <p:nvPr/>
        </p:nvSpPr>
        <p:spPr>
          <a:xfrm>
            <a:off x="5988665" y="5756831"/>
            <a:ext cx="1365182" cy="369332"/>
          </a:xfrm>
          <a:prstGeom prst="rect">
            <a:avLst/>
          </a:prstGeom>
          <a:noFill/>
        </p:spPr>
        <p:txBody>
          <a:bodyPr wrap="none" rtlCol="0">
            <a:spAutoFit/>
          </a:bodyPr>
          <a:lstStyle/>
          <a:p>
            <a:r>
              <a:rPr lang="en-US" b="1" dirty="0"/>
              <a:t>EB MTPs 1-5</a:t>
            </a:r>
          </a:p>
        </p:txBody>
      </p:sp>
    </p:spTree>
    <p:extLst>
      <p:ext uri="{BB962C8B-B14F-4D97-AF65-F5344CB8AC3E}">
        <p14:creationId xmlns:p14="http://schemas.microsoft.com/office/powerpoint/2010/main" val="2233831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C1C4E450-D1DB-3448-9EF1-85396BFE10CD}"/>
              </a:ext>
            </a:extLst>
          </p:cNvPr>
          <p:cNvPicPr>
            <a:picLocks noGrp="1" noChangeAspect="1"/>
          </p:cNvPicPr>
          <p:nvPr>
            <p:ph sz="half" idx="2"/>
          </p:nvPr>
        </p:nvPicPr>
        <p:blipFill rotWithShape="1">
          <a:blip r:embed="rId3">
            <a:extLst/>
          </a:blip>
          <a:srcRect r="11387" b="3"/>
          <a:stretch/>
        </p:blipFill>
        <p:spPr>
          <a:xfrm>
            <a:off x="3840480" y="1904281"/>
            <a:ext cx="4674870" cy="4272681"/>
          </a:xfrm>
          <a:prstGeom prst="rect">
            <a:avLst/>
          </a:prstGeom>
        </p:spPr>
      </p:pic>
      <p:sp>
        <p:nvSpPr>
          <p:cNvPr id="4" name="Title 3">
            <a:extLst>
              <a:ext uri="{FF2B5EF4-FFF2-40B4-BE49-F238E27FC236}">
                <a16:creationId xmlns:a16="http://schemas.microsoft.com/office/drawing/2014/main" id="{C230F510-81F8-8843-9184-32F362D4BA91}"/>
              </a:ext>
            </a:extLst>
          </p:cNvPr>
          <p:cNvSpPr>
            <a:spLocks noGrp="1"/>
          </p:cNvSpPr>
          <p:nvPr>
            <p:ph type="title"/>
          </p:nvPr>
        </p:nvSpPr>
        <p:spPr>
          <a:xfrm>
            <a:off x="628650" y="365125"/>
            <a:ext cx="7886700" cy="1325563"/>
          </a:xfrm>
        </p:spPr>
        <p:txBody>
          <a:bodyPr vert="horz" lIns="91440" tIns="45720" rIns="91440" bIns="45720" rtlCol="0" anchor="ctr">
            <a:normAutofit fontScale="90000"/>
          </a:bodyPr>
          <a:lstStyle/>
          <a:p>
            <a:pPr algn="l" defTabSz="914400">
              <a:lnSpc>
                <a:spcPct val="90000"/>
              </a:lnSpc>
            </a:pPr>
            <a:r>
              <a:rPr lang="en-US" dirty="0"/>
              <a:t>A math newsletter for families of middle school parents</a:t>
            </a:r>
          </a:p>
        </p:txBody>
      </p:sp>
      <p:sp>
        <p:nvSpPr>
          <p:cNvPr id="6" name="Content Placeholder 5">
            <a:extLst>
              <a:ext uri="{FF2B5EF4-FFF2-40B4-BE49-F238E27FC236}">
                <a16:creationId xmlns:a16="http://schemas.microsoft.com/office/drawing/2014/main" id="{BF373F22-014E-9049-A4ED-18989F8EB9DF}"/>
              </a:ext>
            </a:extLst>
          </p:cNvPr>
          <p:cNvSpPr>
            <a:spLocks noGrp="1"/>
          </p:cNvSpPr>
          <p:nvPr>
            <p:ph sz="half" idx="1"/>
          </p:nvPr>
        </p:nvSpPr>
        <p:spPr>
          <a:xfrm>
            <a:off x="628650" y="1825625"/>
            <a:ext cx="2848355" cy="4351338"/>
          </a:xfrm>
        </p:spPr>
        <p:txBody>
          <a:bodyPr vert="horz" lIns="91440" tIns="45720" rIns="91440" bIns="45720" rtlCol="0">
            <a:noAutofit/>
          </a:bodyPr>
          <a:lstStyle/>
          <a:p>
            <a:pPr indent="-228600" defTabSz="914400">
              <a:lnSpc>
                <a:spcPct val="90000"/>
              </a:lnSpc>
              <a:buFont typeface="Arial" panose="020B0604020202020204" pitchFamily="34" charset="0"/>
              <a:buChar char="•"/>
            </a:pPr>
            <a:r>
              <a:rPr lang="en-US" sz="3200" dirty="0"/>
              <a:t>Focus of the Week</a:t>
            </a:r>
          </a:p>
          <a:p>
            <a:pPr indent="-228600" defTabSz="914400">
              <a:lnSpc>
                <a:spcPct val="90000"/>
              </a:lnSpc>
              <a:buFont typeface="Arial" panose="020B0604020202020204" pitchFamily="34" charset="0"/>
              <a:buChar char="•"/>
            </a:pPr>
            <a:r>
              <a:rPr lang="en-US" sz="3200" dirty="0"/>
              <a:t>Mealtime Moment</a:t>
            </a:r>
          </a:p>
          <a:p>
            <a:pPr indent="-228600" defTabSz="914400">
              <a:lnSpc>
                <a:spcPct val="90000"/>
              </a:lnSpc>
              <a:buFont typeface="Arial" panose="020B0604020202020204" pitchFamily="34" charset="0"/>
              <a:buChar char="•"/>
            </a:pPr>
            <a:r>
              <a:rPr lang="en-US" sz="3200" dirty="0"/>
              <a:t>Projects in Progress</a:t>
            </a:r>
          </a:p>
          <a:p>
            <a:pPr indent="-228600" defTabSz="914400">
              <a:lnSpc>
                <a:spcPct val="90000"/>
              </a:lnSpc>
              <a:buFont typeface="Arial" panose="020B0604020202020204" pitchFamily="34" charset="0"/>
              <a:buChar char="•"/>
            </a:pPr>
            <a:r>
              <a:rPr lang="en-US" sz="3200" dirty="0"/>
              <a:t>Algorithm Example</a:t>
            </a:r>
          </a:p>
          <a:p>
            <a:pPr indent="-228600" defTabSz="914400">
              <a:lnSpc>
                <a:spcPct val="90000"/>
              </a:lnSpc>
              <a:buFont typeface="Arial" panose="020B0604020202020204" pitchFamily="34" charset="0"/>
              <a:buChar char="•"/>
            </a:pPr>
            <a:r>
              <a:rPr lang="en-US" sz="3200" dirty="0"/>
              <a:t>Student Spotlight</a:t>
            </a:r>
          </a:p>
        </p:txBody>
      </p:sp>
    </p:spTree>
    <p:extLst>
      <p:ext uri="{BB962C8B-B14F-4D97-AF65-F5344CB8AC3E}">
        <p14:creationId xmlns:p14="http://schemas.microsoft.com/office/powerpoint/2010/main" val="1302404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7039-7D54-9B43-998C-B8C17817B05E}"/>
              </a:ext>
            </a:extLst>
          </p:cNvPr>
          <p:cNvSpPr>
            <a:spLocks noGrp="1"/>
          </p:cNvSpPr>
          <p:nvPr>
            <p:ph type="ctrTitle"/>
          </p:nvPr>
        </p:nvSpPr>
        <p:spPr>
          <a:xfrm>
            <a:off x="685800" y="2130425"/>
            <a:ext cx="7772400" cy="2091951"/>
          </a:xfrm>
        </p:spPr>
        <p:txBody>
          <a:bodyPr>
            <a:normAutofit fontScale="90000"/>
          </a:bodyPr>
          <a:lstStyle/>
          <a:p>
            <a:r>
              <a:rPr lang="en-US" dirty="0"/>
              <a:t>Setting the Stage for a Positive Year of Mathematics Learning: Back to School Nights</a:t>
            </a:r>
          </a:p>
        </p:txBody>
      </p:sp>
    </p:spTree>
    <p:extLst>
      <p:ext uri="{BB962C8B-B14F-4D97-AF65-F5344CB8AC3E}">
        <p14:creationId xmlns:p14="http://schemas.microsoft.com/office/powerpoint/2010/main" val="338816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Subtitle 2"/>
          <p:cNvSpPr>
            <a:spLocks noGrp="1"/>
          </p:cNvSpPr>
          <p:nvPr>
            <p:ph idx="1"/>
          </p:nvPr>
        </p:nvSpPr>
        <p:spPr/>
        <p:txBody>
          <a:bodyPr>
            <a:noAutofit/>
          </a:bodyPr>
          <a:lstStyle/>
          <a:p>
            <a:pPr marL="457200" indent="-457200" algn="l">
              <a:buFont typeface="Arial" panose="020B0604020202020204" pitchFamily="34" charset="0"/>
              <a:buChar char="•"/>
            </a:pPr>
            <a:r>
              <a:rPr lang="en-US" sz="2400" dirty="0"/>
              <a:t>Participants will explore routines and events to introduce their vision for mathematics learning and classroom mathematics practices to parents </a:t>
            </a:r>
          </a:p>
          <a:p>
            <a:pPr marL="457200" indent="-457200" algn="l">
              <a:buFont typeface="Arial" panose="020B0604020202020204" pitchFamily="34" charset="0"/>
              <a:buChar char="•"/>
            </a:pPr>
            <a:endParaRPr lang="en-US" sz="2400" dirty="0"/>
          </a:p>
          <a:p>
            <a:pPr marL="457200" indent="-457200" algn="l">
              <a:buFont typeface="Arial" panose="020B0604020202020204" pitchFamily="34" charset="0"/>
              <a:buChar char="•"/>
            </a:pPr>
            <a:r>
              <a:rPr lang="en-US" sz="2400" dirty="0"/>
              <a:t>Participants will explore routines and events to communicate students’ mathematics progress and performance</a:t>
            </a:r>
          </a:p>
          <a:p>
            <a:pPr marL="457200" indent="-457200" algn="l">
              <a:buFont typeface="Arial" panose="020B0604020202020204" pitchFamily="34" charset="0"/>
              <a:buChar char="•"/>
            </a:pPr>
            <a:endParaRPr lang="en-US" sz="2400" dirty="0"/>
          </a:p>
          <a:p>
            <a:pPr marL="457200" indent="-457200" algn="l">
              <a:buFont typeface="Arial" panose="020B0604020202020204" pitchFamily="34" charset="0"/>
              <a:buChar char="•"/>
            </a:pPr>
            <a:r>
              <a:rPr lang="en-US" sz="2400" dirty="0"/>
              <a:t>Participants will identify and analyze a routine or event that they can use to strengthen their communication practices about mathematics with families</a:t>
            </a:r>
          </a:p>
        </p:txBody>
      </p:sp>
    </p:spTree>
    <p:extLst>
      <p:ext uri="{BB962C8B-B14F-4D97-AF65-F5344CB8AC3E}">
        <p14:creationId xmlns:p14="http://schemas.microsoft.com/office/powerpoint/2010/main" val="3487886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60635" y="1169448"/>
            <a:ext cx="2408704" cy="162993"/>
          </a:xfrm>
          <a:prstGeom prst="rect">
            <a:avLst/>
          </a:prstGeom>
        </p:spPr>
        <p:txBody>
          <a:bodyPr vert="horz" wrap="square" lIns="0" tIns="0" rIns="0" bIns="0" rtlCol="0">
            <a:spAutoFit/>
          </a:bodyPr>
          <a:lstStyle/>
          <a:p>
            <a:pPr marL="11206"/>
            <a:r>
              <a:rPr sz="1059" spc="-4" dirty="0">
                <a:solidFill>
                  <a:srgbClr val="352E23"/>
                </a:solidFill>
                <a:latin typeface="Arial"/>
                <a:cs typeface="Arial"/>
              </a:rPr>
              <a:t>Aguirre,</a:t>
            </a:r>
            <a:r>
              <a:rPr sz="1059" spc="-115" dirty="0">
                <a:solidFill>
                  <a:srgbClr val="352E23"/>
                </a:solidFill>
                <a:latin typeface="Arial"/>
                <a:cs typeface="Arial"/>
              </a:rPr>
              <a:t> </a:t>
            </a:r>
            <a:r>
              <a:rPr sz="1059" spc="-9" dirty="0">
                <a:solidFill>
                  <a:srgbClr val="352E23"/>
                </a:solidFill>
                <a:latin typeface="Arial"/>
                <a:cs typeface="Arial"/>
              </a:rPr>
              <a:t>Mayfield</a:t>
            </a:r>
            <a:r>
              <a:rPr sz="1059" spc="-119" dirty="0">
                <a:solidFill>
                  <a:srgbClr val="352E23"/>
                </a:solidFill>
                <a:latin typeface="Arial"/>
                <a:cs typeface="Arial"/>
              </a:rPr>
              <a:t> </a:t>
            </a:r>
            <a:r>
              <a:rPr sz="1059" spc="-4" dirty="0">
                <a:solidFill>
                  <a:srgbClr val="352E23"/>
                </a:solidFill>
                <a:latin typeface="Arial"/>
                <a:cs typeface="Arial"/>
              </a:rPr>
              <a:t>Ingram,</a:t>
            </a:r>
            <a:r>
              <a:rPr sz="1059" spc="-115" dirty="0">
                <a:solidFill>
                  <a:srgbClr val="352E23"/>
                </a:solidFill>
                <a:latin typeface="Arial"/>
                <a:cs typeface="Arial"/>
              </a:rPr>
              <a:t> </a:t>
            </a:r>
            <a:r>
              <a:rPr sz="1059" spc="4" dirty="0">
                <a:solidFill>
                  <a:srgbClr val="352E23"/>
                </a:solidFill>
                <a:latin typeface="Arial"/>
                <a:cs typeface="Arial"/>
              </a:rPr>
              <a:t>&amp;</a:t>
            </a:r>
            <a:r>
              <a:rPr sz="1059" spc="-141" dirty="0">
                <a:solidFill>
                  <a:srgbClr val="352E23"/>
                </a:solidFill>
                <a:latin typeface="Arial"/>
                <a:cs typeface="Arial"/>
              </a:rPr>
              <a:t> </a:t>
            </a:r>
            <a:r>
              <a:rPr sz="1059" spc="-9" dirty="0">
                <a:solidFill>
                  <a:srgbClr val="352E23"/>
                </a:solidFill>
                <a:latin typeface="Arial"/>
                <a:cs typeface="Arial"/>
              </a:rPr>
              <a:t>Martin</a:t>
            </a:r>
            <a:r>
              <a:rPr sz="1059" spc="-119" dirty="0">
                <a:solidFill>
                  <a:srgbClr val="352E23"/>
                </a:solidFill>
                <a:latin typeface="Arial"/>
                <a:cs typeface="Arial"/>
              </a:rPr>
              <a:t> </a:t>
            </a:r>
            <a:r>
              <a:rPr sz="1059" dirty="0">
                <a:solidFill>
                  <a:srgbClr val="352E23"/>
                </a:solidFill>
                <a:latin typeface="Arial"/>
                <a:cs typeface="Arial"/>
              </a:rPr>
              <a:t>(2013)</a:t>
            </a:r>
            <a:endParaRPr sz="1059" dirty="0">
              <a:latin typeface="Arial"/>
              <a:cs typeface="Arial"/>
            </a:endParaRPr>
          </a:p>
        </p:txBody>
      </p:sp>
      <p:sp>
        <p:nvSpPr>
          <p:cNvPr id="5" name="Title 4">
            <a:extLst>
              <a:ext uri="{FF2B5EF4-FFF2-40B4-BE49-F238E27FC236}">
                <a16:creationId xmlns:a16="http://schemas.microsoft.com/office/drawing/2014/main" id="{81FF3AAB-85A4-2A42-95DB-9E7487BF5CCC}"/>
              </a:ext>
            </a:extLst>
          </p:cNvPr>
          <p:cNvSpPr>
            <a:spLocks noGrp="1"/>
          </p:cNvSpPr>
          <p:nvPr>
            <p:ph type="title"/>
          </p:nvPr>
        </p:nvSpPr>
        <p:spPr>
          <a:xfrm>
            <a:off x="0" y="0"/>
            <a:ext cx="9144000" cy="1143000"/>
          </a:xfrm>
        </p:spPr>
        <p:txBody>
          <a:bodyPr>
            <a:normAutofit fontScale="90000"/>
          </a:bodyPr>
          <a:lstStyle/>
          <a:p>
            <a:r>
              <a:rPr lang="en-US" spc="-221" dirty="0"/>
              <a:t>Back </a:t>
            </a:r>
            <a:r>
              <a:rPr lang="en-US" spc="-243" dirty="0"/>
              <a:t>to </a:t>
            </a:r>
            <a:r>
              <a:rPr lang="en-US" spc="-212" dirty="0"/>
              <a:t>School </a:t>
            </a:r>
            <a:r>
              <a:rPr lang="en-US" spc="-190" dirty="0"/>
              <a:t>Nights:  </a:t>
            </a:r>
            <a:r>
              <a:rPr lang="en-US" spc="-154" dirty="0"/>
              <a:t>Key</a:t>
            </a:r>
            <a:r>
              <a:rPr lang="en-US" spc="224" dirty="0"/>
              <a:t> </a:t>
            </a:r>
            <a:r>
              <a:rPr lang="en-US" spc="-221" dirty="0"/>
              <a:t>Considerations</a:t>
            </a:r>
            <a:endParaRPr lang="en-US" dirty="0"/>
          </a:p>
        </p:txBody>
      </p:sp>
      <p:sp>
        <p:nvSpPr>
          <p:cNvPr id="6" name="Content Placeholder 5">
            <a:extLst>
              <a:ext uri="{FF2B5EF4-FFF2-40B4-BE49-F238E27FC236}">
                <a16:creationId xmlns:a16="http://schemas.microsoft.com/office/drawing/2014/main" id="{838E1E19-60D4-674C-87BB-0E745E708B35}"/>
              </a:ext>
            </a:extLst>
          </p:cNvPr>
          <p:cNvSpPr>
            <a:spLocks noGrp="1"/>
          </p:cNvSpPr>
          <p:nvPr>
            <p:ph idx="1"/>
          </p:nvPr>
        </p:nvSpPr>
        <p:spPr>
          <a:xfrm>
            <a:off x="457200" y="1654083"/>
            <a:ext cx="8229600" cy="4525963"/>
          </a:xfrm>
        </p:spPr>
        <p:txBody>
          <a:bodyPr>
            <a:noAutofit/>
          </a:bodyPr>
          <a:lstStyle/>
          <a:p>
            <a:pPr marL="294730" indent="-283524">
              <a:tabLst>
                <a:tab pos="294170" algn="l"/>
                <a:tab pos="294730" algn="l"/>
              </a:tabLst>
            </a:pPr>
            <a:r>
              <a:rPr lang="en-US" sz="2200" spc="-9" dirty="0">
                <a:latin typeface="Times New Roman"/>
                <a:cs typeface="Times New Roman"/>
              </a:rPr>
              <a:t>Enthusiasm for </a:t>
            </a:r>
            <a:r>
              <a:rPr lang="en-US" sz="2200" spc="-13" dirty="0">
                <a:latin typeface="Times New Roman"/>
                <a:cs typeface="Times New Roman"/>
              </a:rPr>
              <a:t>the</a:t>
            </a:r>
            <a:r>
              <a:rPr lang="en-US" sz="2200" spc="172" dirty="0">
                <a:latin typeface="Times New Roman"/>
                <a:cs typeface="Times New Roman"/>
              </a:rPr>
              <a:t> </a:t>
            </a:r>
            <a:r>
              <a:rPr lang="en-US" sz="2200" spc="-13" dirty="0">
                <a:latin typeface="Times New Roman"/>
                <a:cs typeface="Times New Roman"/>
              </a:rPr>
              <a:t>subject</a:t>
            </a:r>
            <a:endParaRPr lang="en-US" sz="2200" dirty="0">
              <a:latin typeface="Times New Roman"/>
              <a:cs typeface="Times New Roman"/>
            </a:endParaRPr>
          </a:p>
          <a:p>
            <a:pPr>
              <a:spcBef>
                <a:spcPts val="18"/>
              </a:spcBef>
              <a:buClr>
                <a:srgbClr val="0C343D"/>
              </a:buClr>
            </a:pPr>
            <a:endParaRPr lang="en-US" sz="2200" dirty="0">
              <a:latin typeface="Times New Roman"/>
              <a:cs typeface="Times New Roman"/>
            </a:endParaRPr>
          </a:p>
          <a:p>
            <a:pPr marL="294730" indent="-283524">
              <a:tabLst>
                <a:tab pos="294170" algn="l"/>
                <a:tab pos="294730" algn="l"/>
              </a:tabLst>
            </a:pPr>
            <a:r>
              <a:rPr lang="en-US" sz="2200" spc="-4" dirty="0">
                <a:latin typeface="Times New Roman"/>
                <a:cs typeface="Times New Roman"/>
              </a:rPr>
              <a:t>Ways </a:t>
            </a:r>
            <a:r>
              <a:rPr lang="en-US" sz="2200" spc="-13" dirty="0">
                <a:latin typeface="Times New Roman"/>
                <a:cs typeface="Times New Roman"/>
              </a:rPr>
              <a:t>that </a:t>
            </a:r>
            <a:r>
              <a:rPr lang="en-US" sz="2200" spc="4" dirty="0">
                <a:latin typeface="Times New Roman"/>
                <a:cs typeface="Times New Roman"/>
              </a:rPr>
              <a:t>you </a:t>
            </a:r>
            <a:r>
              <a:rPr lang="en-US" sz="2200" spc="-9" dirty="0">
                <a:latin typeface="Times New Roman"/>
                <a:cs typeface="Times New Roman"/>
              </a:rPr>
              <a:t>will </a:t>
            </a:r>
            <a:r>
              <a:rPr lang="en-US" sz="2200" spc="-13" dirty="0">
                <a:latin typeface="Times New Roman"/>
                <a:cs typeface="Times New Roman"/>
              </a:rPr>
              <a:t>nurture </a:t>
            </a:r>
            <a:r>
              <a:rPr lang="en-US" sz="2200" dirty="0">
                <a:latin typeface="Times New Roman"/>
                <a:cs typeface="Times New Roman"/>
              </a:rPr>
              <a:t>a </a:t>
            </a:r>
            <a:r>
              <a:rPr lang="en-US" sz="2200" spc="-18" dirty="0">
                <a:latin typeface="Times New Roman"/>
                <a:cs typeface="Times New Roman"/>
              </a:rPr>
              <a:t>positive </a:t>
            </a:r>
            <a:r>
              <a:rPr lang="en-US" sz="2200" spc="-22" dirty="0">
                <a:latin typeface="Times New Roman"/>
                <a:cs typeface="Times New Roman"/>
              </a:rPr>
              <a:t>math</a:t>
            </a:r>
            <a:r>
              <a:rPr lang="en-US" sz="2200" spc="199" dirty="0">
                <a:latin typeface="Times New Roman"/>
                <a:cs typeface="Times New Roman"/>
              </a:rPr>
              <a:t> </a:t>
            </a:r>
            <a:r>
              <a:rPr lang="en-US" sz="2200" spc="-22" dirty="0">
                <a:latin typeface="Times New Roman"/>
                <a:cs typeface="Times New Roman"/>
              </a:rPr>
              <a:t>identity</a:t>
            </a:r>
            <a:endParaRPr lang="en-US" sz="2200" dirty="0">
              <a:latin typeface="Times New Roman"/>
              <a:cs typeface="Times New Roman"/>
            </a:endParaRPr>
          </a:p>
          <a:p>
            <a:pPr>
              <a:spcBef>
                <a:spcPts val="22"/>
              </a:spcBef>
              <a:buClr>
                <a:srgbClr val="0C343D"/>
              </a:buClr>
            </a:pPr>
            <a:endParaRPr lang="en-US" sz="2200" dirty="0">
              <a:latin typeface="Times New Roman"/>
              <a:cs typeface="Times New Roman"/>
            </a:endParaRPr>
          </a:p>
          <a:p>
            <a:pPr marL="294730" indent="-283524">
              <a:tabLst>
                <a:tab pos="294170" algn="l"/>
                <a:tab pos="294730" algn="l"/>
              </a:tabLst>
            </a:pPr>
            <a:r>
              <a:rPr lang="en-US" sz="2200" spc="-4" dirty="0">
                <a:latin typeface="Times New Roman"/>
                <a:cs typeface="Times New Roman"/>
              </a:rPr>
              <a:t>Ways </a:t>
            </a:r>
            <a:r>
              <a:rPr lang="en-US" sz="2200" spc="-13" dirty="0">
                <a:latin typeface="Times New Roman"/>
                <a:cs typeface="Times New Roman"/>
              </a:rPr>
              <a:t>that </a:t>
            </a:r>
            <a:r>
              <a:rPr lang="en-US" sz="2200" spc="4" dirty="0">
                <a:latin typeface="Times New Roman"/>
                <a:cs typeface="Times New Roman"/>
              </a:rPr>
              <a:t>you </a:t>
            </a:r>
            <a:r>
              <a:rPr lang="en-US" sz="2200" spc="-9" dirty="0">
                <a:latin typeface="Times New Roman"/>
                <a:cs typeface="Times New Roman"/>
              </a:rPr>
              <a:t>will </a:t>
            </a:r>
            <a:r>
              <a:rPr lang="en-US" sz="2200" spc="-13" dirty="0">
                <a:latin typeface="Times New Roman"/>
                <a:cs typeface="Times New Roman"/>
              </a:rPr>
              <a:t>help </a:t>
            </a:r>
            <a:r>
              <a:rPr lang="en-US" sz="2200" spc="-18" dirty="0">
                <a:latin typeface="Times New Roman"/>
                <a:cs typeface="Times New Roman"/>
              </a:rPr>
              <a:t>strengthen  </a:t>
            </a:r>
            <a:r>
              <a:rPr lang="en-US" sz="2200" spc="-13" dirty="0">
                <a:latin typeface="Times New Roman"/>
                <a:cs typeface="Times New Roman"/>
              </a:rPr>
              <a:t>students’ </a:t>
            </a:r>
            <a:r>
              <a:rPr lang="en-US" sz="2200" spc="-22" dirty="0">
                <a:latin typeface="Times New Roman"/>
                <a:cs typeface="Times New Roman"/>
              </a:rPr>
              <a:t>mathematical  </a:t>
            </a:r>
            <a:r>
              <a:rPr lang="en-US" sz="2200" spc="-18" dirty="0">
                <a:latin typeface="Times New Roman"/>
                <a:cs typeface="Times New Roman"/>
              </a:rPr>
              <a:t>proficiency  </a:t>
            </a:r>
            <a:r>
              <a:rPr lang="en-US" sz="2200" spc="-4" dirty="0">
                <a:latin typeface="Times New Roman"/>
                <a:cs typeface="Times New Roman"/>
              </a:rPr>
              <a:t>and</a:t>
            </a:r>
            <a:r>
              <a:rPr lang="en-US" sz="2200" spc="163" dirty="0">
                <a:latin typeface="Times New Roman"/>
                <a:cs typeface="Times New Roman"/>
              </a:rPr>
              <a:t> </a:t>
            </a:r>
            <a:r>
              <a:rPr lang="en-US" sz="2200" spc="-4" dirty="0">
                <a:latin typeface="Times New Roman"/>
                <a:cs typeface="Times New Roman"/>
              </a:rPr>
              <a:t>agency</a:t>
            </a:r>
            <a:endParaRPr lang="en-US" sz="2200" dirty="0">
              <a:latin typeface="Times New Roman"/>
              <a:cs typeface="Times New Roman"/>
            </a:endParaRPr>
          </a:p>
          <a:p>
            <a:pPr>
              <a:spcBef>
                <a:spcPts val="22"/>
              </a:spcBef>
              <a:buClr>
                <a:srgbClr val="0C343D"/>
              </a:buClr>
            </a:pPr>
            <a:endParaRPr lang="en-US" sz="2200" dirty="0">
              <a:latin typeface="Times New Roman"/>
              <a:cs typeface="Times New Roman"/>
            </a:endParaRPr>
          </a:p>
          <a:p>
            <a:pPr marL="294730" indent="-283524">
              <a:tabLst>
                <a:tab pos="294170" algn="l"/>
                <a:tab pos="294730" algn="l"/>
              </a:tabLst>
            </a:pPr>
            <a:r>
              <a:rPr lang="en-US" sz="2200" spc="13" dirty="0">
                <a:latin typeface="Times New Roman"/>
                <a:cs typeface="Times New Roman"/>
              </a:rPr>
              <a:t>Your </a:t>
            </a:r>
            <a:r>
              <a:rPr lang="en-US" sz="2200" spc="-22" dirty="0">
                <a:latin typeface="Times New Roman"/>
                <a:cs typeface="Times New Roman"/>
              </a:rPr>
              <a:t>favorite  mathematics  </a:t>
            </a:r>
            <a:r>
              <a:rPr lang="en-US" sz="2200" spc="-18" dirty="0">
                <a:latin typeface="Times New Roman"/>
                <a:cs typeface="Times New Roman"/>
              </a:rPr>
              <a:t>topics  </a:t>
            </a:r>
            <a:r>
              <a:rPr lang="en-US" sz="2200" spc="-22" dirty="0">
                <a:latin typeface="Times New Roman"/>
                <a:cs typeface="Times New Roman"/>
              </a:rPr>
              <a:t>to </a:t>
            </a:r>
            <a:r>
              <a:rPr lang="en-US" sz="2200" spc="-13" dirty="0">
                <a:latin typeface="Times New Roman"/>
                <a:cs typeface="Times New Roman"/>
              </a:rPr>
              <a:t>teach </a:t>
            </a:r>
            <a:r>
              <a:rPr lang="en-US" sz="2200" spc="-9" dirty="0">
                <a:latin typeface="Times New Roman"/>
                <a:cs typeface="Times New Roman"/>
              </a:rPr>
              <a:t>for </a:t>
            </a:r>
            <a:r>
              <a:rPr lang="en-US" sz="2200" spc="-22" dirty="0">
                <a:latin typeface="Times New Roman"/>
                <a:cs typeface="Times New Roman"/>
              </a:rPr>
              <a:t>this </a:t>
            </a:r>
            <a:r>
              <a:rPr lang="en-US" sz="2200" spc="-9" dirty="0">
                <a:latin typeface="Times New Roman"/>
                <a:cs typeface="Times New Roman"/>
              </a:rPr>
              <a:t>grade </a:t>
            </a:r>
            <a:r>
              <a:rPr lang="en-US" sz="2200" spc="-13" dirty="0">
                <a:latin typeface="Times New Roman"/>
                <a:cs typeface="Times New Roman"/>
              </a:rPr>
              <a:t>level </a:t>
            </a:r>
            <a:r>
              <a:rPr lang="en-US" sz="2200" spc="-4" dirty="0">
                <a:latin typeface="Times New Roman"/>
                <a:cs typeface="Times New Roman"/>
              </a:rPr>
              <a:t>and </a:t>
            </a:r>
            <a:r>
              <a:rPr lang="en-US" sz="2200" spc="18" dirty="0">
                <a:latin typeface="Times New Roman"/>
                <a:cs typeface="Times New Roman"/>
              </a:rPr>
              <a:t>why </a:t>
            </a:r>
            <a:r>
              <a:rPr lang="en-US" sz="2200" spc="4" dirty="0">
                <a:latin typeface="Times New Roman"/>
                <a:cs typeface="Times New Roman"/>
              </a:rPr>
              <a:t>you </a:t>
            </a:r>
            <a:r>
              <a:rPr lang="en-US" sz="2200" spc="-22" dirty="0">
                <a:latin typeface="Times New Roman"/>
                <a:cs typeface="Times New Roman"/>
              </a:rPr>
              <a:t>like  </a:t>
            </a:r>
            <a:r>
              <a:rPr lang="en-US" sz="2200" spc="-13" dirty="0">
                <a:latin typeface="Times New Roman"/>
                <a:cs typeface="Times New Roman"/>
              </a:rPr>
              <a:t>these</a:t>
            </a:r>
            <a:r>
              <a:rPr lang="en-US" sz="2200" spc="-84" dirty="0">
                <a:latin typeface="Times New Roman"/>
                <a:cs typeface="Times New Roman"/>
              </a:rPr>
              <a:t> </a:t>
            </a:r>
            <a:r>
              <a:rPr lang="en-US" sz="2200" spc="-9" dirty="0">
                <a:latin typeface="Times New Roman"/>
                <a:cs typeface="Times New Roman"/>
              </a:rPr>
              <a:t>best</a:t>
            </a:r>
            <a:endParaRPr lang="en-US" sz="2200" dirty="0">
              <a:latin typeface="Times New Roman"/>
              <a:cs typeface="Times New Roman"/>
            </a:endParaRPr>
          </a:p>
          <a:p>
            <a:pPr>
              <a:spcBef>
                <a:spcPts val="22"/>
              </a:spcBef>
              <a:buClr>
                <a:srgbClr val="0C343D"/>
              </a:buClr>
            </a:pPr>
            <a:endParaRPr lang="en-US" sz="1800" dirty="0">
              <a:latin typeface="Times New Roman"/>
              <a:cs typeface="Times New Roman"/>
            </a:endParaRPr>
          </a:p>
          <a:p>
            <a:endParaRPr lang="en-US" dirty="0"/>
          </a:p>
        </p:txBody>
      </p:sp>
    </p:spTree>
    <p:extLst>
      <p:ext uri="{BB962C8B-B14F-4D97-AF65-F5344CB8AC3E}">
        <p14:creationId xmlns:p14="http://schemas.microsoft.com/office/powerpoint/2010/main" val="3580818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60635" y="1169448"/>
            <a:ext cx="2408704" cy="162993"/>
          </a:xfrm>
          <a:prstGeom prst="rect">
            <a:avLst/>
          </a:prstGeom>
        </p:spPr>
        <p:txBody>
          <a:bodyPr vert="horz" wrap="square" lIns="0" tIns="0" rIns="0" bIns="0" rtlCol="0">
            <a:spAutoFit/>
          </a:bodyPr>
          <a:lstStyle/>
          <a:p>
            <a:pPr marL="11206"/>
            <a:r>
              <a:rPr sz="1059" spc="-4" dirty="0">
                <a:solidFill>
                  <a:srgbClr val="352E23"/>
                </a:solidFill>
                <a:latin typeface="Arial"/>
                <a:cs typeface="Arial"/>
              </a:rPr>
              <a:t>Aguirre,</a:t>
            </a:r>
            <a:r>
              <a:rPr sz="1059" spc="-115" dirty="0">
                <a:solidFill>
                  <a:srgbClr val="352E23"/>
                </a:solidFill>
                <a:latin typeface="Arial"/>
                <a:cs typeface="Arial"/>
              </a:rPr>
              <a:t> </a:t>
            </a:r>
            <a:r>
              <a:rPr sz="1059" spc="-9" dirty="0">
                <a:solidFill>
                  <a:srgbClr val="352E23"/>
                </a:solidFill>
                <a:latin typeface="Arial"/>
                <a:cs typeface="Arial"/>
              </a:rPr>
              <a:t>Mayfield</a:t>
            </a:r>
            <a:r>
              <a:rPr sz="1059" spc="-119" dirty="0">
                <a:solidFill>
                  <a:srgbClr val="352E23"/>
                </a:solidFill>
                <a:latin typeface="Arial"/>
                <a:cs typeface="Arial"/>
              </a:rPr>
              <a:t> </a:t>
            </a:r>
            <a:r>
              <a:rPr sz="1059" spc="-4" dirty="0">
                <a:solidFill>
                  <a:srgbClr val="352E23"/>
                </a:solidFill>
                <a:latin typeface="Arial"/>
                <a:cs typeface="Arial"/>
              </a:rPr>
              <a:t>Ingram,</a:t>
            </a:r>
            <a:r>
              <a:rPr sz="1059" spc="-115" dirty="0">
                <a:solidFill>
                  <a:srgbClr val="352E23"/>
                </a:solidFill>
                <a:latin typeface="Arial"/>
                <a:cs typeface="Arial"/>
              </a:rPr>
              <a:t> </a:t>
            </a:r>
            <a:r>
              <a:rPr sz="1059" spc="4" dirty="0">
                <a:solidFill>
                  <a:srgbClr val="352E23"/>
                </a:solidFill>
                <a:latin typeface="Arial"/>
                <a:cs typeface="Arial"/>
              </a:rPr>
              <a:t>&amp;</a:t>
            </a:r>
            <a:r>
              <a:rPr sz="1059" spc="-141" dirty="0">
                <a:solidFill>
                  <a:srgbClr val="352E23"/>
                </a:solidFill>
                <a:latin typeface="Arial"/>
                <a:cs typeface="Arial"/>
              </a:rPr>
              <a:t> </a:t>
            </a:r>
            <a:r>
              <a:rPr sz="1059" spc="-9" dirty="0">
                <a:solidFill>
                  <a:srgbClr val="352E23"/>
                </a:solidFill>
                <a:latin typeface="Arial"/>
                <a:cs typeface="Arial"/>
              </a:rPr>
              <a:t>Martin</a:t>
            </a:r>
            <a:r>
              <a:rPr sz="1059" spc="-119" dirty="0">
                <a:solidFill>
                  <a:srgbClr val="352E23"/>
                </a:solidFill>
                <a:latin typeface="Arial"/>
                <a:cs typeface="Arial"/>
              </a:rPr>
              <a:t> </a:t>
            </a:r>
            <a:r>
              <a:rPr sz="1059" dirty="0">
                <a:solidFill>
                  <a:srgbClr val="352E23"/>
                </a:solidFill>
                <a:latin typeface="Arial"/>
                <a:cs typeface="Arial"/>
              </a:rPr>
              <a:t>(2013)</a:t>
            </a:r>
            <a:endParaRPr sz="1059" dirty="0">
              <a:latin typeface="Arial"/>
              <a:cs typeface="Arial"/>
            </a:endParaRPr>
          </a:p>
        </p:txBody>
      </p:sp>
      <p:sp>
        <p:nvSpPr>
          <p:cNvPr id="5" name="Title 4">
            <a:extLst>
              <a:ext uri="{FF2B5EF4-FFF2-40B4-BE49-F238E27FC236}">
                <a16:creationId xmlns:a16="http://schemas.microsoft.com/office/drawing/2014/main" id="{81FF3AAB-85A4-2A42-95DB-9E7487BF5CCC}"/>
              </a:ext>
            </a:extLst>
          </p:cNvPr>
          <p:cNvSpPr>
            <a:spLocks noGrp="1"/>
          </p:cNvSpPr>
          <p:nvPr>
            <p:ph type="title"/>
          </p:nvPr>
        </p:nvSpPr>
        <p:spPr>
          <a:xfrm>
            <a:off x="0" y="0"/>
            <a:ext cx="9144000" cy="1143000"/>
          </a:xfrm>
        </p:spPr>
        <p:txBody>
          <a:bodyPr>
            <a:normAutofit fontScale="90000"/>
          </a:bodyPr>
          <a:lstStyle/>
          <a:p>
            <a:r>
              <a:rPr lang="en-US" spc="-221" dirty="0"/>
              <a:t>Back </a:t>
            </a:r>
            <a:r>
              <a:rPr lang="en-US" spc="-243" dirty="0"/>
              <a:t>to </a:t>
            </a:r>
            <a:r>
              <a:rPr lang="en-US" spc="-212" dirty="0"/>
              <a:t>School </a:t>
            </a:r>
            <a:r>
              <a:rPr lang="en-US" spc="-190" dirty="0"/>
              <a:t>Nights:  </a:t>
            </a:r>
            <a:r>
              <a:rPr lang="en-US" spc="-154" dirty="0"/>
              <a:t>Key</a:t>
            </a:r>
            <a:r>
              <a:rPr lang="en-US" spc="224" dirty="0"/>
              <a:t> </a:t>
            </a:r>
            <a:r>
              <a:rPr lang="en-US" spc="-221" dirty="0"/>
              <a:t>Considerations</a:t>
            </a:r>
            <a:endParaRPr lang="en-US" dirty="0"/>
          </a:p>
        </p:txBody>
      </p:sp>
      <p:sp>
        <p:nvSpPr>
          <p:cNvPr id="6" name="Content Placeholder 5">
            <a:extLst>
              <a:ext uri="{FF2B5EF4-FFF2-40B4-BE49-F238E27FC236}">
                <a16:creationId xmlns:a16="http://schemas.microsoft.com/office/drawing/2014/main" id="{838E1E19-60D4-674C-87BB-0E745E708B35}"/>
              </a:ext>
            </a:extLst>
          </p:cNvPr>
          <p:cNvSpPr>
            <a:spLocks noGrp="1"/>
          </p:cNvSpPr>
          <p:nvPr>
            <p:ph idx="1"/>
          </p:nvPr>
        </p:nvSpPr>
        <p:spPr>
          <a:xfrm>
            <a:off x="457200" y="1654083"/>
            <a:ext cx="8229600" cy="4525963"/>
          </a:xfrm>
        </p:spPr>
        <p:txBody>
          <a:bodyPr>
            <a:noAutofit/>
          </a:bodyPr>
          <a:lstStyle/>
          <a:p>
            <a:pPr marL="294730" marR="149607" indent="-283524">
              <a:tabLst>
                <a:tab pos="294170" algn="l"/>
                <a:tab pos="294730" algn="l"/>
              </a:tabLst>
            </a:pPr>
            <a:r>
              <a:rPr lang="en-US" sz="2200" spc="-13" dirty="0">
                <a:latin typeface="Times New Roman"/>
                <a:cs typeface="Times New Roman"/>
              </a:rPr>
              <a:t>Strengths </a:t>
            </a:r>
            <a:r>
              <a:rPr lang="en-US" sz="2200" dirty="0">
                <a:latin typeface="Times New Roman"/>
                <a:cs typeface="Times New Roman"/>
              </a:rPr>
              <a:t>of </a:t>
            </a:r>
            <a:r>
              <a:rPr lang="en-US" sz="2200" spc="-13" dirty="0">
                <a:latin typeface="Times New Roman"/>
                <a:cs typeface="Times New Roman"/>
              </a:rPr>
              <a:t>the </a:t>
            </a:r>
            <a:r>
              <a:rPr lang="en-US" sz="2200" spc="-22" dirty="0">
                <a:latin typeface="Times New Roman"/>
                <a:cs typeface="Times New Roman"/>
              </a:rPr>
              <a:t>mathematics </a:t>
            </a:r>
            <a:r>
              <a:rPr lang="en-US" sz="2200" spc="-18" dirty="0">
                <a:latin typeface="Times New Roman"/>
                <a:cs typeface="Times New Roman"/>
              </a:rPr>
              <a:t>curriculum </a:t>
            </a:r>
            <a:r>
              <a:rPr lang="en-US" sz="2200" spc="-4" dirty="0">
                <a:latin typeface="Times New Roman"/>
                <a:cs typeface="Times New Roman"/>
              </a:rPr>
              <a:t>and </a:t>
            </a:r>
            <a:r>
              <a:rPr lang="en-US" sz="2200" spc="9" dirty="0">
                <a:latin typeface="Times New Roman"/>
                <a:cs typeface="Times New Roman"/>
              </a:rPr>
              <a:t>ways </a:t>
            </a:r>
            <a:r>
              <a:rPr lang="en-US" sz="2200" spc="-13" dirty="0">
                <a:latin typeface="Times New Roman"/>
                <a:cs typeface="Times New Roman"/>
              </a:rPr>
              <a:t>that </a:t>
            </a:r>
            <a:r>
              <a:rPr lang="en-US" sz="2200" spc="4" dirty="0">
                <a:latin typeface="Times New Roman"/>
                <a:cs typeface="Times New Roman"/>
              </a:rPr>
              <a:t>you </a:t>
            </a:r>
            <a:r>
              <a:rPr lang="en-US" sz="2200" spc="-9" dirty="0">
                <a:latin typeface="Times New Roman"/>
                <a:cs typeface="Times New Roman"/>
              </a:rPr>
              <a:t>will </a:t>
            </a:r>
            <a:r>
              <a:rPr lang="en-US" sz="2200" spc="-18" dirty="0">
                <a:latin typeface="Times New Roman"/>
                <a:cs typeface="Times New Roman"/>
              </a:rPr>
              <a:t>enrich </a:t>
            </a:r>
            <a:r>
              <a:rPr lang="en-US" sz="2200" spc="-13" dirty="0">
                <a:latin typeface="Times New Roman"/>
                <a:cs typeface="Times New Roman"/>
              </a:rPr>
              <a:t>the students’ </a:t>
            </a:r>
            <a:r>
              <a:rPr lang="en-US" sz="2200" spc="-22" dirty="0">
                <a:latin typeface="Times New Roman"/>
                <a:cs typeface="Times New Roman"/>
              </a:rPr>
              <a:t>mathematics  </a:t>
            </a:r>
            <a:r>
              <a:rPr lang="en-US" sz="2200" spc="-13" dirty="0">
                <a:latin typeface="Times New Roman"/>
                <a:cs typeface="Times New Roman"/>
              </a:rPr>
              <a:t>experiences</a:t>
            </a:r>
            <a:endParaRPr lang="en-US" sz="2200" dirty="0">
              <a:latin typeface="Times New Roman"/>
              <a:cs typeface="Times New Roman"/>
            </a:endParaRPr>
          </a:p>
          <a:p>
            <a:pPr>
              <a:spcBef>
                <a:spcPts val="18"/>
              </a:spcBef>
              <a:buClr>
                <a:srgbClr val="0C343D"/>
              </a:buClr>
            </a:pPr>
            <a:endParaRPr lang="en-US" sz="2200" dirty="0">
              <a:latin typeface="Times New Roman"/>
              <a:cs typeface="Times New Roman"/>
            </a:endParaRPr>
          </a:p>
          <a:p>
            <a:pPr marL="294730" indent="-283524">
              <a:tabLst>
                <a:tab pos="294170" algn="l"/>
                <a:tab pos="294730" algn="l"/>
              </a:tabLst>
            </a:pPr>
            <a:r>
              <a:rPr lang="en-US" sz="2200" spc="-9" dirty="0">
                <a:latin typeface="Times New Roman"/>
                <a:cs typeface="Times New Roman"/>
              </a:rPr>
              <a:t>Special </a:t>
            </a:r>
            <a:r>
              <a:rPr lang="en-US" sz="2200" spc="-22" dirty="0">
                <a:latin typeface="Times New Roman"/>
                <a:cs typeface="Times New Roman"/>
              </a:rPr>
              <a:t>math </a:t>
            </a:r>
            <a:r>
              <a:rPr lang="en-US" sz="2200" spc="-18" dirty="0">
                <a:latin typeface="Times New Roman"/>
                <a:cs typeface="Times New Roman"/>
              </a:rPr>
              <a:t>projects  </a:t>
            </a:r>
            <a:r>
              <a:rPr lang="en-US" sz="2200" spc="-9" dirty="0">
                <a:latin typeface="Times New Roman"/>
                <a:cs typeface="Times New Roman"/>
              </a:rPr>
              <a:t>(perhaps </a:t>
            </a:r>
            <a:r>
              <a:rPr lang="en-US" sz="2200" spc="-22" dirty="0">
                <a:latin typeface="Times New Roman"/>
                <a:cs typeface="Times New Roman"/>
              </a:rPr>
              <a:t>tied to </a:t>
            </a:r>
            <a:r>
              <a:rPr lang="en-US" sz="2200" spc="-13" dirty="0">
                <a:latin typeface="Times New Roman"/>
                <a:cs typeface="Times New Roman"/>
              </a:rPr>
              <a:t>science </a:t>
            </a:r>
            <a:r>
              <a:rPr lang="en-US" sz="2200" spc="-18" dirty="0">
                <a:latin typeface="Times New Roman"/>
                <a:cs typeface="Times New Roman"/>
              </a:rPr>
              <a:t>units  </a:t>
            </a:r>
            <a:r>
              <a:rPr lang="en-US" sz="2200" dirty="0">
                <a:latin typeface="Times New Roman"/>
                <a:cs typeface="Times New Roman"/>
              </a:rPr>
              <a:t>or </a:t>
            </a:r>
            <a:r>
              <a:rPr lang="en-US" sz="2200" spc="-18" dirty="0">
                <a:latin typeface="Times New Roman"/>
                <a:cs typeface="Times New Roman"/>
              </a:rPr>
              <a:t>community  service</a:t>
            </a:r>
            <a:r>
              <a:rPr lang="en-US" sz="2200" spc="291" dirty="0">
                <a:latin typeface="Times New Roman"/>
                <a:cs typeface="Times New Roman"/>
              </a:rPr>
              <a:t> </a:t>
            </a:r>
            <a:r>
              <a:rPr lang="en-US" sz="2200" spc="-18" dirty="0">
                <a:latin typeface="Times New Roman"/>
                <a:cs typeface="Times New Roman"/>
              </a:rPr>
              <a:t>projects)</a:t>
            </a:r>
            <a:endParaRPr lang="en-US" sz="2200" dirty="0">
              <a:latin typeface="Times New Roman"/>
              <a:cs typeface="Times New Roman"/>
            </a:endParaRPr>
          </a:p>
          <a:p>
            <a:pPr>
              <a:spcBef>
                <a:spcPts val="22"/>
              </a:spcBef>
              <a:buClr>
                <a:srgbClr val="0C343D"/>
              </a:buClr>
            </a:pPr>
            <a:endParaRPr lang="en-US" sz="2200" dirty="0">
              <a:latin typeface="Times New Roman"/>
              <a:cs typeface="Times New Roman"/>
            </a:endParaRPr>
          </a:p>
          <a:p>
            <a:pPr marL="294730" indent="-283524">
              <a:tabLst>
                <a:tab pos="294170" algn="l"/>
                <a:tab pos="294730" algn="l"/>
              </a:tabLst>
            </a:pPr>
            <a:r>
              <a:rPr lang="en-US" sz="2200" spc="-4" dirty="0">
                <a:latin typeface="Times New Roman"/>
                <a:cs typeface="Times New Roman"/>
              </a:rPr>
              <a:t>Ways </a:t>
            </a:r>
            <a:r>
              <a:rPr lang="en-US" sz="2200" spc="-13" dirty="0">
                <a:latin typeface="Times New Roman"/>
                <a:cs typeface="Times New Roman"/>
              </a:rPr>
              <a:t>that </a:t>
            </a:r>
            <a:r>
              <a:rPr lang="en-US" sz="2200" spc="4" dirty="0">
                <a:latin typeface="Times New Roman"/>
                <a:cs typeface="Times New Roman"/>
              </a:rPr>
              <a:t>you </a:t>
            </a:r>
            <a:r>
              <a:rPr lang="en-US" sz="2200" spc="-9" dirty="0">
                <a:latin typeface="Times New Roman"/>
                <a:cs typeface="Times New Roman"/>
              </a:rPr>
              <a:t>will </a:t>
            </a:r>
            <a:r>
              <a:rPr lang="en-US" sz="2200" spc="-18" dirty="0">
                <a:latin typeface="Times New Roman"/>
                <a:cs typeface="Times New Roman"/>
              </a:rPr>
              <a:t>communicate  </a:t>
            </a:r>
            <a:r>
              <a:rPr lang="en-US" sz="2200" spc="-22" dirty="0">
                <a:latin typeface="Times New Roman"/>
                <a:cs typeface="Times New Roman"/>
              </a:rPr>
              <a:t>math </a:t>
            </a:r>
            <a:r>
              <a:rPr lang="en-US" sz="2200" spc="-13" dirty="0">
                <a:latin typeface="Times New Roman"/>
                <a:cs typeface="Times New Roman"/>
              </a:rPr>
              <a:t>progress </a:t>
            </a:r>
            <a:r>
              <a:rPr lang="en-US" sz="2200" spc="-22" dirty="0">
                <a:latin typeface="Times New Roman"/>
                <a:cs typeface="Times New Roman"/>
              </a:rPr>
              <a:t>to  </a:t>
            </a:r>
            <a:r>
              <a:rPr lang="en-US" sz="2200" spc="-26" dirty="0">
                <a:latin typeface="Times New Roman"/>
                <a:cs typeface="Times New Roman"/>
              </a:rPr>
              <a:t>families</a:t>
            </a:r>
            <a:endParaRPr lang="en-US" sz="2200" dirty="0">
              <a:latin typeface="Times New Roman"/>
              <a:cs typeface="Times New Roman"/>
            </a:endParaRPr>
          </a:p>
          <a:p>
            <a:pPr>
              <a:spcBef>
                <a:spcPts val="49"/>
              </a:spcBef>
              <a:buClr>
                <a:srgbClr val="0C343D"/>
              </a:buClr>
            </a:pPr>
            <a:endParaRPr lang="en-US" sz="2200" dirty="0">
              <a:latin typeface="Times New Roman"/>
              <a:cs typeface="Times New Roman"/>
            </a:endParaRPr>
          </a:p>
          <a:p>
            <a:pPr marL="294730" marR="4483" indent="-283524">
              <a:lnSpc>
                <a:spcPct val="101299"/>
              </a:lnSpc>
              <a:tabLst>
                <a:tab pos="294170" algn="l"/>
                <a:tab pos="294730" algn="l"/>
              </a:tabLst>
            </a:pPr>
            <a:r>
              <a:rPr lang="en-US" sz="2200" spc="-4" dirty="0">
                <a:latin typeface="Times New Roman"/>
                <a:cs typeface="Times New Roman"/>
              </a:rPr>
              <a:t>Ways </a:t>
            </a:r>
            <a:r>
              <a:rPr lang="en-US" sz="2200" spc="-13" dirty="0">
                <a:latin typeface="Times New Roman"/>
                <a:cs typeface="Times New Roman"/>
              </a:rPr>
              <a:t>that parents </a:t>
            </a:r>
            <a:r>
              <a:rPr lang="en-US" sz="2200" spc="-9" dirty="0">
                <a:latin typeface="Times New Roman"/>
                <a:cs typeface="Times New Roman"/>
              </a:rPr>
              <a:t>can </a:t>
            </a:r>
            <a:r>
              <a:rPr lang="en-US" sz="2200" spc="-13" dirty="0">
                <a:latin typeface="Times New Roman"/>
                <a:cs typeface="Times New Roman"/>
              </a:rPr>
              <a:t>partner </a:t>
            </a:r>
            <a:r>
              <a:rPr lang="en-US" sz="2200" spc="-9" dirty="0">
                <a:latin typeface="Times New Roman"/>
                <a:cs typeface="Times New Roman"/>
              </a:rPr>
              <a:t>with </a:t>
            </a:r>
            <a:r>
              <a:rPr lang="en-US" sz="2200" spc="4" dirty="0">
                <a:latin typeface="Times New Roman"/>
                <a:cs typeface="Times New Roman"/>
              </a:rPr>
              <a:t>you </a:t>
            </a:r>
            <a:r>
              <a:rPr lang="en-US" sz="2200" spc="-22" dirty="0">
                <a:latin typeface="Times New Roman"/>
                <a:cs typeface="Times New Roman"/>
              </a:rPr>
              <a:t>to </a:t>
            </a:r>
            <a:r>
              <a:rPr lang="en-US" sz="2200" spc="-4" dirty="0">
                <a:latin typeface="Times New Roman"/>
                <a:cs typeface="Times New Roman"/>
              </a:rPr>
              <a:t>support </a:t>
            </a:r>
            <a:r>
              <a:rPr lang="en-US" sz="2200" spc="-22" dirty="0">
                <a:latin typeface="Times New Roman"/>
                <a:cs typeface="Times New Roman"/>
              </a:rPr>
              <a:t>math </a:t>
            </a:r>
            <a:r>
              <a:rPr lang="en-US" sz="2200" spc="-18" dirty="0">
                <a:latin typeface="Times New Roman"/>
                <a:cs typeface="Times New Roman"/>
              </a:rPr>
              <a:t>learning </a:t>
            </a:r>
            <a:r>
              <a:rPr lang="en-US" sz="2200" spc="-9" dirty="0">
                <a:latin typeface="Times New Roman"/>
                <a:cs typeface="Times New Roman"/>
              </a:rPr>
              <a:t>(you </a:t>
            </a:r>
            <a:r>
              <a:rPr lang="en-US" sz="2200" spc="-18" dirty="0">
                <a:latin typeface="Times New Roman"/>
                <a:cs typeface="Times New Roman"/>
              </a:rPr>
              <a:t>might </a:t>
            </a:r>
            <a:r>
              <a:rPr lang="en-US" sz="2200" spc="-4" dirty="0">
                <a:latin typeface="Times New Roman"/>
                <a:cs typeface="Times New Roman"/>
              </a:rPr>
              <a:t>suggest </a:t>
            </a:r>
            <a:r>
              <a:rPr lang="en-US" sz="2200" spc="-26" dirty="0">
                <a:latin typeface="Times New Roman"/>
                <a:cs typeface="Times New Roman"/>
              </a:rPr>
              <a:t>family </a:t>
            </a:r>
            <a:r>
              <a:rPr lang="en-US" sz="2200" spc="-13" dirty="0">
                <a:latin typeface="Times New Roman"/>
                <a:cs typeface="Times New Roman"/>
              </a:rPr>
              <a:t>games,  </a:t>
            </a:r>
            <a:r>
              <a:rPr lang="en-US" sz="2200" spc="-9" dirty="0">
                <a:latin typeface="Times New Roman"/>
                <a:cs typeface="Times New Roman"/>
              </a:rPr>
              <a:t>such </a:t>
            </a:r>
            <a:r>
              <a:rPr lang="en-US" sz="2200" spc="-4" dirty="0">
                <a:latin typeface="Times New Roman"/>
                <a:cs typeface="Times New Roman"/>
              </a:rPr>
              <a:t>as </a:t>
            </a:r>
            <a:r>
              <a:rPr lang="en-US" sz="2200" spc="-13" dirty="0">
                <a:latin typeface="Times New Roman"/>
                <a:cs typeface="Times New Roman"/>
              </a:rPr>
              <a:t>dominoes, </a:t>
            </a:r>
            <a:r>
              <a:rPr lang="en-US" sz="2200" spc="-9" dirty="0">
                <a:latin typeface="Times New Roman"/>
                <a:cs typeface="Times New Roman"/>
              </a:rPr>
              <a:t>chess </a:t>
            </a:r>
            <a:r>
              <a:rPr lang="en-US" sz="2200" dirty="0">
                <a:latin typeface="Times New Roman"/>
                <a:cs typeface="Times New Roman"/>
              </a:rPr>
              <a:t>or </a:t>
            </a:r>
            <a:r>
              <a:rPr lang="en-US" sz="2200" spc="-9" dirty="0">
                <a:latin typeface="Times New Roman"/>
                <a:cs typeface="Times New Roman"/>
              </a:rPr>
              <a:t>checkers, </a:t>
            </a:r>
            <a:r>
              <a:rPr lang="en-US" sz="2200" spc="-13" dirty="0">
                <a:latin typeface="Times New Roman"/>
                <a:cs typeface="Times New Roman"/>
              </a:rPr>
              <a:t>Parcheesi, cribbage, </a:t>
            </a:r>
            <a:r>
              <a:rPr lang="en-US" sz="2200" spc="4" dirty="0">
                <a:latin typeface="Times New Roman"/>
                <a:cs typeface="Times New Roman"/>
              </a:rPr>
              <a:t>Connect </a:t>
            </a:r>
            <a:r>
              <a:rPr lang="en-US" sz="2200" spc="-4" dirty="0">
                <a:latin typeface="Times New Roman"/>
                <a:cs typeface="Times New Roman"/>
              </a:rPr>
              <a:t>Four, </a:t>
            </a:r>
            <a:r>
              <a:rPr lang="en-US" sz="2200" spc="-9" dirty="0">
                <a:latin typeface="Times New Roman"/>
                <a:cs typeface="Times New Roman"/>
              </a:rPr>
              <a:t>spades, </a:t>
            </a:r>
            <a:r>
              <a:rPr lang="en-US" sz="2200" spc="-4" dirty="0">
                <a:latin typeface="Times New Roman"/>
                <a:cs typeface="Times New Roman"/>
              </a:rPr>
              <a:t>and </a:t>
            </a:r>
            <a:r>
              <a:rPr lang="en-US" sz="2200" spc="4" dirty="0">
                <a:latin typeface="Times New Roman"/>
                <a:cs typeface="Times New Roman"/>
              </a:rPr>
              <a:t>you </a:t>
            </a:r>
            <a:r>
              <a:rPr lang="en-US" sz="2200" spc="-9" dirty="0">
                <a:latin typeface="Times New Roman"/>
                <a:cs typeface="Times New Roman"/>
              </a:rPr>
              <a:t>could  </a:t>
            </a:r>
            <a:r>
              <a:rPr lang="en-US" sz="2200" spc="-22" dirty="0">
                <a:latin typeface="Times New Roman"/>
                <a:cs typeface="Times New Roman"/>
              </a:rPr>
              <a:t>actively </a:t>
            </a:r>
            <a:r>
              <a:rPr lang="en-US" sz="2200" spc="-9" dirty="0">
                <a:latin typeface="Times New Roman"/>
                <a:cs typeface="Times New Roman"/>
              </a:rPr>
              <a:t>point </a:t>
            </a:r>
            <a:r>
              <a:rPr lang="en-US" sz="2200" dirty="0">
                <a:latin typeface="Times New Roman"/>
                <a:cs typeface="Times New Roman"/>
              </a:rPr>
              <a:t>out </a:t>
            </a:r>
            <a:r>
              <a:rPr lang="en-US" sz="2200" spc="9" dirty="0">
                <a:latin typeface="Times New Roman"/>
                <a:cs typeface="Times New Roman"/>
              </a:rPr>
              <a:t>ways </a:t>
            </a:r>
            <a:r>
              <a:rPr lang="en-US" sz="2200" spc="-13" dirty="0">
                <a:latin typeface="Times New Roman"/>
                <a:cs typeface="Times New Roman"/>
              </a:rPr>
              <a:t>that </a:t>
            </a:r>
            <a:r>
              <a:rPr lang="en-US" sz="2200" spc="-26" dirty="0">
                <a:latin typeface="Times New Roman"/>
                <a:cs typeface="Times New Roman"/>
              </a:rPr>
              <a:t>families </a:t>
            </a:r>
            <a:r>
              <a:rPr lang="en-US" sz="2200" spc="-9" dirty="0">
                <a:latin typeface="Times New Roman"/>
                <a:cs typeface="Times New Roman"/>
              </a:rPr>
              <a:t>can </a:t>
            </a:r>
            <a:r>
              <a:rPr lang="en-US" sz="2200" spc="-4" dirty="0">
                <a:latin typeface="Times New Roman"/>
                <a:cs typeface="Times New Roman"/>
              </a:rPr>
              <a:t>use </a:t>
            </a:r>
            <a:r>
              <a:rPr lang="en-US" sz="2200" spc="-22" dirty="0">
                <a:latin typeface="Times New Roman"/>
                <a:cs typeface="Times New Roman"/>
              </a:rPr>
              <a:t>mathematics in </a:t>
            </a:r>
            <a:r>
              <a:rPr lang="en-US" sz="2200" spc="-9" dirty="0">
                <a:latin typeface="Times New Roman"/>
                <a:cs typeface="Times New Roman"/>
              </a:rPr>
              <a:t>everyday </a:t>
            </a:r>
            <a:r>
              <a:rPr lang="en-US" sz="2200" spc="-13" dirty="0">
                <a:latin typeface="Times New Roman"/>
                <a:cs typeface="Times New Roman"/>
              </a:rPr>
              <a:t>events, </a:t>
            </a:r>
            <a:r>
              <a:rPr lang="en-US" sz="2200" spc="-9" dirty="0">
                <a:latin typeface="Times New Roman"/>
                <a:cs typeface="Times New Roman"/>
              </a:rPr>
              <a:t>such </a:t>
            </a:r>
            <a:r>
              <a:rPr lang="en-US" sz="2200" spc="-4" dirty="0">
                <a:latin typeface="Times New Roman"/>
                <a:cs typeface="Times New Roman"/>
              </a:rPr>
              <a:t>as </a:t>
            </a:r>
            <a:r>
              <a:rPr lang="en-US" sz="2200" spc="-26" dirty="0">
                <a:latin typeface="Times New Roman"/>
                <a:cs typeface="Times New Roman"/>
              </a:rPr>
              <a:t>estimating  </a:t>
            </a:r>
            <a:r>
              <a:rPr lang="en-US" sz="2200" spc="-13" dirty="0">
                <a:latin typeface="Times New Roman"/>
                <a:cs typeface="Times New Roman"/>
              </a:rPr>
              <a:t>grocery </a:t>
            </a:r>
            <a:r>
              <a:rPr lang="en-US" sz="2200" spc="-26" dirty="0">
                <a:latin typeface="Times New Roman"/>
                <a:cs typeface="Times New Roman"/>
              </a:rPr>
              <a:t>bills, </a:t>
            </a:r>
            <a:r>
              <a:rPr lang="en-US" sz="2200" spc="-4" dirty="0">
                <a:latin typeface="Times New Roman"/>
                <a:cs typeface="Times New Roman"/>
              </a:rPr>
              <a:t>cooking, </a:t>
            </a:r>
            <a:r>
              <a:rPr lang="en-US" sz="2200" spc="-18" dirty="0">
                <a:latin typeface="Times New Roman"/>
                <a:cs typeface="Times New Roman"/>
              </a:rPr>
              <a:t>measuring fabric, completing repair   </a:t>
            </a:r>
            <a:r>
              <a:rPr lang="en-US" sz="2200" spc="79" dirty="0">
                <a:latin typeface="Times New Roman"/>
                <a:cs typeface="Times New Roman"/>
              </a:rPr>
              <a:t> </a:t>
            </a:r>
            <a:r>
              <a:rPr lang="en-US" sz="2200" spc="-18" dirty="0">
                <a:latin typeface="Times New Roman"/>
                <a:cs typeface="Times New Roman"/>
              </a:rPr>
              <a:t>projects)</a:t>
            </a:r>
            <a:endParaRPr lang="en-US" sz="2200" dirty="0">
              <a:latin typeface="Times New Roman"/>
              <a:cs typeface="Times New Roman"/>
            </a:endParaRPr>
          </a:p>
          <a:p>
            <a:pPr marL="0" indent="0">
              <a:buNone/>
            </a:pPr>
            <a:endParaRPr lang="en-US" dirty="0"/>
          </a:p>
        </p:txBody>
      </p:sp>
    </p:spTree>
    <p:extLst>
      <p:ext uri="{BB962C8B-B14F-4D97-AF65-F5344CB8AC3E}">
        <p14:creationId xmlns:p14="http://schemas.microsoft.com/office/powerpoint/2010/main" val="3580818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7039-7D54-9B43-998C-B8C17817B05E}"/>
              </a:ext>
            </a:extLst>
          </p:cNvPr>
          <p:cNvSpPr>
            <a:spLocks noGrp="1"/>
          </p:cNvSpPr>
          <p:nvPr>
            <p:ph type="ctrTitle"/>
          </p:nvPr>
        </p:nvSpPr>
        <p:spPr>
          <a:xfrm>
            <a:off x="685800" y="2130425"/>
            <a:ext cx="7772400" cy="2091951"/>
          </a:xfrm>
        </p:spPr>
        <p:txBody>
          <a:bodyPr>
            <a:normAutofit fontScale="90000"/>
          </a:bodyPr>
          <a:lstStyle/>
          <a:p>
            <a:r>
              <a:rPr lang="en-US" dirty="0"/>
              <a:t>How is My Child Doing in Math? Communicating Progress and Performance</a:t>
            </a:r>
          </a:p>
        </p:txBody>
      </p:sp>
    </p:spTree>
    <p:extLst>
      <p:ext uri="{BB962C8B-B14F-4D97-AF65-F5344CB8AC3E}">
        <p14:creationId xmlns:p14="http://schemas.microsoft.com/office/powerpoint/2010/main" val="3210148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364" y="2419128"/>
            <a:ext cx="3065929" cy="1823448"/>
          </a:xfrm>
          <a:prstGeom prst="rect">
            <a:avLst/>
          </a:prstGeom>
        </p:spPr>
        <p:txBody>
          <a:bodyPr vert="horz" wrap="square" lIns="0" tIns="0" rIns="0" bIns="0" rtlCol="0" anchor="ctr">
            <a:spAutoFit/>
          </a:bodyPr>
          <a:lstStyle/>
          <a:p>
            <a:pPr marL="11206" marR="4483">
              <a:lnSpc>
                <a:spcPct val="100600"/>
              </a:lnSpc>
            </a:pPr>
            <a:r>
              <a:rPr sz="4000" spc="-190" dirty="0"/>
              <a:t>P</a:t>
            </a:r>
            <a:r>
              <a:rPr sz="4000" spc="-132" dirty="0"/>
              <a:t>a</a:t>
            </a:r>
            <a:r>
              <a:rPr sz="4000" spc="-141" dirty="0"/>
              <a:t>r</a:t>
            </a:r>
            <a:r>
              <a:rPr sz="4000" spc="-190" dirty="0"/>
              <a:t>e</a:t>
            </a:r>
            <a:r>
              <a:rPr sz="4000" spc="-168" dirty="0"/>
              <a:t>n</a:t>
            </a:r>
            <a:r>
              <a:rPr sz="4000" spc="-119" dirty="0"/>
              <a:t>t</a:t>
            </a:r>
            <a:r>
              <a:rPr sz="4000" spc="-26" dirty="0"/>
              <a:t>-</a:t>
            </a:r>
            <a:r>
              <a:rPr lang="en-US" sz="4000" spc="-115" dirty="0"/>
              <a:t>T</a:t>
            </a:r>
            <a:r>
              <a:rPr sz="4000" spc="-190" dirty="0"/>
              <a:t>e</a:t>
            </a:r>
            <a:r>
              <a:rPr sz="4000" spc="-168" dirty="0"/>
              <a:t>a</a:t>
            </a:r>
            <a:r>
              <a:rPr sz="4000" spc="-185" dirty="0"/>
              <a:t>c</a:t>
            </a:r>
            <a:r>
              <a:rPr sz="4000" spc="-163" dirty="0"/>
              <a:t>h</a:t>
            </a:r>
            <a:r>
              <a:rPr sz="4000" spc="-185" dirty="0"/>
              <a:t>e</a:t>
            </a:r>
            <a:r>
              <a:rPr sz="4000" spc="-101" dirty="0"/>
              <a:t>r  </a:t>
            </a:r>
            <a:r>
              <a:rPr sz="4000" spc="-185" dirty="0"/>
              <a:t>conferences</a:t>
            </a:r>
            <a:endParaRPr sz="4000" dirty="0"/>
          </a:p>
        </p:txBody>
      </p:sp>
      <p:sp>
        <p:nvSpPr>
          <p:cNvPr id="3" name="object 3"/>
          <p:cNvSpPr/>
          <p:nvPr/>
        </p:nvSpPr>
        <p:spPr>
          <a:xfrm>
            <a:off x="3364006" y="1035423"/>
            <a:ext cx="5251076" cy="4758018"/>
          </a:xfrm>
          <a:prstGeom prst="rect">
            <a:avLst/>
          </a:prstGeom>
          <a:blipFill>
            <a:blip r:embed="rId2" cstate="print"/>
            <a:stretch>
              <a:fillRect/>
            </a:stretch>
          </a:blipFill>
        </p:spPr>
        <p:txBody>
          <a:bodyPr wrap="square" lIns="0" tIns="0" rIns="0" bIns="0" rtlCol="0"/>
          <a:lstStyle/>
          <a:p>
            <a:endParaRPr sz="1588"/>
          </a:p>
        </p:txBody>
      </p:sp>
      <p:sp>
        <p:nvSpPr>
          <p:cNvPr id="4" name="object 4"/>
          <p:cNvSpPr/>
          <p:nvPr/>
        </p:nvSpPr>
        <p:spPr>
          <a:xfrm>
            <a:off x="3345515" y="1016934"/>
            <a:ext cx="5288056" cy="4794997"/>
          </a:xfrm>
          <a:custGeom>
            <a:avLst/>
            <a:gdLst/>
            <a:ahLst/>
            <a:cxnLst/>
            <a:rect l="l" t="t" r="r" b="b"/>
            <a:pathLst>
              <a:path w="5993130" h="5434330">
                <a:moveTo>
                  <a:pt x="0" y="0"/>
                </a:moveTo>
                <a:lnTo>
                  <a:pt x="5993131" y="0"/>
                </a:lnTo>
                <a:lnTo>
                  <a:pt x="5993131" y="5434331"/>
                </a:lnTo>
                <a:lnTo>
                  <a:pt x="0" y="5434331"/>
                </a:lnTo>
                <a:lnTo>
                  <a:pt x="0" y="0"/>
                </a:lnTo>
                <a:close/>
              </a:path>
            </a:pathLst>
          </a:custGeom>
          <a:ln w="41910">
            <a:solidFill>
              <a:srgbClr val="695D46"/>
            </a:solidFill>
          </a:ln>
        </p:spPr>
        <p:txBody>
          <a:bodyPr wrap="square" lIns="0" tIns="0" rIns="0" bIns="0" rtlCol="0"/>
          <a:lstStyle/>
          <a:p>
            <a:endParaRPr sz="1588"/>
          </a:p>
        </p:txBody>
      </p:sp>
    </p:spTree>
    <p:extLst>
      <p:ext uri="{BB962C8B-B14F-4D97-AF65-F5344CB8AC3E}">
        <p14:creationId xmlns:p14="http://schemas.microsoft.com/office/powerpoint/2010/main" val="2593394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1C10-C1B4-4A40-BC39-BB3AB1BA1D69}"/>
              </a:ext>
            </a:extLst>
          </p:cNvPr>
          <p:cNvSpPr>
            <a:spLocks noGrp="1"/>
          </p:cNvSpPr>
          <p:nvPr>
            <p:ph type="title"/>
          </p:nvPr>
        </p:nvSpPr>
        <p:spPr>
          <a:xfrm>
            <a:off x="0" y="0"/>
            <a:ext cx="9144000" cy="1143000"/>
          </a:xfrm>
        </p:spPr>
        <p:txBody>
          <a:bodyPr>
            <a:normAutofit fontScale="90000"/>
          </a:bodyPr>
          <a:lstStyle/>
          <a:p>
            <a:r>
              <a:rPr lang="en-US" dirty="0"/>
              <a:t>Math Action Plan (MAP):</a:t>
            </a:r>
            <a:br>
              <a:rPr lang="en-US" dirty="0"/>
            </a:br>
            <a:r>
              <a:rPr lang="en-US" dirty="0"/>
              <a:t>Student and Teacher Action</a:t>
            </a:r>
          </a:p>
        </p:txBody>
      </p:sp>
      <p:sp>
        <p:nvSpPr>
          <p:cNvPr id="3" name="Content Placeholder 2">
            <a:extLst>
              <a:ext uri="{FF2B5EF4-FFF2-40B4-BE49-F238E27FC236}">
                <a16:creationId xmlns:a16="http://schemas.microsoft.com/office/drawing/2014/main" id="{7F8C5278-18E8-AD44-BBE6-462AD54299B0}"/>
              </a:ext>
            </a:extLst>
          </p:cNvPr>
          <p:cNvSpPr>
            <a:spLocks noGrp="1"/>
          </p:cNvSpPr>
          <p:nvPr>
            <p:ph sz="half" idx="1"/>
          </p:nvPr>
        </p:nvSpPr>
        <p:spPr>
          <a:xfrm>
            <a:off x="457200" y="1600200"/>
            <a:ext cx="2783541" cy="4525963"/>
          </a:xfrm>
        </p:spPr>
        <p:txBody>
          <a:bodyPr>
            <a:normAutofit/>
          </a:bodyPr>
          <a:lstStyle/>
          <a:p>
            <a:pPr marL="0" indent="0">
              <a:buNone/>
            </a:pPr>
            <a:endParaRPr lang="en-US"/>
          </a:p>
          <a:p>
            <a:pPr marL="0" indent="0">
              <a:buNone/>
            </a:pPr>
            <a:endParaRPr lang="en-US"/>
          </a:p>
          <a:p>
            <a:endParaRPr lang="en-US"/>
          </a:p>
          <a:p>
            <a:pPr marL="0" indent="0">
              <a:buNone/>
            </a:pPr>
            <a:endParaRPr lang="en-US" dirty="0"/>
          </a:p>
        </p:txBody>
      </p:sp>
      <p:pic>
        <p:nvPicPr>
          <p:cNvPr id="8" name="Picture 7">
            <a:extLst>
              <a:ext uri="{FF2B5EF4-FFF2-40B4-BE49-F238E27FC236}">
                <a16:creationId xmlns:a16="http://schemas.microsoft.com/office/drawing/2014/main" id="{4C1E6432-5421-CA43-84DD-48524792A74C}"/>
              </a:ext>
            </a:extLst>
          </p:cNvPr>
          <p:cNvPicPr>
            <a:picLocks noChangeAspect="1"/>
          </p:cNvPicPr>
          <p:nvPr/>
        </p:nvPicPr>
        <p:blipFill>
          <a:blip r:embed="rId3"/>
          <a:stretch>
            <a:fillRect/>
          </a:stretch>
        </p:blipFill>
        <p:spPr>
          <a:xfrm>
            <a:off x="463550" y="1143000"/>
            <a:ext cx="8216900" cy="2451100"/>
          </a:xfrm>
          <a:prstGeom prst="rect">
            <a:avLst/>
          </a:prstGeom>
        </p:spPr>
      </p:pic>
      <p:pic>
        <p:nvPicPr>
          <p:cNvPr id="12" name="Picture 11">
            <a:extLst>
              <a:ext uri="{FF2B5EF4-FFF2-40B4-BE49-F238E27FC236}">
                <a16:creationId xmlns:a16="http://schemas.microsoft.com/office/drawing/2014/main" id="{29EEC832-3593-1245-AB8E-F648889FA291}"/>
              </a:ext>
            </a:extLst>
          </p:cNvPr>
          <p:cNvPicPr>
            <a:picLocks noChangeAspect="1"/>
          </p:cNvPicPr>
          <p:nvPr/>
        </p:nvPicPr>
        <p:blipFill>
          <a:blip r:embed="rId4"/>
          <a:stretch>
            <a:fillRect/>
          </a:stretch>
        </p:blipFill>
        <p:spPr>
          <a:xfrm>
            <a:off x="501650" y="3720728"/>
            <a:ext cx="8178800" cy="2994866"/>
          </a:xfrm>
          <a:prstGeom prst="rect">
            <a:avLst/>
          </a:prstGeom>
        </p:spPr>
      </p:pic>
    </p:spTree>
    <p:extLst>
      <p:ext uri="{BB962C8B-B14F-4D97-AF65-F5344CB8AC3E}">
        <p14:creationId xmlns:p14="http://schemas.microsoft.com/office/powerpoint/2010/main" val="3100963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1C10-C1B4-4A40-BC39-BB3AB1BA1D69}"/>
              </a:ext>
            </a:extLst>
          </p:cNvPr>
          <p:cNvSpPr>
            <a:spLocks noGrp="1"/>
          </p:cNvSpPr>
          <p:nvPr>
            <p:ph type="title"/>
          </p:nvPr>
        </p:nvSpPr>
        <p:spPr>
          <a:xfrm>
            <a:off x="0" y="0"/>
            <a:ext cx="9144000" cy="1143000"/>
          </a:xfrm>
        </p:spPr>
        <p:txBody>
          <a:bodyPr>
            <a:normAutofit fontScale="90000"/>
          </a:bodyPr>
          <a:lstStyle/>
          <a:p>
            <a:r>
              <a:rPr lang="en-US" dirty="0"/>
              <a:t>Math Action Plan (MAP):</a:t>
            </a:r>
            <a:br>
              <a:rPr lang="en-US" dirty="0"/>
            </a:br>
            <a:r>
              <a:rPr lang="en-US" dirty="0"/>
              <a:t>Parent Action</a:t>
            </a:r>
          </a:p>
        </p:txBody>
      </p:sp>
      <p:sp>
        <p:nvSpPr>
          <p:cNvPr id="3" name="Content Placeholder 2">
            <a:extLst>
              <a:ext uri="{FF2B5EF4-FFF2-40B4-BE49-F238E27FC236}">
                <a16:creationId xmlns:a16="http://schemas.microsoft.com/office/drawing/2014/main" id="{7F8C5278-18E8-AD44-BBE6-462AD54299B0}"/>
              </a:ext>
            </a:extLst>
          </p:cNvPr>
          <p:cNvSpPr>
            <a:spLocks noGrp="1"/>
          </p:cNvSpPr>
          <p:nvPr>
            <p:ph sz="half" idx="1"/>
          </p:nvPr>
        </p:nvSpPr>
        <p:spPr>
          <a:xfrm>
            <a:off x="457200" y="1600200"/>
            <a:ext cx="2783541" cy="4525963"/>
          </a:xfrm>
        </p:spPr>
        <p:txBody>
          <a:bodyPr>
            <a:normAutofit/>
          </a:bodyPr>
          <a:lstStyle/>
          <a:p>
            <a:pPr marL="0" indent="0">
              <a:buNone/>
            </a:pPr>
            <a:endParaRPr lang="en-US"/>
          </a:p>
          <a:p>
            <a:pPr marL="0" indent="0">
              <a:buNone/>
            </a:pPr>
            <a:endParaRPr lang="en-US"/>
          </a:p>
          <a:p>
            <a:endParaRPr lang="en-US"/>
          </a:p>
          <a:p>
            <a:pPr marL="0" indent="0">
              <a:buNone/>
            </a:pPr>
            <a:endParaRPr lang="en-US" dirty="0"/>
          </a:p>
        </p:txBody>
      </p:sp>
      <p:pic>
        <p:nvPicPr>
          <p:cNvPr id="6" name="Picture 5">
            <a:extLst>
              <a:ext uri="{FF2B5EF4-FFF2-40B4-BE49-F238E27FC236}">
                <a16:creationId xmlns:a16="http://schemas.microsoft.com/office/drawing/2014/main" id="{EED3C6F4-7B48-6B49-856B-FC3B10A3A5FA}"/>
              </a:ext>
            </a:extLst>
          </p:cNvPr>
          <p:cNvPicPr>
            <a:picLocks noChangeAspect="1"/>
          </p:cNvPicPr>
          <p:nvPr/>
        </p:nvPicPr>
        <p:blipFill>
          <a:blip r:embed="rId3"/>
          <a:stretch>
            <a:fillRect/>
          </a:stretch>
        </p:blipFill>
        <p:spPr>
          <a:xfrm>
            <a:off x="539750" y="1816100"/>
            <a:ext cx="8064500" cy="3225800"/>
          </a:xfrm>
          <a:prstGeom prst="rect">
            <a:avLst/>
          </a:prstGeom>
        </p:spPr>
      </p:pic>
    </p:spTree>
    <p:extLst>
      <p:ext uri="{BB962C8B-B14F-4D97-AF65-F5344CB8AC3E}">
        <p14:creationId xmlns:p14="http://schemas.microsoft.com/office/powerpoint/2010/main" val="1431318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936761" y="1267956"/>
            <a:ext cx="3956797" cy="4975412"/>
          </a:xfrm>
          <a:custGeom>
            <a:avLst/>
            <a:gdLst/>
            <a:ahLst/>
            <a:cxnLst/>
            <a:rect l="l" t="t" r="r" b="b"/>
            <a:pathLst>
              <a:path w="4484370" h="5638800">
                <a:moveTo>
                  <a:pt x="4484370" y="5638800"/>
                </a:moveTo>
                <a:lnTo>
                  <a:pt x="4484370" y="0"/>
                </a:lnTo>
                <a:lnTo>
                  <a:pt x="0" y="0"/>
                </a:lnTo>
                <a:lnTo>
                  <a:pt x="0" y="5638800"/>
                </a:lnTo>
                <a:lnTo>
                  <a:pt x="4484370" y="5638800"/>
                </a:lnTo>
                <a:close/>
              </a:path>
            </a:pathLst>
          </a:custGeom>
          <a:solidFill>
            <a:srgbClr val="4793A4"/>
          </a:solidFill>
        </p:spPr>
        <p:txBody>
          <a:bodyPr wrap="square" lIns="0" tIns="0" rIns="0" bIns="0" rtlCol="0"/>
          <a:lstStyle/>
          <a:p>
            <a:endParaRPr sz="1588"/>
          </a:p>
        </p:txBody>
      </p:sp>
      <p:sp>
        <p:nvSpPr>
          <p:cNvPr id="9" name="Title 8">
            <a:extLst>
              <a:ext uri="{FF2B5EF4-FFF2-40B4-BE49-F238E27FC236}">
                <a16:creationId xmlns:a16="http://schemas.microsoft.com/office/drawing/2014/main" id="{DFDE800B-4918-B64C-8CEF-55AD806F09CB}"/>
              </a:ext>
            </a:extLst>
          </p:cNvPr>
          <p:cNvSpPr>
            <a:spLocks noGrp="1"/>
          </p:cNvSpPr>
          <p:nvPr>
            <p:ph type="title"/>
          </p:nvPr>
        </p:nvSpPr>
        <p:spPr/>
        <p:txBody>
          <a:bodyPr/>
          <a:lstStyle/>
          <a:p>
            <a:r>
              <a:rPr lang="en-US" spc="-256" dirty="0"/>
              <a:t>Routine</a:t>
            </a:r>
            <a:r>
              <a:rPr lang="en-US" dirty="0"/>
              <a:t> </a:t>
            </a:r>
            <a:r>
              <a:rPr lang="en-US" spc="-190" dirty="0"/>
              <a:t>Practices:</a:t>
            </a:r>
            <a:endParaRPr lang="en-US" dirty="0"/>
          </a:p>
        </p:txBody>
      </p:sp>
      <p:sp>
        <p:nvSpPr>
          <p:cNvPr id="3" name="object 3"/>
          <p:cNvSpPr txBox="1">
            <a:spLocks noGrp="1"/>
          </p:cNvSpPr>
          <p:nvPr>
            <p:ph sz="half" idx="1"/>
          </p:nvPr>
        </p:nvSpPr>
        <p:spPr>
          <a:prstGeom prst="rect">
            <a:avLst/>
          </a:prstGeom>
        </p:spPr>
        <p:txBody>
          <a:bodyPr vert="horz" wrap="square" lIns="0" tIns="0" rIns="0" bIns="0" rtlCol="0">
            <a:spAutoFit/>
          </a:bodyPr>
          <a:lstStyle/>
          <a:p>
            <a:pPr marL="183785" indent="-172580">
              <a:buSzPct val="101923"/>
              <a:tabLst>
                <a:tab pos="183785" algn="l"/>
              </a:tabLst>
            </a:pPr>
            <a:r>
              <a:rPr sz="2400" spc="-9" dirty="0"/>
              <a:t>Classroom</a:t>
            </a:r>
            <a:r>
              <a:rPr sz="2400" spc="18" dirty="0"/>
              <a:t> </a:t>
            </a:r>
            <a:r>
              <a:rPr sz="2400" dirty="0"/>
              <a:t>Newsletters</a:t>
            </a:r>
          </a:p>
          <a:p>
            <a:pPr marL="183785" indent="-172580">
              <a:spcBef>
                <a:spcPts val="1994"/>
              </a:spcBef>
              <a:tabLst>
                <a:tab pos="183785" algn="l"/>
              </a:tabLst>
            </a:pPr>
            <a:r>
              <a:rPr sz="2400" spc="13" dirty="0"/>
              <a:t>Classroom</a:t>
            </a:r>
            <a:r>
              <a:rPr sz="2400" spc="-31" dirty="0"/>
              <a:t> </a:t>
            </a:r>
            <a:r>
              <a:rPr sz="2400" spc="31" dirty="0"/>
              <a:t>Websites</a:t>
            </a:r>
          </a:p>
          <a:p>
            <a:pPr marL="183785" indent="-172580">
              <a:spcBef>
                <a:spcPts val="2003"/>
              </a:spcBef>
              <a:tabLst>
                <a:tab pos="183785" algn="l"/>
              </a:tabLst>
            </a:pPr>
            <a:r>
              <a:rPr sz="2400" spc="31" dirty="0"/>
              <a:t>Back </a:t>
            </a:r>
            <a:r>
              <a:rPr sz="2400" spc="26" dirty="0"/>
              <a:t>to </a:t>
            </a:r>
            <a:r>
              <a:rPr sz="2400" spc="13" dirty="0"/>
              <a:t>School</a:t>
            </a:r>
            <a:r>
              <a:rPr sz="2400" spc="-146" dirty="0"/>
              <a:t> </a:t>
            </a:r>
            <a:r>
              <a:rPr sz="2400" spc="18" dirty="0"/>
              <a:t>Nights</a:t>
            </a:r>
          </a:p>
          <a:p>
            <a:pPr marL="183785" indent="-172580">
              <a:spcBef>
                <a:spcPts val="2003"/>
              </a:spcBef>
              <a:tabLst>
                <a:tab pos="183785" algn="l"/>
              </a:tabLst>
            </a:pPr>
            <a:r>
              <a:rPr sz="2400" spc="26" dirty="0"/>
              <a:t>Parent-Teacher</a:t>
            </a:r>
            <a:r>
              <a:rPr sz="2400" spc="-216" dirty="0"/>
              <a:t> </a:t>
            </a:r>
            <a:r>
              <a:rPr sz="2400" spc="26" dirty="0"/>
              <a:t>Conferences</a:t>
            </a:r>
          </a:p>
          <a:p>
            <a:pPr marL="183785" indent="-172580">
              <a:spcBef>
                <a:spcPts val="2003"/>
              </a:spcBef>
              <a:tabLst>
                <a:tab pos="183785" algn="l"/>
              </a:tabLst>
            </a:pPr>
            <a:r>
              <a:rPr sz="2400" spc="18" dirty="0"/>
              <a:t>Homework</a:t>
            </a:r>
          </a:p>
          <a:p>
            <a:pPr marL="183785" indent="-172580">
              <a:spcBef>
                <a:spcPts val="1959"/>
              </a:spcBef>
              <a:buSzPct val="101923"/>
              <a:tabLst>
                <a:tab pos="183785" algn="l"/>
              </a:tabLst>
            </a:pPr>
            <a:r>
              <a:rPr sz="2400" spc="9" dirty="0"/>
              <a:t>Family </a:t>
            </a:r>
            <a:r>
              <a:rPr sz="2400" spc="-9" dirty="0"/>
              <a:t>Surveys &amp; Home</a:t>
            </a:r>
            <a:r>
              <a:rPr sz="2400" spc="-62" dirty="0"/>
              <a:t> </a:t>
            </a:r>
            <a:r>
              <a:rPr sz="2400" dirty="0"/>
              <a:t>Visits</a:t>
            </a:r>
          </a:p>
          <a:p>
            <a:pPr>
              <a:spcBef>
                <a:spcPts val="9"/>
              </a:spcBef>
            </a:pPr>
            <a:endParaRPr sz="2400" dirty="0"/>
          </a:p>
          <a:p>
            <a:pPr marL="183785" indent="-172580">
              <a:tabLst>
                <a:tab pos="183785" algn="l"/>
              </a:tabLst>
            </a:pPr>
            <a:r>
              <a:rPr sz="2400" spc="31" dirty="0"/>
              <a:t>Family </a:t>
            </a:r>
            <a:r>
              <a:rPr sz="2400" spc="22" dirty="0"/>
              <a:t>Math</a:t>
            </a:r>
            <a:r>
              <a:rPr sz="2400" spc="-172" dirty="0"/>
              <a:t> </a:t>
            </a:r>
            <a:r>
              <a:rPr sz="2400" spc="18" dirty="0"/>
              <a:t>Nights</a:t>
            </a:r>
          </a:p>
        </p:txBody>
      </p:sp>
      <p:sp>
        <p:nvSpPr>
          <p:cNvPr id="8" name="object 8"/>
          <p:cNvSpPr txBox="1">
            <a:spLocks noGrp="1"/>
          </p:cNvSpPr>
          <p:nvPr>
            <p:ph sz="half" idx="2"/>
          </p:nvPr>
        </p:nvSpPr>
        <p:spPr>
          <a:xfrm>
            <a:off x="5131181" y="1917236"/>
            <a:ext cx="3567953" cy="3877985"/>
          </a:xfrm>
          <a:prstGeom prst="rect">
            <a:avLst/>
          </a:prstGeom>
        </p:spPr>
        <p:txBody>
          <a:bodyPr vert="horz" wrap="square" lIns="0" tIns="0" rIns="0" bIns="0" rtlCol="0">
            <a:spAutoFit/>
          </a:bodyPr>
          <a:lstStyle/>
          <a:p>
            <a:pPr marL="11206">
              <a:tabLst>
                <a:tab pos="454422" algn="l"/>
              </a:tabLst>
            </a:pPr>
            <a:endParaRPr lang="en-US" sz="2000" spc="-9" dirty="0">
              <a:solidFill>
                <a:schemeClr val="bg1"/>
              </a:solidFill>
            </a:endParaRPr>
          </a:p>
          <a:p>
            <a:pPr marL="125506" indent="-457200">
              <a:buFont typeface="+mj-lt"/>
              <a:buAutoNum type="arabicParenR"/>
              <a:tabLst>
                <a:tab pos="454422" algn="l"/>
              </a:tabLst>
            </a:pPr>
            <a:r>
              <a:rPr sz="2000" spc="4" dirty="0">
                <a:solidFill>
                  <a:schemeClr val="bg1"/>
                </a:solidFill>
              </a:rPr>
              <a:t>Select </a:t>
            </a:r>
            <a:r>
              <a:rPr sz="2000" spc="9" dirty="0">
                <a:solidFill>
                  <a:schemeClr val="bg1"/>
                </a:solidFill>
              </a:rPr>
              <a:t>a </a:t>
            </a:r>
            <a:r>
              <a:rPr sz="2000" spc="-13" dirty="0">
                <a:solidFill>
                  <a:schemeClr val="bg1"/>
                </a:solidFill>
              </a:rPr>
              <a:t>routine</a:t>
            </a:r>
            <a:r>
              <a:rPr sz="2000" spc="53" dirty="0">
                <a:solidFill>
                  <a:schemeClr val="bg1"/>
                </a:solidFill>
              </a:rPr>
              <a:t> </a:t>
            </a:r>
            <a:r>
              <a:rPr sz="2000" spc="-4" dirty="0">
                <a:solidFill>
                  <a:schemeClr val="bg1"/>
                </a:solidFill>
              </a:rPr>
              <a:t>practic</a:t>
            </a:r>
            <a:r>
              <a:rPr lang="en-US" sz="2000" spc="-4" dirty="0">
                <a:solidFill>
                  <a:schemeClr val="bg1"/>
                </a:solidFill>
              </a:rPr>
              <a:t>e</a:t>
            </a:r>
          </a:p>
          <a:p>
            <a:pPr marL="125506" indent="-457200">
              <a:buFont typeface="+mj-lt"/>
              <a:buAutoNum type="arabicParenR"/>
              <a:tabLst>
                <a:tab pos="454422" algn="l"/>
              </a:tabLst>
            </a:pPr>
            <a:endParaRPr lang="en-US" sz="2000" spc="-4" dirty="0">
              <a:solidFill>
                <a:schemeClr val="bg1"/>
              </a:solidFill>
            </a:endParaRPr>
          </a:p>
          <a:p>
            <a:pPr marL="125506" indent="-457200">
              <a:spcBef>
                <a:spcPts val="0"/>
              </a:spcBef>
              <a:buFont typeface="+mj-lt"/>
              <a:buAutoNum type="arabicParenR"/>
              <a:tabLst>
                <a:tab pos="454422" algn="l"/>
              </a:tabLst>
            </a:pPr>
            <a:r>
              <a:rPr lang="en-US" sz="2000" spc="4" dirty="0">
                <a:solidFill>
                  <a:schemeClr val="bg1"/>
                </a:solidFill>
              </a:rPr>
              <a:t>Analyze</a:t>
            </a:r>
            <a:r>
              <a:rPr lang="en-US" sz="2000" spc="-62" dirty="0">
                <a:solidFill>
                  <a:schemeClr val="bg1"/>
                </a:solidFill>
              </a:rPr>
              <a:t> </a:t>
            </a:r>
            <a:r>
              <a:rPr lang="en-US" sz="2000" spc="-9" dirty="0">
                <a:solidFill>
                  <a:schemeClr val="bg1"/>
                </a:solidFill>
              </a:rPr>
              <a:t>how</a:t>
            </a:r>
            <a:r>
              <a:rPr lang="en-US" sz="2000" spc="66" dirty="0">
                <a:solidFill>
                  <a:schemeClr val="bg1"/>
                </a:solidFill>
              </a:rPr>
              <a:t> </a:t>
            </a:r>
            <a:r>
              <a:rPr lang="en-US" sz="2000" dirty="0">
                <a:solidFill>
                  <a:schemeClr val="bg1"/>
                </a:solidFill>
              </a:rPr>
              <a:t>you </a:t>
            </a:r>
            <a:r>
              <a:rPr lang="en-US" sz="2000" spc="4" dirty="0">
                <a:solidFill>
                  <a:schemeClr val="bg1"/>
                </a:solidFill>
              </a:rPr>
              <a:t>   </a:t>
            </a:r>
          </a:p>
          <a:p>
            <a:pPr marL="0" indent="0">
              <a:spcBef>
                <a:spcPts val="0"/>
              </a:spcBef>
              <a:buNone/>
              <a:tabLst>
                <a:tab pos="454422" algn="l"/>
              </a:tabLst>
            </a:pPr>
            <a:r>
              <a:rPr lang="en-US" sz="2000" spc="4" dirty="0">
                <a:solidFill>
                  <a:schemeClr val="bg1"/>
                </a:solidFill>
              </a:rPr>
              <a:t>        </a:t>
            </a:r>
            <a:r>
              <a:rPr lang="en-US" sz="2000" spc="-9" dirty="0">
                <a:solidFill>
                  <a:schemeClr val="bg1"/>
                </a:solidFill>
              </a:rPr>
              <a:t>communicate your </a:t>
            </a:r>
            <a:r>
              <a:rPr lang="en-US" sz="2000" spc="-13" dirty="0">
                <a:solidFill>
                  <a:schemeClr val="bg1"/>
                </a:solidFill>
              </a:rPr>
              <a:t>math   </a:t>
            </a:r>
          </a:p>
          <a:p>
            <a:pPr marL="0" indent="0">
              <a:spcBef>
                <a:spcPts val="0"/>
              </a:spcBef>
              <a:buNone/>
              <a:tabLst>
                <a:tab pos="454422" algn="l"/>
              </a:tabLst>
            </a:pPr>
            <a:r>
              <a:rPr lang="en-US" sz="2000" spc="-13" dirty="0">
                <a:solidFill>
                  <a:schemeClr val="bg1"/>
                </a:solidFill>
              </a:rPr>
              <a:t>        </a:t>
            </a:r>
            <a:r>
              <a:rPr lang="en-US" sz="2000" spc="4" dirty="0">
                <a:solidFill>
                  <a:schemeClr val="bg1"/>
                </a:solidFill>
              </a:rPr>
              <a:t>vision </a:t>
            </a:r>
            <a:r>
              <a:rPr lang="en-US" sz="2000" spc="-9" dirty="0">
                <a:solidFill>
                  <a:schemeClr val="bg1"/>
                </a:solidFill>
              </a:rPr>
              <a:t>and </a:t>
            </a:r>
            <a:r>
              <a:rPr lang="en-US" sz="2000" spc="-4" dirty="0">
                <a:solidFill>
                  <a:schemeClr val="bg1"/>
                </a:solidFill>
              </a:rPr>
              <a:t>values </a:t>
            </a:r>
            <a:r>
              <a:rPr lang="en-US" sz="2000" spc="-18" dirty="0">
                <a:solidFill>
                  <a:schemeClr val="bg1"/>
                </a:solidFill>
              </a:rPr>
              <a:t>through  </a:t>
            </a:r>
            <a:r>
              <a:rPr lang="en-US" sz="2000" spc="-4" dirty="0">
                <a:solidFill>
                  <a:schemeClr val="bg1"/>
                </a:solidFill>
              </a:rPr>
              <a:t>this</a:t>
            </a:r>
            <a:r>
              <a:rPr lang="en-US" sz="2000" spc="-79" dirty="0">
                <a:solidFill>
                  <a:schemeClr val="bg1"/>
                </a:solidFill>
              </a:rPr>
              <a:t>   </a:t>
            </a:r>
          </a:p>
          <a:p>
            <a:pPr marL="0" indent="0">
              <a:spcBef>
                <a:spcPts val="0"/>
              </a:spcBef>
              <a:buNone/>
              <a:tabLst>
                <a:tab pos="454422" algn="l"/>
              </a:tabLst>
            </a:pPr>
            <a:r>
              <a:rPr lang="en-US" sz="2000" spc="-79" dirty="0">
                <a:solidFill>
                  <a:schemeClr val="bg1"/>
                </a:solidFill>
              </a:rPr>
              <a:t>         </a:t>
            </a:r>
            <a:r>
              <a:rPr lang="en-US" sz="2000" spc="-4" dirty="0">
                <a:solidFill>
                  <a:schemeClr val="bg1"/>
                </a:solidFill>
              </a:rPr>
              <a:t>practice</a:t>
            </a:r>
          </a:p>
          <a:p>
            <a:pPr marL="125506" indent="-457200">
              <a:buFont typeface="+mj-lt"/>
              <a:buAutoNum type="arabicParenR"/>
              <a:tabLst>
                <a:tab pos="454422" algn="l"/>
              </a:tabLst>
            </a:pPr>
            <a:endParaRPr lang="en-US" sz="2000" spc="-4" dirty="0">
              <a:solidFill>
                <a:schemeClr val="bg1"/>
              </a:solidFill>
            </a:endParaRPr>
          </a:p>
          <a:p>
            <a:pPr marL="125506" indent="-457200">
              <a:spcBef>
                <a:spcPts val="0"/>
              </a:spcBef>
              <a:buFont typeface="+mj-lt"/>
              <a:buAutoNum type="arabicParenR"/>
              <a:tabLst>
                <a:tab pos="454422" algn="l"/>
              </a:tabLst>
            </a:pPr>
            <a:r>
              <a:rPr sz="2000" dirty="0">
                <a:solidFill>
                  <a:schemeClr val="bg1"/>
                </a:solidFill>
              </a:rPr>
              <a:t>What </a:t>
            </a:r>
            <a:r>
              <a:rPr sz="2000" spc="-9" dirty="0">
                <a:solidFill>
                  <a:schemeClr val="bg1"/>
                </a:solidFill>
              </a:rPr>
              <a:t>might </a:t>
            </a:r>
            <a:r>
              <a:rPr sz="2000" dirty="0">
                <a:solidFill>
                  <a:schemeClr val="bg1"/>
                </a:solidFill>
              </a:rPr>
              <a:t>you</a:t>
            </a:r>
            <a:r>
              <a:rPr sz="2000" spc="93" dirty="0">
                <a:solidFill>
                  <a:schemeClr val="bg1"/>
                </a:solidFill>
              </a:rPr>
              <a:t> </a:t>
            </a:r>
            <a:r>
              <a:rPr sz="2000" spc="-9" dirty="0">
                <a:solidFill>
                  <a:schemeClr val="bg1"/>
                </a:solidFill>
              </a:rPr>
              <a:t>change</a:t>
            </a:r>
            <a:r>
              <a:rPr sz="2000" spc="146" dirty="0">
                <a:solidFill>
                  <a:schemeClr val="bg1"/>
                </a:solidFill>
              </a:rPr>
              <a:t> </a:t>
            </a:r>
            <a:r>
              <a:rPr sz="2000" dirty="0">
                <a:solidFill>
                  <a:schemeClr val="bg1"/>
                </a:solidFill>
              </a:rPr>
              <a:t>to </a:t>
            </a:r>
            <a:r>
              <a:rPr sz="2000" spc="4" dirty="0">
                <a:solidFill>
                  <a:schemeClr val="bg1"/>
                </a:solidFill>
              </a:rPr>
              <a:t> </a:t>
            </a:r>
            <a:endParaRPr lang="en-US" sz="2000" spc="4" dirty="0">
              <a:solidFill>
                <a:schemeClr val="bg1"/>
              </a:solidFill>
            </a:endParaRPr>
          </a:p>
          <a:p>
            <a:pPr marL="0" indent="0">
              <a:spcBef>
                <a:spcPts val="0"/>
              </a:spcBef>
              <a:buNone/>
              <a:tabLst>
                <a:tab pos="454422" algn="l"/>
              </a:tabLst>
            </a:pPr>
            <a:r>
              <a:rPr lang="en-US" sz="2000" spc="4" dirty="0">
                <a:solidFill>
                  <a:schemeClr val="bg1"/>
                </a:solidFill>
              </a:rPr>
              <a:t>        </a:t>
            </a:r>
            <a:r>
              <a:rPr sz="2000" spc="-13" dirty="0">
                <a:solidFill>
                  <a:schemeClr val="bg1"/>
                </a:solidFill>
              </a:rPr>
              <a:t>strengthen partnerships  </a:t>
            </a:r>
            <a:r>
              <a:rPr sz="2000" spc="9" dirty="0">
                <a:solidFill>
                  <a:schemeClr val="bg1"/>
                </a:solidFill>
              </a:rPr>
              <a:t>with </a:t>
            </a:r>
            <a:endParaRPr lang="en-US" sz="2000" spc="9" dirty="0">
              <a:solidFill>
                <a:schemeClr val="bg1"/>
              </a:solidFill>
            </a:endParaRPr>
          </a:p>
          <a:p>
            <a:pPr marL="0" indent="0">
              <a:spcBef>
                <a:spcPts val="0"/>
              </a:spcBef>
              <a:buNone/>
              <a:tabLst>
                <a:tab pos="454422" algn="l"/>
              </a:tabLst>
            </a:pPr>
            <a:r>
              <a:rPr lang="en-US" sz="2000" spc="9" dirty="0">
                <a:solidFill>
                  <a:schemeClr val="bg1"/>
                </a:solidFill>
              </a:rPr>
              <a:t>        </a:t>
            </a:r>
            <a:r>
              <a:rPr sz="2000" spc="-4" dirty="0">
                <a:solidFill>
                  <a:schemeClr val="bg1"/>
                </a:solidFill>
              </a:rPr>
              <a:t>families </a:t>
            </a:r>
            <a:r>
              <a:rPr sz="2000" spc="-18" dirty="0">
                <a:solidFill>
                  <a:schemeClr val="bg1"/>
                </a:solidFill>
              </a:rPr>
              <a:t>around  </a:t>
            </a:r>
            <a:r>
              <a:rPr sz="2000" spc="-9" dirty="0">
                <a:solidFill>
                  <a:schemeClr val="bg1"/>
                </a:solidFill>
              </a:rPr>
              <a:t>mathematics</a:t>
            </a:r>
            <a:r>
              <a:rPr sz="2000" spc="101" dirty="0">
                <a:solidFill>
                  <a:schemeClr val="bg1"/>
                </a:solidFill>
              </a:rPr>
              <a:t> </a:t>
            </a:r>
            <a:endParaRPr lang="en-US" sz="2000" spc="101" dirty="0">
              <a:solidFill>
                <a:schemeClr val="bg1"/>
              </a:solidFill>
            </a:endParaRPr>
          </a:p>
          <a:p>
            <a:pPr marL="0" indent="0">
              <a:spcBef>
                <a:spcPts val="0"/>
              </a:spcBef>
              <a:buNone/>
              <a:tabLst>
                <a:tab pos="454422" algn="l"/>
              </a:tabLst>
            </a:pPr>
            <a:r>
              <a:rPr lang="en-US" sz="2000" spc="101" dirty="0">
                <a:solidFill>
                  <a:schemeClr val="bg1"/>
                </a:solidFill>
              </a:rPr>
              <a:t>       </a:t>
            </a:r>
            <a:r>
              <a:rPr sz="2000" spc="-9" dirty="0">
                <a:solidFill>
                  <a:schemeClr val="bg1"/>
                </a:solidFill>
              </a:rPr>
              <a:t>learning?</a:t>
            </a:r>
          </a:p>
        </p:txBody>
      </p:sp>
      <p:sp>
        <p:nvSpPr>
          <p:cNvPr id="7" name="object 7"/>
          <p:cNvSpPr txBox="1"/>
          <p:nvPr/>
        </p:nvSpPr>
        <p:spPr>
          <a:xfrm>
            <a:off x="5986191" y="1267956"/>
            <a:ext cx="1857935" cy="649280"/>
          </a:xfrm>
          <a:prstGeom prst="rect">
            <a:avLst/>
          </a:prstGeom>
        </p:spPr>
        <p:txBody>
          <a:bodyPr vert="horz" wrap="square" lIns="0" tIns="0" rIns="0" bIns="0" rtlCol="0">
            <a:spAutoFit/>
          </a:bodyPr>
          <a:lstStyle/>
          <a:p>
            <a:pPr marL="97495" marR="4483" indent="-86290">
              <a:lnSpc>
                <a:spcPct val="103099"/>
              </a:lnSpc>
            </a:pPr>
            <a:r>
              <a:rPr sz="2118" spc="13" dirty="0">
                <a:solidFill>
                  <a:srgbClr val="FFFFFF"/>
                </a:solidFill>
                <a:latin typeface="Arial"/>
                <a:cs typeface="Arial"/>
              </a:rPr>
              <a:t>TASK</a:t>
            </a:r>
            <a:r>
              <a:rPr sz="2118" spc="-49" dirty="0">
                <a:solidFill>
                  <a:srgbClr val="FFFFFF"/>
                </a:solidFill>
                <a:latin typeface="Arial"/>
                <a:cs typeface="Arial"/>
              </a:rPr>
              <a:t> </a:t>
            </a:r>
            <a:r>
              <a:rPr sz="2118" spc="18" dirty="0">
                <a:solidFill>
                  <a:srgbClr val="FFFFFF"/>
                </a:solidFill>
                <a:latin typeface="Arial"/>
                <a:cs typeface="Arial"/>
              </a:rPr>
              <a:t>DESIGN  </a:t>
            </a:r>
            <a:r>
              <a:rPr sz="2118" spc="13" dirty="0">
                <a:solidFill>
                  <a:srgbClr val="FFFFFF"/>
                </a:solidFill>
                <a:latin typeface="Arial"/>
                <a:cs typeface="Arial"/>
              </a:rPr>
              <a:t>CHALLENGE</a:t>
            </a:r>
            <a:endParaRPr sz="2118" dirty="0">
              <a:latin typeface="Arial"/>
              <a:cs typeface="Arial"/>
            </a:endParaRPr>
          </a:p>
        </p:txBody>
      </p:sp>
    </p:spTree>
    <p:extLst>
      <p:ext uri="{BB962C8B-B14F-4D97-AF65-F5344CB8AC3E}">
        <p14:creationId xmlns:p14="http://schemas.microsoft.com/office/powerpoint/2010/main" val="3670580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905A-0983-8B4D-A3F5-5D6C434A0743}"/>
              </a:ext>
            </a:extLst>
          </p:cNvPr>
          <p:cNvSpPr>
            <a:spLocks noGrp="1"/>
          </p:cNvSpPr>
          <p:nvPr>
            <p:ph type="title"/>
          </p:nvPr>
        </p:nvSpPr>
        <p:spPr/>
        <p:txBody>
          <a:bodyPr>
            <a:normAutofit fontScale="90000"/>
          </a:bodyPr>
          <a:lstStyle/>
          <a:p>
            <a:r>
              <a:rPr lang="en-US" dirty="0"/>
              <a:t>Walking the Path toward Equity: Taking Action</a:t>
            </a:r>
          </a:p>
        </p:txBody>
      </p:sp>
      <p:sp>
        <p:nvSpPr>
          <p:cNvPr id="4" name="TextBox 3">
            <a:extLst>
              <a:ext uri="{FF2B5EF4-FFF2-40B4-BE49-F238E27FC236}">
                <a16:creationId xmlns:a16="http://schemas.microsoft.com/office/drawing/2014/main" id="{43AB1B21-AEF1-D343-B5C0-5B126F5FED7E}"/>
              </a:ext>
            </a:extLst>
          </p:cNvPr>
          <p:cNvSpPr txBox="1"/>
          <p:nvPr/>
        </p:nvSpPr>
        <p:spPr>
          <a:xfrm>
            <a:off x="243772" y="1143000"/>
            <a:ext cx="7261412" cy="5539978"/>
          </a:xfrm>
          <a:prstGeom prst="rect">
            <a:avLst/>
          </a:prstGeom>
          <a:noFill/>
        </p:spPr>
        <p:txBody>
          <a:bodyPr wrap="square" rtlCol="0">
            <a:spAutoFit/>
          </a:bodyPr>
          <a:lstStyle/>
          <a:p>
            <a:r>
              <a:rPr lang="en-US" sz="3000" i="1" dirty="0">
                <a:effectLst>
                  <a:outerShdw blurRad="50800" dist="38100" dir="8100000" algn="tr" rotWithShape="0">
                    <a:prstClr val="black">
                      <a:alpha val="40000"/>
                    </a:prstClr>
                  </a:outerShdw>
                </a:effectLst>
              </a:rPr>
              <a:t>”It is important to understand that the work of achieving equity is never finished. It is a journey. Different entry points provide opportunities to make progress in various ways but not all at once. The equity-based strategies that you initiate should be connected to your professional goals and teaching vision …However, we must take action. Too many of our children never have the chance to know the power of a strong [just and humanizing] mathematics education </a:t>
            </a:r>
            <a:r>
              <a:rPr lang="en-US" sz="2400" i="1" dirty="0"/>
              <a:t>– Aguirre, Mayfield-Ingram, &amp; Martin 2013 pg. 119</a:t>
            </a:r>
          </a:p>
        </p:txBody>
      </p:sp>
      <p:pic>
        <p:nvPicPr>
          <p:cNvPr id="5" name="Picture 4" descr="https://images-na.ssl-images-amazon.com/images/I/51VKsuD396L._SX346_BO1,204,203,200_.jpg">
            <a:extLst>
              <a:ext uri="{FF2B5EF4-FFF2-40B4-BE49-F238E27FC236}">
                <a16:creationId xmlns:a16="http://schemas.microsoft.com/office/drawing/2014/main" id="{A21342EB-2FDE-9741-8E48-61C5413502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69"/>
          <a:stretch/>
        </p:blipFill>
        <p:spPr bwMode="auto">
          <a:xfrm>
            <a:off x="7650015" y="5075273"/>
            <a:ext cx="983967" cy="147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072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3C3E7-E39E-9842-9E99-2EDEC71C7FEF}"/>
              </a:ext>
            </a:extLst>
          </p:cNvPr>
          <p:cNvSpPr>
            <a:spLocks noGrp="1"/>
          </p:cNvSpPr>
          <p:nvPr>
            <p:ph type="title"/>
          </p:nvPr>
        </p:nvSpPr>
        <p:spPr/>
        <p:txBody>
          <a:bodyPr/>
          <a:lstStyle/>
          <a:p>
            <a:r>
              <a:rPr lang="en-US" dirty="0"/>
              <a:t>Take </a:t>
            </a:r>
            <a:r>
              <a:rPr lang="en-US" dirty="0" err="1"/>
              <a:t>Aways</a:t>
            </a:r>
            <a:endParaRPr lang="en-US" dirty="0"/>
          </a:p>
        </p:txBody>
      </p:sp>
      <p:sp>
        <p:nvSpPr>
          <p:cNvPr id="3" name="Content Placeholder 2">
            <a:extLst>
              <a:ext uri="{FF2B5EF4-FFF2-40B4-BE49-F238E27FC236}">
                <a16:creationId xmlns:a16="http://schemas.microsoft.com/office/drawing/2014/main" id="{E7FD0C46-C1C2-1047-9A6B-2139DB43AFA0}"/>
              </a:ext>
            </a:extLst>
          </p:cNvPr>
          <p:cNvSpPr>
            <a:spLocks noGrp="1"/>
          </p:cNvSpPr>
          <p:nvPr>
            <p:ph idx="1"/>
          </p:nvPr>
        </p:nvSpPr>
        <p:spPr/>
        <p:txBody>
          <a:bodyPr/>
          <a:lstStyle/>
          <a:p>
            <a:r>
              <a:rPr lang="en-US" dirty="0"/>
              <a:t>See families as mathematical  resources rather than barriers</a:t>
            </a:r>
          </a:p>
          <a:p>
            <a:r>
              <a:rPr lang="en-US" dirty="0"/>
              <a:t>Introduce and welcome families to mathematics in your school or classroom</a:t>
            </a:r>
          </a:p>
        </p:txBody>
      </p:sp>
    </p:spTree>
    <p:extLst>
      <p:ext uri="{BB962C8B-B14F-4D97-AF65-F5344CB8AC3E}">
        <p14:creationId xmlns:p14="http://schemas.microsoft.com/office/powerpoint/2010/main" val="38315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Next Steps: Family Engagement Action Plan</a:t>
            </a:r>
          </a:p>
        </p:txBody>
      </p:sp>
      <p:sp>
        <p:nvSpPr>
          <p:cNvPr id="3" name="Content Placeholder 2"/>
          <p:cNvSpPr>
            <a:spLocks noGrp="1"/>
          </p:cNvSpPr>
          <p:nvPr>
            <p:ph idx="1"/>
          </p:nvPr>
        </p:nvSpPr>
        <p:spPr>
          <a:xfrm>
            <a:off x="457200" y="1292784"/>
            <a:ext cx="8229600" cy="4525963"/>
          </a:xfrm>
        </p:spPr>
        <p:txBody>
          <a:bodyPr/>
          <a:lstStyle/>
          <a:p>
            <a:r>
              <a:rPr lang="en-US" dirty="0"/>
              <a:t>What is the timeline?</a:t>
            </a:r>
          </a:p>
          <a:p>
            <a:r>
              <a:rPr lang="en-US" dirty="0"/>
              <a:t>What human/material resources are needed?</a:t>
            </a:r>
          </a:p>
          <a:p>
            <a:r>
              <a:rPr lang="en-US" dirty="0"/>
              <a:t>What are the anticipated challenges?</a:t>
            </a:r>
          </a:p>
          <a:p>
            <a:r>
              <a:rPr lang="en-US" dirty="0"/>
              <a:t>What/Who are the supports/allies to address challenges?</a:t>
            </a:r>
          </a:p>
        </p:txBody>
      </p:sp>
      <p:pic>
        <p:nvPicPr>
          <p:cNvPr id="7" name="Picture 6">
            <a:extLst>
              <a:ext uri="{FF2B5EF4-FFF2-40B4-BE49-F238E27FC236}">
                <a16:creationId xmlns:a16="http://schemas.microsoft.com/office/drawing/2014/main" id="{427AB5CD-643C-7D4C-B873-D7A2A6B4E1B6}"/>
              </a:ext>
            </a:extLst>
          </p:cNvPr>
          <p:cNvPicPr>
            <a:picLocks noChangeAspect="1"/>
          </p:cNvPicPr>
          <p:nvPr/>
        </p:nvPicPr>
        <p:blipFill>
          <a:blip r:embed="rId3"/>
          <a:stretch>
            <a:fillRect/>
          </a:stretch>
        </p:blipFill>
        <p:spPr>
          <a:xfrm>
            <a:off x="0" y="4481409"/>
            <a:ext cx="9144000" cy="1912545"/>
          </a:xfrm>
          <a:prstGeom prst="rect">
            <a:avLst/>
          </a:prstGeom>
        </p:spPr>
      </p:pic>
      <p:pic>
        <p:nvPicPr>
          <p:cNvPr id="5" name="Picture 4">
            <a:extLst>
              <a:ext uri="{FF2B5EF4-FFF2-40B4-BE49-F238E27FC236}">
                <a16:creationId xmlns:a16="http://schemas.microsoft.com/office/drawing/2014/main" id="{6450D11D-7609-5847-8DF0-8856C567D3C3}"/>
              </a:ext>
            </a:extLst>
          </p:cNvPr>
          <p:cNvPicPr>
            <a:picLocks noChangeAspect="1"/>
          </p:cNvPicPr>
          <p:nvPr/>
        </p:nvPicPr>
        <p:blipFill>
          <a:blip r:embed="rId4"/>
          <a:stretch>
            <a:fillRect/>
          </a:stretch>
        </p:blipFill>
        <p:spPr>
          <a:xfrm>
            <a:off x="7518429" y="3555766"/>
            <a:ext cx="883989" cy="925643"/>
          </a:xfrm>
          <a:prstGeom prst="rect">
            <a:avLst/>
          </a:prstGeom>
        </p:spPr>
      </p:pic>
    </p:spTree>
    <p:extLst>
      <p:ext uri="{BB962C8B-B14F-4D97-AF65-F5344CB8AC3E}">
        <p14:creationId xmlns:p14="http://schemas.microsoft.com/office/powerpoint/2010/main" val="25325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F1D8F-DA53-D54A-A2C2-A4CD1083E00F}"/>
              </a:ext>
            </a:extLst>
          </p:cNvPr>
          <p:cNvSpPr>
            <a:spLocks noGrp="1"/>
          </p:cNvSpPr>
          <p:nvPr>
            <p:ph type="title"/>
          </p:nvPr>
        </p:nvSpPr>
        <p:spPr/>
        <p:txBody>
          <a:bodyPr>
            <a:normAutofit/>
          </a:bodyPr>
          <a:lstStyle/>
          <a:p>
            <a:pPr algn="ctr"/>
            <a:r>
              <a:rPr lang="en-US" dirty="0"/>
              <a:t>Inclusion Activity: Exchange Joys</a:t>
            </a:r>
          </a:p>
        </p:txBody>
      </p:sp>
      <p:pic>
        <p:nvPicPr>
          <p:cNvPr id="4" name="Shape 437">
            <a:extLst>
              <a:ext uri="{FF2B5EF4-FFF2-40B4-BE49-F238E27FC236}">
                <a16:creationId xmlns:a16="http://schemas.microsoft.com/office/drawing/2014/main" id="{30DF3C6C-106A-1B4E-9523-9FD2CB1CE27A}"/>
              </a:ext>
            </a:extLst>
          </p:cNvPr>
          <p:cNvPicPr preferRelativeResize="0">
            <a:picLocks noGrp="1"/>
          </p:cNvPicPr>
          <p:nvPr>
            <p:ph idx="1"/>
          </p:nvPr>
        </p:nvPicPr>
        <p:blipFill>
          <a:blip r:embed="rId3">
            <a:alphaModFix/>
          </a:blip>
          <a:stretch>
            <a:fillRect/>
          </a:stretch>
        </p:blipFill>
        <p:spPr>
          <a:xfrm>
            <a:off x="2396331" y="1825625"/>
            <a:ext cx="4351338" cy="4351338"/>
          </a:xfrm>
          <a:prstGeom prst="rect">
            <a:avLst/>
          </a:prstGeom>
          <a:noFill/>
          <a:ln>
            <a:noFill/>
          </a:ln>
        </p:spPr>
      </p:pic>
    </p:spTree>
    <p:extLst>
      <p:ext uri="{BB962C8B-B14F-4D97-AF65-F5344CB8AC3E}">
        <p14:creationId xmlns:p14="http://schemas.microsoft.com/office/powerpoint/2010/main" val="4228808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half" idx="1"/>
          </p:nvPr>
        </p:nvSpPr>
        <p:spPr>
          <a:xfrm>
            <a:off x="533400" y="1395425"/>
            <a:ext cx="4038600" cy="4935511"/>
          </a:xfrm>
        </p:spPr>
        <p:txBody>
          <a:bodyPr>
            <a:normAutofit fontScale="77500" lnSpcReduction="20000"/>
          </a:bodyPr>
          <a:lstStyle/>
          <a:p>
            <a:pPr marL="0" indent="0">
              <a:buNone/>
            </a:pPr>
            <a:r>
              <a:rPr lang="en-US" b="1" dirty="0"/>
              <a:t>Book: </a:t>
            </a:r>
            <a:r>
              <a:rPr lang="en-US" i="1" dirty="0"/>
              <a:t>The Impact of Identity in K-8 Mathematics</a:t>
            </a:r>
            <a:endParaRPr lang="en-US" dirty="0"/>
          </a:p>
          <a:p>
            <a:pPr marL="0" indent="0">
              <a:buNone/>
            </a:pPr>
            <a:endParaRPr lang="en-US" dirty="0"/>
          </a:p>
          <a:p>
            <a:pPr marL="0" indent="0">
              <a:buNone/>
            </a:pPr>
            <a:endParaRPr lang="en-US" dirty="0"/>
          </a:p>
          <a:p>
            <a:pPr marL="0" indent="0">
              <a:buNone/>
            </a:pPr>
            <a:r>
              <a:rPr lang="en-US" b="1" dirty="0"/>
              <a:t>LD West Elementary Math Parent Engagement Website: </a:t>
            </a:r>
            <a:r>
              <a:rPr lang="en-US" dirty="0">
                <a:hlinkClick r:id="rId3"/>
              </a:rPr>
              <a:t>https://achieve.lausd.net/Page/14668</a:t>
            </a:r>
            <a:endParaRPr lang="en-US" dirty="0"/>
          </a:p>
          <a:p>
            <a:pPr marL="0" indent="0">
              <a:buNone/>
            </a:pPr>
            <a:r>
              <a:rPr lang="en-US" dirty="0"/>
              <a:t>Note: Currently Under Construction</a:t>
            </a:r>
          </a:p>
          <a:p>
            <a:pPr marL="0" indent="0">
              <a:buNone/>
            </a:pPr>
            <a:endParaRPr lang="en-US" dirty="0"/>
          </a:p>
          <a:p>
            <a:pPr marL="0" indent="0">
              <a:buNone/>
            </a:pPr>
            <a:r>
              <a:rPr lang="en-US" b="1" dirty="0"/>
              <a:t>Parent-Teacher Conference Template:</a:t>
            </a:r>
          </a:p>
          <a:p>
            <a:pPr marL="0" indent="0">
              <a:buNone/>
            </a:pPr>
            <a:r>
              <a:rPr lang="en-US" dirty="0">
                <a:hlinkClick r:id="rId4"/>
              </a:rPr>
              <a:t>http://bit.ly/PTConferenceTemplate</a:t>
            </a:r>
            <a:endParaRPr lang="en-US" dirty="0"/>
          </a:p>
          <a:p>
            <a:pPr marL="0" indent="0">
              <a:buNone/>
            </a:pPr>
            <a:endParaRPr lang="en-US" dirty="0"/>
          </a:p>
          <a:p>
            <a:pPr marL="0" indent="0">
              <a:buNone/>
            </a:pPr>
            <a:endParaRPr lang="en-US" dirty="0"/>
          </a:p>
        </p:txBody>
      </p:sp>
      <p:pic>
        <p:nvPicPr>
          <p:cNvPr id="5" name="Picture 2" descr="https://images-na.ssl-images-amazon.com/images/I/51VKsuD396L._SX346_BO1,204,203,200_.jpg">
            <a:extLst>
              <a:ext uri="{FF2B5EF4-FFF2-40B4-BE49-F238E27FC236}">
                <a16:creationId xmlns:a16="http://schemas.microsoft.com/office/drawing/2014/main" id="{22A0B655-B95A-1E41-BFA5-61B6300123A3}"/>
              </a:ext>
            </a:extLst>
          </p:cNvPr>
          <p:cNvPicPr>
            <a:picLocks noGrp="1" noChangeAspect="1" noChangeArrowheads="1"/>
          </p:cNvPicPr>
          <p:nvPr>
            <p:ph sz="half" idx="2"/>
          </p:nvPr>
        </p:nvPicPr>
        <p:blipFill rotWithShape="1">
          <a:blip r:embed="rId5">
            <a:extLst>
              <a:ext uri="{28A0092B-C50C-407E-A947-70E740481C1C}">
                <a14:useLocalDpi xmlns:a14="http://schemas.microsoft.com/office/drawing/2010/main" val="0"/>
              </a:ext>
            </a:extLst>
          </a:blip>
          <a:srcRect r="4269"/>
          <a:stretch/>
        </p:blipFill>
        <p:spPr bwMode="auto">
          <a:xfrm>
            <a:off x="5156682" y="1600200"/>
            <a:ext cx="302163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34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4294967295"/>
          </p:nvPr>
        </p:nvPicPr>
        <p:blipFill>
          <a:blip r:embed="rId3"/>
          <a:stretch>
            <a:fillRect/>
          </a:stretch>
        </p:blipFill>
        <p:spPr>
          <a:xfrm>
            <a:off x="183971" y="362584"/>
            <a:ext cx="8585956" cy="4235541"/>
          </a:xfrm>
        </p:spPr>
      </p:pic>
      <p:sp>
        <p:nvSpPr>
          <p:cNvPr id="3" name="Content Placeholder 2"/>
          <p:cNvSpPr>
            <a:spLocks noGrp="1"/>
          </p:cNvSpPr>
          <p:nvPr>
            <p:ph sz="half" idx="4294967295"/>
          </p:nvPr>
        </p:nvSpPr>
        <p:spPr>
          <a:xfrm>
            <a:off x="412955" y="4079998"/>
            <a:ext cx="8509819" cy="2010602"/>
          </a:xfrm>
        </p:spPr>
        <p:txBody>
          <a:bodyPr>
            <a:normAutofit fontScale="77500" lnSpcReduction="20000"/>
          </a:bodyPr>
          <a:lstStyle/>
          <a:p>
            <a:pPr marL="0" indent="0">
              <a:buNone/>
            </a:pPr>
            <a:r>
              <a:rPr lang="en-US" err="1"/>
              <a:t>Firoza</a:t>
            </a:r>
            <a:r>
              <a:rPr lang="en-US"/>
              <a:t> Kanji &amp; Joseph Espinosa, LD West Math Coordinators</a:t>
            </a:r>
          </a:p>
          <a:p>
            <a:pPr marL="0" indent="0">
              <a:buNone/>
            </a:pPr>
            <a:r>
              <a:rPr lang="en-US">
                <a:hlinkClick r:id="rId4"/>
              </a:rPr>
              <a:t>Firoza.kanji@lausd.net</a:t>
            </a:r>
            <a:endParaRPr lang="en-US"/>
          </a:p>
          <a:p>
            <a:pPr marL="0" indent="0">
              <a:buNone/>
            </a:pPr>
            <a:r>
              <a:rPr lang="en-US">
                <a:hlinkClick r:id="rId5"/>
              </a:rPr>
              <a:t>jae0598@lausd.net</a:t>
            </a:r>
            <a:endParaRPr lang="en-US"/>
          </a:p>
          <a:p>
            <a:pPr marL="0" indent="0">
              <a:buNone/>
            </a:pPr>
            <a:r>
              <a:rPr lang="en-US"/>
              <a:t>Website: </a:t>
            </a:r>
            <a:r>
              <a:rPr lang="en-US">
                <a:hlinkClick r:id="rId6"/>
              </a:rPr>
              <a:t>achieve.lausd.net/page/4599</a:t>
            </a:r>
            <a:endParaRPr lang="en-US"/>
          </a:p>
          <a:p>
            <a:pPr marL="0" indent="0">
              <a:buNone/>
            </a:pPr>
            <a:r>
              <a:rPr lang="en-US"/>
              <a:t>Twitter       : </a:t>
            </a:r>
            <a:r>
              <a:rPr lang="en-US">
                <a:hlinkClick r:id="rId7"/>
              </a:rPr>
              <a:t>@LDWestMathLAUSD</a:t>
            </a:r>
            <a:endParaRPr lang="en-US"/>
          </a:p>
          <a:p>
            <a:pPr marL="0" indent="0">
              <a:buNone/>
            </a:pPr>
            <a:endParaRPr lang="en-US"/>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385" y="166436"/>
            <a:ext cx="1111530" cy="788446"/>
          </a:xfrm>
          <a:prstGeom prst="rect">
            <a:avLst/>
          </a:prstGeom>
        </p:spPr>
      </p:pic>
      <p:pic>
        <p:nvPicPr>
          <p:cNvPr id="6" name="Picture 5"/>
          <p:cNvPicPr/>
          <p:nvPr/>
        </p:nvPicPr>
        <p:blipFill>
          <a:blip r:embed="rId9">
            <a:extLst>
              <a:ext uri="{28A0092B-C50C-407E-A947-70E740481C1C}">
                <a14:useLocalDpi xmlns:a14="http://schemas.microsoft.com/office/drawing/2010/main" val="0"/>
              </a:ext>
            </a:extLst>
          </a:blip>
          <a:stretch>
            <a:fillRect/>
          </a:stretch>
        </p:blipFill>
        <p:spPr>
          <a:xfrm>
            <a:off x="7499031" y="447120"/>
            <a:ext cx="1003935" cy="394335"/>
          </a:xfrm>
          <a:prstGeom prst="rect">
            <a:avLst/>
          </a:prstGeom>
        </p:spPr>
      </p:pic>
      <p:pic>
        <p:nvPicPr>
          <p:cNvPr id="7" name="Picture 6"/>
          <p:cNvPicPr>
            <a:picLocks noChangeAspect="1"/>
          </p:cNvPicPr>
          <p:nvPr/>
        </p:nvPicPr>
        <p:blipFill>
          <a:blip r:embed="rId10"/>
          <a:stretch>
            <a:fillRect/>
          </a:stretch>
        </p:blipFill>
        <p:spPr>
          <a:xfrm>
            <a:off x="1493653" y="5619829"/>
            <a:ext cx="401717" cy="326599"/>
          </a:xfrm>
          <a:prstGeom prst="rect">
            <a:avLst/>
          </a:prstGeom>
        </p:spPr>
      </p:pic>
    </p:spTree>
    <p:extLst>
      <p:ext uri="{BB962C8B-B14F-4D97-AF65-F5344CB8AC3E}">
        <p14:creationId xmlns:p14="http://schemas.microsoft.com/office/powerpoint/2010/main" val="252500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en-US" dirty="0"/>
              <a:t>LD West Math Goals</a:t>
            </a:r>
          </a:p>
        </p:txBody>
      </p:sp>
      <p:sp>
        <p:nvSpPr>
          <p:cNvPr id="5" name="Content Placeholder 4"/>
          <p:cNvSpPr>
            <a:spLocks noGrp="1"/>
          </p:cNvSpPr>
          <p:nvPr>
            <p:ph idx="1"/>
          </p:nvPr>
        </p:nvSpPr>
        <p:spPr/>
        <p:txBody>
          <a:bodyPr>
            <a:normAutofit fontScale="77500" lnSpcReduction="20000"/>
          </a:bodyPr>
          <a:lstStyle/>
          <a:p>
            <a:pPr lvl="0"/>
            <a:r>
              <a:rPr lang="en-US" dirty="0"/>
              <a:t>All Students demonstrate growth on the SBAC Math Summative Assessment</a:t>
            </a:r>
          </a:p>
          <a:p>
            <a:pPr lvl="1"/>
            <a:r>
              <a:rPr lang="en-US" dirty="0"/>
              <a:t>Increase SBAC Math Grades 3-5 &amp;  Grades 6-8,11 Met and Exceed by 5% in 2017-2018</a:t>
            </a:r>
          </a:p>
          <a:p>
            <a:pPr lvl="1"/>
            <a:r>
              <a:rPr lang="en-US" dirty="0"/>
              <a:t>Increase SBAC Math Grades 3-5 &amp; Grades 6-8,11 Met and Exceed by 5% in 2018-2019</a:t>
            </a:r>
          </a:p>
          <a:p>
            <a:pPr lvl="1"/>
            <a:endParaRPr lang="en-US" dirty="0"/>
          </a:p>
          <a:p>
            <a:pPr lvl="0"/>
            <a:r>
              <a:rPr lang="en-US" dirty="0"/>
              <a:t>All Students develop a productive and positive mathematical identity</a:t>
            </a:r>
          </a:p>
          <a:p>
            <a:pPr lvl="1"/>
            <a:r>
              <a:rPr lang="en-US" dirty="0"/>
              <a:t>Increase  the number of students engaged and actively participating in problem solving, modeling &amp; data analysis, and math discourse</a:t>
            </a:r>
          </a:p>
          <a:p>
            <a:pPr lvl="1"/>
            <a:r>
              <a:rPr lang="en-US" dirty="0"/>
              <a:t>Increase the number of students who perceive themselves as problem solvers and more broadly mathematicians</a:t>
            </a:r>
          </a:p>
          <a:p>
            <a:pPr marL="0" indent="0">
              <a:buNone/>
            </a:pPr>
            <a:endParaRPr lang="en-US" dirty="0"/>
          </a:p>
        </p:txBody>
      </p:sp>
    </p:spTree>
    <p:extLst>
      <p:ext uri="{BB962C8B-B14F-4D97-AF65-F5344CB8AC3E}">
        <p14:creationId xmlns:p14="http://schemas.microsoft.com/office/powerpoint/2010/main" val="262448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71149-532D-7648-9DA7-7F9743CB3181}"/>
              </a:ext>
            </a:extLst>
          </p:cNvPr>
          <p:cNvSpPr>
            <a:spLocks noGrp="1"/>
          </p:cNvSpPr>
          <p:nvPr>
            <p:ph type="title"/>
          </p:nvPr>
        </p:nvSpPr>
        <p:spPr/>
        <p:txBody>
          <a:bodyPr/>
          <a:lstStyle/>
          <a:p>
            <a:r>
              <a:rPr lang="en-US" dirty="0"/>
              <a:t>LD West Math Core Values </a:t>
            </a:r>
          </a:p>
        </p:txBody>
      </p:sp>
      <p:sp>
        <p:nvSpPr>
          <p:cNvPr id="3" name="Content Placeholder 2">
            <a:extLst>
              <a:ext uri="{FF2B5EF4-FFF2-40B4-BE49-F238E27FC236}">
                <a16:creationId xmlns:a16="http://schemas.microsoft.com/office/drawing/2014/main" id="{8B383E6A-129A-3C47-99ED-9B5E6EC6ABC3}"/>
              </a:ext>
            </a:extLst>
          </p:cNvPr>
          <p:cNvSpPr>
            <a:spLocks noGrp="1"/>
          </p:cNvSpPr>
          <p:nvPr>
            <p:ph idx="1"/>
          </p:nvPr>
        </p:nvSpPr>
        <p:spPr/>
        <p:txBody>
          <a:bodyPr>
            <a:normAutofit fontScale="92500"/>
          </a:bodyPr>
          <a:lstStyle/>
          <a:p>
            <a:r>
              <a:rPr lang="en-US" dirty="0"/>
              <a:t>All students can learn rich, relevant, and rigorous mathematics</a:t>
            </a:r>
          </a:p>
          <a:p>
            <a:r>
              <a:rPr lang="en-US" dirty="0"/>
              <a:t>All teachers can provide ambitious mathematics teaching in providing excellence and equity in mathematics instruction</a:t>
            </a:r>
          </a:p>
          <a:p>
            <a:r>
              <a:rPr lang="en-US" dirty="0"/>
              <a:t>All school leaders can support their teachers with ambitious mathematics teaching</a:t>
            </a:r>
          </a:p>
          <a:p>
            <a:r>
              <a:rPr lang="en-US" dirty="0"/>
              <a:t>Parents are equal partners in supporting ambitious mathematics learning for their children</a:t>
            </a:r>
          </a:p>
          <a:p>
            <a:endParaRPr lang="en-US" dirty="0"/>
          </a:p>
        </p:txBody>
      </p:sp>
    </p:spTree>
    <p:extLst>
      <p:ext uri="{BB962C8B-B14F-4D97-AF65-F5344CB8AC3E}">
        <p14:creationId xmlns:p14="http://schemas.microsoft.com/office/powerpoint/2010/main" val="61301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9269" y="185530"/>
            <a:ext cx="8839200" cy="6361044"/>
            <a:chOff x="330367" y="936994"/>
            <a:chExt cx="8450038" cy="4723147"/>
          </a:xfrm>
        </p:grpSpPr>
        <p:grpSp>
          <p:nvGrpSpPr>
            <p:cNvPr id="5" name="Group 4"/>
            <p:cNvGrpSpPr/>
            <p:nvPr/>
          </p:nvGrpSpPr>
          <p:grpSpPr>
            <a:xfrm>
              <a:off x="6823517" y="2486742"/>
              <a:ext cx="1956888" cy="2769125"/>
              <a:chOff x="3490471" y="1633675"/>
              <a:chExt cx="3384459" cy="3692630"/>
            </a:xfrm>
            <a:noFill/>
          </p:grpSpPr>
          <p:sp>
            <p:nvSpPr>
              <p:cNvPr id="15" name="Rectangle 14"/>
              <p:cNvSpPr/>
              <p:nvPr/>
            </p:nvSpPr>
            <p:spPr>
              <a:xfrm rot="5400000">
                <a:off x="3674984" y="1449164"/>
                <a:ext cx="3015436" cy="338445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solidFill>
                      <a:sysClr val="windowText" lastClr="000000"/>
                    </a:solidFill>
                  </a:rPr>
                  <a:t>Tool sets </a:t>
                </a:r>
              </a:p>
              <a:p>
                <a:pPr algn="ctr"/>
                <a:endParaRPr lang="en-US" sz="1238" b="1" dirty="0">
                  <a:solidFill>
                    <a:sysClr val="windowText" lastClr="000000"/>
                  </a:solidFill>
                </a:endParaRPr>
              </a:p>
              <a:p>
                <a:pPr algn="ctr"/>
                <a:r>
                  <a:rPr lang="en-US" sz="1200" u="sng" dirty="0">
                    <a:solidFill>
                      <a:sysClr val="windowText" lastClr="000000"/>
                    </a:solidFill>
                  </a:rPr>
                  <a:t>Rigorous and Relevant Tasks </a:t>
                </a:r>
                <a:r>
                  <a:rPr lang="en-US" sz="1200" dirty="0">
                    <a:solidFill>
                      <a:sysClr val="windowText" lastClr="000000"/>
                    </a:solidFill>
                  </a:rPr>
                  <a:t>(</a:t>
                </a:r>
                <a:r>
                  <a:rPr lang="en-US" sz="1200" i="1" dirty="0">
                    <a:solidFill>
                      <a:sysClr val="windowText" lastClr="000000"/>
                    </a:solidFill>
                  </a:rPr>
                  <a:t>Task Analysis Guide, CLR Pedagogy, Connections to Students’ Lives and Experiences</a:t>
                </a:r>
                <a:r>
                  <a:rPr lang="en-US" sz="1200" dirty="0">
                    <a:solidFill>
                      <a:sysClr val="windowText" lastClr="000000"/>
                    </a:solidFill>
                  </a:rPr>
                  <a:t>)</a:t>
                </a:r>
              </a:p>
              <a:p>
                <a:pPr algn="ctr"/>
                <a:endParaRPr lang="en-US" sz="1238" b="1" dirty="0">
                  <a:solidFill>
                    <a:sysClr val="windowText" lastClr="000000"/>
                  </a:solidFill>
                </a:endParaRPr>
              </a:p>
              <a:p>
                <a:pPr algn="ctr"/>
                <a:r>
                  <a:rPr lang="en-US" sz="1238" b="1" u="sng" dirty="0">
                    <a:solidFill>
                      <a:schemeClr val="tx1"/>
                    </a:solidFill>
                  </a:rPr>
                  <a:t>* </a:t>
                </a:r>
                <a:r>
                  <a:rPr lang="en-US" sz="1238" u="sng" dirty="0">
                    <a:solidFill>
                      <a:schemeClr val="tx1"/>
                    </a:solidFill>
                  </a:rPr>
                  <a:t>High Leverage Math Instructional Activities  </a:t>
                </a:r>
                <a:r>
                  <a:rPr lang="en-US" sz="1238" dirty="0">
                    <a:solidFill>
                      <a:schemeClr val="tx1"/>
                    </a:solidFill>
                  </a:rPr>
                  <a:t>(</a:t>
                </a:r>
                <a:r>
                  <a:rPr lang="en-US" sz="1238" i="1" dirty="0">
                    <a:solidFill>
                      <a:schemeClr val="tx1"/>
                    </a:solidFill>
                  </a:rPr>
                  <a:t>Number Sense and Reasoning Routines &amp; Problem Solving</a:t>
                </a:r>
                <a:r>
                  <a:rPr lang="en-US" sz="1238" dirty="0">
                    <a:solidFill>
                      <a:schemeClr val="tx1"/>
                    </a:solidFill>
                  </a:rPr>
                  <a:t>) </a:t>
                </a:r>
              </a:p>
            </p:txBody>
          </p:sp>
          <p:sp>
            <p:nvSpPr>
              <p:cNvPr id="16" name="Rectangle 15"/>
              <p:cNvSpPr/>
              <p:nvPr/>
            </p:nvSpPr>
            <p:spPr>
              <a:xfrm>
                <a:off x="3490471" y="4863688"/>
                <a:ext cx="3384457" cy="46261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38">
                  <a:solidFill>
                    <a:sysClr val="windowText" lastClr="000000"/>
                  </a:solidFill>
                </a:endParaRPr>
              </a:p>
            </p:txBody>
          </p:sp>
        </p:grpSp>
        <p:sp>
          <p:nvSpPr>
            <p:cNvPr id="6" name="Rectangle 5"/>
            <p:cNvSpPr/>
            <p:nvPr/>
          </p:nvSpPr>
          <p:spPr>
            <a:xfrm>
              <a:off x="330369" y="2102855"/>
              <a:ext cx="8450035" cy="3349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13" dirty="0">
                <a:solidFill>
                  <a:schemeClr val="bg2"/>
                </a:solidFill>
              </a:endParaRPr>
            </a:p>
          </p:txBody>
        </p:sp>
        <p:sp>
          <p:nvSpPr>
            <p:cNvPr id="7" name="Rectangle 6"/>
            <p:cNvSpPr/>
            <p:nvPr/>
          </p:nvSpPr>
          <p:spPr>
            <a:xfrm>
              <a:off x="330368" y="5325182"/>
              <a:ext cx="8450036" cy="3349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chemeClr val="bg1"/>
                  </a:solidFill>
                </a:rPr>
                <a:t>*  Main Lever for Change</a:t>
              </a:r>
            </a:p>
          </p:txBody>
        </p:sp>
        <p:sp>
          <p:nvSpPr>
            <p:cNvPr id="8" name="Triangle 7"/>
            <p:cNvSpPr/>
            <p:nvPr/>
          </p:nvSpPr>
          <p:spPr>
            <a:xfrm>
              <a:off x="330368" y="936994"/>
              <a:ext cx="8450036" cy="1059260"/>
            </a:xfrm>
            <a:prstGeom prst="triangle">
              <a:avLst>
                <a:gd name="adj" fmla="val 4983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100" dirty="0">
                  <a:solidFill>
                    <a:schemeClr val="bg2"/>
                  </a:solidFill>
                </a:rPr>
                <a:t>Ambitious Mathematics Teaching</a:t>
              </a:r>
            </a:p>
          </p:txBody>
        </p:sp>
        <p:grpSp>
          <p:nvGrpSpPr>
            <p:cNvPr id="9" name="Group 8"/>
            <p:cNvGrpSpPr/>
            <p:nvPr/>
          </p:nvGrpSpPr>
          <p:grpSpPr>
            <a:xfrm>
              <a:off x="330367" y="2486740"/>
              <a:ext cx="1984206" cy="2786747"/>
              <a:chOff x="3451268" y="1633675"/>
              <a:chExt cx="3384457" cy="3716129"/>
            </a:xfrm>
            <a:noFill/>
          </p:grpSpPr>
          <p:sp>
            <p:nvSpPr>
              <p:cNvPr id="13" name="Rectangle 12"/>
              <p:cNvSpPr/>
              <p:nvPr/>
            </p:nvSpPr>
            <p:spPr>
              <a:xfrm rot="5400000">
                <a:off x="3604765" y="1480178"/>
                <a:ext cx="3077462" cy="33844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solidFill>
                      <a:sysClr val="windowText" lastClr="000000"/>
                    </a:solidFill>
                  </a:rPr>
                  <a:t>Skill sets</a:t>
                </a:r>
              </a:p>
              <a:p>
                <a:pPr algn="ctr"/>
                <a:endParaRPr lang="en-US" sz="1238" b="1" dirty="0">
                  <a:solidFill>
                    <a:sysClr val="windowText" lastClr="000000"/>
                  </a:solidFill>
                </a:endParaRPr>
              </a:p>
              <a:p>
                <a:pPr algn="ctr"/>
                <a:endParaRPr lang="en-US" sz="1238" b="1" dirty="0">
                  <a:solidFill>
                    <a:sysClr val="windowText" lastClr="000000"/>
                  </a:solidFill>
                </a:endParaRPr>
              </a:p>
              <a:p>
                <a:pPr algn="ctr"/>
                <a:r>
                  <a:rPr lang="en-US" sz="1238" u="sng" dirty="0">
                    <a:solidFill>
                      <a:schemeClr val="tx1"/>
                    </a:solidFill>
                  </a:rPr>
                  <a:t>8 Effective Math Teaching Practices </a:t>
                </a:r>
                <a:r>
                  <a:rPr lang="en-US" sz="1238" dirty="0">
                    <a:solidFill>
                      <a:schemeClr val="tx1"/>
                    </a:solidFill>
                  </a:rPr>
                  <a:t>(NCTM </a:t>
                </a:r>
                <a:r>
                  <a:rPr lang="en-US" sz="1238" i="1" dirty="0">
                    <a:solidFill>
                      <a:schemeClr val="tx1"/>
                    </a:solidFill>
                  </a:rPr>
                  <a:t>Principles to Action)</a:t>
                </a:r>
                <a:endParaRPr lang="en-US" sz="1238" dirty="0">
                  <a:solidFill>
                    <a:schemeClr val="tx1"/>
                  </a:solidFill>
                </a:endParaRPr>
              </a:p>
              <a:p>
                <a:pPr algn="ctr"/>
                <a:endParaRPr lang="en-US" sz="1238" dirty="0">
                  <a:solidFill>
                    <a:sysClr val="windowText" lastClr="000000"/>
                  </a:solidFill>
                </a:endParaRPr>
              </a:p>
              <a:p>
                <a:pPr algn="ctr"/>
                <a:r>
                  <a:rPr lang="en-US" sz="1238" u="sng" dirty="0">
                    <a:solidFill>
                      <a:sysClr val="windowText" lastClr="000000"/>
                    </a:solidFill>
                  </a:rPr>
                  <a:t>5 Equity-Based Math Teaching Practices</a:t>
                </a:r>
              </a:p>
              <a:p>
                <a:pPr algn="ctr"/>
                <a:r>
                  <a:rPr lang="en-US" sz="1238" dirty="0">
                    <a:solidFill>
                      <a:sysClr val="windowText" lastClr="000000"/>
                    </a:solidFill>
                  </a:rPr>
                  <a:t>(NCTM </a:t>
                </a:r>
                <a:r>
                  <a:rPr lang="en-US" sz="1238" i="1" dirty="0">
                    <a:solidFill>
                      <a:sysClr val="windowText" lastClr="000000"/>
                    </a:solidFill>
                  </a:rPr>
                  <a:t>The Impact of Identity in K-8 Mathematics)</a:t>
                </a:r>
                <a:endParaRPr lang="en-US" sz="1238" dirty="0">
                  <a:solidFill>
                    <a:sysClr val="windowText" lastClr="000000"/>
                  </a:solidFill>
                </a:endParaRPr>
              </a:p>
            </p:txBody>
          </p:sp>
          <p:sp>
            <p:nvSpPr>
              <p:cNvPr id="14" name="Rectangle 13"/>
              <p:cNvSpPr/>
              <p:nvPr/>
            </p:nvSpPr>
            <p:spPr>
              <a:xfrm>
                <a:off x="3451268" y="4887187"/>
                <a:ext cx="3384457" cy="46261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38">
                  <a:solidFill>
                    <a:sysClr val="windowText" lastClr="000000"/>
                  </a:solidFill>
                </a:endParaRPr>
              </a:p>
            </p:txBody>
          </p:sp>
        </p:grpSp>
        <p:grpSp>
          <p:nvGrpSpPr>
            <p:cNvPr id="10" name="Group 9"/>
            <p:cNvGrpSpPr/>
            <p:nvPr/>
          </p:nvGrpSpPr>
          <p:grpSpPr>
            <a:xfrm>
              <a:off x="3629025" y="2486741"/>
              <a:ext cx="2020992" cy="2786746"/>
              <a:chOff x="3295374" y="1626909"/>
              <a:chExt cx="3540353" cy="3716128"/>
            </a:xfrm>
            <a:noFill/>
          </p:grpSpPr>
          <p:sp>
            <p:nvSpPr>
              <p:cNvPr id="11" name="Rectangle 10"/>
              <p:cNvSpPr/>
              <p:nvPr/>
            </p:nvSpPr>
            <p:spPr>
              <a:xfrm rot="5400000">
                <a:off x="3559441" y="1362842"/>
                <a:ext cx="3012218" cy="354035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solidFill>
                      <a:sysClr val="windowText" lastClr="000000"/>
                    </a:solidFill>
                  </a:rPr>
                  <a:t>Mindsets</a:t>
                </a:r>
              </a:p>
              <a:p>
                <a:pPr algn="ctr"/>
                <a:r>
                  <a:rPr lang="en-US" sz="1238" u="sng" dirty="0">
                    <a:solidFill>
                      <a:schemeClr val="tx1"/>
                    </a:solidFill>
                  </a:rPr>
                  <a:t>Productive Beliefs</a:t>
                </a:r>
              </a:p>
              <a:p>
                <a:pPr algn="ctr"/>
                <a:r>
                  <a:rPr lang="en-US" sz="1238" dirty="0">
                    <a:solidFill>
                      <a:schemeClr val="tx1"/>
                    </a:solidFill>
                  </a:rPr>
                  <a:t>(NCTM </a:t>
                </a:r>
                <a:r>
                  <a:rPr lang="en-US" sz="1238" i="1" dirty="0">
                    <a:solidFill>
                      <a:schemeClr val="tx1"/>
                    </a:solidFill>
                  </a:rPr>
                  <a:t>Principles to Action)</a:t>
                </a:r>
                <a:endParaRPr lang="en-US" sz="1238" dirty="0">
                  <a:solidFill>
                    <a:schemeClr val="tx1"/>
                  </a:solidFill>
                </a:endParaRPr>
              </a:p>
              <a:p>
                <a:pPr algn="ctr"/>
                <a:endParaRPr lang="en-US" sz="1238" dirty="0">
                  <a:solidFill>
                    <a:sysClr val="windowText" lastClr="000000"/>
                  </a:solidFill>
                </a:endParaRPr>
              </a:p>
              <a:p>
                <a:pPr algn="ctr"/>
                <a:r>
                  <a:rPr lang="en-US" sz="1238" u="sng" dirty="0">
                    <a:solidFill>
                      <a:sysClr val="windowText" lastClr="000000"/>
                    </a:solidFill>
                  </a:rPr>
                  <a:t>Growth Mindset </a:t>
                </a:r>
              </a:p>
              <a:p>
                <a:pPr algn="ctr"/>
                <a:r>
                  <a:rPr lang="en-US" sz="1238" dirty="0">
                    <a:solidFill>
                      <a:sysClr val="windowText" lastClr="000000"/>
                    </a:solidFill>
                  </a:rPr>
                  <a:t>(Jo </a:t>
                </a:r>
                <a:r>
                  <a:rPr lang="en-US" sz="1238" dirty="0" err="1">
                    <a:solidFill>
                      <a:sysClr val="windowText" lastClr="000000"/>
                    </a:solidFill>
                  </a:rPr>
                  <a:t>Boaler’s</a:t>
                </a:r>
                <a:r>
                  <a:rPr lang="en-US" sz="1238" dirty="0">
                    <a:solidFill>
                      <a:sysClr val="windowText" lastClr="000000"/>
                    </a:solidFill>
                  </a:rPr>
                  <a:t> </a:t>
                </a:r>
                <a:r>
                  <a:rPr lang="en-US" sz="1238" i="1" dirty="0">
                    <a:solidFill>
                      <a:sysClr val="windowText" lastClr="000000"/>
                    </a:solidFill>
                  </a:rPr>
                  <a:t>Mathematical Mindset)</a:t>
                </a:r>
                <a:endParaRPr lang="en-US" sz="1238" dirty="0">
                  <a:solidFill>
                    <a:sysClr val="windowText" lastClr="000000"/>
                  </a:solidFill>
                </a:endParaRPr>
              </a:p>
              <a:p>
                <a:pPr algn="ctr"/>
                <a:endParaRPr lang="en-US" sz="1238" dirty="0">
                  <a:solidFill>
                    <a:sysClr val="windowText" lastClr="000000"/>
                  </a:solidFill>
                </a:endParaRPr>
              </a:p>
              <a:p>
                <a:pPr algn="ctr"/>
                <a:r>
                  <a:rPr lang="en-US" sz="1240" u="sng" dirty="0">
                    <a:solidFill>
                      <a:sysClr val="windowText" lastClr="000000"/>
                    </a:solidFill>
                  </a:rPr>
                  <a:t>Reframing Deficit Thinking</a:t>
                </a:r>
              </a:p>
              <a:p>
                <a:pPr algn="ctr"/>
                <a:endParaRPr lang="en-US" sz="1238" u="sng" dirty="0">
                  <a:solidFill>
                    <a:sysClr val="windowText" lastClr="000000"/>
                  </a:solidFill>
                </a:endParaRPr>
              </a:p>
              <a:p>
                <a:pPr algn="ctr"/>
                <a:r>
                  <a:rPr lang="en-US" sz="1238" u="sng" dirty="0">
                    <a:solidFill>
                      <a:sysClr val="windowText" lastClr="000000"/>
                    </a:solidFill>
                  </a:rPr>
                  <a:t>Mathematics Identity (Teacher)</a:t>
                </a:r>
              </a:p>
              <a:p>
                <a:pPr algn="ctr"/>
                <a:r>
                  <a:rPr lang="en-US" sz="1238" dirty="0">
                    <a:solidFill>
                      <a:sysClr val="windowText" lastClr="000000"/>
                    </a:solidFill>
                  </a:rPr>
                  <a:t>(NCTM </a:t>
                </a:r>
                <a:r>
                  <a:rPr lang="en-US" sz="1238" i="1" dirty="0">
                    <a:solidFill>
                      <a:sysClr val="windowText" lastClr="000000"/>
                    </a:solidFill>
                  </a:rPr>
                  <a:t>The Impact of Identity in K-8 Mathematics)</a:t>
                </a:r>
                <a:endParaRPr lang="en-US" sz="1238" dirty="0">
                  <a:solidFill>
                    <a:sysClr val="windowText" lastClr="000000"/>
                  </a:solidFill>
                </a:endParaRPr>
              </a:p>
            </p:txBody>
          </p:sp>
          <p:sp>
            <p:nvSpPr>
              <p:cNvPr id="12" name="Rectangle 11"/>
              <p:cNvSpPr/>
              <p:nvPr/>
            </p:nvSpPr>
            <p:spPr>
              <a:xfrm>
                <a:off x="3295374" y="4880420"/>
                <a:ext cx="3540353" cy="46261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38">
                  <a:solidFill>
                    <a:sysClr val="windowText" lastClr="000000"/>
                  </a:solidFill>
                </a:endParaRPr>
              </a:p>
            </p:txBody>
          </p:sp>
        </p:grpSp>
      </p:grpSp>
    </p:spTree>
    <p:extLst>
      <p:ext uri="{BB962C8B-B14F-4D97-AF65-F5344CB8AC3E}">
        <p14:creationId xmlns:p14="http://schemas.microsoft.com/office/powerpoint/2010/main" val="40847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4861 principles to action cover.psd"/>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2" b="736"/>
          <a:stretch/>
        </p:blipFill>
        <p:spPr>
          <a:xfrm>
            <a:off x="2568176" y="258627"/>
            <a:ext cx="1256075" cy="1774889"/>
          </a:xfrm>
          <a:prstGeom prst="rect">
            <a:avLst/>
          </a:prstGeom>
          <a:effectLst/>
        </p:spPr>
      </p:pic>
      <p:sp>
        <p:nvSpPr>
          <p:cNvPr id="4" name="Content Placeholder 3"/>
          <p:cNvSpPr>
            <a:spLocks noGrp="1"/>
          </p:cNvSpPr>
          <p:nvPr>
            <p:ph sz="half" idx="1"/>
          </p:nvPr>
        </p:nvSpPr>
        <p:spPr>
          <a:xfrm>
            <a:off x="250706" y="2317076"/>
            <a:ext cx="3845272" cy="4421875"/>
          </a:xfrm>
        </p:spPr>
        <p:txBody>
          <a:bodyPr vert="horz" lIns="91440" tIns="45720" rIns="91440" bIns="45720" rtlCol="0">
            <a:normAutofit/>
          </a:bodyPr>
          <a:lstStyle/>
          <a:p>
            <a:pPr marL="693738" lvl="0">
              <a:lnSpc>
                <a:spcPct val="70000"/>
              </a:lnSpc>
              <a:spcAft>
                <a:spcPts val="600"/>
              </a:spcAft>
            </a:pPr>
            <a:r>
              <a:rPr lang="en-US" sz="1600"/>
              <a:t>Establish mathematics </a:t>
            </a:r>
            <a:r>
              <a:rPr lang="en-US" sz="1600" b="1"/>
              <a:t>goals</a:t>
            </a:r>
            <a:r>
              <a:rPr lang="en-US" sz="1600"/>
              <a:t> to focus learning.</a:t>
            </a:r>
          </a:p>
          <a:p>
            <a:pPr marL="693738" lvl="0">
              <a:lnSpc>
                <a:spcPct val="70000"/>
              </a:lnSpc>
              <a:spcAft>
                <a:spcPts val="600"/>
              </a:spcAft>
            </a:pPr>
            <a:r>
              <a:rPr lang="en-US" sz="1600"/>
              <a:t>Implement </a:t>
            </a:r>
            <a:r>
              <a:rPr lang="en-US" sz="1600" b="1"/>
              <a:t>tasks</a:t>
            </a:r>
            <a:r>
              <a:rPr lang="en-US" sz="1600"/>
              <a:t> that promote reasoning and problem solving. </a:t>
            </a:r>
          </a:p>
          <a:p>
            <a:pPr marL="693738" lvl="0">
              <a:lnSpc>
                <a:spcPct val="70000"/>
              </a:lnSpc>
              <a:spcAft>
                <a:spcPts val="600"/>
              </a:spcAft>
            </a:pPr>
            <a:r>
              <a:rPr lang="en-US" sz="1600"/>
              <a:t>Use and connect mathematical </a:t>
            </a:r>
            <a:r>
              <a:rPr lang="en-US" sz="1600" b="1"/>
              <a:t>representations.</a:t>
            </a:r>
          </a:p>
          <a:p>
            <a:pPr marL="693738" lvl="0">
              <a:lnSpc>
                <a:spcPct val="70000"/>
              </a:lnSpc>
              <a:spcAft>
                <a:spcPts val="600"/>
              </a:spcAft>
            </a:pPr>
            <a:r>
              <a:rPr lang="en-US" sz="1600"/>
              <a:t>Facilitate meaningful mathematical </a:t>
            </a:r>
            <a:r>
              <a:rPr lang="en-US" sz="1600" b="1"/>
              <a:t>discourse</a:t>
            </a:r>
            <a:r>
              <a:rPr lang="en-US" sz="1600" i="1"/>
              <a:t>. </a:t>
            </a:r>
          </a:p>
          <a:p>
            <a:pPr marL="693738" lvl="0">
              <a:lnSpc>
                <a:spcPct val="70000"/>
              </a:lnSpc>
              <a:spcAft>
                <a:spcPts val="600"/>
              </a:spcAft>
            </a:pPr>
            <a:r>
              <a:rPr lang="en-US" sz="1600"/>
              <a:t>Pose purposeful </a:t>
            </a:r>
            <a:r>
              <a:rPr lang="en-US" sz="1600" b="1"/>
              <a:t>questions</a:t>
            </a:r>
            <a:r>
              <a:rPr lang="en-US" sz="1600"/>
              <a:t>.</a:t>
            </a:r>
          </a:p>
          <a:p>
            <a:pPr marL="693738" lvl="0">
              <a:lnSpc>
                <a:spcPct val="70000"/>
              </a:lnSpc>
              <a:spcAft>
                <a:spcPts val="600"/>
              </a:spcAft>
            </a:pPr>
            <a:r>
              <a:rPr lang="en-US" sz="1600"/>
              <a:t>Build </a:t>
            </a:r>
            <a:r>
              <a:rPr lang="en-US" sz="1600" b="1"/>
              <a:t>procedural fluency </a:t>
            </a:r>
            <a:r>
              <a:rPr lang="en-US" sz="1600"/>
              <a:t>from conceptual understanding.</a:t>
            </a:r>
          </a:p>
          <a:p>
            <a:pPr marL="693738" lvl="0">
              <a:lnSpc>
                <a:spcPct val="70000"/>
              </a:lnSpc>
              <a:spcAft>
                <a:spcPts val="600"/>
              </a:spcAft>
            </a:pPr>
            <a:r>
              <a:rPr lang="en-US" sz="1600"/>
              <a:t>Support </a:t>
            </a:r>
            <a:r>
              <a:rPr lang="en-US" sz="1600" b="1"/>
              <a:t>productive struggle</a:t>
            </a:r>
            <a:r>
              <a:rPr lang="en-US" sz="1600"/>
              <a:t> in learning mathematics. </a:t>
            </a:r>
          </a:p>
          <a:p>
            <a:pPr marL="693738" lvl="0">
              <a:lnSpc>
                <a:spcPct val="70000"/>
              </a:lnSpc>
              <a:spcAft>
                <a:spcPts val="600"/>
              </a:spcAft>
            </a:pPr>
            <a:r>
              <a:rPr lang="en-US" sz="1600" b="1"/>
              <a:t>Elicit and use evidence </a:t>
            </a:r>
            <a:r>
              <a:rPr lang="en-US" sz="1600"/>
              <a:t>of student thinking</a:t>
            </a:r>
            <a:r>
              <a:rPr lang="en-US" sz="1300"/>
              <a:t>.</a:t>
            </a:r>
          </a:p>
          <a:p>
            <a:pPr>
              <a:lnSpc>
                <a:spcPct val="70000"/>
              </a:lnSpc>
            </a:pPr>
            <a:endParaRPr lang="en-US" sz="1300"/>
          </a:p>
        </p:txBody>
      </p:sp>
      <p:sp>
        <p:nvSpPr>
          <p:cNvPr id="7" name="Title 1"/>
          <p:cNvSpPr txBox="1">
            <a:spLocks/>
          </p:cNvSpPr>
          <p:nvPr/>
        </p:nvSpPr>
        <p:spPr>
          <a:xfrm>
            <a:off x="4836048" y="244213"/>
            <a:ext cx="2611346" cy="16766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Century Gothic" charset="0"/>
                <a:ea typeface="Century Gothic" charset="0"/>
                <a:cs typeface="Century Gothic" charset="0"/>
              </a:defRPr>
            </a:lvl1pPr>
          </a:lstStyle>
          <a:p>
            <a:r>
              <a:rPr lang="en-US" sz="3600"/>
              <a:t>Equity in Math Teaching</a:t>
            </a:r>
          </a:p>
        </p:txBody>
      </p:sp>
      <p:sp>
        <p:nvSpPr>
          <p:cNvPr id="9" name="Content Placeholder 3"/>
          <p:cNvSpPr txBox="1">
            <a:spLocks/>
          </p:cNvSpPr>
          <p:nvPr/>
        </p:nvSpPr>
        <p:spPr>
          <a:xfrm>
            <a:off x="4672554" y="2310893"/>
            <a:ext cx="3845272" cy="2465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3738">
              <a:lnSpc>
                <a:spcPct val="70000"/>
              </a:lnSpc>
              <a:spcAft>
                <a:spcPts val="600"/>
              </a:spcAft>
            </a:pPr>
            <a:r>
              <a:rPr lang="en-US" sz="1600"/>
              <a:t>Going </a:t>
            </a:r>
            <a:r>
              <a:rPr lang="en-US" sz="1600" b="1"/>
              <a:t>deep with mathematics</a:t>
            </a:r>
            <a:r>
              <a:rPr lang="en-US" sz="1600"/>
              <a:t>.</a:t>
            </a:r>
          </a:p>
          <a:p>
            <a:pPr marL="693738">
              <a:lnSpc>
                <a:spcPct val="70000"/>
              </a:lnSpc>
              <a:spcAft>
                <a:spcPts val="600"/>
              </a:spcAft>
            </a:pPr>
            <a:r>
              <a:rPr lang="en-US" sz="1600"/>
              <a:t>Leverage </a:t>
            </a:r>
            <a:r>
              <a:rPr lang="en-US" sz="1600" b="1"/>
              <a:t>multiple mathematical competencies.</a:t>
            </a:r>
          </a:p>
          <a:p>
            <a:pPr marL="693738">
              <a:lnSpc>
                <a:spcPct val="70000"/>
              </a:lnSpc>
              <a:spcAft>
                <a:spcPts val="600"/>
              </a:spcAft>
            </a:pPr>
            <a:r>
              <a:rPr lang="en-US" sz="1600"/>
              <a:t>Affirming </a:t>
            </a:r>
            <a:r>
              <a:rPr lang="en-US" sz="1600" b="1"/>
              <a:t>mathematics learners’ identities.</a:t>
            </a:r>
          </a:p>
          <a:p>
            <a:pPr marL="693738">
              <a:lnSpc>
                <a:spcPct val="70000"/>
              </a:lnSpc>
              <a:spcAft>
                <a:spcPts val="600"/>
              </a:spcAft>
            </a:pPr>
            <a:r>
              <a:rPr lang="en-US" sz="1600"/>
              <a:t>Challenging </a:t>
            </a:r>
            <a:r>
              <a:rPr lang="en-US" sz="1600" b="1"/>
              <a:t>spaces of marginality.</a:t>
            </a:r>
            <a:endParaRPr lang="en-US" sz="1600" b="1" i="1"/>
          </a:p>
          <a:p>
            <a:pPr marL="693738">
              <a:lnSpc>
                <a:spcPct val="70000"/>
              </a:lnSpc>
              <a:spcAft>
                <a:spcPts val="600"/>
              </a:spcAft>
            </a:pPr>
            <a:r>
              <a:rPr lang="en-US" sz="1600"/>
              <a:t>Drawing on </a:t>
            </a:r>
            <a:r>
              <a:rPr lang="en-US" sz="1600" b="1"/>
              <a:t>multiple sources of knowledge.</a:t>
            </a:r>
            <a:endParaRPr lang="en-US" sz="1300" b="1"/>
          </a:p>
          <a:p>
            <a:pPr>
              <a:lnSpc>
                <a:spcPct val="70000"/>
              </a:lnSpc>
            </a:pPr>
            <a:endParaRPr lang="en-US" sz="1300"/>
          </a:p>
        </p:txBody>
      </p:sp>
      <p:pic>
        <p:nvPicPr>
          <p:cNvPr id="10" name="Picture 9"/>
          <p:cNvPicPr>
            <a:picLocks noChangeAspect="1"/>
          </p:cNvPicPr>
          <p:nvPr/>
        </p:nvPicPr>
        <p:blipFill>
          <a:blip r:embed="rId4"/>
          <a:stretch>
            <a:fillRect/>
          </a:stretch>
        </p:blipFill>
        <p:spPr>
          <a:xfrm>
            <a:off x="7090819" y="258627"/>
            <a:ext cx="1263471" cy="1811701"/>
          </a:xfrm>
          <a:prstGeom prst="rect">
            <a:avLst/>
          </a:prstGeom>
        </p:spPr>
      </p:pic>
      <p:sp>
        <p:nvSpPr>
          <p:cNvPr id="5" name="TextBox 4"/>
          <p:cNvSpPr txBox="1"/>
          <p:nvPr/>
        </p:nvSpPr>
        <p:spPr>
          <a:xfrm>
            <a:off x="3932484" y="422454"/>
            <a:ext cx="740070" cy="1446550"/>
          </a:xfrm>
          <a:prstGeom prst="rect">
            <a:avLst/>
          </a:prstGeom>
          <a:noFill/>
        </p:spPr>
        <p:txBody>
          <a:bodyPr wrap="square" rtlCol="0">
            <a:spAutoFit/>
          </a:bodyPr>
          <a:lstStyle/>
          <a:p>
            <a:r>
              <a:rPr lang="en-US" sz="8800">
                <a:solidFill>
                  <a:srgbClr val="002060"/>
                </a:solidFill>
              </a:rPr>
              <a:t>&amp;</a:t>
            </a:r>
          </a:p>
        </p:txBody>
      </p:sp>
      <p:sp>
        <p:nvSpPr>
          <p:cNvPr id="12" name="TextBox 11"/>
          <p:cNvSpPr txBox="1"/>
          <p:nvPr/>
        </p:nvSpPr>
        <p:spPr>
          <a:xfrm>
            <a:off x="0" y="205351"/>
            <a:ext cx="2690324" cy="1754326"/>
          </a:xfrm>
          <a:prstGeom prst="rect">
            <a:avLst/>
          </a:prstGeom>
          <a:noFill/>
        </p:spPr>
        <p:txBody>
          <a:bodyPr wrap="square" rtlCol="0">
            <a:spAutoFit/>
          </a:bodyPr>
          <a:lstStyle/>
          <a:p>
            <a:r>
              <a:rPr lang="en-US" sz="3600">
                <a:latin typeface="Century Gothic" charset="0"/>
                <a:ea typeface="Century Gothic" charset="0"/>
                <a:cs typeface="Century Gothic" charset="0"/>
              </a:rPr>
              <a:t>Excellence in Math Teaching</a:t>
            </a:r>
          </a:p>
        </p:txBody>
      </p:sp>
      <p:pic>
        <p:nvPicPr>
          <p:cNvPr id="14" name="Picture 13" descr="NCTM_R_LogoandName4C_L.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2383" y="5934194"/>
            <a:ext cx="2673270" cy="696059"/>
          </a:xfrm>
          <a:prstGeom prst="rect">
            <a:avLst/>
          </a:prstGeom>
        </p:spPr>
      </p:pic>
    </p:spTree>
    <p:extLst>
      <p:ext uri="{BB962C8B-B14F-4D97-AF65-F5344CB8AC3E}">
        <p14:creationId xmlns:p14="http://schemas.microsoft.com/office/powerpoint/2010/main" val="18167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p:cTn id="2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9">
                                            <p:txEl>
                                              <p:pRg st="0" end="0"/>
                                            </p:txEl>
                                          </p:spTgt>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 calcmode="lin" valueType="num">
                                      <p:cBhvr>
                                        <p:cTn id="28"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9">
                                            <p:txEl>
                                              <p:pRg st="1" end="1"/>
                                            </p:txEl>
                                          </p:spTgt>
                                        </p:tgtEl>
                                      </p:cBhvr>
                                    </p:animEffect>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 calcmode="lin" valueType="num">
                                      <p:cBhvr>
                                        <p:cTn id="3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9">
                                            <p:txEl>
                                              <p:pRg st="2" end="2"/>
                                            </p:txEl>
                                          </p:spTgt>
                                        </p:tgtEl>
                                      </p:cBhvr>
                                    </p:animEffect>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 calcmode="lin" valueType="num">
                                      <p:cBhvr>
                                        <p:cTn id="40"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9">
                                            <p:txEl>
                                              <p:pRg st="3" end="3"/>
                                            </p:txEl>
                                          </p:spTgt>
                                        </p:tgtEl>
                                      </p:cBhvr>
                                    </p:animEffect>
                                  </p:childTnLst>
                                </p:cTn>
                              </p:par>
                            </p:childTnLst>
                          </p:cTn>
                        </p:par>
                        <p:par>
                          <p:cTn id="43" fill="hold">
                            <p:stCondLst>
                              <p:cond delay="2000"/>
                            </p:stCondLst>
                            <p:childTnLst>
                              <p:par>
                                <p:cTn id="44" presetID="53" presetClass="entr" presetSubtype="16" fill="hold" nodeType="afterEffect">
                                  <p:stCondLst>
                                    <p:cond delay="0"/>
                                  </p:stCondLst>
                                  <p:childTnLst>
                                    <p:set>
                                      <p:cBhvr>
                                        <p:cTn id="45" dur="1" fill="hold">
                                          <p:stCondLst>
                                            <p:cond delay="0"/>
                                          </p:stCondLst>
                                        </p:cTn>
                                        <p:tgtEl>
                                          <p:spTgt spid="9">
                                            <p:txEl>
                                              <p:pRg st="4" end="4"/>
                                            </p:txEl>
                                          </p:spTgt>
                                        </p:tgtEl>
                                        <p:attrNameLst>
                                          <p:attrName>style.visibility</p:attrName>
                                        </p:attrNameLst>
                                      </p:cBhvr>
                                      <p:to>
                                        <p:strVal val="visible"/>
                                      </p:to>
                                    </p:set>
                                    <p:anim calcmode="lin" valueType="num">
                                      <p:cBhvr>
                                        <p:cTn id="46"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What is Mathematical Identity?</a:t>
            </a:r>
          </a:p>
        </p:txBody>
      </p:sp>
      <p:sp>
        <p:nvSpPr>
          <p:cNvPr id="5" name="Content Placeholder 4"/>
          <p:cNvSpPr>
            <a:spLocks noGrp="1"/>
          </p:cNvSpPr>
          <p:nvPr>
            <p:ph idx="1"/>
          </p:nvPr>
        </p:nvSpPr>
        <p:spPr/>
        <p:txBody>
          <a:bodyPr>
            <a:normAutofit lnSpcReduction="10000"/>
          </a:bodyPr>
          <a:lstStyle/>
          <a:p>
            <a:pPr marL="0" indent="0">
              <a:buNone/>
            </a:pPr>
            <a:r>
              <a:rPr lang="en-US" sz="3800"/>
              <a:t>“ We defined </a:t>
            </a:r>
            <a:r>
              <a:rPr lang="en-US" sz="3800" b="1" i="1"/>
              <a:t>mathematical identity </a:t>
            </a:r>
            <a:r>
              <a:rPr lang="en-US" sz="3800"/>
              <a:t>as the dispositions and deeply held beliefs that students develop about their ability to participate and perform effectively in mathematical contexts and to use mathematics in powerful ways across the contexts of their lives.” </a:t>
            </a:r>
            <a:r>
              <a:rPr lang="en-US"/>
              <a:t>- Aguirre et al., p. 14</a:t>
            </a:r>
          </a:p>
        </p:txBody>
      </p:sp>
      <p:pic>
        <p:nvPicPr>
          <p:cNvPr id="4" name="Picture 3" descr="https://images-na.ssl-images-amazon.com/images/I/51VKsuD396L._SX346_BO1,204,203,200_.jpg">
            <a:extLst>
              <a:ext uri="{FF2B5EF4-FFF2-40B4-BE49-F238E27FC236}">
                <a16:creationId xmlns:a16="http://schemas.microsoft.com/office/drawing/2014/main" id="{B4A982E0-4DF7-4D4C-A591-EA76A95C59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69"/>
          <a:stretch/>
        </p:blipFill>
        <p:spPr bwMode="auto">
          <a:xfrm>
            <a:off x="7992915" y="5398063"/>
            <a:ext cx="693885" cy="103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12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BB8E-9BF0-014D-9514-8DAC6E0368B2}"/>
              </a:ext>
            </a:extLst>
          </p:cNvPr>
          <p:cNvSpPr>
            <a:spLocks noGrp="1"/>
          </p:cNvSpPr>
          <p:nvPr>
            <p:ph type="title"/>
          </p:nvPr>
        </p:nvSpPr>
        <p:spPr/>
        <p:txBody>
          <a:bodyPr>
            <a:normAutofit fontScale="90000"/>
          </a:bodyPr>
          <a:lstStyle/>
          <a:p>
            <a:r>
              <a:rPr lang="en-US" dirty="0"/>
              <a:t>What are Equity Based Math Teaching Practices?</a:t>
            </a:r>
          </a:p>
        </p:txBody>
      </p:sp>
      <p:sp>
        <p:nvSpPr>
          <p:cNvPr id="3" name="Content Placeholder 2">
            <a:extLst>
              <a:ext uri="{FF2B5EF4-FFF2-40B4-BE49-F238E27FC236}">
                <a16:creationId xmlns:a16="http://schemas.microsoft.com/office/drawing/2014/main" id="{EAEE1899-08D6-4A45-849A-D452D7E0603F}"/>
              </a:ext>
            </a:extLst>
          </p:cNvPr>
          <p:cNvSpPr>
            <a:spLocks noGrp="1"/>
          </p:cNvSpPr>
          <p:nvPr>
            <p:ph idx="1"/>
          </p:nvPr>
        </p:nvSpPr>
        <p:spPr>
          <a:xfrm>
            <a:off x="457200" y="1236150"/>
            <a:ext cx="8229600" cy="4525963"/>
          </a:xfrm>
        </p:spPr>
        <p:txBody>
          <a:bodyPr>
            <a:normAutofit fontScale="55000" lnSpcReduction="20000"/>
          </a:bodyPr>
          <a:lstStyle/>
          <a:p>
            <a:pPr marL="0" marR="904875" indent="0">
              <a:lnSpc>
                <a:spcPts val="2100"/>
              </a:lnSpc>
              <a:spcBef>
                <a:spcPts val="219"/>
              </a:spcBef>
              <a:buNone/>
            </a:pPr>
            <a:r>
              <a:rPr lang="en-US" b="1" spc="-5" dirty="0">
                <a:latin typeface="Arial"/>
                <a:cs typeface="Arial"/>
              </a:rPr>
              <a:t>EB MTP 1: Go deep with mathematics. </a:t>
            </a:r>
            <a:r>
              <a:rPr lang="en-US" dirty="0">
                <a:latin typeface="Arial"/>
                <a:cs typeface="Arial"/>
              </a:rPr>
              <a:t>Develop </a:t>
            </a:r>
            <a:r>
              <a:rPr lang="en-US" spc="-5" dirty="0">
                <a:latin typeface="Arial"/>
                <a:cs typeface="Arial"/>
              </a:rPr>
              <a:t>students’ conceptual understanding,  </a:t>
            </a:r>
            <a:r>
              <a:rPr lang="en-US" dirty="0">
                <a:latin typeface="Arial"/>
                <a:cs typeface="Arial"/>
              </a:rPr>
              <a:t>procedural </a:t>
            </a:r>
            <a:r>
              <a:rPr lang="en-US" spc="-5" dirty="0">
                <a:latin typeface="Arial"/>
                <a:cs typeface="Arial"/>
              </a:rPr>
              <a:t>fluency, </a:t>
            </a:r>
            <a:r>
              <a:rPr lang="en-US" dirty="0">
                <a:latin typeface="Arial"/>
                <a:cs typeface="Arial"/>
              </a:rPr>
              <a:t>and problem solving and</a:t>
            </a:r>
            <a:r>
              <a:rPr lang="en-US" spc="-20" dirty="0">
                <a:latin typeface="Arial"/>
                <a:cs typeface="Arial"/>
              </a:rPr>
              <a:t> </a:t>
            </a:r>
            <a:r>
              <a:rPr lang="en-US" dirty="0">
                <a:latin typeface="Arial"/>
                <a:cs typeface="Arial"/>
              </a:rPr>
              <a:t>reasoning.</a:t>
            </a:r>
          </a:p>
          <a:p>
            <a:pPr>
              <a:lnSpc>
                <a:spcPct val="100000"/>
              </a:lnSpc>
              <a:spcBef>
                <a:spcPts val="25"/>
              </a:spcBef>
            </a:pPr>
            <a:endParaRPr lang="en-US" dirty="0">
              <a:latin typeface="Times New Roman"/>
              <a:cs typeface="Times New Roman"/>
            </a:endParaRPr>
          </a:p>
          <a:p>
            <a:pPr marL="0" marR="1032510" indent="0">
              <a:lnSpc>
                <a:spcPct val="101899"/>
              </a:lnSpc>
              <a:buNone/>
            </a:pPr>
            <a:r>
              <a:rPr lang="en-US" b="1" spc="-5" dirty="0">
                <a:latin typeface="Arial"/>
                <a:cs typeface="Arial"/>
              </a:rPr>
              <a:t>EB MTP 2: Leverage multiple mathematical competencies. </a:t>
            </a:r>
            <a:r>
              <a:rPr lang="en-US" dirty="0">
                <a:latin typeface="Arial"/>
                <a:cs typeface="Arial"/>
              </a:rPr>
              <a:t>Use </a:t>
            </a:r>
            <a:r>
              <a:rPr lang="en-US" spc="-5" dirty="0">
                <a:latin typeface="Arial"/>
                <a:cs typeface="Arial"/>
              </a:rPr>
              <a:t>students’ different  mathematical strengths </a:t>
            </a:r>
            <a:r>
              <a:rPr lang="en-US" dirty="0">
                <a:latin typeface="Arial"/>
                <a:cs typeface="Arial"/>
              </a:rPr>
              <a:t>as a resource </a:t>
            </a:r>
            <a:r>
              <a:rPr lang="en-US" spc="-5" dirty="0">
                <a:latin typeface="Arial"/>
                <a:cs typeface="Arial"/>
              </a:rPr>
              <a:t>for</a:t>
            </a:r>
            <a:r>
              <a:rPr lang="en-US" spc="-10" dirty="0">
                <a:latin typeface="Arial"/>
                <a:cs typeface="Arial"/>
              </a:rPr>
              <a:t> </a:t>
            </a:r>
            <a:r>
              <a:rPr lang="en-US" dirty="0">
                <a:latin typeface="Arial"/>
                <a:cs typeface="Arial"/>
              </a:rPr>
              <a:t>learning.</a:t>
            </a:r>
          </a:p>
          <a:p>
            <a:pPr>
              <a:lnSpc>
                <a:spcPct val="100000"/>
              </a:lnSpc>
              <a:spcBef>
                <a:spcPts val="30"/>
              </a:spcBef>
            </a:pPr>
            <a:endParaRPr lang="en-US" dirty="0">
              <a:latin typeface="Times New Roman"/>
              <a:cs typeface="Times New Roman"/>
            </a:endParaRPr>
          </a:p>
          <a:p>
            <a:pPr marL="0" marR="117475" indent="0">
              <a:lnSpc>
                <a:spcPct val="101899"/>
              </a:lnSpc>
              <a:buNone/>
            </a:pPr>
            <a:r>
              <a:rPr lang="en-US" b="1" spc="-5" dirty="0">
                <a:latin typeface="Arial"/>
                <a:cs typeface="Arial"/>
              </a:rPr>
              <a:t>EB MTP 3: Affirm mathematics learners’ identities. </a:t>
            </a:r>
            <a:r>
              <a:rPr lang="en-US" spc="-5" dirty="0">
                <a:latin typeface="Arial"/>
                <a:cs typeface="Arial"/>
              </a:rPr>
              <a:t>Promote student participation </a:t>
            </a:r>
            <a:r>
              <a:rPr lang="en-US" dirty="0">
                <a:latin typeface="Arial"/>
                <a:cs typeface="Arial"/>
              </a:rPr>
              <a:t>and value  </a:t>
            </a:r>
            <a:r>
              <a:rPr lang="en-US" spc="-5" dirty="0">
                <a:latin typeface="Arial"/>
                <a:cs typeface="Arial"/>
              </a:rPr>
              <a:t>different </a:t>
            </a:r>
            <a:r>
              <a:rPr lang="en-US" dirty="0">
                <a:latin typeface="Arial"/>
                <a:cs typeface="Arial"/>
              </a:rPr>
              <a:t>ways of</a:t>
            </a:r>
            <a:r>
              <a:rPr lang="en-US" spc="-15" dirty="0">
                <a:latin typeface="Arial"/>
                <a:cs typeface="Arial"/>
              </a:rPr>
              <a:t> </a:t>
            </a:r>
            <a:r>
              <a:rPr lang="en-US" spc="-5" dirty="0">
                <a:latin typeface="Arial"/>
                <a:cs typeface="Arial"/>
              </a:rPr>
              <a:t>contributing.</a:t>
            </a:r>
            <a:endParaRPr lang="en-US" dirty="0">
              <a:latin typeface="Arial"/>
              <a:cs typeface="Arial"/>
            </a:endParaRPr>
          </a:p>
          <a:p>
            <a:pPr>
              <a:lnSpc>
                <a:spcPct val="100000"/>
              </a:lnSpc>
              <a:spcBef>
                <a:spcPts val="25"/>
              </a:spcBef>
            </a:pPr>
            <a:endParaRPr lang="en-US" dirty="0">
              <a:latin typeface="Times New Roman"/>
              <a:cs typeface="Times New Roman"/>
            </a:endParaRPr>
          </a:p>
          <a:p>
            <a:pPr marL="0" marR="142875" indent="0">
              <a:lnSpc>
                <a:spcPct val="101899"/>
              </a:lnSpc>
              <a:spcBef>
                <a:spcPts val="5"/>
              </a:spcBef>
              <a:buNone/>
            </a:pPr>
            <a:r>
              <a:rPr lang="en-US" b="1" spc="-5" dirty="0">
                <a:latin typeface="Arial"/>
                <a:cs typeface="Arial"/>
              </a:rPr>
              <a:t>EB MTP 4: Challenge spaces of marginality. </a:t>
            </a:r>
            <a:r>
              <a:rPr lang="en-US" dirty="0">
                <a:latin typeface="Arial"/>
                <a:cs typeface="Arial"/>
              </a:rPr>
              <a:t>Embrace </a:t>
            </a:r>
            <a:r>
              <a:rPr lang="en-US" spc="-5" dirty="0">
                <a:latin typeface="Arial"/>
                <a:cs typeface="Arial"/>
              </a:rPr>
              <a:t>student competencies, </a:t>
            </a:r>
            <a:r>
              <a:rPr lang="en-US" dirty="0">
                <a:latin typeface="Arial"/>
                <a:cs typeface="Arial"/>
              </a:rPr>
              <a:t>value </a:t>
            </a:r>
            <a:r>
              <a:rPr lang="en-US" spc="-5" dirty="0">
                <a:latin typeface="Arial"/>
                <a:cs typeface="Arial"/>
              </a:rPr>
              <a:t>multiple  mathematical contributions, </a:t>
            </a:r>
            <a:r>
              <a:rPr lang="en-US" dirty="0">
                <a:latin typeface="Arial"/>
                <a:cs typeface="Arial"/>
              </a:rPr>
              <a:t>and </a:t>
            </a:r>
            <a:r>
              <a:rPr lang="en-US" spc="-5" dirty="0">
                <a:latin typeface="Arial"/>
                <a:cs typeface="Arial"/>
              </a:rPr>
              <a:t>position students </a:t>
            </a:r>
            <a:r>
              <a:rPr lang="en-US" dirty="0">
                <a:latin typeface="Arial"/>
                <a:cs typeface="Arial"/>
              </a:rPr>
              <a:t>as sources of</a:t>
            </a:r>
            <a:r>
              <a:rPr lang="en-US" spc="35" dirty="0">
                <a:latin typeface="Arial"/>
                <a:cs typeface="Arial"/>
              </a:rPr>
              <a:t> </a:t>
            </a:r>
            <a:r>
              <a:rPr lang="en-US" spc="-5" dirty="0">
                <a:latin typeface="Arial"/>
                <a:cs typeface="Arial"/>
              </a:rPr>
              <a:t>expertise.</a:t>
            </a:r>
            <a:endParaRPr lang="en-US" dirty="0">
              <a:latin typeface="Arial"/>
              <a:cs typeface="Arial"/>
            </a:endParaRPr>
          </a:p>
          <a:p>
            <a:pPr>
              <a:lnSpc>
                <a:spcPct val="100000"/>
              </a:lnSpc>
              <a:spcBef>
                <a:spcPts val="15"/>
              </a:spcBef>
            </a:pPr>
            <a:endParaRPr lang="en-US" sz="3600" dirty="0">
              <a:latin typeface="Times New Roman"/>
              <a:cs typeface="Times New Roman"/>
            </a:endParaRPr>
          </a:p>
          <a:p>
            <a:pPr marL="0" marR="5080" indent="0">
              <a:lnSpc>
                <a:spcPts val="2100"/>
              </a:lnSpc>
              <a:buNone/>
            </a:pPr>
            <a:r>
              <a:rPr lang="en-US" b="1" spc="-5" dirty="0">
                <a:latin typeface="Arial"/>
                <a:cs typeface="Arial"/>
              </a:rPr>
              <a:t>EB MTP 5: </a:t>
            </a:r>
            <a:r>
              <a:rPr lang="en-US" b="1" dirty="0">
                <a:latin typeface="Arial"/>
                <a:cs typeface="Arial"/>
              </a:rPr>
              <a:t>Draw </a:t>
            </a:r>
            <a:r>
              <a:rPr lang="en-US" b="1" spc="-5" dirty="0">
                <a:latin typeface="Arial"/>
                <a:cs typeface="Arial"/>
              </a:rPr>
              <a:t>on multiple sources of knowledge </a:t>
            </a:r>
            <a:r>
              <a:rPr lang="en-US" spc="-5" dirty="0">
                <a:latin typeface="Arial"/>
                <a:cs typeface="Arial"/>
              </a:rPr>
              <a:t>(mathematics, </a:t>
            </a:r>
            <a:r>
              <a:rPr lang="en-US" dirty="0">
                <a:latin typeface="Arial"/>
                <a:cs typeface="Arial"/>
              </a:rPr>
              <a:t>language, </a:t>
            </a:r>
            <a:r>
              <a:rPr lang="en-US" spc="-5" dirty="0">
                <a:latin typeface="Arial"/>
                <a:cs typeface="Arial"/>
              </a:rPr>
              <a:t>culture, family).  Tap students’ </a:t>
            </a:r>
            <a:r>
              <a:rPr lang="en-US" dirty="0">
                <a:latin typeface="Arial"/>
                <a:cs typeface="Arial"/>
              </a:rPr>
              <a:t>knowledge and experiences as resources </a:t>
            </a:r>
            <a:r>
              <a:rPr lang="en-US" spc="-5" dirty="0">
                <a:latin typeface="Arial"/>
                <a:cs typeface="Arial"/>
              </a:rPr>
              <a:t>for mathematical </a:t>
            </a:r>
            <a:r>
              <a:rPr lang="en-US" dirty="0">
                <a:latin typeface="Arial"/>
                <a:cs typeface="Arial"/>
              </a:rPr>
              <a:t>learning.</a:t>
            </a:r>
          </a:p>
          <a:p>
            <a:pPr marL="0" indent="0">
              <a:buNone/>
            </a:pPr>
            <a:endParaRPr lang="en-US" dirty="0"/>
          </a:p>
        </p:txBody>
      </p:sp>
      <p:sp>
        <p:nvSpPr>
          <p:cNvPr id="4" name="object 7">
            <a:extLst>
              <a:ext uri="{FF2B5EF4-FFF2-40B4-BE49-F238E27FC236}">
                <a16:creationId xmlns:a16="http://schemas.microsoft.com/office/drawing/2014/main" id="{BB29B638-9CE5-2C4B-BCDD-1D1AFA51F50E}"/>
              </a:ext>
            </a:extLst>
          </p:cNvPr>
          <p:cNvSpPr txBox="1"/>
          <p:nvPr/>
        </p:nvSpPr>
        <p:spPr>
          <a:xfrm>
            <a:off x="457200" y="6126163"/>
            <a:ext cx="8485094" cy="433452"/>
          </a:xfrm>
          <a:prstGeom prst="rect">
            <a:avLst/>
          </a:prstGeom>
          <a:solidFill>
            <a:srgbClr val="F5F5F5"/>
          </a:solidFill>
        </p:spPr>
        <p:txBody>
          <a:bodyPr vert="horz" wrap="square" lIns="0" tIns="99060" rIns="0" bIns="0" rtlCol="0">
            <a:spAutoFit/>
          </a:bodyPr>
          <a:lstStyle/>
          <a:p>
            <a:pPr marL="90805" marR="875665">
              <a:lnSpc>
                <a:spcPts val="1300"/>
              </a:lnSpc>
              <a:spcBef>
                <a:spcPts val="780"/>
              </a:spcBef>
            </a:pPr>
            <a:r>
              <a:rPr lang="en-US" sz="1100" dirty="0">
                <a:solidFill>
                  <a:srgbClr val="434343"/>
                </a:solidFill>
                <a:latin typeface="Arial"/>
                <a:cs typeface="Arial"/>
              </a:rPr>
              <a:t>Adapted from </a:t>
            </a:r>
            <a:r>
              <a:rPr sz="1100" dirty="0">
                <a:solidFill>
                  <a:srgbClr val="434343"/>
                </a:solidFill>
                <a:latin typeface="Arial"/>
                <a:cs typeface="Arial"/>
              </a:rPr>
              <a:t> NCTM’s </a:t>
            </a:r>
            <a:r>
              <a:rPr lang="en-US" sz="1100" i="1" dirty="0">
                <a:solidFill>
                  <a:srgbClr val="555555"/>
                </a:solidFill>
                <a:latin typeface="Arial"/>
                <a:cs typeface="Arial"/>
              </a:rPr>
              <a:t>The Impact of Identity in K-8 Mathematics Learning and Teaching </a:t>
            </a:r>
            <a:r>
              <a:rPr sz="1100" spc="-60" dirty="0">
                <a:solidFill>
                  <a:srgbClr val="434343"/>
                </a:solidFill>
                <a:latin typeface="Trebuchet MS"/>
                <a:cs typeface="Trebuchet MS"/>
              </a:rPr>
              <a:t>(</a:t>
            </a:r>
            <a:r>
              <a:rPr lang="en-US" sz="1100" spc="-60" dirty="0">
                <a:solidFill>
                  <a:srgbClr val="434343"/>
                </a:solidFill>
                <a:latin typeface="Trebuchet MS"/>
                <a:cs typeface="Trebuchet MS"/>
              </a:rPr>
              <a:t>Aguirre, Mayfield-Ingram, &amp; Martin, 2013)</a:t>
            </a:r>
            <a:endParaRPr sz="1100" dirty="0">
              <a:latin typeface="Trebuchet MS"/>
              <a:cs typeface="Trebuchet MS"/>
            </a:endParaRPr>
          </a:p>
        </p:txBody>
      </p:sp>
      <p:pic>
        <p:nvPicPr>
          <p:cNvPr id="5" name="Picture 4" descr="https://images-na.ssl-images-amazon.com/images/I/51VKsuD396L._SX346_BO1,204,203,200_.jpg">
            <a:extLst>
              <a:ext uri="{FF2B5EF4-FFF2-40B4-BE49-F238E27FC236}">
                <a16:creationId xmlns:a16="http://schemas.microsoft.com/office/drawing/2014/main" id="{0FF6A5A7-39FE-5641-A9D4-41A2DB7276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69"/>
          <a:stretch/>
        </p:blipFill>
        <p:spPr bwMode="auto">
          <a:xfrm>
            <a:off x="7992915" y="5398063"/>
            <a:ext cx="693885" cy="103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20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1170</TotalTime>
  <Words>2262</Words>
  <Application>Microsoft Macintosh PowerPoint</Application>
  <PresentationFormat>On-screen Show (4:3)</PresentationFormat>
  <Paragraphs>234</Paragraphs>
  <Slides>31</Slides>
  <Notes>14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Times New Roman</vt:lpstr>
      <vt:lpstr>Trebuchet MS</vt:lpstr>
      <vt:lpstr>Office Theme</vt:lpstr>
      <vt:lpstr>Routine Practices for Engaging Families with Mathematics</vt:lpstr>
      <vt:lpstr>Objectives</vt:lpstr>
      <vt:lpstr>Inclusion Activity: Exchange Joys</vt:lpstr>
      <vt:lpstr>LD West Math Goals</vt:lpstr>
      <vt:lpstr>LD West Math Core Values </vt:lpstr>
      <vt:lpstr>PowerPoint Presentation</vt:lpstr>
      <vt:lpstr>PowerPoint Presentation</vt:lpstr>
      <vt:lpstr>What is Mathematical Identity?</vt:lpstr>
      <vt:lpstr>What are Equity Based Math Teaching Practices?</vt:lpstr>
      <vt:lpstr>Chapter 7: routine practices to engage parents in promoting math identity and learning</vt:lpstr>
      <vt:lpstr>Challenges to Positive Family Engagement with Mathematics</vt:lpstr>
      <vt:lpstr>PowerPoint Presentation</vt:lpstr>
      <vt:lpstr>Routine Practices (School and Classroom)</vt:lpstr>
      <vt:lpstr>Routine Practices:</vt:lpstr>
      <vt:lpstr>Classroom Newsletters or Websites: Showcasing Mathematics</vt:lpstr>
      <vt:lpstr>Design Related Questions for Math   Newsletters</vt:lpstr>
      <vt:lpstr>A math newsletter for families of Mrs. Sabol’s second graders </vt:lpstr>
      <vt:lpstr>A math newsletter for families of middle school parents</vt:lpstr>
      <vt:lpstr>Setting the Stage for a Positive Year of Mathematics Learning: Back to School Nights</vt:lpstr>
      <vt:lpstr>Back to School Nights:  Key Considerations</vt:lpstr>
      <vt:lpstr>Back to School Nights:  Key Considerations</vt:lpstr>
      <vt:lpstr>How is My Child Doing in Math? Communicating Progress and Performance</vt:lpstr>
      <vt:lpstr>Parent-Teacher  conferences</vt:lpstr>
      <vt:lpstr>Math Action Plan (MAP): Student and Teacher Action</vt:lpstr>
      <vt:lpstr>Math Action Plan (MAP): Parent Action</vt:lpstr>
      <vt:lpstr>Routine Practices:</vt:lpstr>
      <vt:lpstr>Walking the Path toward Equity: Taking Action</vt:lpstr>
      <vt:lpstr>Take Aways</vt:lpstr>
      <vt:lpstr>Next Steps: Family Engagement Action Plan</vt:lpstr>
      <vt:lpstr>Resources</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Marisol Castro</dc:creator>
  <cp:lastModifiedBy>Espinosa, Joseph</cp:lastModifiedBy>
  <cp:revision>83</cp:revision>
  <dcterms:created xsi:type="dcterms:W3CDTF">2017-12-15T02:14:43Z</dcterms:created>
  <dcterms:modified xsi:type="dcterms:W3CDTF">2018-04-25T03:35:19Z</dcterms:modified>
</cp:coreProperties>
</file>