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71" r:id="rId14"/>
    <p:sldId id="273" r:id="rId15"/>
    <p:sldId id="274" r:id="rId16"/>
    <p:sldId id="285" r:id="rId17"/>
    <p:sldId id="286" r:id="rId18"/>
    <p:sldId id="296" r:id="rId19"/>
    <p:sldId id="269" r:id="rId20"/>
    <p:sldId id="287" r:id="rId21"/>
    <p:sldId id="288" r:id="rId22"/>
    <p:sldId id="289" r:id="rId23"/>
    <p:sldId id="290" r:id="rId24"/>
    <p:sldId id="292" r:id="rId25"/>
    <p:sldId id="293" r:id="rId26"/>
    <p:sldId id="294" r:id="rId27"/>
    <p:sldId id="295" r:id="rId28"/>
    <p:sldId id="270" r:id="rId29"/>
    <p:sldId id="275" r:id="rId30"/>
    <p:sldId id="276" r:id="rId31"/>
    <p:sldId id="277" r:id="rId32"/>
    <p:sldId id="278" r:id="rId33"/>
    <p:sldId id="279" r:id="rId34"/>
    <p:sldId id="281" r:id="rId35"/>
    <p:sldId id="280" r:id="rId36"/>
    <p:sldId id="282" r:id="rId37"/>
    <p:sldId id="283" r:id="rId38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urgette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zKL9sKwGRD7wwV07jGFgt0JE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2E032-7391-40CF-BEAD-3455008D742A}" v="2" dt="2024-09-30T22:17:25.386"/>
  </p1510:revLst>
</p1510:revInfo>
</file>

<file path=ppt/tableStyles.xml><?xml version="1.0" encoding="utf-8"?>
<a:tblStyleLst xmlns:a="http://schemas.openxmlformats.org/drawingml/2006/main" def="{D8607538-8E8B-425B-9CC7-C5A88961B6C0}">
  <a:tblStyle styleId="{D8607538-8E8B-425B-9CC7-C5A88961B6C0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0E7"/>
          </a:solidFill>
        </a:fill>
      </a:tcStyle>
    </a:wholeTbl>
    <a:band1H>
      <a:tcTxStyle/>
      <a:tcStyle>
        <a:tcBdr/>
        <a:fill>
          <a:solidFill>
            <a:srgbClr val="FEDF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DF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09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ZAR, SABRINA F" userId="136d60e1-94a9-48a6-bda1-97f988935d99" providerId="ADAL" clId="{9072E032-7391-40CF-BEAD-3455008D742A}"/>
    <pc:docChg chg="undo custSel addSld modSld">
      <pc:chgData name="HUIZAR, SABRINA F" userId="136d60e1-94a9-48a6-bda1-97f988935d99" providerId="ADAL" clId="{9072E032-7391-40CF-BEAD-3455008D742A}" dt="2024-10-01T14:52:48.283" v="46" actId="1076"/>
      <pc:docMkLst>
        <pc:docMk/>
      </pc:docMkLst>
      <pc:sldChg chg="addSp delSp modSp mod">
        <pc:chgData name="HUIZAR, SABRINA F" userId="136d60e1-94a9-48a6-bda1-97f988935d99" providerId="ADAL" clId="{9072E032-7391-40CF-BEAD-3455008D742A}" dt="2024-10-01T14:52:34.156" v="42" actId="14100"/>
        <pc:sldMkLst>
          <pc:docMk/>
          <pc:sldMk cId="0" sldId="256"/>
        </pc:sldMkLst>
        <pc:spChg chg="add del">
          <ac:chgData name="HUIZAR, SABRINA F" userId="136d60e1-94a9-48a6-bda1-97f988935d99" providerId="ADAL" clId="{9072E032-7391-40CF-BEAD-3455008D742A}" dt="2024-10-01T14:51:48.303" v="37" actId="22"/>
          <ac:spMkLst>
            <pc:docMk/>
            <pc:sldMk cId="0" sldId="256"/>
            <ac:spMk id="3" creationId="{6D38B180-C486-1CBD-88D8-DB66EDE9F7F8}"/>
          </ac:spMkLst>
        </pc:spChg>
        <pc:picChg chg="add mod">
          <ac:chgData name="HUIZAR, SABRINA F" userId="136d60e1-94a9-48a6-bda1-97f988935d99" providerId="ADAL" clId="{9072E032-7391-40CF-BEAD-3455008D742A}" dt="2024-10-01T14:52:34.156" v="42" actId="14100"/>
          <ac:picMkLst>
            <pc:docMk/>
            <pc:sldMk cId="0" sldId="256"/>
            <ac:picMk id="4" creationId="{77896B4E-2F8B-4FB2-2E1F-BFBCD439AC89}"/>
          </ac:picMkLst>
        </pc:picChg>
        <pc:picChg chg="del">
          <ac:chgData name="HUIZAR, SABRINA F" userId="136d60e1-94a9-48a6-bda1-97f988935d99" providerId="ADAL" clId="{9072E032-7391-40CF-BEAD-3455008D742A}" dt="2024-10-01T14:52:26.074" v="38" actId="478"/>
          <ac:picMkLst>
            <pc:docMk/>
            <pc:sldMk cId="0" sldId="256"/>
            <ac:picMk id="200" creationId="{00000000-0000-0000-0000-000000000000}"/>
          </ac:picMkLst>
        </pc:picChg>
      </pc:sldChg>
      <pc:sldChg chg="addSp delSp modSp mod">
        <pc:chgData name="HUIZAR, SABRINA F" userId="136d60e1-94a9-48a6-bda1-97f988935d99" providerId="ADAL" clId="{9072E032-7391-40CF-BEAD-3455008D742A}" dt="2024-09-30T22:05:25.236" v="6" actId="14100"/>
        <pc:sldMkLst>
          <pc:docMk/>
          <pc:sldMk cId="0" sldId="271"/>
        </pc:sldMkLst>
        <pc:picChg chg="add mod">
          <ac:chgData name="HUIZAR, SABRINA F" userId="136d60e1-94a9-48a6-bda1-97f988935d99" providerId="ADAL" clId="{9072E032-7391-40CF-BEAD-3455008D742A}" dt="2024-09-30T22:05:25.236" v="6" actId="14100"/>
          <ac:picMkLst>
            <pc:docMk/>
            <pc:sldMk cId="0" sldId="271"/>
            <ac:picMk id="3" creationId="{D594A803-003F-55B3-75C8-DD3CDDAF84E5}"/>
          </ac:picMkLst>
        </pc:picChg>
        <pc:picChg chg="del">
          <ac:chgData name="HUIZAR, SABRINA F" userId="136d60e1-94a9-48a6-bda1-97f988935d99" providerId="ADAL" clId="{9072E032-7391-40CF-BEAD-3455008D742A}" dt="2024-09-30T22:05:14.674" v="0" actId="478"/>
          <ac:picMkLst>
            <pc:docMk/>
            <pc:sldMk cId="0" sldId="271"/>
            <ac:picMk id="306" creationId="{00000000-0000-0000-0000-000000000000}"/>
          </ac:picMkLst>
        </pc:picChg>
      </pc:sldChg>
      <pc:sldChg chg="mod modShow">
        <pc:chgData name="HUIZAR, SABRINA F" userId="136d60e1-94a9-48a6-bda1-97f988935d99" providerId="ADAL" clId="{9072E032-7391-40CF-BEAD-3455008D742A}" dt="2024-09-30T22:08:13.216" v="8" actId="729"/>
        <pc:sldMkLst>
          <pc:docMk/>
          <pc:sldMk cId="0" sldId="276"/>
        </pc:sldMkLst>
      </pc:sldChg>
      <pc:sldChg chg="mod modShow">
        <pc:chgData name="HUIZAR, SABRINA F" userId="136d60e1-94a9-48a6-bda1-97f988935d99" providerId="ADAL" clId="{9072E032-7391-40CF-BEAD-3455008D742A}" dt="2024-09-30T22:08:10.632" v="7" actId="729"/>
        <pc:sldMkLst>
          <pc:docMk/>
          <pc:sldMk cId="0" sldId="277"/>
        </pc:sldMkLst>
      </pc:sldChg>
      <pc:sldChg chg="addSp delSp modSp mod">
        <pc:chgData name="HUIZAR, SABRINA F" userId="136d60e1-94a9-48a6-bda1-97f988935d99" providerId="ADAL" clId="{9072E032-7391-40CF-BEAD-3455008D742A}" dt="2024-10-01T14:52:48.283" v="46" actId="1076"/>
        <pc:sldMkLst>
          <pc:docMk/>
          <pc:sldMk cId="0" sldId="282"/>
        </pc:sldMkLst>
        <pc:picChg chg="add mod">
          <ac:chgData name="HUIZAR, SABRINA F" userId="136d60e1-94a9-48a6-bda1-97f988935d99" providerId="ADAL" clId="{9072E032-7391-40CF-BEAD-3455008D742A}" dt="2024-10-01T14:52:48.283" v="46" actId="1076"/>
          <ac:picMkLst>
            <pc:docMk/>
            <pc:sldMk cId="0" sldId="282"/>
            <ac:picMk id="2" creationId="{ED1CB26C-D848-6817-A32F-7656027A3C1B}"/>
          </ac:picMkLst>
        </pc:picChg>
        <pc:picChg chg="del">
          <ac:chgData name="HUIZAR, SABRINA F" userId="136d60e1-94a9-48a6-bda1-97f988935d99" providerId="ADAL" clId="{9072E032-7391-40CF-BEAD-3455008D742A}" dt="2024-10-01T14:52:46.773" v="45" actId="478"/>
          <ac:picMkLst>
            <pc:docMk/>
            <pc:sldMk cId="0" sldId="282"/>
            <ac:picMk id="389" creationId="{00000000-0000-0000-0000-000000000000}"/>
          </ac:picMkLst>
        </pc:picChg>
      </pc:sldChg>
      <pc:sldChg chg="addSp modSp new mod">
        <pc:chgData name="HUIZAR, SABRINA F" userId="136d60e1-94a9-48a6-bda1-97f988935d99" providerId="ADAL" clId="{9072E032-7391-40CF-BEAD-3455008D742A}" dt="2024-09-30T22:17:58.394" v="35" actId="113"/>
        <pc:sldMkLst>
          <pc:docMk/>
          <pc:sldMk cId="3791617545" sldId="296"/>
        </pc:sldMkLst>
        <pc:spChg chg="mod">
          <ac:chgData name="HUIZAR, SABRINA F" userId="136d60e1-94a9-48a6-bda1-97f988935d99" providerId="ADAL" clId="{9072E032-7391-40CF-BEAD-3455008D742A}" dt="2024-09-30T22:17:58.394" v="35" actId="113"/>
          <ac:spMkLst>
            <pc:docMk/>
            <pc:sldMk cId="3791617545" sldId="296"/>
            <ac:spMk id="2" creationId="{B7B55C71-1458-CE42-7E79-EABED8D34903}"/>
          </ac:spMkLst>
        </pc:spChg>
        <pc:spChg chg="add mod">
          <ac:chgData name="HUIZAR, SABRINA F" userId="136d60e1-94a9-48a6-bda1-97f988935d99" providerId="ADAL" clId="{9072E032-7391-40CF-BEAD-3455008D742A}" dt="2024-09-30T22:17:20.296" v="14" actId="1076"/>
          <ac:spMkLst>
            <pc:docMk/>
            <pc:sldMk cId="3791617545" sldId="296"/>
            <ac:spMk id="6" creationId="{B3A7C23C-6781-F553-5F60-22ABEF58480D}"/>
          </ac:spMkLst>
        </pc:spChg>
        <pc:spChg chg="add mod">
          <ac:chgData name="HUIZAR, SABRINA F" userId="136d60e1-94a9-48a6-bda1-97f988935d99" providerId="ADAL" clId="{9072E032-7391-40CF-BEAD-3455008D742A}" dt="2024-09-30T22:17:27.639" v="16" actId="1076"/>
          <ac:spMkLst>
            <pc:docMk/>
            <pc:sldMk cId="3791617545" sldId="296"/>
            <ac:spMk id="7" creationId="{765D60C3-F604-FABB-413F-078B0E6622BB}"/>
          </ac:spMkLst>
        </pc:spChg>
        <pc:picChg chg="add mod">
          <ac:chgData name="HUIZAR, SABRINA F" userId="136d60e1-94a9-48a6-bda1-97f988935d99" providerId="ADAL" clId="{9072E032-7391-40CF-BEAD-3455008D742A}" dt="2024-09-30T22:17:11.360" v="12" actId="1076"/>
          <ac:picMkLst>
            <pc:docMk/>
            <pc:sldMk cId="3791617545" sldId="296"/>
            <ac:picMk id="5" creationId="{76B1EBCF-701B-46E6-EF18-8C9FF0D265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Soft Start- This slide can be up on the screen as parents arrive.  Have them discuss this question with their “elbow partner.”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marR="0" lvl="1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Discuss this question with your neighbor or in your group.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If time allows, demonstrate the application site.</a:t>
            </a:r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Demonstration of ZOC website</a:t>
            </a:r>
            <a:endParaRPr/>
          </a:p>
        </p:txBody>
      </p:sp>
      <p:sp>
        <p:nvSpPr>
          <p:cNvPr id="317" name="Google Shape;317;p2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409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 to ZOC website.</a:t>
            </a: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Demonstration of ZOC website</a:t>
            </a:r>
            <a:endParaRPr/>
          </a:p>
        </p:txBody>
      </p:sp>
      <p:sp>
        <p:nvSpPr>
          <p:cNvPr id="317" name="Google Shape;317;p2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7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Demonstration of School Search Tool.</a:t>
            </a:r>
            <a:endParaRPr dirty="0"/>
          </a:p>
        </p:txBody>
      </p:sp>
      <p:sp>
        <p:nvSpPr>
          <p:cNvPr id="324" name="Google Shape;324;p1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Demonstration of ZOC website</a:t>
            </a:r>
            <a:endParaRPr/>
          </a:p>
        </p:txBody>
      </p:sp>
      <p:sp>
        <p:nvSpPr>
          <p:cNvPr id="317" name="Google Shape;317;p2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140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32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62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152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7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252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11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218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64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467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9:notes"/>
          <p:cNvSpPr txBox="1">
            <a:spLocks noGrp="1"/>
          </p:cNvSpPr>
          <p:nvPr>
            <p:ph type="body" idx="1"/>
          </p:nvPr>
        </p:nvSpPr>
        <p:spPr>
          <a:xfrm>
            <a:off x="616688" y="3552144"/>
            <a:ext cx="6071190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the theme or focus of your school?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o </a:t>
            </a:r>
            <a:r>
              <a:rPr lang="en-US" dirty="0" err="1"/>
              <a:t>enfoque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escuela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What partnerships does your school have?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asociaciones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escuela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How do you help 9</a:t>
            </a:r>
            <a:r>
              <a:rPr lang="en-US" b="1" baseline="30000" dirty="0"/>
              <a:t>th</a:t>
            </a:r>
            <a:r>
              <a:rPr lang="en-US" b="1" dirty="0"/>
              <a:t> graders adjust to high school life?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le </a:t>
            </a:r>
            <a:r>
              <a:rPr lang="en-US" dirty="0" err="1"/>
              <a:t>ayudan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del 9º </a:t>
            </a:r>
            <a:r>
              <a:rPr lang="en-US" dirty="0" err="1"/>
              <a:t>grado</a:t>
            </a:r>
            <a:r>
              <a:rPr lang="en-US" dirty="0"/>
              <a:t> con la </a:t>
            </a:r>
            <a:r>
              <a:rPr lang="en-US" dirty="0" err="1"/>
              <a:t>transición</a:t>
            </a:r>
            <a:r>
              <a:rPr lang="en-US" dirty="0"/>
              <a:t> a la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preparatoria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How many teachers do you have? How many are new?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maestros </a:t>
            </a:r>
            <a:r>
              <a:rPr lang="en-US" dirty="0" err="1"/>
              <a:t>tienen</a:t>
            </a:r>
            <a:r>
              <a:rPr lang="en-US" dirty="0"/>
              <a:t>?  ¿</a:t>
            </a:r>
            <a:r>
              <a:rPr lang="en-US" dirty="0" err="1"/>
              <a:t>Cuántos</a:t>
            </a:r>
            <a:r>
              <a:rPr lang="en-US" dirty="0"/>
              <a:t> son </a:t>
            </a:r>
            <a:r>
              <a:rPr lang="en-US" dirty="0" err="1"/>
              <a:t>nuevos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What AP courses are offered?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clases</a:t>
            </a:r>
            <a:r>
              <a:rPr lang="en-US" dirty="0"/>
              <a:t> </a:t>
            </a:r>
            <a:r>
              <a:rPr lang="en-US" dirty="0" err="1"/>
              <a:t>avanzadas</a:t>
            </a:r>
            <a:r>
              <a:rPr lang="en-US" dirty="0"/>
              <a:t> </a:t>
            </a:r>
            <a:r>
              <a:rPr lang="en-US" dirty="0" err="1"/>
              <a:t>ofrecen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What is your graduation rate?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graduación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What colleges/universities do your graduating seniors attend?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¿A </a:t>
            </a:r>
            <a:r>
              <a:rPr lang="en-US" dirty="0" err="1"/>
              <a:t>cuales</a:t>
            </a:r>
            <a:r>
              <a:rPr lang="en-US" dirty="0"/>
              <a:t> colegios/</a:t>
            </a:r>
            <a:r>
              <a:rPr lang="en-US" dirty="0" err="1"/>
              <a:t>universidades</a:t>
            </a:r>
            <a:r>
              <a:rPr lang="en-US" dirty="0"/>
              <a:t> </a:t>
            </a:r>
            <a:r>
              <a:rPr lang="en-US" dirty="0" err="1"/>
              <a:t>asisten</a:t>
            </a:r>
            <a:r>
              <a:rPr lang="en-US" dirty="0"/>
              <a:t> sus </a:t>
            </a:r>
            <a:r>
              <a:rPr lang="en-US" dirty="0" err="1"/>
              <a:t>alumnos</a:t>
            </a:r>
            <a:r>
              <a:rPr lang="en-US" dirty="0"/>
              <a:t> al </a:t>
            </a:r>
            <a:r>
              <a:rPr lang="en-US" dirty="0" err="1"/>
              <a:t>graduarse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How many of your 9</a:t>
            </a:r>
            <a:r>
              <a:rPr lang="en-US" b="1" baseline="30000" dirty="0"/>
              <a:t>th</a:t>
            </a:r>
            <a:r>
              <a:rPr lang="en-US" b="1" dirty="0"/>
              <a:t> grade students become 10</a:t>
            </a:r>
            <a:r>
              <a:rPr lang="en-US" b="1" baseline="30000" dirty="0"/>
              <a:t>th</a:t>
            </a:r>
            <a:r>
              <a:rPr lang="en-US" b="1" dirty="0"/>
              <a:t> graders?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de sus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grado</a:t>
            </a:r>
            <a:r>
              <a:rPr lang="en-US" dirty="0"/>
              <a:t> 9 son </a:t>
            </a:r>
            <a:r>
              <a:rPr lang="en-US" dirty="0" err="1"/>
              <a:t>promovidos</a:t>
            </a:r>
            <a:r>
              <a:rPr lang="en-US" dirty="0"/>
              <a:t> al </a:t>
            </a:r>
            <a:r>
              <a:rPr lang="en-US" dirty="0" err="1"/>
              <a:t>grado</a:t>
            </a:r>
            <a:r>
              <a:rPr lang="en-US" dirty="0"/>
              <a:t> 10?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What extra-curricular activities or sports are offered?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extracurriculares</a:t>
            </a:r>
            <a:r>
              <a:rPr lang="en-US" dirty="0"/>
              <a:t> o </a:t>
            </a:r>
            <a:r>
              <a:rPr lang="en-US" dirty="0" err="1"/>
              <a:t>deportes</a:t>
            </a:r>
            <a:r>
              <a:rPr lang="en-US" dirty="0"/>
              <a:t> </a:t>
            </a:r>
            <a:r>
              <a:rPr lang="en-US" dirty="0" err="1"/>
              <a:t>ofrecen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How do you engage and communicate with parents?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comunican</a:t>
            </a:r>
            <a:r>
              <a:rPr lang="en-US" dirty="0"/>
              <a:t> y </a:t>
            </a:r>
            <a:r>
              <a:rPr lang="en-US" dirty="0" err="1"/>
              <a:t>desarrollan</a:t>
            </a:r>
            <a:r>
              <a:rPr lang="en-US" dirty="0"/>
              <a:t> </a:t>
            </a:r>
            <a:r>
              <a:rPr lang="en-US" dirty="0" err="1"/>
              <a:t>relaciones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padres de </a:t>
            </a:r>
            <a:r>
              <a:rPr lang="en-US" dirty="0" err="1"/>
              <a:t>familia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19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616688" y="3552144"/>
            <a:ext cx="6071190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 is the theme or focus of your school?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¿Cuál es el tema o enfoque de su escuela?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What partnerships does your school have?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¿Qué asociaciones tiene su escuela?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How do you help 9</a:t>
            </a:r>
            <a:r>
              <a:rPr lang="en-US" b="1" baseline="30000"/>
              <a:t>th</a:t>
            </a:r>
            <a:r>
              <a:rPr lang="en-US" b="1"/>
              <a:t> graders adjust to high school life?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¿Cómo le ayudan a los estudiantes del 9º grado con la transición a la escuela preparatoria?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How many teachers do you have? How many are new?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¿Cuántos maestros tienen?  ¿Cuántos son nuevos?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What AP courses are offered?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¿Qué clases avanzadas ofrecen?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What is your graduation rate?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¿Cuál es su índice de graduación?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What colleges/universities do your graduating seniors attend?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¿A cuales colegios/universidades asisten sus alumnos al graduarse?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How many of your 9</a:t>
            </a:r>
            <a:r>
              <a:rPr lang="en-US" b="1" baseline="30000"/>
              <a:t>th</a:t>
            </a:r>
            <a:r>
              <a:rPr lang="en-US" b="1"/>
              <a:t> grade students become 10</a:t>
            </a:r>
            <a:r>
              <a:rPr lang="en-US" b="1" baseline="30000"/>
              <a:t>th</a:t>
            </a:r>
            <a:r>
              <a:rPr lang="en-US" b="1"/>
              <a:t> graders?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¿Cuántos de sus alumnos en el grado 9 son promovidos al grado 10?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What extra-curricular activities or sports are offered?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¿Qué actividades extracurriculares o deportes ofrecen?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How do you engage and communicate with parents?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¿Cómo se comunican y desarrollan relaciones con los padres de familia?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1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3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7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8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Turn up volume in full screen</a:t>
            </a:r>
            <a:endParaRPr/>
          </a:p>
        </p:txBody>
      </p:sp>
      <p:sp>
        <p:nvSpPr>
          <p:cNvPr id="220" name="Google Shape;220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435226" y="354886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33" name="Google Shape;233;p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435226" y="3584041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Summer 2006</a:t>
            </a:r>
            <a:r>
              <a:rPr lang="en-US" dirty="0"/>
              <a:t>: Belmont Zone of Choice is created to provide students with quality, theme-based public school options.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January 10, 2012</a:t>
            </a:r>
            <a:r>
              <a:rPr lang="en-US" dirty="0"/>
              <a:t>: The School Board passes the </a:t>
            </a:r>
            <a:r>
              <a:rPr lang="en-US" i="1" dirty="0"/>
              <a:t>Resolution on Expanding Enrollment and Equal Access through LAUSD Choice</a:t>
            </a:r>
            <a:r>
              <a:rPr lang="en-US" dirty="0"/>
              <a:t> (Expands overall district enrollment at least 5% over three years.)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January 17, 2012</a:t>
            </a:r>
            <a:r>
              <a:rPr lang="en-US" dirty="0"/>
              <a:t>: The School Board passes the </a:t>
            </a:r>
            <a:r>
              <a:rPr lang="en-US" i="1" dirty="0"/>
              <a:t>Resolution to Examine Increasing Choice and Removing Boundaries for Neighborhood Schools</a:t>
            </a:r>
            <a:r>
              <a:rPr lang="en-US" dirty="0"/>
              <a:t>. (Examines the potential impact on equity and quality of schools by transitioning to a full choice school system.)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/>
              <a:t>    Future</a:t>
            </a:r>
            <a:r>
              <a:rPr lang="en-US" dirty="0"/>
              <a:t>: I</a:t>
            </a:r>
            <a:r>
              <a:rPr lang="en-US" sz="1200" dirty="0"/>
              <a:t>n the future ZOC will expand to include more middle school Zones of Choice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Resolutions??????</a:t>
            </a:r>
            <a:endParaRPr dirty="0"/>
          </a:p>
        </p:txBody>
      </p:sp>
      <p:sp>
        <p:nvSpPr>
          <p:cNvPr id="240" name="Google Shape;240;p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00" cy="5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0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15" name="Google Shape;15;p30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6" name="Google Shape;16;p30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7" name="Google Shape;17;p30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" name="Google Shape;18;p30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" name="Google Shape;19;p3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900111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2"/>
          </p:nvPr>
        </p:nvSpPr>
        <p:spPr>
          <a:xfrm>
            <a:off x="4648199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Picture, and Caption">
  <p:cSld name="Content, Picture, and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39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24" name="Google Shape;124;p39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125" name="Google Shape;125;p39" descr="PaperPanel-Base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26" name="Google Shape;126;p39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27" name="Google Shape;127;p39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ACC8D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28" name="Google Shape;128;p3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ACC8D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29" name="Google Shape;129;p39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9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rgbClr val="B0BBDB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9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rgbClr val="B0BBDB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 txBox="1"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body" idx="1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body" idx="2"/>
          </p:nvPr>
        </p:nvSpPr>
        <p:spPr>
          <a:xfrm>
            <a:off x="530225" y="2672323"/>
            <a:ext cx="3008313" cy="34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39"/>
          <p:cNvSpPr>
            <a:spLocks noGrp="1"/>
          </p:cNvSpPr>
          <p:nvPr>
            <p:ph type="pic" idx="3"/>
          </p:nvPr>
        </p:nvSpPr>
        <p:spPr>
          <a:xfrm>
            <a:off x="352892" y="310123"/>
            <a:ext cx="3398837" cy="1204912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9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0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41" name="Google Shape;141;p40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142" name="Google Shape;142;p40" descr="PaperPanel-Base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43" name="Google Shape;143;p40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44" name="Google Shape;144;p40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ACC8D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45" name="Google Shape;145;p4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ACC8D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46" name="Google Shape;146;p40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40"/>
          <p:cNvSpPr txBox="1"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>
            <a:spLocks noGrp="1"/>
          </p:cNvSpPr>
          <p:nvPr>
            <p:ph type="pic" idx="2"/>
          </p:nvPr>
        </p:nvSpPr>
        <p:spPr>
          <a:xfrm>
            <a:off x="4338559" y="612775"/>
            <a:ext cx="4114800" cy="5468112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0"/>
          <p:cNvSpPr txBox="1">
            <a:spLocks noGrp="1"/>
          </p:cNvSpPr>
          <p:nvPr>
            <p:ph type="body" idx="1"/>
          </p:nvPr>
        </p:nvSpPr>
        <p:spPr>
          <a:xfrm>
            <a:off x="530352" y="2670048"/>
            <a:ext cx="3008376" cy="34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41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155" name="Google Shape;155;p41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56" name="Google Shape;156;p41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57" name="Google Shape;157;p41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8" name="Google Shape;158;p41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59" name="Google Shape;159;p41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rgbClr val="B0BBDB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1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rgbClr val="B0BBDB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1"/>
          <p:cNvSpPr txBox="1"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>
            <a:spLocks noGrp="1"/>
          </p:cNvSpPr>
          <p:nvPr>
            <p:ph type="pic" idx="2"/>
          </p:nvPr>
        </p:nvSpPr>
        <p:spPr>
          <a:xfrm>
            <a:off x="356347" y="331694"/>
            <a:ext cx="8421624" cy="3783106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530351" y="5271247"/>
            <a:ext cx="8021977" cy="10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2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169" name="Google Shape;169;p42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70" name="Google Shape;170;p42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71" name="Google Shape;171;p42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2" name="Google Shape;172;p42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3" name="Google Shape;173;p42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4" name="Google Shape;174;p42"/>
          <p:cNvSpPr txBox="1"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body" idx="1"/>
          </p:nvPr>
        </p:nvSpPr>
        <p:spPr>
          <a:xfrm rot="5400000">
            <a:off x="2606675" y="427038"/>
            <a:ext cx="3932238" cy="73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2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2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3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181" name="Google Shape;181;p43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82" name="Google Shape;182;p43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83" name="Google Shape;183;p43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4" name="Google Shape;184;p4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85" name="Google Shape;185;p43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rgbClr val="B0BBDB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rgbClr val="B0BBDB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 txBox="1">
            <a:spLocks noGrp="1"/>
          </p:cNvSpPr>
          <p:nvPr>
            <p:ph type="title"/>
          </p:nvPr>
        </p:nvSpPr>
        <p:spPr>
          <a:xfrm rot="5400000">
            <a:off x="5341329" y="2659670"/>
            <a:ext cx="5516563" cy="141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body" idx="1"/>
          </p:nvPr>
        </p:nvSpPr>
        <p:spPr>
          <a:xfrm rot="5400000">
            <a:off x="959829" y="227993"/>
            <a:ext cx="5516563" cy="627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1"/>
          <p:cNvGrpSpPr/>
          <p:nvPr/>
        </p:nvGrpSpPr>
        <p:grpSpPr>
          <a:xfrm>
            <a:off x="487363" y="411163"/>
            <a:ext cx="8169275" cy="6035675"/>
            <a:chOff x="486873" y="411480"/>
            <a:chExt cx="8170255" cy="6035040"/>
          </a:xfrm>
        </p:grpSpPr>
        <p:pic>
          <p:nvPicPr>
            <p:cNvPr id="28" name="Google Shape;28;p31" descr="PaperPanel-Title.jpg"/>
            <p:cNvPicPr preferRelativeResize="0"/>
            <p:nvPr/>
          </p:nvPicPr>
          <p:blipFill rotWithShape="1">
            <a:blip r:embed="rId2">
              <a:alphaModFix/>
            </a:blip>
            <a:srcRect r="2128"/>
            <a:stretch/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9" name="Google Shape;29;p31"/>
            <p:cNvSpPr/>
            <p:nvPr/>
          </p:nvSpPr>
          <p:spPr>
            <a:xfrm>
              <a:off x="563082" y="474973"/>
              <a:ext cx="7982908" cy="5889005"/>
            </a:xfrm>
            <a:prstGeom prst="rect">
              <a:avLst/>
            </a:prstGeom>
            <a:noFill/>
            <a:ln w="12700" cap="flat" cmpd="sng">
              <a:solidFill>
                <a:srgbClr val="ACC8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" name="Google Shape;30;p31"/>
            <p:cNvCxnSpPr/>
            <p:nvPr/>
          </p:nvCxnSpPr>
          <p:spPr>
            <a:xfrm>
              <a:off x="563082" y="6133815"/>
              <a:ext cx="7982908" cy="1588"/>
            </a:xfrm>
            <a:prstGeom prst="straightConnector1">
              <a:avLst/>
            </a:prstGeom>
            <a:noFill/>
            <a:ln w="12700" cap="flat" cmpd="sng">
              <a:solidFill>
                <a:srgbClr val="ACC8D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Google Shape;31;p31"/>
            <p:cNvSpPr/>
            <p:nvPr/>
          </p:nvSpPr>
          <p:spPr>
            <a:xfrm>
              <a:off x="563082" y="457512"/>
              <a:ext cx="7982908" cy="2577829"/>
            </a:xfrm>
            <a:prstGeom prst="rect">
              <a:avLst/>
            </a:prstGeom>
            <a:solidFill>
              <a:srgbClr val="B0BBDB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31"/>
          <p:cNvSpPr txBox="1"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573088" y="6122988"/>
            <a:ext cx="2133600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5638800" y="6122988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4191000" y="6122988"/>
            <a:ext cx="7620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2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39" name="Google Shape;39;p32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40" name="Google Shape;40;p32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41" name="Google Shape;41;p32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" name="Google Shape;42;p32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3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50" name="Google Shape;50;p33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51" name="Google Shape;51;p33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52" name="Google Shape;52;p33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3" name="Google Shape;53;p3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4" name="Google Shape;54;p33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4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62" name="Google Shape;62;p34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63" name="Google Shape;63;p34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64" name="Google Shape;64;p34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5" name="Google Shape;65;p34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5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71" name="Google Shape;71;p35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72" name="Google Shape;72;p35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3" name="Google Shape;73;p35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4" name="Google Shape;74;p3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75;p35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6" descr="PaperPanel-Title.jpg"/>
          <p:cNvPicPr preferRelativeResize="0"/>
          <p:nvPr/>
        </p:nvPicPr>
        <p:blipFill rotWithShape="1">
          <a:blip r:embed="rId2">
            <a:alphaModFix/>
          </a:blip>
          <a:srcRect r="2128"/>
          <a:stretch/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82" name="Google Shape;82;p36"/>
          <p:cNvGrpSpPr/>
          <p:nvPr/>
        </p:nvGrpSpPr>
        <p:grpSpPr>
          <a:xfrm>
            <a:off x="563563" y="476250"/>
            <a:ext cx="7981950" cy="5888038"/>
            <a:chOff x="562842" y="475488"/>
            <a:chExt cx="7982713" cy="5888736"/>
          </a:xfrm>
        </p:grpSpPr>
        <p:sp>
          <p:nvSpPr>
            <p:cNvPr id="83" name="Google Shape;83;p36"/>
            <p:cNvSpPr/>
            <p:nvPr/>
          </p:nvSpPr>
          <p:spPr>
            <a:xfrm>
              <a:off x="562842" y="475488"/>
              <a:ext cx="7982713" cy="5888736"/>
            </a:xfrm>
            <a:prstGeom prst="rect">
              <a:avLst/>
            </a:prstGeom>
            <a:noFill/>
            <a:ln w="12700" cap="flat" cmpd="sng">
              <a:solidFill>
                <a:srgbClr val="ACC8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" name="Google Shape;84;p36"/>
            <p:cNvCxnSpPr/>
            <p:nvPr/>
          </p:nvCxnSpPr>
          <p:spPr>
            <a:xfrm>
              <a:off x="562842" y="6134009"/>
              <a:ext cx="7982713" cy="1588"/>
            </a:xfrm>
            <a:prstGeom prst="straightConnector1">
              <a:avLst/>
            </a:prstGeom>
            <a:noFill/>
            <a:ln w="12700" cap="flat" cmpd="sng">
              <a:solidFill>
                <a:srgbClr val="ACC8D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36"/>
            <p:cNvCxnSpPr/>
            <p:nvPr/>
          </p:nvCxnSpPr>
          <p:spPr>
            <a:xfrm>
              <a:off x="562842" y="3427001"/>
              <a:ext cx="7982713" cy="1587"/>
            </a:xfrm>
            <a:prstGeom prst="straightConnector1">
              <a:avLst/>
            </a:prstGeom>
            <a:noFill/>
            <a:ln w="12700" cap="flat" cmpd="sng">
              <a:solidFill>
                <a:srgbClr val="ACC8D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6" name="Google Shape;86;p36"/>
          <p:cNvSpPr txBox="1"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636493" y="533400"/>
            <a:ext cx="7836408" cy="28289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6"/>
          <p:cNvSpPr txBox="1">
            <a:spLocks noGrp="1"/>
          </p:cNvSpPr>
          <p:nvPr>
            <p:ph type="dt" idx="10"/>
          </p:nvPr>
        </p:nvSpPr>
        <p:spPr>
          <a:xfrm>
            <a:off x="569913" y="6122988"/>
            <a:ext cx="2133600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ftr" idx="11"/>
          </p:nvPr>
        </p:nvSpPr>
        <p:spPr>
          <a:xfrm>
            <a:off x="5638800" y="612457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7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93" name="Google Shape;93;p37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94" name="Google Shape;94;p37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95" name="Google Shape;95;p37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6" name="Google Shape;96;p3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C8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7" name="Google Shape;97;p3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98" name="Google Shape;98;p37"/>
          <p:cNvCxnSpPr/>
          <p:nvPr/>
        </p:nvCxnSpPr>
        <p:spPr>
          <a:xfrm rot="-5400000" flipH="1">
            <a:off x="2216944" y="4026694"/>
            <a:ext cx="4711700" cy="1588"/>
          </a:xfrm>
          <a:prstGeom prst="straightConnector1">
            <a:avLst/>
          </a:prstGeom>
          <a:noFill/>
          <a:ln w="12700" cap="flat" cmpd="sng">
            <a:solidFill>
              <a:srgbClr val="ACC8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37"/>
          <p:cNvCxnSpPr/>
          <p:nvPr/>
        </p:nvCxnSpPr>
        <p:spPr>
          <a:xfrm rot="-5400000" flipH="1">
            <a:off x="2216944" y="4026694"/>
            <a:ext cx="4711700" cy="1588"/>
          </a:xfrm>
          <a:prstGeom prst="straightConnector1">
            <a:avLst/>
          </a:prstGeom>
          <a:noFill/>
          <a:ln w="12700" cap="flat" cmpd="sng">
            <a:solidFill>
              <a:srgbClr val="ACC8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2"/>
          </p:nvPr>
        </p:nvSpPr>
        <p:spPr>
          <a:xfrm>
            <a:off x="632301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3"/>
          </p:nvPr>
        </p:nvSpPr>
        <p:spPr>
          <a:xfrm>
            <a:off x="4945539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4"/>
          </p:nvPr>
        </p:nvSpPr>
        <p:spPr>
          <a:xfrm>
            <a:off x="4945539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8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10" name="Google Shape;110;p38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111" name="Google Shape;111;p38" descr="PaperPanel-Base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12" name="Google Shape;112;p38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13" name="Google Shape;113;p38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ACC8D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14" name="Google Shape;114;p3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ACC8D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15" name="Google Shape;115;p38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8"/>
          <p:cNvSpPr txBox="1"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2"/>
          </p:nvPr>
        </p:nvSpPr>
        <p:spPr>
          <a:xfrm>
            <a:off x="530225" y="2147888"/>
            <a:ext cx="3008313" cy="326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AC4F2"/>
            </a:gs>
            <a:gs pos="40000">
              <a:srgbClr val="ADBBEF"/>
            </a:gs>
            <a:gs pos="100000">
              <a:srgbClr val="001F6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body" idx="1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F4ACA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F4ACA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dt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9AC9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ft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4ACA8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lausd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usd.org/z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lausd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ausd.org/zoc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hyperlink" Target="https://apply.lausd.net/" TargetMode="External"/><Relationship Id="rId4" Type="http://schemas.openxmlformats.org/officeDocument/2006/relationships/hyperlink" Target="https://explore.lausd.net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ZOC@lausd.net" TargetMode="External"/><Relationship Id="rId7" Type="http://schemas.openxmlformats.org/officeDocument/2006/relationships/hyperlink" Target="mailto:sabrina.huizar@lausd.ne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rosalinda.vazquez@lausd.net" TargetMode="External"/><Relationship Id="rId5" Type="http://schemas.openxmlformats.org/officeDocument/2006/relationships/hyperlink" Target="mailto:vxg4159@lausd.net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lausd.org/zoc" TargetMode="External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usd.wistia.com/medias/28h9iuyjc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"/>
          <p:cNvSpPr txBox="1">
            <a:spLocks noGrp="1"/>
          </p:cNvSpPr>
          <p:nvPr>
            <p:ph type="title"/>
          </p:nvPr>
        </p:nvSpPr>
        <p:spPr>
          <a:xfrm>
            <a:off x="304801" y="244475"/>
            <a:ext cx="8552328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 Welcome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198" name="Google Shape;198;p1"/>
          <p:cNvSpPr txBox="1">
            <a:spLocks noGrp="1"/>
          </p:cNvSpPr>
          <p:nvPr>
            <p:ph type="body" idx="1"/>
          </p:nvPr>
        </p:nvSpPr>
        <p:spPr>
          <a:xfrm>
            <a:off x="794855" y="3896418"/>
            <a:ext cx="7572220" cy="259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Do you know what is a Zone of Choice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Do you know that you have several options in high schools and middle schools?</a:t>
            </a:r>
            <a:endParaRPr dirty="0"/>
          </a:p>
        </p:txBody>
      </p:sp>
      <p:pic>
        <p:nvPicPr>
          <p:cNvPr id="199" name="Google Shape;1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069" y="244475"/>
            <a:ext cx="1819989" cy="12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 txBox="1"/>
          <p:nvPr/>
        </p:nvSpPr>
        <p:spPr>
          <a:xfrm>
            <a:off x="794855" y="1662608"/>
            <a:ext cx="7572220" cy="24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19405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None/>
            </a:pPr>
            <a:endParaRPr sz="4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chat to the panelists, please include your name, email, child’s school, and grade level.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Something to think about…</a:t>
            </a:r>
            <a:endParaRPr sz="2000" b="1" i="0" u="none" strike="noStrike" cap="none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 descr="Los Angeles Unified School District logo">
            <a:extLst>
              <a:ext uri="{FF2B5EF4-FFF2-40B4-BE49-F238E27FC236}">
                <a16:creationId xmlns:a16="http://schemas.microsoft.com/office/drawing/2014/main" id="{77896B4E-2F8B-4FB2-2E1F-BFBCD439A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363635"/>
            <a:ext cx="1122501" cy="112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title"/>
          </p:nvPr>
        </p:nvSpPr>
        <p:spPr>
          <a:xfrm>
            <a:off x="900113" y="1066813"/>
            <a:ext cx="7345362" cy="1676400"/>
          </a:xfrm>
          <a:prstGeom prst="rect">
            <a:avLst/>
          </a:prstGeom>
          <a:solidFill>
            <a:srgbClr val="0070C0"/>
          </a:solidFill>
          <a:ln w="31750" cap="flat" cmpd="sng">
            <a:solidFill>
              <a:srgbClr val="A53A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Process</a:t>
            </a:r>
            <a:endParaRPr/>
          </a:p>
        </p:txBody>
      </p:sp>
      <p:sp>
        <p:nvSpPr>
          <p:cNvPr id="265" name="Google Shape;265;p10"/>
          <p:cNvSpPr/>
          <p:nvPr/>
        </p:nvSpPr>
        <p:spPr>
          <a:xfrm>
            <a:off x="3149968" y="5262320"/>
            <a:ext cx="24972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Proceso Para Aplicar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107" y="3530222"/>
            <a:ext cx="4407470" cy="210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475408" y="1772580"/>
            <a:ext cx="8193184" cy="477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800" dirty="0"/>
              <a:t>On-Time Application Period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October 1 – November 15, 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500" b="1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r>
              <a:rPr lang="en-US" sz="1800" b="1" dirty="0"/>
              <a:t>HOW TO APPLY?</a:t>
            </a:r>
            <a:endParaRPr sz="1800" dirty="0"/>
          </a:p>
          <a:p>
            <a:pPr marL="524828" lvl="0" indent="-514350" algn="l" rtl="0">
              <a:spcBef>
                <a:spcPts val="20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b="1" dirty="0"/>
              <a:t>Student Application: </a:t>
            </a:r>
            <a:r>
              <a:rPr lang="en-US" sz="1800" dirty="0"/>
              <a:t>Middle students</a:t>
            </a:r>
            <a:r>
              <a:rPr lang="en-US" sz="1800" b="1" dirty="0"/>
              <a:t> </a:t>
            </a:r>
            <a:r>
              <a:rPr lang="en-US" sz="1800" dirty="0"/>
              <a:t>currently enrolled in the 8</a:t>
            </a:r>
            <a:r>
              <a:rPr lang="en-US" sz="1800" baseline="30000" dirty="0"/>
              <a:t>th</a:t>
            </a:r>
            <a:r>
              <a:rPr lang="en-US" sz="1800" dirty="0"/>
              <a:t> grade will complete the online application at their middle school location (check with your school).</a:t>
            </a:r>
            <a:endParaRPr sz="200" dirty="0"/>
          </a:p>
          <a:p>
            <a:pPr marL="524828" indent="-514350">
              <a:buSzPct val="100000"/>
              <a:buFont typeface="+mj-lt"/>
              <a:buAutoNum type="arabicPeriod"/>
            </a:pPr>
            <a:r>
              <a:rPr lang="en-US" sz="1800" b="1" dirty="0"/>
              <a:t>Parent Application:</a:t>
            </a:r>
            <a:r>
              <a:rPr lang="en-US" sz="1800" dirty="0"/>
              <a:t> All parents can submit an online application using their parent portal account at </a:t>
            </a:r>
            <a:r>
              <a:rPr lang="en-US" sz="1800" b="1" u="sng" dirty="0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Apply.LAUSD.net</a:t>
            </a:r>
            <a:r>
              <a:rPr lang="en-US" sz="1800" dirty="0"/>
              <a:t>.</a:t>
            </a:r>
          </a:p>
          <a:p>
            <a:pPr marL="524828" indent="-514350">
              <a:buSzPct val="100000"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Paper Application:</a:t>
            </a:r>
            <a:r>
              <a:rPr lang="en-US" sz="1800" dirty="0">
                <a:solidFill>
                  <a:schemeClr val="tx1"/>
                </a:solidFill>
              </a:rPr>
              <a:t> Paper applications will be available after November 18, 2024 (ZOC website or school).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262759" y="255991"/>
            <a:ext cx="8597462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On-Time Application</a:t>
            </a:r>
            <a:endParaRPr sz="4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265814" y="244475"/>
            <a:ext cx="8591107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1">
                <a:solidFill>
                  <a:schemeClr val="dk1"/>
                </a:solidFill>
              </a:rPr>
            </a:br>
            <a:r>
              <a:rPr lang="en-US" sz="4000" b="1">
                <a:solidFill>
                  <a:schemeClr val="dk1"/>
                </a:solidFill>
              </a:rPr>
              <a:t>ZOC Website</a:t>
            </a:r>
            <a:br>
              <a:rPr lang="en-US" sz="4000" b="1">
                <a:solidFill>
                  <a:schemeClr val="dk1"/>
                </a:solidFill>
              </a:rPr>
            </a:br>
            <a:endParaRPr sz="4000" b="1">
              <a:solidFill>
                <a:schemeClr val="dk1"/>
              </a:solidFill>
            </a:endParaRPr>
          </a:p>
        </p:txBody>
      </p:sp>
      <p:sp>
        <p:nvSpPr>
          <p:cNvPr id="320" name="Google Shape;320;p26"/>
          <p:cNvSpPr txBox="1">
            <a:spLocks noGrp="1"/>
          </p:cNvSpPr>
          <p:nvPr>
            <p:ph type="body" idx="1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 u="sng" dirty="0">
              <a:solidFill>
                <a:srgbClr val="D83E2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b="1" u="sng" dirty="0">
              <a:solidFill>
                <a:srgbClr val="D83E2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en-US" sz="4400" b="1" u="sng" dirty="0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LAUSD.org/ZOC</a:t>
            </a:r>
            <a:endParaRPr sz="4400" b="1" dirty="0">
              <a:solidFill>
                <a:srgbClr val="FDA023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31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 txBox="1"/>
          <p:nvPr/>
        </p:nvSpPr>
        <p:spPr>
          <a:xfrm>
            <a:off x="832104" y="430582"/>
            <a:ext cx="7479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ZOC Homepage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4A803-003F-55B3-75C8-DD3CDDAF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953802"/>
            <a:ext cx="7206996" cy="54367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265814" y="244475"/>
            <a:ext cx="8591107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1" dirty="0">
                <a:solidFill>
                  <a:schemeClr val="dk1"/>
                </a:solidFill>
              </a:rPr>
            </a:br>
            <a:r>
              <a:rPr lang="en-US" sz="4000" b="1" dirty="0">
                <a:solidFill>
                  <a:schemeClr val="dk1"/>
                </a:solidFill>
              </a:rPr>
              <a:t>ZOC Resources</a:t>
            </a:r>
            <a:br>
              <a:rPr lang="en-US" sz="4000" b="1" dirty="0">
                <a:solidFill>
                  <a:schemeClr val="dk1"/>
                </a:solidFill>
              </a:rPr>
            </a:br>
            <a:endParaRPr sz="4000" b="1" dirty="0">
              <a:solidFill>
                <a:schemeClr val="dk1"/>
              </a:solidFill>
            </a:endParaRPr>
          </a:p>
        </p:txBody>
      </p:sp>
      <p:pic>
        <p:nvPicPr>
          <p:cNvPr id="4" name="Google Shape;312;p15">
            <a:extLst>
              <a:ext uri="{FF2B5EF4-FFF2-40B4-BE49-F238E27FC236}">
                <a16:creationId xmlns:a16="http://schemas.microsoft.com/office/drawing/2014/main" id="{E180E86E-89E1-62B9-A028-D77AE627CFBC}"/>
              </a:ext>
            </a:extLst>
          </p:cNvPr>
          <p:cNvPicPr preferRelativeResize="0"/>
          <p:nvPr/>
        </p:nvPicPr>
        <p:blipFill>
          <a:blip r:embed="rId3"/>
          <a:srcRect t="6564" b="6564"/>
          <a:stretch/>
        </p:blipFill>
        <p:spPr>
          <a:xfrm>
            <a:off x="1036841" y="1770065"/>
            <a:ext cx="7185985" cy="452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265814" y="244475"/>
            <a:ext cx="8591107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1" dirty="0">
                <a:solidFill>
                  <a:schemeClr val="dk1"/>
                </a:solidFill>
              </a:rPr>
            </a:br>
            <a:r>
              <a:rPr lang="en-US" sz="1200" b="1" dirty="0">
                <a:solidFill>
                  <a:srgbClr val="CCECFF"/>
                </a:solidFill>
              </a:rPr>
              <a:t>.</a:t>
            </a:r>
            <a:br>
              <a:rPr lang="en-US" sz="4000" b="1" dirty="0">
                <a:solidFill>
                  <a:schemeClr val="dk1"/>
                </a:solidFill>
              </a:rPr>
            </a:br>
            <a:r>
              <a:rPr lang="en-US" sz="4000" b="1" dirty="0">
                <a:solidFill>
                  <a:schemeClr val="dk1"/>
                </a:solidFill>
              </a:rPr>
              <a:t>School Explorer</a:t>
            </a:r>
            <a:br>
              <a:rPr lang="en-US" sz="4000" b="1" dirty="0">
                <a:solidFill>
                  <a:schemeClr val="dk1"/>
                </a:solidFill>
              </a:rPr>
            </a:br>
            <a:br>
              <a:rPr lang="en-US" sz="4000" b="1" dirty="0">
                <a:solidFill>
                  <a:schemeClr val="dk1"/>
                </a:solidFill>
              </a:rPr>
            </a:b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327" name="Google Shape;327;p17"/>
          <p:cNvSpPr txBox="1">
            <a:spLocks noGrp="1"/>
          </p:cNvSpPr>
          <p:nvPr>
            <p:ph type="body" idx="1"/>
          </p:nvPr>
        </p:nvSpPr>
        <p:spPr>
          <a:xfrm>
            <a:off x="899319" y="5650228"/>
            <a:ext cx="7345362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b="1" u="sng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Explore.LAUSD.net</a:t>
            </a:r>
            <a:endParaRPr sz="4400" b="1">
              <a:solidFill>
                <a:srgbClr val="FDA023"/>
              </a:solidFill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1070007" y="2420112"/>
            <a:ext cx="7345362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endParaRPr sz="4400" b="1">
              <a:solidFill>
                <a:srgbClr val="FDA0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0A9A40-A4CF-3D34-8415-90D8C318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1" y="1716829"/>
            <a:ext cx="6245013" cy="398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265814" y="244475"/>
            <a:ext cx="8591107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1" dirty="0">
                <a:solidFill>
                  <a:schemeClr val="dk1"/>
                </a:solidFill>
              </a:rPr>
            </a:br>
            <a:r>
              <a:rPr lang="en-US" sz="4000" b="1" dirty="0">
                <a:solidFill>
                  <a:schemeClr val="dk1"/>
                </a:solidFill>
              </a:rPr>
              <a:t>Apply to Zones of Choice</a:t>
            </a:r>
            <a:br>
              <a:rPr lang="en-US" sz="4000" b="1" dirty="0">
                <a:solidFill>
                  <a:schemeClr val="dk1"/>
                </a:solidFill>
              </a:rPr>
            </a:b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320" name="Google Shape;320;p26"/>
          <p:cNvSpPr txBox="1">
            <a:spLocks noGrp="1"/>
          </p:cNvSpPr>
          <p:nvPr>
            <p:ph type="body" idx="1"/>
          </p:nvPr>
        </p:nvSpPr>
        <p:spPr>
          <a:xfrm>
            <a:off x="265813" y="1670221"/>
            <a:ext cx="8591107" cy="471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en-US" sz="4400" b="1" u="sng" dirty="0">
                <a:solidFill>
                  <a:srgbClr val="00B0F0"/>
                </a:solidFill>
              </a:rPr>
              <a:t>Apply.LAUSD.net</a:t>
            </a:r>
          </a:p>
          <a:p>
            <a:pPr marL="571500" indent="-571500">
              <a:buSzPts val="4400"/>
            </a:pPr>
            <a:r>
              <a:rPr lang="en-US" sz="2000" b="1" dirty="0">
                <a:solidFill>
                  <a:srgbClr val="FDA023"/>
                </a:solidFill>
              </a:rPr>
              <a:t>Log in/Apply</a:t>
            </a:r>
          </a:p>
          <a:p>
            <a:pPr marL="571500" indent="-571500">
              <a:buSzPts val="4400"/>
            </a:pPr>
            <a:r>
              <a:rPr lang="en-US" sz="2000" b="1" dirty="0">
                <a:solidFill>
                  <a:srgbClr val="FDA023"/>
                </a:solidFill>
              </a:rPr>
              <a:t>If your Parent Portal account is active, you may use your email and password to log in.</a:t>
            </a:r>
          </a:p>
          <a:p>
            <a:pPr marL="571500" indent="-571500">
              <a:buSzPts val="4400"/>
            </a:pPr>
            <a:r>
              <a:rPr lang="en-US" sz="2000" b="1" dirty="0">
                <a:solidFill>
                  <a:srgbClr val="FDA023"/>
                </a:solidFill>
              </a:rPr>
              <a:t>You may create an account (Register) and follow the instructions </a:t>
            </a:r>
          </a:p>
          <a:p>
            <a:pPr marL="0" indent="0">
              <a:buSzPts val="4400"/>
              <a:buNone/>
            </a:pPr>
            <a:endParaRPr lang="en-US" sz="2000" b="1" dirty="0">
              <a:solidFill>
                <a:srgbClr val="FDA023"/>
              </a:solidFill>
            </a:endParaRPr>
          </a:p>
          <a:p>
            <a:pPr marL="0" indent="0">
              <a:buSzPts val="4400"/>
              <a:buNone/>
            </a:pPr>
            <a:endParaRPr lang="en-US" sz="2000" b="1" dirty="0">
              <a:solidFill>
                <a:srgbClr val="FDA023"/>
              </a:solidFill>
            </a:endParaRPr>
          </a:p>
          <a:p>
            <a:pPr marL="571500" indent="-571500">
              <a:buSzPts val="4400"/>
            </a:pPr>
            <a:endParaRPr lang="en-US" sz="2000" b="1" u="sng" dirty="0">
              <a:solidFill>
                <a:srgbClr val="FDA023"/>
              </a:solidFill>
            </a:endParaRPr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SzPts val="4400"/>
              <a:buNone/>
            </a:pPr>
            <a:endParaRPr sz="4400" b="1" dirty="0">
              <a:solidFill>
                <a:srgbClr val="FDA023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38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5558"/>
          <a:stretch/>
        </p:blipFill>
        <p:spPr>
          <a:xfrm>
            <a:off x="1997110" y="1767476"/>
            <a:ext cx="5390919" cy="434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4" name="Google Shape;294;p14"/>
          <p:cNvSpPr txBox="1"/>
          <p:nvPr/>
        </p:nvSpPr>
        <p:spPr>
          <a:xfrm>
            <a:off x="262759" y="255991"/>
            <a:ext cx="8597462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Activation Email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77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5C71-1458-CE42-7E79-EABED8D3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 Application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238DB-EB5D-2D09-879A-553CECAE4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1EBCF-701B-46E6-EF18-8C9FF0D26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827036"/>
            <a:ext cx="7988300" cy="4238802"/>
          </a:xfrm>
          <a:prstGeom prst="rect">
            <a:avLst/>
          </a:prstGeo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B3A7C23C-6781-F553-5F60-22ABEF58480D}"/>
              </a:ext>
            </a:extLst>
          </p:cNvPr>
          <p:cNvSpPr/>
          <p:nvPr/>
        </p:nvSpPr>
        <p:spPr>
          <a:xfrm>
            <a:off x="1149693" y="3211435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765D60C3-F604-FABB-413F-078B0E6622BB}"/>
              </a:ext>
            </a:extLst>
          </p:cNvPr>
          <p:cNvSpPr/>
          <p:nvPr/>
        </p:nvSpPr>
        <p:spPr>
          <a:xfrm>
            <a:off x="2650665" y="4047445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1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9" y="2011856"/>
            <a:ext cx="8658818" cy="463519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579239" y="4218852"/>
            <a:ext cx="460353" cy="435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9633" y="5076497"/>
            <a:ext cx="59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9239" y="5076497"/>
            <a:ext cx="46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239" y="4282527"/>
            <a:ext cx="2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ctrTitle"/>
          </p:nvPr>
        </p:nvSpPr>
        <p:spPr>
          <a:xfrm>
            <a:off x="536028" y="1349905"/>
            <a:ext cx="8071944" cy="16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b="1">
                <a:solidFill>
                  <a:schemeClr val="dk1"/>
                </a:solidFill>
              </a:rPr>
            </a:br>
            <a:br>
              <a:rPr lang="en-US" sz="4800" b="1">
                <a:solidFill>
                  <a:schemeClr val="dk1"/>
                </a:solidFill>
              </a:rPr>
            </a:br>
            <a:br>
              <a:rPr lang="en-US" sz="4800" b="1">
                <a:solidFill>
                  <a:schemeClr val="dk1"/>
                </a:solidFill>
              </a:rPr>
            </a:br>
            <a:br>
              <a:rPr lang="en-US" sz="4800" b="1">
                <a:solidFill>
                  <a:schemeClr val="dk1"/>
                </a:solidFill>
              </a:rPr>
            </a:br>
            <a:br>
              <a:rPr lang="en-US" sz="4800" b="1">
                <a:solidFill>
                  <a:schemeClr val="dk1"/>
                </a:solidFill>
              </a:rPr>
            </a:br>
            <a:br>
              <a:rPr lang="en-US" sz="4800" b="1">
                <a:solidFill>
                  <a:schemeClr val="dk1"/>
                </a:solidFill>
              </a:rPr>
            </a:br>
            <a:br>
              <a:rPr lang="en-US" sz="4800" b="1">
                <a:solidFill>
                  <a:schemeClr val="dk1"/>
                </a:solidFill>
              </a:rPr>
            </a:br>
            <a:r>
              <a:rPr lang="en-US" sz="4800" b="1">
                <a:solidFill>
                  <a:schemeClr val="dk1"/>
                </a:solidFill>
              </a:rPr>
              <a:t>Parent Orientation</a:t>
            </a:r>
            <a:br>
              <a:rPr lang="en-US" sz="4800" b="1">
                <a:solidFill>
                  <a:schemeClr val="dk1"/>
                </a:solidFill>
              </a:rPr>
            </a:br>
            <a:endParaRPr sz="4800" b="1" i="1">
              <a:solidFill>
                <a:schemeClr val="dk1"/>
              </a:solidFill>
            </a:endParaRPr>
          </a:p>
        </p:txBody>
      </p:sp>
      <p:sp>
        <p:nvSpPr>
          <p:cNvPr id="208" name="Google Shape;208;p2"/>
          <p:cNvSpPr txBox="1">
            <a:spLocks noGrp="1"/>
          </p:cNvSpPr>
          <p:nvPr>
            <p:ph type="subTitle" idx="1"/>
          </p:nvPr>
        </p:nvSpPr>
        <p:spPr>
          <a:xfrm>
            <a:off x="914400" y="4892185"/>
            <a:ext cx="7342188" cy="100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</a:rPr>
              <a:t>October 2024</a:t>
            </a:r>
            <a:endParaRPr dirty="0"/>
          </a:p>
        </p:txBody>
      </p:sp>
      <p:pic>
        <p:nvPicPr>
          <p:cNvPr id="209" name="Google Shape;2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802" y="2994322"/>
            <a:ext cx="2449383" cy="1632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9" y="2068436"/>
            <a:ext cx="8641605" cy="449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404420"/>
            <a:ext cx="393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*Ensure siblings are added. </a:t>
            </a:r>
          </a:p>
        </p:txBody>
      </p:sp>
    </p:spTree>
    <p:extLst>
      <p:ext uri="{BB962C8B-B14F-4D97-AF65-F5344CB8AC3E}">
        <p14:creationId xmlns:p14="http://schemas.microsoft.com/office/powerpoint/2010/main" val="346562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67" y="2035999"/>
            <a:ext cx="8251046" cy="45965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671751" y="52269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671751" y="52269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4" y="2052000"/>
            <a:ext cx="7998997" cy="40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3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6" y="1964723"/>
            <a:ext cx="8334632" cy="44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6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35" y="1964723"/>
            <a:ext cx="6987746" cy="43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23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2" y="1964723"/>
            <a:ext cx="7822470" cy="45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4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2" y="1964723"/>
            <a:ext cx="7894372" cy="43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4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on How to Complete ZOC Application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11" y="2024366"/>
            <a:ext cx="8139627" cy="461411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414849" y="5535827"/>
            <a:ext cx="315097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414848" y="4133714"/>
            <a:ext cx="315097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7387281" y="5535827"/>
            <a:ext cx="315097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9" t="1334"/>
          <a:stretch/>
        </p:blipFill>
        <p:spPr>
          <a:xfrm>
            <a:off x="3033195" y="1781387"/>
            <a:ext cx="3384504" cy="453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0" name="Google Shape;300;p25"/>
          <p:cNvSpPr txBox="1"/>
          <p:nvPr/>
        </p:nvSpPr>
        <p:spPr>
          <a:xfrm>
            <a:off x="262759" y="255991"/>
            <a:ext cx="8597462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Confirmation Email</a:t>
            </a:r>
            <a:endParaRPr/>
          </a:p>
        </p:txBody>
      </p:sp>
      <p:sp>
        <p:nvSpPr>
          <p:cNvPr id="301" name="Google Shape;301;p25"/>
          <p:cNvSpPr txBox="1"/>
          <p:nvPr/>
        </p:nvSpPr>
        <p:spPr>
          <a:xfrm>
            <a:off x="5570138" y="5457808"/>
            <a:ext cx="590719" cy="200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17, 2023.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900113" y="2478765"/>
            <a:ext cx="7345362" cy="1676400"/>
          </a:xfrm>
          <a:prstGeom prst="rect">
            <a:avLst/>
          </a:prstGeom>
          <a:solidFill>
            <a:srgbClr val="0070C0"/>
          </a:solidFill>
          <a:ln w="31750" cap="flat" cmpd="sng">
            <a:solidFill>
              <a:srgbClr val="A53A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Choose the Right School?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"/>
          <p:cNvSpPr txBox="1">
            <a:spLocks noGrp="1"/>
          </p:cNvSpPr>
          <p:nvPr>
            <p:ph type="title"/>
          </p:nvPr>
        </p:nvSpPr>
        <p:spPr>
          <a:xfrm>
            <a:off x="268014" y="244475"/>
            <a:ext cx="859808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Objectives for Today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216" name="Google Shape;216;p3"/>
          <p:cNvSpPr txBox="1">
            <a:spLocks noGrp="1"/>
          </p:cNvSpPr>
          <p:nvPr>
            <p:ph type="body" idx="1"/>
          </p:nvPr>
        </p:nvSpPr>
        <p:spPr>
          <a:xfrm>
            <a:off x="458661" y="2053292"/>
            <a:ext cx="8138198" cy="39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Get a better understanding of Zones of Choice.</a:t>
            </a:r>
            <a:endParaRPr dirty="0"/>
          </a:p>
          <a:p>
            <a:pPr marL="457200" lvl="0" indent="-431800" algn="l" rtl="0">
              <a:spcBef>
                <a:spcPts val="2000"/>
              </a:spcBef>
              <a:spcAft>
                <a:spcPts val="0"/>
              </a:spcAft>
              <a:buSzPts val="400"/>
              <a:buFont typeface="+mj-lt"/>
              <a:buAutoNum type="arabicPeriod"/>
            </a:pPr>
            <a:endParaRPr sz="400" dirty="0"/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Find out how to apply and select a high school or middle school.</a:t>
            </a:r>
            <a:endParaRPr dirty="0"/>
          </a:p>
          <a:p>
            <a:pPr marL="457200" lvl="0" indent="-431800" algn="l" rtl="0">
              <a:spcBef>
                <a:spcPts val="2000"/>
              </a:spcBef>
              <a:spcAft>
                <a:spcPts val="0"/>
              </a:spcAft>
              <a:buSzPts val="400"/>
              <a:buFont typeface="+mj-lt"/>
              <a:buAutoNum type="arabicPeriod"/>
            </a:pPr>
            <a:endParaRPr sz="400" dirty="0"/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Explore some ways in which you and your child can make the best high school or middle school selection.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 txBox="1">
            <a:spLocks noGrp="1"/>
          </p:cNvSpPr>
          <p:nvPr>
            <p:ph type="title"/>
          </p:nvPr>
        </p:nvSpPr>
        <p:spPr>
          <a:xfrm>
            <a:off x="277318" y="244475"/>
            <a:ext cx="8589364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What Should I Ask?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342" name="Google Shape;342;p19"/>
          <p:cNvSpPr txBox="1">
            <a:spLocks noGrp="1"/>
          </p:cNvSpPr>
          <p:nvPr>
            <p:ph type="body" idx="1"/>
          </p:nvPr>
        </p:nvSpPr>
        <p:spPr>
          <a:xfrm>
            <a:off x="704194" y="2189672"/>
            <a:ext cx="8162488" cy="19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Let’s take a few minutes to review the questions you may want to ask when exploring your high school or middle school (South Gate/ SFAMS) options.</a:t>
            </a:r>
            <a:endParaRPr/>
          </a:p>
          <a:p>
            <a:pPr marL="342900" lvl="0" indent="-165100" algn="l" rtl="0">
              <a:spcBef>
                <a:spcPts val="20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>
            <a:spLocks noGrp="1"/>
          </p:cNvSpPr>
          <p:nvPr>
            <p:ph type="title"/>
          </p:nvPr>
        </p:nvSpPr>
        <p:spPr>
          <a:xfrm>
            <a:off x="254833" y="244475"/>
            <a:ext cx="8604353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What Should I Ask?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349" name="Google Shape;349;p20"/>
          <p:cNvSpPr txBox="1">
            <a:spLocks noGrp="1"/>
          </p:cNvSpPr>
          <p:nvPr>
            <p:ph type="body" idx="1"/>
          </p:nvPr>
        </p:nvSpPr>
        <p:spPr>
          <a:xfrm>
            <a:off x="254834" y="1904858"/>
            <a:ext cx="8528440" cy="4641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is the theme or focus of your school?</a:t>
            </a:r>
            <a:endParaRPr sz="200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partnerships does your school have?</a:t>
            </a:r>
            <a:endParaRPr sz="200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do you help 6</a:t>
            </a:r>
            <a:r>
              <a:rPr lang="en-US" sz="2000" baseline="30000"/>
              <a:t>th</a:t>
            </a:r>
            <a:r>
              <a:rPr lang="en-US" sz="2000"/>
              <a:t> and 9</a:t>
            </a:r>
            <a:r>
              <a:rPr lang="en-US" sz="2000" baseline="30000"/>
              <a:t>th</a:t>
            </a:r>
            <a:r>
              <a:rPr lang="en-US" sz="2000"/>
              <a:t> graders adjust to school life?</a:t>
            </a:r>
            <a:endParaRPr sz="200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AP courses are offered?</a:t>
            </a:r>
            <a:endParaRPr sz="200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is your graduation rate?</a:t>
            </a:r>
            <a:endParaRPr sz="200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colleges/universities do your graduating seniors attend?</a:t>
            </a:r>
            <a:endParaRPr sz="200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extracurricular activities or sports are offered?</a:t>
            </a:r>
            <a:endParaRPr sz="200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do you engage and communicate with parents?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"/>
          <p:cNvSpPr txBox="1">
            <a:spLocks noGrp="1"/>
          </p:cNvSpPr>
          <p:nvPr>
            <p:ph type="title"/>
          </p:nvPr>
        </p:nvSpPr>
        <p:spPr>
          <a:xfrm>
            <a:off x="268014" y="244475"/>
            <a:ext cx="859536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>
                <a:solidFill>
                  <a:schemeClr val="dk1"/>
                </a:solidFill>
              </a:rPr>
            </a:br>
            <a:r>
              <a:rPr lang="en-US" sz="3600" b="1">
                <a:solidFill>
                  <a:schemeClr val="dk1"/>
                </a:solidFill>
              </a:rPr>
              <a:t>Other Factors to Consider</a:t>
            </a:r>
            <a:br>
              <a:rPr lang="en-US" sz="3600" b="1">
                <a:solidFill>
                  <a:schemeClr val="dk1"/>
                </a:solidFill>
              </a:rPr>
            </a:br>
            <a:endParaRPr sz="3600">
              <a:solidFill>
                <a:schemeClr val="dk1"/>
              </a:solidFill>
            </a:endParaRPr>
          </a:p>
        </p:txBody>
      </p:sp>
      <p:sp>
        <p:nvSpPr>
          <p:cNvPr id="356" name="Google Shape;356;p21"/>
          <p:cNvSpPr txBox="1">
            <a:spLocks noGrp="1"/>
          </p:cNvSpPr>
          <p:nvPr>
            <p:ph type="body" idx="1"/>
          </p:nvPr>
        </p:nvSpPr>
        <p:spPr>
          <a:xfrm>
            <a:off x="355297" y="2120227"/>
            <a:ext cx="8508077" cy="371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544D44"/>
              </a:solidFill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What programs/supports are offered for Students With Disabilities or English Language Learners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Have you visited the school? Consider a                     campus tour.</a:t>
            </a:r>
            <a:endParaRPr dirty="0"/>
          </a:p>
          <a:p>
            <a:pPr marL="274320" lvl="0" indent="-27432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Is the school too far? What are your                   transportation needs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274320" lvl="0" indent="-27432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Do other siblings attend the same high school or  middle school?</a:t>
            </a:r>
            <a:endParaRPr dirty="0"/>
          </a:p>
        </p:txBody>
      </p:sp>
      <p:pic>
        <p:nvPicPr>
          <p:cNvPr id="357" name="Google Shape;3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5968" y="2781214"/>
            <a:ext cx="1729098" cy="192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>
            <a:spLocks noGrp="1"/>
          </p:cNvSpPr>
          <p:nvPr>
            <p:ph type="title"/>
          </p:nvPr>
        </p:nvSpPr>
        <p:spPr>
          <a:xfrm>
            <a:off x="900113" y="2384854"/>
            <a:ext cx="7345362" cy="1676400"/>
          </a:xfrm>
          <a:prstGeom prst="rect">
            <a:avLst/>
          </a:prstGeom>
          <a:solidFill>
            <a:srgbClr val="0070C0"/>
          </a:solidFill>
          <a:ln w="31750" cap="flat" cmpd="sng">
            <a:solidFill>
              <a:srgbClr val="A53A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Next?</a:t>
            </a:r>
            <a:br>
              <a:rPr lang="en-US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277906" y="244475"/>
            <a:ext cx="8566549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</a:rPr>
              <a:t>School Assignment</a:t>
            </a:r>
            <a:br>
              <a:rPr lang="en-US" b="1" dirty="0">
                <a:solidFill>
                  <a:schemeClr val="dk1"/>
                </a:solidFill>
              </a:rPr>
            </a:br>
            <a:endParaRPr b="1" dirty="0">
              <a:solidFill>
                <a:schemeClr val="dk1"/>
              </a:solidFill>
            </a:endParaRPr>
          </a:p>
        </p:txBody>
      </p:sp>
      <p:sp>
        <p:nvSpPr>
          <p:cNvPr id="378" name="Google Shape;378;p24"/>
          <p:cNvSpPr txBox="1">
            <a:spLocks noGrp="1"/>
          </p:cNvSpPr>
          <p:nvPr>
            <p:ph type="body" idx="1"/>
          </p:nvPr>
        </p:nvSpPr>
        <p:spPr>
          <a:xfrm>
            <a:off x="425222" y="1975549"/>
            <a:ext cx="8293555" cy="39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February 2025: </a:t>
            </a:r>
            <a:r>
              <a:rPr lang="en-US" sz="2400" dirty="0"/>
              <a:t>School assignment by ZOC office.</a:t>
            </a:r>
            <a:endParaRPr sz="2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</a:pPr>
            <a:endParaRPr sz="24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March 2025: </a:t>
            </a:r>
            <a:r>
              <a:rPr lang="en-US" sz="2400" dirty="0"/>
              <a:t>Assignment letter mailed home.</a:t>
            </a:r>
            <a:endParaRPr sz="2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</a:pPr>
            <a:endParaRPr sz="24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April-June 2025: </a:t>
            </a:r>
            <a:r>
              <a:rPr lang="en-US" sz="2400" dirty="0"/>
              <a:t>Enrollment packets available at the high school and middle school.</a:t>
            </a:r>
            <a:endParaRPr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>
            <a:spLocks noGrp="1"/>
          </p:cNvSpPr>
          <p:nvPr>
            <p:ph type="title"/>
          </p:nvPr>
        </p:nvSpPr>
        <p:spPr>
          <a:xfrm>
            <a:off x="295835" y="244475"/>
            <a:ext cx="858015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300" b="1">
                <a:solidFill>
                  <a:schemeClr val="dk1"/>
                </a:solidFill>
              </a:rPr>
            </a:br>
            <a:r>
              <a:rPr lang="en-US" sz="4300" b="1">
                <a:solidFill>
                  <a:schemeClr val="dk1"/>
                </a:solidFill>
              </a:rPr>
              <a:t>Next Steps</a:t>
            </a:r>
            <a:br>
              <a:rPr lang="en-US" sz="4300" b="1">
                <a:solidFill>
                  <a:schemeClr val="dk1"/>
                </a:solidFill>
              </a:rPr>
            </a:br>
            <a:endParaRPr sz="4300" b="1">
              <a:solidFill>
                <a:schemeClr val="dk1"/>
              </a:solidFill>
            </a:endParaRPr>
          </a:p>
        </p:txBody>
      </p:sp>
      <p:sp>
        <p:nvSpPr>
          <p:cNvPr id="370" name="Google Shape;370;p23"/>
          <p:cNvSpPr txBox="1">
            <a:spLocks noGrp="1"/>
          </p:cNvSpPr>
          <p:nvPr>
            <p:ph type="body" idx="1"/>
          </p:nvPr>
        </p:nvSpPr>
        <p:spPr>
          <a:xfrm>
            <a:off x="444934" y="1886264"/>
            <a:ext cx="8254132" cy="459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Talk with your child about high school or middle school options.</a:t>
            </a:r>
            <a:endParaRPr dirty="0"/>
          </a:p>
          <a:p>
            <a:pPr marL="274320" lvl="0" indent="-27432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Ask questions.</a:t>
            </a:r>
            <a:endParaRPr dirty="0"/>
          </a:p>
          <a:p>
            <a:pPr marL="274320" lvl="0" indent="-27432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Visit the Zones of Choice website</a:t>
            </a:r>
            <a:r>
              <a:rPr lang="en-US" i="1" dirty="0"/>
              <a:t>:    School Video | Brochure    </a:t>
            </a:r>
            <a:r>
              <a:rPr lang="en-US" b="1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LAUSD.org/ZOC</a:t>
            </a:r>
            <a:endParaRPr b="1" dirty="0">
              <a:solidFill>
                <a:schemeClr val="accent1"/>
              </a:solidFill>
            </a:endParaRPr>
          </a:p>
          <a:p>
            <a:pPr marL="274320" lvl="0" indent="-27432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Visit the school profile and the school website</a:t>
            </a:r>
            <a:r>
              <a:rPr lang="en-US" i="1" dirty="0"/>
              <a:t>:   </a:t>
            </a:r>
            <a:r>
              <a:rPr lang="en-US" b="1" u="sng" dirty="0">
                <a:solidFill>
                  <a:srgbClr val="FDA02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Explore.LAUSD.net</a:t>
            </a:r>
            <a:endParaRPr dirty="0">
              <a:solidFill>
                <a:srgbClr val="FDA023"/>
              </a:solidFill>
            </a:endParaRPr>
          </a:p>
          <a:p>
            <a:pPr marL="274320" lvl="0" indent="-27432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Develop an action plan.</a:t>
            </a:r>
            <a:endParaRPr dirty="0"/>
          </a:p>
          <a:p>
            <a:pPr marL="274320" lvl="0" indent="-27432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Make a list of preferred schools.</a:t>
            </a:r>
            <a:endParaRPr dirty="0"/>
          </a:p>
          <a:p>
            <a:pPr marL="274320" lvl="0" indent="-27432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Parents can submit an online application: </a:t>
            </a:r>
            <a:r>
              <a:rPr lang="en-US" b="1" dirty="0"/>
              <a:t>October 1 – Nov. 15, 2024, </a:t>
            </a:r>
            <a:r>
              <a:rPr lang="en-US" dirty="0"/>
              <a:t>at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DA02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Apply.LAUSD.net</a:t>
            </a:r>
            <a:endParaRPr dirty="0">
              <a:solidFill>
                <a:srgbClr val="FDA023"/>
              </a:solidFill>
            </a:endParaRPr>
          </a:p>
        </p:txBody>
      </p:sp>
      <p:pic>
        <p:nvPicPr>
          <p:cNvPr id="371" name="Google Shape;37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1607" y="3691328"/>
            <a:ext cx="1284512" cy="114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>
            <a:spLocks noGrp="1"/>
          </p:cNvSpPr>
          <p:nvPr>
            <p:ph type="title"/>
          </p:nvPr>
        </p:nvSpPr>
        <p:spPr>
          <a:xfrm>
            <a:off x="266458" y="244475"/>
            <a:ext cx="8639798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>
                <a:solidFill>
                  <a:schemeClr val="dk1"/>
                </a:solidFill>
              </a:rPr>
            </a:br>
            <a:r>
              <a:rPr lang="en-US" sz="3600" b="1">
                <a:solidFill>
                  <a:schemeClr val="dk1"/>
                </a:solidFill>
              </a:rPr>
              <a:t>    Contact Information</a:t>
            </a:r>
            <a:br>
              <a:rPr lang="en-US" sz="3600" b="1">
                <a:solidFill>
                  <a:schemeClr val="dk1"/>
                </a:solidFill>
              </a:rPr>
            </a:br>
            <a:endParaRPr sz="3600" b="1">
              <a:solidFill>
                <a:schemeClr val="dk1"/>
              </a:solidFill>
            </a:endParaRPr>
          </a:p>
        </p:txBody>
      </p:sp>
      <p:sp>
        <p:nvSpPr>
          <p:cNvPr id="385" name="Google Shape;385;p27"/>
          <p:cNvSpPr txBox="1"/>
          <p:nvPr/>
        </p:nvSpPr>
        <p:spPr>
          <a:xfrm>
            <a:off x="266458" y="1837614"/>
            <a:ext cx="3926235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67B01"/>
              </a:buClr>
              <a:buSzPts val="2400"/>
              <a:buFont typeface="Arial"/>
              <a:buNone/>
            </a:pPr>
            <a:r>
              <a:rPr lang="en-US" sz="2200" b="1" dirty="0">
                <a:solidFill>
                  <a:srgbClr val="D67B01"/>
                </a:solidFill>
                <a:latin typeface="Arial"/>
                <a:ea typeface="Arial"/>
                <a:cs typeface="Arial"/>
                <a:sym typeface="Arial"/>
              </a:rPr>
              <a:t>ZONES OF CHOICE</a:t>
            </a:r>
            <a:endParaRPr sz="2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333 S.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Beaudry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Avenue</a:t>
            </a:r>
            <a:endParaRPr sz="2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Angeles, CA 90017</a:t>
            </a:r>
            <a:endParaRPr sz="2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Phone: (213) 241-0466</a:t>
            </a:r>
            <a:endParaRPr sz="2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Fax: (213) </a:t>
            </a:r>
            <a:r>
              <a:rPr lang="en-US" sz="2200" dirty="0">
                <a:solidFill>
                  <a:schemeClr val="dk1"/>
                </a:solidFill>
              </a:rPr>
              <a:t>241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-4108</a:t>
            </a:r>
            <a:endParaRPr sz="2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0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ZOC@lausd.net</a:t>
            </a:r>
            <a:endParaRPr sz="20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0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LAUSD.net/zoc</a:t>
            </a:r>
            <a:endParaRPr sz="2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4356152" y="1837614"/>
            <a:ext cx="4347771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Angelica Cabrera, Facilitator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amc7753@lausd.net</a:t>
            </a:r>
            <a:r>
              <a:rPr lang="en-US" sz="2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(213) 241-0461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Rosalinda Vazquez, Facilitator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rosalinda.vazquez@lausd.net</a:t>
            </a:r>
            <a:endParaRPr sz="2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(213) 241-0554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Sabrina Huizar, Facilitator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sabrina.huizar@lausd.net</a:t>
            </a:r>
            <a:endParaRPr sz="2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(213) 241-0589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2957" y="4450172"/>
            <a:ext cx="2066202" cy="189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6069" y="244475"/>
            <a:ext cx="1819989" cy="12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Los Angeles Unified School District logo">
            <a:extLst>
              <a:ext uri="{FF2B5EF4-FFF2-40B4-BE49-F238E27FC236}">
                <a16:creationId xmlns:a16="http://schemas.microsoft.com/office/drawing/2014/main" id="{ED1CB26C-D848-6817-A32F-7656027A3C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30" y="353149"/>
            <a:ext cx="1122501" cy="112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"/>
          <p:cNvSpPr txBox="1">
            <a:spLocks noGrp="1"/>
          </p:cNvSpPr>
          <p:nvPr>
            <p:ph type="ctrTitle"/>
          </p:nvPr>
        </p:nvSpPr>
        <p:spPr>
          <a:xfrm>
            <a:off x="809497" y="3797644"/>
            <a:ext cx="7345362" cy="174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</a:rPr>
            </a:br>
            <a:br>
              <a:rPr lang="en-US" b="1">
                <a:solidFill>
                  <a:schemeClr val="dk1"/>
                </a:solidFill>
              </a:rPr>
            </a:b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Thank you!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pic>
        <p:nvPicPr>
          <p:cNvPr id="396" name="Google Shape;396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943" b="2668"/>
          <a:stretch/>
        </p:blipFill>
        <p:spPr>
          <a:xfrm>
            <a:off x="1684243" y="533400"/>
            <a:ext cx="5754782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304801" y="244475"/>
            <a:ext cx="8552328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ZOC Video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1"/>
          </p:nvPr>
        </p:nvSpPr>
        <p:spPr>
          <a:xfrm>
            <a:off x="897223" y="2123075"/>
            <a:ext cx="7478092" cy="39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 err="1"/>
              <a:t>Powtoon</a:t>
            </a:r>
            <a:r>
              <a:rPr lang="en-US" sz="3200" dirty="0"/>
              <a:t> (English): </a:t>
            </a:r>
            <a:r>
              <a:rPr lang="en-US" sz="3200" u="sng" dirty="0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https://lausd.wistia.com/medias/28h9iuyjcq</a:t>
            </a:r>
            <a:endParaRPr dirty="0">
              <a:solidFill>
                <a:srgbClr val="FDA023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>
            <a:spLocks noGrp="1"/>
          </p:cNvSpPr>
          <p:nvPr>
            <p:ph type="title"/>
          </p:nvPr>
        </p:nvSpPr>
        <p:spPr>
          <a:xfrm>
            <a:off x="900113" y="2129481"/>
            <a:ext cx="7345362" cy="1676400"/>
          </a:xfrm>
          <a:prstGeom prst="rect">
            <a:avLst/>
          </a:prstGeom>
          <a:solidFill>
            <a:srgbClr val="0070C0"/>
          </a:solidFill>
          <a:ln w="31750" cap="flat" cmpd="sng">
            <a:solidFill>
              <a:srgbClr val="A33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Zones of Choice</a:t>
            </a:r>
            <a:br>
              <a:rPr lang="en-US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322729" y="264832"/>
            <a:ext cx="8506193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300" b="1">
                <a:solidFill>
                  <a:schemeClr val="dk1"/>
                </a:solidFill>
              </a:rPr>
            </a:br>
            <a:r>
              <a:rPr lang="en-US" sz="4300" b="1">
                <a:solidFill>
                  <a:schemeClr val="dk1"/>
                </a:solidFill>
              </a:rPr>
              <a:t>What is a Zone of Choice?</a:t>
            </a:r>
            <a:br>
              <a:rPr lang="en-US" sz="4300" b="1">
                <a:solidFill>
                  <a:schemeClr val="dk1"/>
                </a:solidFill>
              </a:rPr>
            </a:br>
            <a:r>
              <a:rPr lang="en-US" sz="4300" b="1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36" name="Google Shape;236;p6"/>
          <p:cNvSpPr txBox="1">
            <a:spLocks noGrp="1"/>
          </p:cNvSpPr>
          <p:nvPr>
            <p:ph type="body" idx="1"/>
          </p:nvPr>
        </p:nvSpPr>
        <p:spPr>
          <a:xfrm>
            <a:off x="521746" y="2216077"/>
            <a:ext cx="8100508" cy="381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Geographic areas comprised of multiple school options.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Offer exciting programs in the arts, business, science, humanities, social justice and more right in your neighborhood.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School options include, large campuses, small learning communities, academies, and more.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340658" y="244475"/>
            <a:ext cx="8480613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How does it work?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243" name="Google Shape;243;p7"/>
          <p:cNvSpPr txBox="1">
            <a:spLocks noGrp="1"/>
          </p:cNvSpPr>
          <p:nvPr>
            <p:ph type="body" idx="1"/>
          </p:nvPr>
        </p:nvSpPr>
        <p:spPr>
          <a:xfrm>
            <a:off x="527125" y="2180335"/>
            <a:ext cx="8089750" cy="393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Students residing in a Zone of Choice are eligible to attend any school in the Zone.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No home school – home zone.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Students can select and rank the schools within their residential area. 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There are17 Zones of Choice with 98 school options.</a:t>
            </a:r>
            <a:endParaRPr dirty="0"/>
          </a:p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194872" y="154647"/>
            <a:ext cx="8754256" cy="624841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</a:rPr>
              <a:t>17 Zones of Choice</a:t>
            </a:r>
            <a:endParaRPr sz="4000" dirty="0"/>
          </a:p>
        </p:txBody>
      </p:sp>
      <p:graphicFrame>
        <p:nvGraphicFramePr>
          <p:cNvPr id="248" name="Google Shape;248;p8"/>
          <p:cNvGraphicFramePr/>
          <p:nvPr>
            <p:extLst>
              <p:ext uri="{D42A27DB-BD31-4B8C-83A1-F6EECF244321}">
                <p14:modId xmlns:p14="http://schemas.microsoft.com/office/powerpoint/2010/main" val="1323362396"/>
              </p:ext>
            </p:extLst>
          </p:nvPr>
        </p:nvGraphicFramePr>
        <p:xfrm>
          <a:off x="244206" y="671115"/>
          <a:ext cx="8622087" cy="6073039"/>
        </p:xfrm>
        <a:graphic>
          <a:graphicData uri="http://schemas.openxmlformats.org/drawingml/2006/table">
            <a:tbl>
              <a:tblPr firstRow="1" bandRow="1">
                <a:noFill/>
                <a:tableStyleId>{D8607538-8E8B-425B-9CC7-C5A88961B6C0}</a:tableStyleId>
              </a:tblPr>
              <a:tblGrid>
                <a:gridCol w="117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ZONE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SCHOOL COMPLEX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01">
                <a:tc>
                  <a:txBody>
                    <a:bodyPr/>
                    <a:lstStyle/>
                    <a:p>
                      <a:pPr marL="0" marR="546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BELL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Bell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Elizabeth LC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︎♦︎ 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Legacy HS Complex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STEAM, VAPA ♦︎ 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Maywood Academy HS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74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BELMONT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131445" lvl="0" indent="-1143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Belmont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Edward </a:t>
                      </a:r>
                      <a:r>
                        <a:rPr lang="en-US" sz="1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Roybal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LC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Miguel Contreras LC Complex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Academic Leadership Community School, Los Angeles School of Global Studies, School of Business &amp; Tourism,</a:t>
                      </a:r>
                      <a:endParaRPr dirty="0"/>
                    </a:p>
                    <a:p>
                      <a:pPr marL="77470" marR="0" lvl="0" indent="0" algn="l" rtl="0">
                        <a:lnSpc>
                          <a:spcPct val="105909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School of Social Justice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Ramon Cortines VAPA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54">
                <a:tc>
                  <a:txBody>
                    <a:bodyPr/>
                    <a:lstStyle/>
                    <a:p>
                      <a:pPr marL="0" marR="546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BERNSTEIN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Bernstein HS Complex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Bernstein HS, STEM Academy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049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BOYLE HEIGHTS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Mendez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Roosevelt HS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marL="0" marR="546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CARSON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74955" lvl="0" indent="-11429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Carson HS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Carson HS Complex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Academy of Education &amp; Empowerment, Academy of Medical Arts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220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EASTSIDE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427990" lvl="0" indent="-11429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Garfield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Boyle Heights H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ilda Solis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Torres HS Complex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East Los Angeles Renaissance Academy, Engineering and Technology STEM Academy, Humanitas Academy of Art &amp; Technology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FREMONT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0" lvl="0" indent="-1206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Dymally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Fremont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Diego Rivera LC Complex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Communications &amp; Technology School, Green Design Community School, Performing Arts Community School, Public Service Community School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marL="0" marR="546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HUNTINGTON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54610" lvl="0" indent="0" algn="l" rtl="0"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PARK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75590" lvl="0" indent="-11429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Huntington Park HS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Linda Marquez HS Complex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Huntington Park Institute of Applied Medicine, LIBRA Academy</a:t>
                      </a:r>
                      <a:r>
                        <a:rPr lang="en-US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School of Social Justice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048">
                <a:tc>
                  <a:txBody>
                    <a:bodyPr/>
                    <a:lstStyle/>
                    <a:p>
                      <a:pPr marL="0" marR="546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JEFFERSON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351790" lvl="0" indent="-11430" algn="l" rtl="0">
                        <a:lnSpc>
                          <a:spcPct val="11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Maya Angelou Community HS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Jefferson HS Complex: 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Jefferson High School, Nava College Preparatory Academy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Santee EC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324">
                <a:tc>
                  <a:txBody>
                    <a:bodyPr/>
                    <a:lstStyle/>
                    <a:p>
                      <a:pPr marL="0" marR="546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NARBONNE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236220" lvl="0" indent="-11430" algn="l" rtl="0">
                        <a:lnSpc>
                          <a:spcPct val="11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Narbonne HS Complex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Narbonne HS Academies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Humanities and Arts Academy of Los Angeles (HArts)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2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 VALLEY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83185" lvl="0" indent="-1142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Chavez LA Complex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Academy of Scientific Exploration, Social Justice Humanitas Academy, Technology Preparatory Academy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 Fernando HS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Sylmar Charter HS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08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NORTHEAST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Lincoln HS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Wilson HS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05">
                <a:tc>
                  <a:txBody>
                    <a:bodyPr/>
                    <a:lstStyle/>
                    <a:p>
                      <a:pPr marL="0" marR="5524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NORTHWEST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35584" lvl="0" indent="-1142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Northridge Academy HS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Valley Academy of Arts and Sciences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220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RFK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35584" lvl="0" indent="-1142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RFK Community Schools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Ambassador School of Global Leadership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Los Angeles High School of the Arts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Open World Academy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School for the Visual Arts &amp; Humanities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UCLA Community School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220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 HIGH SCHOOL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Legacy HS Complex</a:t>
                      </a:r>
                      <a:r>
                        <a:rPr lang="en-US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International Studies, STEAM, VAPA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East HS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 HS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26799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 MIDDLE SCHOOL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International Studies LC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 MS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Southeast MS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26799">
                <a:tc>
                  <a:txBody>
                    <a:bodyPr/>
                    <a:lstStyle/>
                    <a:p>
                      <a:pPr marL="0" marR="5524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San Fernando Area MS ZOC 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San Fernando Middle School </a:t>
                      </a: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♦</a:t>
                      </a:r>
                      <a:r>
                        <a:rPr lang="en-US" sz="1100" b="1" dirty="0"/>
                        <a:t> San Fernando Institute for Applied Media (SFIAM)</a:t>
                      </a:r>
                      <a:endParaRPr sz="1100" b="1" dirty="0"/>
                    </a:p>
                    <a:p>
                      <a:pPr marL="552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283235" y="288688"/>
            <a:ext cx="8574000" cy="1240500"/>
          </a:xfrm>
          <a:prstGeom prst="rect">
            <a:avLst/>
          </a:prstGeom>
          <a:solidFill>
            <a:srgbClr val="7EA9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of Zone vs. In a Zone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780177" y="1898706"/>
            <a:ext cx="3666000" cy="654300"/>
          </a:xfrm>
          <a:prstGeom prst="rect">
            <a:avLst/>
          </a:prstGeom>
          <a:solidFill>
            <a:srgbClr val="7EA9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of Zone: Traditional  Attendance Boundary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4791702" y="1898706"/>
            <a:ext cx="3555300" cy="654300"/>
          </a:xfrm>
          <a:prstGeom prst="rect">
            <a:avLst/>
          </a:prstGeom>
          <a:solidFill>
            <a:srgbClr val="D67B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Zone of Choice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786375" y="2651750"/>
            <a:ext cx="3877200" cy="567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Student’s residential address determines the </a:t>
            </a:r>
            <a:r>
              <a:rPr lang="en-US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SCHOOL </a:t>
            </a: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attendance.</a:t>
            </a: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●"/>
            </a:pP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choice in school options.</a:t>
            </a: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●"/>
            </a:pP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must change residence to change schools.</a:t>
            </a: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4828025" y="2651750"/>
            <a:ext cx="3555300" cy="4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Student’s residential address determines the </a:t>
            </a:r>
            <a:r>
              <a:rPr lang="en-US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ZONE </a:t>
            </a: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attendance.</a:t>
            </a: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●"/>
            </a:pP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Student’s preference is considered.</a:t>
            </a: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●"/>
            </a:pP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allowed to transfer</a:t>
            </a:r>
            <a:r>
              <a:rPr lang="en-US" sz="20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</a:t>
            </a:r>
            <a:r>
              <a:rPr lang="en-US" sz="2000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during MS or HS within their Zone.</a:t>
            </a: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ital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1930</Words>
  <Application>Microsoft Office PowerPoint</Application>
  <PresentationFormat>On-screen Show (4:3)</PresentationFormat>
  <Paragraphs>260</Paragraphs>
  <Slides>37</Slides>
  <Notes>36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Courgette</vt:lpstr>
      <vt:lpstr>Century Gothic</vt:lpstr>
      <vt:lpstr>Calibri</vt:lpstr>
      <vt:lpstr>Arial</vt:lpstr>
      <vt:lpstr>Capital</vt:lpstr>
      <vt:lpstr>  Welcome </vt:lpstr>
      <vt:lpstr>       Parent Orientation </vt:lpstr>
      <vt:lpstr> Objectives for Today </vt:lpstr>
      <vt:lpstr> ZOC Video </vt:lpstr>
      <vt:lpstr>Zones of Choice  </vt:lpstr>
      <vt:lpstr> What is a Zone of Choice?  </vt:lpstr>
      <vt:lpstr> How does it work? </vt:lpstr>
      <vt:lpstr>17 Zones of Choice</vt:lpstr>
      <vt:lpstr>Out of Zone vs. In a Zone</vt:lpstr>
      <vt:lpstr>Application Process</vt:lpstr>
      <vt:lpstr>PowerPoint Presentation</vt:lpstr>
      <vt:lpstr> ZOC Website </vt:lpstr>
      <vt:lpstr>PowerPoint Presentation</vt:lpstr>
      <vt:lpstr> ZOC Resources </vt:lpstr>
      <vt:lpstr> . School Explorer  </vt:lpstr>
      <vt:lpstr> Apply to Zones of Choice </vt:lpstr>
      <vt:lpstr>PowerPoint Presentation</vt:lpstr>
      <vt:lpstr>Start Application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the Right School?</vt:lpstr>
      <vt:lpstr> What Should I Ask? </vt:lpstr>
      <vt:lpstr> What Should I Ask? </vt:lpstr>
      <vt:lpstr> Other Factors to Consider </vt:lpstr>
      <vt:lpstr>What’s Next?  </vt:lpstr>
      <vt:lpstr> School Assignment </vt:lpstr>
      <vt:lpstr> Next Steps </vt:lpstr>
      <vt:lpstr>     Contact Information </vt:lpstr>
      <vt:lpstr>  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LAUSD User</dc:creator>
  <cp:lastModifiedBy>HUIZAR, SABRINA F</cp:lastModifiedBy>
  <cp:revision>16</cp:revision>
  <dcterms:created xsi:type="dcterms:W3CDTF">2013-02-01T00:12:19Z</dcterms:created>
  <dcterms:modified xsi:type="dcterms:W3CDTF">2024-10-01T14:53:11Z</dcterms:modified>
</cp:coreProperties>
</file>