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9144000"/>
  <p:notesSz cx="7010400" cy="9296400"/>
  <p:embeddedFontLst>
    <p:embeddedFont>
      <p:font typeface="Libre Franklin"/>
      <p:regular r:id="rId33"/>
      <p:bold r:id="rId34"/>
      <p:italic r:id="rId35"/>
      <p:boldItalic r:id="rId36"/>
    </p:embeddedFont>
    <p:embeddedFont>
      <p:font typeface="Poppins"/>
      <p:regular r:id="rId37"/>
      <p:bold r:id="rId38"/>
      <p:italic r:id="rId39"/>
      <p:boldItalic r:id="rId40"/>
    </p:embeddedFont>
    <p:embeddedFont>
      <p:font typeface="Century Gothic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  <p:ext uri="GoogleSlidesCustomDataVersion2">
      <go:slidesCustomData xmlns:go="http://customooxmlschemas.google.com/" r:id="rId45" roundtripDataSignature="AMtx7mixQuL8WgoxHZZAKFkTo7IRDg8O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05728A-6646-4FC4-AFDA-A929E9B2CB36}">
  <a:tblStyle styleId="{C905728A-6646-4FC4-AFDA-A929E9B2CB36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7"/>
          </a:solidFill>
        </a:fill>
      </a:tcStyle>
    </a:wholeTbl>
    <a:band1H>
      <a:tcTxStyle b="off" i="off"/>
      <a:tcStyle>
        <a:fill>
          <a:solidFill>
            <a:srgbClr val="FEDFCB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EDFCB"/>
          </a:solidFill>
        </a:fill>
      </a:tcStyle>
    </a:band1V>
    <a:band2V>
      <a:tcTxStyle b="off" i="off"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9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boldItalic.fntdata"/><Relationship Id="rId20" Type="http://schemas.openxmlformats.org/officeDocument/2006/relationships/slide" Target="slides/slide14.xml"/><Relationship Id="rId42" Type="http://schemas.openxmlformats.org/officeDocument/2006/relationships/font" Target="fonts/CenturyGothic-bold.fntdata"/><Relationship Id="rId41" Type="http://schemas.openxmlformats.org/officeDocument/2006/relationships/font" Target="fonts/CenturyGothic-regular.fntdata"/><Relationship Id="rId22" Type="http://schemas.openxmlformats.org/officeDocument/2006/relationships/slide" Target="slides/slide16.xml"/><Relationship Id="rId44" Type="http://schemas.openxmlformats.org/officeDocument/2006/relationships/font" Target="fonts/CenturyGothic-boldItalic.fntdata"/><Relationship Id="rId21" Type="http://schemas.openxmlformats.org/officeDocument/2006/relationships/slide" Target="slides/slide15.xml"/><Relationship Id="rId43" Type="http://schemas.openxmlformats.org/officeDocument/2006/relationships/font" Target="fonts/CenturyGothic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ibreFranklin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LibreFranklin-italic.fntdata"/><Relationship Id="rId12" Type="http://schemas.openxmlformats.org/officeDocument/2006/relationships/slide" Target="slides/slide6.xml"/><Relationship Id="rId34" Type="http://schemas.openxmlformats.org/officeDocument/2006/relationships/font" Target="fonts/LibreFranklin-bold.fntdata"/><Relationship Id="rId15" Type="http://schemas.openxmlformats.org/officeDocument/2006/relationships/slide" Target="slides/slide9.xml"/><Relationship Id="rId37" Type="http://schemas.openxmlformats.org/officeDocument/2006/relationships/font" Target="fonts/Poppins-regular.fntdata"/><Relationship Id="rId14" Type="http://schemas.openxmlformats.org/officeDocument/2006/relationships/slide" Target="slides/slide8.xml"/><Relationship Id="rId36" Type="http://schemas.openxmlformats.org/officeDocument/2006/relationships/font" Target="fonts/LibreFranklin-boldItalic.fntdata"/><Relationship Id="rId17" Type="http://schemas.openxmlformats.org/officeDocument/2006/relationships/slide" Target="slides/slide11.xml"/><Relationship Id="rId39" Type="http://schemas.openxmlformats.org/officeDocument/2006/relationships/font" Target="fonts/Poppins-italic.fntdata"/><Relationship Id="rId16" Type="http://schemas.openxmlformats.org/officeDocument/2006/relationships/slide" Target="slides/slide10.xml"/><Relationship Id="rId38" Type="http://schemas.openxmlformats.org/officeDocument/2006/relationships/font" Target="fonts/Poppins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0" type="dt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8e8d1f69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1" name="Google Shape;191;g38e8d1f693a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eba375495_0_4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38eba375495_0_4:notes"/>
          <p:cNvSpPr txBox="1"/>
          <p:nvPr>
            <p:ph idx="1" type="body"/>
          </p:nvPr>
        </p:nvSpPr>
        <p:spPr>
          <a:xfrm>
            <a:off x="435226" y="3548866"/>
            <a:ext cx="6252600" cy="5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266" name="Google Shape;266;g38eba375495_0_4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6:notes"/>
          <p:cNvSpPr txBox="1"/>
          <p:nvPr>
            <p:ph idx="1" type="body"/>
          </p:nvPr>
        </p:nvSpPr>
        <p:spPr>
          <a:xfrm>
            <a:off x="435226" y="3584041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Summer 2006</a:t>
            </a:r>
            <a:r>
              <a:rPr lang="en-US"/>
              <a:t>: Belmont Zone of Choice is created to provide students with quality, theme-based public school options.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January 10, 2012</a:t>
            </a:r>
            <a:r>
              <a:rPr lang="en-US"/>
              <a:t>: The School Board passes the </a:t>
            </a:r>
            <a:r>
              <a:rPr i="1" lang="en-US"/>
              <a:t>Resolution on Expanding Enrollment and Equal Access through LAUSD Choice</a:t>
            </a:r>
            <a:r>
              <a:rPr lang="en-US"/>
              <a:t> (Expands overall district enrollment at least 5% over three years.)</a:t>
            </a:r>
            <a:r>
              <a:rPr lang="en-US" sz="900">
                <a:latin typeface="Arial"/>
                <a:ea typeface="Arial"/>
                <a:cs typeface="Arial"/>
                <a:sym typeface="Arial"/>
              </a:rPr>
              <a:t> 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January 17, 2012</a:t>
            </a:r>
            <a:r>
              <a:rPr lang="en-US"/>
              <a:t>: The School Board passes the </a:t>
            </a:r>
            <a:r>
              <a:rPr i="1" lang="en-US"/>
              <a:t>Resolution to Examine Increasing Choice and Removing Boundaries for Neighborhood Schools</a:t>
            </a:r>
            <a:r>
              <a:rPr lang="en-US"/>
              <a:t>. (Examines the potential impact on equity and quality of schools by transitioning to a full choice school system.)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 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1" lang="en-US"/>
              <a:t>    Future</a:t>
            </a:r>
            <a:r>
              <a:rPr lang="en-US"/>
              <a:t>: I</a:t>
            </a:r>
            <a:r>
              <a:rPr lang="en-US" sz="1200"/>
              <a:t>n the future ZOC will expand to include more middle school Zones of Choice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/>
              <a:t>Resolutions??????</a:t>
            </a:r>
            <a:endParaRPr/>
          </a:p>
        </p:txBody>
      </p:sp>
      <p:sp>
        <p:nvSpPr>
          <p:cNvPr id="273" name="Google Shape;273;p6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7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32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p9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33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8" name="Google Shape;308;p33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34:notes"/>
          <p:cNvSpPr txBox="1"/>
          <p:nvPr>
            <p:ph idx="1" type="body"/>
          </p:nvPr>
        </p:nvSpPr>
        <p:spPr>
          <a:xfrm>
            <a:off x="616688" y="3552144"/>
            <a:ext cx="6071190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4" name="Google Shape;314;p34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35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1" name="Google Shape;321;p35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:notes"/>
          <p:cNvSpPr/>
          <p:nvPr>
            <p:ph idx="2" type="sldImg"/>
          </p:nvPr>
        </p:nvSpPr>
        <p:spPr>
          <a:xfrm>
            <a:off x="1685925" y="457200"/>
            <a:ext cx="3754438" cy="28162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10:notes"/>
          <p:cNvSpPr txBox="1"/>
          <p:nvPr>
            <p:ph idx="1" type="body"/>
          </p:nvPr>
        </p:nvSpPr>
        <p:spPr>
          <a:xfrm>
            <a:off x="425765" y="3381242"/>
            <a:ext cx="6116726" cy="5194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/>
              <a:t>Demonstration of ZOC website</a:t>
            </a:r>
            <a:endParaRPr sz="1400"/>
          </a:p>
        </p:txBody>
      </p:sp>
      <p:sp>
        <p:nvSpPr>
          <p:cNvPr id="329" name="Google Shape;329;p10:notes"/>
          <p:cNvSpPr txBox="1"/>
          <p:nvPr>
            <p:ph idx="12" type="sldNum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971c8410b_1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38971c8410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p36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1" name="Google Shape;341;p36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7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7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8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38:notes"/>
          <p:cNvSpPr txBox="1"/>
          <p:nvPr>
            <p:ph idx="1" type="body"/>
          </p:nvPr>
        </p:nvSpPr>
        <p:spPr>
          <a:xfrm>
            <a:off x="435226" y="3437596"/>
            <a:ext cx="6252600" cy="5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38:notes"/>
          <p:cNvSpPr txBox="1"/>
          <p:nvPr>
            <p:ph idx="12" type="sldNum"/>
          </p:nvPr>
        </p:nvSpPr>
        <p:spPr>
          <a:xfrm>
            <a:off x="3970939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2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12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p12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8e8d1f693a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3" name="Google Shape;373;g38e8d1f693a_0_5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8e8d1f693a_0_52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g38e8d1f693a_0_520:notes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50" spcFirstLastPara="1" rIns="93150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5" name="Google Shape;395;g38e8d1f693a_0_520:notes"/>
          <p:cNvSpPr txBox="1"/>
          <p:nvPr>
            <p:ph idx="12" type="sldNum"/>
          </p:nvPr>
        </p:nvSpPr>
        <p:spPr>
          <a:xfrm>
            <a:off x="3970338" y="8829675"/>
            <a:ext cx="30384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4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14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p14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8e8d1f693a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4" name="Google Shape;204;g38e8d1f693a_0_2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8e8d1f693a_0_2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8e8d1f693a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8e8d1f693a_0_2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38e8d1f693a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8e8d1f693a_0_2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38e8d1f693a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3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3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30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View in full screen; increase volume</a:t>
            </a:r>
            <a:endParaRPr b="1" sz="2800" u="sng">
              <a:solidFill>
                <a:srgbClr val="FF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1" name="Google Shape;251;p30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/>
          <p:nvPr>
            <p:ph idx="2" type="sldImg"/>
          </p:nvPr>
        </p:nvSpPr>
        <p:spPr>
          <a:xfrm>
            <a:off x="1733550" y="465138"/>
            <a:ext cx="3817938" cy="28622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4:notes"/>
          <p:cNvSpPr txBox="1"/>
          <p:nvPr>
            <p:ph idx="1" type="body"/>
          </p:nvPr>
        </p:nvSpPr>
        <p:spPr>
          <a:xfrm>
            <a:off x="435226" y="3437596"/>
            <a:ext cx="6252653" cy="5281103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4:notes"/>
          <p:cNvSpPr txBox="1"/>
          <p:nvPr>
            <p:ph idx="12" type="sldNum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 showMasterSp="0">
  <p:cSld name="1_Custom Layou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8e8d1f693a_0_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E6C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15" name="Google Shape;15;g38e8d1f693a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284" y="293206"/>
            <a:ext cx="1452506" cy="581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6" name="Google Shape;16;g38e8d1f693a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044" y="233175"/>
            <a:ext cx="508377" cy="677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24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107" name="Google Shape;107;p24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descr="PaperPanel-Base.jpg" id="108" name="Google Shape;108;p2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1000" rotWithShape="0" algn="ctr" sy="101000">
                  <a:srgbClr val="000000">
                    <a:alpha val="40000"/>
                  </a:srgbClr>
                </a:outerShdw>
              </a:effectLst>
            </p:spPr>
          </p:pic>
          <p:grpSp>
            <p:nvGrpSpPr>
              <p:cNvPr id="109" name="Google Shape;109;p24"/>
              <p:cNvGrpSpPr/>
              <p:nvPr/>
            </p:nvGrpSpPr>
            <p:grpSpPr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10" name="Google Shape;110;p24"/>
                <p:cNvSpPr/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ACC8D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11" name="Google Shape;111;p24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rgbClr val="ACC8D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12" name="Google Shape;112;p24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rgbClr val="B0BBDB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24"/>
          <p:cNvSpPr txBox="1"/>
          <p:nvPr>
            <p:ph type="title"/>
          </p:nvPr>
        </p:nvSpPr>
        <p:spPr>
          <a:xfrm>
            <a:off x="530225" y="1169892"/>
            <a:ext cx="3008313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" type="body"/>
          </p:nvPr>
        </p:nvSpPr>
        <p:spPr>
          <a:xfrm>
            <a:off x="4328319" y="609600"/>
            <a:ext cx="4114800" cy="546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5" name="Google Shape;115;p24"/>
          <p:cNvSpPr txBox="1"/>
          <p:nvPr>
            <p:ph idx="2" type="body"/>
          </p:nvPr>
        </p:nvSpPr>
        <p:spPr>
          <a:xfrm>
            <a:off x="530225" y="2147888"/>
            <a:ext cx="3008313" cy="326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24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, Picture, and Caption">
  <p:cSld name="Content, Picture, and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25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121" name="Google Shape;121;p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descr="PaperPanel-Base.jpg" id="122" name="Google Shape;122;p2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1000" rotWithShape="0" algn="ctr" sy="101000">
                  <a:srgbClr val="000000">
                    <a:alpha val="40000"/>
                  </a:srgbClr>
                </a:outerShdw>
              </a:effectLst>
            </p:spPr>
          </p:pic>
          <p:grpSp>
            <p:nvGrpSpPr>
              <p:cNvPr id="123" name="Google Shape;123;p25"/>
              <p:cNvGrpSpPr/>
              <p:nvPr/>
            </p:nvGrpSpPr>
            <p:grpSpPr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24" name="Google Shape;124;p25"/>
                <p:cNvSpPr/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ACC8D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25" name="Google Shape;125;p25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rgbClr val="ACC8D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26" name="Google Shape;126;p25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rgbClr val="B0BBDB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25"/>
          <p:cNvSpPr/>
          <p:nvPr/>
        </p:nvSpPr>
        <p:spPr>
          <a:xfrm rot="10800000">
            <a:off x="258763" y="1593850"/>
            <a:ext cx="3575050" cy="65088"/>
          </a:xfrm>
          <a:prstGeom prst="rect">
            <a:avLst/>
          </a:prstGeom>
          <a:solidFill>
            <a:srgbClr val="B0BBDB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5"/>
          <p:cNvSpPr/>
          <p:nvPr/>
        </p:nvSpPr>
        <p:spPr>
          <a:xfrm rot="10800000">
            <a:off x="258763" y="1593850"/>
            <a:ext cx="3575050" cy="65088"/>
          </a:xfrm>
          <a:prstGeom prst="rect">
            <a:avLst/>
          </a:prstGeom>
          <a:solidFill>
            <a:srgbClr val="B0BBDB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5"/>
          <p:cNvSpPr txBox="1"/>
          <p:nvPr>
            <p:ph type="title"/>
          </p:nvPr>
        </p:nvSpPr>
        <p:spPr>
          <a:xfrm>
            <a:off x="530225" y="1694329"/>
            <a:ext cx="3008313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4328319" y="609600"/>
            <a:ext cx="4114800" cy="546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1" name="Google Shape;131;p25"/>
          <p:cNvSpPr txBox="1"/>
          <p:nvPr>
            <p:ph idx="2" type="body"/>
          </p:nvPr>
        </p:nvSpPr>
        <p:spPr>
          <a:xfrm>
            <a:off x="530225" y="2672323"/>
            <a:ext cx="3008313" cy="340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2" name="Google Shape;132;p25"/>
          <p:cNvSpPr/>
          <p:nvPr>
            <p:ph idx="3" type="pic"/>
          </p:nvPr>
        </p:nvSpPr>
        <p:spPr>
          <a:xfrm>
            <a:off x="352892" y="310123"/>
            <a:ext cx="3398837" cy="1204912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5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6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138" name="Google Shape;138;p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descr="PaperPanel-Base.jpg" id="139" name="Google Shape;139;p26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1000" rotWithShape="0" algn="ctr" sy="101000">
                  <a:srgbClr val="000000">
                    <a:alpha val="40000"/>
                  </a:srgbClr>
                </a:outerShdw>
              </a:effectLst>
            </p:spPr>
          </p:pic>
          <p:grpSp>
            <p:nvGrpSpPr>
              <p:cNvPr id="140" name="Google Shape;140;p26"/>
              <p:cNvGrpSpPr/>
              <p:nvPr/>
            </p:nvGrpSpPr>
            <p:grpSpPr>
              <a:xfrm>
                <a:off x="255900" y="237186"/>
                <a:ext cx="8622676" cy="6364582"/>
                <a:chOff x="247025" y="246872"/>
                <a:chExt cx="8622676" cy="6364582"/>
              </a:xfrm>
            </p:grpSpPr>
            <p:sp>
              <p:nvSpPr>
                <p:cNvPr id="141" name="Google Shape;141;p26"/>
                <p:cNvSpPr/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cap="flat" cmpd="sng" w="12700">
                  <a:solidFill>
                    <a:srgbClr val="ACC8D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42" name="Google Shape;142;p26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rgbClr val="ACC8DD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sp>
          <p:nvSpPr>
            <p:cNvPr id="143" name="Google Shape;143;p2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rgbClr val="B0BBDB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26"/>
          <p:cNvSpPr txBox="1"/>
          <p:nvPr>
            <p:ph type="title"/>
          </p:nvPr>
        </p:nvSpPr>
        <p:spPr>
          <a:xfrm>
            <a:off x="530352" y="1691640"/>
            <a:ext cx="3008376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6"/>
          <p:cNvSpPr/>
          <p:nvPr>
            <p:ph idx="2" type="pic"/>
          </p:nvPr>
        </p:nvSpPr>
        <p:spPr>
          <a:xfrm>
            <a:off x="4338559" y="612775"/>
            <a:ext cx="4114800" cy="5468112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530352" y="2670048"/>
            <a:ext cx="3008376" cy="3401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7" name="Google Shape;147;p26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>
  <p:cSld name="Picture above Caption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7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152" name="Google Shape;152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153" name="Google Shape;153;p27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154" name="Google Shape;154;p27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5" name="Google Shape;155;p2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56" name="Google Shape;156;p27"/>
          <p:cNvSpPr/>
          <p:nvPr/>
        </p:nvSpPr>
        <p:spPr>
          <a:xfrm>
            <a:off x="255588" y="4203700"/>
            <a:ext cx="8623300" cy="63500"/>
          </a:xfrm>
          <a:prstGeom prst="rect">
            <a:avLst/>
          </a:prstGeom>
          <a:solidFill>
            <a:srgbClr val="B0BBDB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255588" y="4203700"/>
            <a:ext cx="8623300" cy="63500"/>
          </a:xfrm>
          <a:prstGeom prst="rect">
            <a:avLst/>
          </a:prstGeom>
          <a:solidFill>
            <a:srgbClr val="B0BBDB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7"/>
          <p:cNvSpPr txBox="1"/>
          <p:nvPr>
            <p:ph type="title"/>
          </p:nvPr>
        </p:nvSpPr>
        <p:spPr>
          <a:xfrm>
            <a:off x="530351" y="4287819"/>
            <a:ext cx="8021977" cy="9161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7"/>
          <p:cNvSpPr/>
          <p:nvPr>
            <p:ph idx="2" type="pic"/>
          </p:nvPr>
        </p:nvSpPr>
        <p:spPr>
          <a:xfrm>
            <a:off x="356347" y="331694"/>
            <a:ext cx="8421624" cy="3783106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530351" y="5271247"/>
            <a:ext cx="8021977" cy="1013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1" name="Google Shape;161;p27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7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8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166" name="Google Shape;166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167" name="Google Shape;167;p28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168" name="Google Shape;168;p28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69" name="Google Shape;169;p28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70" name="Google Shape;170;p28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rgbClr val="B0BBDB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1" name="Google Shape;171;p28"/>
          <p:cNvSpPr txBox="1"/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 rot="5400000">
            <a:off x="2606675" y="427038"/>
            <a:ext cx="3932238" cy="734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9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178" name="Google Shape;178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179" name="Google Shape;179;p29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180" name="Google Shape;180;p29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1" name="Google Shape;181;p29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82" name="Google Shape;182;p29"/>
          <p:cNvSpPr/>
          <p:nvPr/>
        </p:nvSpPr>
        <p:spPr>
          <a:xfrm rot="5400000">
            <a:off x="4242594" y="3274219"/>
            <a:ext cx="6135688" cy="63500"/>
          </a:xfrm>
          <a:prstGeom prst="rect">
            <a:avLst/>
          </a:prstGeom>
          <a:solidFill>
            <a:srgbClr val="B0BBDB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9"/>
          <p:cNvSpPr/>
          <p:nvPr/>
        </p:nvSpPr>
        <p:spPr>
          <a:xfrm rot="5400000">
            <a:off x="4242594" y="3274219"/>
            <a:ext cx="6135688" cy="63500"/>
          </a:xfrm>
          <a:prstGeom prst="rect">
            <a:avLst/>
          </a:prstGeom>
          <a:solidFill>
            <a:srgbClr val="B0BBDB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9"/>
          <p:cNvSpPr txBox="1"/>
          <p:nvPr>
            <p:ph type="title"/>
          </p:nvPr>
        </p:nvSpPr>
        <p:spPr>
          <a:xfrm rot="5400000">
            <a:off x="5341329" y="2659670"/>
            <a:ext cx="5516563" cy="1416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 rot="5400000">
            <a:off x="959829" y="227993"/>
            <a:ext cx="5516563" cy="6279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29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9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9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8e8d1f693a_0_46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E6C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clipart&#10;&#10;Description automatically generated" id="19" name="Google Shape;19;g38e8d1f693a_0_4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01114" y="6209310"/>
            <a:ext cx="1452506" cy="492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0" name="Google Shape;20;g38e8d1f693a_0_4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3825" y="6209311"/>
            <a:ext cx="508377" cy="49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16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23" name="Google Shape;23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24" name="Google Shape;24;p16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25" name="Google Shape;25;p16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6" name="Google Shape;26;p16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7" name="Google Shape;27;p16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rgbClr val="B0BBDB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" name="Google Shape;28;p16"/>
          <p:cNvSpPr txBox="1"/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900111" y="2147888"/>
            <a:ext cx="3566160" cy="39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16"/>
          <p:cNvSpPr txBox="1"/>
          <p:nvPr>
            <p:ph idx="2" type="body"/>
          </p:nvPr>
        </p:nvSpPr>
        <p:spPr>
          <a:xfrm>
            <a:off x="4648199" y="2147888"/>
            <a:ext cx="3566160" cy="39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16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18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36" name="Google Shape;36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37" name="Google Shape;37;p18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38" name="Google Shape;38;p18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9" name="Google Shape;39;p18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40" name="Google Shape;40;p18"/>
          <p:cNvSpPr txBox="1"/>
          <p:nvPr>
            <p:ph type="title"/>
          </p:nvPr>
        </p:nvSpPr>
        <p:spPr>
          <a:xfrm>
            <a:off x="900113" y="1371600"/>
            <a:ext cx="7345362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4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" type="body"/>
          </p:nvPr>
        </p:nvSpPr>
        <p:spPr>
          <a:xfrm>
            <a:off x="900113" y="3134566"/>
            <a:ext cx="734536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19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47" name="Google Shape;47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48" name="Google Shape;48;p19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49" name="Google Shape;49;p19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0" name="Google Shape;50;p19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1" name="Google Shape;51;p19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rgbClr val="B0BBDB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2" name="Google Shape;52;p19"/>
          <p:cNvSpPr txBox="1"/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" type="body"/>
          </p:nvPr>
        </p:nvSpPr>
        <p:spPr>
          <a:xfrm>
            <a:off x="900113" y="2133600"/>
            <a:ext cx="7345362" cy="393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20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59" name="Google Shape;59;p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60" name="Google Shape;60;p20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61" name="Google Shape;61;p20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2" name="Google Shape;62;p20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63" name="Google Shape;63;p20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rgbClr val="B0BBDB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4" name="Google Shape;64;p20"/>
          <p:cNvSpPr txBox="1"/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">
  <p:cSld name="Title Slide with Pictur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perPanel-Title.jpg" id="69" name="Google Shape;69;p21"/>
          <p:cNvPicPr preferRelativeResize="0"/>
          <p:nvPr/>
        </p:nvPicPr>
        <p:blipFill rotWithShape="1">
          <a:blip r:embed="rId2">
            <a:alphaModFix/>
          </a:blip>
          <a:srcRect b="0" l="0" r="2128" t="0"/>
          <a:stretch/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>
            <a:noFill/>
          </a:ln>
          <a:effectLst>
            <a:outerShdw blurRad="63500" sx="101000" rotWithShape="0" algn="ctr" sy="101000">
              <a:srgbClr val="000000">
                <a:alpha val="40000"/>
              </a:srgbClr>
            </a:outerShdw>
          </a:effectLst>
        </p:spPr>
      </p:pic>
      <p:grpSp>
        <p:nvGrpSpPr>
          <p:cNvPr id="70" name="Google Shape;70;p21"/>
          <p:cNvGrpSpPr/>
          <p:nvPr/>
        </p:nvGrpSpPr>
        <p:grpSpPr>
          <a:xfrm>
            <a:off x="563563" y="476250"/>
            <a:ext cx="7981950" cy="5888038"/>
            <a:chOff x="562842" y="475488"/>
            <a:chExt cx="7982713" cy="5888736"/>
          </a:xfrm>
        </p:grpSpPr>
        <p:sp>
          <p:nvSpPr>
            <p:cNvPr id="71" name="Google Shape;71;p21"/>
            <p:cNvSpPr/>
            <p:nvPr/>
          </p:nvSpPr>
          <p:spPr>
            <a:xfrm>
              <a:off x="562842" y="475488"/>
              <a:ext cx="7982713" cy="5888736"/>
            </a:xfrm>
            <a:prstGeom prst="rect">
              <a:avLst/>
            </a:prstGeom>
            <a:noFill/>
            <a:ln cap="flat" cmpd="sng" w="12700">
              <a:solidFill>
                <a:srgbClr val="ACC8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2" name="Google Shape;72;p21"/>
            <p:cNvCxnSpPr/>
            <p:nvPr/>
          </p:nvCxnSpPr>
          <p:spPr>
            <a:xfrm>
              <a:off x="562842" y="6134009"/>
              <a:ext cx="7982713" cy="1588"/>
            </a:xfrm>
            <a:prstGeom prst="straightConnector1">
              <a:avLst/>
            </a:prstGeom>
            <a:noFill/>
            <a:ln cap="flat" cmpd="sng" w="12700">
              <a:solidFill>
                <a:srgbClr val="ACC8D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" name="Google Shape;73;p21"/>
            <p:cNvCxnSpPr/>
            <p:nvPr/>
          </p:nvCxnSpPr>
          <p:spPr>
            <a:xfrm>
              <a:off x="562842" y="3427001"/>
              <a:ext cx="7982713" cy="1587"/>
            </a:xfrm>
            <a:prstGeom prst="straightConnector1">
              <a:avLst/>
            </a:prstGeom>
            <a:noFill/>
            <a:ln cap="flat" cmpd="sng" w="12700">
              <a:solidFill>
                <a:srgbClr val="ACC8DD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4" name="Google Shape;74;p21"/>
          <p:cNvSpPr txBox="1"/>
          <p:nvPr>
            <p:ph type="ctrTitle"/>
          </p:nvPr>
        </p:nvSpPr>
        <p:spPr>
          <a:xfrm>
            <a:off x="900113" y="3442447"/>
            <a:ext cx="7345362" cy="1532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" type="subTitle"/>
          </p:nvPr>
        </p:nvSpPr>
        <p:spPr>
          <a:xfrm>
            <a:off x="900113" y="5029200"/>
            <a:ext cx="7345362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21"/>
          <p:cNvSpPr/>
          <p:nvPr>
            <p:ph idx="2" type="pic"/>
          </p:nvPr>
        </p:nvSpPr>
        <p:spPr>
          <a:xfrm>
            <a:off x="636493" y="533400"/>
            <a:ext cx="7836408" cy="28289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569913" y="6122988"/>
            <a:ext cx="2133600" cy="258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5638800" y="612457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22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81" name="Google Shape;81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82" name="Google Shape;82;p22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83" name="Google Shape;83;p22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4" name="Google Shape;84;p22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85" name="Google Shape;85;p22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rgbClr val="B0BBDB"/>
              </a:solidFill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86" name="Google Shape;86;p22"/>
          <p:cNvCxnSpPr/>
          <p:nvPr/>
        </p:nvCxnSpPr>
        <p:spPr>
          <a:xfrm flipH="1" rot="-5400000">
            <a:off x="2216944" y="4026694"/>
            <a:ext cx="4711700" cy="1588"/>
          </a:xfrm>
          <a:prstGeom prst="straightConnector1">
            <a:avLst/>
          </a:prstGeom>
          <a:noFill/>
          <a:ln cap="flat" cmpd="sng" w="12700">
            <a:solidFill>
              <a:srgbClr val="ACC8D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22"/>
          <p:cNvCxnSpPr/>
          <p:nvPr/>
        </p:nvCxnSpPr>
        <p:spPr>
          <a:xfrm flipH="1" rot="-5400000">
            <a:off x="2216944" y="4026694"/>
            <a:ext cx="4711700" cy="1588"/>
          </a:xfrm>
          <a:prstGeom prst="straightConnector1">
            <a:avLst/>
          </a:prstGeom>
          <a:noFill/>
          <a:ln cap="flat" cmpd="sng" w="12700">
            <a:solidFill>
              <a:srgbClr val="ACC8D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22"/>
          <p:cNvSpPr txBox="1"/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632301" y="1708990"/>
            <a:ext cx="3566160" cy="832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632301" y="2590801"/>
            <a:ext cx="3566160" cy="3484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1" name="Google Shape;91;p22"/>
          <p:cNvSpPr txBox="1"/>
          <p:nvPr>
            <p:ph idx="3" type="body"/>
          </p:nvPr>
        </p:nvSpPr>
        <p:spPr>
          <a:xfrm>
            <a:off x="4945539" y="1708990"/>
            <a:ext cx="3566160" cy="832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22"/>
          <p:cNvSpPr txBox="1"/>
          <p:nvPr>
            <p:ph idx="4" type="body"/>
          </p:nvPr>
        </p:nvSpPr>
        <p:spPr>
          <a:xfrm>
            <a:off x="4945539" y="2590801"/>
            <a:ext cx="3566160" cy="3484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3" name="Google Shape;93;p22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3"/>
          <p:cNvGrpSpPr/>
          <p:nvPr/>
        </p:nvGrpSpPr>
        <p:grpSpPr>
          <a:xfrm>
            <a:off x="182563" y="173038"/>
            <a:ext cx="8778875" cy="6511925"/>
            <a:chOff x="182880" y="173699"/>
            <a:chExt cx="8778240" cy="6510602"/>
          </a:xfrm>
        </p:grpSpPr>
        <p:pic>
          <p:nvPicPr>
            <p:cNvPr descr="PaperPanel-Base.jpg" id="98" name="Google Shape;98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>
              <a:noFill/>
            </a:ln>
            <a:effectLst>
              <a:outerShdw blurRad="63500" sx="101000" rotWithShape="0" algn="ctr" sy="101000">
                <a:srgbClr val="000000">
                  <a:alpha val="40000"/>
                </a:srgbClr>
              </a:outerShdw>
            </a:effectLst>
          </p:spPr>
        </p:pic>
        <p:grpSp>
          <p:nvGrpSpPr>
            <p:cNvPr id="99" name="Google Shape;99;p23"/>
            <p:cNvGrpSpPr/>
            <p:nvPr/>
          </p:nvGrpSpPr>
          <p:grpSpPr>
            <a:xfrm>
              <a:off x="255900" y="237186"/>
              <a:ext cx="8622676" cy="6364582"/>
              <a:chOff x="247025" y="246872"/>
              <a:chExt cx="8622676" cy="6364582"/>
            </a:xfrm>
          </p:grpSpPr>
          <p:sp>
            <p:nvSpPr>
              <p:cNvPr id="100" name="Google Shape;100;p23"/>
              <p:cNvSpPr/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1" name="Google Shape;101;p2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straightConnector1">
                <a:avLst/>
              </a:prstGeom>
              <a:noFill/>
              <a:ln cap="flat" cmpd="sng" w="12700">
                <a:solidFill>
                  <a:srgbClr val="ACC8D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02" name="Google Shape;102;p23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AC4F2"/>
            </a:gs>
            <a:gs pos="40000">
              <a:srgbClr val="ADBBEF"/>
            </a:gs>
            <a:gs pos="100000">
              <a:srgbClr val="001F6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5"/>
          <p:cNvSpPr txBox="1"/>
          <p:nvPr>
            <p:ph type="title"/>
          </p:nvPr>
        </p:nvSpPr>
        <p:spPr>
          <a:xfrm>
            <a:off x="900113" y="244475"/>
            <a:ext cx="7345362" cy="133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" type="body"/>
          </p:nvPr>
        </p:nvSpPr>
        <p:spPr>
          <a:xfrm>
            <a:off x="900113" y="2133600"/>
            <a:ext cx="7345362" cy="393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ACA8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4ACA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0" type="dt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9AC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1" type="ftr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4AC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pply.lausd.net/" TargetMode="External"/><Relationship Id="rId4" Type="http://schemas.openxmlformats.org/officeDocument/2006/relationships/hyperlink" Target="http://apply.lausd.ne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lausd.org/zoc" TargetMode="External"/><Relationship Id="rId4" Type="http://schemas.openxmlformats.org/officeDocument/2006/relationships/hyperlink" Target="https://explore.lausd.net/" TargetMode="External"/><Relationship Id="rId5" Type="http://schemas.openxmlformats.org/officeDocument/2006/relationships/hyperlink" Target="https://apply.lausd.ne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apply.lausd.net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lausd.org/zoc" TargetMode="External"/><Relationship Id="rId4" Type="http://schemas.openxmlformats.org/officeDocument/2006/relationships/hyperlink" Target="https://explore.lausd.net/" TargetMode="External"/><Relationship Id="rId5" Type="http://schemas.openxmlformats.org/officeDocument/2006/relationships/hyperlink" Target="https://apply.lausd.net/" TargetMode="External"/><Relationship Id="rId6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ZOC@lausd.net" TargetMode="External"/><Relationship Id="rId4" Type="http://schemas.openxmlformats.org/officeDocument/2006/relationships/hyperlink" Target="http://lausd.org/zoc" TargetMode="External"/><Relationship Id="rId9" Type="http://schemas.openxmlformats.org/officeDocument/2006/relationships/hyperlink" Target="mailto:elias.higham@lausd.net" TargetMode="External"/><Relationship Id="rId5" Type="http://schemas.openxmlformats.org/officeDocument/2006/relationships/image" Target="../media/image21.png"/><Relationship Id="rId6" Type="http://schemas.openxmlformats.org/officeDocument/2006/relationships/hyperlink" Target="mailto:vxg4159@lausd.net" TargetMode="External"/><Relationship Id="rId7" Type="http://schemas.openxmlformats.org/officeDocument/2006/relationships/hyperlink" Target="mailto:rosalinda.vazquez@lausd.net" TargetMode="External"/><Relationship Id="rId8" Type="http://schemas.openxmlformats.org/officeDocument/2006/relationships/hyperlink" Target="mailto:sabrina.huizar@lausd.ne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bit.ly/zocparentorientation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dunia.fernandez@lausd.net" TargetMode="External"/><Relationship Id="rId4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dunia.fernandez@lausd.net" TargetMode="External"/><Relationship Id="rId4" Type="http://schemas.openxmlformats.org/officeDocument/2006/relationships/image" Target="../media/image19.jpg"/><Relationship Id="rId5" Type="http://schemas.openxmlformats.org/officeDocument/2006/relationships/hyperlink" Target="mailto:rosalinda.vazquez@lausd.net" TargetMode="External"/><Relationship Id="rId6" Type="http://schemas.openxmlformats.org/officeDocument/2006/relationships/hyperlink" Target="mailto:sabrina.huizar@lausd.net" TargetMode="External"/><Relationship Id="rId7" Type="http://schemas.openxmlformats.org/officeDocument/2006/relationships/image" Target="../media/image16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dunia.fernandez@lausd.net" TargetMode="External"/><Relationship Id="rId4" Type="http://schemas.openxmlformats.org/officeDocument/2006/relationships/image" Target="../media/image23.jpg"/><Relationship Id="rId5" Type="http://schemas.openxmlformats.org/officeDocument/2006/relationships/hyperlink" Target="mailto:jansen.cheng@lausd.net" TargetMode="External"/><Relationship Id="rId6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ausd.wistia.com/medias/gkk6hf59zh" TargetMode="External"/><Relationship Id="rId4" Type="http://schemas.openxmlformats.org/officeDocument/2006/relationships/hyperlink" Target="https://lausd.wistia.com/medias/gkk6hf59zh" TargetMode="External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38e8d1f693a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1208">
            <a:off x="6509815" y="697074"/>
            <a:ext cx="2304594" cy="3426728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194" name="Google Shape;194;g38e8d1f693a_0_7"/>
          <p:cNvSpPr txBox="1"/>
          <p:nvPr/>
        </p:nvSpPr>
        <p:spPr>
          <a:xfrm>
            <a:off x="699210" y="1096536"/>
            <a:ext cx="5866500" cy="532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Instrucciones</a:t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el chat, por favor incluya su nombre y el nombre de la escuela de su hijo/a.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Algo en qué pensar…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¿Sabe usted qué es una </a:t>
            </a:r>
            <a:r>
              <a:rPr b="0" i="1" lang="en-US" sz="2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Zona de </a:t>
            </a:r>
            <a:r>
              <a:rPr i="1" lang="en-US" sz="2400">
                <a:solidFill>
                  <a:srgbClr val="FEFEFE"/>
                </a:solidFill>
              </a:rPr>
              <a:t>Opci</a:t>
            </a:r>
            <a:r>
              <a:rPr b="0" i="1" lang="en-US" sz="2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ón</a:t>
            </a:r>
            <a:r>
              <a:rPr b="0" i="0" lang="en-US" sz="2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¿Sabía que tiene varias opciones de escuelas?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●"/>
            </a:pPr>
            <a:r>
              <a:rPr b="0" i="0" lang="en-US" sz="2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¿Qué preguntas o inquietudes tiene con respecto a las </a:t>
            </a:r>
            <a:r>
              <a:rPr b="0" i="1" lang="en-US" sz="2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Zonas de Opción</a:t>
            </a:r>
            <a:r>
              <a:rPr b="0" i="0" lang="en-US" sz="2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Nota Importante</a:t>
            </a:r>
            <a:br>
              <a:rPr b="1" i="0" lang="en-US" sz="2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 Esta reunión está siendo grabada.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8eba375495_0_4"/>
          <p:cNvSpPr txBox="1"/>
          <p:nvPr>
            <p:ph type="title"/>
          </p:nvPr>
        </p:nvSpPr>
        <p:spPr>
          <a:xfrm>
            <a:off x="322729" y="264832"/>
            <a:ext cx="8506200" cy="133980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300">
                <a:solidFill>
                  <a:schemeClr val="dk1"/>
                </a:solidFill>
              </a:rPr>
              <a:t>¿Qué es una Zona de Opción?</a:t>
            </a:r>
            <a:endParaRPr/>
          </a:p>
        </p:txBody>
      </p:sp>
      <p:sp>
        <p:nvSpPr>
          <p:cNvPr id="269" name="Google Shape;269;g38eba375495_0_4"/>
          <p:cNvSpPr txBox="1"/>
          <p:nvPr>
            <p:ph idx="2" type="body"/>
          </p:nvPr>
        </p:nvSpPr>
        <p:spPr>
          <a:xfrm>
            <a:off x="431925" y="2073075"/>
            <a:ext cx="8287800" cy="41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●"/>
            </a:pPr>
            <a:r>
              <a:rPr lang="en-US" sz="2600">
                <a:latin typeface="Century Gothic"/>
                <a:ea typeface="Century Gothic"/>
                <a:cs typeface="Century Gothic"/>
                <a:sym typeface="Century Gothic"/>
              </a:rPr>
              <a:t>Zonas geográficas compuestas por opciones de varias escuelas preparatorias o secundarias.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●"/>
            </a:pPr>
            <a:r>
              <a:rPr lang="en-US" sz="2600">
                <a:latin typeface="Century Gothic"/>
                <a:ea typeface="Century Gothic"/>
                <a:cs typeface="Century Gothic"/>
                <a:sym typeface="Century Gothic"/>
              </a:rPr>
              <a:t>Ofrecen programas emocionantes en las artes, los negocios, las ciencias, las humanidades, la justicia social y más en su propio vecindario.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●"/>
            </a:pPr>
            <a:r>
              <a:rPr lang="en-US" sz="2600">
                <a:latin typeface="Century Gothic"/>
                <a:ea typeface="Century Gothic"/>
                <a:cs typeface="Century Gothic"/>
                <a:sym typeface="Century Gothic"/>
              </a:rPr>
              <a:t>Las opciones escolares incluyen planteles grandes, comunidades de aprendizaje pequeñas, academias y más.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"/>
          <p:cNvSpPr txBox="1"/>
          <p:nvPr>
            <p:ph type="title"/>
          </p:nvPr>
        </p:nvSpPr>
        <p:spPr>
          <a:xfrm>
            <a:off x="283536" y="259394"/>
            <a:ext cx="8633636" cy="1321313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chemeClr val="dk1"/>
                </a:solidFill>
              </a:rPr>
              <a:t>¿Cómo funciona?</a:t>
            </a:r>
            <a:endParaRPr/>
          </a:p>
        </p:txBody>
      </p:sp>
      <p:sp>
        <p:nvSpPr>
          <p:cNvPr id="276" name="Google Shape;276;p6"/>
          <p:cNvSpPr txBox="1"/>
          <p:nvPr>
            <p:ph idx="2" type="body"/>
          </p:nvPr>
        </p:nvSpPr>
        <p:spPr>
          <a:xfrm>
            <a:off x="394575" y="1757925"/>
            <a:ext cx="8281200" cy="48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75"/>
              <a:buChar char="●"/>
            </a:pPr>
            <a:r>
              <a:rPr lang="en-US" sz="2300">
                <a:latin typeface="Century Gothic"/>
                <a:ea typeface="Century Gothic"/>
                <a:cs typeface="Century Gothic"/>
                <a:sym typeface="Century Gothic"/>
              </a:rPr>
              <a:t>Cualquier estudiante que reside dentro de una Zona de Opción es elegible para asistir a cualquier escuela en su zona.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875"/>
              <a:buChar char="●"/>
            </a:pPr>
            <a:r>
              <a:rPr lang="en-US" sz="2300">
                <a:latin typeface="Century Gothic"/>
                <a:ea typeface="Century Gothic"/>
                <a:cs typeface="Century Gothic"/>
                <a:sym typeface="Century Gothic"/>
              </a:rPr>
              <a:t>No hay solo una escuela de asistencia – hay una zona de asistencia.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875"/>
              <a:buChar char="●"/>
            </a:pPr>
            <a:r>
              <a:rPr lang="en-US" sz="2300">
                <a:latin typeface="Century Gothic"/>
                <a:ea typeface="Century Gothic"/>
                <a:cs typeface="Century Gothic"/>
                <a:sym typeface="Century Gothic"/>
              </a:rPr>
              <a:t>Los estudiantes y los padres tienen la oportunidad de seleccionar y clasificar las escuelas dentro de su zona residencial.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875"/>
              <a:buChar char="●"/>
            </a:pPr>
            <a:r>
              <a:rPr lang="en-US" sz="2300">
                <a:latin typeface="Century Gothic"/>
                <a:ea typeface="Century Gothic"/>
                <a:cs typeface="Century Gothic"/>
                <a:sym typeface="Century Gothic"/>
              </a:rPr>
              <a:t>Actualmente se han establecido 17 Zonas de Opción con 99 opciones escolares.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7"/>
          <p:cNvGraphicFramePr/>
          <p:nvPr/>
        </p:nvGraphicFramePr>
        <p:xfrm>
          <a:off x="194872" y="7794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{C905728A-6646-4FC4-AFDA-A929E9B2CB36}</a:tableStyleId>
              </a:tblPr>
              <a:tblGrid>
                <a:gridCol w="1212850"/>
                <a:gridCol w="7541425"/>
              </a:tblGrid>
              <a:tr h="303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ZONA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COMPLEJO ESCOLAR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267375">
                <a:tc>
                  <a:txBody>
                    <a:bodyPr/>
                    <a:lstStyle/>
                    <a:p>
                      <a:pPr indent="0" lvl="0" marL="0" marR="546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BELL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Bell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Elizabeth LC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︎♦︎ </a:t>
                      </a: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Legacy HS Complex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STEAM, VAPA ♦︎ </a:t>
                      </a: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Maywood Academy HS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483000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BELMONT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30" lvl="0" marL="77470" marR="1314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Belmont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Edward Roybal LC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Miguel Contreras LC Complex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: Academic Leadership Community School, Los Angeles School of Global Studies, School of Business &amp; Tourism,</a:t>
                      </a:r>
                      <a:endParaRPr sz="1400" u="none" cap="none" strike="noStrike"/>
                    </a:p>
                    <a:p>
                      <a:pPr indent="0" lvl="0" marL="77470" marR="0" rtl="0" algn="l">
                        <a:lnSpc>
                          <a:spcPct val="105909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School of Social Justice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Ramon Cortines VAPA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  <a:tr h="248925">
                <a:tc>
                  <a:txBody>
                    <a:bodyPr/>
                    <a:lstStyle/>
                    <a:p>
                      <a:pPr indent="0" lvl="0" marL="0" marR="546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BERNSTEIN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552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Bernstein HS Complex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: Bernstein HS, STEM Academy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228225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BOYLE HEIGHTS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552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Mendez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Roosevelt HS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  <a:tr h="277900">
                <a:tc>
                  <a:txBody>
                    <a:bodyPr/>
                    <a:lstStyle/>
                    <a:p>
                      <a:pPr indent="0" lvl="0" marL="0" marR="546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CARSON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27" lvl="0" marL="66040" marR="274955" rtl="0" algn="l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Carson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Carson HS Complex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: Academy of Education &amp; Empowerment, Academy of Medical Arts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EASTSIDE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27" lvl="0" marL="66040" marR="427990" rtl="0" algn="l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Garfield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Boyle Heights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Hilda Solis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Torres HS Complex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: East Los Angeles Renaissance Academy, Engineering and Technology STEM Academy, Humanitas Academy of Art &amp; Technology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6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FREMONT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2062" lvl="0" marL="666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Diego Rivera LC Complex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: Communications &amp; Technology School, Green Design Community School, Performing Arts Community School, Public Service Community 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School 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Dymally HS 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Fremont HS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Pathways Public Service Academy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SAN FERNANDO AREA MS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2062" lvl="0" marL="66675" marR="332105" rtl="0" algn="l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San Fernando MS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</a:t>
                      </a: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San Fernando Institute for Applied Media (SFIAM)</a:t>
                      </a:r>
                      <a:endParaRPr b="1"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marR="546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HUNTINGTON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54610" rtl="0" algn="l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PARK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27" lvl="0" marL="66040" marR="275590" rtl="0" algn="l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Huntington Park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Linda Marquez HS Complex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: Huntington Park Institute of Applied Medicine, LIBRA Academy</a:t>
                      </a:r>
                      <a:r>
                        <a:rPr lang="en-US" sz="9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School of Social Justice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marR="546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JEFFERSON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30" lvl="0" marL="66675" marR="351790" rtl="0" algn="l">
                        <a:lnSpc>
                          <a:spcPct val="11363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Maya Angelou Community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Jefferson HS Complex: 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Jefferson High School, Nava College Preparatory Academy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Santee EC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  <a:tr h="280500">
                <a:tc>
                  <a:txBody>
                    <a:bodyPr/>
                    <a:lstStyle/>
                    <a:p>
                      <a:pPr indent="0" lvl="0" marL="0" marR="546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NARBONNE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30" lvl="0" marL="66675" marR="236220" rtl="0" algn="l">
                        <a:lnSpc>
                          <a:spcPct val="11545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Narbonne HS Complex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: Narbonne HS Academies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Humanities and Arts Academy of Los Angeles (HArts)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NORTH VALLEY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27" lvl="0" marL="66040" marR="8318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Chavez LA Complex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: Academy of Scientific Exploration, Social Justice Humanitas Academy, Technology Preparatory Academy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San Fernando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Sylmar Charter HS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  <a:tr h="244525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NORTHEAST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552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Lincoln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Wilson HS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  <a:tr h="247175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NORTHWEST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27" lvl="0" marL="66040" marR="23558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Northridge Academy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Valley Academy of Arts and Sciences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RFK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-11427" lvl="0" marL="66040" marR="23558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RFK Community Schools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: Ambassador School of Global Leadership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Los Angeles High School of the Arts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New Open World Academy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School for the Visual Arts &amp; Humanities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UCLA Community School</a:t>
                      </a:r>
                      <a:endParaRPr sz="1400" u="none" cap="none" strike="noStrike"/>
                    </a:p>
                  </a:txBody>
                  <a:tcPr marT="0" marB="0" marR="0" marL="0" anchor="ctr"/>
                </a:tc>
              </a:tr>
              <a:tr h="352575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SOUTH GATE HIGH SCHOOL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552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Legacy HS Complex</a:t>
                      </a:r>
                      <a:r>
                        <a:rPr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: International Studies, STEAM, VAPA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South East HS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South Gate HS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  <a:tr h="332050">
                <a:tc>
                  <a:txBody>
                    <a:bodyPr/>
                    <a:lstStyle/>
                    <a:p>
                      <a:pPr indent="0" lvl="0" marL="0" marR="552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SOUTH GAT</a:t>
                      </a:r>
                      <a:r>
                        <a:rPr b="1" lang="en-US" sz="1100">
                          <a:latin typeface="Arial"/>
                          <a:ea typeface="Arial"/>
                          <a:cs typeface="Arial"/>
                          <a:sym typeface="Arial"/>
                        </a:rPr>
                        <a:t>E AREA MS 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5524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International Studies LC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South Gate MS 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♦︎ </a:t>
                      </a:r>
                      <a:r>
                        <a:rPr b="1" lang="en-US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Southeast MS</a:t>
                      </a:r>
                      <a:endParaRPr sz="11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sp>
        <p:nvSpPr>
          <p:cNvPr id="282" name="Google Shape;282;p7"/>
          <p:cNvSpPr txBox="1"/>
          <p:nvPr>
            <p:ph type="title"/>
          </p:nvPr>
        </p:nvSpPr>
        <p:spPr>
          <a:xfrm>
            <a:off x="194872" y="154647"/>
            <a:ext cx="8754300" cy="62490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300">
                <a:solidFill>
                  <a:schemeClr val="dk1"/>
                </a:solidFill>
              </a:rPr>
              <a:t>17 Zonas de Opción</a:t>
            </a:r>
            <a:endParaRPr sz="4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/>
          <p:nvPr>
            <p:ph idx="1" type="body"/>
          </p:nvPr>
        </p:nvSpPr>
        <p:spPr>
          <a:xfrm>
            <a:off x="770720" y="2700371"/>
            <a:ext cx="3657600" cy="39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7EA9CA"/>
              </a:buClr>
              <a:buSzPts val="2500"/>
              <a:buChar char="●"/>
            </a:pPr>
            <a:r>
              <a:rPr lang="en-US"/>
              <a:t>El domicilio residencial del alumno determina la </a:t>
            </a:r>
            <a:r>
              <a:rPr b="1" lang="en-US">
                <a:solidFill>
                  <a:srgbClr val="0070C0"/>
                </a:solidFill>
              </a:rPr>
              <a:t>ESCUELA</a:t>
            </a:r>
            <a:r>
              <a:rPr b="1" lang="en-US">
                <a:solidFill>
                  <a:srgbClr val="7EA9CA"/>
                </a:solidFill>
              </a:rPr>
              <a:t> </a:t>
            </a:r>
            <a:r>
              <a:rPr lang="en-US"/>
              <a:t>de asistencia.</a:t>
            </a:r>
            <a:endParaRPr sz="500"/>
          </a:p>
          <a:p>
            <a:pPr indent="-3556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EA9CA"/>
              </a:buClr>
              <a:buSzPts val="2500"/>
              <a:buChar char="●"/>
            </a:pPr>
            <a:r>
              <a:rPr lang="en-US"/>
              <a:t>No hay opciones de  escuelas.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7EA9CA"/>
              </a:buClr>
              <a:buSzPts val="2500"/>
              <a:buChar char="●"/>
            </a:pPr>
            <a:r>
              <a:rPr lang="en-US"/>
              <a:t>El alumno debe cambiar  de domicilio si desea cambiar de escuela.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88" name="Google Shape;288;p31"/>
          <p:cNvSpPr txBox="1"/>
          <p:nvPr>
            <p:ph idx="2" type="body"/>
          </p:nvPr>
        </p:nvSpPr>
        <p:spPr>
          <a:xfrm>
            <a:off x="4786214" y="2700370"/>
            <a:ext cx="3657600" cy="3927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●"/>
            </a:pPr>
            <a:r>
              <a:rPr lang="en-US"/>
              <a:t>El domicilio residencial del alumno determina la </a:t>
            </a:r>
            <a:r>
              <a:rPr b="1" lang="en-US">
                <a:solidFill>
                  <a:srgbClr val="0070C0"/>
                </a:solidFill>
              </a:rPr>
              <a:t>ZONA</a:t>
            </a:r>
            <a:r>
              <a:rPr b="1" lang="en-US">
                <a:solidFill>
                  <a:srgbClr val="7EA9CA"/>
                </a:solidFill>
              </a:rPr>
              <a:t> </a:t>
            </a:r>
            <a:r>
              <a:rPr lang="en-US"/>
              <a:t>de asistencia.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●"/>
            </a:pPr>
            <a:r>
              <a:rPr lang="en-US"/>
              <a:t>Se considera la preferencia del alumno.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●"/>
            </a:pPr>
            <a:r>
              <a:rPr lang="en-US"/>
              <a:t>Al alumno se le permite cambiar de escuela </a:t>
            </a:r>
            <a:r>
              <a:rPr b="1" lang="en-US" u="sng">
                <a:solidFill>
                  <a:srgbClr val="0070C0"/>
                </a:solidFill>
              </a:rPr>
              <a:t>una vez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/>
              <a:t>mientras cursa la preparatoria o secundaria.</a:t>
            </a:r>
            <a:endParaRPr/>
          </a:p>
          <a:p>
            <a:pPr indent="-147320" lvl="0" marL="274320" rtl="0" algn="l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89" name="Google Shape;289;p31"/>
          <p:cNvSpPr txBox="1"/>
          <p:nvPr/>
        </p:nvSpPr>
        <p:spPr>
          <a:xfrm>
            <a:off x="812486" y="1812309"/>
            <a:ext cx="3665988" cy="654343"/>
          </a:xfrm>
          <a:prstGeom prst="rect">
            <a:avLst/>
          </a:prstGeom>
          <a:solidFill>
            <a:srgbClr val="7EA9C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Fuera de Zona: Asistencia Tradicional </a:t>
            </a:r>
            <a:endParaRPr/>
          </a:p>
        </p:txBody>
      </p:sp>
      <p:sp>
        <p:nvSpPr>
          <p:cNvPr id="290" name="Google Shape;290;p31"/>
          <p:cNvSpPr txBox="1"/>
          <p:nvPr/>
        </p:nvSpPr>
        <p:spPr>
          <a:xfrm>
            <a:off x="4895214" y="1806985"/>
            <a:ext cx="3555344" cy="654343"/>
          </a:xfrm>
          <a:prstGeom prst="rect">
            <a:avLst/>
          </a:prstGeom>
          <a:solidFill>
            <a:srgbClr val="D67B0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Dentro de Zona de Opción</a:t>
            </a:r>
            <a:endParaRPr/>
          </a:p>
        </p:txBody>
      </p:sp>
      <p:sp>
        <p:nvSpPr>
          <p:cNvPr id="291" name="Google Shape;291;p31"/>
          <p:cNvSpPr txBox="1"/>
          <p:nvPr>
            <p:ph type="title"/>
          </p:nvPr>
        </p:nvSpPr>
        <p:spPr>
          <a:xfrm>
            <a:off x="340659" y="295835"/>
            <a:ext cx="8507506" cy="1272108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 sz="4000">
                <a:solidFill>
                  <a:schemeClr val="dk1"/>
                </a:solidFill>
              </a:rPr>
            </a:br>
            <a:r>
              <a:rPr b="1" lang="en-US" sz="4000">
                <a:solidFill>
                  <a:schemeClr val="dk1"/>
                </a:solidFill>
              </a:rPr>
              <a:t>Fuera de Zona vs. Dentro de Zona</a:t>
            </a:r>
            <a:br>
              <a:rPr b="1" lang="en-US" sz="4000"/>
            </a:br>
            <a:endParaRPr b="1"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"/>
          <p:cNvSpPr txBox="1"/>
          <p:nvPr>
            <p:ph idx="1" type="body"/>
          </p:nvPr>
        </p:nvSpPr>
        <p:spPr>
          <a:xfrm>
            <a:off x="900113" y="937322"/>
            <a:ext cx="7345362" cy="1500187"/>
          </a:xfrm>
          <a:prstGeom prst="rect">
            <a:avLst/>
          </a:prstGeom>
          <a:solidFill>
            <a:srgbClr val="0070C0"/>
          </a:solidFill>
          <a:ln cap="flat" cmpd="sng" w="38100">
            <a:solidFill>
              <a:srgbClr val="A53A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b="1" lang="en-US" sz="5400">
                <a:solidFill>
                  <a:schemeClr val="lt1"/>
                </a:solidFill>
              </a:rPr>
              <a:t>Proceso para Aplicar</a:t>
            </a:r>
            <a:endParaRPr/>
          </a:p>
        </p:txBody>
      </p:sp>
      <p:sp>
        <p:nvSpPr>
          <p:cNvPr id="297" name="Google Shape;297;p32"/>
          <p:cNvSpPr/>
          <p:nvPr/>
        </p:nvSpPr>
        <p:spPr>
          <a:xfrm>
            <a:off x="3149968" y="5262320"/>
            <a:ext cx="24972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Proceso Para Aplicar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7421" y="3345556"/>
            <a:ext cx="4407470" cy="210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"/>
          <p:cNvSpPr txBox="1"/>
          <p:nvPr>
            <p:ph idx="2" type="body"/>
          </p:nvPr>
        </p:nvSpPr>
        <p:spPr>
          <a:xfrm>
            <a:off x="240475" y="1496050"/>
            <a:ext cx="8663100" cy="51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sz="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000">
                <a:solidFill>
                  <a:schemeClr val="accent1"/>
                </a:solidFill>
              </a:rPr>
              <a:t>1 de octubre – 14 de noviembre, 2025</a:t>
            </a:r>
            <a:endParaRPr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b="1" sz="200">
              <a:solidFill>
                <a:schemeClr val="accent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</a:pPr>
            <a:r>
              <a:rPr b="1" lang="en-US" sz="1800"/>
              <a:t>Solicitud de Estudiantes: </a:t>
            </a:r>
            <a:r>
              <a:rPr lang="en-US" sz="1800"/>
              <a:t>Los estudiantes completarán una solicitud en línea físicamente desde su escuela secundaria (solamente estudiantes del 8º).</a:t>
            </a:r>
            <a:endParaRPr sz="1800">
              <a:solidFill>
                <a:srgbClr val="FF8801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b="1" lang="en-US" sz="1800"/>
              <a:t>Solicitud de Padres: </a:t>
            </a:r>
            <a:r>
              <a:rPr lang="en-US" sz="1800"/>
              <a:t>Los padres pueden completar la solicitud computarizada en línea en </a:t>
            </a:r>
            <a:r>
              <a:rPr b="1" lang="en-US" sz="1800" u="sng">
                <a:solidFill>
                  <a:srgbClr val="FDA02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Apply.LAUSD.net</a:t>
            </a:r>
            <a:endParaRPr b="1" sz="1800">
              <a:solidFill>
                <a:srgbClr val="FDA02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DA023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DA023"/>
                </a:solidFill>
              </a:rPr>
              <a:t>Empezando el 17 de noviembre, 2025</a:t>
            </a:r>
            <a:endParaRPr b="1" sz="3000">
              <a:solidFill>
                <a:srgbClr val="FDA023"/>
              </a:solidFill>
            </a:endParaRPr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b="1" lang="en-US" sz="1800"/>
              <a:t>Solicitud Impresa: </a:t>
            </a:r>
            <a:r>
              <a:rPr lang="en-US" sz="1800"/>
              <a:t>Las solicitudes en papel estarán disponibles después del 17 de noviembre (en el sitio web y la escuela).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accent1"/>
                </a:solidFill>
              </a:rPr>
              <a:t>Empezando el 1 de diciembre, 2025</a:t>
            </a:r>
            <a:endParaRPr sz="1800"/>
          </a:p>
          <a:p>
            <a:pPr indent="-444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</a:pPr>
            <a:r>
              <a:rPr b="1" lang="en-US" sz="1800">
                <a:solidFill>
                  <a:schemeClr val="dk1"/>
                </a:solidFill>
              </a:rPr>
              <a:t>¡Nuevo!</a:t>
            </a:r>
            <a:r>
              <a:rPr lang="en-US" sz="1800">
                <a:solidFill>
                  <a:srgbClr val="FDA023"/>
                </a:solidFill>
              </a:rPr>
              <a:t> </a:t>
            </a:r>
            <a:r>
              <a:rPr lang="en-US" sz="1800"/>
              <a:t>La solicitud en </a:t>
            </a:r>
            <a:r>
              <a:rPr lang="en-US" sz="1800"/>
              <a:t>línea</a:t>
            </a:r>
            <a:r>
              <a:rPr lang="en-US" sz="1800"/>
              <a:t> para todo el año será disponible en </a:t>
            </a:r>
            <a:r>
              <a:rPr b="1" lang="en-US" sz="18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Apply.LAUSD.net</a:t>
            </a:r>
            <a:r>
              <a:rPr lang="en-US" sz="1800"/>
              <a:t>. </a:t>
            </a:r>
            <a:r>
              <a:rPr lang="en-US" sz="1800">
                <a:solidFill>
                  <a:schemeClr val="dk1"/>
                </a:solidFill>
              </a:rPr>
              <a:t>Para el año escolar actual y el ciclo escolar 2026-27.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Las solicitudes enviadas del 1 de octubre - 31 de diciembre, 2025 se procesarán en la Ronda 1. Las enviadas después se procesarán en rondas posteriores.</a:t>
            </a:r>
            <a:endParaRPr b="1" sz="1900"/>
          </a:p>
        </p:txBody>
      </p:sp>
      <p:sp>
        <p:nvSpPr>
          <p:cNvPr id="304" name="Google Shape;304;p9"/>
          <p:cNvSpPr txBox="1"/>
          <p:nvPr/>
        </p:nvSpPr>
        <p:spPr>
          <a:xfrm>
            <a:off x="295836" y="237067"/>
            <a:ext cx="8552400" cy="136320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4800">
                <a:solidFill>
                  <a:srgbClr val="404040"/>
                </a:solidFill>
              </a:rPr>
              <a:t>¿Cómo Aplicar?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/>
          <p:nvPr>
            <p:ph idx="1" type="body"/>
          </p:nvPr>
        </p:nvSpPr>
        <p:spPr>
          <a:xfrm>
            <a:off x="817735" y="2112181"/>
            <a:ext cx="7345362" cy="1705087"/>
          </a:xfrm>
          <a:prstGeom prst="rect">
            <a:avLst/>
          </a:prstGeom>
          <a:solidFill>
            <a:srgbClr val="0070C0"/>
          </a:solidFill>
          <a:ln cap="flat" cmpd="sng" w="25400">
            <a:solidFill>
              <a:srgbClr val="A53A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b="1" lang="en-US" sz="5400">
                <a:solidFill>
                  <a:schemeClr val="lt1"/>
                </a:solidFill>
              </a:rPr>
              <a:t>Cómo</a:t>
            </a: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Elegir la Escuela Apropiada?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 txBox="1"/>
          <p:nvPr>
            <p:ph type="title"/>
          </p:nvPr>
        </p:nvSpPr>
        <p:spPr>
          <a:xfrm>
            <a:off x="254833" y="244475"/>
            <a:ext cx="8604353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>
                <a:solidFill>
                  <a:schemeClr val="lt1"/>
                </a:solidFill>
              </a:rPr>
            </a:br>
            <a:r>
              <a:rPr b="1" lang="en-US">
                <a:solidFill>
                  <a:schemeClr val="dk1"/>
                </a:solidFill>
              </a:rPr>
              <a:t>¿Qué Debería Preguntar?</a:t>
            </a:r>
            <a:br>
              <a:rPr b="1" lang="en-US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</p:txBody>
      </p:sp>
      <p:sp>
        <p:nvSpPr>
          <p:cNvPr id="317" name="Google Shape;317;p34"/>
          <p:cNvSpPr txBox="1"/>
          <p:nvPr>
            <p:ph idx="1" type="body"/>
          </p:nvPr>
        </p:nvSpPr>
        <p:spPr>
          <a:xfrm>
            <a:off x="182880" y="1669726"/>
            <a:ext cx="8778239" cy="5009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75"/>
              <a:buChar char="●"/>
            </a:pPr>
            <a:r>
              <a:rPr lang="en-US" sz="2000"/>
              <a:t>¿Cuál es el tema o enfoque de su escuela?</a:t>
            </a:r>
            <a:endParaRPr sz="20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75"/>
              <a:buChar char="●"/>
            </a:pPr>
            <a:r>
              <a:rPr lang="en-US" sz="2000"/>
              <a:t>¿Qué asociaciones tiene su escuela?</a:t>
            </a:r>
            <a:endParaRPr sz="20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75"/>
              <a:buChar char="●"/>
            </a:pPr>
            <a:r>
              <a:rPr lang="en-US" sz="2000"/>
              <a:t>¿Cómo le ayudan a los estudiantes del 6º y 9º grado con la transición a la escuela preparatoria?</a:t>
            </a:r>
            <a:endParaRPr sz="20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75"/>
              <a:buChar char="●"/>
            </a:pPr>
            <a:r>
              <a:rPr lang="en-US" sz="2000"/>
              <a:t>¿Cuántos maestros tienen?  ¿Cuántos son nuevos?</a:t>
            </a:r>
            <a:endParaRPr sz="20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75"/>
              <a:buChar char="●"/>
            </a:pPr>
            <a:r>
              <a:rPr lang="en-US" sz="2000"/>
              <a:t>¿Qué clases avanzadas ofrecen?</a:t>
            </a:r>
            <a:endParaRPr sz="20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75"/>
              <a:buChar char="●"/>
            </a:pPr>
            <a:r>
              <a:rPr lang="en-US" sz="2000"/>
              <a:t>¿Cuál es su índice de graduación?</a:t>
            </a:r>
            <a:endParaRPr sz="20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75"/>
              <a:buChar char="●"/>
            </a:pPr>
            <a:r>
              <a:rPr lang="en-US" sz="2000"/>
              <a:t>¿A cuáles colegios/universidades asisten sus alumnos al graduarse?</a:t>
            </a:r>
            <a:endParaRPr sz="20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75"/>
              <a:buChar char="●"/>
            </a:pPr>
            <a:r>
              <a:rPr lang="en-US" sz="2000"/>
              <a:t>¿Cuántos de sus alumnos en el grado 9 son promovidos al grado 10?</a:t>
            </a:r>
            <a:endParaRPr sz="20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75"/>
              <a:buChar char="●"/>
            </a:pPr>
            <a:r>
              <a:rPr lang="en-US" sz="2000"/>
              <a:t>¿Qué actividades extracurriculares o deportes ofrecen?</a:t>
            </a:r>
            <a:endParaRPr sz="20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75"/>
              <a:buChar char="●"/>
            </a:pPr>
            <a:r>
              <a:rPr lang="en-US" sz="2000"/>
              <a:t>¿Cómo se comunican y desarrollan relaciones con los padres de familia?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5"/>
          <p:cNvSpPr txBox="1"/>
          <p:nvPr>
            <p:ph type="title"/>
          </p:nvPr>
        </p:nvSpPr>
        <p:spPr>
          <a:xfrm>
            <a:off x="268014" y="244475"/>
            <a:ext cx="8595360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>
                <a:solidFill>
                  <a:schemeClr val="dk1"/>
                </a:solidFill>
              </a:rPr>
              <a:t>Cosas Que Considerar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324" name="Google Shape;324;p35"/>
          <p:cNvSpPr txBox="1"/>
          <p:nvPr>
            <p:ph idx="2" type="body"/>
          </p:nvPr>
        </p:nvSpPr>
        <p:spPr>
          <a:xfrm>
            <a:off x="497922" y="1850358"/>
            <a:ext cx="7874700" cy="4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6226" lvl="0" marL="2743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/>
              <a:t>Qué apoyo/programas ofrecen para alumnos que requieren más apoyo en su aprendizaje, como aquellos que tienen un IEP, o alumnos que son aprendices de Inglés como su segundo idioma (ELL)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?</a:t>
            </a:r>
            <a:endParaRPr sz="100">
              <a:latin typeface="Arial"/>
              <a:ea typeface="Arial"/>
              <a:cs typeface="Arial"/>
              <a:sym typeface="Arial"/>
            </a:endParaRPr>
          </a:p>
          <a:p>
            <a:pPr indent="-286226" lvl="0" marL="2743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●"/>
            </a:pPr>
            <a:r>
              <a:rPr lang="en-US"/>
              <a:t>¿Ha visitado la escuela? ¿Qué tal un tour del plantel?</a:t>
            </a:r>
            <a:endParaRPr/>
          </a:p>
          <a:p>
            <a:pPr indent="-286226" lvl="0" marL="2743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●"/>
            </a:pPr>
            <a:r>
              <a:rPr lang="en-US"/>
              <a:t>¿Le queda retirada la escuela?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n-US"/>
              <a:t>Cuáles son sus necesidades de transporte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-286226" lvl="0" marL="2743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●"/>
            </a:pPr>
            <a:r>
              <a:rPr lang="en-US"/>
              <a:t>¿El alumno tiene hermanos(as) en la misma preparatoria o secundaria?</a:t>
            </a:r>
            <a:endParaRPr/>
          </a:p>
          <a:p>
            <a:pPr indent="-147320" lvl="0" marL="2743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162"/>
              <a:buNone/>
            </a:pPr>
            <a:r>
              <a:t/>
            </a:r>
            <a:endParaRPr/>
          </a:p>
        </p:txBody>
      </p:sp>
      <p:pic>
        <p:nvPicPr>
          <p:cNvPr id="325" name="Google Shape;32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4331" y="5003375"/>
            <a:ext cx="1379042" cy="133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"/>
          <p:cNvSpPr txBox="1"/>
          <p:nvPr>
            <p:ph type="title"/>
          </p:nvPr>
        </p:nvSpPr>
        <p:spPr>
          <a:xfrm>
            <a:off x="276446" y="272509"/>
            <a:ext cx="8591107" cy="1344149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 sz="3000">
                <a:solidFill>
                  <a:schemeClr val="dk1"/>
                </a:solidFill>
              </a:rPr>
            </a:br>
            <a:r>
              <a:rPr b="1" lang="en-US" sz="3600">
                <a:solidFill>
                  <a:schemeClr val="dk1"/>
                </a:solidFill>
              </a:rPr>
              <a:t>Sitios Web Importantes</a:t>
            </a:r>
            <a:br>
              <a:rPr b="1" lang="en-US" sz="3000">
                <a:solidFill>
                  <a:schemeClr val="dk1"/>
                </a:solidFill>
              </a:rPr>
            </a:br>
            <a:endParaRPr b="1" sz="3000">
              <a:solidFill>
                <a:schemeClr val="dk1"/>
              </a:solidFill>
            </a:endParaRPr>
          </a:p>
        </p:txBody>
      </p:sp>
      <p:sp>
        <p:nvSpPr>
          <p:cNvPr id="332" name="Google Shape;332;p10"/>
          <p:cNvSpPr txBox="1"/>
          <p:nvPr>
            <p:ph idx="1" type="body"/>
          </p:nvPr>
        </p:nvSpPr>
        <p:spPr>
          <a:xfrm>
            <a:off x="3487233" y="2585700"/>
            <a:ext cx="45237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4400"/>
              <a:buNone/>
            </a:pPr>
            <a:r>
              <a:rPr b="1" lang="en-US" sz="33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Lausd.org/ZOC</a:t>
            </a:r>
            <a:endParaRPr b="1" sz="33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0"/>
          <p:cNvSpPr txBox="1"/>
          <p:nvPr/>
        </p:nvSpPr>
        <p:spPr>
          <a:xfrm>
            <a:off x="3552287" y="3500839"/>
            <a:ext cx="49503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Explore.Lausd.net</a:t>
            </a:r>
            <a:endParaRPr b="1" i="0" sz="33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0"/>
          <p:cNvSpPr txBox="1"/>
          <p:nvPr/>
        </p:nvSpPr>
        <p:spPr>
          <a:xfrm>
            <a:off x="3552287" y="4485817"/>
            <a:ext cx="45804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Apply.Lausd.net</a:t>
            </a:r>
            <a:endParaRPr b="1" i="0" sz="33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0"/>
          <p:cNvSpPr txBox="1"/>
          <p:nvPr/>
        </p:nvSpPr>
        <p:spPr>
          <a:xfrm>
            <a:off x="901610" y="2794106"/>
            <a:ext cx="2836125" cy="3693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lang="en-US" sz="1950"/>
              <a:t>Sitio de web de ZOC</a:t>
            </a:r>
            <a:r>
              <a:rPr b="1" i="0" lang="en-US" sz="1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0"/>
          <p:cNvSpPr txBox="1"/>
          <p:nvPr/>
        </p:nvSpPr>
        <p:spPr>
          <a:xfrm>
            <a:off x="159700" y="3624275"/>
            <a:ext cx="35403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lang="en-US" sz="1950"/>
              <a:t>Explorador Escolar</a:t>
            </a:r>
            <a:endParaRPr b="1" sz="195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lang="en-US" sz="1950"/>
              <a:t>(Herramienta de </a:t>
            </a:r>
            <a:r>
              <a:rPr b="1" lang="en-US" sz="1950"/>
              <a:t>búsqueda)</a:t>
            </a:r>
            <a:r>
              <a:rPr b="1" i="0" lang="en-US" sz="1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0"/>
          <p:cNvSpPr txBox="1"/>
          <p:nvPr/>
        </p:nvSpPr>
        <p:spPr>
          <a:xfrm>
            <a:off x="1216155" y="4677828"/>
            <a:ext cx="252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Solicitud: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8971c8410b_1_5"/>
          <p:cNvSpPr txBox="1"/>
          <p:nvPr>
            <p:ph idx="4294967295" type="title"/>
          </p:nvPr>
        </p:nvSpPr>
        <p:spPr>
          <a:xfrm>
            <a:off x="628650" y="4372775"/>
            <a:ext cx="78867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chemeClr val="lt1"/>
                </a:solidFill>
              </a:rPr>
              <a:t>Orientación para Padres </a:t>
            </a:r>
            <a:br>
              <a:rPr b="1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1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400">
                <a:solidFill>
                  <a:schemeClr val="lt1"/>
                </a:solidFill>
              </a:rPr>
              <a:t>7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b="1" lang="en-US" sz="2400">
                <a:solidFill>
                  <a:schemeClr val="lt1"/>
                </a:solidFill>
              </a:rPr>
              <a:t>o</a:t>
            </a: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b="1" lang="en-US" sz="2400">
                <a:solidFill>
                  <a:schemeClr val="lt1"/>
                </a:solidFill>
              </a:rPr>
              <a:t>ubre de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2025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38971c8410b_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2186" y="622738"/>
            <a:ext cx="4799627" cy="319975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8971c8410b_1_5"/>
          <p:cNvSpPr/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/>
          <p:nvPr>
            <p:ph type="title"/>
          </p:nvPr>
        </p:nvSpPr>
        <p:spPr>
          <a:xfrm>
            <a:off x="268014" y="244475"/>
            <a:ext cx="8595360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600"/>
              <a:t>Aplic</a:t>
            </a:r>
            <a:r>
              <a:rPr b="1" lang="en-US" sz="3600"/>
              <a:t>ar a Zonas de Opción</a:t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344" name="Google Shape;344;p36"/>
          <p:cNvSpPr txBox="1"/>
          <p:nvPr>
            <p:ph idx="2" type="body"/>
          </p:nvPr>
        </p:nvSpPr>
        <p:spPr>
          <a:xfrm>
            <a:off x="519825" y="2780875"/>
            <a:ext cx="8451900" cy="3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50529" lvl="0" marL="17145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en-US" sz="4028">
                <a:solidFill>
                  <a:schemeClr val="dk1"/>
                </a:solidFill>
              </a:rPr>
              <a:t>Iniciar sesión/Solicitar</a:t>
            </a:r>
            <a:endParaRPr sz="4028"/>
          </a:p>
          <a:p>
            <a:pPr indent="-350529" lvl="0" marL="17145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en-US" sz="4028">
                <a:solidFill>
                  <a:schemeClr val="dk1"/>
                </a:solidFill>
              </a:rPr>
              <a:t>Si su cuenta del Portal para Padres está activa, puede usar su correo electrónico y contraseña para iniciar sesión.</a:t>
            </a:r>
            <a:endParaRPr sz="4028"/>
          </a:p>
          <a:p>
            <a:pPr indent="-350529" lvl="0" marL="17145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●"/>
            </a:pPr>
            <a:r>
              <a:rPr lang="en-US" sz="4028">
                <a:solidFill>
                  <a:schemeClr val="dk1"/>
                </a:solidFill>
              </a:rPr>
              <a:t>Puede crear una cuenta (Registrarse) y seguir las instrucciones. Solamente necesita un </a:t>
            </a:r>
            <a:r>
              <a:rPr lang="en-US" sz="4028">
                <a:solidFill>
                  <a:schemeClr val="dk1"/>
                </a:solidFill>
              </a:rPr>
              <a:t>correo electrónico.</a:t>
            </a:r>
            <a:endParaRPr sz="4028"/>
          </a:p>
          <a:p>
            <a:pPr indent="-202882" lvl="0" marL="2743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125000"/>
              <a:buNone/>
            </a:pPr>
            <a:r>
              <a:t/>
            </a:r>
            <a:endParaRPr sz="900"/>
          </a:p>
          <a:p>
            <a:pPr indent="-147320" lvl="0" marL="27432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45" name="Google Shape;345;p36"/>
          <p:cNvSpPr txBox="1"/>
          <p:nvPr/>
        </p:nvSpPr>
        <p:spPr>
          <a:xfrm>
            <a:off x="2344462" y="1805954"/>
            <a:ext cx="45804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Apply.Lausd.net</a:t>
            </a:r>
            <a:endParaRPr b="1" i="0" sz="33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519" r="0" t="11355"/>
          <a:stretch/>
        </p:blipFill>
        <p:spPr>
          <a:xfrm>
            <a:off x="3026421" y="2289544"/>
            <a:ext cx="3384504" cy="407553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51" name="Google Shape;351;p37"/>
          <p:cNvSpPr txBox="1"/>
          <p:nvPr/>
        </p:nvSpPr>
        <p:spPr>
          <a:xfrm>
            <a:off x="273295" y="270534"/>
            <a:ext cx="8597400" cy="133980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Correo </a:t>
            </a:r>
            <a:r>
              <a:rPr b="1" lang="en-US" sz="3600">
                <a:solidFill>
                  <a:schemeClr val="dk1"/>
                </a:solidFill>
              </a:rPr>
              <a:t>E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lectrónico de Confirmación</a:t>
            </a:r>
            <a:endParaRPr sz="200"/>
          </a:p>
        </p:txBody>
      </p:sp>
      <p:sp>
        <p:nvSpPr>
          <p:cNvPr id="352" name="Google Shape;352;p37"/>
          <p:cNvSpPr txBox="1"/>
          <p:nvPr/>
        </p:nvSpPr>
        <p:spPr>
          <a:xfrm>
            <a:off x="5543044" y="5518768"/>
            <a:ext cx="590719" cy="20005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700">
                <a:solidFill>
                  <a:schemeClr val="lt1"/>
                </a:solidFill>
              </a:rPr>
              <a:t>4</a:t>
            </a:r>
            <a:r>
              <a:rPr b="0" i="0" lang="en-U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202</a:t>
            </a:r>
            <a:r>
              <a:rPr lang="en-US" sz="700">
                <a:solidFill>
                  <a:schemeClr val="lt1"/>
                </a:solidFill>
              </a:rPr>
              <a:t>5</a:t>
            </a:r>
            <a:r>
              <a:rPr b="0" i="0" lang="en-US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53" name="Google Shape;353;p37"/>
          <p:cNvSpPr txBox="1"/>
          <p:nvPr/>
        </p:nvSpPr>
        <p:spPr>
          <a:xfrm>
            <a:off x="3026422" y="1673013"/>
            <a:ext cx="3384504" cy="88053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ue circle with red and blue letters and a sun&#10;&#10;Description automatically generated" id="354" name="Google Shape;35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6420" y="1709499"/>
            <a:ext cx="543560" cy="543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red letters on a black background&#10;&#10;Description automatically generated" id="355" name="Google Shape;355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9371" y="1733120"/>
            <a:ext cx="2000061" cy="5381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6" name="Google Shape;356;p37"/>
          <p:cNvCxnSpPr/>
          <p:nvPr/>
        </p:nvCxnSpPr>
        <p:spPr>
          <a:xfrm>
            <a:off x="3026422" y="2466753"/>
            <a:ext cx="3384503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8"/>
          <p:cNvSpPr txBox="1"/>
          <p:nvPr>
            <p:ph idx="1" type="body"/>
          </p:nvPr>
        </p:nvSpPr>
        <p:spPr>
          <a:xfrm>
            <a:off x="825973" y="2129117"/>
            <a:ext cx="7345500" cy="1837800"/>
          </a:xfrm>
          <a:prstGeom prst="rect">
            <a:avLst/>
          </a:prstGeom>
          <a:solidFill>
            <a:srgbClr val="0070C0"/>
          </a:solidFill>
          <a:ln cap="flat" cmpd="sng" w="38100">
            <a:solidFill>
              <a:srgbClr val="A53A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200"/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200"/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5400"/>
              <a:buNone/>
            </a:pPr>
            <a:r>
              <a:rPr b="1" lang="en-US" sz="5400"/>
              <a:t>¿Qué Sigue?</a:t>
            </a:r>
            <a:endParaRPr sz="5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 txBox="1"/>
          <p:nvPr>
            <p:ph type="title"/>
          </p:nvPr>
        </p:nvSpPr>
        <p:spPr>
          <a:xfrm>
            <a:off x="295835" y="244475"/>
            <a:ext cx="8580150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chemeClr val="dk1"/>
                </a:solidFill>
              </a:rPr>
              <a:t>Siguientes Pasos</a:t>
            </a:r>
            <a:endParaRPr b="1" sz="3900">
              <a:solidFill>
                <a:schemeClr val="dk1"/>
              </a:solidFill>
            </a:endParaRPr>
          </a:p>
        </p:txBody>
      </p:sp>
      <p:sp>
        <p:nvSpPr>
          <p:cNvPr id="369" name="Google Shape;369;p12"/>
          <p:cNvSpPr txBox="1"/>
          <p:nvPr>
            <p:ph idx="2" type="body"/>
          </p:nvPr>
        </p:nvSpPr>
        <p:spPr>
          <a:xfrm>
            <a:off x="395021" y="1676400"/>
            <a:ext cx="8480964" cy="5002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●"/>
            </a:pPr>
            <a:r>
              <a:rPr b="1" lang="en-US" sz="1800">
                <a:solidFill>
                  <a:schemeClr val="accent1"/>
                </a:solidFill>
              </a:rPr>
              <a:t>Febrero 2026: </a:t>
            </a:r>
            <a:r>
              <a:rPr lang="en-US" sz="1800"/>
              <a:t>La oficina de Zonas de Opción hará la asignación de la preparatoria.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●"/>
            </a:pPr>
            <a:r>
              <a:rPr b="1" lang="en-US" sz="1800">
                <a:solidFill>
                  <a:schemeClr val="accent1"/>
                </a:solidFill>
              </a:rPr>
              <a:t>Marzo 2026: </a:t>
            </a:r>
            <a:r>
              <a:rPr lang="en-US" sz="1800"/>
              <a:t>La carta de asignación se enviará a casa por correo.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●"/>
            </a:pPr>
            <a:r>
              <a:rPr b="1" lang="en-US" sz="1800">
                <a:solidFill>
                  <a:schemeClr val="accent1"/>
                </a:solidFill>
              </a:rPr>
              <a:t>Abril-junio 2026: </a:t>
            </a:r>
            <a:r>
              <a:rPr lang="en-US" sz="1800"/>
              <a:t>El paquete de inscripción estará disponible en la preparatoria o secundaria.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●"/>
            </a:pPr>
            <a:r>
              <a:rPr lang="en-US" sz="1800"/>
              <a:t>Converse con su hijo(a) sobre la preparatoria o secundaria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●"/>
            </a:pPr>
            <a:r>
              <a:rPr lang="en-US" sz="1800"/>
              <a:t>Haga preguntas.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●"/>
            </a:pPr>
            <a:r>
              <a:rPr lang="en-US" sz="1800"/>
              <a:t>Visite el sitio web de Zonas de Opción: V</a:t>
            </a:r>
            <a:r>
              <a:rPr i="1" lang="en-US" sz="1800"/>
              <a:t>ideo | Folleto </a:t>
            </a:r>
            <a:r>
              <a:rPr b="1" lang="en-US" sz="1800" u="sng">
                <a:solidFill>
                  <a:srgbClr val="FDA02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LAUSD.org/ZOC</a:t>
            </a:r>
            <a:r>
              <a:rPr b="1" lang="en-US" sz="1800">
                <a:solidFill>
                  <a:srgbClr val="FDA023"/>
                </a:solidFill>
              </a:rPr>
              <a:t> </a:t>
            </a:r>
            <a:endParaRPr sz="1800">
              <a:solidFill>
                <a:srgbClr val="FDA023"/>
              </a:solidFill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●"/>
            </a:pPr>
            <a:r>
              <a:rPr lang="en-US" sz="1800"/>
              <a:t>Visite el perfil de la escuela y su página en el Internet:</a:t>
            </a:r>
            <a:r>
              <a:rPr i="1" lang="en-US" sz="1800"/>
              <a:t> </a:t>
            </a:r>
            <a:r>
              <a:rPr b="1" lang="en-US" sz="1800" u="sng">
                <a:solidFill>
                  <a:srgbClr val="FDA02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Explore.LAUSD.Net</a:t>
            </a:r>
            <a:r>
              <a:rPr b="1" lang="en-US" sz="1800">
                <a:solidFill>
                  <a:srgbClr val="FDA023"/>
                </a:solidFill>
              </a:rPr>
              <a:t> </a:t>
            </a:r>
            <a:endParaRPr sz="1800">
              <a:solidFill>
                <a:srgbClr val="FDA023"/>
              </a:solidFill>
            </a:endParaRPr>
          </a:p>
          <a:p>
            <a:pPr indent="-274320" lvl="0" marL="2743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●"/>
            </a:pPr>
            <a:r>
              <a:rPr lang="en-US" sz="1800"/>
              <a:t>Desarrolle un plan de acción.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●"/>
            </a:pPr>
            <a:r>
              <a:rPr lang="en-US" sz="1800"/>
              <a:t>Haga una lista de las preparatorias y secundarias por orden de preferencia.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50"/>
              <a:buChar char="●"/>
            </a:pPr>
            <a:r>
              <a:rPr lang="en-US" sz="1800"/>
              <a:t>Complete la solicitud en línea: </a:t>
            </a:r>
            <a:r>
              <a:rPr b="1" lang="en-US" sz="1800"/>
              <a:t>1º de octubre – 14 de noviembre, 2025 </a:t>
            </a:r>
            <a:r>
              <a:rPr lang="en-US" sz="1800"/>
              <a:t>en </a:t>
            </a:r>
            <a:r>
              <a:rPr b="1" lang="en-US" sz="1800" u="sng">
                <a:solidFill>
                  <a:srgbClr val="FDA02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Apply.LAUSD.Net</a:t>
            </a:r>
            <a:r>
              <a:rPr b="1" lang="en-US" sz="1800">
                <a:solidFill>
                  <a:srgbClr val="FDA023"/>
                </a:solidFill>
              </a:rPr>
              <a:t> </a:t>
            </a:r>
            <a:endParaRPr sz="1800">
              <a:solidFill>
                <a:srgbClr val="FDA023"/>
              </a:solidFill>
            </a:endParaRPr>
          </a:p>
          <a:p>
            <a:pPr indent="-147320" lvl="0" marL="2743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370" name="Google Shape;37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6794" y="342306"/>
            <a:ext cx="1284512" cy="114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8e8d1f693a_0_500"/>
          <p:cNvSpPr txBox="1"/>
          <p:nvPr>
            <p:ph idx="4294967295" type="title"/>
          </p:nvPr>
        </p:nvSpPr>
        <p:spPr>
          <a:xfrm>
            <a:off x="628650" y="529489"/>
            <a:ext cx="78867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Preguntas</a:t>
            </a:r>
            <a:r>
              <a:rPr b="1" i="0" lang="en-US" sz="3000" u="none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 y Discusión</a:t>
            </a:r>
            <a:endParaRPr/>
          </a:p>
        </p:txBody>
      </p:sp>
      <p:grpSp>
        <p:nvGrpSpPr>
          <p:cNvPr id="376" name="Google Shape;376;g38e8d1f693a_0_500"/>
          <p:cNvGrpSpPr/>
          <p:nvPr/>
        </p:nvGrpSpPr>
        <p:grpSpPr>
          <a:xfrm>
            <a:off x="2963395" y="2303196"/>
            <a:ext cx="2954925" cy="2734408"/>
            <a:chOff x="3951193" y="1927928"/>
            <a:chExt cx="3939900" cy="3645877"/>
          </a:xfrm>
        </p:grpSpPr>
        <p:grpSp>
          <p:nvGrpSpPr>
            <p:cNvPr id="377" name="Google Shape;377;g38e8d1f693a_0_500"/>
            <p:cNvGrpSpPr/>
            <p:nvPr/>
          </p:nvGrpSpPr>
          <p:grpSpPr>
            <a:xfrm>
              <a:off x="3951193" y="2092045"/>
              <a:ext cx="3939900" cy="3481760"/>
              <a:chOff x="1371600" y="1016281"/>
              <a:chExt cx="3939900" cy="3481760"/>
            </a:xfrm>
          </p:grpSpPr>
          <p:sp>
            <p:nvSpPr>
              <p:cNvPr id="378" name="Google Shape;378;g38e8d1f693a_0_500"/>
              <p:cNvSpPr/>
              <p:nvPr/>
            </p:nvSpPr>
            <p:spPr>
              <a:xfrm>
                <a:off x="1371600" y="1016281"/>
                <a:ext cx="3939900" cy="30717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reflection blurRad="0" dir="5400000" dist="50800" endA="0" endPos="65000" fadeDir="5400012" kx="0" rotWithShape="0" algn="bl" stA="25000" stPos="0" sy="-100000" ky="0"/>
              </a:effectLst>
            </p:spPr>
            <p:txBody>
              <a:bodyPr anchorCtr="0" anchor="ctr" bIns="34275" lIns="68550" spcFirstLastPara="1" rIns="6855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g38e8d1f693a_0_500"/>
              <p:cNvSpPr/>
              <p:nvPr/>
            </p:nvSpPr>
            <p:spPr>
              <a:xfrm>
                <a:off x="3951193" y="3677771"/>
                <a:ext cx="753035" cy="820270"/>
              </a:xfrm>
              <a:custGeom>
                <a:rect b="b" l="l" r="r" t="t"/>
                <a:pathLst>
                  <a:path extrusionOk="0" h="820270" w="753035">
                    <a:moveTo>
                      <a:pt x="0" y="268941"/>
                    </a:moveTo>
                    <a:lnTo>
                      <a:pt x="753035" y="820270"/>
                    </a:lnTo>
                    <a:lnTo>
                      <a:pt x="632012" y="0"/>
                    </a:lnTo>
                    <a:lnTo>
                      <a:pt x="632012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reflection blurRad="0" dir="5400000" dist="50800" endA="0" endPos="65000" fadeDir="5400012" kx="0" rotWithShape="0" algn="bl" stA="25000" stPos="0" sy="-100000" ky="0"/>
              </a:effectLst>
            </p:spPr>
            <p:txBody>
              <a:bodyPr anchorCtr="0" anchor="ctr" bIns="34275" lIns="68550" spcFirstLastPara="1" rIns="6855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0" name="Google Shape;380;g38e8d1f693a_0_500"/>
            <p:cNvSpPr txBox="1"/>
            <p:nvPr/>
          </p:nvSpPr>
          <p:spPr>
            <a:xfrm>
              <a:off x="5146816" y="1927928"/>
              <a:ext cx="2113500" cy="31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0"/>
                <a:buFont typeface="Arial"/>
                <a:buNone/>
              </a:pPr>
              <a:r>
                <a:rPr b="1" i="0" lang="en-US" sz="15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g38e8d1f693a_0_500"/>
          <p:cNvGrpSpPr/>
          <p:nvPr/>
        </p:nvGrpSpPr>
        <p:grpSpPr>
          <a:xfrm>
            <a:off x="5011570" y="1242646"/>
            <a:ext cx="3552247" cy="3303496"/>
            <a:chOff x="6682093" y="513860"/>
            <a:chExt cx="4736329" cy="4404661"/>
          </a:xfrm>
        </p:grpSpPr>
        <p:grpSp>
          <p:nvGrpSpPr>
            <p:cNvPr id="382" name="Google Shape;382;g38e8d1f693a_0_500"/>
            <p:cNvGrpSpPr/>
            <p:nvPr/>
          </p:nvGrpSpPr>
          <p:grpSpPr>
            <a:xfrm flipH="1" rot="921073">
              <a:off x="7072383" y="975362"/>
              <a:ext cx="3955748" cy="3481657"/>
              <a:chOff x="1371600" y="1016281"/>
              <a:chExt cx="3939900" cy="3481760"/>
            </a:xfrm>
          </p:grpSpPr>
          <p:sp>
            <p:nvSpPr>
              <p:cNvPr id="383" name="Google Shape;383;g38e8d1f693a_0_500"/>
              <p:cNvSpPr/>
              <p:nvPr/>
            </p:nvSpPr>
            <p:spPr>
              <a:xfrm>
                <a:off x="1371600" y="1016281"/>
                <a:ext cx="3939900" cy="3071700"/>
              </a:xfrm>
              <a:prstGeom prst="ellipse">
                <a:avLst/>
              </a:prstGeom>
              <a:solidFill>
                <a:srgbClr val="FF8801"/>
              </a:solidFill>
              <a:ln>
                <a:noFill/>
              </a:ln>
              <a:effectLst>
                <a:reflection blurRad="0" dir="5400000" dist="50800" endA="0" endPos="65000" fadeDir="5400012" kx="0" rotWithShape="0" algn="bl" stA="46000" stPos="0" sy="-100000" ky="0"/>
              </a:effectLst>
            </p:spPr>
            <p:txBody>
              <a:bodyPr anchorCtr="0" anchor="ctr" bIns="34275" lIns="68550" spcFirstLastPara="1" rIns="6855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g38e8d1f693a_0_500"/>
              <p:cNvSpPr/>
              <p:nvPr/>
            </p:nvSpPr>
            <p:spPr>
              <a:xfrm>
                <a:off x="3951193" y="3677771"/>
                <a:ext cx="753035" cy="820270"/>
              </a:xfrm>
              <a:custGeom>
                <a:rect b="b" l="l" r="r" t="t"/>
                <a:pathLst>
                  <a:path extrusionOk="0" h="820270" w="753035">
                    <a:moveTo>
                      <a:pt x="0" y="268941"/>
                    </a:moveTo>
                    <a:lnTo>
                      <a:pt x="753035" y="820270"/>
                    </a:lnTo>
                    <a:lnTo>
                      <a:pt x="632012" y="0"/>
                    </a:lnTo>
                    <a:lnTo>
                      <a:pt x="632012" y="0"/>
                    </a:lnTo>
                  </a:path>
                </a:pathLst>
              </a:custGeom>
              <a:solidFill>
                <a:srgbClr val="FF8801"/>
              </a:solidFill>
              <a:ln>
                <a:noFill/>
              </a:ln>
              <a:effectLst>
                <a:reflection blurRad="0" dir="5400000" dist="50800" endA="0" endPos="65000" fadeDir="5400012" kx="0" rotWithShape="0" algn="bl" stA="46000" stPos="0" sy="-100000" ky="0"/>
              </a:effectLst>
            </p:spPr>
            <p:txBody>
              <a:bodyPr anchorCtr="0" anchor="ctr" bIns="34275" lIns="68550" spcFirstLastPara="1" rIns="6855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5" name="Google Shape;385;g38e8d1f693a_0_500"/>
            <p:cNvSpPr txBox="1"/>
            <p:nvPr/>
          </p:nvSpPr>
          <p:spPr>
            <a:xfrm rot="1577754">
              <a:off x="8306751" y="1040343"/>
              <a:ext cx="2113510" cy="3170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0"/>
                <a:buFont typeface="Arial"/>
                <a:buNone/>
              </a:pPr>
              <a:r>
                <a:rPr b="1" i="0" lang="en-US" sz="15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g38e8d1f693a_0_500"/>
          <p:cNvGrpSpPr/>
          <p:nvPr/>
        </p:nvGrpSpPr>
        <p:grpSpPr>
          <a:xfrm>
            <a:off x="486535" y="1365862"/>
            <a:ext cx="3444300" cy="3280965"/>
            <a:chOff x="648713" y="678147"/>
            <a:chExt cx="4592400" cy="4374619"/>
          </a:xfrm>
        </p:grpSpPr>
        <p:grpSp>
          <p:nvGrpSpPr>
            <p:cNvPr id="387" name="Google Shape;387;g38e8d1f693a_0_500"/>
            <p:cNvGrpSpPr/>
            <p:nvPr/>
          </p:nvGrpSpPr>
          <p:grpSpPr>
            <a:xfrm rot="-781651">
              <a:off x="990860" y="1175220"/>
              <a:ext cx="3908107" cy="3481874"/>
              <a:chOff x="1371600" y="1016281"/>
              <a:chExt cx="3939900" cy="3481760"/>
            </a:xfrm>
          </p:grpSpPr>
          <p:sp>
            <p:nvSpPr>
              <p:cNvPr id="388" name="Google Shape;388;g38e8d1f693a_0_500"/>
              <p:cNvSpPr/>
              <p:nvPr/>
            </p:nvSpPr>
            <p:spPr>
              <a:xfrm>
                <a:off x="1371600" y="1016281"/>
                <a:ext cx="3939900" cy="3071700"/>
              </a:xfrm>
              <a:prstGeom prst="ellipse">
                <a:avLst/>
              </a:prstGeom>
              <a:solidFill>
                <a:srgbClr val="00B0F0">
                  <a:alpha val="93725"/>
                </a:srgbClr>
              </a:solidFill>
              <a:ln>
                <a:noFill/>
              </a:ln>
              <a:effectLst>
                <a:reflection blurRad="0" dir="5400000" dist="50800" endA="0" endPos="65000" fadeDir="5400012" kx="0" rotWithShape="0" algn="bl" stA="46000" stPos="0" sy="-100000" ky="0"/>
              </a:effectLst>
            </p:spPr>
            <p:txBody>
              <a:bodyPr anchorCtr="0" anchor="ctr" bIns="34275" lIns="68550" spcFirstLastPara="1" rIns="6855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g38e8d1f693a_0_500"/>
              <p:cNvSpPr/>
              <p:nvPr/>
            </p:nvSpPr>
            <p:spPr>
              <a:xfrm>
                <a:off x="3951193" y="3677771"/>
                <a:ext cx="753035" cy="820270"/>
              </a:xfrm>
              <a:custGeom>
                <a:rect b="b" l="l" r="r" t="t"/>
                <a:pathLst>
                  <a:path extrusionOk="0" h="820270" w="753035">
                    <a:moveTo>
                      <a:pt x="0" y="268941"/>
                    </a:moveTo>
                    <a:lnTo>
                      <a:pt x="753035" y="820270"/>
                    </a:lnTo>
                    <a:lnTo>
                      <a:pt x="632012" y="0"/>
                    </a:lnTo>
                    <a:lnTo>
                      <a:pt x="632012" y="0"/>
                    </a:lnTo>
                  </a:path>
                </a:pathLst>
              </a:custGeom>
              <a:solidFill>
                <a:srgbClr val="00B0F0">
                  <a:alpha val="93725"/>
                </a:srgbClr>
              </a:solidFill>
              <a:ln>
                <a:noFill/>
              </a:ln>
              <a:effectLst>
                <a:reflection blurRad="0" dir="5400000" dist="50800" endA="0" endPos="65000" fadeDir="5400012" kx="0" rotWithShape="0" algn="bl" stA="46000" stPos="0" sy="-100000" ky="0"/>
              </a:effectLst>
            </p:spPr>
            <p:txBody>
              <a:bodyPr anchorCtr="0" anchor="ctr" bIns="34275" lIns="68550" spcFirstLastPara="1" rIns="68550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" name="Google Shape;390;g38e8d1f693a_0_500"/>
            <p:cNvSpPr txBox="1"/>
            <p:nvPr/>
          </p:nvSpPr>
          <p:spPr>
            <a:xfrm rot="-1748253">
              <a:off x="2168607" y="992020"/>
              <a:ext cx="2113336" cy="3170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0"/>
                <a:buFont typeface="Arial"/>
                <a:buNone/>
              </a:pPr>
              <a:r>
                <a:rPr b="1" i="0" lang="en-US" sz="15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1" name="Google Shape;391;g38e8d1f693a_0_500"/>
          <p:cNvSpPr/>
          <p:nvPr/>
        </p:nvSpPr>
        <p:spPr>
          <a:xfrm>
            <a:off x="8659091" y="6324600"/>
            <a:ext cx="332400" cy="34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072B62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8e8d1f693a_0_520"/>
          <p:cNvSpPr txBox="1"/>
          <p:nvPr>
            <p:ph idx="1" type="body"/>
          </p:nvPr>
        </p:nvSpPr>
        <p:spPr>
          <a:xfrm>
            <a:off x="352564" y="1146576"/>
            <a:ext cx="4024800" cy="2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891"/>
              <a:buNone/>
            </a:pPr>
            <a:r>
              <a:rPr b="1" lang="en-US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ZONAS DE </a:t>
            </a:r>
            <a:r>
              <a:rPr b="1" lang="en-US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OPCIÓN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91891"/>
              <a:buNone/>
            </a:pPr>
            <a:r>
              <a:rPr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333 S. Beaudry Avenue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91891"/>
              <a:buNone/>
            </a:pPr>
            <a:r>
              <a:rPr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Los Angeles, CA 90017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91891"/>
              <a:buNone/>
            </a:pPr>
            <a:r>
              <a:rPr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Phone: (213) 241-0466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91891"/>
              <a:buNone/>
            </a:pPr>
            <a:r>
              <a:rPr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Fax: (213) 241-4108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91891"/>
              <a:buNone/>
            </a:pPr>
            <a:r>
              <a:rPr lang="en-US" sz="2500" u="sng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ZOC@lausd.net</a:t>
            </a:r>
            <a:endParaRPr sz="2500">
              <a:solidFill>
                <a:srgbClr val="F69B0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ct val="91891"/>
              <a:buNone/>
            </a:pPr>
            <a:r>
              <a:rPr lang="en-US" sz="2500" u="sng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http://lausd.org/zoc</a:t>
            </a:r>
            <a:r>
              <a:rPr lang="en-US" sz="250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</p:txBody>
      </p:sp>
      <p:pic>
        <p:nvPicPr>
          <p:cNvPr id="398" name="Google Shape;398;g38e8d1f693a_0_520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8323" y="4201944"/>
            <a:ext cx="2689800" cy="23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38e8d1f693a_0_520"/>
          <p:cNvSpPr txBox="1"/>
          <p:nvPr>
            <p:ph type="title"/>
          </p:nvPr>
        </p:nvSpPr>
        <p:spPr>
          <a:xfrm>
            <a:off x="690168" y="457200"/>
            <a:ext cx="7691700" cy="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2800"/>
              <a:buFont typeface="Poppins"/>
              <a:buNone/>
            </a:pPr>
            <a:r>
              <a:rPr b="1" lang="en-US" sz="280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INFORMACIÓN</a:t>
            </a:r>
            <a:r>
              <a:rPr b="1" lang="en-US" sz="2800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 DE CONTACTO</a:t>
            </a:r>
            <a:endParaRPr/>
          </a:p>
        </p:txBody>
      </p:sp>
      <p:sp>
        <p:nvSpPr>
          <p:cNvPr id="400" name="Google Shape;400;g38e8d1f693a_0_520"/>
          <p:cNvSpPr txBox="1"/>
          <p:nvPr/>
        </p:nvSpPr>
        <p:spPr>
          <a:xfrm>
            <a:off x="690168" y="697468"/>
            <a:ext cx="776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correo electrónico</a:t>
            </a:r>
            <a:endParaRPr/>
          </a:p>
        </p:txBody>
      </p:sp>
      <p:sp>
        <p:nvSpPr>
          <p:cNvPr id="401" name="Google Shape;401;g38e8d1f693a_0_520"/>
          <p:cNvSpPr txBox="1"/>
          <p:nvPr/>
        </p:nvSpPr>
        <p:spPr>
          <a:xfrm>
            <a:off x="3798193" y="1085265"/>
            <a:ext cx="5119200" cy="6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FACILITADORAS</a:t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Angelica Cabrera, Facilitator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sng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amc7753@lausd.net</a:t>
            </a:r>
            <a:r>
              <a:rPr b="0" i="0" lang="en-US" sz="2300" u="none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(213) 241-0461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Rosalinda Vazquez, Facilitator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sng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rosalinda.vazquez@lausd.net</a:t>
            </a:r>
            <a:endParaRPr b="0" i="0" sz="2300" u="none" cap="none" strike="noStrike">
              <a:solidFill>
                <a:srgbClr val="F69B0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(213) 241-0554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Sabrina Huizar, Facilitator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sng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sabrina.huizar@lausd.net</a:t>
            </a:r>
            <a:endParaRPr b="0" i="0" sz="2300" u="none" cap="none" strike="noStrike">
              <a:solidFill>
                <a:srgbClr val="F69B0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(213) 241-0589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PERSONAL DE APOYO</a:t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Elias Higham, Administrative Aide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sng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elias.higham@lausd.net</a:t>
            </a:r>
            <a:r>
              <a:rPr b="0" i="0" lang="en-US" sz="2300" u="none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(213) 241-1928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2" name="Google Shape;402;g38e8d1f693a_0_5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4260" y="160337"/>
            <a:ext cx="75406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38e8d1f693a_0_520"/>
          <p:cNvSpPr/>
          <p:nvPr/>
        </p:nvSpPr>
        <p:spPr>
          <a:xfrm>
            <a:off x="8584913" y="6343650"/>
            <a:ext cx="332400" cy="34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"/>
          <p:cNvSpPr txBox="1"/>
          <p:nvPr>
            <p:ph type="ctrTitle"/>
          </p:nvPr>
        </p:nvSpPr>
        <p:spPr>
          <a:xfrm>
            <a:off x="900113" y="3766297"/>
            <a:ext cx="7345362" cy="11867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chemeClr val="dk1"/>
                </a:solidFill>
              </a:rPr>
              <a:t>¡Gracias!</a:t>
            </a:r>
            <a:endParaRPr/>
          </a:p>
        </p:txBody>
      </p:sp>
      <p:pic>
        <p:nvPicPr>
          <p:cNvPr id="410" name="Google Shape;410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668" l="0" r="0" t="6943"/>
          <a:stretch/>
        </p:blipFill>
        <p:spPr>
          <a:xfrm>
            <a:off x="1684243" y="533400"/>
            <a:ext cx="5754782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8e8d1f693a_0_226"/>
          <p:cNvSpPr/>
          <p:nvPr/>
        </p:nvSpPr>
        <p:spPr>
          <a:xfrm>
            <a:off x="-2482986" y="1180893"/>
            <a:ext cx="14268900" cy="4254900"/>
          </a:xfrm>
          <a:prstGeom prst="rect">
            <a:avLst/>
          </a:prstGeom>
          <a:gradFill>
            <a:gsLst>
              <a:gs pos="0">
                <a:srgbClr val="A9BEE4">
                  <a:alpha val="0"/>
                </a:srgbClr>
              </a:gs>
              <a:gs pos="22000">
                <a:srgbClr val="F5F7FC"/>
              </a:gs>
              <a:gs pos="72000">
                <a:srgbClr val="F2F2F2"/>
              </a:gs>
              <a:gs pos="100000">
                <a:srgbClr val="C5D3ED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38e8d1f693a_0_226"/>
          <p:cNvSpPr txBox="1"/>
          <p:nvPr>
            <p:ph idx="4294967295" type="title"/>
          </p:nvPr>
        </p:nvSpPr>
        <p:spPr>
          <a:xfrm>
            <a:off x="241175" y="356525"/>
            <a:ext cx="87978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0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Sesiones de orientación virtual para padres</a:t>
            </a:r>
            <a:endParaRPr b="1" i="0" sz="3000" u="none" cap="none" strike="noStrike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g38e8d1f693a_0_226"/>
          <p:cNvSpPr txBox="1"/>
          <p:nvPr/>
        </p:nvSpPr>
        <p:spPr>
          <a:xfrm>
            <a:off x="715947" y="1347150"/>
            <a:ext cx="6938400" cy="4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martes, 10/02/25 @ 9:00 am (ENG)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martes, 10/02/25 @ 4:00 pm (ENG)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martes, 10/07/25 @ 9:00 am (SPAN)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martes, 10/07/25 @ 4:00 pm (SPAN)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miercoles, 10/08/25 @ 9:00 am (ENG)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miercoles, 10/08/25 @ 4:00 pm (ENG)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miercoles, 10/13/25 @ 9:00 am (SPAN)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miercoles, 10/13/25 @ 4:00 pm (SPAN)</a:t>
            </a:r>
            <a:endParaRPr b="0" i="0" sz="14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Poppins"/>
              <a:buNone/>
            </a:pPr>
            <a:r>
              <a:rPr b="1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Identificación y enlace del seminario web:</a:t>
            </a:r>
            <a:endParaRPr b="0" i="0" sz="14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B0E"/>
              </a:buClr>
              <a:buSzPts val="3000"/>
              <a:buFont typeface="Poppins"/>
              <a:buNone/>
            </a:pPr>
            <a:r>
              <a:rPr b="0" i="0" lang="en-US" sz="1400" u="sng" cap="none" strike="noStrike">
                <a:solidFill>
                  <a:srgbClr val="F69B0E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https://bit.ly/zocparentorientation</a:t>
            </a:r>
            <a:b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Poppins"/>
              <a:buNone/>
            </a:pPr>
            <a:r>
              <a:rPr b="0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ID del webinar: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897 0896 5339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Poppins"/>
              <a:buNone/>
            </a:pPr>
            <a:r>
              <a:rPr b="0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Contraseña: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152681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Poppins"/>
              <a:buNone/>
            </a:pPr>
            <a:r>
              <a:rPr b="0" i="0" lang="en-US" sz="1400" u="none" cap="none" strike="noStrike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Llamar: </a:t>
            </a:r>
            <a:r>
              <a:rPr b="0" i="0" lang="en-US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(213) 338-8477, 89708965339#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9" name="Google Shape;209;g38e8d1f693a_0_2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89234">
            <a:off x="6422654" y="1970490"/>
            <a:ext cx="2372526" cy="3063399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210" name="Google Shape;210;g38e8d1f693a_0_226"/>
          <p:cNvSpPr/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8e8d1f693a_0_234"/>
          <p:cNvSpPr txBox="1"/>
          <p:nvPr>
            <p:ph idx="4294967295" type="title"/>
          </p:nvPr>
        </p:nvSpPr>
        <p:spPr>
          <a:xfrm>
            <a:off x="628650" y="1305014"/>
            <a:ext cx="78867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4600">
                <a:solidFill>
                  <a:schemeClr val="accent1"/>
                </a:solidFill>
              </a:rPr>
              <a:t>¡Bienvenidos</a:t>
            </a:r>
            <a:r>
              <a:rPr b="1" i="0" lang="en-US" sz="5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5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8e8d1f693a_0_234"/>
          <p:cNvSpPr txBox="1"/>
          <p:nvPr/>
        </p:nvSpPr>
        <p:spPr>
          <a:xfrm>
            <a:off x="3123526" y="2930457"/>
            <a:ext cx="5602800" cy="1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3657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Dunia Fernandez</a:t>
            </a:r>
            <a:endParaRPr b="0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PPDA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Zonas de Opción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dunia.fernandez@lausd.net</a:t>
            </a:r>
            <a:r>
              <a:rPr b="0" i="0" lang="en-US" sz="1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(213) 241-0466</a:t>
            </a:r>
            <a:endParaRPr b="0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36578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7" name="Google Shape;217;g38e8d1f693a_0_234"/>
          <p:cNvPicPr preferRelativeResize="0"/>
          <p:nvPr/>
        </p:nvPicPr>
        <p:blipFill rotWithShape="1">
          <a:blip r:embed="rId4">
            <a:alphaModFix/>
          </a:blip>
          <a:srcRect b="9959" l="376" r="377" t="3279"/>
          <a:stretch/>
        </p:blipFill>
        <p:spPr>
          <a:xfrm>
            <a:off x="1282874" y="2760850"/>
            <a:ext cx="1634165" cy="219928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38e8d1f693a_0_234"/>
          <p:cNvSpPr/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8e8d1f693a_0_241"/>
          <p:cNvSpPr txBox="1"/>
          <p:nvPr>
            <p:ph idx="4294967295" type="title"/>
          </p:nvPr>
        </p:nvSpPr>
        <p:spPr>
          <a:xfrm>
            <a:off x="0" y="778125"/>
            <a:ext cx="91440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Facilita</a:t>
            </a:r>
            <a:r>
              <a:rPr b="1" lang="en-US" sz="5400">
                <a:solidFill>
                  <a:schemeClr val="accent1"/>
                </a:solidFill>
              </a:rPr>
              <a:t>d</a:t>
            </a:r>
            <a:r>
              <a:rPr b="1" i="0" lang="en-US" sz="5400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oras</a:t>
            </a:r>
            <a:endParaRPr b="0" i="0" sz="5400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38e8d1f693a_0_241"/>
          <p:cNvSpPr txBox="1"/>
          <p:nvPr/>
        </p:nvSpPr>
        <p:spPr>
          <a:xfrm>
            <a:off x="2727015" y="1728368"/>
            <a:ext cx="50331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Angelica Cabrera</a:t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Facilitadora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Zonas de Opción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amc7753@lausd.net</a:t>
            </a: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(213) 241-0461</a:t>
            </a:r>
            <a:endParaRPr b="1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5" name="Google Shape;225;g38e8d1f693a_0_241" title="Rosalinda picture.jpg"/>
          <p:cNvPicPr preferRelativeResize="0"/>
          <p:nvPr/>
        </p:nvPicPr>
        <p:blipFill rotWithShape="1">
          <a:blip r:embed="rId4">
            <a:alphaModFix/>
          </a:blip>
          <a:srcRect b="13740" l="0" r="0" t="13741"/>
          <a:stretch/>
        </p:blipFill>
        <p:spPr>
          <a:xfrm>
            <a:off x="1383737" y="3203583"/>
            <a:ext cx="1043787" cy="140519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8e8d1f693a_0_241"/>
          <p:cNvSpPr txBox="1"/>
          <p:nvPr/>
        </p:nvSpPr>
        <p:spPr>
          <a:xfrm>
            <a:off x="2727015" y="3256113"/>
            <a:ext cx="50331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Rosalinda Vazquez</a:t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Facilitadora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Zonas de Opción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rosalinda.vazquez@lausd.net</a:t>
            </a: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(213) 241-0554</a:t>
            </a:r>
            <a:endParaRPr b="1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g38e8d1f693a_0_241"/>
          <p:cNvSpPr txBox="1"/>
          <p:nvPr/>
        </p:nvSpPr>
        <p:spPr>
          <a:xfrm>
            <a:off x="2727015" y="4783859"/>
            <a:ext cx="50331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Sabrina Huizar</a:t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Facilitadora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Zonas de Opción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sabrina.huizar@lausd.net</a:t>
            </a: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| (213) 241-0589</a:t>
            </a:r>
            <a:endParaRPr b="1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8" name="Google Shape;228;g38e8d1f693a_0_241"/>
          <p:cNvPicPr preferRelativeResize="0"/>
          <p:nvPr/>
        </p:nvPicPr>
        <p:blipFill rotWithShape="1">
          <a:blip r:embed="rId7">
            <a:alphaModFix/>
          </a:blip>
          <a:srcRect b="9123" l="0" r="0" t="0"/>
          <a:stretch/>
        </p:blipFill>
        <p:spPr>
          <a:xfrm>
            <a:off x="1375055" y="4783850"/>
            <a:ext cx="1061170" cy="14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8e8d1f693a_0_2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83725" y="1623300"/>
            <a:ext cx="1043775" cy="14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38e8d1f693a_0_241"/>
          <p:cNvSpPr/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8e8d1f693a_0_252"/>
          <p:cNvSpPr txBox="1"/>
          <p:nvPr>
            <p:ph idx="4294967295" type="title"/>
          </p:nvPr>
        </p:nvSpPr>
        <p:spPr>
          <a:xfrm>
            <a:off x="0" y="799625"/>
            <a:ext cx="91440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en-US" sz="5400">
                <a:solidFill>
                  <a:schemeClr val="accent1"/>
                </a:solidFill>
              </a:rPr>
              <a:t>poyo</a:t>
            </a:r>
            <a:r>
              <a:rPr b="1" i="0" lang="en-US" sz="5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5400">
                <a:solidFill>
                  <a:schemeClr val="accent1"/>
                </a:solidFill>
              </a:rPr>
              <a:t>Administrativo</a:t>
            </a:r>
            <a:endParaRPr b="0" i="0" sz="5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38e8d1f693a_0_252"/>
          <p:cNvSpPr txBox="1"/>
          <p:nvPr/>
        </p:nvSpPr>
        <p:spPr>
          <a:xfrm>
            <a:off x="2945500" y="2128870"/>
            <a:ext cx="50331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Elias Higham</a:t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Asistente Administrativo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Zones of Choice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elias.higham</a:t>
            </a:r>
            <a:r>
              <a:rPr b="0" i="0" lang="en-US" sz="1600" u="sng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@lausd.net</a:t>
            </a: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(213) 241-1928</a:t>
            </a:r>
            <a:endParaRPr b="1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7" name="Google Shape;237;g38e8d1f693a_0_252" title="Elias Headshot.jpg"/>
          <p:cNvPicPr preferRelativeResize="0"/>
          <p:nvPr/>
        </p:nvPicPr>
        <p:blipFill rotWithShape="1">
          <a:blip r:embed="rId4">
            <a:alphaModFix/>
          </a:blip>
          <a:srcRect b="0" l="1568" r="1569" t="0"/>
          <a:stretch/>
        </p:blipFill>
        <p:spPr>
          <a:xfrm>
            <a:off x="1383737" y="1752571"/>
            <a:ext cx="1367555" cy="188239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38e8d1f693a_0_252"/>
          <p:cNvSpPr txBox="1"/>
          <p:nvPr/>
        </p:nvSpPr>
        <p:spPr>
          <a:xfrm>
            <a:off x="2945500" y="4295152"/>
            <a:ext cx="50331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Jansen Cheng</a:t>
            </a:r>
            <a:endParaRPr b="0" i="0" sz="17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Asistente Administrativo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Strategic Enrollment &amp; Program Planning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jansen.cheng@lausd.net</a:t>
            </a:r>
            <a:r>
              <a:rPr b="0" i="0" lang="en-US" sz="16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| (213) 241-1125</a:t>
            </a:r>
            <a:endParaRPr b="1" i="0" sz="16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9" name="Google Shape;239;g38e8d1f693a_0_252" title="thumbnail_1000003556.jp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1606" y="4004013"/>
            <a:ext cx="1411795" cy="188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38e8d1f693a_0_252"/>
          <p:cNvSpPr/>
          <p:nvPr/>
        </p:nvSpPr>
        <p:spPr>
          <a:xfrm>
            <a:off x="8672945" y="6362700"/>
            <a:ext cx="304800" cy="30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"/>
          <p:cNvSpPr txBox="1"/>
          <p:nvPr>
            <p:ph type="title"/>
          </p:nvPr>
        </p:nvSpPr>
        <p:spPr>
          <a:xfrm>
            <a:off x="268014" y="244475"/>
            <a:ext cx="8598080" cy="1339850"/>
          </a:xfrm>
          <a:prstGeom prst="rect">
            <a:avLst/>
          </a:prstGeom>
          <a:solidFill>
            <a:srgbClr val="D7DC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chemeClr val="dk1"/>
                </a:solidFill>
              </a:rPr>
              <a:t>Objetivos de Hoy</a:t>
            </a:r>
            <a:endParaRPr/>
          </a:p>
        </p:txBody>
      </p:sp>
      <p:sp>
        <p:nvSpPr>
          <p:cNvPr id="247" name="Google Shape;247;p3"/>
          <p:cNvSpPr txBox="1"/>
          <p:nvPr>
            <p:ph idx="2" type="body"/>
          </p:nvPr>
        </p:nvSpPr>
        <p:spPr>
          <a:xfrm>
            <a:off x="0" y="1720898"/>
            <a:ext cx="8866094" cy="4962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57200" lvl="0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50"/>
              <a:buFont typeface="Arial"/>
              <a:buAutoNum type="arabicPeriod"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Aprender </a:t>
            </a: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qué</a:t>
            </a: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 son las Zonas de Opción.</a:t>
            </a:r>
            <a:endParaRPr/>
          </a:p>
          <a:p>
            <a:pPr indent="-457200" lvl="0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50"/>
              <a:buFont typeface="Arial"/>
              <a:buAutoNum type="arabicPeriod"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Descubrir </a:t>
            </a: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cómo</a:t>
            </a: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 presentar una solicitud y seleccionar una escuela preparatoria u escuela secundaria.</a:t>
            </a:r>
            <a:endParaRPr/>
          </a:p>
          <a:p>
            <a:pPr indent="-457200" lvl="0" marL="7429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50"/>
              <a:buFont typeface="Arial"/>
              <a:buAutoNum type="arabicPeriod"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Explorar algunas maneras de cómo pueden usted y su hijo hacer la mejor selección de preparatoria o secundaria.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 b="1" sz="3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304801" y="244475"/>
            <a:ext cx="8552400" cy="133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>
                <a:solidFill>
                  <a:schemeClr val="lt1"/>
                </a:solidFill>
              </a:rPr>
            </a:br>
            <a:r>
              <a:rPr b="1" lang="en-US">
                <a:solidFill>
                  <a:schemeClr val="dk1"/>
                </a:solidFill>
              </a:rPr>
              <a:t>Video Informativo</a:t>
            </a:r>
            <a:br>
              <a:rPr b="1" lang="en-US">
                <a:solidFill>
                  <a:schemeClr val="lt1"/>
                </a:solidFill>
              </a:rPr>
            </a:br>
            <a:endParaRPr b="1">
              <a:solidFill>
                <a:schemeClr val="lt1"/>
              </a:solidFill>
            </a:endParaRPr>
          </a:p>
        </p:txBody>
      </p:sp>
      <p:sp>
        <p:nvSpPr>
          <p:cNvPr id="254" name="Google Shape;254;p30"/>
          <p:cNvSpPr txBox="1"/>
          <p:nvPr>
            <p:ph idx="1" type="body"/>
          </p:nvPr>
        </p:nvSpPr>
        <p:spPr>
          <a:xfrm>
            <a:off x="304725" y="4894075"/>
            <a:ext cx="85524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en-US" sz="2600"/>
              <a:t>(Español):  </a:t>
            </a:r>
            <a:r>
              <a:rPr lang="en-US" sz="2600" u="sng">
                <a:solidFill>
                  <a:srgbClr val="FDA02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</a:t>
            </a:r>
            <a:r>
              <a:rPr lang="en-US" sz="2600" u="sng">
                <a:solidFill>
                  <a:srgbClr val="FDA02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ttps://lausd.wistia.com/medias/gkk6hf59zh</a:t>
            </a:r>
            <a:endParaRPr/>
          </a:p>
        </p:txBody>
      </p:sp>
      <p:pic>
        <p:nvPicPr>
          <p:cNvPr id="255" name="Google Shape;25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5138" y="1924688"/>
            <a:ext cx="4673724" cy="26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"/>
          <p:cNvSpPr txBox="1"/>
          <p:nvPr>
            <p:ph type="title"/>
          </p:nvPr>
        </p:nvSpPr>
        <p:spPr>
          <a:xfrm flipH="1" rot="10800000">
            <a:off x="900113" y="3047999"/>
            <a:ext cx="7345362" cy="45719"/>
          </a:xfrm>
          <a:prstGeom prst="rect">
            <a:avLst/>
          </a:prstGeom>
          <a:solidFill>
            <a:srgbClr val="0070C0"/>
          </a:solidFill>
          <a:ln cap="flat" cmpd="sng" w="31750">
            <a:solidFill>
              <a:srgbClr val="A33B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200"/>
          </a:p>
        </p:txBody>
      </p:sp>
      <p:sp>
        <p:nvSpPr>
          <p:cNvPr id="262" name="Google Shape;262;p4"/>
          <p:cNvSpPr txBox="1"/>
          <p:nvPr>
            <p:ph idx="1" type="body"/>
          </p:nvPr>
        </p:nvSpPr>
        <p:spPr>
          <a:xfrm>
            <a:off x="900113" y="2264904"/>
            <a:ext cx="7345362" cy="1776240"/>
          </a:xfrm>
          <a:prstGeom prst="rect">
            <a:avLst/>
          </a:prstGeom>
          <a:solidFill>
            <a:srgbClr val="0070C0"/>
          </a:solidFill>
          <a:ln cap="flat" cmpd="sng" w="317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200"/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b="1" sz="1200"/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5400"/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Zonas de Opción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pital">
  <a:themeElements>
    <a:clrScheme name="Pushpin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2013-02-01T00:12:19Z</dcterms:created>
  <dc:creator>LAUSD User</dc:creator>
</cp:coreProperties>
</file>