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38"/>
  </p:notesMasterIdLst>
  <p:handoutMasterIdLst>
    <p:handoutMasterId r:id="rId39"/>
  </p:handoutMasterIdLst>
  <p:sldIdLst>
    <p:sldId id="285" r:id="rId2"/>
    <p:sldId id="256" r:id="rId3"/>
    <p:sldId id="260" r:id="rId4"/>
    <p:sldId id="284" r:id="rId5"/>
    <p:sldId id="278" r:id="rId6"/>
    <p:sldId id="279" r:id="rId7"/>
    <p:sldId id="257" r:id="rId8"/>
    <p:sldId id="268" r:id="rId9"/>
    <p:sldId id="258" r:id="rId10"/>
    <p:sldId id="262" r:id="rId11"/>
    <p:sldId id="269" r:id="rId12"/>
    <p:sldId id="261" r:id="rId13"/>
    <p:sldId id="272" r:id="rId14"/>
    <p:sldId id="274" r:id="rId15"/>
    <p:sldId id="267" r:id="rId16"/>
    <p:sldId id="277" r:id="rId17"/>
    <p:sldId id="263" r:id="rId18"/>
    <p:sldId id="264" r:id="rId19"/>
    <p:sldId id="265" r:id="rId20"/>
    <p:sldId id="266" r:id="rId21"/>
    <p:sldId id="275" r:id="rId22"/>
    <p:sldId id="296" r:id="rId23"/>
    <p:sldId id="290" r:id="rId24"/>
    <p:sldId id="282" r:id="rId25"/>
    <p:sldId id="283" r:id="rId26"/>
    <p:sldId id="298" r:id="rId27"/>
    <p:sldId id="276" r:id="rId28"/>
    <p:sldId id="291" r:id="rId29"/>
    <p:sldId id="299" r:id="rId30"/>
    <p:sldId id="292" r:id="rId31"/>
    <p:sldId id="293" r:id="rId32"/>
    <p:sldId id="300" r:id="rId33"/>
    <p:sldId id="294" r:id="rId34"/>
    <p:sldId id="295" r:id="rId35"/>
    <p:sldId id="286" r:id="rId36"/>
    <p:sldId id="28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2" d="100"/>
          <a:sy n="102"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3BD9E-E118-4D4E-AB13-D59448837734}"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639FA016-38BF-034B-8F1B-51C89823A5B9}">
      <dgm:prSet phldrT="[Text]"/>
      <dgm:spPr/>
      <dgm:t>
        <a:bodyPr/>
        <a:lstStyle/>
        <a:p>
          <a:r>
            <a:rPr lang="en-US" dirty="0" smtClean="0"/>
            <a:t>ELD Standards Document Overview and Phase In Plan  minutes</a:t>
          </a:r>
        </a:p>
        <a:p>
          <a:r>
            <a:rPr lang="en-US" dirty="0" smtClean="0"/>
            <a:t>5 minutes</a:t>
          </a:r>
          <a:endParaRPr lang="en-US" dirty="0"/>
        </a:p>
      </dgm:t>
    </dgm:pt>
    <dgm:pt modelId="{E51534C0-D73F-544A-8965-863B129E1651}" type="parTrans" cxnId="{8C55C73E-B827-0A4E-A69F-D3B67DF0602D}">
      <dgm:prSet/>
      <dgm:spPr/>
      <dgm:t>
        <a:bodyPr/>
        <a:lstStyle/>
        <a:p>
          <a:endParaRPr lang="en-US"/>
        </a:p>
      </dgm:t>
    </dgm:pt>
    <dgm:pt modelId="{131789A8-4C21-1544-89C2-B1AE786FFB4C}" type="sibTrans" cxnId="{8C55C73E-B827-0A4E-A69F-D3B67DF0602D}">
      <dgm:prSet/>
      <dgm:spPr/>
      <dgm:t>
        <a:bodyPr/>
        <a:lstStyle/>
        <a:p>
          <a:endParaRPr lang="en-US"/>
        </a:p>
      </dgm:t>
    </dgm:pt>
    <dgm:pt modelId="{BFD611AD-09C7-FE4B-ABE1-1806C0C28D89}">
      <dgm:prSet phldrT="[Text]"/>
      <dgm:spPr/>
      <dgm:t>
        <a:bodyPr/>
        <a:lstStyle/>
        <a:p>
          <a:r>
            <a:rPr lang="en-US" dirty="0" smtClean="0"/>
            <a:t>Clock Partners</a:t>
          </a:r>
        </a:p>
        <a:p>
          <a:r>
            <a:rPr lang="en-US" dirty="0" smtClean="0"/>
            <a:t>4 minutes</a:t>
          </a:r>
          <a:endParaRPr lang="en-US" dirty="0"/>
        </a:p>
      </dgm:t>
    </dgm:pt>
    <dgm:pt modelId="{3CCDBE2D-D25D-FE48-B491-9216A809BF80}" type="parTrans" cxnId="{A59234CA-BD9B-F143-82B1-D6EA79EF1F4A}">
      <dgm:prSet/>
      <dgm:spPr/>
      <dgm:t>
        <a:bodyPr/>
        <a:lstStyle/>
        <a:p>
          <a:endParaRPr lang="en-US"/>
        </a:p>
      </dgm:t>
    </dgm:pt>
    <dgm:pt modelId="{CC3EB989-4208-B04F-AA85-72B62ADB5CA2}" type="sibTrans" cxnId="{A59234CA-BD9B-F143-82B1-D6EA79EF1F4A}">
      <dgm:prSet/>
      <dgm:spPr/>
      <dgm:t>
        <a:bodyPr/>
        <a:lstStyle/>
        <a:p>
          <a:endParaRPr lang="en-US"/>
        </a:p>
      </dgm:t>
    </dgm:pt>
    <dgm:pt modelId="{0B16FE61-227E-FA4E-AEA0-13AA6A3626FE}">
      <dgm:prSet phldrT="[Text]"/>
      <dgm:spPr/>
      <dgm:t>
        <a:bodyPr/>
        <a:lstStyle/>
        <a:p>
          <a:r>
            <a:rPr lang="en-US" dirty="0" smtClean="0"/>
            <a:t>Lily Wong Fillmore Video with Reflective Questions</a:t>
          </a:r>
        </a:p>
        <a:p>
          <a:r>
            <a:rPr lang="en-US" dirty="0" smtClean="0"/>
            <a:t>6 minutes</a:t>
          </a:r>
        </a:p>
        <a:p>
          <a:endParaRPr lang="en-US" dirty="0"/>
        </a:p>
      </dgm:t>
    </dgm:pt>
    <dgm:pt modelId="{0601A6F8-204A-DA47-9F4C-13997AD4DCA6}" type="parTrans" cxnId="{B25EFFE5-5B6F-F148-B31E-52A9DC0B852E}">
      <dgm:prSet/>
      <dgm:spPr/>
      <dgm:t>
        <a:bodyPr/>
        <a:lstStyle/>
        <a:p>
          <a:endParaRPr lang="en-US"/>
        </a:p>
      </dgm:t>
    </dgm:pt>
    <dgm:pt modelId="{678CEADB-9D18-5A4B-870B-73507FD13872}" type="sibTrans" cxnId="{B25EFFE5-5B6F-F148-B31E-52A9DC0B852E}">
      <dgm:prSet/>
      <dgm:spPr/>
      <dgm:t>
        <a:bodyPr/>
        <a:lstStyle/>
        <a:p>
          <a:endParaRPr lang="en-US"/>
        </a:p>
      </dgm:t>
    </dgm:pt>
    <dgm:pt modelId="{E2C91AAD-1FA6-D84E-A24B-CFB2EE8F5D70}">
      <dgm:prSet phldrT="[Text]"/>
      <dgm:spPr/>
      <dgm:t>
        <a:bodyPr/>
        <a:lstStyle/>
        <a:p>
          <a:r>
            <a:rPr lang="en-US" dirty="0" smtClean="0"/>
            <a:t>Prior Knowledge – Labeling ELD Standards using ELD Standards Word Wall</a:t>
          </a:r>
        </a:p>
        <a:p>
          <a:r>
            <a:rPr lang="en-US" dirty="0" smtClean="0"/>
            <a:t>(partner work then sneak-a-peak)</a:t>
          </a:r>
        </a:p>
        <a:p>
          <a:r>
            <a:rPr lang="en-US" dirty="0" smtClean="0"/>
            <a:t>30 minutes</a:t>
          </a:r>
        </a:p>
      </dgm:t>
    </dgm:pt>
    <dgm:pt modelId="{9045516D-7048-944D-B94F-42D0098D2103}" type="parTrans" cxnId="{57B19442-71AB-2E4B-9979-131E81C6E3CF}">
      <dgm:prSet/>
      <dgm:spPr/>
      <dgm:t>
        <a:bodyPr/>
        <a:lstStyle/>
        <a:p>
          <a:endParaRPr lang="en-US"/>
        </a:p>
      </dgm:t>
    </dgm:pt>
    <dgm:pt modelId="{7F5BD8C2-D5E9-3D4C-88C8-2372F4A468B8}" type="sibTrans" cxnId="{57B19442-71AB-2E4B-9979-131E81C6E3CF}">
      <dgm:prSet/>
      <dgm:spPr/>
      <dgm:t>
        <a:bodyPr/>
        <a:lstStyle/>
        <a:p>
          <a:endParaRPr lang="en-US"/>
        </a:p>
      </dgm:t>
    </dgm:pt>
    <dgm:pt modelId="{B3F50D80-7160-C944-80DB-CBE9C8285847}">
      <dgm:prSet phldrT="[Text]"/>
      <dgm:spPr/>
      <dgm:t>
        <a:bodyPr/>
        <a:lstStyle/>
        <a:p>
          <a:r>
            <a:rPr lang="en-US" dirty="0" smtClean="0"/>
            <a:t>Review Layout </a:t>
          </a:r>
        </a:p>
        <a:p>
          <a:r>
            <a:rPr lang="en-US" dirty="0" smtClean="0"/>
            <a:t>15 minutes</a:t>
          </a:r>
          <a:endParaRPr lang="en-US" dirty="0"/>
        </a:p>
      </dgm:t>
    </dgm:pt>
    <dgm:pt modelId="{94E4BFD5-B33D-6C4C-B0AF-D046944365B2}" type="parTrans" cxnId="{FF9928DD-6CE9-D540-97A4-1B5F860A28F6}">
      <dgm:prSet/>
      <dgm:spPr/>
      <dgm:t>
        <a:bodyPr/>
        <a:lstStyle/>
        <a:p>
          <a:endParaRPr lang="en-US"/>
        </a:p>
      </dgm:t>
    </dgm:pt>
    <dgm:pt modelId="{F955DB47-382F-4647-9F89-E1F4F9334605}" type="sibTrans" cxnId="{FF9928DD-6CE9-D540-97A4-1B5F860A28F6}">
      <dgm:prSet/>
      <dgm:spPr/>
      <dgm:t>
        <a:bodyPr/>
        <a:lstStyle/>
        <a:p>
          <a:endParaRPr lang="en-US"/>
        </a:p>
      </dgm:t>
    </dgm:pt>
    <dgm:pt modelId="{D8D53946-9449-6243-AC2C-C2D5F603706B}" type="pres">
      <dgm:prSet presAssocID="{5ED3BD9E-E118-4D4E-AB13-D59448837734}" presName="Name0" presStyleCnt="0">
        <dgm:presLayoutVars>
          <dgm:dir/>
          <dgm:resizeHandles val="exact"/>
        </dgm:presLayoutVars>
      </dgm:prSet>
      <dgm:spPr/>
      <dgm:t>
        <a:bodyPr/>
        <a:lstStyle/>
        <a:p>
          <a:endParaRPr lang="en-US"/>
        </a:p>
      </dgm:t>
    </dgm:pt>
    <dgm:pt modelId="{AA1637B4-BA68-0E49-AB61-FB72CD57F6FA}" type="pres">
      <dgm:prSet presAssocID="{639FA016-38BF-034B-8F1B-51C89823A5B9}" presName="node" presStyleLbl="node1" presStyleIdx="0" presStyleCnt="5">
        <dgm:presLayoutVars>
          <dgm:bulletEnabled val="1"/>
        </dgm:presLayoutVars>
      </dgm:prSet>
      <dgm:spPr/>
      <dgm:t>
        <a:bodyPr/>
        <a:lstStyle/>
        <a:p>
          <a:endParaRPr lang="en-US"/>
        </a:p>
      </dgm:t>
    </dgm:pt>
    <dgm:pt modelId="{973540A2-DF57-D841-8BE9-71160C7FCACA}" type="pres">
      <dgm:prSet presAssocID="{131789A8-4C21-1544-89C2-B1AE786FFB4C}" presName="sibTrans" presStyleLbl="sibTrans2D1" presStyleIdx="0" presStyleCnt="4"/>
      <dgm:spPr/>
      <dgm:t>
        <a:bodyPr/>
        <a:lstStyle/>
        <a:p>
          <a:endParaRPr lang="en-US"/>
        </a:p>
      </dgm:t>
    </dgm:pt>
    <dgm:pt modelId="{A673748E-A943-924A-833A-2D180F7E53D0}" type="pres">
      <dgm:prSet presAssocID="{131789A8-4C21-1544-89C2-B1AE786FFB4C}" presName="connectorText" presStyleLbl="sibTrans2D1" presStyleIdx="0" presStyleCnt="4"/>
      <dgm:spPr/>
      <dgm:t>
        <a:bodyPr/>
        <a:lstStyle/>
        <a:p>
          <a:endParaRPr lang="en-US"/>
        </a:p>
      </dgm:t>
    </dgm:pt>
    <dgm:pt modelId="{E28FA7FE-BC78-8548-821E-D0BB810DED5C}" type="pres">
      <dgm:prSet presAssocID="{BFD611AD-09C7-FE4B-ABE1-1806C0C28D89}" presName="node" presStyleLbl="node1" presStyleIdx="1" presStyleCnt="5">
        <dgm:presLayoutVars>
          <dgm:bulletEnabled val="1"/>
        </dgm:presLayoutVars>
      </dgm:prSet>
      <dgm:spPr/>
      <dgm:t>
        <a:bodyPr/>
        <a:lstStyle/>
        <a:p>
          <a:endParaRPr lang="en-US"/>
        </a:p>
      </dgm:t>
    </dgm:pt>
    <dgm:pt modelId="{81C1E427-F4BE-8441-8360-D46FF5B1D6C7}" type="pres">
      <dgm:prSet presAssocID="{CC3EB989-4208-B04F-AA85-72B62ADB5CA2}" presName="sibTrans" presStyleLbl="sibTrans2D1" presStyleIdx="1" presStyleCnt="4"/>
      <dgm:spPr/>
      <dgm:t>
        <a:bodyPr/>
        <a:lstStyle/>
        <a:p>
          <a:endParaRPr lang="en-US"/>
        </a:p>
      </dgm:t>
    </dgm:pt>
    <dgm:pt modelId="{E423DD8F-17C8-854C-9230-E0D821FC9BDA}" type="pres">
      <dgm:prSet presAssocID="{CC3EB989-4208-B04F-AA85-72B62ADB5CA2}" presName="connectorText" presStyleLbl="sibTrans2D1" presStyleIdx="1" presStyleCnt="4"/>
      <dgm:spPr/>
      <dgm:t>
        <a:bodyPr/>
        <a:lstStyle/>
        <a:p>
          <a:endParaRPr lang="en-US"/>
        </a:p>
      </dgm:t>
    </dgm:pt>
    <dgm:pt modelId="{0DBEF559-CE88-654C-BF3E-D0DC82779C40}" type="pres">
      <dgm:prSet presAssocID="{0B16FE61-227E-FA4E-AEA0-13AA6A3626FE}" presName="node" presStyleLbl="node1" presStyleIdx="2" presStyleCnt="5">
        <dgm:presLayoutVars>
          <dgm:bulletEnabled val="1"/>
        </dgm:presLayoutVars>
      </dgm:prSet>
      <dgm:spPr/>
      <dgm:t>
        <a:bodyPr/>
        <a:lstStyle/>
        <a:p>
          <a:endParaRPr lang="en-US"/>
        </a:p>
      </dgm:t>
    </dgm:pt>
    <dgm:pt modelId="{12AA9F5D-A6AF-E947-99CE-EC2B60F817FC}" type="pres">
      <dgm:prSet presAssocID="{678CEADB-9D18-5A4B-870B-73507FD13872}" presName="sibTrans" presStyleLbl="sibTrans2D1" presStyleIdx="2" presStyleCnt="4"/>
      <dgm:spPr/>
      <dgm:t>
        <a:bodyPr/>
        <a:lstStyle/>
        <a:p>
          <a:endParaRPr lang="en-US"/>
        </a:p>
      </dgm:t>
    </dgm:pt>
    <dgm:pt modelId="{7CDE6C02-0BE6-F04D-B009-E5A1EF8D22F6}" type="pres">
      <dgm:prSet presAssocID="{678CEADB-9D18-5A4B-870B-73507FD13872}" presName="connectorText" presStyleLbl="sibTrans2D1" presStyleIdx="2" presStyleCnt="4"/>
      <dgm:spPr/>
      <dgm:t>
        <a:bodyPr/>
        <a:lstStyle/>
        <a:p>
          <a:endParaRPr lang="en-US"/>
        </a:p>
      </dgm:t>
    </dgm:pt>
    <dgm:pt modelId="{68B7968B-E3FE-4548-8FCB-F3E88096D441}" type="pres">
      <dgm:prSet presAssocID="{E2C91AAD-1FA6-D84E-A24B-CFB2EE8F5D70}" presName="node" presStyleLbl="node1" presStyleIdx="3" presStyleCnt="5">
        <dgm:presLayoutVars>
          <dgm:bulletEnabled val="1"/>
        </dgm:presLayoutVars>
      </dgm:prSet>
      <dgm:spPr/>
      <dgm:t>
        <a:bodyPr/>
        <a:lstStyle/>
        <a:p>
          <a:endParaRPr lang="en-US"/>
        </a:p>
      </dgm:t>
    </dgm:pt>
    <dgm:pt modelId="{8955F5DE-0F3F-1F41-9833-EC83D4AB8782}" type="pres">
      <dgm:prSet presAssocID="{7F5BD8C2-D5E9-3D4C-88C8-2372F4A468B8}" presName="sibTrans" presStyleLbl="sibTrans2D1" presStyleIdx="3" presStyleCnt="4"/>
      <dgm:spPr/>
      <dgm:t>
        <a:bodyPr/>
        <a:lstStyle/>
        <a:p>
          <a:endParaRPr lang="en-US"/>
        </a:p>
      </dgm:t>
    </dgm:pt>
    <dgm:pt modelId="{A2C1FFDA-380C-524B-B198-4EB67227E60F}" type="pres">
      <dgm:prSet presAssocID="{7F5BD8C2-D5E9-3D4C-88C8-2372F4A468B8}" presName="connectorText" presStyleLbl="sibTrans2D1" presStyleIdx="3" presStyleCnt="4"/>
      <dgm:spPr/>
      <dgm:t>
        <a:bodyPr/>
        <a:lstStyle/>
        <a:p>
          <a:endParaRPr lang="en-US"/>
        </a:p>
      </dgm:t>
    </dgm:pt>
    <dgm:pt modelId="{F17A6063-A123-DD40-A2AC-E271D2350574}" type="pres">
      <dgm:prSet presAssocID="{B3F50D80-7160-C944-80DB-CBE9C8285847}" presName="node" presStyleLbl="node1" presStyleIdx="4" presStyleCnt="5">
        <dgm:presLayoutVars>
          <dgm:bulletEnabled val="1"/>
        </dgm:presLayoutVars>
      </dgm:prSet>
      <dgm:spPr/>
      <dgm:t>
        <a:bodyPr/>
        <a:lstStyle/>
        <a:p>
          <a:endParaRPr lang="en-US"/>
        </a:p>
      </dgm:t>
    </dgm:pt>
  </dgm:ptLst>
  <dgm:cxnLst>
    <dgm:cxn modelId="{65727ED9-4038-4B06-BA2A-B1245DCE5032}" type="presOf" srcId="{7F5BD8C2-D5E9-3D4C-88C8-2372F4A468B8}" destId="{8955F5DE-0F3F-1F41-9833-EC83D4AB8782}" srcOrd="0" destOrd="0" presId="urn:microsoft.com/office/officeart/2005/8/layout/process1"/>
    <dgm:cxn modelId="{F4A58BC4-E758-4DE8-9C6A-17D21DEB798B}" type="presOf" srcId="{CC3EB989-4208-B04F-AA85-72B62ADB5CA2}" destId="{81C1E427-F4BE-8441-8360-D46FF5B1D6C7}" srcOrd="0" destOrd="0" presId="urn:microsoft.com/office/officeart/2005/8/layout/process1"/>
    <dgm:cxn modelId="{8C55C73E-B827-0A4E-A69F-D3B67DF0602D}" srcId="{5ED3BD9E-E118-4D4E-AB13-D59448837734}" destId="{639FA016-38BF-034B-8F1B-51C89823A5B9}" srcOrd="0" destOrd="0" parTransId="{E51534C0-D73F-544A-8965-863B129E1651}" sibTransId="{131789A8-4C21-1544-89C2-B1AE786FFB4C}"/>
    <dgm:cxn modelId="{FF9928DD-6CE9-D540-97A4-1B5F860A28F6}" srcId="{5ED3BD9E-E118-4D4E-AB13-D59448837734}" destId="{B3F50D80-7160-C944-80DB-CBE9C8285847}" srcOrd="4" destOrd="0" parTransId="{94E4BFD5-B33D-6C4C-B0AF-D046944365B2}" sibTransId="{F955DB47-382F-4647-9F89-E1F4F9334605}"/>
    <dgm:cxn modelId="{B25EFFE5-5B6F-F148-B31E-52A9DC0B852E}" srcId="{5ED3BD9E-E118-4D4E-AB13-D59448837734}" destId="{0B16FE61-227E-FA4E-AEA0-13AA6A3626FE}" srcOrd="2" destOrd="0" parTransId="{0601A6F8-204A-DA47-9F4C-13997AD4DCA6}" sibTransId="{678CEADB-9D18-5A4B-870B-73507FD13872}"/>
    <dgm:cxn modelId="{7087D232-03A6-4AAD-B9F2-96F5F8529DA4}" type="presOf" srcId="{0B16FE61-227E-FA4E-AEA0-13AA6A3626FE}" destId="{0DBEF559-CE88-654C-BF3E-D0DC82779C40}" srcOrd="0" destOrd="0" presId="urn:microsoft.com/office/officeart/2005/8/layout/process1"/>
    <dgm:cxn modelId="{A59234CA-BD9B-F143-82B1-D6EA79EF1F4A}" srcId="{5ED3BD9E-E118-4D4E-AB13-D59448837734}" destId="{BFD611AD-09C7-FE4B-ABE1-1806C0C28D89}" srcOrd="1" destOrd="0" parTransId="{3CCDBE2D-D25D-FE48-B491-9216A809BF80}" sibTransId="{CC3EB989-4208-B04F-AA85-72B62ADB5CA2}"/>
    <dgm:cxn modelId="{39FCFFB8-438C-4776-A027-57C8CA46704B}" type="presOf" srcId="{E2C91AAD-1FA6-D84E-A24B-CFB2EE8F5D70}" destId="{68B7968B-E3FE-4548-8FCB-F3E88096D441}" srcOrd="0" destOrd="0" presId="urn:microsoft.com/office/officeart/2005/8/layout/process1"/>
    <dgm:cxn modelId="{87BB6C2D-54D8-4776-957B-0D28F0CD76F3}" type="presOf" srcId="{5ED3BD9E-E118-4D4E-AB13-D59448837734}" destId="{D8D53946-9449-6243-AC2C-C2D5F603706B}" srcOrd="0" destOrd="0" presId="urn:microsoft.com/office/officeart/2005/8/layout/process1"/>
    <dgm:cxn modelId="{5BB42913-DB9E-42FD-9413-0BF5346BCB35}" type="presOf" srcId="{CC3EB989-4208-B04F-AA85-72B62ADB5CA2}" destId="{E423DD8F-17C8-854C-9230-E0D821FC9BDA}" srcOrd="1" destOrd="0" presId="urn:microsoft.com/office/officeart/2005/8/layout/process1"/>
    <dgm:cxn modelId="{A528F248-6E40-4E9A-B79E-CC79EA927C16}" type="presOf" srcId="{639FA016-38BF-034B-8F1B-51C89823A5B9}" destId="{AA1637B4-BA68-0E49-AB61-FB72CD57F6FA}" srcOrd="0" destOrd="0" presId="urn:microsoft.com/office/officeart/2005/8/layout/process1"/>
    <dgm:cxn modelId="{684A2CAB-6F28-4FFD-A865-4B09FA632900}" type="presOf" srcId="{678CEADB-9D18-5A4B-870B-73507FD13872}" destId="{12AA9F5D-A6AF-E947-99CE-EC2B60F817FC}" srcOrd="0" destOrd="0" presId="urn:microsoft.com/office/officeart/2005/8/layout/process1"/>
    <dgm:cxn modelId="{9D16F8E2-9A94-4A83-A8E4-B98FAF4032FB}" type="presOf" srcId="{BFD611AD-09C7-FE4B-ABE1-1806C0C28D89}" destId="{E28FA7FE-BC78-8548-821E-D0BB810DED5C}" srcOrd="0" destOrd="0" presId="urn:microsoft.com/office/officeart/2005/8/layout/process1"/>
    <dgm:cxn modelId="{5C59B8AB-3017-42F6-8DA0-C012639F72AC}" type="presOf" srcId="{7F5BD8C2-D5E9-3D4C-88C8-2372F4A468B8}" destId="{A2C1FFDA-380C-524B-B198-4EB67227E60F}" srcOrd="1" destOrd="0" presId="urn:microsoft.com/office/officeart/2005/8/layout/process1"/>
    <dgm:cxn modelId="{4DE5E005-32D9-4EC4-B8F0-89E179C79B64}" type="presOf" srcId="{131789A8-4C21-1544-89C2-B1AE786FFB4C}" destId="{A673748E-A943-924A-833A-2D180F7E53D0}" srcOrd="1" destOrd="0" presId="urn:microsoft.com/office/officeart/2005/8/layout/process1"/>
    <dgm:cxn modelId="{7AD57660-3A14-4F14-866A-53264B2BDB87}" type="presOf" srcId="{B3F50D80-7160-C944-80DB-CBE9C8285847}" destId="{F17A6063-A123-DD40-A2AC-E271D2350574}" srcOrd="0" destOrd="0" presId="urn:microsoft.com/office/officeart/2005/8/layout/process1"/>
    <dgm:cxn modelId="{57B19442-71AB-2E4B-9979-131E81C6E3CF}" srcId="{5ED3BD9E-E118-4D4E-AB13-D59448837734}" destId="{E2C91AAD-1FA6-D84E-A24B-CFB2EE8F5D70}" srcOrd="3" destOrd="0" parTransId="{9045516D-7048-944D-B94F-42D0098D2103}" sibTransId="{7F5BD8C2-D5E9-3D4C-88C8-2372F4A468B8}"/>
    <dgm:cxn modelId="{4A0A350C-EF5A-43D6-B478-B8036547C695}" type="presOf" srcId="{131789A8-4C21-1544-89C2-B1AE786FFB4C}" destId="{973540A2-DF57-D841-8BE9-71160C7FCACA}" srcOrd="0" destOrd="0" presId="urn:microsoft.com/office/officeart/2005/8/layout/process1"/>
    <dgm:cxn modelId="{267BB04D-8160-4829-8FA5-7DB403FB389B}" type="presOf" srcId="{678CEADB-9D18-5A4B-870B-73507FD13872}" destId="{7CDE6C02-0BE6-F04D-B009-E5A1EF8D22F6}" srcOrd="1" destOrd="0" presId="urn:microsoft.com/office/officeart/2005/8/layout/process1"/>
    <dgm:cxn modelId="{30F45E25-E786-4045-AAB6-1A6157898733}" type="presParOf" srcId="{D8D53946-9449-6243-AC2C-C2D5F603706B}" destId="{AA1637B4-BA68-0E49-AB61-FB72CD57F6FA}" srcOrd="0" destOrd="0" presId="urn:microsoft.com/office/officeart/2005/8/layout/process1"/>
    <dgm:cxn modelId="{7E5286EB-2B64-43AE-9003-160C4AC184E7}" type="presParOf" srcId="{D8D53946-9449-6243-AC2C-C2D5F603706B}" destId="{973540A2-DF57-D841-8BE9-71160C7FCACA}" srcOrd="1" destOrd="0" presId="urn:microsoft.com/office/officeart/2005/8/layout/process1"/>
    <dgm:cxn modelId="{9492F31D-A7E0-4DAE-B22F-BA7FBC55D6B7}" type="presParOf" srcId="{973540A2-DF57-D841-8BE9-71160C7FCACA}" destId="{A673748E-A943-924A-833A-2D180F7E53D0}" srcOrd="0" destOrd="0" presId="urn:microsoft.com/office/officeart/2005/8/layout/process1"/>
    <dgm:cxn modelId="{6876276C-4BA3-4FD6-A56D-270AF0F447BC}" type="presParOf" srcId="{D8D53946-9449-6243-AC2C-C2D5F603706B}" destId="{E28FA7FE-BC78-8548-821E-D0BB810DED5C}" srcOrd="2" destOrd="0" presId="urn:microsoft.com/office/officeart/2005/8/layout/process1"/>
    <dgm:cxn modelId="{C967C03E-E4FB-4EC7-8129-573CBD418CAF}" type="presParOf" srcId="{D8D53946-9449-6243-AC2C-C2D5F603706B}" destId="{81C1E427-F4BE-8441-8360-D46FF5B1D6C7}" srcOrd="3" destOrd="0" presId="urn:microsoft.com/office/officeart/2005/8/layout/process1"/>
    <dgm:cxn modelId="{32584840-29B5-403C-AC42-5EE74D7E36CE}" type="presParOf" srcId="{81C1E427-F4BE-8441-8360-D46FF5B1D6C7}" destId="{E423DD8F-17C8-854C-9230-E0D821FC9BDA}" srcOrd="0" destOrd="0" presId="urn:microsoft.com/office/officeart/2005/8/layout/process1"/>
    <dgm:cxn modelId="{EA9361EF-3534-4060-9B94-E8DF4C7A17B9}" type="presParOf" srcId="{D8D53946-9449-6243-AC2C-C2D5F603706B}" destId="{0DBEF559-CE88-654C-BF3E-D0DC82779C40}" srcOrd="4" destOrd="0" presId="urn:microsoft.com/office/officeart/2005/8/layout/process1"/>
    <dgm:cxn modelId="{114AF526-C1D9-40BF-8C5F-02500BFAEADF}" type="presParOf" srcId="{D8D53946-9449-6243-AC2C-C2D5F603706B}" destId="{12AA9F5D-A6AF-E947-99CE-EC2B60F817FC}" srcOrd="5" destOrd="0" presId="urn:microsoft.com/office/officeart/2005/8/layout/process1"/>
    <dgm:cxn modelId="{30E67B70-4046-4400-A5D0-6A73D42915C4}" type="presParOf" srcId="{12AA9F5D-A6AF-E947-99CE-EC2B60F817FC}" destId="{7CDE6C02-0BE6-F04D-B009-E5A1EF8D22F6}" srcOrd="0" destOrd="0" presId="urn:microsoft.com/office/officeart/2005/8/layout/process1"/>
    <dgm:cxn modelId="{8E815E9A-3458-459E-B151-D6E76C955383}" type="presParOf" srcId="{D8D53946-9449-6243-AC2C-C2D5F603706B}" destId="{68B7968B-E3FE-4548-8FCB-F3E88096D441}" srcOrd="6" destOrd="0" presId="urn:microsoft.com/office/officeart/2005/8/layout/process1"/>
    <dgm:cxn modelId="{473DE624-5BAE-42C5-9E11-A92D7AD7CD4F}" type="presParOf" srcId="{D8D53946-9449-6243-AC2C-C2D5F603706B}" destId="{8955F5DE-0F3F-1F41-9833-EC83D4AB8782}" srcOrd="7" destOrd="0" presId="urn:microsoft.com/office/officeart/2005/8/layout/process1"/>
    <dgm:cxn modelId="{30090841-0095-426D-9CE1-CC36CDACBF45}" type="presParOf" srcId="{8955F5DE-0F3F-1F41-9833-EC83D4AB8782}" destId="{A2C1FFDA-380C-524B-B198-4EB67227E60F}" srcOrd="0" destOrd="0" presId="urn:microsoft.com/office/officeart/2005/8/layout/process1"/>
    <dgm:cxn modelId="{FE0C9FA9-637D-4057-AF7C-CD0FFDE66C19}" type="presParOf" srcId="{D8D53946-9449-6243-AC2C-C2D5F603706B}" destId="{F17A6063-A123-DD40-A2AC-E271D235057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A684E-98A3-1D4C-8C09-350DEAAC903C}" type="doc">
      <dgm:prSet loTypeId="urn:microsoft.com/office/officeart/2005/8/layout/process1" loCatId="" qsTypeId="urn:microsoft.com/office/officeart/2005/8/quickstyle/simple4" qsCatId="simple" csTypeId="urn:microsoft.com/office/officeart/2005/8/colors/accent1_2" csCatId="accent1" phldr="1"/>
      <dgm:spPr/>
    </dgm:pt>
    <dgm:pt modelId="{A34EDF62-93CE-7F49-9C0F-E835137CDED0}">
      <dgm:prSet phldrT="[Text]"/>
      <dgm:spPr/>
      <dgm:t>
        <a:bodyPr/>
        <a:lstStyle/>
        <a:p>
          <a:r>
            <a:rPr lang="en-US" dirty="0" smtClean="0"/>
            <a:t>Quotes from Appendix C </a:t>
          </a:r>
        </a:p>
        <a:p>
          <a:r>
            <a:rPr lang="en-US" dirty="0" smtClean="0"/>
            <a:t>30 minutes</a:t>
          </a:r>
          <a:endParaRPr lang="en-US" dirty="0"/>
        </a:p>
      </dgm:t>
    </dgm:pt>
    <dgm:pt modelId="{87A0B0BD-CA4C-6544-861A-746FAD218302}" type="parTrans" cxnId="{D00700E6-AB1B-1040-9B4D-21A8F09B842E}">
      <dgm:prSet/>
      <dgm:spPr/>
      <dgm:t>
        <a:bodyPr/>
        <a:lstStyle/>
        <a:p>
          <a:endParaRPr lang="en-US"/>
        </a:p>
      </dgm:t>
    </dgm:pt>
    <dgm:pt modelId="{14A80093-6996-824C-856D-8437E1AE95AF}" type="sibTrans" cxnId="{D00700E6-AB1B-1040-9B4D-21A8F09B842E}">
      <dgm:prSet/>
      <dgm:spPr/>
      <dgm:t>
        <a:bodyPr/>
        <a:lstStyle/>
        <a:p>
          <a:endParaRPr lang="en-US"/>
        </a:p>
      </dgm:t>
    </dgm:pt>
    <dgm:pt modelId="{21B92CAA-7449-3E4C-A3D4-93C0A5DC51B9}">
      <dgm:prSet phldrT="[Text]"/>
      <dgm:spPr/>
      <dgm:t>
        <a:bodyPr/>
        <a:lstStyle/>
        <a:p>
          <a:r>
            <a:rPr lang="en-US" dirty="0" smtClean="0"/>
            <a:t>Chunked Reading of Appendix C</a:t>
          </a:r>
        </a:p>
        <a:p>
          <a:r>
            <a:rPr lang="en-US" dirty="0" smtClean="0"/>
            <a:t>45 minutes</a:t>
          </a:r>
          <a:endParaRPr lang="en-US" dirty="0"/>
        </a:p>
      </dgm:t>
    </dgm:pt>
    <dgm:pt modelId="{7DC00DEC-D300-354B-B630-EE02106116F2}" type="parTrans" cxnId="{19E7815B-F4F4-C547-AC6C-6949E60B379E}">
      <dgm:prSet/>
      <dgm:spPr/>
      <dgm:t>
        <a:bodyPr/>
        <a:lstStyle/>
        <a:p>
          <a:endParaRPr lang="en-US"/>
        </a:p>
      </dgm:t>
    </dgm:pt>
    <dgm:pt modelId="{12EF9136-4FDC-1F42-AF6C-ECA666F2943D}" type="sibTrans" cxnId="{19E7815B-F4F4-C547-AC6C-6949E60B379E}">
      <dgm:prSet/>
      <dgm:spPr/>
      <dgm:t>
        <a:bodyPr/>
        <a:lstStyle/>
        <a:p>
          <a:endParaRPr lang="en-US"/>
        </a:p>
      </dgm:t>
    </dgm:pt>
    <dgm:pt modelId="{0A8CFE28-D9BB-CF4A-9078-DF9DDDE5BB1F}">
      <dgm:prSet phldrT="[Text]"/>
      <dgm:spPr/>
      <dgm:t>
        <a:bodyPr/>
        <a:lstStyle/>
        <a:p>
          <a:r>
            <a:rPr lang="en-US" dirty="0" smtClean="0"/>
            <a:t>Visualization  Reflection</a:t>
          </a:r>
        </a:p>
        <a:p>
          <a:r>
            <a:rPr lang="en-US" dirty="0" smtClean="0"/>
            <a:t>20 minutes</a:t>
          </a:r>
        </a:p>
        <a:p>
          <a:endParaRPr lang="en-US" dirty="0"/>
        </a:p>
      </dgm:t>
    </dgm:pt>
    <dgm:pt modelId="{7D20219A-99EA-334A-A225-D1D63C530E41}" type="parTrans" cxnId="{2C075F65-511B-BC40-B625-9EF00B183727}">
      <dgm:prSet/>
      <dgm:spPr/>
      <dgm:t>
        <a:bodyPr/>
        <a:lstStyle/>
        <a:p>
          <a:endParaRPr lang="en-US"/>
        </a:p>
      </dgm:t>
    </dgm:pt>
    <dgm:pt modelId="{8DA4C42D-8B45-7F48-BA78-8115047400D3}" type="sibTrans" cxnId="{2C075F65-511B-BC40-B625-9EF00B183727}">
      <dgm:prSet/>
      <dgm:spPr/>
      <dgm:t>
        <a:bodyPr/>
        <a:lstStyle/>
        <a:p>
          <a:endParaRPr lang="en-US"/>
        </a:p>
      </dgm:t>
    </dgm:pt>
    <dgm:pt modelId="{7819C9B7-8AA7-6648-B322-FA3D1F3EDF58}">
      <dgm:prSet phldrT="[Text]"/>
      <dgm:spPr/>
      <dgm:t>
        <a:bodyPr/>
        <a:lstStyle/>
        <a:p>
          <a:r>
            <a:rPr lang="en-US" dirty="0" smtClean="0"/>
            <a:t>Publish Our Strategies and </a:t>
          </a:r>
          <a:r>
            <a:rPr lang="en-US" smtClean="0"/>
            <a:t>Evaluations </a:t>
          </a:r>
        </a:p>
        <a:p>
          <a:r>
            <a:rPr lang="en-US" smtClean="0"/>
            <a:t>10 </a:t>
          </a:r>
          <a:r>
            <a:rPr lang="en-US" dirty="0" smtClean="0"/>
            <a:t>minutes</a:t>
          </a:r>
        </a:p>
      </dgm:t>
    </dgm:pt>
    <dgm:pt modelId="{6D542482-E494-E84E-9937-0489D59833AF}" type="parTrans" cxnId="{DCAA1438-15BD-7446-B075-3E95D38450D2}">
      <dgm:prSet/>
      <dgm:spPr/>
      <dgm:t>
        <a:bodyPr/>
        <a:lstStyle/>
        <a:p>
          <a:endParaRPr lang="en-US"/>
        </a:p>
      </dgm:t>
    </dgm:pt>
    <dgm:pt modelId="{763EEF20-BB6E-5543-82F7-A0D13AE4A50B}" type="sibTrans" cxnId="{DCAA1438-15BD-7446-B075-3E95D38450D2}">
      <dgm:prSet/>
      <dgm:spPr/>
      <dgm:t>
        <a:bodyPr/>
        <a:lstStyle/>
        <a:p>
          <a:endParaRPr lang="en-US"/>
        </a:p>
      </dgm:t>
    </dgm:pt>
    <dgm:pt modelId="{52D3C597-9807-4F49-969A-0A83DBB72BEC}" type="pres">
      <dgm:prSet presAssocID="{E73A684E-98A3-1D4C-8C09-350DEAAC903C}" presName="Name0" presStyleCnt="0">
        <dgm:presLayoutVars>
          <dgm:dir/>
          <dgm:resizeHandles val="exact"/>
        </dgm:presLayoutVars>
      </dgm:prSet>
      <dgm:spPr/>
    </dgm:pt>
    <dgm:pt modelId="{2F50B9CF-C9D1-574C-B9BF-9ADE2EABD4E0}" type="pres">
      <dgm:prSet presAssocID="{A34EDF62-93CE-7F49-9C0F-E835137CDED0}" presName="node" presStyleLbl="node1" presStyleIdx="0" presStyleCnt="4">
        <dgm:presLayoutVars>
          <dgm:bulletEnabled val="1"/>
        </dgm:presLayoutVars>
      </dgm:prSet>
      <dgm:spPr/>
      <dgm:t>
        <a:bodyPr/>
        <a:lstStyle/>
        <a:p>
          <a:endParaRPr lang="en-US"/>
        </a:p>
      </dgm:t>
    </dgm:pt>
    <dgm:pt modelId="{5378E373-581A-6048-9AEC-6088934BDEB2}" type="pres">
      <dgm:prSet presAssocID="{14A80093-6996-824C-856D-8437E1AE95AF}" presName="sibTrans" presStyleLbl="sibTrans2D1" presStyleIdx="0" presStyleCnt="3"/>
      <dgm:spPr/>
      <dgm:t>
        <a:bodyPr/>
        <a:lstStyle/>
        <a:p>
          <a:endParaRPr lang="en-US"/>
        </a:p>
      </dgm:t>
    </dgm:pt>
    <dgm:pt modelId="{68C729DE-966B-1F49-B516-D5BF31A91833}" type="pres">
      <dgm:prSet presAssocID="{14A80093-6996-824C-856D-8437E1AE95AF}" presName="connectorText" presStyleLbl="sibTrans2D1" presStyleIdx="0" presStyleCnt="3"/>
      <dgm:spPr/>
      <dgm:t>
        <a:bodyPr/>
        <a:lstStyle/>
        <a:p>
          <a:endParaRPr lang="en-US"/>
        </a:p>
      </dgm:t>
    </dgm:pt>
    <dgm:pt modelId="{C1475271-C7E1-8949-B590-E50F9B1019A9}" type="pres">
      <dgm:prSet presAssocID="{21B92CAA-7449-3E4C-A3D4-93C0A5DC51B9}" presName="node" presStyleLbl="node1" presStyleIdx="1" presStyleCnt="4">
        <dgm:presLayoutVars>
          <dgm:bulletEnabled val="1"/>
        </dgm:presLayoutVars>
      </dgm:prSet>
      <dgm:spPr/>
      <dgm:t>
        <a:bodyPr/>
        <a:lstStyle/>
        <a:p>
          <a:endParaRPr lang="en-US"/>
        </a:p>
      </dgm:t>
    </dgm:pt>
    <dgm:pt modelId="{900DB402-BB28-DE46-903E-789B93A139E3}" type="pres">
      <dgm:prSet presAssocID="{12EF9136-4FDC-1F42-AF6C-ECA666F2943D}" presName="sibTrans" presStyleLbl="sibTrans2D1" presStyleIdx="1" presStyleCnt="3"/>
      <dgm:spPr/>
      <dgm:t>
        <a:bodyPr/>
        <a:lstStyle/>
        <a:p>
          <a:endParaRPr lang="en-US"/>
        </a:p>
      </dgm:t>
    </dgm:pt>
    <dgm:pt modelId="{D2E9CB3C-A412-F74A-96C8-FFBEAF0BFD03}" type="pres">
      <dgm:prSet presAssocID="{12EF9136-4FDC-1F42-AF6C-ECA666F2943D}" presName="connectorText" presStyleLbl="sibTrans2D1" presStyleIdx="1" presStyleCnt="3"/>
      <dgm:spPr/>
      <dgm:t>
        <a:bodyPr/>
        <a:lstStyle/>
        <a:p>
          <a:endParaRPr lang="en-US"/>
        </a:p>
      </dgm:t>
    </dgm:pt>
    <dgm:pt modelId="{5583F0C3-1006-E944-BC5A-968CEB65A573}" type="pres">
      <dgm:prSet presAssocID="{0A8CFE28-D9BB-CF4A-9078-DF9DDDE5BB1F}" presName="node" presStyleLbl="node1" presStyleIdx="2" presStyleCnt="4">
        <dgm:presLayoutVars>
          <dgm:bulletEnabled val="1"/>
        </dgm:presLayoutVars>
      </dgm:prSet>
      <dgm:spPr/>
      <dgm:t>
        <a:bodyPr/>
        <a:lstStyle/>
        <a:p>
          <a:endParaRPr lang="en-US"/>
        </a:p>
      </dgm:t>
    </dgm:pt>
    <dgm:pt modelId="{D0B6CBF6-41EE-6C47-A9A8-FA1B3445DAF8}" type="pres">
      <dgm:prSet presAssocID="{8DA4C42D-8B45-7F48-BA78-8115047400D3}" presName="sibTrans" presStyleLbl="sibTrans2D1" presStyleIdx="2" presStyleCnt="3"/>
      <dgm:spPr/>
      <dgm:t>
        <a:bodyPr/>
        <a:lstStyle/>
        <a:p>
          <a:endParaRPr lang="en-US"/>
        </a:p>
      </dgm:t>
    </dgm:pt>
    <dgm:pt modelId="{F0939491-F6DB-314A-BE80-A7440DAF4662}" type="pres">
      <dgm:prSet presAssocID="{8DA4C42D-8B45-7F48-BA78-8115047400D3}" presName="connectorText" presStyleLbl="sibTrans2D1" presStyleIdx="2" presStyleCnt="3"/>
      <dgm:spPr/>
      <dgm:t>
        <a:bodyPr/>
        <a:lstStyle/>
        <a:p>
          <a:endParaRPr lang="en-US"/>
        </a:p>
      </dgm:t>
    </dgm:pt>
    <dgm:pt modelId="{90BE6E4F-8CB4-F940-BB3D-D1FDA94FCAEB}" type="pres">
      <dgm:prSet presAssocID="{7819C9B7-8AA7-6648-B322-FA3D1F3EDF58}" presName="node" presStyleLbl="node1" presStyleIdx="3" presStyleCnt="4">
        <dgm:presLayoutVars>
          <dgm:bulletEnabled val="1"/>
        </dgm:presLayoutVars>
      </dgm:prSet>
      <dgm:spPr/>
      <dgm:t>
        <a:bodyPr/>
        <a:lstStyle/>
        <a:p>
          <a:endParaRPr lang="en-US"/>
        </a:p>
      </dgm:t>
    </dgm:pt>
  </dgm:ptLst>
  <dgm:cxnLst>
    <dgm:cxn modelId="{6EE18E0E-E662-4FA5-AD45-8CD3E4F942B9}" type="presOf" srcId="{21B92CAA-7449-3E4C-A3D4-93C0A5DC51B9}" destId="{C1475271-C7E1-8949-B590-E50F9B1019A9}" srcOrd="0" destOrd="0" presId="urn:microsoft.com/office/officeart/2005/8/layout/process1"/>
    <dgm:cxn modelId="{0713F87E-7F38-48D0-957D-1CFF9C73F5E1}" type="presOf" srcId="{12EF9136-4FDC-1F42-AF6C-ECA666F2943D}" destId="{D2E9CB3C-A412-F74A-96C8-FFBEAF0BFD03}" srcOrd="1" destOrd="0" presId="urn:microsoft.com/office/officeart/2005/8/layout/process1"/>
    <dgm:cxn modelId="{00CF8331-EA1F-40FE-BEF4-297B3B04372C}" type="presOf" srcId="{14A80093-6996-824C-856D-8437E1AE95AF}" destId="{68C729DE-966B-1F49-B516-D5BF31A91833}" srcOrd="1" destOrd="0" presId="urn:microsoft.com/office/officeart/2005/8/layout/process1"/>
    <dgm:cxn modelId="{D00700E6-AB1B-1040-9B4D-21A8F09B842E}" srcId="{E73A684E-98A3-1D4C-8C09-350DEAAC903C}" destId="{A34EDF62-93CE-7F49-9C0F-E835137CDED0}" srcOrd="0" destOrd="0" parTransId="{87A0B0BD-CA4C-6544-861A-746FAD218302}" sibTransId="{14A80093-6996-824C-856D-8437E1AE95AF}"/>
    <dgm:cxn modelId="{86E5ED51-2A66-4B27-B2BF-5B94DF01A31A}" type="presOf" srcId="{8DA4C42D-8B45-7F48-BA78-8115047400D3}" destId="{F0939491-F6DB-314A-BE80-A7440DAF4662}" srcOrd="1" destOrd="0" presId="urn:microsoft.com/office/officeart/2005/8/layout/process1"/>
    <dgm:cxn modelId="{477BD8EB-9439-4201-9151-3C2C7A2D0D6E}" type="presOf" srcId="{14A80093-6996-824C-856D-8437E1AE95AF}" destId="{5378E373-581A-6048-9AEC-6088934BDEB2}" srcOrd="0" destOrd="0" presId="urn:microsoft.com/office/officeart/2005/8/layout/process1"/>
    <dgm:cxn modelId="{B8A338EC-0044-4F19-9309-525D90D5F1F8}" type="presOf" srcId="{8DA4C42D-8B45-7F48-BA78-8115047400D3}" destId="{D0B6CBF6-41EE-6C47-A9A8-FA1B3445DAF8}" srcOrd="0" destOrd="0" presId="urn:microsoft.com/office/officeart/2005/8/layout/process1"/>
    <dgm:cxn modelId="{9766212E-DF70-4660-A6FC-30EE9D3E5307}" type="presOf" srcId="{0A8CFE28-D9BB-CF4A-9078-DF9DDDE5BB1F}" destId="{5583F0C3-1006-E944-BC5A-968CEB65A573}" srcOrd="0" destOrd="0" presId="urn:microsoft.com/office/officeart/2005/8/layout/process1"/>
    <dgm:cxn modelId="{287BB395-FEE2-4437-A553-C82F242A4951}" type="presOf" srcId="{7819C9B7-8AA7-6648-B322-FA3D1F3EDF58}" destId="{90BE6E4F-8CB4-F940-BB3D-D1FDA94FCAEB}" srcOrd="0" destOrd="0" presId="urn:microsoft.com/office/officeart/2005/8/layout/process1"/>
    <dgm:cxn modelId="{772E2ACE-CF37-475D-879F-94A311B9C9C6}" type="presOf" srcId="{A34EDF62-93CE-7F49-9C0F-E835137CDED0}" destId="{2F50B9CF-C9D1-574C-B9BF-9ADE2EABD4E0}" srcOrd="0" destOrd="0" presId="urn:microsoft.com/office/officeart/2005/8/layout/process1"/>
    <dgm:cxn modelId="{2C075F65-511B-BC40-B625-9EF00B183727}" srcId="{E73A684E-98A3-1D4C-8C09-350DEAAC903C}" destId="{0A8CFE28-D9BB-CF4A-9078-DF9DDDE5BB1F}" srcOrd="2" destOrd="0" parTransId="{7D20219A-99EA-334A-A225-D1D63C530E41}" sibTransId="{8DA4C42D-8B45-7F48-BA78-8115047400D3}"/>
    <dgm:cxn modelId="{42D6940B-D743-404E-BF7B-70A035700CE2}" type="presOf" srcId="{E73A684E-98A3-1D4C-8C09-350DEAAC903C}" destId="{52D3C597-9807-4F49-969A-0A83DBB72BEC}" srcOrd="0" destOrd="0" presId="urn:microsoft.com/office/officeart/2005/8/layout/process1"/>
    <dgm:cxn modelId="{DCAA1438-15BD-7446-B075-3E95D38450D2}" srcId="{E73A684E-98A3-1D4C-8C09-350DEAAC903C}" destId="{7819C9B7-8AA7-6648-B322-FA3D1F3EDF58}" srcOrd="3" destOrd="0" parTransId="{6D542482-E494-E84E-9937-0489D59833AF}" sibTransId="{763EEF20-BB6E-5543-82F7-A0D13AE4A50B}"/>
    <dgm:cxn modelId="{B87A4694-D8EC-4C4D-861A-BE0F074B9C71}" type="presOf" srcId="{12EF9136-4FDC-1F42-AF6C-ECA666F2943D}" destId="{900DB402-BB28-DE46-903E-789B93A139E3}" srcOrd="0" destOrd="0" presId="urn:microsoft.com/office/officeart/2005/8/layout/process1"/>
    <dgm:cxn modelId="{19E7815B-F4F4-C547-AC6C-6949E60B379E}" srcId="{E73A684E-98A3-1D4C-8C09-350DEAAC903C}" destId="{21B92CAA-7449-3E4C-A3D4-93C0A5DC51B9}" srcOrd="1" destOrd="0" parTransId="{7DC00DEC-D300-354B-B630-EE02106116F2}" sibTransId="{12EF9136-4FDC-1F42-AF6C-ECA666F2943D}"/>
    <dgm:cxn modelId="{D16A6DDD-254D-4307-9114-F7D2D194B40D}" type="presParOf" srcId="{52D3C597-9807-4F49-969A-0A83DBB72BEC}" destId="{2F50B9CF-C9D1-574C-B9BF-9ADE2EABD4E0}" srcOrd="0" destOrd="0" presId="urn:microsoft.com/office/officeart/2005/8/layout/process1"/>
    <dgm:cxn modelId="{DCC1F01D-BEEA-49A6-9AAC-D50295C1667F}" type="presParOf" srcId="{52D3C597-9807-4F49-969A-0A83DBB72BEC}" destId="{5378E373-581A-6048-9AEC-6088934BDEB2}" srcOrd="1" destOrd="0" presId="urn:microsoft.com/office/officeart/2005/8/layout/process1"/>
    <dgm:cxn modelId="{2A9C6FDB-778E-4BCF-B7ED-ED955A9E0443}" type="presParOf" srcId="{5378E373-581A-6048-9AEC-6088934BDEB2}" destId="{68C729DE-966B-1F49-B516-D5BF31A91833}" srcOrd="0" destOrd="0" presId="urn:microsoft.com/office/officeart/2005/8/layout/process1"/>
    <dgm:cxn modelId="{1B2D1CFC-189A-482D-920C-874432EFD0C9}" type="presParOf" srcId="{52D3C597-9807-4F49-969A-0A83DBB72BEC}" destId="{C1475271-C7E1-8949-B590-E50F9B1019A9}" srcOrd="2" destOrd="0" presId="urn:microsoft.com/office/officeart/2005/8/layout/process1"/>
    <dgm:cxn modelId="{F00710E9-FD56-4428-B7F1-9E35037A80B7}" type="presParOf" srcId="{52D3C597-9807-4F49-969A-0A83DBB72BEC}" destId="{900DB402-BB28-DE46-903E-789B93A139E3}" srcOrd="3" destOrd="0" presId="urn:microsoft.com/office/officeart/2005/8/layout/process1"/>
    <dgm:cxn modelId="{A9DDAA98-C554-4846-8D10-9B269D3BB26E}" type="presParOf" srcId="{900DB402-BB28-DE46-903E-789B93A139E3}" destId="{D2E9CB3C-A412-F74A-96C8-FFBEAF0BFD03}" srcOrd="0" destOrd="0" presId="urn:microsoft.com/office/officeart/2005/8/layout/process1"/>
    <dgm:cxn modelId="{9CD711EB-1FE1-43DC-A7F7-9B41D00C2AF8}" type="presParOf" srcId="{52D3C597-9807-4F49-969A-0A83DBB72BEC}" destId="{5583F0C3-1006-E944-BC5A-968CEB65A573}" srcOrd="4" destOrd="0" presId="urn:microsoft.com/office/officeart/2005/8/layout/process1"/>
    <dgm:cxn modelId="{B9EF972D-B09C-4FDD-9906-4580A00A4C06}" type="presParOf" srcId="{52D3C597-9807-4F49-969A-0A83DBB72BEC}" destId="{D0B6CBF6-41EE-6C47-A9A8-FA1B3445DAF8}" srcOrd="5" destOrd="0" presId="urn:microsoft.com/office/officeart/2005/8/layout/process1"/>
    <dgm:cxn modelId="{FE571141-5B90-4C8E-8D29-DE07A06626C5}" type="presParOf" srcId="{D0B6CBF6-41EE-6C47-A9A8-FA1B3445DAF8}" destId="{F0939491-F6DB-314A-BE80-A7440DAF4662}" srcOrd="0" destOrd="0" presId="urn:microsoft.com/office/officeart/2005/8/layout/process1"/>
    <dgm:cxn modelId="{D225127C-2868-4C38-AA4D-E0F364A40A14}" type="presParOf" srcId="{52D3C597-9807-4F49-969A-0A83DBB72BEC}" destId="{90BE6E4F-8CB4-F940-BB3D-D1FDA94FCAEB}"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1BA1E-E9E0-4A7C-8D20-EBE607E87E25}"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4D3CC7CD-937F-4484-8003-BA5A089F8C30}">
      <dgm:prSet phldrT="[Text]" custT="1"/>
      <dgm:spPr/>
      <dgm:t>
        <a:bodyPr/>
        <a:lstStyle/>
        <a:p>
          <a:r>
            <a:rPr lang="en-US" sz="1800" b="1" dirty="0" smtClean="0"/>
            <a:t>2013-2014</a:t>
          </a:r>
        </a:p>
      </dgm:t>
    </dgm:pt>
    <dgm:pt modelId="{0AE6BF0E-E1B2-40EC-ABE7-354B6D0F3FF9}" type="parTrans" cxnId="{31A2139F-6515-4266-9F3B-3C0722C701D4}">
      <dgm:prSet/>
      <dgm:spPr/>
      <dgm:t>
        <a:bodyPr/>
        <a:lstStyle/>
        <a:p>
          <a:endParaRPr lang="en-US"/>
        </a:p>
      </dgm:t>
    </dgm:pt>
    <dgm:pt modelId="{E0F376FE-2394-47D6-8528-950577E4D6D6}" type="sibTrans" cxnId="{31A2139F-6515-4266-9F3B-3C0722C701D4}">
      <dgm:prSet/>
      <dgm:spPr/>
      <dgm:t>
        <a:bodyPr/>
        <a:lstStyle/>
        <a:p>
          <a:endParaRPr lang="en-US"/>
        </a:p>
      </dgm:t>
    </dgm:pt>
    <dgm:pt modelId="{0AF1600E-C48A-414F-9EB8-CE8E4B8663E1}">
      <dgm:prSet phldrT="[Text]" custT="1"/>
      <dgm:spPr/>
      <dgm:t>
        <a:bodyPr/>
        <a:lstStyle/>
        <a:p>
          <a:r>
            <a:rPr lang="en-US" sz="1800" b="1" dirty="0" smtClean="0"/>
            <a:t>2014-2015</a:t>
          </a:r>
        </a:p>
      </dgm:t>
    </dgm:pt>
    <dgm:pt modelId="{91ACC181-5C62-4D1D-BD3E-0112EC8CA4A8}" type="parTrans" cxnId="{2218A9EA-73B2-4D97-A768-70741AD74279}">
      <dgm:prSet/>
      <dgm:spPr/>
      <dgm:t>
        <a:bodyPr/>
        <a:lstStyle/>
        <a:p>
          <a:endParaRPr lang="en-US"/>
        </a:p>
      </dgm:t>
    </dgm:pt>
    <dgm:pt modelId="{AB88721C-E30B-42E8-9015-089C3200C08D}" type="sibTrans" cxnId="{2218A9EA-73B2-4D97-A768-70741AD74279}">
      <dgm:prSet/>
      <dgm:spPr/>
      <dgm:t>
        <a:bodyPr/>
        <a:lstStyle/>
        <a:p>
          <a:endParaRPr lang="en-US"/>
        </a:p>
      </dgm:t>
    </dgm:pt>
    <dgm:pt modelId="{5AFD2CA4-AD8C-484F-84BE-10D12DE667A3}">
      <dgm:prSet phldrT="[Text]" custT="1"/>
      <dgm:spPr/>
      <dgm:t>
        <a:bodyPr/>
        <a:lstStyle/>
        <a:p>
          <a:r>
            <a:rPr lang="en-US" sz="1800" b="1" dirty="0" smtClean="0"/>
            <a:t>2015-2016</a:t>
          </a:r>
          <a:endParaRPr lang="en-US" sz="1300" b="1" dirty="0"/>
        </a:p>
      </dgm:t>
    </dgm:pt>
    <dgm:pt modelId="{F830C5E9-8DC5-4138-961F-BB30B3FD19AC}" type="sibTrans" cxnId="{FEE9382D-BBDF-4E0F-B817-F58F880B18F0}">
      <dgm:prSet/>
      <dgm:spPr/>
      <dgm:t>
        <a:bodyPr/>
        <a:lstStyle/>
        <a:p>
          <a:endParaRPr lang="en-US"/>
        </a:p>
      </dgm:t>
    </dgm:pt>
    <dgm:pt modelId="{6B8AC1C0-4522-404A-AF83-C3CEE836C946}" type="parTrans" cxnId="{FEE9382D-BBDF-4E0F-B817-F58F880B18F0}">
      <dgm:prSet/>
      <dgm:spPr/>
      <dgm:t>
        <a:bodyPr/>
        <a:lstStyle/>
        <a:p>
          <a:endParaRPr lang="en-US"/>
        </a:p>
      </dgm:t>
    </dgm:pt>
    <dgm:pt modelId="{51D601E7-E4E1-C644-B4E5-A236F8A3F9DD}">
      <dgm:prSet phldrT="[Text]"/>
      <dgm:spPr/>
      <dgm:t>
        <a:bodyPr/>
        <a:lstStyle/>
        <a:p>
          <a:r>
            <a:rPr lang="en-US" b="1" smtClean="0"/>
            <a:t>Awareness</a:t>
          </a:r>
          <a:endParaRPr lang="en-US"/>
        </a:p>
      </dgm:t>
    </dgm:pt>
    <dgm:pt modelId="{D6BF2EC7-270C-0C40-8A26-8D101B8E6B55}" type="parTrans" cxnId="{D86F2CED-28D1-DB4B-AFDB-6BFD32BE0C5E}">
      <dgm:prSet/>
      <dgm:spPr/>
      <dgm:t>
        <a:bodyPr/>
        <a:lstStyle/>
        <a:p>
          <a:endParaRPr lang="en-US"/>
        </a:p>
      </dgm:t>
    </dgm:pt>
    <dgm:pt modelId="{FDFCD1DE-DD21-9447-9FB4-D72EE75FA845}" type="sibTrans" cxnId="{D86F2CED-28D1-DB4B-AFDB-6BFD32BE0C5E}">
      <dgm:prSet/>
      <dgm:spPr/>
      <dgm:t>
        <a:bodyPr/>
        <a:lstStyle/>
        <a:p>
          <a:endParaRPr lang="en-US"/>
        </a:p>
      </dgm:t>
    </dgm:pt>
    <dgm:pt modelId="{C90A053F-E839-604B-B277-62BD412A0B8A}">
      <dgm:prSet phldrT="[Text]"/>
      <dgm:spPr/>
      <dgm:t>
        <a:bodyPr/>
        <a:lstStyle/>
        <a:p>
          <a:r>
            <a:rPr lang="en-US" b="1" smtClean="0"/>
            <a:t>Transition</a:t>
          </a:r>
          <a:endParaRPr lang="en-US"/>
        </a:p>
      </dgm:t>
    </dgm:pt>
    <dgm:pt modelId="{E88E5F31-EC78-4143-84D0-5F299E8E6501}" type="parTrans" cxnId="{67041CFC-BAEC-5349-93F0-940C93E358FA}">
      <dgm:prSet/>
      <dgm:spPr/>
      <dgm:t>
        <a:bodyPr/>
        <a:lstStyle/>
        <a:p>
          <a:endParaRPr lang="en-US"/>
        </a:p>
      </dgm:t>
    </dgm:pt>
    <dgm:pt modelId="{041418D0-424C-894F-914C-AFC2CF52B360}" type="sibTrans" cxnId="{67041CFC-BAEC-5349-93F0-940C93E358FA}">
      <dgm:prSet/>
      <dgm:spPr/>
      <dgm:t>
        <a:bodyPr/>
        <a:lstStyle/>
        <a:p>
          <a:endParaRPr lang="en-US"/>
        </a:p>
      </dgm:t>
    </dgm:pt>
    <dgm:pt modelId="{7426827C-6683-3B47-B054-2FAAF85925B4}">
      <dgm:prSet phldrT="[Text]"/>
      <dgm:spPr/>
      <dgm:t>
        <a:bodyPr/>
        <a:lstStyle/>
        <a:p>
          <a:r>
            <a:rPr lang="en-US" b="1" dirty="0" smtClean="0"/>
            <a:t>Implementation</a:t>
          </a:r>
          <a:endParaRPr lang="en-US" dirty="0"/>
        </a:p>
      </dgm:t>
    </dgm:pt>
    <dgm:pt modelId="{B1E9A203-F587-954E-A6C4-561FED82E053}" type="parTrans" cxnId="{8533013E-0F60-9140-8F8A-955E5B02B203}">
      <dgm:prSet/>
      <dgm:spPr/>
      <dgm:t>
        <a:bodyPr/>
        <a:lstStyle/>
        <a:p>
          <a:endParaRPr lang="en-US"/>
        </a:p>
      </dgm:t>
    </dgm:pt>
    <dgm:pt modelId="{E5D2A135-EFFA-0E42-8B6D-7F121FDCBBB5}" type="sibTrans" cxnId="{8533013E-0F60-9140-8F8A-955E5B02B203}">
      <dgm:prSet/>
      <dgm:spPr/>
      <dgm:t>
        <a:bodyPr/>
        <a:lstStyle/>
        <a:p>
          <a:endParaRPr lang="en-US"/>
        </a:p>
      </dgm:t>
    </dgm:pt>
    <dgm:pt modelId="{C1F9986F-171E-45B5-90DA-37D1DF490758}" type="pres">
      <dgm:prSet presAssocID="{5BC1BA1E-E9E0-4A7C-8D20-EBE607E87E25}" presName="linearFlow" presStyleCnt="0">
        <dgm:presLayoutVars>
          <dgm:dir/>
          <dgm:animLvl val="lvl"/>
          <dgm:resizeHandles val="exact"/>
        </dgm:presLayoutVars>
      </dgm:prSet>
      <dgm:spPr/>
      <dgm:t>
        <a:bodyPr/>
        <a:lstStyle/>
        <a:p>
          <a:endParaRPr lang="en-US"/>
        </a:p>
      </dgm:t>
    </dgm:pt>
    <dgm:pt modelId="{4F248F15-D8EA-4644-84B9-ECC87C26CF27}" type="pres">
      <dgm:prSet presAssocID="{4D3CC7CD-937F-4484-8003-BA5A089F8C30}" presName="composite" presStyleCnt="0"/>
      <dgm:spPr/>
      <dgm:t>
        <a:bodyPr/>
        <a:lstStyle/>
        <a:p>
          <a:endParaRPr lang="en-US"/>
        </a:p>
      </dgm:t>
    </dgm:pt>
    <dgm:pt modelId="{689684EC-91BE-4929-B0EF-186FB35850B1}" type="pres">
      <dgm:prSet presAssocID="{4D3CC7CD-937F-4484-8003-BA5A089F8C30}" presName="parentText" presStyleLbl="alignNode1" presStyleIdx="0" presStyleCnt="3">
        <dgm:presLayoutVars>
          <dgm:chMax val="1"/>
          <dgm:bulletEnabled val="1"/>
        </dgm:presLayoutVars>
      </dgm:prSet>
      <dgm:spPr/>
      <dgm:t>
        <a:bodyPr/>
        <a:lstStyle/>
        <a:p>
          <a:endParaRPr lang="en-US"/>
        </a:p>
      </dgm:t>
    </dgm:pt>
    <dgm:pt modelId="{8F3BCB49-3C1E-4D22-B3A3-01F05425EFB5}" type="pres">
      <dgm:prSet presAssocID="{4D3CC7CD-937F-4484-8003-BA5A089F8C30}" presName="descendantText" presStyleLbl="alignAcc1" presStyleIdx="0" presStyleCnt="3">
        <dgm:presLayoutVars>
          <dgm:bulletEnabled val="1"/>
        </dgm:presLayoutVars>
      </dgm:prSet>
      <dgm:spPr/>
      <dgm:t>
        <a:bodyPr/>
        <a:lstStyle/>
        <a:p>
          <a:endParaRPr lang="en-US"/>
        </a:p>
      </dgm:t>
    </dgm:pt>
    <dgm:pt modelId="{6CF9E98F-6BA4-4569-AB0D-CA6D65095719}" type="pres">
      <dgm:prSet presAssocID="{E0F376FE-2394-47D6-8528-950577E4D6D6}" presName="sp" presStyleCnt="0"/>
      <dgm:spPr/>
      <dgm:t>
        <a:bodyPr/>
        <a:lstStyle/>
        <a:p>
          <a:endParaRPr lang="en-US"/>
        </a:p>
      </dgm:t>
    </dgm:pt>
    <dgm:pt modelId="{DEDA3FF8-002F-4723-9593-6B526489295A}" type="pres">
      <dgm:prSet presAssocID="{0AF1600E-C48A-414F-9EB8-CE8E4B8663E1}" presName="composite" presStyleCnt="0"/>
      <dgm:spPr/>
      <dgm:t>
        <a:bodyPr/>
        <a:lstStyle/>
        <a:p>
          <a:endParaRPr lang="en-US"/>
        </a:p>
      </dgm:t>
    </dgm:pt>
    <dgm:pt modelId="{433AF202-61C9-4132-82F0-2BADA0DBA3E9}" type="pres">
      <dgm:prSet presAssocID="{0AF1600E-C48A-414F-9EB8-CE8E4B8663E1}" presName="parentText" presStyleLbl="alignNode1" presStyleIdx="1" presStyleCnt="3">
        <dgm:presLayoutVars>
          <dgm:chMax val="1"/>
          <dgm:bulletEnabled val="1"/>
        </dgm:presLayoutVars>
      </dgm:prSet>
      <dgm:spPr/>
      <dgm:t>
        <a:bodyPr/>
        <a:lstStyle/>
        <a:p>
          <a:endParaRPr lang="en-US"/>
        </a:p>
      </dgm:t>
    </dgm:pt>
    <dgm:pt modelId="{B183397D-1AD0-45EA-92D0-12EBE6EB09C2}" type="pres">
      <dgm:prSet presAssocID="{0AF1600E-C48A-414F-9EB8-CE8E4B8663E1}" presName="descendantText" presStyleLbl="alignAcc1" presStyleIdx="1" presStyleCnt="3">
        <dgm:presLayoutVars>
          <dgm:bulletEnabled val="1"/>
        </dgm:presLayoutVars>
      </dgm:prSet>
      <dgm:spPr/>
      <dgm:t>
        <a:bodyPr/>
        <a:lstStyle/>
        <a:p>
          <a:endParaRPr lang="en-US"/>
        </a:p>
      </dgm:t>
    </dgm:pt>
    <dgm:pt modelId="{36F71412-FD3A-4A90-A9F5-6C09B648A480}" type="pres">
      <dgm:prSet presAssocID="{AB88721C-E30B-42E8-9015-089C3200C08D}" presName="sp" presStyleCnt="0"/>
      <dgm:spPr/>
      <dgm:t>
        <a:bodyPr/>
        <a:lstStyle/>
        <a:p>
          <a:endParaRPr lang="en-US"/>
        </a:p>
      </dgm:t>
    </dgm:pt>
    <dgm:pt modelId="{6079A9B4-8B94-44E7-B90E-326D47D86789}" type="pres">
      <dgm:prSet presAssocID="{5AFD2CA4-AD8C-484F-84BE-10D12DE667A3}" presName="composite" presStyleCnt="0"/>
      <dgm:spPr/>
      <dgm:t>
        <a:bodyPr/>
        <a:lstStyle/>
        <a:p>
          <a:endParaRPr lang="en-US"/>
        </a:p>
      </dgm:t>
    </dgm:pt>
    <dgm:pt modelId="{5C5FCF6E-28F0-4F13-B8AB-FCD3A8645012}" type="pres">
      <dgm:prSet presAssocID="{5AFD2CA4-AD8C-484F-84BE-10D12DE667A3}" presName="parentText" presStyleLbl="alignNode1" presStyleIdx="2" presStyleCnt="3">
        <dgm:presLayoutVars>
          <dgm:chMax val="1"/>
          <dgm:bulletEnabled val="1"/>
        </dgm:presLayoutVars>
      </dgm:prSet>
      <dgm:spPr/>
      <dgm:t>
        <a:bodyPr/>
        <a:lstStyle/>
        <a:p>
          <a:endParaRPr lang="en-US"/>
        </a:p>
      </dgm:t>
    </dgm:pt>
    <dgm:pt modelId="{795CD31D-3F8A-4CEB-B56A-DFBBD0C4FCF7}" type="pres">
      <dgm:prSet presAssocID="{5AFD2CA4-AD8C-484F-84BE-10D12DE667A3}" presName="descendantText" presStyleLbl="alignAcc1" presStyleIdx="2" presStyleCnt="3" custLinFactNeighborX="1248">
        <dgm:presLayoutVars>
          <dgm:bulletEnabled val="1"/>
        </dgm:presLayoutVars>
      </dgm:prSet>
      <dgm:spPr/>
      <dgm:t>
        <a:bodyPr/>
        <a:lstStyle/>
        <a:p>
          <a:endParaRPr lang="en-US"/>
        </a:p>
      </dgm:t>
    </dgm:pt>
  </dgm:ptLst>
  <dgm:cxnLst>
    <dgm:cxn modelId="{F761468D-A537-4FE5-9E6F-133837A159A3}" type="presOf" srcId="{C90A053F-E839-604B-B277-62BD412A0B8A}" destId="{B183397D-1AD0-45EA-92D0-12EBE6EB09C2}" srcOrd="0" destOrd="0" presId="urn:microsoft.com/office/officeart/2005/8/layout/chevron2"/>
    <dgm:cxn modelId="{8533013E-0F60-9140-8F8A-955E5B02B203}" srcId="{5AFD2CA4-AD8C-484F-84BE-10D12DE667A3}" destId="{7426827C-6683-3B47-B054-2FAAF85925B4}" srcOrd="0" destOrd="0" parTransId="{B1E9A203-F587-954E-A6C4-561FED82E053}" sibTransId="{E5D2A135-EFFA-0E42-8B6D-7F121FDCBBB5}"/>
    <dgm:cxn modelId="{D0A20B6D-F7B0-4C7D-BE01-865F44A58860}" type="presOf" srcId="{0AF1600E-C48A-414F-9EB8-CE8E4B8663E1}" destId="{433AF202-61C9-4132-82F0-2BADA0DBA3E9}" srcOrd="0" destOrd="0" presId="urn:microsoft.com/office/officeart/2005/8/layout/chevron2"/>
    <dgm:cxn modelId="{2218A9EA-73B2-4D97-A768-70741AD74279}" srcId="{5BC1BA1E-E9E0-4A7C-8D20-EBE607E87E25}" destId="{0AF1600E-C48A-414F-9EB8-CE8E4B8663E1}" srcOrd="1" destOrd="0" parTransId="{91ACC181-5C62-4D1D-BD3E-0112EC8CA4A8}" sibTransId="{AB88721C-E30B-42E8-9015-089C3200C08D}"/>
    <dgm:cxn modelId="{D86F2CED-28D1-DB4B-AFDB-6BFD32BE0C5E}" srcId="{4D3CC7CD-937F-4484-8003-BA5A089F8C30}" destId="{51D601E7-E4E1-C644-B4E5-A236F8A3F9DD}" srcOrd="0" destOrd="0" parTransId="{D6BF2EC7-270C-0C40-8A26-8D101B8E6B55}" sibTransId="{FDFCD1DE-DD21-9447-9FB4-D72EE75FA845}"/>
    <dgm:cxn modelId="{0882713A-7578-49D2-A2C6-DEF084647229}" type="presOf" srcId="{4D3CC7CD-937F-4484-8003-BA5A089F8C30}" destId="{689684EC-91BE-4929-B0EF-186FB35850B1}" srcOrd="0" destOrd="0" presId="urn:microsoft.com/office/officeart/2005/8/layout/chevron2"/>
    <dgm:cxn modelId="{E5E10EAD-6D25-4F6C-94AF-551843951D4B}" type="presOf" srcId="{5BC1BA1E-E9E0-4A7C-8D20-EBE607E87E25}" destId="{C1F9986F-171E-45B5-90DA-37D1DF490758}" srcOrd="0" destOrd="0" presId="urn:microsoft.com/office/officeart/2005/8/layout/chevron2"/>
    <dgm:cxn modelId="{9377B18D-2A05-4B57-9274-BB3D3E0DF699}" type="presOf" srcId="{5AFD2CA4-AD8C-484F-84BE-10D12DE667A3}" destId="{5C5FCF6E-28F0-4F13-B8AB-FCD3A8645012}" srcOrd="0" destOrd="0" presId="urn:microsoft.com/office/officeart/2005/8/layout/chevron2"/>
    <dgm:cxn modelId="{31A2139F-6515-4266-9F3B-3C0722C701D4}" srcId="{5BC1BA1E-E9E0-4A7C-8D20-EBE607E87E25}" destId="{4D3CC7CD-937F-4484-8003-BA5A089F8C30}" srcOrd="0" destOrd="0" parTransId="{0AE6BF0E-E1B2-40EC-ABE7-354B6D0F3FF9}" sibTransId="{E0F376FE-2394-47D6-8528-950577E4D6D6}"/>
    <dgm:cxn modelId="{67041CFC-BAEC-5349-93F0-940C93E358FA}" srcId="{0AF1600E-C48A-414F-9EB8-CE8E4B8663E1}" destId="{C90A053F-E839-604B-B277-62BD412A0B8A}" srcOrd="0" destOrd="0" parTransId="{E88E5F31-EC78-4143-84D0-5F299E8E6501}" sibTransId="{041418D0-424C-894F-914C-AFC2CF52B360}"/>
    <dgm:cxn modelId="{FEF34CAB-14B5-4F4B-948D-3A2D1BCCCC18}" type="presOf" srcId="{51D601E7-E4E1-C644-B4E5-A236F8A3F9DD}" destId="{8F3BCB49-3C1E-4D22-B3A3-01F05425EFB5}" srcOrd="0" destOrd="0" presId="urn:microsoft.com/office/officeart/2005/8/layout/chevron2"/>
    <dgm:cxn modelId="{01F3E934-9500-42D9-81C5-D89C94FE0373}" type="presOf" srcId="{7426827C-6683-3B47-B054-2FAAF85925B4}" destId="{795CD31D-3F8A-4CEB-B56A-DFBBD0C4FCF7}" srcOrd="0" destOrd="0" presId="urn:microsoft.com/office/officeart/2005/8/layout/chevron2"/>
    <dgm:cxn modelId="{FEE9382D-BBDF-4E0F-B817-F58F880B18F0}" srcId="{5BC1BA1E-E9E0-4A7C-8D20-EBE607E87E25}" destId="{5AFD2CA4-AD8C-484F-84BE-10D12DE667A3}" srcOrd="2" destOrd="0" parTransId="{6B8AC1C0-4522-404A-AF83-C3CEE836C946}" sibTransId="{F830C5E9-8DC5-4138-961F-BB30B3FD19AC}"/>
    <dgm:cxn modelId="{C49D0BCB-18F7-4777-88FE-E95FD5EA503F}" type="presParOf" srcId="{C1F9986F-171E-45B5-90DA-37D1DF490758}" destId="{4F248F15-D8EA-4644-84B9-ECC87C26CF27}" srcOrd="0" destOrd="0" presId="urn:microsoft.com/office/officeart/2005/8/layout/chevron2"/>
    <dgm:cxn modelId="{940A3964-8E86-4D7A-A9AE-09152076C799}" type="presParOf" srcId="{4F248F15-D8EA-4644-84B9-ECC87C26CF27}" destId="{689684EC-91BE-4929-B0EF-186FB35850B1}" srcOrd="0" destOrd="0" presId="urn:microsoft.com/office/officeart/2005/8/layout/chevron2"/>
    <dgm:cxn modelId="{D6F64814-8B4F-450E-B573-17AEAA09CEC0}" type="presParOf" srcId="{4F248F15-D8EA-4644-84B9-ECC87C26CF27}" destId="{8F3BCB49-3C1E-4D22-B3A3-01F05425EFB5}" srcOrd="1" destOrd="0" presId="urn:microsoft.com/office/officeart/2005/8/layout/chevron2"/>
    <dgm:cxn modelId="{489F87D0-AFFF-4DEF-B8B0-2D5F5121CA03}" type="presParOf" srcId="{C1F9986F-171E-45B5-90DA-37D1DF490758}" destId="{6CF9E98F-6BA4-4569-AB0D-CA6D65095719}" srcOrd="1" destOrd="0" presId="urn:microsoft.com/office/officeart/2005/8/layout/chevron2"/>
    <dgm:cxn modelId="{6C4BE325-EF8E-47D0-A9CD-93BE6749E559}" type="presParOf" srcId="{C1F9986F-171E-45B5-90DA-37D1DF490758}" destId="{DEDA3FF8-002F-4723-9593-6B526489295A}" srcOrd="2" destOrd="0" presId="urn:microsoft.com/office/officeart/2005/8/layout/chevron2"/>
    <dgm:cxn modelId="{EC909D59-15F0-4346-AB25-D17948BEA333}" type="presParOf" srcId="{DEDA3FF8-002F-4723-9593-6B526489295A}" destId="{433AF202-61C9-4132-82F0-2BADA0DBA3E9}" srcOrd="0" destOrd="0" presId="urn:microsoft.com/office/officeart/2005/8/layout/chevron2"/>
    <dgm:cxn modelId="{44398A2B-44FD-4FDB-B558-69DC8F7894E0}" type="presParOf" srcId="{DEDA3FF8-002F-4723-9593-6B526489295A}" destId="{B183397D-1AD0-45EA-92D0-12EBE6EB09C2}" srcOrd="1" destOrd="0" presId="urn:microsoft.com/office/officeart/2005/8/layout/chevron2"/>
    <dgm:cxn modelId="{B0E7771F-BF05-470F-8E4E-3EE0A1E8EB3F}" type="presParOf" srcId="{C1F9986F-171E-45B5-90DA-37D1DF490758}" destId="{36F71412-FD3A-4A90-A9F5-6C09B648A480}" srcOrd="3" destOrd="0" presId="urn:microsoft.com/office/officeart/2005/8/layout/chevron2"/>
    <dgm:cxn modelId="{71EB447E-B96C-48A3-8400-F3DE3B34220A}" type="presParOf" srcId="{C1F9986F-171E-45B5-90DA-37D1DF490758}" destId="{6079A9B4-8B94-44E7-B90E-326D47D86789}" srcOrd="4" destOrd="0" presId="urn:microsoft.com/office/officeart/2005/8/layout/chevron2"/>
    <dgm:cxn modelId="{8BA7E4B3-D70C-4E93-9750-03772D374AD9}" type="presParOf" srcId="{6079A9B4-8B94-44E7-B90E-326D47D86789}" destId="{5C5FCF6E-28F0-4F13-B8AB-FCD3A8645012}" srcOrd="0" destOrd="0" presId="urn:microsoft.com/office/officeart/2005/8/layout/chevron2"/>
    <dgm:cxn modelId="{7A2B8FF5-0114-453F-86A4-D818C5A40E14}" type="presParOf" srcId="{6079A9B4-8B94-44E7-B90E-326D47D86789}" destId="{795CD31D-3F8A-4CEB-B56A-DFBBD0C4FC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37B4-BA68-0E49-AB61-FB72CD57F6FA}">
      <dsp:nvSpPr>
        <dsp:cNvPr id="0" name=""/>
        <dsp:cNvSpPr/>
      </dsp:nvSpPr>
      <dsp:spPr>
        <a:xfrm>
          <a:off x="4142" y="1505595"/>
          <a:ext cx="1284138" cy="173575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ELD Standards Document Overview and Phase In Plan  minutes</a:t>
          </a:r>
        </a:p>
        <a:p>
          <a:pPr lvl="0" algn="ctr" defTabSz="533400">
            <a:lnSpc>
              <a:spcPct val="90000"/>
            </a:lnSpc>
            <a:spcBef>
              <a:spcPct val="0"/>
            </a:spcBef>
            <a:spcAft>
              <a:spcPct val="35000"/>
            </a:spcAft>
          </a:pPr>
          <a:r>
            <a:rPr lang="en-US" sz="1200" kern="1200" dirty="0" smtClean="0"/>
            <a:t>5 minutes</a:t>
          </a:r>
          <a:endParaRPr lang="en-US" sz="1200" kern="1200" dirty="0"/>
        </a:p>
      </dsp:txBody>
      <dsp:txXfrm>
        <a:off x="41753" y="1543206"/>
        <a:ext cx="1208916" cy="1660528"/>
      </dsp:txXfrm>
    </dsp:sp>
    <dsp:sp modelId="{973540A2-DF57-D841-8BE9-71160C7FCACA}">
      <dsp:nvSpPr>
        <dsp:cNvPr id="0" name=""/>
        <dsp:cNvSpPr/>
      </dsp:nvSpPr>
      <dsp:spPr>
        <a:xfrm>
          <a:off x="1416694" y="2214237"/>
          <a:ext cx="272237" cy="31846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416694" y="2277930"/>
        <a:ext cx="190566" cy="191080"/>
      </dsp:txXfrm>
    </dsp:sp>
    <dsp:sp modelId="{E28FA7FE-BC78-8548-821E-D0BB810DED5C}">
      <dsp:nvSpPr>
        <dsp:cNvPr id="0" name=""/>
        <dsp:cNvSpPr/>
      </dsp:nvSpPr>
      <dsp:spPr>
        <a:xfrm>
          <a:off x="1801936" y="1505595"/>
          <a:ext cx="1284138" cy="173575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Clock Partners</a:t>
          </a:r>
        </a:p>
        <a:p>
          <a:pPr lvl="0" algn="ctr" defTabSz="533400">
            <a:lnSpc>
              <a:spcPct val="90000"/>
            </a:lnSpc>
            <a:spcBef>
              <a:spcPct val="0"/>
            </a:spcBef>
            <a:spcAft>
              <a:spcPct val="35000"/>
            </a:spcAft>
          </a:pPr>
          <a:r>
            <a:rPr lang="en-US" sz="1200" kern="1200" dirty="0" smtClean="0"/>
            <a:t>4 minutes</a:t>
          </a:r>
          <a:endParaRPr lang="en-US" sz="1200" kern="1200" dirty="0"/>
        </a:p>
      </dsp:txBody>
      <dsp:txXfrm>
        <a:off x="1839547" y="1543206"/>
        <a:ext cx="1208916" cy="1660528"/>
      </dsp:txXfrm>
    </dsp:sp>
    <dsp:sp modelId="{81C1E427-F4BE-8441-8360-D46FF5B1D6C7}">
      <dsp:nvSpPr>
        <dsp:cNvPr id="0" name=""/>
        <dsp:cNvSpPr/>
      </dsp:nvSpPr>
      <dsp:spPr>
        <a:xfrm>
          <a:off x="3214489" y="2214237"/>
          <a:ext cx="272237" cy="31846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214489" y="2277930"/>
        <a:ext cx="190566" cy="191080"/>
      </dsp:txXfrm>
    </dsp:sp>
    <dsp:sp modelId="{0DBEF559-CE88-654C-BF3E-D0DC82779C40}">
      <dsp:nvSpPr>
        <dsp:cNvPr id="0" name=""/>
        <dsp:cNvSpPr/>
      </dsp:nvSpPr>
      <dsp:spPr>
        <a:xfrm>
          <a:off x="3599730" y="1505595"/>
          <a:ext cx="1284138" cy="173575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Lily Wong Fillmore Video with Reflective Questions</a:t>
          </a:r>
        </a:p>
        <a:p>
          <a:pPr lvl="0" algn="ctr" defTabSz="533400">
            <a:lnSpc>
              <a:spcPct val="90000"/>
            </a:lnSpc>
            <a:spcBef>
              <a:spcPct val="0"/>
            </a:spcBef>
            <a:spcAft>
              <a:spcPct val="35000"/>
            </a:spcAft>
          </a:pPr>
          <a:r>
            <a:rPr lang="en-US" sz="1200" kern="1200" dirty="0" smtClean="0"/>
            <a:t>6 minutes</a:t>
          </a:r>
        </a:p>
        <a:p>
          <a:pPr lvl="0" algn="ctr" defTabSz="533400">
            <a:lnSpc>
              <a:spcPct val="90000"/>
            </a:lnSpc>
            <a:spcBef>
              <a:spcPct val="0"/>
            </a:spcBef>
            <a:spcAft>
              <a:spcPct val="35000"/>
            </a:spcAft>
          </a:pPr>
          <a:endParaRPr lang="en-US" sz="1200" kern="1200" dirty="0"/>
        </a:p>
      </dsp:txBody>
      <dsp:txXfrm>
        <a:off x="3637341" y="1543206"/>
        <a:ext cx="1208916" cy="1660528"/>
      </dsp:txXfrm>
    </dsp:sp>
    <dsp:sp modelId="{12AA9F5D-A6AF-E947-99CE-EC2B60F817FC}">
      <dsp:nvSpPr>
        <dsp:cNvPr id="0" name=""/>
        <dsp:cNvSpPr/>
      </dsp:nvSpPr>
      <dsp:spPr>
        <a:xfrm>
          <a:off x="5012283" y="2214237"/>
          <a:ext cx="272237" cy="31846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12283" y="2277930"/>
        <a:ext cx="190566" cy="191080"/>
      </dsp:txXfrm>
    </dsp:sp>
    <dsp:sp modelId="{68B7968B-E3FE-4548-8FCB-F3E88096D441}">
      <dsp:nvSpPr>
        <dsp:cNvPr id="0" name=""/>
        <dsp:cNvSpPr/>
      </dsp:nvSpPr>
      <dsp:spPr>
        <a:xfrm>
          <a:off x="5397524" y="1505595"/>
          <a:ext cx="1284138" cy="173575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Prior Knowledge – Labeling ELD Standards using ELD Standards Word Wall</a:t>
          </a:r>
        </a:p>
        <a:p>
          <a:pPr lvl="0" algn="ctr" defTabSz="533400">
            <a:lnSpc>
              <a:spcPct val="90000"/>
            </a:lnSpc>
            <a:spcBef>
              <a:spcPct val="0"/>
            </a:spcBef>
            <a:spcAft>
              <a:spcPct val="35000"/>
            </a:spcAft>
          </a:pPr>
          <a:r>
            <a:rPr lang="en-US" sz="1200" kern="1200" dirty="0" smtClean="0"/>
            <a:t>(partner work then sneak-a-peak)</a:t>
          </a:r>
        </a:p>
        <a:p>
          <a:pPr lvl="0" algn="ctr" defTabSz="533400">
            <a:lnSpc>
              <a:spcPct val="90000"/>
            </a:lnSpc>
            <a:spcBef>
              <a:spcPct val="0"/>
            </a:spcBef>
            <a:spcAft>
              <a:spcPct val="35000"/>
            </a:spcAft>
          </a:pPr>
          <a:r>
            <a:rPr lang="en-US" sz="1200" kern="1200" dirty="0" smtClean="0"/>
            <a:t>30 minutes</a:t>
          </a:r>
        </a:p>
      </dsp:txBody>
      <dsp:txXfrm>
        <a:off x="5435135" y="1543206"/>
        <a:ext cx="1208916" cy="1660528"/>
      </dsp:txXfrm>
    </dsp:sp>
    <dsp:sp modelId="{8955F5DE-0F3F-1F41-9833-EC83D4AB8782}">
      <dsp:nvSpPr>
        <dsp:cNvPr id="0" name=""/>
        <dsp:cNvSpPr/>
      </dsp:nvSpPr>
      <dsp:spPr>
        <a:xfrm>
          <a:off x="6810077" y="2214237"/>
          <a:ext cx="272237" cy="31846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810077" y="2277930"/>
        <a:ext cx="190566" cy="191080"/>
      </dsp:txXfrm>
    </dsp:sp>
    <dsp:sp modelId="{F17A6063-A123-DD40-A2AC-E271D2350574}">
      <dsp:nvSpPr>
        <dsp:cNvPr id="0" name=""/>
        <dsp:cNvSpPr/>
      </dsp:nvSpPr>
      <dsp:spPr>
        <a:xfrm>
          <a:off x="7195318" y="1505595"/>
          <a:ext cx="1284138" cy="173575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Review Layout </a:t>
          </a:r>
        </a:p>
        <a:p>
          <a:pPr lvl="0" algn="ctr" defTabSz="533400">
            <a:lnSpc>
              <a:spcPct val="90000"/>
            </a:lnSpc>
            <a:spcBef>
              <a:spcPct val="0"/>
            </a:spcBef>
            <a:spcAft>
              <a:spcPct val="35000"/>
            </a:spcAft>
          </a:pPr>
          <a:r>
            <a:rPr lang="en-US" sz="1200" kern="1200" dirty="0" smtClean="0"/>
            <a:t>15 minutes</a:t>
          </a:r>
          <a:endParaRPr lang="en-US" sz="1200" kern="1200" dirty="0"/>
        </a:p>
      </dsp:txBody>
      <dsp:txXfrm>
        <a:off x="7232929" y="1543206"/>
        <a:ext cx="1208916" cy="1660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0B9CF-C9D1-574C-B9BF-9ADE2EABD4E0}">
      <dsp:nvSpPr>
        <dsp:cNvPr id="0" name=""/>
        <dsp:cNvSpPr/>
      </dsp:nvSpPr>
      <dsp:spPr>
        <a:xfrm>
          <a:off x="3728" y="2409175"/>
          <a:ext cx="1630027" cy="153164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Quotes from Appendix C </a:t>
          </a:r>
        </a:p>
        <a:p>
          <a:pPr lvl="0" algn="ctr" defTabSz="800100">
            <a:lnSpc>
              <a:spcPct val="90000"/>
            </a:lnSpc>
            <a:spcBef>
              <a:spcPct val="0"/>
            </a:spcBef>
            <a:spcAft>
              <a:spcPct val="35000"/>
            </a:spcAft>
          </a:pPr>
          <a:r>
            <a:rPr lang="en-US" sz="1800" kern="1200" dirty="0" smtClean="0"/>
            <a:t>30 minutes</a:t>
          </a:r>
          <a:endParaRPr lang="en-US" sz="1800" kern="1200" dirty="0"/>
        </a:p>
      </dsp:txBody>
      <dsp:txXfrm>
        <a:off x="48588" y="2454035"/>
        <a:ext cx="1540307" cy="1441928"/>
      </dsp:txXfrm>
    </dsp:sp>
    <dsp:sp modelId="{5378E373-581A-6048-9AEC-6088934BDEB2}">
      <dsp:nvSpPr>
        <dsp:cNvPr id="0" name=""/>
        <dsp:cNvSpPr/>
      </dsp:nvSpPr>
      <dsp:spPr>
        <a:xfrm>
          <a:off x="1796758" y="2972876"/>
          <a:ext cx="345565" cy="40424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96758" y="3053725"/>
        <a:ext cx="241896" cy="242548"/>
      </dsp:txXfrm>
    </dsp:sp>
    <dsp:sp modelId="{C1475271-C7E1-8949-B590-E50F9B1019A9}">
      <dsp:nvSpPr>
        <dsp:cNvPr id="0" name=""/>
        <dsp:cNvSpPr/>
      </dsp:nvSpPr>
      <dsp:spPr>
        <a:xfrm>
          <a:off x="2285766" y="2409175"/>
          <a:ext cx="1630027" cy="153164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Chunked Reading of Appendix C</a:t>
          </a:r>
        </a:p>
        <a:p>
          <a:pPr lvl="0" algn="ctr" defTabSz="800100">
            <a:lnSpc>
              <a:spcPct val="90000"/>
            </a:lnSpc>
            <a:spcBef>
              <a:spcPct val="0"/>
            </a:spcBef>
            <a:spcAft>
              <a:spcPct val="35000"/>
            </a:spcAft>
          </a:pPr>
          <a:r>
            <a:rPr lang="en-US" sz="1800" kern="1200" dirty="0" smtClean="0"/>
            <a:t>45 minutes</a:t>
          </a:r>
          <a:endParaRPr lang="en-US" sz="1800" kern="1200" dirty="0"/>
        </a:p>
      </dsp:txBody>
      <dsp:txXfrm>
        <a:off x="2330626" y="2454035"/>
        <a:ext cx="1540307" cy="1441928"/>
      </dsp:txXfrm>
    </dsp:sp>
    <dsp:sp modelId="{900DB402-BB28-DE46-903E-789B93A139E3}">
      <dsp:nvSpPr>
        <dsp:cNvPr id="0" name=""/>
        <dsp:cNvSpPr/>
      </dsp:nvSpPr>
      <dsp:spPr>
        <a:xfrm>
          <a:off x="4078797" y="2972876"/>
          <a:ext cx="345565" cy="40424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78797" y="3053725"/>
        <a:ext cx="241896" cy="242548"/>
      </dsp:txXfrm>
    </dsp:sp>
    <dsp:sp modelId="{5583F0C3-1006-E944-BC5A-968CEB65A573}">
      <dsp:nvSpPr>
        <dsp:cNvPr id="0" name=""/>
        <dsp:cNvSpPr/>
      </dsp:nvSpPr>
      <dsp:spPr>
        <a:xfrm>
          <a:off x="4567805" y="2409175"/>
          <a:ext cx="1630027" cy="153164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Visualization  Reflection</a:t>
          </a:r>
        </a:p>
        <a:p>
          <a:pPr lvl="0" algn="ctr" defTabSz="800100">
            <a:lnSpc>
              <a:spcPct val="90000"/>
            </a:lnSpc>
            <a:spcBef>
              <a:spcPct val="0"/>
            </a:spcBef>
            <a:spcAft>
              <a:spcPct val="35000"/>
            </a:spcAft>
          </a:pPr>
          <a:r>
            <a:rPr lang="en-US" sz="1800" kern="1200" dirty="0" smtClean="0"/>
            <a:t>20 minutes</a:t>
          </a:r>
        </a:p>
        <a:p>
          <a:pPr lvl="0" algn="ctr" defTabSz="800100">
            <a:lnSpc>
              <a:spcPct val="90000"/>
            </a:lnSpc>
            <a:spcBef>
              <a:spcPct val="0"/>
            </a:spcBef>
            <a:spcAft>
              <a:spcPct val="35000"/>
            </a:spcAft>
          </a:pPr>
          <a:endParaRPr lang="en-US" sz="1800" kern="1200" dirty="0"/>
        </a:p>
      </dsp:txBody>
      <dsp:txXfrm>
        <a:off x="4612665" y="2454035"/>
        <a:ext cx="1540307" cy="1441928"/>
      </dsp:txXfrm>
    </dsp:sp>
    <dsp:sp modelId="{D0B6CBF6-41EE-6C47-A9A8-FA1B3445DAF8}">
      <dsp:nvSpPr>
        <dsp:cNvPr id="0" name=""/>
        <dsp:cNvSpPr/>
      </dsp:nvSpPr>
      <dsp:spPr>
        <a:xfrm>
          <a:off x="6360835" y="2972876"/>
          <a:ext cx="345565" cy="404246"/>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360835" y="3053725"/>
        <a:ext cx="241896" cy="242548"/>
      </dsp:txXfrm>
    </dsp:sp>
    <dsp:sp modelId="{90BE6E4F-8CB4-F940-BB3D-D1FDA94FCAEB}">
      <dsp:nvSpPr>
        <dsp:cNvPr id="0" name=""/>
        <dsp:cNvSpPr/>
      </dsp:nvSpPr>
      <dsp:spPr>
        <a:xfrm>
          <a:off x="6849844" y="2409175"/>
          <a:ext cx="1630027" cy="153164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Publish Our Strategies and </a:t>
          </a:r>
          <a:r>
            <a:rPr lang="en-US" sz="1800" kern="1200" smtClean="0"/>
            <a:t>Evaluations </a:t>
          </a:r>
        </a:p>
        <a:p>
          <a:pPr lvl="0" algn="ctr" defTabSz="800100">
            <a:lnSpc>
              <a:spcPct val="90000"/>
            </a:lnSpc>
            <a:spcBef>
              <a:spcPct val="0"/>
            </a:spcBef>
            <a:spcAft>
              <a:spcPct val="35000"/>
            </a:spcAft>
          </a:pPr>
          <a:r>
            <a:rPr lang="en-US" sz="1800" kern="1200" smtClean="0"/>
            <a:t>10 </a:t>
          </a:r>
          <a:r>
            <a:rPr lang="en-US" sz="1800" kern="1200" dirty="0" smtClean="0"/>
            <a:t>minutes</a:t>
          </a:r>
        </a:p>
      </dsp:txBody>
      <dsp:txXfrm>
        <a:off x="6894704" y="2454035"/>
        <a:ext cx="1540307" cy="1441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7A43860-4999-4529-B2C5-EAB3DE612673}" type="datetimeFigureOut">
              <a:rPr lang="en-US" smtClean="0"/>
              <a:t>4/23/2014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CF0ADDE-C9D6-4899-B702-CF21C71CE1DA}" type="slidenum">
              <a:rPr lang="en-US" smtClean="0"/>
              <a:t>‹#›</a:t>
            </a:fld>
            <a:endParaRPr lang="en-US"/>
          </a:p>
        </p:txBody>
      </p:sp>
    </p:spTree>
    <p:extLst>
      <p:ext uri="{BB962C8B-B14F-4D97-AF65-F5344CB8AC3E}">
        <p14:creationId xmlns:p14="http://schemas.microsoft.com/office/powerpoint/2010/main" val="274742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D55E88-ED03-4706-B82B-C2A30587D5BE}" type="datetimeFigureOut">
              <a:rPr lang="en-US" smtClean="0"/>
              <a:t>4/23/2014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AFABCE-4A3F-4FE5-95A6-3F5FA3806EDC}" type="slidenum">
              <a:rPr lang="en-US" smtClean="0"/>
              <a:t>‹#›</a:t>
            </a:fld>
            <a:endParaRPr lang="en-US"/>
          </a:p>
        </p:txBody>
      </p:sp>
    </p:spTree>
    <p:extLst>
      <p:ext uri="{BB962C8B-B14F-4D97-AF65-F5344CB8AC3E}">
        <p14:creationId xmlns:p14="http://schemas.microsoft.com/office/powerpoint/2010/main" val="66487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a:t>8:06 – 8:07</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540B49D3-880A-458E-9CE7-141374A3DDE1}" type="slidenum">
              <a:rPr lang="en-US" sz="1200">
                <a:latin typeface="Calibri" panose="020F0502020204030204" pitchFamily="34" charset="0"/>
              </a:rPr>
              <a:pPr eaLnBrk="1" hangingPunct="1"/>
              <a:t>3</a:t>
            </a:fld>
            <a:endParaRPr lang="en-US" sz="1200">
              <a:latin typeface="Calibri" panose="020F0502020204030204" pitchFamily="34" charset="0"/>
            </a:endParaRPr>
          </a:p>
        </p:txBody>
      </p:sp>
    </p:spTree>
    <p:extLst>
      <p:ext uri="{BB962C8B-B14F-4D97-AF65-F5344CB8AC3E}">
        <p14:creationId xmlns:p14="http://schemas.microsoft.com/office/powerpoint/2010/main" val="17915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10:37 – 10:40</a:t>
            </a:r>
            <a:endParaRPr lang="en-US" b="1"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8CF874A8-F8BC-431B-8AB6-256B17FE2016}" type="slidenum">
              <a:rPr lang="en-US" sz="1200">
                <a:latin typeface="Calibri" panose="020F0502020204030204" pitchFamily="34" charset="0"/>
              </a:rPr>
              <a:pPr eaLnBrk="1" hangingPunct="1"/>
              <a:t>16</a:t>
            </a:fld>
            <a:endParaRPr lang="en-US" sz="1200">
              <a:latin typeface="Calibri" panose="020F0502020204030204" pitchFamily="34" charset="0"/>
            </a:endParaRPr>
          </a:p>
        </p:txBody>
      </p:sp>
    </p:spTree>
    <p:extLst>
      <p:ext uri="{BB962C8B-B14F-4D97-AF65-F5344CB8AC3E}">
        <p14:creationId xmlns:p14="http://schemas.microsoft.com/office/powerpoint/2010/main" val="336238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xfrm>
            <a:off x="196357" y="4278604"/>
            <a:ext cx="6629047"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10:15 – 10:20</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DC3C8D8C-645D-41AA-9F28-BE53CED8F39F}" type="slidenum">
              <a:rPr lang="en-US" sz="1200">
                <a:latin typeface="Calibri" panose="020F0502020204030204" pitchFamily="34" charset="0"/>
              </a:rPr>
              <a:pPr eaLnBrk="1" hangingPunct="1"/>
              <a:t>17</a:t>
            </a:fld>
            <a:endParaRPr lang="en-US" sz="1200">
              <a:latin typeface="Calibri" panose="020F0502020204030204" pitchFamily="34" charset="0"/>
            </a:endParaRPr>
          </a:p>
        </p:txBody>
      </p:sp>
    </p:spTree>
    <p:extLst>
      <p:ext uri="{BB962C8B-B14F-4D97-AF65-F5344CB8AC3E}">
        <p14:creationId xmlns:p14="http://schemas.microsoft.com/office/powerpoint/2010/main" val="110544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xfrm>
            <a:off x="196357" y="4278604"/>
            <a:ext cx="6629047"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10:20 – 10:23</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845131B2-9896-4013-B531-4A389C1F15EC}" type="slidenum">
              <a:rPr lang="en-US" sz="1200">
                <a:latin typeface="Calibri" panose="020F0502020204030204" pitchFamily="34" charset="0"/>
              </a:rPr>
              <a:pPr eaLnBrk="1" hangingPunct="1"/>
              <a:t>18</a:t>
            </a:fld>
            <a:endParaRPr lang="en-US" sz="1200">
              <a:latin typeface="Calibri" panose="020F0502020204030204" pitchFamily="34" charset="0"/>
            </a:endParaRPr>
          </a:p>
        </p:txBody>
      </p:sp>
    </p:spTree>
    <p:extLst>
      <p:ext uri="{BB962C8B-B14F-4D97-AF65-F5344CB8AC3E}">
        <p14:creationId xmlns:p14="http://schemas.microsoft.com/office/powerpoint/2010/main" val="14236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xfrm>
            <a:off x="196357" y="4278604"/>
            <a:ext cx="6629047"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10:23 – 10:26</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34AD4CB9-8A56-4956-AAB0-418DB6212ED0}" type="slidenum">
              <a:rPr lang="en-US" sz="1200">
                <a:latin typeface="Calibri" panose="020F0502020204030204" pitchFamily="34" charset="0"/>
              </a:rPr>
              <a:pPr eaLnBrk="1" hangingPunct="1"/>
              <a:t>19</a:t>
            </a:fld>
            <a:endParaRPr lang="en-US" sz="1200">
              <a:latin typeface="Calibri" panose="020F0502020204030204" pitchFamily="34" charset="0"/>
            </a:endParaRPr>
          </a:p>
        </p:txBody>
      </p:sp>
    </p:spTree>
    <p:extLst>
      <p:ext uri="{BB962C8B-B14F-4D97-AF65-F5344CB8AC3E}">
        <p14:creationId xmlns:p14="http://schemas.microsoft.com/office/powerpoint/2010/main" val="228948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406400" y="36512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xfrm>
            <a:off x="0" y="3941286"/>
            <a:ext cx="7008778" cy="418338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10:26 – 10:29 Now we will review Section 2.  Section 2 is the Elaboration on Critical Principles for Developing Language &amp; Cognition in Academic Contexts- </a:t>
            </a:r>
          </a:p>
          <a:p>
            <a:pPr>
              <a:buFontTx/>
              <a:buChar char="•"/>
            </a:pPr>
            <a:r>
              <a:rPr lang="en-US" smtClean="0"/>
              <a:t>It unpacks the Critical Principles via a set of standards for each grade level K-8 and for the grade spans 9-10 &amp; 11-12.</a:t>
            </a:r>
          </a:p>
          <a:p>
            <a:pPr>
              <a:buFontTx/>
              <a:buChar char="•"/>
            </a:pPr>
            <a:r>
              <a:rPr lang="en-US" smtClean="0"/>
              <a:t>On the right side we begin with the ELD Level Continuum that distinguishes three overall levels- Emerging, Expanding &amp; Bridging.</a:t>
            </a:r>
          </a:p>
          <a:p>
            <a:pPr>
              <a:buFontTx/>
              <a:buChar char="•"/>
            </a:pPr>
            <a:r>
              <a:rPr lang="en-US" smtClean="0"/>
              <a:t>In this sheet we are looking at only one MODE- Collaborative. The pages that follow unpack the standards for the other 2 MODES as well as the 3 PROCESSES in Part II Learning About How English Works</a:t>
            </a:r>
          </a:p>
          <a:p>
            <a:pPr>
              <a:buFontTx/>
              <a:buChar char="•"/>
            </a:pPr>
            <a:r>
              <a:rPr lang="en-US" smtClean="0"/>
              <a:t>The STRANDS are listed above the specific standard in number format.  There are 4 STRANDS to the Collaborative Mode.</a:t>
            </a:r>
          </a:p>
          <a:p>
            <a:pPr>
              <a:buFontTx/>
              <a:buChar char="•"/>
            </a:pPr>
            <a:r>
              <a:rPr lang="en-US" smtClean="0"/>
              <a:t>The Standards are identified for each strand within each proficiency level  of the key knowledge, skills, and abilities in English Language Development.  Each grade with have standards for each proficiency level in each of the 19 strands.</a:t>
            </a:r>
          </a:p>
          <a:p>
            <a:pPr>
              <a:buFontTx/>
              <a:buChar char="•"/>
            </a:pPr>
            <a:r>
              <a:rPr lang="en-US" smtClean="0"/>
              <a:t>The left side identifies the Teacher Resources that are to be considered in designing and implementing instruction for ELs- </a:t>
            </a:r>
          </a:p>
          <a:p>
            <a:pPr marL="294415" lvl="1" indent="-118090">
              <a:buFontTx/>
              <a:buChar char="•"/>
            </a:pPr>
            <a:r>
              <a:rPr lang="en-US" smtClean="0"/>
              <a:t>Corresponding ELA CC Standards,</a:t>
            </a:r>
          </a:p>
          <a:p>
            <a:pPr marL="294415" lvl="1" indent="-118090">
              <a:buFontTx/>
              <a:buChar char="•"/>
            </a:pPr>
            <a:r>
              <a:rPr lang="en-US" smtClean="0"/>
              <a:t>Purpose for Using the Language- featured in CC- Teachers support ELs to develop an awareness of these purposed for language as they progress in language proficiency &amp; through the grades</a:t>
            </a:r>
          </a:p>
          <a:p>
            <a:pPr marL="294415" lvl="1" indent="-118090">
              <a:buFontTx/>
              <a:buChar char="•"/>
            </a:pPr>
            <a:r>
              <a:rPr lang="en-US" smtClean="0"/>
              <a:t>Text Types- Each text has particular language features- based on discipline, content, purpose, and audience.  Informational are presented first to emphasize their importance in College &amp; career Ready</a:t>
            </a:r>
          </a:p>
          <a:p>
            <a:pPr marL="294415" lvl="1" indent="-118090">
              <a:buFontTx/>
              <a:buChar char="•"/>
            </a:pPr>
            <a:r>
              <a:rPr lang="en-US" smtClean="0"/>
              <a:t>Audiences- ELs need to consider the audience, partner, small collaborative group or whole group audience.</a:t>
            </a:r>
          </a:p>
          <a:p>
            <a:endParaRPr lang="en-US" smtClean="0"/>
          </a:p>
          <a:p>
            <a:endParaRPr lang="en-US"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FB7CFBD8-020E-45D2-BC0B-6D66F1D81D78}" type="slidenum">
              <a:rPr lang="en-US" sz="1200">
                <a:latin typeface="Calibri" panose="020F0502020204030204" pitchFamily="34" charset="0"/>
              </a:rPr>
              <a:pPr eaLnBrk="1" hangingPunct="1"/>
              <a:t>20</a:t>
            </a:fld>
            <a:endParaRPr lang="en-US" sz="1200">
              <a:latin typeface="Calibri" panose="020F0502020204030204" pitchFamily="34" charset="0"/>
            </a:endParaRPr>
          </a:p>
        </p:txBody>
      </p:sp>
    </p:spTree>
    <p:extLst>
      <p:ext uri="{BB962C8B-B14F-4D97-AF65-F5344CB8AC3E}">
        <p14:creationId xmlns:p14="http://schemas.microsoft.com/office/powerpoint/2010/main" val="309717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9:56 – 10:00</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D9B9A6A3-50EF-4980-8FFE-C4EE2A93E9A2}" type="slidenum">
              <a:rPr lang="en-US" sz="1200">
                <a:latin typeface="Calibri" panose="020F0502020204030204" pitchFamily="34" charset="0"/>
              </a:rPr>
              <a:pPr eaLnBrk="1" hangingPunct="1"/>
              <a:t>21</a:t>
            </a:fld>
            <a:endParaRPr lang="en-US" sz="1200">
              <a:latin typeface="Calibri" panose="020F0502020204030204" pitchFamily="34" charset="0"/>
            </a:endParaRPr>
          </a:p>
        </p:txBody>
      </p:sp>
    </p:spTree>
    <p:extLst>
      <p:ext uri="{BB962C8B-B14F-4D97-AF65-F5344CB8AC3E}">
        <p14:creationId xmlns:p14="http://schemas.microsoft.com/office/powerpoint/2010/main" val="42812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9:13- 9:43</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C94BB30E-2A66-4115-8225-4B60E10EF8E4}" type="slidenum">
              <a:rPr lang="en-US" sz="1200">
                <a:latin typeface="Calibri" panose="020F0502020204030204" pitchFamily="34" charset="0"/>
              </a:rPr>
              <a:pPr eaLnBrk="1" hangingPunct="1"/>
              <a:t>22</a:t>
            </a:fld>
            <a:endParaRPr lang="en-US" sz="1200">
              <a:latin typeface="Calibri" panose="020F0502020204030204" pitchFamily="34" charset="0"/>
            </a:endParaRPr>
          </a:p>
        </p:txBody>
      </p:sp>
    </p:spTree>
    <p:extLst>
      <p:ext uri="{BB962C8B-B14F-4D97-AF65-F5344CB8AC3E}">
        <p14:creationId xmlns:p14="http://schemas.microsoft.com/office/powerpoint/2010/main" val="423693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57066" indent="-291179" eaLnBrk="0" hangingPunct="0">
              <a:defRPr sz="2400">
                <a:solidFill>
                  <a:schemeClr val="tx1"/>
                </a:solidFill>
                <a:latin typeface="News Gothic MT" charset="0"/>
                <a:ea typeface="MS PGothic" panose="020B0600070205080204" pitchFamily="34" charset="-128"/>
              </a:defRPr>
            </a:lvl2pPr>
            <a:lvl3pPr marL="1164717" indent="-232943" eaLnBrk="0" hangingPunct="0">
              <a:defRPr sz="2400">
                <a:solidFill>
                  <a:schemeClr val="tx1"/>
                </a:solidFill>
                <a:latin typeface="News Gothic MT" charset="0"/>
                <a:ea typeface="MS PGothic" panose="020B0600070205080204" pitchFamily="34" charset="-128"/>
              </a:defRPr>
            </a:lvl3pPr>
            <a:lvl4pPr marL="1630604" indent="-232943" eaLnBrk="0" hangingPunct="0">
              <a:defRPr sz="2400">
                <a:solidFill>
                  <a:schemeClr val="tx1"/>
                </a:solidFill>
                <a:latin typeface="News Gothic MT" charset="0"/>
                <a:ea typeface="MS PGothic" panose="020B0600070205080204" pitchFamily="34" charset="-128"/>
              </a:defRPr>
            </a:lvl4pPr>
            <a:lvl5pPr marL="2096491" indent="-232943" eaLnBrk="0" hangingPunct="0">
              <a:defRPr sz="2400">
                <a:solidFill>
                  <a:schemeClr val="tx1"/>
                </a:solidFill>
                <a:latin typeface="News Gothic MT"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442CD9A8-3A9C-48B9-B896-00D096EF2C0D}" type="slidenum">
              <a:rPr lang="en-US" sz="1200">
                <a:latin typeface="Calibri" panose="020F0502020204030204" pitchFamily="34" charset="0"/>
              </a:rPr>
              <a:pPr eaLnBrk="1" hangingPunct="1"/>
              <a:t>23</a:t>
            </a:fld>
            <a:endParaRPr lang="en-US" sz="1200">
              <a:latin typeface="Calibri" panose="020F0502020204030204" pitchFamily="34" charset="0"/>
            </a:endParaRPr>
          </a:p>
        </p:txBody>
      </p:sp>
    </p:spTree>
    <p:extLst>
      <p:ext uri="{BB962C8B-B14F-4D97-AF65-F5344CB8AC3E}">
        <p14:creationId xmlns:p14="http://schemas.microsoft.com/office/powerpoint/2010/main" val="356850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SCRIBE #1 read the text and paraphrase (student)</a:t>
            </a:r>
          </a:p>
          <a:p>
            <a:r>
              <a:rPr lang="en-US" smtClean="0"/>
              <a:t>SCRIBE #2 listened to SCRIBE #1 and paraphrase (student #2)</a:t>
            </a:r>
          </a:p>
          <a:p>
            <a:r>
              <a:rPr lang="en-US" smtClean="0"/>
              <a:t>SCRIBE #3 listened to assess if SCRIBE #2 paraphrased correctly (teacher)</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57066" indent="-291179" eaLnBrk="0" hangingPunct="0">
              <a:defRPr sz="2400">
                <a:solidFill>
                  <a:schemeClr val="tx1"/>
                </a:solidFill>
                <a:latin typeface="News Gothic MT" charset="0"/>
                <a:ea typeface="MS PGothic" panose="020B0600070205080204" pitchFamily="34" charset="-128"/>
              </a:defRPr>
            </a:lvl2pPr>
            <a:lvl3pPr marL="1164717" indent="-232943" eaLnBrk="0" hangingPunct="0">
              <a:defRPr sz="2400">
                <a:solidFill>
                  <a:schemeClr val="tx1"/>
                </a:solidFill>
                <a:latin typeface="News Gothic MT" charset="0"/>
                <a:ea typeface="MS PGothic" panose="020B0600070205080204" pitchFamily="34" charset="-128"/>
              </a:defRPr>
            </a:lvl3pPr>
            <a:lvl4pPr marL="1630604" indent="-232943" eaLnBrk="0" hangingPunct="0">
              <a:defRPr sz="2400">
                <a:solidFill>
                  <a:schemeClr val="tx1"/>
                </a:solidFill>
                <a:latin typeface="News Gothic MT" charset="0"/>
                <a:ea typeface="MS PGothic" panose="020B0600070205080204" pitchFamily="34" charset="-128"/>
              </a:defRPr>
            </a:lvl4pPr>
            <a:lvl5pPr marL="2096491" indent="-232943" eaLnBrk="0" hangingPunct="0">
              <a:defRPr sz="2400">
                <a:solidFill>
                  <a:schemeClr val="tx1"/>
                </a:solidFill>
                <a:latin typeface="News Gothic MT"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184B6BE6-A3B0-4E63-8518-1FC24A82328F}" type="slidenum">
              <a:rPr lang="en-US" sz="1200">
                <a:latin typeface="Calibri" panose="020F0502020204030204" pitchFamily="34" charset="0"/>
              </a:rPr>
              <a:pPr eaLnBrk="1" hangingPunct="1"/>
              <a:t>24</a:t>
            </a:fld>
            <a:endParaRPr lang="en-US" sz="1200">
              <a:latin typeface="Calibri" panose="020F0502020204030204" pitchFamily="34" charset="0"/>
            </a:endParaRPr>
          </a:p>
        </p:txBody>
      </p:sp>
    </p:spTree>
    <p:extLst>
      <p:ext uri="{BB962C8B-B14F-4D97-AF65-F5344CB8AC3E}">
        <p14:creationId xmlns:p14="http://schemas.microsoft.com/office/powerpoint/2010/main" val="251801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8:53 – 8:56</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663ED55C-2120-4561-9C94-6B5ACF85294B}" type="slidenum">
              <a:rPr lang="en-US" sz="1200">
                <a:latin typeface="Calibri" panose="020F0502020204030204" pitchFamily="34" charset="0"/>
              </a:rPr>
              <a:pPr eaLnBrk="1" hangingPunct="1"/>
              <a:t>25</a:t>
            </a:fld>
            <a:endParaRPr lang="en-US" sz="1200">
              <a:latin typeface="Calibri" panose="020F0502020204030204" pitchFamily="34" charset="0"/>
            </a:endParaRPr>
          </a:p>
        </p:txBody>
      </p:sp>
    </p:spTree>
    <p:extLst>
      <p:ext uri="{BB962C8B-B14F-4D97-AF65-F5344CB8AC3E}">
        <p14:creationId xmlns:p14="http://schemas.microsoft.com/office/powerpoint/2010/main" val="310832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4" name="Notes Placeholder 2"/>
          <p:cNvSpPr>
            <a:spLocks noGrp="1"/>
          </p:cNvSpPr>
          <p:nvPr>
            <p:ph type="body" idx="1"/>
          </p:nvPr>
        </p:nvSpPr>
        <p:spPr bwMode="auto">
          <a:xfrm>
            <a:off x="176884" y="4197906"/>
            <a:ext cx="6629047" cy="418338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a:buChar char="•"/>
              <a:defRPr/>
            </a:pPr>
            <a:r>
              <a:rPr lang="en-US" dirty="0">
                <a:latin typeface="Calibri" charset="0"/>
              </a:rPr>
              <a:t>Let’s take a few minutes to take a look at the phase in plan </a:t>
            </a:r>
          </a:p>
          <a:p>
            <a:pPr marL="174708" indent="-174708">
              <a:buFont typeface="Arial"/>
              <a:buChar char="•"/>
              <a:defRPr/>
            </a:pPr>
            <a:r>
              <a:rPr lang="en-US" dirty="0">
                <a:latin typeface="Calibri" charset="0"/>
              </a:rPr>
              <a:t>Our phase in plan is aligned to the state’s plan and as the state releases additional information we will continue to </a:t>
            </a:r>
            <a:r>
              <a:rPr lang="en-US" dirty="0" err="1">
                <a:latin typeface="Calibri" charset="0"/>
              </a:rPr>
              <a:t>upate</a:t>
            </a:r>
            <a:r>
              <a:rPr lang="en-US" dirty="0">
                <a:latin typeface="Calibri" charset="0"/>
              </a:rPr>
              <a:t> this plan…our office will be convening a working group to identify additional needs and tools that we may </a:t>
            </a:r>
            <a:r>
              <a:rPr lang="en-US" dirty="0" smtClean="0">
                <a:latin typeface="Calibri" charset="0"/>
              </a:rPr>
              <a:t>develop</a:t>
            </a:r>
            <a:endParaRPr lang="en-US" dirty="0">
              <a:latin typeface="Calibri" charset="0"/>
            </a:endParaRPr>
          </a:p>
          <a:p>
            <a:pPr marL="174708" indent="-174708">
              <a:buFont typeface="Arial"/>
              <a:buChar char="•"/>
              <a:defRPr/>
            </a:pPr>
            <a:r>
              <a:rPr lang="en-US" dirty="0">
                <a:latin typeface="Calibri" charset="0"/>
              </a:rPr>
              <a:t>As you can see in the awareness stage there is mention of brokers of expertise.. unveiled their brokers of expertise website which has additional resources for us to use, you can see from this plan that CELDT is also being revamped and we are expecting a new assessment in 2017</a:t>
            </a:r>
            <a:r>
              <a:rPr lang="en-US" dirty="0" smtClean="0">
                <a:latin typeface="Calibri" charset="0"/>
              </a:rPr>
              <a:t>.</a:t>
            </a:r>
            <a:endParaRPr lang="en-US" dirty="0">
              <a:latin typeface="Calibri" charset="0"/>
            </a:endParaRPr>
          </a:p>
          <a:p>
            <a:pPr marL="174708" indent="-174708">
              <a:buFont typeface="Arial"/>
              <a:buChar char="•"/>
              <a:defRPr/>
            </a:pPr>
            <a:r>
              <a:rPr lang="en-US" dirty="0">
                <a:latin typeface="Calibri" charset="0"/>
              </a:rPr>
              <a:t>Take a look at this plan and see the various components of each stage….</a:t>
            </a:r>
          </a:p>
          <a:p>
            <a:pPr>
              <a:defRPr/>
            </a:pPr>
            <a:endParaRPr lang="en-US" dirty="0">
              <a:latin typeface="Calibri" charset="0"/>
            </a:endParaRPr>
          </a:p>
          <a:p>
            <a:pPr marL="174708" indent="-174708">
              <a:buFont typeface="Arial"/>
              <a:buChar char="•"/>
              <a:defRPr/>
            </a:pPr>
            <a:r>
              <a:rPr lang="en-US" dirty="0">
                <a:latin typeface="Calibri" charset="0"/>
              </a:rPr>
              <a:t>Purpose: To know what the standards are</a:t>
            </a:r>
          </a:p>
          <a:p>
            <a:pPr marL="174708" indent="-174708">
              <a:buFont typeface="Arial"/>
              <a:buChar char="•"/>
              <a:defRPr/>
            </a:pPr>
            <a:r>
              <a:rPr lang="en-US" dirty="0">
                <a:latin typeface="Calibri" charset="0"/>
              </a:rPr>
              <a:t>Engagement with the new CELDS by exploration of the new CELDS by engagement through practical applications</a:t>
            </a:r>
          </a:p>
          <a:p>
            <a:pPr marL="174708" indent="-174708">
              <a:buFont typeface="Arial"/>
              <a:buChar char="•"/>
              <a:defRPr/>
            </a:pPr>
            <a:endParaRPr lang="en-US" dirty="0">
              <a:latin typeface="Calibri" charset="0"/>
            </a:endParaRPr>
          </a:p>
          <a:p>
            <a:pPr marL="174708" indent="-174708">
              <a:buFont typeface="Arial"/>
              <a:buChar char="•"/>
              <a:defRPr/>
            </a:pPr>
            <a:r>
              <a:rPr lang="en-US" dirty="0">
                <a:latin typeface="Calibri" charset="0"/>
              </a:rPr>
              <a:t>Timeline reflects the STATES ELD standards implementation actions</a:t>
            </a:r>
          </a:p>
          <a:p>
            <a:pPr marL="174708" indent="-174708">
              <a:buFont typeface="Arial"/>
              <a:buChar char="•"/>
              <a:defRPr/>
            </a:pPr>
            <a:endParaRPr lang="en-US" dirty="0">
              <a:latin typeface="Calibri" charset="0"/>
            </a:endParaRPr>
          </a:p>
          <a:p>
            <a:pPr marL="174708" indent="-174708">
              <a:buFont typeface="Arial"/>
              <a:buChar char="•"/>
              <a:defRPr/>
            </a:pPr>
            <a:r>
              <a:rPr lang="en-US" dirty="0">
                <a:latin typeface="Calibri" charset="0"/>
              </a:rPr>
              <a:t>Awareness – is introduction of ELD standards planning systems of implementation and establishing collaborations in this stage we have identified the need to put together a WORKING group</a:t>
            </a:r>
          </a:p>
          <a:p>
            <a:pPr marL="174708" indent="-174708">
              <a:buFont typeface="Arial"/>
              <a:buChar char="•"/>
              <a:defRPr/>
            </a:pPr>
            <a:r>
              <a:rPr lang="en-US" dirty="0">
                <a:latin typeface="Calibri" charset="0"/>
              </a:rPr>
              <a:t>Transition – building resources, implementing needs assessments, and continued learning </a:t>
            </a:r>
          </a:p>
          <a:p>
            <a:pPr marL="174708" indent="-174708">
              <a:buFont typeface="Arial"/>
              <a:buChar char="•"/>
              <a:defRPr/>
            </a:pPr>
            <a:r>
              <a:rPr lang="en-US" dirty="0">
                <a:latin typeface="Calibri" charset="0"/>
              </a:rPr>
              <a:t>Implementation – expansion of professional learning and alignment of curriculum instruction and assessment along with integration throughout the district</a:t>
            </a:r>
          </a:p>
          <a:p>
            <a:pPr marL="174708" indent="-174708">
              <a:buFont typeface="Arial"/>
              <a:buChar char="•"/>
              <a:defRPr/>
            </a:pPr>
            <a:endParaRPr lang="en-US" dirty="0">
              <a:latin typeface="Calibri" charset="0"/>
            </a:endParaRPr>
          </a:p>
          <a:p>
            <a:pPr marL="174708" indent="-174708">
              <a:buFont typeface="Arial"/>
              <a:buChar char="•"/>
              <a:defRPr/>
            </a:pP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FDBD8EAD-4B57-F244-A98B-6DA296820C05}" type="slidenum">
              <a:rPr lang="en-US" smtClean="0"/>
              <a:pPr>
                <a:defRPr/>
              </a:pPr>
              <a:t>5</a:t>
            </a:fld>
            <a:endParaRPr lang="en-US" smtClean="0"/>
          </a:p>
        </p:txBody>
      </p:sp>
    </p:spTree>
    <p:extLst>
      <p:ext uri="{BB962C8B-B14F-4D97-AF65-F5344CB8AC3E}">
        <p14:creationId xmlns:p14="http://schemas.microsoft.com/office/powerpoint/2010/main" val="79641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9:13- 9:43</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C94BB30E-2A66-4115-8225-4B60E10EF8E4}" type="slidenum">
              <a:rPr lang="en-US" sz="1200">
                <a:latin typeface="Calibri" panose="020F0502020204030204" pitchFamily="34" charset="0"/>
              </a:rPr>
              <a:pPr eaLnBrk="1" hangingPunct="1"/>
              <a:t>27</a:t>
            </a:fld>
            <a:endParaRPr lang="en-US" sz="1200">
              <a:latin typeface="Calibri" panose="020F0502020204030204" pitchFamily="34" charset="0"/>
            </a:endParaRPr>
          </a:p>
        </p:txBody>
      </p:sp>
    </p:spTree>
    <p:extLst>
      <p:ext uri="{BB962C8B-B14F-4D97-AF65-F5344CB8AC3E}">
        <p14:creationId xmlns:p14="http://schemas.microsoft.com/office/powerpoint/2010/main" val="69567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9:56 – 10:00</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D9B9A6A3-50EF-4980-8FFE-C4EE2A93E9A2}" type="slidenum">
              <a:rPr lang="en-US" sz="1200">
                <a:latin typeface="Calibri" panose="020F0502020204030204" pitchFamily="34" charset="0"/>
              </a:rPr>
              <a:pPr eaLnBrk="1" hangingPunct="1"/>
              <a:t>7</a:t>
            </a:fld>
            <a:endParaRPr lang="en-US" sz="1200">
              <a:latin typeface="Calibri" panose="020F0502020204030204" pitchFamily="34" charset="0"/>
            </a:endParaRPr>
          </a:p>
        </p:txBody>
      </p:sp>
    </p:spTree>
    <p:extLst>
      <p:ext uri="{BB962C8B-B14F-4D97-AF65-F5344CB8AC3E}">
        <p14:creationId xmlns:p14="http://schemas.microsoft.com/office/powerpoint/2010/main" val="90201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9:43 – 9:46</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9FF593F9-344C-4451-846C-6268A22EBC5A}" type="slidenum">
              <a:rPr lang="en-US" sz="1200">
                <a:latin typeface="Calibri" panose="020F0502020204030204" pitchFamily="34" charset="0"/>
              </a:rPr>
              <a:pPr eaLnBrk="1" hangingPunct="1"/>
              <a:t>9</a:t>
            </a:fld>
            <a:endParaRPr lang="en-US" sz="1200">
              <a:latin typeface="Calibri" panose="020F0502020204030204" pitchFamily="34" charset="0"/>
            </a:endParaRPr>
          </a:p>
        </p:txBody>
      </p:sp>
    </p:spTree>
    <p:extLst>
      <p:ext uri="{BB962C8B-B14F-4D97-AF65-F5344CB8AC3E}">
        <p14:creationId xmlns:p14="http://schemas.microsoft.com/office/powerpoint/2010/main" val="319995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a:t>If language is embedded within CCSS, then why do we have ELD Standards?  The CCSS specify that the standards are intended to apply to all students including English learners additionally both the National Governors Association Center for Best Practices and the Council of Chief State school officers believe that all students should be held to the same high expectations outlined in the Common Core Standards, this includes English Learners--- </a:t>
            </a:r>
            <a:r>
              <a:rPr lang="en-US" sz="1400" b="1"/>
              <a:t>However these students may require additional time, appropriate instructional support and aligned assessments as they acquire both English language proficiency along with content area knowledge… The ELD standards are designed to address the dual challenge faced by Els as they learn both language and content… Master plan guiding principle #1</a:t>
            </a:r>
          </a:p>
          <a:p>
            <a:endParaRPr lang="en-US" sz="1400"/>
          </a:p>
          <a:p>
            <a:r>
              <a:rPr lang="en-US" sz="1400"/>
              <a:t>Els are a complex group of students with a variety of needs and they come with varying levels of both language and literacy proficiency. ALL teachers are responsible for addressing the needs of Els through knowing and using the ELD standards for English learners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687F0C38-FE08-43D3-B52E-CBB546B7C3D7}" type="slidenum">
              <a:rPr lang="en-US" sz="1200">
                <a:latin typeface="Calibri" panose="020F0502020204030204" pitchFamily="34" charset="0"/>
              </a:rPr>
              <a:pPr eaLnBrk="1" hangingPunct="1"/>
              <a:t>10</a:t>
            </a:fld>
            <a:endParaRPr lang="en-US" sz="1200">
              <a:latin typeface="Calibri" panose="020F0502020204030204" pitchFamily="34" charset="0"/>
            </a:endParaRPr>
          </a:p>
        </p:txBody>
      </p:sp>
    </p:spTree>
    <p:extLst>
      <p:ext uri="{BB962C8B-B14F-4D97-AF65-F5344CB8AC3E}">
        <p14:creationId xmlns:p14="http://schemas.microsoft.com/office/powerpoint/2010/main" val="259669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D8839F7-7A6A-D549-9F71-3FE735F4B128}" type="slidenum">
              <a:rPr lang="en-US" smtClean="0"/>
              <a:pPr>
                <a:defRPr/>
              </a:pPr>
              <a:t>11</a:t>
            </a:fld>
            <a:endParaRPr lang="en-US"/>
          </a:p>
        </p:txBody>
      </p:sp>
    </p:spTree>
    <p:extLst>
      <p:ext uri="{BB962C8B-B14F-4D97-AF65-F5344CB8AC3E}">
        <p14:creationId xmlns:p14="http://schemas.microsoft.com/office/powerpoint/2010/main" val="404337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pitchFamily="-84" charset="0"/>
                <a:ea typeface="MS PGothic" panose="020B0600070205080204" pitchFamily="34" charset="-128"/>
              </a:defRPr>
            </a:lvl1pPr>
            <a:lvl2pPr marL="757066" indent="-291179" eaLnBrk="0" hangingPunct="0">
              <a:defRPr sz="2400">
                <a:solidFill>
                  <a:schemeClr val="tx1"/>
                </a:solidFill>
                <a:latin typeface="News Gothic MT" pitchFamily="-84" charset="0"/>
                <a:ea typeface="MS PGothic" panose="020B0600070205080204" pitchFamily="34" charset="-128"/>
              </a:defRPr>
            </a:lvl2pPr>
            <a:lvl3pPr marL="1164717" indent="-232943" eaLnBrk="0" hangingPunct="0">
              <a:defRPr sz="2400">
                <a:solidFill>
                  <a:schemeClr val="tx1"/>
                </a:solidFill>
                <a:latin typeface="News Gothic MT" pitchFamily="-84" charset="0"/>
                <a:ea typeface="MS PGothic" panose="020B0600070205080204" pitchFamily="34" charset="-128"/>
              </a:defRPr>
            </a:lvl3pPr>
            <a:lvl4pPr marL="1630604" indent="-232943" eaLnBrk="0" hangingPunct="0">
              <a:defRPr sz="2400">
                <a:solidFill>
                  <a:schemeClr val="tx1"/>
                </a:solidFill>
                <a:latin typeface="News Gothic MT" pitchFamily="-84" charset="0"/>
                <a:ea typeface="MS PGothic" panose="020B0600070205080204" pitchFamily="34" charset="-128"/>
              </a:defRPr>
            </a:lvl4pPr>
            <a:lvl5pPr marL="2096491" indent="-232943" eaLnBrk="0" hangingPunct="0">
              <a:defRPr sz="2400">
                <a:solidFill>
                  <a:schemeClr val="tx1"/>
                </a:solidFill>
                <a:latin typeface="News Gothic MT" pitchFamily="-8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fld id="{F4F7FD22-5455-407F-87B4-C8DCD7AE756A}" type="slidenum">
              <a:rPr lang="en-US" sz="1200">
                <a:latin typeface="Calibri" panose="020F0502020204030204" pitchFamily="34" charset="0"/>
              </a:rPr>
              <a:pPr eaLnBrk="1" hangingPunct="1"/>
              <a:t>12</a:t>
            </a:fld>
            <a:endParaRPr lang="en-US" sz="1200">
              <a:latin typeface="Calibri" panose="020F0502020204030204" pitchFamily="34" charset="0"/>
            </a:endParaRPr>
          </a:p>
        </p:txBody>
      </p:sp>
      <p:sp>
        <p:nvSpPr>
          <p:cNvPr id="27651"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400"/>
              <a:t>8:07 – 8:08</a:t>
            </a:r>
          </a:p>
          <a:p>
            <a:pPr eaLnBrk="1" hangingPunct="1">
              <a:lnSpc>
                <a:spcPct val="90000"/>
              </a:lnSpc>
              <a:spcBef>
                <a:spcPct val="0"/>
              </a:spcBef>
            </a:pPr>
            <a:endParaRPr lang="en-US" sz="1400"/>
          </a:p>
        </p:txBody>
      </p:sp>
    </p:spTree>
    <p:extLst>
      <p:ext uri="{BB962C8B-B14F-4D97-AF65-F5344CB8AC3E}">
        <p14:creationId xmlns:p14="http://schemas.microsoft.com/office/powerpoint/2010/main" val="251380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6F7BE-1C5C-5D46-802E-0439035BD7C8}" type="slidenum">
              <a:rPr lang="en-US"/>
              <a:pPr/>
              <a:t>14</a:t>
            </a:fld>
            <a:endParaRPr lang="en-US"/>
          </a:p>
        </p:txBody>
      </p:sp>
      <p:sp>
        <p:nvSpPr>
          <p:cNvPr id="16384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43"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5670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Use the words on this slide to complete the ELD Sheet</a:t>
            </a:r>
          </a:p>
        </p:txBody>
      </p:sp>
      <p:sp>
        <p:nvSpPr>
          <p:cNvPr id="4" name="Slide Number Placeholder 3"/>
          <p:cNvSpPr>
            <a:spLocks noGrp="1"/>
          </p:cNvSpPr>
          <p:nvPr>
            <p:ph type="sldNum" sz="quarter" idx="5"/>
          </p:nvPr>
        </p:nvSpPr>
        <p:spPr/>
        <p:txBody>
          <a:bodyPr/>
          <a:lstStyle/>
          <a:p>
            <a:pPr>
              <a:defRPr/>
            </a:pPr>
            <a:fld id="{81F27247-93C0-1D43-AC7A-33626BF2099D}" type="slidenum">
              <a:rPr lang="en-US" smtClean="0"/>
              <a:pPr>
                <a:defRPr/>
              </a:pPr>
              <a:t>15</a:t>
            </a:fld>
            <a:endParaRPr lang="en-US"/>
          </a:p>
        </p:txBody>
      </p:sp>
    </p:spTree>
    <p:extLst>
      <p:ext uri="{BB962C8B-B14F-4D97-AF65-F5344CB8AC3E}">
        <p14:creationId xmlns:p14="http://schemas.microsoft.com/office/powerpoint/2010/main" val="259272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325803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304731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710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57057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498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419365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284275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1003415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867967"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477570" y="272156"/>
            <a:ext cx="86661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A317E6-B412-4D4E-A7C3-7419BF051947}"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A49BF9-82B1-4DBC-9BD6-DC6451F7C89E}" type="slidenum">
              <a:rPr lang="en-US"/>
              <a:pPr/>
              <a:t>‹#›</a:t>
            </a:fld>
            <a:endParaRPr lang="en-US"/>
          </a:p>
        </p:txBody>
      </p:sp>
    </p:spTree>
    <p:extLst>
      <p:ext uri="{BB962C8B-B14F-4D97-AF65-F5344CB8AC3E}">
        <p14:creationId xmlns:p14="http://schemas.microsoft.com/office/powerpoint/2010/main" val="1328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609600" y="359465"/>
            <a:ext cx="10972800" cy="1143000"/>
          </a:xfrm>
          <a:prstGeom prst="rect">
            <a:avLst/>
          </a:prstGeom>
        </p:spPr>
        <p:txBody>
          <a:bodyPr>
            <a:normAutofit/>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AF59AE23-57A1-4995-AE2F-CEECA039DEA3}"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5B0AF7-2F56-4B90-8E33-B20E9876BD2E}" type="slidenum">
              <a:rPr lang="en-US"/>
              <a:pPr/>
              <a:t>‹#›</a:t>
            </a:fld>
            <a:endParaRPr lang="en-US"/>
          </a:p>
        </p:txBody>
      </p:sp>
    </p:spTree>
    <p:extLst>
      <p:ext uri="{BB962C8B-B14F-4D97-AF65-F5344CB8AC3E}">
        <p14:creationId xmlns:p14="http://schemas.microsoft.com/office/powerpoint/2010/main" val="182669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406953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A0DB-59CC-41DC-BE96-CC35318893B6}"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260073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6DA0DB-59CC-41DC-BE96-CC35318893B6}"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296750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6DA0DB-59CC-41DC-BE96-CC35318893B6}"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272835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6DA0DB-59CC-41DC-BE96-CC35318893B6}"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91383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DA0DB-59CC-41DC-BE96-CC35318893B6}"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208331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DA0DB-59CC-41DC-BE96-CC35318893B6}"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3026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DA0DB-59CC-41DC-BE96-CC35318893B6}"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46BBF-34D0-4129-A33F-204EE00737A7}" type="slidenum">
              <a:rPr lang="en-US" smtClean="0"/>
              <a:t>‹#›</a:t>
            </a:fld>
            <a:endParaRPr lang="en-US"/>
          </a:p>
        </p:txBody>
      </p:sp>
    </p:spTree>
    <p:extLst>
      <p:ext uri="{BB962C8B-B14F-4D97-AF65-F5344CB8AC3E}">
        <p14:creationId xmlns:p14="http://schemas.microsoft.com/office/powerpoint/2010/main" val="9927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6DA0DB-59CC-41DC-BE96-CC35318893B6}" type="datetimeFigureOut">
              <a:rPr lang="en-US" smtClean="0"/>
              <a:t>4/23/2014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D46BBF-34D0-4129-A33F-204EE00737A7}" type="slidenum">
              <a:rPr lang="en-US" smtClean="0"/>
              <a:t>‹#›</a:t>
            </a:fld>
            <a:endParaRPr lang="en-US"/>
          </a:p>
        </p:txBody>
      </p:sp>
    </p:spTree>
    <p:extLst>
      <p:ext uri="{BB962C8B-B14F-4D97-AF65-F5344CB8AC3E}">
        <p14:creationId xmlns:p14="http://schemas.microsoft.com/office/powerpoint/2010/main" val="222732001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ester.malta@lausd.net" TargetMode="External"/><Relationship Id="rId2" Type="http://schemas.openxmlformats.org/officeDocument/2006/relationships/hyperlink" Target="mailto:alana.cortes@lauds.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61152" y="50107"/>
          <a:ext cx="8483600" cy="474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1811952" y="1270000"/>
          <a:ext cx="8483600" cy="635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741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073276" y="107950"/>
            <a:ext cx="8042275" cy="723900"/>
          </a:xfrm>
        </p:spPr>
        <p:txBody>
          <a:bodyPr/>
          <a:lstStyle/>
          <a:p>
            <a:r>
              <a:rPr lang="en-US" sz="3300" b="1" dirty="0"/>
              <a:t>Why do we have ELD Standards? </a:t>
            </a:r>
          </a:p>
        </p:txBody>
      </p:sp>
      <p:sp>
        <p:nvSpPr>
          <p:cNvPr id="43010" name="Content Placeholder 2"/>
          <p:cNvSpPr>
            <a:spLocks noGrp="1"/>
          </p:cNvSpPr>
          <p:nvPr>
            <p:ph idx="1"/>
          </p:nvPr>
        </p:nvSpPr>
        <p:spPr>
          <a:xfrm>
            <a:off x="1943101" y="939800"/>
            <a:ext cx="8404225" cy="5695950"/>
          </a:xfrm>
        </p:spPr>
        <p:txBody>
          <a:bodyPr/>
          <a:lstStyle/>
          <a:p>
            <a:pPr marL="0" indent="0">
              <a:lnSpc>
                <a:spcPct val="120000"/>
              </a:lnSpc>
              <a:buClr>
                <a:schemeClr val="accent2"/>
              </a:buClr>
              <a:buSzPct val="100000"/>
              <a:buNone/>
            </a:pPr>
            <a:r>
              <a:rPr lang="en-US" dirty="0" smtClean="0">
                <a:solidFill>
                  <a:srgbClr val="000000"/>
                </a:solidFill>
                <a:latin typeface="Calibri" panose="020F0502020204030204" pitchFamily="34" charset="0"/>
              </a:rPr>
              <a:t>What do you think?</a:t>
            </a:r>
          </a:p>
          <a:p>
            <a:pPr marL="0" indent="0">
              <a:lnSpc>
                <a:spcPct val="120000"/>
              </a:lnSpc>
              <a:buClr>
                <a:schemeClr val="accent2"/>
              </a:buClr>
              <a:buSzPct val="100000"/>
              <a:buNone/>
            </a:pPr>
            <a:r>
              <a:rPr lang="en-US" dirty="0" smtClean="0">
                <a:solidFill>
                  <a:srgbClr val="000000"/>
                </a:solidFill>
                <a:latin typeface="Calibri" panose="020F0502020204030204" pitchFamily="34" charset="0"/>
              </a:rPr>
              <a:t> Get with your 12 O'clock Partner and discuss the need for ELD Standards.</a:t>
            </a:r>
          </a:p>
          <a:p>
            <a:pPr>
              <a:lnSpc>
                <a:spcPct val="120000"/>
              </a:lnSpc>
              <a:buClr>
                <a:schemeClr val="accent2"/>
              </a:buClr>
              <a:buSzPct val="100000"/>
              <a:buFont typeface="Arial" panose="020B0604020202020204" pitchFamily="34" charset="0"/>
              <a:buChar char="•"/>
            </a:pPr>
            <a:endParaRPr lang="en-US" dirty="0" smtClean="0">
              <a:solidFill>
                <a:srgbClr val="000000"/>
              </a:solidFill>
              <a:latin typeface="Calibri" panose="020F0502020204030204" pitchFamily="34" charset="0"/>
            </a:endParaRPr>
          </a:p>
          <a:p>
            <a:pPr>
              <a:lnSpc>
                <a:spcPct val="120000"/>
              </a:lnSpc>
              <a:buClr>
                <a:schemeClr val="accent2"/>
              </a:buClr>
              <a:buSzPct val="100000"/>
              <a:buFont typeface="Arial" panose="020B0604020202020204" pitchFamily="34" charset="0"/>
              <a:buChar char="•"/>
            </a:pPr>
            <a:r>
              <a:rPr lang="en-US" dirty="0" smtClean="0">
                <a:solidFill>
                  <a:srgbClr val="000000"/>
                </a:solidFill>
                <a:latin typeface="Calibri" panose="020F0502020204030204" pitchFamily="34" charset="0"/>
              </a:rPr>
              <a:t>The CCSS specify that the standards are intended to apply to all students </a:t>
            </a:r>
            <a:r>
              <a:rPr lang="en-US" u="sng" dirty="0" smtClean="0">
                <a:solidFill>
                  <a:srgbClr val="000000"/>
                </a:solidFill>
                <a:latin typeface="Calibri" panose="020F0502020204030204" pitchFamily="34" charset="0"/>
              </a:rPr>
              <a:t>including English learners </a:t>
            </a:r>
          </a:p>
          <a:p>
            <a:pPr>
              <a:lnSpc>
                <a:spcPct val="120000"/>
              </a:lnSpc>
              <a:buClr>
                <a:schemeClr val="accent2"/>
              </a:buClr>
              <a:buSzPct val="100000"/>
              <a:buFont typeface="Arial" panose="020B0604020202020204" pitchFamily="34" charset="0"/>
              <a:buChar char="•"/>
            </a:pPr>
            <a:r>
              <a:rPr lang="en-US" dirty="0" smtClean="0">
                <a:solidFill>
                  <a:srgbClr val="000000"/>
                </a:solidFill>
                <a:latin typeface="Calibri" panose="020F0502020204030204" pitchFamily="34" charset="0"/>
              </a:rPr>
              <a:t>All students should be held to the same high expectations outlined in the Common Core Standards--- </a:t>
            </a:r>
            <a:r>
              <a:rPr lang="en-US" u="sng" dirty="0" smtClean="0">
                <a:solidFill>
                  <a:srgbClr val="000000"/>
                </a:solidFill>
                <a:latin typeface="Calibri" panose="020F0502020204030204" pitchFamily="34" charset="0"/>
              </a:rPr>
              <a:t>However,</a:t>
            </a:r>
          </a:p>
          <a:p>
            <a:pPr>
              <a:lnSpc>
                <a:spcPct val="120000"/>
              </a:lnSpc>
              <a:buClr>
                <a:schemeClr val="accent2"/>
              </a:buClr>
              <a:buSzPct val="100000"/>
              <a:buFont typeface="Arial" panose="020B0604020202020204" pitchFamily="34" charset="0"/>
              <a:buChar char="•"/>
            </a:pPr>
            <a:r>
              <a:rPr lang="en-US" dirty="0" smtClean="0">
                <a:solidFill>
                  <a:srgbClr val="000000"/>
                </a:solidFill>
                <a:latin typeface="Calibri" panose="020F0502020204030204" pitchFamily="34" charset="0"/>
              </a:rPr>
              <a:t>English Learner students may require additional time, appropriate instructional support and aligned assessments as they acquire both English language proficiency along with content area knowledge… </a:t>
            </a:r>
          </a:p>
          <a:p>
            <a:pPr>
              <a:lnSpc>
                <a:spcPct val="120000"/>
              </a:lnSpc>
              <a:buClr>
                <a:schemeClr val="accent2"/>
              </a:buClr>
              <a:buSzPct val="100000"/>
              <a:buFont typeface="Arial" panose="020B0604020202020204" pitchFamily="34" charset="0"/>
              <a:buChar char="•"/>
            </a:pPr>
            <a:r>
              <a:rPr lang="en-US" dirty="0" smtClean="0">
                <a:solidFill>
                  <a:srgbClr val="000000"/>
                </a:solidFill>
                <a:latin typeface="Calibri" panose="020F0502020204030204" pitchFamily="34" charset="0"/>
              </a:rPr>
              <a:t>The ELD standards are designed to address the dual challenge faced by ELs as they learn both language and content (EL Master Plan- Guiding Principle #1)</a:t>
            </a:r>
          </a:p>
        </p:txBody>
      </p:sp>
    </p:spTree>
    <p:extLst>
      <p:ext uri="{BB962C8B-B14F-4D97-AF65-F5344CB8AC3E}">
        <p14:creationId xmlns:p14="http://schemas.microsoft.com/office/powerpoint/2010/main" val="2497309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10">
                                            <p:txEl>
                                              <p:pRg st="3" end="3"/>
                                            </p:txEl>
                                          </p:spTgt>
                                        </p:tgtEl>
                                        <p:attrNameLst>
                                          <p:attrName>style.visibility</p:attrName>
                                        </p:attrNameLst>
                                      </p:cBhvr>
                                      <p:to>
                                        <p:strVal val="visible"/>
                                      </p:to>
                                    </p:set>
                                    <p:animEffect transition="in" filter="wipe(down)">
                                      <p:cBhvr>
                                        <p:cTn id="7" dur="500"/>
                                        <p:tgtEl>
                                          <p:spTgt spid="430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010">
                                            <p:txEl>
                                              <p:pRg st="4" end="4"/>
                                            </p:txEl>
                                          </p:spTgt>
                                        </p:tgtEl>
                                        <p:attrNameLst>
                                          <p:attrName>style.visibility</p:attrName>
                                        </p:attrNameLst>
                                      </p:cBhvr>
                                      <p:to>
                                        <p:strVal val="visible"/>
                                      </p:to>
                                    </p:set>
                                    <p:animEffect transition="in" filter="wipe(down)">
                                      <p:cBhvr>
                                        <p:cTn id="12" dur="500"/>
                                        <p:tgtEl>
                                          <p:spTgt spid="430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010">
                                            <p:txEl>
                                              <p:pRg st="5" end="5"/>
                                            </p:txEl>
                                          </p:spTgt>
                                        </p:tgtEl>
                                        <p:attrNameLst>
                                          <p:attrName>style.visibility</p:attrName>
                                        </p:attrNameLst>
                                      </p:cBhvr>
                                      <p:to>
                                        <p:strVal val="visible"/>
                                      </p:to>
                                    </p:set>
                                    <p:animEffect transition="in" filter="wipe(down)">
                                      <p:cBhvr>
                                        <p:cTn id="17" dur="500"/>
                                        <p:tgtEl>
                                          <p:spTgt spid="430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010">
                                            <p:txEl>
                                              <p:pRg st="6" end="6"/>
                                            </p:txEl>
                                          </p:spTgt>
                                        </p:tgtEl>
                                        <p:attrNameLst>
                                          <p:attrName>style.visibility</p:attrName>
                                        </p:attrNameLst>
                                      </p:cBhvr>
                                      <p:to>
                                        <p:strVal val="visible"/>
                                      </p:to>
                                    </p:set>
                                    <p:animEffect transition="in" filter="wipe(down)">
                                      <p:cBhvr>
                                        <p:cTn id="22" dur="500"/>
                                        <p:tgtEl>
                                          <p:spTgt spid="430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073276" y="107950"/>
            <a:ext cx="8042275" cy="1055688"/>
          </a:xfrm>
        </p:spPr>
        <p:txBody>
          <a:bodyPr/>
          <a:lstStyle/>
          <a:p>
            <a:pPr eaLnBrk="1" hangingPunct="1"/>
            <a:r>
              <a:rPr lang="en-US" b="1">
                <a:latin typeface="Century Gothic" charset="0"/>
                <a:ea typeface="MS PGothic" charset="0"/>
                <a:cs typeface="Century Gothic" charset="0"/>
              </a:rPr>
              <a:t>Purpose of ELD Standards</a:t>
            </a:r>
          </a:p>
        </p:txBody>
      </p:sp>
      <p:sp>
        <p:nvSpPr>
          <p:cNvPr id="3" name="Content Placeholder 2"/>
          <p:cNvSpPr>
            <a:spLocks noGrp="1"/>
          </p:cNvSpPr>
          <p:nvPr>
            <p:ph idx="1"/>
          </p:nvPr>
        </p:nvSpPr>
        <p:spPr>
          <a:xfrm>
            <a:off x="1857375" y="1360488"/>
            <a:ext cx="8451850" cy="4583112"/>
          </a:xfrm>
        </p:spPr>
        <p:txBody>
          <a:bodyPr rtlCol="0">
            <a:normAutofit/>
          </a:bodyPr>
          <a:lstStyle/>
          <a:p>
            <a:pPr>
              <a:buClr>
                <a:schemeClr val="accent1">
                  <a:lumMod val="60000"/>
                  <a:lumOff val="40000"/>
                </a:schemeClr>
              </a:buClr>
              <a:buFont typeface="Wingdings 2" pitchFamily="18" charset="2"/>
              <a:buChar char=""/>
              <a:defRPr/>
            </a:pPr>
            <a:r>
              <a:rPr lang="en-US" b="1" dirty="0" smtClean="0">
                <a:solidFill>
                  <a:schemeClr val="tx1">
                    <a:lumMod val="65000"/>
                    <a:lumOff val="35000"/>
                  </a:schemeClr>
                </a:solidFill>
                <a:latin typeface="Calibri" panose="020F0502020204030204" pitchFamily="34" charset="0"/>
                <a:cs typeface="Century Gothic"/>
              </a:rPr>
              <a:t>Designed to be used in tandem with CCSS for ELA &amp; Literacy</a:t>
            </a:r>
          </a:p>
          <a:p>
            <a:pPr>
              <a:buClr>
                <a:schemeClr val="accent1">
                  <a:lumMod val="60000"/>
                  <a:lumOff val="40000"/>
                </a:schemeClr>
              </a:buClr>
              <a:buFont typeface="Wingdings 2" pitchFamily="18" charset="2"/>
              <a:buChar char=""/>
              <a:defRPr/>
            </a:pPr>
            <a:r>
              <a:rPr lang="en-US" b="1" dirty="0" smtClean="0">
                <a:solidFill>
                  <a:schemeClr val="tx1">
                    <a:lumMod val="65000"/>
                    <a:lumOff val="35000"/>
                  </a:schemeClr>
                </a:solidFill>
                <a:latin typeface="Calibri" panose="020F0502020204030204" pitchFamily="34" charset="0"/>
                <a:cs typeface="Century Gothic"/>
              </a:rPr>
              <a:t>Highlight and amplify the critical knowledge about language and skills using language in CCSS for ELA/Literacy necessary for ELs to be successful in school and life</a:t>
            </a:r>
          </a:p>
          <a:p>
            <a:pPr>
              <a:buClr>
                <a:schemeClr val="accent1">
                  <a:lumMod val="60000"/>
                  <a:lumOff val="40000"/>
                </a:schemeClr>
              </a:buClr>
              <a:buFont typeface="Wingdings 2" pitchFamily="18" charset="2"/>
              <a:buChar char=""/>
              <a:defRPr/>
            </a:pPr>
            <a:r>
              <a:rPr lang="en-US" b="1" dirty="0" smtClean="0">
                <a:solidFill>
                  <a:schemeClr val="tx1">
                    <a:lumMod val="65000"/>
                    <a:lumOff val="35000"/>
                  </a:schemeClr>
                </a:solidFill>
                <a:latin typeface="Calibri" panose="020F0502020204030204" pitchFamily="34" charset="0"/>
                <a:cs typeface="Century Gothic"/>
              </a:rPr>
              <a:t>Provide fewer, clearer, higher standards so teachers can focus on what’s most important</a:t>
            </a:r>
          </a:p>
          <a:p>
            <a:pPr>
              <a:buClr>
                <a:schemeClr val="accent1">
                  <a:lumMod val="60000"/>
                  <a:lumOff val="40000"/>
                </a:schemeClr>
              </a:buClr>
              <a:buFont typeface="Wingdings 2" pitchFamily="18" charset="2"/>
              <a:buChar char=""/>
              <a:defRPr/>
            </a:pPr>
            <a:r>
              <a:rPr lang="en-US" b="1" dirty="0" smtClean="0">
                <a:solidFill>
                  <a:schemeClr val="tx1">
                    <a:lumMod val="65000"/>
                    <a:lumOff val="35000"/>
                  </a:schemeClr>
                </a:solidFill>
                <a:latin typeface="Calibri" panose="020F0502020204030204" pitchFamily="34" charset="0"/>
                <a:cs typeface="Century Gothic"/>
              </a:rPr>
              <a:t>Strengthen ELD opportunities in core content instruction and in targeted ELD in light of new content standards</a:t>
            </a:r>
            <a:endParaRPr lang="en-US" b="1" dirty="0">
              <a:solidFill>
                <a:schemeClr val="tx1">
                  <a:lumMod val="65000"/>
                  <a:lumOff val="35000"/>
                </a:schemeClr>
              </a:solidFill>
              <a:latin typeface="Calibri" panose="020F0502020204030204" pitchFamily="34" charset="0"/>
              <a:cs typeface="Century Gothic"/>
            </a:endParaRPr>
          </a:p>
        </p:txBody>
      </p:sp>
    </p:spTree>
    <p:extLst>
      <p:ext uri="{BB962C8B-B14F-4D97-AF65-F5344CB8AC3E}">
        <p14:creationId xmlns:p14="http://schemas.microsoft.com/office/powerpoint/2010/main" val="2697654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8"/>
          <p:cNvSpPr>
            <a:spLocks noGrp="1"/>
          </p:cNvSpPr>
          <p:nvPr>
            <p:ph type="title"/>
          </p:nvPr>
        </p:nvSpPr>
        <p:spPr>
          <a:xfrm>
            <a:off x="1524000" y="114301"/>
            <a:ext cx="9144000" cy="817563"/>
          </a:xfrm>
        </p:spPr>
        <p:txBody>
          <a:bodyPr/>
          <a:lstStyle/>
          <a:p>
            <a:pPr eaLnBrk="1" hangingPunct="1"/>
            <a:r>
              <a:rPr lang="en-US" sz="3300" b="1"/>
              <a:t>District Instructional Priorities</a:t>
            </a:r>
          </a:p>
        </p:txBody>
      </p:sp>
      <p:sp>
        <p:nvSpPr>
          <p:cNvPr id="26626" name="Content Placeholder 4"/>
          <p:cNvSpPr>
            <a:spLocks noGrp="1"/>
          </p:cNvSpPr>
          <p:nvPr>
            <p:ph idx="4294967295"/>
          </p:nvPr>
        </p:nvSpPr>
        <p:spPr>
          <a:xfrm>
            <a:off x="1524000" y="2286001"/>
            <a:ext cx="8229600" cy="3992563"/>
          </a:xfrm>
        </p:spPr>
        <p:txBody>
          <a:bodyPr/>
          <a:lstStyle/>
          <a:p>
            <a:pPr eaLnBrk="1" hangingPunct="1"/>
            <a:endParaRPr lang="en-US" smtClean="0">
              <a:latin typeface="Calibri" panose="020F0502020204030204" pitchFamily="34" charset="0"/>
            </a:endParaRPr>
          </a:p>
          <a:p>
            <a:pPr eaLnBrk="1" hangingPunct="1">
              <a:buFont typeface="Arial" panose="020B0604020202020204" pitchFamily="34" charset="0"/>
              <a:buNone/>
            </a:pPr>
            <a:endParaRPr lang="en-US" smtClean="0">
              <a:latin typeface="Calibri" panose="020F0502020204030204" pitchFamily="34" charset="0"/>
            </a:endParaRPr>
          </a:p>
          <a:p>
            <a:pPr eaLnBrk="1" hangingPunct="1">
              <a:buFont typeface="Arial" panose="020B0604020202020204" pitchFamily="34" charset="0"/>
              <a:buNone/>
            </a:pPr>
            <a:endParaRPr lang="en-US" smtClean="0">
              <a:latin typeface="Calibri" panose="020F0502020204030204" pitchFamily="34" charset="0"/>
            </a:endParaRPr>
          </a:p>
          <a:p>
            <a:pPr eaLnBrk="1" hangingPunct="1">
              <a:buFont typeface="Arial" panose="020B0604020202020204" pitchFamily="34" charset="0"/>
              <a:buNone/>
            </a:pPr>
            <a:endParaRPr lang="en-US" smtClean="0">
              <a:latin typeface="Calibri" panose="020F0502020204030204" pitchFamily="34" charset="0"/>
            </a:endParaRPr>
          </a:p>
          <a:p>
            <a:pPr eaLnBrk="1" hangingPunct="1">
              <a:buFont typeface="Arial" panose="020B0604020202020204" pitchFamily="34" charset="0"/>
              <a:buNone/>
            </a:pPr>
            <a:endParaRPr lang="en-US" smtClean="0">
              <a:latin typeface="Calibri" panose="020F0502020204030204" pitchFamily="34" charset="0"/>
            </a:endParaRPr>
          </a:p>
          <a:p>
            <a:pPr eaLnBrk="1" hangingPunct="1"/>
            <a:endParaRPr lang="en-US" smtClean="0">
              <a:latin typeface="Calibri" panose="020F0502020204030204" pitchFamily="34" charset="0"/>
            </a:endParaRPr>
          </a:p>
        </p:txBody>
      </p:sp>
      <p:pic>
        <p:nvPicPr>
          <p:cNvPr id="26627" name="Picture 10" descr="community group.jpg"/>
          <p:cNvPicPr>
            <a:picLocks noChangeAspect="1"/>
          </p:cNvPicPr>
          <p:nvPr/>
        </p:nvPicPr>
        <p:blipFill>
          <a:blip r:embed="rId3">
            <a:extLst>
              <a:ext uri="{28A0092B-C50C-407E-A947-70E740481C1C}">
                <a14:useLocalDpi xmlns:a14="http://schemas.microsoft.com/office/drawing/2010/main" val="0"/>
              </a:ext>
            </a:extLst>
          </a:blip>
          <a:srcRect l="13321" t="8865" r="12805" b="7529"/>
          <a:stretch>
            <a:fillRect/>
          </a:stretch>
        </p:blipFill>
        <p:spPr bwMode="auto">
          <a:xfrm>
            <a:off x="1524000" y="931863"/>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3"/>
          <p:cNvSpPr txBox="1">
            <a:spLocks noChangeArrowheads="1"/>
          </p:cNvSpPr>
          <p:nvPr/>
        </p:nvSpPr>
        <p:spPr bwMode="auto">
          <a:xfrm>
            <a:off x="2649538" y="3055938"/>
            <a:ext cx="1878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sz="1800" b="1">
                <a:latin typeface="Century Gothic" panose="020B0502020202020204" pitchFamily="34" charset="0"/>
              </a:rPr>
              <a:t>Common Core</a:t>
            </a:r>
          </a:p>
          <a:p>
            <a:pPr algn="ctr" eaLnBrk="1" hangingPunct="1"/>
            <a:r>
              <a:rPr lang="en-US" sz="1800" b="1">
                <a:latin typeface="Century Gothic" panose="020B0502020202020204" pitchFamily="34" charset="0"/>
              </a:rPr>
              <a:t>(The What)</a:t>
            </a:r>
          </a:p>
        </p:txBody>
      </p:sp>
      <p:sp>
        <p:nvSpPr>
          <p:cNvPr id="26629" name="TextBox 14"/>
          <p:cNvSpPr txBox="1">
            <a:spLocks noChangeArrowheads="1"/>
          </p:cNvSpPr>
          <p:nvPr/>
        </p:nvSpPr>
        <p:spPr bwMode="auto">
          <a:xfrm>
            <a:off x="4964113" y="206533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sz="1800" b="1">
                <a:solidFill>
                  <a:srgbClr val="000000"/>
                </a:solidFill>
                <a:latin typeface="Century Gothic" panose="020B0502020202020204" pitchFamily="34" charset="0"/>
              </a:rPr>
              <a:t>Master Plan</a:t>
            </a:r>
          </a:p>
          <a:p>
            <a:pPr algn="ctr" eaLnBrk="1" hangingPunct="1"/>
            <a:r>
              <a:rPr lang="en-US" sz="1800" b="1">
                <a:solidFill>
                  <a:srgbClr val="000000"/>
                </a:solidFill>
                <a:latin typeface="Century Gothic" panose="020B0502020202020204" pitchFamily="34" charset="0"/>
              </a:rPr>
              <a:t>(The Who)</a:t>
            </a:r>
          </a:p>
        </p:txBody>
      </p:sp>
      <p:sp>
        <p:nvSpPr>
          <p:cNvPr id="26630" name="TextBox 15"/>
          <p:cNvSpPr txBox="1">
            <a:spLocks noChangeArrowheads="1"/>
          </p:cNvSpPr>
          <p:nvPr/>
        </p:nvSpPr>
        <p:spPr bwMode="auto">
          <a:xfrm>
            <a:off x="7313613" y="2870201"/>
            <a:ext cx="26908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sz="1600" b="1">
                <a:latin typeface="Century Gothic" panose="020B0502020202020204" pitchFamily="34" charset="0"/>
              </a:rPr>
              <a:t>TGDC</a:t>
            </a:r>
            <a:br>
              <a:rPr lang="en-US" sz="1600" b="1">
                <a:latin typeface="Century Gothic" panose="020B0502020202020204" pitchFamily="34" charset="0"/>
              </a:rPr>
            </a:br>
            <a:r>
              <a:rPr lang="en-US" sz="1600" b="1">
                <a:latin typeface="Century Gothic" panose="020B0502020202020204" pitchFamily="34" charset="0"/>
              </a:rPr>
              <a:t>Teaching &amp;</a:t>
            </a:r>
          </a:p>
          <a:p>
            <a:pPr algn="ctr" eaLnBrk="1" hangingPunct="1"/>
            <a:r>
              <a:rPr lang="en-US" sz="1600" b="1">
                <a:latin typeface="Century Gothic" panose="020B0502020202020204" pitchFamily="34" charset="0"/>
              </a:rPr>
              <a:t> Learning</a:t>
            </a:r>
          </a:p>
          <a:p>
            <a:pPr algn="ctr" eaLnBrk="1" hangingPunct="1"/>
            <a:r>
              <a:rPr lang="en-US" sz="1600" b="1">
                <a:latin typeface="Century Gothic" panose="020B0502020202020204" pitchFamily="34" charset="0"/>
              </a:rPr>
              <a:t>Framework</a:t>
            </a:r>
          </a:p>
          <a:p>
            <a:pPr algn="ctr" eaLnBrk="1" hangingPunct="1"/>
            <a:r>
              <a:rPr lang="en-US" sz="1600" b="1">
                <a:latin typeface="Century Gothic" panose="020B0502020202020204" pitchFamily="34" charset="0"/>
              </a:rPr>
              <a:t>(The How)</a:t>
            </a:r>
          </a:p>
        </p:txBody>
      </p:sp>
      <p:sp>
        <p:nvSpPr>
          <p:cNvPr id="26631" name="TextBox 13"/>
          <p:cNvSpPr txBox="1">
            <a:spLocks noChangeArrowheads="1"/>
          </p:cNvSpPr>
          <p:nvPr/>
        </p:nvSpPr>
        <p:spPr bwMode="auto">
          <a:xfrm>
            <a:off x="4873625" y="4194176"/>
            <a:ext cx="2095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sz="1600" b="1">
                <a:latin typeface="Century Gothic" panose="020B0502020202020204" pitchFamily="34" charset="0"/>
              </a:rPr>
              <a:t>CCTP</a:t>
            </a:r>
          </a:p>
          <a:p>
            <a:pPr algn="ctr" eaLnBrk="1" hangingPunct="1"/>
            <a:r>
              <a:rPr lang="en-US" sz="1600" b="1">
                <a:latin typeface="Century Gothic" panose="020B0502020202020204" pitchFamily="34" charset="0"/>
              </a:rPr>
              <a:t>Common Core</a:t>
            </a:r>
          </a:p>
          <a:p>
            <a:pPr algn="ctr" eaLnBrk="1" hangingPunct="1"/>
            <a:r>
              <a:rPr lang="en-US" sz="1600" b="1">
                <a:latin typeface="Century Gothic" panose="020B0502020202020204" pitchFamily="34" charset="0"/>
              </a:rPr>
              <a:t>Technology Project </a:t>
            </a:r>
          </a:p>
          <a:p>
            <a:pPr algn="ctr" eaLnBrk="1" hangingPunct="1"/>
            <a:r>
              <a:rPr lang="en-US" sz="1600" b="1">
                <a:latin typeface="Century Gothic" panose="020B0502020202020204" pitchFamily="34" charset="0"/>
              </a:rPr>
              <a:t> (The How)</a:t>
            </a:r>
          </a:p>
        </p:txBody>
      </p:sp>
    </p:spTree>
    <p:extLst>
      <p:ext uri="{BB962C8B-B14F-4D97-AF65-F5344CB8AC3E}">
        <p14:creationId xmlns:p14="http://schemas.microsoft.com/office/powerpoint/2010/main" val="218014855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Prior Knowledge</a:t>
            </a:r>
            <a:endParaRPr lang="en-US" dirty="0"/>
          </a:p>
        </p:txBody>
      </p:sp>
      <p:sp>
        <p:nvSpPr>
          <p:cNvPr id="3" name="Content Placeholder 2"/>
          <p:cNvSpPr>
            <a:spLocks noGrp="1"/>
          </p:cNvSpPr>
          <p:nvPr>
            <p:ph idx="1"/>
          </p:nvPr>
        </p:nvSpPr>
        <p:spPr/>
        <p:txBody>
          <a:bodyPr/>
          <a:lstStyle/>
          <a:p>
            <a:r>
              <a:rPr lang="en-US" dirty="0" smtClean="0"/>
              <a:t>Get together with your 3 o’clock partner </a:t>
            </a:r>
          </a:p>
          <a:p>
            <a:r>
              <a:rPr lang="en-US" dirty="0" smtClean="0"/>
              <a:t>Locate your 6</a:t>
            </a:r>
            <a:r>
              <a:rPr lang="en-US" baseline="30000" dirty="0" smtClean="0"/>
              <a:t>th</a:t>
            </a:r>
            <a:r>
              <a:rPr lang="en-US" dirty="0" smtClean="0"/>
              <a:t> Grade ELD Standards</a:t>
            </a:r>
            <a:endParaRPr lang="en-US" dirty="0"/>
          </a:p>
        </p:txBody>
      </p:sp>
      <p:pic>
        <p:nvPicPr>
          <p:cNvPr id="4" name="Picture 3" descr="Screen Shot 2014-01-10 at 12.13.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0183" y="2113738"/>
            <a:ext cx="6181817" cy="47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15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1981200" y="76200"/>
            <a:ext cx="8229600" cy="1143000"/>
          </a:xfrm>
        </p:spPr>
        <p:txBody>
          <a:bodyPr/>
          <a:lstStyle/>
          <a:p>
            <a:r>
              <a:rPr lang="en-US" dirty="0">
                <a:solidFill>
                  <a:srgbClr val="000000"/>
                </a:solidFill>
              </a:rPr>
              <a:t>Sneak-A-Peak</a:t>
            </a:r>
          </a:p>
        </p:txBody>
      </p:sp>
      <p:sp>
        <p:nvSpPr>
          <p:cNvPr id="117764" name="Rectangle 4"/>
          <p:cNvSpPr>
            <a:spLocks noGrp="1" noChangeArrowheads="1"/>
          </p:cNvSpPr>
          <p:nvPr>
            <p:ph type="body" idx="1"/>
          </p:nvPr>
        </p:nvSpPr>
        <p:spPr>
          <a:xfrm>
            <a:off x="1752600" y="1371600"/>
            <a:ext cx="5410200" cy="4800600"/>
          </a:xfrm>
        </p:spPr>
        <p:txBody>
          <a:bodyPr>
            <a:normAutofit/>
          </a:bodyPr>
          <a:lstStyle/>
          <a:p>
            <a:r>
              <a:rPr lang="en-US" dirty="0"/>
              <a:t>Sit </a:t>
            </a:r>
            <a:r>
              <a:rPr lang="en-US" dirty="0" smtClean="0"/>
              <a:t>with your 3 o’clock partner.  Working together, label the 6</a:t>
            </a:r>
            <a:r>
              <a:rPr lang="en-US" baseline="30000" dirty="0" smtClean="0"/>
              <a:t>th</a:t>
            </a:r>
            <a:r>
              <a:rPr lang="en-US" dirty="0" smtClean="0"/>
              <a:t> grade ELD Standards document with the words from the ELD Standards word wall.</a:t>
            </a:r>
            <a:endParaRPr lang="en-US" dirty="0"/>
          </a:p>
          <a:p>
            <a:r>
              <a:rPr lang="en-US" dirty="0"/>
              <a:t>When the teacher calls </a:t>
            </a:r>
            <a:r>
              <a:rPr lang="ja-JP" altLang="en-US" dirty="0">
                <a:latin typeface="Arial"/>
              </a:rPr>
              <a:t>“</a:t>
            </a:r>
            <a:r>
              <a:rPr lang="en-US" b="1" dirty="0"/>
              <a:t>Sneak-a-peak</a:t>
            </a:r>
            <a:r>
              <a:rPr lang="en-US" dirty="0"/>
              <a:t>,</a:t>
            </a:r>
            <a:r>
              <a:rPr lang="ja-JP" altLang="en-US" dirty="0" smtClean="0">
                <a:latin typeface="Arial"/>
              </a:rPr>
              <a:t>”</a:t>
            </a:r>
            <a:r>
              <a:rPr lang="en-US" dirty="0" smtClean="0"/>
              <a:t> </a:t>
            </a:r>
            <a:r>
              <a:rPr lang="en-US" dirty="0"/>
              <a:t>share </a:t>
            </a:r>
            <a:r>
              <a:rPr lang="en-US" dirty="0" smtClean="0"/>
              <a:t>your work with another pair. </a:t>
            </a:r>
            <a:r>
              <a:rPr lang="en-US" dirty="0"/>
              <a:t> </a:t>
            </a:r>
            <a:r>
              <a:rPr lang="en-US" dirty="0" smtClean="0"/>
              <a:t>You may add ideas to your document from what you </a:t>
            </a:r>
            <a:r>
              <a:rPr lang="en-US" dirty="0"/>
              <a:t>saw </a:t>
            </a:r>
            <a:r>
              <a:rPr lang="en-US" dirty="0" smtClean="0"/>
              <a:t>on their work.</a:t>
            </a:r>
            <a:endParaRPr lang="en-US" sz="3000" dirty="0"/>
          </a:p>
        </p:txBody>
      </p:sp>
      <p:sp>
        <p:nvSpPr>
          <p:cNvPr id="117765" name="Line 5"/>
          <p:cNvSpPr>
            <a:spLocks noChangeShapeType="1"/>
          </p:cNvSpPr>
          <p:nvPr/>
        </p:nvSpPr>
        <p:spPr bwMode="auto">
          <a:xfrm>
            <a:off x="1524000" y="1066800"/>
            <a:ext cx="9144000" cy="0"/>
          </a:xfrm>
          <a:prstGeom prst="line">
            <a:avLst/>
          </a:prstGeom>
          <a:noFill/>
          <a:ln w="381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17775" name="Picture 15" descr="med_1236754522-peek-a-b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6" y="1828800"/>
            <a:ext cx="2843213" cy="41148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Screen Shot 2014-01-10 at 12.13.3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2000" y="4036078"/>
            <a:ext cx="3180542" cy="244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4-04-09 at 4.02.35 PM.png"/>
          <p:cNvPicPr>
            <a:picLocks noChangeAspect="1"/>
          </p:cNvPicPr>
          <p:nvPr/>
        </p:nvPicPr>
        <p:blipFill rotWithShape="1">
          <a:blip r:embed="rId5">
            <a:extLst>
              <a:ext uri="{28A0092B-C50C-407E-A947-70E740481C1C}">
                <a14:useLocalDpi xmlns:a14="http://schemas.microsoft.com/office/drawing/2010/main" val="0"/>
              </a:ext>
            </a:extLst>
          </a:blip>
          <a:srcRect l="21449" t="26848" r="22182" b="17546"/>
          <a:stretch/>
        </p:blipFill>
        <p:spPr>
          <a:xfrm>
            <a:off x="10474046" y="-4713"/>
            <a:ext cx="1717954" cy="1649691"/>
          </a:xfrm>
          <a:prstGeom prst="rect">
            <a:avLst/>
          </a:prstGeom>
        </p:spPr>
      </p:pic>
      <p:sp>
        <p:nvSpPr>
          <p:cNvPr id="2" name="Oval 1"/>
          <p:cNvSpPr/>
          <p:nvPr/>
        </p:nvSpPr>
        <p:spPr>
          <a:xfrm>
            <a:off x="11736371" y="647700"/>
            <a:ext cx="386499" cy="2761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1029950" y="566590"/>
            <a:ext cx="706421"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9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b="1">
                <a:latin typeface="Century Gothic" charset="0"/>
                <a:ea typeface="MS PGothic" charset="0"/>
                <a:cs typeface="Century Gothic" charset="0"/>
              </a:rPr>
              <a:t>ELD Standards Word Wall</a:t>
            </a:r>
          </a:p>
        </p:txBody>
      </p:sp>
      <p:sp>
        <p:nvSpPr>
          <p:cNvPr id="92162" name="Content Placeholder 2"/>
          <p:cNvSpPr>
            <a:spLocks noGrp="1"/>
          </p:cNvSpPr>
          <p:nvPr>
            <p:ph idx="1"/>
          </p:nvPr>
        </p:nvSpPr>
        <p:spPr>
          <a:xfrm>
            <a:off x="1524000" y="3440113"/>
            <a:ext cx="2878138" cy="615950"/>
          </a:xfrm>
        </p:spPr>
        <p:txBody>
          <a:bodyPr/>
          <a:lstStyle/>
          <a:p>
            <a:pPr marL="0" indent="0" algn="ctr">
              <a:buNone/>
            </a:pPr>
            <a:r>
              <a:rPr lang="en-US" dirty="0">
                <a:latin typeface="Century Gothic" charset="0"/>
                <a:ea typeface="MS PGothic" charset="0"/>
                <a:cs typeface="Century Gothic" charset="0"/>
              </a:rPr>
              <a:t>Productive</a:t>
            </a:r>
          </a:p>
          <a:p>
            <a:pPr marL="0" indent="0" algn="ctr">
              <a:buNone/>
            </a:pPr>
            <a:endParaRPr lang="en-US" dirty="0">
              <a:latin typeface="Century Gothic" charset="0"/>
              <a:ea typeface="MS PGothic" charset="0"/>
              <a:cs typeface="Century Gothic" charset="0"/>
            </a:endParaRPr>
          </a:p>
        </p:txBody>
      </p:sp>
      <p:sp>
        <p:nvSpPr>
          <p:cNvPr id="92163" name="Content Placeholder 2"/>
          <p:cNvSpPr txBox="1">
            <a:spLocks/>
          </p:cNvSpPr>
          <p:nvPr/>
        </p:nvSpPr>
        <p:spPr bwMode="auto">
          <a:xfrm rot="-844725">
            <a:off x="1807898" y="1529514"/>
            <a:ext cx="2878137"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sz="2800" dirty="0">
                <a:solidFill>
                  <a:srgbClr val="595959"/>
                </a:solidFill>
                <a:latin typeface="Century Gothic" charset="0"/>
                <a:cs typeface="MS PGothic" charset="0"/>
              </a:rPr>
              <a:t>Interpretive</a:t>
            </a:r>
          </a:p>
          <a:p>
            <a:pPr algn="ctr">
              <a:spcBef>
                <a:spcPts val="2000"/>
              </a:spcBef>
              <a:buClr>
                <a:srgbClr val="6FB7D7"/>
              </a:buClr>
              <a:buSzPct val="110000"/>
            </a:pPr>
            <a:endParaRPr lang="en-US" dirty="0">
              <a:solidFill>
                <a:srgbClr val="595959"/>
              </a:solidFill>
              <a:latin typeface="Century Gothic" charset="0"/>
              <a:cs typeface="MS PGothic" charset="0"/>
            </a:endParaRPr>
          </a:p>
        </p:txBody>
      </p:sp>
      <p:sp>
        <p:nvSpPr>
          <p:cNvPr id="92164" name="Content Placeholder 2"/>
          <p:cNvSpPr txBox="1">
            <a:spLocks/>
          </p:cNvSpPr>
          <p:nvPr/>
        </p:nvSpPr>
        <p:spPr bwMode="auto">
          <a:xfrm rot="20792850">
            <a:off x="4300090" y="1232510"/>
            <a:ext cx="28781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dirty="0">
                <a:latin typeface="Century Gothic" charset="0"/>
                <a:cs typeface="MS PGothic" charset="0"/>
              </a:rPr>
              <a:t>Using Foundational Literacy Skills</a:t>
            </a:r>
          </a:p>
          <a:p>
            <a:pPr algn="ctr">
              <a:spcBef>
                <a:spcPts val="2000"/>
              </a:spcBef>
              <a:buClr>
                <a:srgbClr val="6FB7D7"/>
              </a:buClr>
              <a:buSzPct val="110000"/>
            </a:pPr>
            <a:endParaRPr lang="en-US" dirty="0">
              <a:solidFill>
                <a:srgbClr val="595959"/>
              </a:solidFill>
              <a:latin typeface="Century Gothic" charset="0"/>
              <a:cs typeface="MS PGothic" charset="0"/>
            </a:endParaRPr>
          </a:p>
        </p:txBody>
      </p:sp>
      <p:sp>
        <p:nvSpPr>
          <p:cNvPr id="92165" name="Content Placeholder 2"/>
          <p:cNvSpPr txBox="1">
            <a:spLocks/>
          </p:cNvSpPr>
          <p:nvPr/>
        </p:nvSpPr>
        <p:spPr bwMode="auto">
          <a:xfrm rot="669046">
            <a:off x="7205664" y="2859089"/>
            <a:ext cx="2878137" cy="61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a:solidFill>
                  <a:srgbClr val="595959"/>
                </a:solidFill>
                <a:latin typeface="Century Gothic" charset="0"/>
                <a:cs typeface="MS PGothic" charset="0"/>
              </a:rPr>
              <a:t>Critical principles</a:t>
            </a:r>
          </a:p>
        </p:txBody>
      </p:sp>
      <p:sp>
        <p:nvSpPr>
          <p:cNvPr id="92166" name="Content Placeholder 2"/>
          <p:cNvSpPr txBox="1">
            <a:spLocks/>
          </p:cNvSpPr>
          <p:nvPr/>
        </p:nvSpPr>
        <p:spPr bwMode="auto">
          <a:xfrm rot="21114073">
            <a:off x="4070350" y="3981452"/>
            <a:ext cx="2878138" cy="61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dirty="0">
                <a:solidFill>
                  <a:srgbClr val="595959"/>
                </a:solidFill>
                <a:latin typeface="Century Gothic" charset="0"/>
                <a:cs typeface="MS PGothic" charset="0"/>
              </a:rPr>
              <a:t>collaborative</a:t>
            </a:r>
          </a:p>
        </p:txBody>
      </p:sp>
      <p:sp>
        <p:nvSpPr>
          <p:cNvPr id="92167" name="Content Placeholder 2"/>
          <p:cNvSpPr txBox="1">
            <a:spLocks/>
          </p:cNvSpPr>
          <p:nvPr/>
        </p:nvSpPr>
        <p:spPr bwMode="auto">
          <a:xfrm rot="271313">
            <a:off x="7769225" y="5241925"/>
            <a:ext cx="2878138"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a:solidFill>
                  <a:srgbClr val="595959"/>
                </a:solidFill>
                <a:latin typeface="Century Gothic" charset="0"/>
                <a:cs typeface="MS PGothic" charset="0"/>
              </a:rPr>
              <a:t>Structuring Cohesive Text</a:t>
            </a:r>
          </a:p>
        </p:txBody>
      </p:sp>
      <p:sp>
        <p:nvSpPr>
          <p:cNvPr id="92168" name="Content Placeholder 2"/>
          <p:cNvSpPr txBox="1">
            <a:spLocks/>
          </p:cNvSpPr>
          <p:nvPr/>
        </p:nvSpPr>
        <p:spPr bwMode="auto">
          <a:xfrm rot="-844725">
            <a:off x="2162175" y="5470525"/>
            <a:ext cx="2878138"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dirty="0">
                <a:solidFill>
                  <a:srgbClr val="595959"/>
                </a:solidFill>
                <a:latin typeface="Century Gothic" charset="0"/>
                <a:cs typeface="MS PGothic" charset="0"/>
              </a:rPr>
              <a:t>Goal</a:t>
            </a:r>
          </a:p>
          <a:p>
            <a:pPr algn="ctr">
              <a:spcBef>
                <a:spcPts val="2000"/>
              </a:spcBef>
              <a:buClr>
                <a:srgbClr val="6FB7D7"/>
              </a:buClr>
              <a:buSzPct val="110000"/>
            </a:pPr>
            <a:endParaRPr lang="en-US" dirty="0">
              <a:solidFill>
                <a:srgbClr val="595959"/>
              </a:solidFill>
              <a:latin typeface="Century Gothic" charset="0"/>
              <a:cs typeface="MS PGothic" charset="0"/>
            </a:endParaRPr>
          </a:p>
        </p:txBody>
      </p:sp>
      <p:sp>
        <p:nvSpPr>
          <p:cNvPr id="92169" name="Rectangle 9"/>
          <p:cNvSpPr>
            <a:spLocks noChangeArrowheads="1"/>
          </p:cNvSpPr>
          <p:nvPr/>
        </p:nvSpPr>
        <p:spPr bwMode="auto">
          <a:xfrm>
            <a:off x="8128000" y="1403506"/>
            <a:ext cx="18288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rgbClr val="000000"/>
                </a:solidFill>
                <a:latin typeface="Century Gothic" charset="0"/>
                <a:cs typeface="Century Gothic" charset="0"/>
              </a:rPr>
              <a:t>Emerging</a:t>
            </a:r>
          </a:p>
          <a:p>
            <a:pPr algn="ctr"/>
            <a:endParaRPr lang="en-US" dirty="0">
              <a:solidFill>
                <a:srgbClr val="000000"/>
              </a:solidFill>
              <a:latin typeface="Century Gothic" charset="0"/>
              <a:cs typeface="Century Gothic" charset="0"/>
            </a:endParaRPr>
          </a:p>
        </p:txBody>
      </p:sp>
      <p:sp>
        <p:nvSpPr>
          <p:cNvPr id="92170" name="Rectangle 10"/>
          <p:cNvSpPr>
            <a:spLocks noChangeArrowheads="1"/>
          </p:cNvSpPr>
          <p:nvPr/>
        </p:nvSpPr>
        <p:spPr bwMode="auto">
          <a:xfrm>
            <a:off x="2124075" y="4405313"/>
            <a:ext cx="206758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2800" dirty="0">
                <a:solidFill>
                  <a:srgbClr val="000000"/>
                </a:solidFill>
                <a:latin typeface="Century Gothic" charset="0"/>
                <a:cs typeface="Century Gothic" charset="0"/>
              </a:rPr>
              <a:t>Bridging</a:t>
            </a:r>
          </a:p>
        </p:txBody>
      </p:sp>
      <p:sp>
        <p:nvSpPr>
          <p:cNvPr id="92171" name="Rectangle 11"/>
          <p:cNvSpPr>
            <a:spLocks noChangeArrowheads="1"/>
          </p:cNvSpPr>
          <p:nvPr/>
        </p:nvSpPr>
        <p:spPr bwMode="auto">
          <a:xfrm rot="-2127438">
            <a:off x="6464301" y="5299075"/>
            <a:ext cx="2036763"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rgbClr val="000000"/>
                </a:solidFill>
                <a:latin typeface="Century Gothic" charset="0"/>
                <a:cs typeface="Century Gothic" charset="0"/>
              </a:rPr>
              <a:t>Expanding</a:t>
            </a:r>
          </a:p>
        </p:txBody>
      </p:sp>
      <p:sp>
        <p:nvSpPr>
          <p:cNvPr id="92172" name="Content Placeholder 2"/>
          <p:cNvSpPr txBox="1">
            <a:spLocks/>
          </p:cNvSpPr>
          <p:nvPr/>
        </p:nvSpPr>
        <p:spPr bwMode="auto">
          <a:xfrm rot="271313">
            <a:off x="7289800" y="3748089"/>
            <a:ext cx="2878138"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a:solidFill>
                  <a:srgbClr val="595959"/>
                </a:solidFill>
                <a:latin typeface="Century Gothic" charset="0"/>
                <a:cs typeface="MS PGothic" charset="0"/>
              </a:rPr>
              <a:t>Connecting and condensing ideas</a:t>
            </a:r>
          </a:p>
        </p:txBody>
      </p:sp>
      <p:sp>
        <p:nvSpPr>
          <p:cNvPr id="92173" name="Content Placeholder 2"/>
          <p:cNvSpPr txBox="1">
            <a:spLocks/>
          </p:cNvSpPr>
          <p:nvPr/>
        </p:nvSpPr>
        <p:spPr bwMode="auto">
          <a:xfrm>
            <a:off x="4071938" y="4867275"/>
            <a:ext cx="2876550"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dirty="0">
                <a:solidFill>
                  <a:srgbClr val="595959"/>
                </a:solidFill>
                <a:latin typeface="Century Gothic" charset="0"/>
                <a:cs typeface="MS PGothic" charset="0"/>
              </a:rPr>
              <a:t>Expanding and Enriching ideas</a:t>
            </a:r>
          </a:p>
          <a:p>
            <a:pPr algn="ctr">
              <a:spcBef>
                <a:spcPts val="2000"/>
              </a:spcBef>
              <a:buClr>
                <a:srgbClr val="6FB7D7"/>
              </a:buClr>
              <a:buSzPct val="110000"/>
            </a:pPr>
            <a:endParaRPr lang="en-US" dirty="0">
              <a:solidFill>
                <a:srgbClr val="595959"/>
              </a:solidFill>
              <a:latin typeface="Century Gothic" charset="0"/>
              <a:cs typeface="MS PGothic" charset="0"/>
            </a:endParaRPr>
          </a:p>
        </p:txBody>
      </p:sp>
      <p:sp>
        <p:nvSpPr>
          <p:cNvPr id="15" name="Content Placeholder 2"/>
          <p:cNvSpPr txBox="1">
            <a:spLocks/>
          </p:cNvSpPr>
          <p:nvPr/>
        </p:nvSpPr>
        <p:spPr>
          <a:xfrm>
            <a:off x="8521639" y="2129952"/>
            <a:ext cx="951933" cy="7298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Century Gothic" charset="0"/>
                <a:ea typeface="MS PGothic" charset="0"/>
                <a:cs typeface="Century Gothic" charset="0"/>
              </a:rPr>
              <a:t>3</a:t>
            </a:r>
          </a:p>
          <a:p>
            <a:pPr marL="0" indent="0" algn="ctr">
              <a:buNone/>
            </a:pPr>
            <a:endParaRPr lang="en-US" dirty="0">
              <a:latin typeface="Century Gothic" charset="0"/>
              <a:ea typeface="MS PGothic" charset="0"/>
              <a:cs typeface="Century Gothic" charset="0"/>
            </a:endParaRPr>
          </a:p>
        </p:txBody>
      </p:sp>
      <p:sp>
        <p:nvSpPr>
          <p:cNvPr id="18" name="Content Placeholder 2"/>
          <p:cNvSpPr txBox="1">
            <a:spLocks/>
          </p:cNvSpPr>
          <p:nvPr/>
        </p:nvSpPr>
        <p:spPr>
          <a:xfrm>
            <a:off x="4872853" y="5698982"/>
            <a:ext cx="951933" cy="7298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Century Gothic" charset="0"/>
                <a:ea typeface="MS PGothic" charset="0"/>
                <a:cs typeface="Century Gothic" charset="0"/>
              </a:rPr>
              <a:t>12</a:t>
            </a:r>
          </a:p>
          <a:p>
            <a:pPr marL="0" indent="0" algn="ctr">
              <a:buNone/>
            </a:pPr>
            <a:endParaRPr lang="en-US" dirty="0">
              <a:latin typeface="Century Gothic" charset="0"/>
              <a:ea typeface="MS PGothic" charset="0"/>
              <a:cs typeface="Century Gothic" charset="0"/>
            </a:endParaRPr>
          </a:p>
        </p:txBody>
      </p:sp>
      <p:sp>
        <p:nvSpPr>
          <p:cNvPr id="19" name="Content Placeholder 2"/>
          <p:cNvSpPr txBox="1">
            <a:spLocks/>
          </p:cNvSpPr>
          <p:nvPr/>
        </p:nvSpPr>
        <p:spPr>
          <a:xfrm>
            <a:off x="7003371" y="1417638"/>
            <a:ext cx="951933" cy="7298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Century Gothic" charset="0"/>
                <a:ea typeface="MS PGothic" charset="0"/>
                <a:cs typeface="Century Gothic" charset="0"/>
              </a:rPr>
              <a:t>7</a:t>
            </a:r>
          </a:p>
          <a:p>
            <a:pPr marL="0" indent="0" algn="ctr">
              <a:buNone/>
            </a:pPr>
            <a:endParaRPr lang="en-US" dirty="0">
              <a:latin typeface="Century Gothic" charset="0"/>
              <a:ea typeface="MS PGothic" charset="0"/>
              <a:cs typeface="Century Gothic" charset="0"/>
            </a:endParaRPr>
          </a:p>
        </p:txBody>
      </p:sp>
      <p:sp>
        <p:nvSpPr>
          <p:cNvPr id="20" name="Content Placeholder 2"/>
          <p:cNvSpPr txBox="1">
            <a:spLocks/>
          </p:cNvSpPr>
          <p:nvPr/>
        </p:nvSpPr>
        <p:spPr>
          <a:xfrm>
            <a:off x="1855769" y="5764750"/>
            <a:ext cx="951933" cy="72986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Century Gothic" charset="0"/>
                <a:ea typeface="MS PGothic" charset="0"/>
                <a:cs typeface="Century Gothic" charset="0"/>
              </a:rPr>
              <a:t>11</a:t>
            </a:r>
            <a:r>
              <a:rPr lang="en-US" sz="4000" b="1" dirty="0">
                <a:solidFill>
                  <a:srgbClr val="0000FF"/>
                </a:solidFill>
                <a:latin typeface="Century Gothic" charset="0"/>
                <a:ea typeface="MS PGothic" charset="0"/>
                <a:cs typeface="Century Gothic" charset="0"/>
              </a:rPr>
              <a:t>*</a:t>
            </a:r>
          </a:p>
          <a:p>
            <a:pPr marL="0" indent="0" algn="ctr">
              <a:buNone/>
            </a:pPr>
            <a:endParaRPr lang="en-US" dirty="0">
              <a:latin typeface="Century Gothic" charset="0"/>
              <a:ea typeface="MS PGothic" charset="0"/>
              <a:cs typeface="Century Gothic" charset="0"/>
            </a:endParaRPr>
          </a:p>
        </p:txBody>
      </p:sp>
      <p:sp>
        <p:nvSpPr>
          <p:cNvPr id="23" name="Content Placeholder 2"/>
          <p:cNvSpPr txBox="1">
            <a:spLocks/>
          </p:cNvSpPr>
          <p:nvPr/>
        </p:nvSpPr>
        <p:spPr>
          <a:xfrm>
            <a:off x="6164262" y="6338539"/>
            <a:ext cx="2878138" cy="6159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rgbClr val="0000FF"/>
                </a:solidFill>
                <a:latin typeface="Century Gothic" charset="0"/>
                <a:ea typeface="MS PGothic" charset="0"/>
                <a:cs typeface="Century Gothic" charset="0"/>
              </a:rPr>
              <a:t>* </a:t>
            </a:r>
            <a:r>
              <a:rPr lang="en-US" sz="2400" dirty="0">
                <a:solidFill>
                  <a:srgbClr val="0000FF"/>
                </a:solidFill>
                <a:latin typeface="Century Gothic" charset="0"/>
                <a:ea typeface="MS PGothic" charset="0"/>
                <a:cs typeface="Century Gothic" charset="0"/>
              </a:rPr>
              <a:t>Extra Credit</a:t>
            </a:r>
          </a:p>
          <a:p>
            <a:pPr marL="0" indent="0" algn="ctr">
              <a:buNone/>
            </a:pPr>
            <a:endParaRPr lang="en-US" dirty="0">
              <a:latin typeface="Century Gothic" charset="0"/>
              <a:ea typeface="MS PGothic" charset="0"/>
              <a:cs typeface="Century Gothic" charset="0"/>
            </a:endParaRPr>
          </a:p>
        </p:txBody>
      </p:sp>
      <p:sp>
        <p:nvSpPr>
          <p:cNvPr id="24" name="Content Placeholder 2"/>
          <p:cNvSpPr txBox="1">
            <a:spLocks/>
          </p:cNvSpPr>
          <p:nvPr/>
        </p:nvSpPr>
        <p:spPr bwMode="auto">
          <a:xfrm rot="720651">
            <a:off x="4172741" y="2932291"/>
            <a:ext cx="2878138"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dirty="0">
                <a:latin typeface="Century Gothic" charset="0"/>
                <a:cs typeface="MS PGothic" charset="0"/>
              </a:rPr>
              <a:t>Communicative Modes</a:t>
            </a:r>
          </a:p>
          <a:p>
            <a:pPr algn="ctr">
              <a:spcBef>
                <a:spcPts val="2000"/>
              </a:spcBef>
              <a:buClr>
                <a:srgbClr val="6FB7D7"/>
              </a:buClr>
              <a:buSzPct val="110000"/>
            </a:pPr>
            <a:endParaRPr lang="en-US" dirty="0">
              <a:solidFill>
                <a:srgbClr val="595959"/>
              </a:solidFill>
              <a:latin typeface="Century Gothic" charset="0"/>
              <a:cs typeface="MS PGothic" charset="0"/>
            </a:endParaRPr>
          </a:p>
        </p:txBody>
      </p:sp>
      <p:sp>
        <p:nvSpPr>
          <p:cNvPr id="25" name="Content Placeholder 2"/>
          <p:cNvSpPr txBox="1">
            <a:spLocks/>
          </p:cNvSpPr>
          <p:nvPr/>
        </p:nvSpPr>
        <p:spPr bwMode="auto">
          <a:xfrm>
            <a:off x="1839780" y="2487839"/>
            <a:ext cx="28781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a:spcBef>
                <a:spcPts val="2000"/>
              </a:spcBef>
              <a:buClr>
                <a:srgbClr val="6FB7D7"/>
              </a:buClr>
              <a:buSzPct val="110000"/>
            </a:pPr>
            <a:r>
              <a:rPr lang="en-US" dirty="0">
                <a:latin typeface="Century Gothic" charset="0"/>
                <a:cs typeface="MS PGothic" charset="0"/>
              </a:rPr>
              <a:t>Language Processes</a:t>
            </a:r>
          </a:p>
          <a:p>
            <a:pPr algn="ctr">
              <a:spcBef>
                <a:spcPts val="2000"/>
              </a:spcBef>
              <a:buClr>
                <a:srgbClr val="6FB7D7"/>
              </a:buClr>
              <a:buSzPct val="110000"/>
            </a:pPr>
            <a:endParaRPr lang="en-US" dirty="0">
              <a:solidFill>
                <a:srgbClr val="595959"/>
              </a:solidFill>
              <a:latin typeface="Century Gothic" charset="0"/>
              <a:cs typeface="MS PGothic" charset="0"/>
            </a:endParaRPr>
          </a:p>
        </p:txBody>
      </p:sp>
      <p:sp>
        <p:nvSpPr>
          <p:cNvPr id="2" name="TextBox 1"/>
          <p:cNvSpPr txBox="1"/>
          <p:nvPr/>
        </p:nvSpPr>
        <p:spPr>
          <a:xfrm>
            <a:off x="1524000" y="4006389"/>
            <a:ext cx="1099981" cy="369332"/>
          </a:xfrm>
          <a:prstGeom prst="rect">
            <a:avLst/>
          </a:prstGeom>
          <a:noFill/>
        </p:spPr>
        <p:txBody>
          <a:bodyPr wrap="none" rtlCol="0">
            <a:spAutoFit/>
          </a:bodyPr>
          <a:lstStyle/>
          <a:p>
            <a:r>
              <a:rPr lang="en-US" dirty="0" smtClean="0"/>
              <a:t>STRANDS</a:t>
            </a:r>
            <a:endParaRPr lang="en-US" dirty="0"/>
          </a:p>
        </p:txBody>
      </p:sp>
      <p:sp>
        <p:nvSpPr>
          <p:cNvPr id="3" name="TextBox 2"/>
          <p:cNvSpPr txBox="1"/>
          <p:nvPr/>
        </p:nvSpPr>
        <p:spPr>
          <a:xfrm>
            <a:off x="7286655" y="820132"/>
            <a:ext cx="1354858" cy="369332"/>
          </a:xfrm>
          <a:prstGeom prst="rect">
            <a:avLst/>
          </a:prstGeom>
          <a:noFill/>
        </p:spPr>
        <p:txBody>
          <a:bodyPr wrap="none" rtlCol="0">
            <a:spAutoFit/>
          </a:bodyPr>
          <a:lstStyle/>
          <a:p>
            <a:r>
              <a:rPr lang="en-US" dirty="0" smtClean="0"/>
              <a:t>STANDARDS</a:t>
            </a:r>
            <a:endParaRPr lang="en-US" dirty="0"/>
          </a:p>
        </p:txBody>
      </p:sp>
      <p:sp>
        <p:nvSpPr>
          <p:cNvPr id="4" name="TextBox 3"/>
          <p:cNvSpPr txBox="1"/>
          <p:nvPr/>
        </p:nvSpPr>
        <p:spPr>
          <a:xfrm>
            <a:off x="1055802" y="2586614"/>
            <a:ext cx="1364476" cy="646331"/>
          </a:xfrm>
          <a:prstGeom prst="rect">
            <a:avLst/>
          </a:prstGeom>
          <a:noFill/>
        </p:spPr>
        <p:txBody>
          <a:bodyPr wrap="none" rtlCol="0">
            <a:spAutoFit/>
          </a:bodyPr>
          <a:lstStyle/>
          <a:p>
            <a:r>
              <a:rPr lang="en-US" dirty="0" smtClean="0"/>
              <a:t>TEACHER</a:t>
            </a:r>
          </a:p>
          <a:p>
            <a:r>
              <a:rPr lang="en-US" dirty="0" smtClean="0"/>
              <a:t>RESOURCES</a:t>
            </a:r>
            <a:endParaRPr lang="en-US" dirty="0"/>
          </a:p>
        </p:txBody>
      </p:sp>
      <p:sp>
        <p:nvSpPr>
          <p:cNvPr id="5" name="TextBox 4"/>
          <p:cNvSpPr txBox="1"/>
          <p:nvPr/>
        </p:nvSpPr>
        <p:spPr>
          <a:xfrm>
            <a:off x="2807702" y="6315726"/>
            <a:ext cx="2039726" cy="369332"/>
          </a:xfrm>
          <a:prstGeom prst="rect">
            <a:avLst/>
          </a:prstGeom>
          <a:noFill/>
        </p:spPr>
        <p:txBody>
          <a:bodyPr wrap="none" rtlCol="0">
            <a:spAutoFit/>
          </a:bodyPr>
          <a:lstStyle/>
          <a:p>
            <a:r>
              <a:rPr lang="en-US" dirty="0" smtClean="0"/>
              <a:t>Proficiency Levels</a:t>
            </a:r>
            <a:endParaRPr lang="en-US" dirty="0"/>
          </a:p>
        </p:txBody>
      </p:sp>
    </p:spTree>
    <p:extLst>
      <p:ext uri="{BB962C8B-B14F-4D97-AF65-F5344CB8AC3E}">
        <p14:creationId xmlns:p14="http://schemas.microsoft.com/office/powerpoint/2010/main" val="3800113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125" t="14844" r="5000"/>
          <a:stretch>
            <a:fillRect/>
          </a:stretch>
        </p:blipFill>
        <p:spPr bwMode="auto">
          <a:xfrm>
            <a:off x="8108950" y="1282701"/>
            <a:ext cx="255905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8749" t="14844" r="9375" b="5469"/>
          <a:stretch>
            <a:fillRect/>
          </a:stretch>
        </p:blipFill>
        <p:spPr bwMode="auto">
          <a:xfrm>
            <a:off x="7935914" y="3606801"/>
            <a:ext cx="273208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1"/>
          </p:nvPr>
        </p:nvSpPr>
        <p:spPr>
          <a:xfrm>
            <a:off x="1735139" y="1282701"/>
            <a:ext cx="6200775" cy="4684713"/>
          </a:xfrm>
        </p:spPr>
        <p:txBody>
          <a:bodyPr/>
          <a:lstStyle/>
          <a:p>
            <a:pPr>
              <a:lnSpc>
                <a:spcPct val="110000"/>
              </a:lnSpc>
              <a:buClr>
                <a:schemeClr val="accent2"/>
              </a:buClr>
              <a:buSzPct val="100000"/>
              <a:buFont typeface="Arial" panose="020B0604020202020204" pitchFamily="34" charset="0"/>
              <a:buChar char="•"/>
            </a:pPr>
            <a:r>
              <a:rPr lang="en-US">
                <a:solidFill>
                  <a:schemeClr val="tx1"/>
                </a:solidFill>
              </a:rPr>
              <a:t>Because </a:t>
            </a:r>
            <a:r>
              <a:rPr lang="en-US" b="1">
                <a:solidFill>
                  <a:schemeClr val="tx1"/>
                </a:solidFill>
              </a:rPr>
              <a:t>CONTENT &amp; LANGUAGE </a:t>
            </a:r>
            <a:r>
              <a:rPr lang="en-US">
                <a:solidFill>
                  <a:schemeClr val="tx1"/>
                </a:solidFill>
              </a:rPr>
              <a:t>are inextricably </a:t>
            </a:r>
            <a:r>
              <a:rPr lang="en-US" b="1">
                <a:solidFill>
                  <a:schemeClr val="tx1"/>
                </a:solidFill>
              </a:rPr>
              <a:t>linked</a:t>
            </a:r>
            <a:r>
              <a:rPr lang="en-US">
                <a:solidFill>
                  <a:schemeClr val="tx1"/>
                </a:solidFill>
              </a:rPr>
              <a:t>, the three parts of the CA ELD Standards should be interpreted as </a:t>
            </a:r>
            <a:r>
              <a:rPr lang="en-US" b="1">
                <a:solidFill>
                  <a:schemeClr val="tx1"/>
                </a:solidFill>
              </a:rPr>
              <a:t>complimentary and interrelated </a:t>
            </a:r>
            <a:r>
              <a:rPr lang="en-US">
                <a:solidFill>
                  <a:schemeClr val="tx1"/>
                </a:solidFill>
              </a:rPr>
              <a:t>dimensions of what </a:t>
            </a:r>
            <a:r>
              <a:rPr lang="en-US" b="1">
                <a:solidFill>
                  <a:schemeClr val="tx1"/>
                </a:solidFill>
              </a:rPr>
              <a:t>must be addressed in a robust instructional program for ELs.</a:t>
            </a:r>
          </a:p>
          <a:p>
            <a:pPr>
              <a:lnSpc>
                <a:spcPct val="110000"/>
              </a:lnSpc>
              <a:buClr>
                <a:schemeClr val="accent2"/>
              </a:buClr>
              <a:buSzPct val="100000"/>
              <a:buFont typeface="Arial" panose="020B0604020202020204" pitchFamily="34" charset="0"/>
              <a:buChar char="•"/>
            </a:pPr>
            <a:r>
              <a:rPr lang="en-US" b="1">
                <a:solidFill>
                  <a:schemeClr val="tx1"/>
                </a:solidFill>
              </a:rPr>
              <a:t>Part I &amp; II </a:t>
            </a:r>
            <a:r>
              <a:rPr lang="en-US">
                <a:solidFill>
                  <a:schemeClr val="tx1"/>
                </a:solidFill>
              </a:rPr>
              <a:t>are intentionally presented separately in order to call attention to the need for both a </a:t>
            </a:r>
            <a:r>
              <a:rPr lang="en-US" b="1">
                <a:solidFill>
                  <a:schemeClr val="tx1"/>
                </a:solidFill>
              </a:rPr>
              <a:t>focus on meaning and interaction </a:t>
            </a:r>
            <a:r>
              <a:rPr lang="en-US">
                <a:solidFill>
                  <a:schemeClr val="tx1"/>
                </a:solidFill>
              </a:rPr>
              <a:t>and a focus on</a:t>
            </a:r>
            <a:r>
              <a:rPr lang="en-US" b="1">
                <a:solidFill>
                  <a:schemeClr val="tx1"/>
                </a:solidFill>
              </a:rPr>
              <a:t> building knowledge about the linguistic features and structures of English.</a:t>
            </a:r>
          </a:p>
          <a:p>
            <a:pPr>
              <a:lnSpc>
                <a:spcPct val="110000"/>
              </a:lnSpc>
              <a:buClr>
                <a:schemeClr val="accent2"/>
              </a:buClr>
              <a:buSzPct val="100000"/>
              <a:buFont typeface="Arial" panose="020B0604020202020204" pitchFamily="34" charset="0"/>
              <a:buChar char="•"/>
            </a:pPr>
            <a:r>
              <a:rPr lang="en-US" b="1">
                <a:solidFill>
                  <a:schemeClr val="tx1"/>
                </a:solidFill>
              </a:rPr>
              <a:t>Part III </a:t>
            </a:r>
            <a:r>
              <a:rPr lang="en-US">
                <a:solidFill>
                  <a:schemeClr val="tx1"/>
                </a:solidFill>
              </a:rPr>
              <a:t>outlines the </a:t>
            </a:r>
            <a:r>
              <a:rPr lang="en-US" b="1">
                <a:solidFill>
                  <a:schemeClr val="tx1"/>
                </a:solidFill>
              </a:rPr>
              <a:t>foundational literacy skills</a:t>
            </a:r>
            <a:r>
              <a:rPr lang="en-US">
                <a:solidFill>
                  <a:schemeClr val="tx1"/>
                </a:solidFill>
              </a:rPr>
              <a:t> ELs may need, </a:t>
            </a:r>
            <a:r>
              <a:rPr lang="en-US" b="1">
                <a:solidFill>
                  <a:schemeClr val="tx1"/>
                </a:solidFill>
              </a:rPr>
              <a:t>depending</a:t>
            </a:r>
            <a:r>
              <a:rPr lang="en-US">
                <a:solidFill>
                  <a:schemeClr val="tx1"/>
                </a:solidFill>
              </a:rPr>
              <a:t> on their </a:t>
            </a:r>
            <a:r>
              <a:rPr lang="en-US" b="1">
                <a:solidFill>
                  <a:schemeClr val="tx1"/>
                </a:solidFill>
              </a:rPr>
              <a:t>previous literacy and educational experiences.</a:t>
            </a:r>
          </a:p>
        </p:txBody>
      </p:sp>
      <p:sp>
        <p:nvSpPr>
          <p:cNvPr id="90116" name="Title 4"/>
          <p:cNvSpPr>
            <a:spLocks noGrp="1"/>
          </p:cNvSpPr>
          <p:nvPr>
            <p:ph type="title"/>
          </p:nvPr>
        </p:nvSpPr>
        <p:spPr>
          <a:xfrm>
            <a:off x="1981200" y="155575"/>
            <a:ext cx="8229600" cy="801688"/>
          </a:xfrm>
        </p:spPr>
        <p:txBody>
          <a:bodyPr>
            <a:normAutofit/>
          </a:bodyPr>
          <a:lstStyle/>
          <a:p>
            <a:pPr>
              <a:defRPr/>
            </a:pPr>
            <a:r>
              <a:rPr lang="en-US" sz="3300" b="1" dirty="0">
                <a:solidFill>
                  <a:srgbClr val="2C7C9F"/>
                </a:solidFill>
                <a:ea typeface="MS PGothic" charset="0"/>
                <a:cs typeface="News Gothic MT" charset="0"/>
              </a:rPr>
              <a:t>Review of ELD Standards: Part I, II &amp; III</a:t>
            </a:r>
          </a:p>
        </p:txBody>
      </p:sp>
    </p:spTree>
    <p:extLst>
      <p:ext uri="{BB962C8B-B14F-4D97-AF65-F5344CB8AC3E}">
        <p14:creationId xmlns:p14="http://schemas.microsoft.com/office/powerpoint/2010/main" val="42938424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Screen Shot 2014-01-10 at 12.13.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6" y="52388"/>
            <a:ext cx="8867775"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943225" y="2830514"/>
            <a:ext cx="7367588" cy="1570037"/>
          </a:xfrm>
          <a:prstGeom prst="rect">
            <a:avLst/>
          </a:prstGeom>
          <a:solidFill>
            <a:srgbClr val="C3D69B"/>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685800" indent="-22860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1600" b="1">
                <a:latin typeface="News Gothic MT (body)" charset="0"/>
              </a:rPr>
              <a:t>Part I of the ELD Standards: Interacting in Meaningful Ways</a:t>
            </a:r>
            <a:r>
              <a:rPr lang="en-US" sz="1600">
                <a:latin typeface="News Gothic MT (body)" charset="0"/>
              </a:rPr>
              <a:t> is the same at each grade level.  </a:t>
            </a:r>
          </a:p>
          <a:p>
            <a:pPr eaLnBrk="1" hangingPunct="1"/>
            <a:r>
              <a:rPr lang="en-US" sz="1600">
                <a:latin typeface="News Gothic MT (body)" charset="0"/>
              </a:rPr>
              <a:t>It lists 3 </a:t>
            </a:r>
            <a:r>
              <a:rPr lang="en-US" sz="1600" b="1">
                <a:latin typeface="News Gothic MT (body)" charset="0"/>
              </a:rPr>
              <a:t>Modes</a:t>
            </a:r>
            <a:r>
              <a:rPr lang="en-US" sz="1600">
                <a:latin typeface="News Gothic MT (body)" charset="0"/>
              </a:rPr>
              <a:t> </a:t>
            </a:r>
            <a:r>
              <a:rPr lang="en-US" sz="1600" b="1">
                <a:solidFill>
                  <a:srgbClr val="008000"/>
                </a:solidFill>
                <a:latin typeface="News Gothic MT (body)" charset="0"/>
              </a:rPr>
              <a:t>(Ways of Using Language)</a:t>
            </a:r>
          </a:p>
          <a:p>
            <a:pPr lvl="1" eaLnBrk="1" hangingPunct="1">
              <a:buFont typeface="News Gothic MT" pitchFamily="-84" charset="0"/>
              <a:buAutoNum type="alphaUcPeriod"/>
            </a:pPr>
            <a:r>
              <a:rPr lang="en-US" sz="1600" b="1">
                <a:latin typeface="News Gothic MT (body)" charset="0"/>
              </a:rPr>
              <a:t>Collaborative- </a:t>
            </a:r>
            <a:r>
              <a:rPr lang="en-US" sz="1600">
                <a:latin typeface="News Gothic MT (body)" charset="0"/>
              </a:rPr>
              <a:t>engagement in dialogue with others</a:t>
            </a:r>
            <a:endParaRPr lang="en-US" sz="1600" b="1">
              <a:latin typeface="News Gothic MT (body)" charset="0"/>
            </a:endParaRPr>
          </a:p>
          <a:p>
            <a:pPr lvl="1" eaLnBrk="1" hangingPunct="1">
              <a:buFont typeface="News Gothic MT" pitchFamily="-84" charset="0"/>
              <a:buAutoNum type="alphaUcPeriod"/>
            </a:pPr>
            <a:r>
              <a:rPr lang="en-US" sz="1600" b="1">
                <a:latin typeface="News Gothic MT (body)" charset="0"/>
              </a:rPr>
              <a:t>Interpretive-</a:t>
            </a:r>
            <a:r>
              <a:rPr lang="en-US" sz="1600">
                <a:latin typeface="News Gothic MT (body)" charset="0"/>
              </a:rPr>
              <a:t> comprehension &amp; analysis of written &amp; spoken texts</a:t>
            </a:r>
            <a:endParaRPr lang="en-US" sz="1600" b="1">
              <a:latin typeface="News Gothic MT (body)" charset="0"/>
            </a:endParaRPr>
          </a:p>
          <a:p>
            <a:pPr lvl="1" eaLnBrk="1" hangingPunct="1">
              <a:buFont typeface="News Gothic MT" pitchFamily="-84" charset="0"/>
              <a:buAutoNum type="alphaUcPeriod"/>
            </a:pPr>
            <a:r>
              <a:rPr lang="en-US" sz="1600" b="1">
                <a:latin typeface="News Gothic MT (body)" charset="0"/>
              </a:rPr>
              <a:t>Productive- </a:t>
            </a:r>
            <a:r>
              <a:rPr lang="en-US" sz="1600">
                <a:latin typeface="News Gothic MT (body)" charset="0"/>
              </a:rPr>
              <a:t>creation of oral presentations &amp; written texts</a:t>
            </a:r>
            <a:endParaRPr lang="en-US" sz="1600" b="1">
              <a:latin typeface="News Gothic MT (body)" charset="0"/>
            </a:endParaRPr>
          </a:p>
        </p:txBody>
      </p:sp>
      <p:sp>
        <p:nvSpPr>
          <p:cNvPr id="14" name="Rectangle 13"/>
          <p:cNvSpPr>
            <a:spLocks noChangeArrowheads="1"/>
          </p:cNvSpPr>
          <p:nvPr/>
        </p:nvSpPr>
        <p:spPr bwMode="auto">
          <a:xfrm>
            <a:off x="4306889" y="849313"/>
            <a:ext cx="5178425" cy="1077912"/>
          </a:xfrm>
          <a:prstGeom prst="rect">
            <a:avLst/>
          </a:prstGeom>
          <a:solidFill>
            <a:srgbClr val="FFE199"/>
          </a:solidFill>
          <a:ln w="9525">
            <a:solidFill>
              <a:schemeClr val="tx1"/>
            </a:solidFill>
            <a:miter lim="800000"/>
            <a:headEnd/>
            <a:tailEnd/>
          </a:ln>
        </p:spPr>
        <p:txBody>
          <a:bodyPr>
            <a:spAutoFit/>
          </a:bodyPr>
          <a:lstStyle>
            <a:lvl1pPr marL="171450" indent="-171450"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buFont typeface="Arial" panose="020B0604020202020204" pitchFamily="34" charset="0"/>
              <a:buChar char="•"/>
            </a:pPr>
            <a:r>
              <a:rPr lang="en-US" sz="1600"/>
              <a:t>The same </a:t>
            </a:r>
            <a:r>
              <a:rPr lang="en-US" sz="1600" b="1"/>
              <a:t>Goal</a:t>
            </a:r>
            <a:r>
              <a:rPr lang="en-US" sz="1600"/>
              <a:t> is listed at each grade level</a:t>
            </a:r>
          </a:p>
          <a:p>
            <a:pPr eaLnBrk="1" hangingPunct="1">
              <a:buFont typeface="Arial" panose="020B0604020202020204" pitchFamily="34" charset="0"/>
              <a:buChar char="•"/>
            </a:pPr>
            <a:r>
              <a:rPr lang="en-US" sz="1600"/>
              <a:t>The same </a:t>
            </a:r>
            <a:r>
              <a:rPr lang="en-US" sz="1600" b="1"/>
              <a:t>Critical Principles for Developing Language and Cognition in Academic Contexts </a:t>
            </a:r>
            <a:r>
              <a:rPr lang="en-US" sz="1600"/>
              <a:t>is at each grade level</a:t>
            </a: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657225"/>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9" name="Rectangle 18"/>
          <p:cNvSpPr/>
          <p:nvPr/>
        </p:nvSpPr>
        <p:spPr>
          <a:xfrm>
            <a:off x="2181225" y="284164"/>
            <a:ext cx="7772400" cy="338137"/>
          </a:xfrm>
          <a:prstGeom prst="rect">
            <a:avLst/>
          </a:prstGeom>
          <a:solidFill>
            <a:schemeClr val="accent3">
              <a:lumMod val="40000"/>
              <a:lumOff val="60000"/>
            </a:schemeClr>
          </a:solidFill>
          <a:ln>
            <a:solidFill>
              <a:srgbClr val="000000"/>
            </a:solidFill>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1600">
                <a:latin typeface="Century Gothic" panose="020B0502020202020204" pitchFamily="34" charset="0"/>
              </a:rPr>
              <a:t>For every Grade level, the ELD Standards have the same </a:t>
            </a:r>
            <a:r>
              <a:rPr lang="en-US" altLang="en-US" sz="1600">
                <a:latin typeface="Century Gothic" panose="020B0502020202020204" pitchFamily="34" charset="0"/>
              </a:rPr>
              <a:t>‘</a:t>
            </a:r>
            <a:r>
              <a:rPr lang="en-US" sz="1600">
                <a:latin typeface="Century Gothic" panose="020B0502020202020204" pitchFamily="34" charset="0"/>
              </a:rPr>
              <a:t>Section 1</a:t>
            </a:r>
            <a:r>
              <a:rPr lang="en-US" altLang="en-US" sz="1600">
                <a:latin typeface="Century Gothic" panose="020B0502020202020204" pitchFamily="34" charset="0"/>
              </a:rPr>
              <a:t>’</a:t>
            </a:r>
            <a:endParaRPr lang="en-US" sz="1600">
              <a:latin typeface="Century Gothic" panose="020B0502020202020204" pitchFamily="34" charset="0"/>
            </a:endParaRPr>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625" y="1228725"/>
            <a:ext cx="3048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0" name="Oval 29"/>
          <p:cNvSpPr>
            <a:spLocks noChangeArrowheads="1"/>
          </p:cNvSpPr>
          <p:nvPr/>
        </p:nvSpPr>
        <p:spPr bwMode="auto">
          <a:xfrm>
            <a:off x="2181225" y="4095750"/>
            <a:ext cx="762000" cy="304800"/>
          </a:xfrm>
          <a:prstGeom prst="ellipse">
            <a:avLst/>
          </a:prstGeom>
          <a:noFill/>
          <a:ln w="12700">
            <a:solidFill>
              <a:srgbClr val="660066"/>
            </a:solidFill>
            <a:round/>
            <a:headEnd/>
            <a:tailEnd/>
          </a:ln>
          <a:effectLst>
            <a:outerShdw dist="25400" dir="5400000" sx="100999" sy="100999"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endParaRPr>
          </a:p>
        </p:txBody>
      </p:sp>
      <p:sp>
        <p:nvSpPr>
          <p:cNvPr id="31" name="Oval 30"/>
          <p:cNvSpPr>
            <a:spLocks noChangeArrowheads="1"/>
          </p:cNvSpPr>
          <p:nvPr/>
        </p:nvSpPr>
        <p:spPr bwMode="auto">
          <a:xfrm>
            <a:off x="2181225" y="5440363"/>
            <a:ext cx="762000" cy="304800"/>
          </a:xfrm>
          <a:prstGeom prst="ellipse">
            <a:avLst/>
          </a:prstGeom>
          <a:noFill/>
          <a:ln w="12700">
            <a:solidFill>
              <a:srgbClr val="660066"/>
            </a:solidFill>
            <a:round/>
            <a:headEnd/>
            <a:tailEnd/>
          </a:ln>
          <a:effectLst>
            <a:outerShdw dist="25400" dir="5400000" sx="100999" sy="100999"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endParaRPr>
          </a:p>
        </p:txBody>
      </p:sp>
      <p:sp>
        <p:nvSpPr>
          <p:cNvPr id="20" name="Oval 19"/>
          <p:cNvSpPr>
            <a:spLocks noChangeArrowheads="1"/>
          </p:cNvSpPr>
          <p:nvPr/>
        </p:nvSpPr>
        <p:spPr bwMode="auto">
          <a:xfrm>
            <a:off x="2181225" y="3048000"/>
            <a:ext cx="762000" cy="304800"/>
          </a:xfrm>
          <a:prstGeom prst="ellipse">
            <a:avLst/>
          </a:prstGeom>
          <a:noFill/>
          <a:ln w="12700">
            <a:solidFill>
              <a:srgbClr val="660066"/>
            </a:solidFill>
            <a:round/>
            <a:headEnd/>
            <a:tailEnd/>
          </a:ln>
          <a:effectLst>
            <a:outerShdw dist="25400" dir="5400000" sx="100999" sy="100999"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endParaRPr>
          </a:p>
        </p:txBody>
      </p:sp>
      <p:sp>
        <p:nvSpPr>
          <p:cNvPr id="5" name="TextBox 4"/>
          <p:cNvSpPr txBox="1">
            <a:spLocks noChangeArrowheads="1"/>
          </p:cNvSpPr>
          <p:nvPr/>
        </p:nvSpPr>
        <p:spPr bwMode="auto">
          <a:xfrm>
            <a:off x="1743076" y="604839"/>
            <a:ext cx="6699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8000">
                <a:solidFill>
                  <a:srgbClr val="660066"/>
                </a:solidFill>
                <a:latin typeface="Century Gothic" panose="020B0502020202020204" pitchFamily="34" charset="0"/>
              </a:rPr>
              <a:t>{</a:t>
            </a:r>
          </a:p>
        </p:txBody>
      </p:sp>
      <p:sp>
        <p:nvSpPr>
          <p:cNvPr id="22" name="Left Brace 21"/>
          <p:cNvSpPr/>
          <p:nvPr/>
        </p:nvSpPr>
        <p:spPr>
          <a:xfrm>
            <a:off x="1838326" y="4346575"/>
            <a:ext cx="180975" cy="1093788"/>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9" name="Left Brace 28"/>
          <p:cNvSpPr/>
          <p:nvPr/>
        </p:nvSpPr>
        <p:spPr>
          <a:xfrm>
            <a:off x="1822450" y="3294064"/>
            <a:ext cx="196850" cy="801687"/>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3" name="Left Brace 32"/>
          <p:cNvSpPr/>
          <p:nvPr/>
        </p:nvSpPr>
        <p:spPr>
          <a:xfrm>
            <a:off x="1752600" y="5745164"/>
            <a:ext cx="266700" cy="725487"/>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9" name="TextBox 48"/>
          <p:cNvSpPr txBox="1">
            <a:spLocks noChangeArrowheads="1"/>
          </p:cNvSpPr>
          <p:nvPr/>
        </p:nvSpPr>
        <p:spPr bwMode="auto">
          <a:xfrm>
            <a:off x="1800226" y="1579564"/>
            <a:ext cx="669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8000">
                <a:solidFill>
                  <a:srgbClr val="660066"/>
                </a:solidFill>
                <a:latin typeface="Century Gothic" panose="020B0502020202020204" pitchFamily="34" charset="0"/>
              </a:rPr>
              <a:t>{</a:t>
            </a:r>
          </a:p>
        </p:txBody>
      </p:sp>
      <p:sp>
        <p:nvSpPr>
          <p:cNvPr id="50" name="Rectangle 49"/>
          <p:cNvSpPr/>
          <p:nvPr/>
        </p:nvSpPr>
        <p:spPr>
          <a:xfrm>
            <a:off x="2943226" y="4394200"/>
            <a:ext cx="4379913" cy="400050"/>
          </a:xfrm>
          <a:prstGeom prst="rect">
            <a:avLst/>
          </a:prstGeom>
          <a:solidFill>
            <a:srgbClr val="C3D69B"/>
          </a:solidFill>
          <a:ln>
            <a:solidFill>
              <a:schemeClr val="accent4">
                <a:lumMod val="75000"/>
              </a:schemeClr>
            </a:solidFill>
          </a:ln>
        </p:spPr>
        <p:txBody>
          <a:bodyPr>
            <a:spAutoFit/>
          </a:bodyPr>
          <a:lstStyle/>
          <a:p>
            <a:pPr>
              <a:defRPr/>
            </a:pPr>
            <a:r>
              <a:rPr lang="en-US" sz="2000" dirty="0">
                <a:latin typeface="Century Gothic"/>
                <a:ea typeface="ＭＳ Ｐゴシック" charset="0"/>
                <a:cs typeface="Century Gothic"/>
              </a:rPr>
              <a:t>The Strands appear underneath</a:t>
            </a:r>
          </a:p>
        </p:txBody>
      </p:sp>
    </p:spTree>
    <p:extLst>
      <p:ext uri="{BB962C8B-B14F-4D97-AF65-F5344CB8AC3E}">
        <p14:creationId xmlns:p14="http://schemas.microsoft.com/office/powerpoint/2010/main" val="1520833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30" grpId="0" animBg="1"/>
      <p:bldP spid="31" grpId="0" animBg="1"/>
      <p:bldP spid="20" grpId="0" animBg="1"/>
      <p:bldP spid="5" grpId="0"/>
      <p:bldP spid="22" grpId="0" animBg="1"/>
      <p:bldP spid="29" grpId="0" animBg="1"/>
      <p:bldP spid="33" grpId="0" animBg="1"/>
      <p:bldP spid="49" grpId="0"/>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Screen Shot 2014-01-10 at 12.13.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6" y="52388"/>
            <a:ext cx="8867775"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8229600" y="3341689"/>
            <a:ext cx="1905000" cy="784225"/>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4500" dirty="0">
              <a:latin typeface="News Gothic MT" charset="0"/>
              <a:ea typeface="ＭＳ Ｐゴシック" charset="0"/>
              <a:cs typeface="ＭＳ Ｐゴシック" charset="0"/>
            </a:endParaRPr>
          </a:p>
        </p:txBody>
      </p:sp>
      <p:sp>
        <p:nvSpPr>
          <p:cNvPr id="53" name="Rectangle 52"/>
          <p:cNvSpPr/>
          <p:nvPr/>
        </p:nvSpPr>
        <p:spPr>
          <a:xfrm>
            <a:off x="2019301" y="2390776"/>
            <a:ext cx="8239125" cy="708025"/>
          </a:xfrm>
          <a:prstGeom prst="rect">
            <a:avLst/>
          </a:prstGeom>
          <a:solidFill>
            <a:srgbClr val="C3D69B"/>
          </a:solidFill>
          <a:ln>
            <a:solidFill>
              <a:schemeClr val="accent4">
                <a:lumMod val="75000"/>
              </a:schemeClr>
            </a:solidFill>
          </a:ln>
        </p:spPr>
        <p:txBody>
          <a:bodyPr>
            <a:spAutoFit/>
          </a:bodyPr>
          <a:lstStyle/>
          <a:p>
            <a:pPr>
              <a:defRPr/>
            </a:pPr>
            <a:r>
              <a:rPr lang="en-US" sz="2000" dirty="0">
                <a:latin typeface="Century Gothic"/>
                <a:ea typeface="ＭＳ Ｐゴシック" charset="0"/>
                <a:cs typeface="Century Gothic"/>
              </a:rPr>
              <a:t>The only thing that differs on page 1-2 of the ELD Standards for each grade level is the CCSS standards it corresponds to.</a:t>
            </a:r>
          </a:p>
        </p:txBody>
      </p:sp>
      <p:sp>
        <p:nvSpPr>
          <p:cNvPr id="23" name="TextBox 22"/>
          <p:cNvSpPr txBox="1"/>
          <p:nvPr/>
        </p:nvSpPr>
        <p:spPr>
          <a:xfrm>
            <a:off x="8229600" y="4425951"/>
            <a:ext cx="1905000" cy="1014413"/>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6000" dirty="0">
              <a:latin typeface="News Gothic MT" charset="0"/>
              <a:ea typeface="ＭＳ Ｐゴシック" charset="0"/>
              <a:cs typeface="ＭＳ Ｐゴシック" charset="0"/>
            </a:endParaRPr>
          </a:p>
        </p:txBody>
      </p:sp>
      <p:sp>
        <p:nvSpPr>
          <p:cNvPr id="24" name="TextBox 23"/>
          <p:cNvSpPr txBox="1"/>
          <p:nvPr/>
        </p:nvSpPr>
        <p:spPr>
          <a:xfrm>
            <a:off x="8229600" y="5722938"/>
            <a:ext cx="1905000" cy="785812"/>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4500" dirty="0">
              <a:latin typeface="News Gothic MT" charset="0"/>
              <a:ea typeface="ＭＳ Ｐゴシック" charset="0"/>
              <a:cs typeface="ＭＳ Ｐゴシック" charset="0"/>
            </a:endParaRPr>
          </a:p>
        </p:txBody>
      </p:sp>
    </p:spTree>
    <p:extLst>
      <p:ext uri="{BB962C8B-B14F-4D97-AF65-F5344CB8AC3E}">
        <p14:creationId xmlns:p14="http://schemas.microsoft.com/office/powerpoint/2010/main" val="2046604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Screen Shot 2014-01-10 at 12.14.58 PM.png"/>
          <p:cNvPicPr>
            <a:picLocks noChangeAspect="1"/>
          </p:cNvPicPr>
          <p:nvPr/>
        </p:nvPicPr>
        <p:blipFill rotWithShape="1">
          <a:blip r:embed="rId3">
            <a:extLst>
              <a:ext uri="{28A0092B-C50C-407E-A947-70E740481C1C}">
                <a14:useLocalDpi xmlns:a14="http://schemas.microsoft.com/office/drawing/2010/main" val="0"/>
              </a:ext>
            </a:extLst>
          </a:blip>
          <a:srcRect l="4522" t="5838" b="12081"/>
          <a:stretch/>
        </p:blipFill>
        <p:spPr>
          <a:xfrm>
            <a:off x="1866900" y="0"/>
            <a:ext cx="8777288" cy="6889750"/>
          </a:xfrm>
          <a:prstGeom prst="rect">
            <a:avLst/>
          </a:prstGeom>
          <a:ln>
            <a:solidFill>
              <a:schemeClr val="accent6">
                <a:lumMod val="75000"/>
              </a:schemeClr>
            </a:solidFill>
          </a:ln>
        </p:spPr>
      </p:pic>
      <p:sp>
        <p:nvSpPr>
          <p:cNvPr id="15" name="Rectangle 14"/>
          <p:cNvSpPr>
            <a:spLocks noChangeArrowheads="1"/>
          </p:cNvSpPr>
          <p:nvPr/>
        </p:nvSpPr>
        <p:spPr bwMode="auto">
          <a:xfrm>
            <a:off x="3505201" y="1112839"/>
            <a:ext cx="6659563" cy="1570037"/>
          </a:xfrm>
          <a:prstGeom prst="rect">
            <a:avLst/>
          </a:prstGeom>
          <a:solidFill>
            <a:srgbClr val="CCC1DA"/>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685800" indent="-22860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1600" b="1"/>
              <a:t>Part II: Learning about How English Works </a:t>
            </a:r>
            <a:r>
              <a:rPr lang="en-US" sz="1600"/>
              <a:t>is the same at each grade level.  </a:t>
            </a:r>
          </a:p>
          <a:p>
            <a:pPr eaLnBrk="1" hangingPunct="1"/>
            <a:r>
              <a:rPr lang="en-US" sz="1600"/>
              <a:t>It lists 3 Key Language </a:t>
            </a:r>
            <a:r>
              <a:rPr lang="en-US" sz="1600" b="1">
                <a:solidFill>
                  <a:srgbClr val="FF0000"/>
                </a:solidFill>
              </a:rPr>
              <a:t>Processes</a:t>
            </a:r>
            <a:r>
              <a:rPr lang="en-US" sz="1600"/>
              <a:t> </a:t>
            </a:r>
            <a:r>
              <a:rPr lang="en-US" sz="1600" b="1">
                <a:solidFill>
                  <a:srgbClr val="008000"/>
                </a:solidFill>
              </a:rPr>
              <a:t>(Purpose for using Language)</a:t>
            </a:r>
          </a:p>
          <a:p>
            <a:pPr lvl="1" eaLnBrk="1" hangingPunct="1">
              <a:buFont typeface="News Gothic MT" pitchFamily="-84" charset="0"/>
              <a:buAutoNum type="alphaUcPeriod"/>
            </a:pPr>
            <a:r>
              <a:rPr lang="en-US" sz="1600" b="1"/>
              <a:t>Structuring Cohesive Texts</a:t>
            </a:r>
          </a:p>
          <a:p>
            <a:pPr lvl="1" eaLnBrk="1" hangingPunct="1">
              <a:buFont typeface="News Gothic MT" pitchFamily="-84" charset="0"/>
              <a:buAutoNum type="alphaUcPeriod"/>
            </a:pPr>
            <a:r>
              <a:rPr lang="en-US" sz="1600" b="1"/>
              <a:t>Expanding and Enriching Ideas</a:t>
            </a:r>
          </a:p>
          <a:p>
            <a:pPr lvl="1" eaLnBrk="1" hangingPunct="1">
              <a:buFont typeface="News Gothic MT" pitchFamily="-84" charset="0"/>
              <a:buAutoNum type="alphaUcPeriod"/>
            </a:pPr>
            <a:r>
              <a:rPr lang="en-US" sz="1600" b="1"/>
              <a:t>Connecting and Condensing Ideas</a:t>
            </a:r>
          </a:p>
        </p:txBody>
      </p:sp>
      <p:sp>
        <p:nvSpPr>
          <p:cNvPr id="17" name="Rectangle 16"/>
          <p:cNvSpPr>
            <a:spLocks noChangeArrowheads="1"/>
          </p:cNvSpPr>
          <p:nvPr/>
        </p:nvSpPr>
        <p:spPr bwMode="auto">
          <a:xfrm>
            <a:off x="2581275" y="528638"/>
            <a:ext cx="2667000" cy="584200"/>
          </a:xfrm>
          <a:prstGeom prst="rect">
            <a:avLst/>
          </a:prstGeom>
          <a:solidFill>
            <a:srgbClr val="C3D69B"/>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sz="1600"/>
              <a:t>The Strands appear beneath.</a:t>
            </a:r>
          </a:p>
        </p:txBody>
      </p:sp>
      <p:sp>
        <p:nvSpPr>
          <p:cNvPr id="35" name="Rectangle 34"/>
          <p:cNvSpPr>
            <a:spLocks noChangeArrowheads="1"/>
          </p:cNvSpPr>
          <p:nvPr/>
        </p:nvSpPr>
        <p:spPr bwMode="auto">
          <a:xfrm>
            <a:off x="3725863" y="5570539"/>
            <a:ext cx="4667250" cy="338137"/>
          </a:xfrm>
          <a:prstGeom prst="rect">
            <a:avLst/>
          </a:prstGeom>
          <a:solidFill>
            <a:srgbClr val="C3D69B"/>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sz="1600" b="1"/>
              <a:t>Part III: Using Foundational Literacy Skills</a:t>
            </a:r>
          </a:p>
        </p:txBody>
      </p:sp>
      <p:sp>
        <p:nvSpPr>
          <p:cNvPr id="36" name="Left Brace 35"/>
          <p:cNvSpPr/>
          <p:nvPr/>
        </p:nvSpPr>
        <p:spPr>
          <a:xfrm>
            <a:off x="1577976" y="5029201"/>
            <a:ext cx="214313" cy="530225"/>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7" name="Left Brace 36"/>
          <p:cNvSpPr/>
          <p:nvPr/>
        </p:nvSpPr>
        <p:spPr>
          <a:xfrm>
            <a:off x="1631950" y="3575051"/>
            <a:ext cx="160338" cy="779463"/>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8" name="Left Brace 37"/>
          <p:cNvSpPr/>
          <p:nvPr/>
        </p:nvSpPr>
        <p:spPr>
          <a:xfrm>
            <a:off x="1563689" y="2287588"/>
            <a:ext cx="236537" cy="811212"/>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0" name="Oval 39"/>
          <p:cNvSpPr>
            <a:spLocks noChangeArrowheads="1"/>
          </p:cNvSpPr>
          <p:nvPr/>
        </p:nvSpPr>
        <p:spPr bwMode="auto">
          <a:xfrm>
            <a:off x="1939926" y="1692275"/>
            <a:ext cx="1666875" cy="304800"/>
          </a:xfrm>
          <a:prstGeom prst="ellipse">
            <a:avLst/>
          </a:prstGeom>
          <a:noFill/>
          <a:ln w="12700">
            <a:solidFill>
              <a:srgbClr val="660066"/>
            </a:solidFill>
            <a:round/>
            <a:headEnd/>
            <a:tailEnd/>
          </a:ln>
          <a:effectLst>
            <a:outerShdw dist="25400" dir="5400000" sx="100999" sy="100999"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endParaRPr>
          </a:p>
        </p:txBody>
      </p:sp>
      <p:sp>
        <p:nvSpPr>
          <p:cNvPr id="41" name="Oval 40"/>
          <p:cNvSpPr>
            <a:spLocks noChangeArrowheads="1"/>
          </p:cNvSpPr>
          <p:nvPr/>
        </p:nvSpPr>
        <p:spPr bwMode="auto">
          <a:xfrm>
            <a:off x="1981201" y="2794000"/>
            <a:ext cx="1666875" cy="304800"/>
          </a:xfrm>
          <a:prstGeom prst="ellipse">
            <a:avLst/>
          </a:prstGeom>
          <a:noFill/>
          <a:ln w="12700">
            <a:solidFill>
              <a:srgbClr val="660066"/>
            </a:solidFill>
            <a:round/>
            <a:headEnd/>
            <a:tailEnd/>
          </a:ln>
          <a:effectLst>
            <a:outerShdw dist="25400" dir="5400000" sx="100999" sy="100999"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endParaRPr>
          </a:p>
        </p:txBody>
      </p:sp>
      <p:sp>
        <p:nvSpPr>
          <p:cNvPr id="48" name="Oval 47"/>
          <p:cNvSpPr>
            <a:spLocks noChangeArrowheads="1"/>
          </p:cNvSpPr>
          <p:nvPr/>
        </p:nvSpPr>
        <p:spPr bwMode="auto">
          <a:xfrm>
            <a:off x="1939926" y="4354513"/>
            <a:ext cx="1806575" cy="304800"/>
          </a:xfrm>
          <a:prstGeom prst="ellipse">
            <a:avLst/>
          </a:prstGeom>
          <a:noFill/>
          <a:ln w="12700">
            <a:solidFill>
              <a:srgbClr val="660066"/>
            </a:solidFill>
            <a:round/>
            <a:headEnd/>
            <a:tailEnd/>
          </a:ln>
          <a:effectLst>
            <a:outerShdw dist="25400" dir="5400000" sx="100999" sy="100999"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endParaRPr>
          </a:p>
        </p:txBody>
      </p:sp>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108076"/>
            <a:ext cx="457200"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888" y="5453064"/>
            <a:ext cx="457201"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10685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35" grpId="0" animBg="1"/>
      <p:bldP spid="36" grpId="0" animBg="1"/>
      <p:bldP spid="37" grpId="0" animBg="1"/>
      <p:bldP spid="38" grpId="0" animBg="1"/>
      <p:bldP spid="40" grpId="0" animBg="1"/>
      <p:bldP spid="41"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 ELD Standards</a:t>
            </a:r>
            <a:endParaRPr lang="en-US" dirty="0"/>
          </a:p>
        </p:txBody>
      </p:sp>
      <p:sp>
        <p:nvSpPr>
          <p:cNvPr id="3" name="Subtitle 2"/>
          <p:cNvSpPr>
            <a:spLocks noGrp="1"/>
          </p:cNvSpPr>
          <p:nvPr>
            <p:ph type="subTitle" idx="1"/>
          </p:nvPr>
        </p:nvSpPr>
        <p:spPr/>
        <p:txBody>
          <a:bodyPr/>
          <a:lstStyle/>
          <a:p>
            <a:r>
              <a:rPr lang="en-US" dirty="0" smtClean="0"/>
              <a:t>An Overview</a:t>
            </a:r>
          </a:p>
          <a:p>
            <a:r>
              <a:rPr lang="en-US" dirty="0" smtClean="0"/>
              <a:t>ESC West-2014</a:t>
            </a:r>
            <a:endParaRPr lang="en-US" dirty="0"/>
          </a:p>
        </p:txBody>
      </p:sp>
    </p:spTree>
    <p:extLst>
      <p:ext uri="{BB962C8B-B14F-4D97-AF65-F5344CB8AC3E}">
        <p14:creationId xmlns:p14="http://schemas.microsoft.com/office/powerpoint/2010/main" val="3591388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0337" y="0"/>
            <a:ext cx="9883776" cy="6858000"/>
          </a:xfrm>
          <a:prstGeom prst="rect">
            <a:avLst/>
          </a:prstGeom>
          <a:solidFill>
            <a:schemeClr val="accent3">
              <a:lumMod val="60000"/>
              <a:lumOff val="40000"/>
            </a:schemeClr>
          </a:solidFill>
          <a:ln>
            <a:noFill/>
          </a:ln>
        </p:spPr>
      </p:pic>
      <p:sp>
        <p:nvSpPr>
          <p:cNvPr id="33" name="TextBox 32"/>
          <p:cNvSpPr txBox="1">
            <a:spLocks noChangeArrowheads="1"/>
          </p:cNvSpPr>
          <p:nvPr/>
        </p:nvSpPr>
        <p:spPr bwMode="auto">
          <a:xfrm rot="-5400000">
            <a:off x="3543301" y="3602038"/>
            <a:ext cx="1905000" cy="339725"/>
          </a:xfrm>
          <a:prstGeom prst="rect">
            <a:avLst/>
          </a:prstGeom>
          <a:solidFill>
            <a:srgbClr val="9999FF">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1600"/>
              <a:t>             </a:t>
            </a:r>
          </a:p>
        </p:txBody>
      </p:sp>
      <p:sp>
        <p:nvSpPr>
          <p:cNvPr id="34" name="TextBox 33"/>
          <p:cNvSpPr txBox="1">
            <a:spLocks noChangeArrowheads="1"/>
          </p:cNvSpPr>
          <p:nvPr/>
        </p:nvSpPr>
        <p:spPr bwMode="auto">
          <a:xfrm>
            <a:off x="4656139" y="2981325"/>
            <a:ext cx="6061075" cy="738188"/>
          </a:xfrm>
          <a:prstGeom prst="rect">
            <a:avLst/>
          </a:prstGeom>
          <a:solidFill>
            <a:srgbClr val="FFFF00">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0" name="TextBox 9"/>
          <p:cNvSpPr txBox="1">
            <a:spLocks noChangeArrowheads="1"/>
          </p:cNvSpPr>
          <p:nvPr/>
        </p:nvSpPr>
        <p:spPr bwMode="auto">
          <a:xfrm>
            <a:off x="4656139" y="2786064"/>
            <a:ext cx="6002337" cy="200025"/>
          </a:xfrm>
          <a:prstGeom prst="rect">
            <a:avLst/>
          </a:prstGeom>
          <a:solidFill>
            <a:srgbClr val="9999FF">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700"/>
              <a:t>             </a:t>
            </a:r>
          </a:p>
        </p:txBody>
      </p:sp>
      <p:sp>
        <p:nvSpPr>
          <p:cNvPr id="11" name="TextBox 10"/>
          <p:cNvSpPr txBox="1">
            <a:spLocks noChangeArrowheads="1"/>
          </p:cNvSpPr>
          <p:nvPr/>
        </p:nvSpPr>
        <p:spPr bwMode="auto">
          <a:xfrm>
            <a:off x="4691064" y="1449389"/>
            <a:ext cx="6002337" cy="200025"/>
          </a:xfrm>
          <a:prstGeom prst="rect">
            <a:avLst/>
          </a:prstGeom>
          <a:solidFill>
            <a:srgbClr val="FFE199">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700"/>
              <a:t>             </a:t>
            </a:r>
          </a:p>
        </p:txBody>
      </p:sp>
      <p:sp>
        <p:nvSpPr>
          <p:cNvPr id="15" name="TextBox 14"/>
          <p:cNvSpPr txBox="1">
            <a:spLocks noChangeArrowheads="1"/>
          </p:cNvSpPr>
          <p:nvPr/>
        </p:nvSpPr>
        <p:spPr bwMode="auto">
          <a:xfrm>
            <a:off x="4665664" y="1766889"/>
            <a:ext cx="6059487" cy="954087"/>
          </a:xfrm>
          <a:prstGeom prst="rect">
            <a:avLst/>
          </a:prstGeom>
          <a:solidFill>
            <a:srgbClr val="FFFF00">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7" name="TextBox 16"/>
          <p:cNvSpPr txBox="1">
            <a:spLocks noChangeArrowheads="1"/>
          </p:cNvSpPr>
          <p:nvPr/>
        </p:nvSpPr>
        <p:spPr bwMode="auto">
          <a:xfrm>
            <a:off x="4637089" y="5189539"/>
            <a:ext cx="6061075" cy="954087"/>
          </a:xfrm>
          <a:prstGeom prst="rect">
            <a:avLst/>
          </a:prstGeom>
          <a:solidFill>
            <a:srgbClr val="FFFF00">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8" name="TextBox 17"/>
          <p:cNvSpPr txBox="1">
            <a:spLocks noChangeArrowheads="1"/>
          </p:cNvSpPr>
          <p:nvPr/>
        </p:nvSpPr>
        <p:spPr bwMode="auto">
          <a:xfrm>
            <a:off x="4656139" y="4989514"/>
            <a:ext cx="6002337" cy="200025"/>
          </a:xfrm>
          <a:prstGeom prst="rect">
            <a:avLst/>
          </a:prstGeom>
          <a:solidFill>
            <a:srgbClr val="9999FF">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700"/>
              <a:t>             </a:t>
            </a:r>
          </a:p>
        </p:txBody>
      </p:sp>
      <p:sp>
        <p:nvSpPr>
          <p:cNvPr id="19" name="TextBox 18"/>
          <p:cNvSpPr txBox="1">
            <a:spLocks noChangeArrowheads="1"/>
          </p:cNvSpPr>
          <p:nvPr/>
        </p:nvSpPr>
        <p:spPr bwMode="auto">
          <a:xfrm>
            <a:off x="4675189" y="3919539"/>
            <a:ext cx="6059487" cy="954087"/>
          </a:xfrm>
          <a:prstGeom prst="rect">
            <a:avLst/>
          </a:prstGeom>
          <a:solidFill>
            <a:srgbClr val="FFFF00">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20" name="TextBox 19"/>
          <p:cNvSpPr txBox="1">
            <a:spLocks noChangeArrowheads="1"/>
          </p:cNvSpPr>
          <p:nvPr/>
        </p:nvSpPr>
        <p:spPr bwMode="auto">
          <a:xfrm>
            <a:off x="4638675" y="3719514"/>
            <a:ext cx="6002338" cy="200025"/>
          </a:xfrm>
          <a:prstGeom prst="rect">
            <a:avLst/>
          </a:prstGeom>
          <a:solidFill>
            <a:srgbClr val="9999FF">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700"/>
              <a:t>             </a:t>
            </a:r>
          </a:p>
        </p:txBody>
      </p:sp>
      <p:sp>
        <p:nvSpPr>
          <p:cNvPr id="24" name="TextBox 23"/>
          <p:cNvSpPr txBox="1">
            <a:spLocks noChangeArrowheads="1"/>
          </p:cNvSpPr>
          <p:nvPr/>
        </p:nvSpPr>
        <p:spPr bwMode="auto">
          <a:xfrm>
            <a:off x="1981200" y="3281364"/>
            <a:ext cx="2133600" cy="1201737"/>
          </a:xfrm>
          <a:prstGeom prst="rect">
            <a:avLst/>
          </a:prstGeom>
          <a:solidFill>
            <a:srgbClr val="C3D69B"/>
          </a:solidFill>
          <a:ln w="9525">
            <a:solidFill>
              <a:srgbClr val="660066"/>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a:latin typeface="Century Gothic" panose="020B0502020202020204" pitchFamily="34" charset="0"/>
              </a:rPr>
              <a:t>Language of the </a:t>
            </a:r>
            <a:r>
              <a:rPr lang="en-US" b="1">
                <a:latin typeface="Century Gothic" panose="020B0502020202020204" pitchFamily="34" charset="0"/>
              </a:rPr>
              <a:t>Standards</a:t>
            </a:r>
          </a:p>
        </p:txBody>
      </p:sp>
      <p:sp>
        <p:nvSpPr>
          <p:cNvPr id="25" name="TextBox 24"/>
          <p:cNvSpPr txBox="1">
            <a:spLocks noChangeArrowheads="1"/>
          </p:cNvSpPr>
          <p:nvPr/>
        </p:nvSpPr>
        <p:spPr bwMode="auto">
          <a:xfrm>
            <a:off x="4638675" y="1619251"/>
            <a:ext cx="6002338" cy="200025"/>
          </a:xfrm>
          <a:prstGeom prst="rect">
            <a:avLst/>
          </a:prstGeom>
          <a:solidFill>
            <a:srgbClr val="9999FF">
              <a:alpha val="45882"/>
            </a:srgbClr>
          </a:solidFill>
          <a:ln w="9525">
            <a:solidFill>
              <a:srgbClr val="000000"/>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700"/>
              <a:t>             </a:t>
            </a:r>
          </a:p>
        </p:txBody>
      </p:sp>
      <p:sp>
        <p:nvSpPr>
          <p:cNvPr id="26" name="TextBox 25"/>
          <p:cNvSpPr txBox="1">
            <a:spLocks noChangeArrowheads="1"/>
          </p:cNvSpPr>
          <p:nvPr/>
        </p:nvSpPr>
        <p:spPr bwMode="auto">
          <a:xfrm>
            <a:off x="2141538" y="2147888"/>
            <a:ext cx="2133600" cy="461962"/>
          </a:xfrm>
          <a:prstGeom prst="rect">
            <a:avLst/>
          </a:prstGeom>
          <a:solidFill>
            <a:srgbClr val="C3D69B"/>
          </a:solidFill>
          <a:ln w="9525">
            <a:solidFill>
              <a:srgbClr val="660066"/>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b="1">
                <a:latin typeface="Century Gothic" panose="020B0502020202020204" pitchFamily="34" charset="0"/>
              </a:rPr>
              <a:t>Mode</a:t>
            </a:r>
          </a:p>
        </p:txBody>
      </p:sp>
      <p:sp>
        <p:nvSpPr>
          <p:cNvPr id="27" name="TextBox 26"/>
          <p:cNvSpPr txBox="1">
            <a:spLocks noChangeArrowheads="1"/>
          </p:cNvSpPr>
          <p:nvPr/>
        </p:nvSpPr>
        <p:spPr bwMode="auto">
          <a:xfrm>
            <a:off x="2133600" y="1400176"/>
            <a:ext cx="2133600" cy="461963"/>
          </a:xfrm>
          <a:prstGeom prst="rect">
            <a:avLst/>
          </a:prstGeom>
          <a:solidFill>
            <a:srgbClr val="C3D69B"/>
          </a:solidFill>
          <a:ln w="9525">
            <a:solidFill>
              <a:srgbClr val="660066"/>
            </a:solidFill>
            <a:miter lim="800000"/>
            <a:headEnd/>
            <a:tailEnd/>
          </a:ln>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eaLnBrk="1" hangingPunct="1"/>
            <a:r>
              <a:rPr lang="en-US" b="1">
                <a:latin typeface="Century Gothic" panose="020B0502020202020204" pitchFamily="34" charset="0"/>
              </a:rPr>
              <a:t>Strands</a:t>
            </a:r>
          </a:p>
        </p:txBody>
      </p:sp>
      <p:sp>
        <p:nvSpPr>
          <p:cNvPr id="75791" name="TextBox 14"/>
          <p:cNvSpPr txBox="1">
            <a:spLocks noChangeArrowheads="1"/>
          </p:cNvSpPr>
          <p:nvPr/>
        </p:nvSpPr>
        <p:spPr bwMode="auto">
          <a:xfrm>
            <a:off x="1905000" y="149226"/>
            <a:ext cx="2286000" cy="461963"/>
          </a:xfrm>
          <a:prstGeom prst="rect">
            <a:avLst/>
          </a:prstGeom>
          <a:solidFill>
            <a:srgbClr val="C3D69B"/>
          </a:solidFill>
          <a:ln w="9525">
            <a:solidFill>
              <a:srgbClr val="660066"/>
            </a:solidFill>
            <a:miter lim="800000"/>
            <a:headEnd/>
            <a:tailEnd/>
          </a:ln>
        </p:spPr>
        <p:txBody>
          <a:bodyPr>
            <a:spAutoFit/>
          </a:bodyPr>
          <a:lstStyle>
            <a:lvl1pPr marL="342900" indent="-342900" eaLnBrk="0" hangingPunct="0">
              <a:defRPr sz="2400">
                <a:solidFill>
                  <a:schemeClr val="tx1"/>
                </a:solidFill>
                <a:latin typeface="News Gothic MT" pitchFamily="-84" charset="0"/>
                <a:ea typeface="MS PGothic" panose="020B0600070205080204" pitchFamily="34" charset="-128"/>
              </a:defRPr>
            </a:lvl1pPr>
            <a:lvl2pPr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lvl="1" eaLnBrk="1" hangingPunct="1"/>
            <a:r>
              <a:rPr lang="en-US">
                <a:latin typeface="Century Gothic" panose="020B0502020202020204" pitchFamily="34" charset="0"/>
              </a:rPr>
              <a:t>Section II</a:t>
            </a:r>
            <a:endParaRPr lang="en-US" sz="1800">
              <a:latin typeface="Century Gothic" panose="020B0502020202020204" pitchFamily="34" charset="0"/>
            </a:endParaRPr>
          </a:p>
        </p:txBody>
      </p:sp>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863" y="1565275"/>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860675"/>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7988" y="4927600"/>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724275"/>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19400" y="1068388"/>
            <a:ext cx="457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5797" name="TextBox 1"/>
          <p:cNvSpPr txBox="1">
            <a:spLocks noChangeArrowheads="1"/>
          </p:cNvSpPr>
          <p:nvPr/>
        </p:nvSpPr>
        <p:spPr bwMode="auto">
          <a:xfrm>
            <a:off x="2125664" y="808039"/>
            <a:ext cx="8499475" cy="3698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1800">
              <a:latin typeface="Century Gothic" panose="020B0502020202020204" pitchFamily="34" charset="0"/>
            </a:endParaRPr>
          </a:p>
        </p:txBody>
      </p:sp>
      <p:sp>
        <p:nvSpPr>
          <p:cNvPr id="21" name="TextBox 20"/>
          <p:cNvSpPr txBox="1">
            <a:spLocks noChangeArrowheads="1"/>
          </p:cNvSpPr>
          <p:nvPr/>
        </p:nvSpPr>
        <p:spPr bwMode="auto">
          <a:xfrm>
            <a:off x="6172200" y="682626"/>
            <a:ext cx="2776538" cy="461963"/>
          </a:xfrm>
          <a:prstGeom prst="rect">
            <a:avLst/>
          </a:prstGeom>
          <a:solidFill>
            <a:srgbClr val="C3D69B"/>
          </a:solidFill>
          <a:ln w="9525">
            <a:solidFill>
              <a:srgbClr val="660066"/>
            </a:solidFill>
            <a:miter lim="800000"/>
            <a:headEnd/>
            <a:tailEnd/>
          </a:ln>
        </p:spPr>
        <p:txBody>
          <a:bodyPr wrap="none">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b="1">
                <a:latin typeface="Century Gothic" panose="020B0502020202020204" pitchFamily="34" charset="0"/>
              </a:rPr>
              <a:t>Proficiency levels</a:t>
            </a:r>
          </a:p>
        </p:txBody>
      </p:sp>
      <p:sp>
        <p:nvSpPr>
          <p:cNvPr id="22" name="TextBox 21"/>
          <p:cNvSpPr txBox="1">
            <a:spLocks noChangeArrowheads="1"/>
          </p:cNvSpPr>
          <p:nvPr/>
        </p:nvSpPr>
        <p:spPr bwMode="auto">
          <a:xfrm>
            <a:off x="1709738" y="730250"/>
            <a:ext cx="6773862" cy="584200"/>
          </a:xfrm>
          <a:prstGeom prst="rect">
            <a:avLst/>
          </a:prstGeom>
          <a:solidFill>
            <a:srgbClr val="C3D69B"/>
          </a:solidFill>
          <a:ln w="9525">
            <a:solidFill>
              <a:srgbClr val="660066"/>
            </a:solidFill>
            <a:miter lim="800000"/>
            <a:headEnd/>
            <a:tailEnd/>
          </a:ln>
        </p:spPr>
        <p:txBody>
          <a:bodyPr wrap="none">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1600" b="1">
                <a:latin typeface="Century Gothic" panose="020B0502020202020204" pitchFamily="34" charset="0"/>
              </a:rPr>
              <a:t>Teacher Resources-</a:t>
            </a:r>
          </a:p>
          <a:p>
            <a:pPr eaLnBrk="1" hangingPunct="1"/>
            <a:r>
              <a:rPr lang="en-US" sz="1600">
                <a:latin typeface="Century Gothic" panose="020B0502020202020204" pitchFamily="34" charset="0"/>
              </a:rPr>
              <a:t>Variables to consider in designing &amp; implementing instruction for EL</a:t>
            </a:r>
          </a:p>
        </p:txBody>
      </p:sp>
    </p:spTree>
    <p:extLst>
      <p:ext uri="{BB962C8B-B14F-4D97-AF65-F5344CB8AC3E}">
        <p14:creationId xmlns:p14="http://schemas.microsoft.com/office/powerpoint/2010/main" val="358277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nodeType="clickEffect">
                                  <p:stCondLst>
                                    <p:cond delay="0"/>
                                  </p:stCondLst>
                                  <p:childTnLst>
                                    <p:animMotion origin="layout" path="M 3.33333E-6 0.03334 L 3.33333E-6 0.63334 " pathEditMode="relative" ptsTypes="AA">
                                      <p:cBhvr>
                                        <p:cTn id="99"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10" grpId="0" animBg="1"/>
      <p:bldP spid="10" grpId="1" animBg="1"/>
      <p:bldP spid="11" grpId="0" animBg="1"/>
      <p:bldP spid="11"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4" grpId="0" animBg="1"/>
      <p:bldP spid="24" grpId="1" animBg="1"/>
      <p:bldP spid="25" grpId="0" animBg="1"/>
      <p:bldP spid="25" grpId="1" animBg="1"/>
      <p:bldP spid="26" grpId="0" animBg="1"/>
      <p:bldP spid="26" grpId="1" animBg="1"/>
      <p:bldP spid="27" grpId="0" animBg="1"/>
      <p:bldP spid="27" grpId="1" animBg="1"/>
      <p:bldP spid="21" grpId="0" animBg="1"/>
      <p:bldP spid="21" grpId="1"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631" y="787193"/>
            <a:ext cx="7386637" cy="1784350"/>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2200">
                <a:solidFill>
                  <a:srgbClr val="000000"/>
                </a:solidFill>
              </a:rPr>
              <a:t>Overview &amp; Proficiency Level Descriptors (PLDs):</a:t>
            </a:r>
          </a:p>
          <a:p>
            <a:pPr eaLnBrk="1" hangingPunct="1">
              <a:buFont typeface="Wingdings" panose="05000000000000000000" pitchFamily="2" charset="2"/>
              <a:buChar char="ü"/>
            </a:pPr>
            <a:r>
              <a:rPr lang="en-US" sz="2200">
                <a:solidFill>
                  <a:srgbClr val="000000"/>
                </a:solidFill>
              </a:rPr>
              <a:t>Alignment to CCSS for ELA &amp; Literacy</a:t>
            </a:r>
          </a:p>
          <a:p>
            <a:pPr eaLnBrk="1" hangingPunct="1">
              <a:buFont typeface="Wingdings" panose="05000000000000000000" pitchFamily="2" charset="2"/>
              <a:buChar char="ü"/>
            </a:pPr>
            <a:r>
              <a:rPr lang="en-US" sz="2200">
                <a:solidFill>
                  <a:srgbClr val="000000"/>
                </a:solidFill>
              </a:rPr>
              <a:t>CA</a:t>
            </a:r>
            <a:r>
              <a:rPr lang="en-US" altLang="en-US" sz="2200">
                <a:solidFill>
                  <a:srgbClr val="000000"/>
                </a:solidFill>
              </a:rPr>
              <a:t>’</a:t>
            </a:r>
            <a:r>
              <a:rPr lang="en-US" sz="2200">
                <a:solidFill>
                  <a:srgbClr val="000000"/>
                </a:solidFill>
              </a:rPr>
              <a:t>s EL Student</a:t>
            </a:r>
          </a:p>
          <a:p>
            <a:pPr eaLnBrk="1" hangingPunct="1">
              <a:buFont typeface="Wingdings" panose="05000000000000000000" pitchFamily="2" charset="2"/>
              <a:buChar char="ü"/>
            </a:pPr>
            <a:r>
              <a:rPr lang="en-US" sz="2200">
                <a:solidFill>
                  <a:srgbClr val="000000"/>
                </a:solidFill>
              </a:rPr>
              <a:t>Proficiency Level Descriptors (PLDs)</a:t>
            </a:r>
          </a:p>
          <a:p>
            <a:pPr eaLnBrk="1" hangingPunct="1">
              <a:buFont typeface="Wingdings" panose="05000000000000000000" pitchFamily="2" charset="2"/>
              <a:buChar char="ü"/>
            </a:pPr>
            <a:r>
              <a:rPr lang="en-US" sz="2200">
                <a:solidFill>
                  <a:srgbClr val="000000"/>
                </a:solidFill>
              </a:rPr>
              <a:t>Structure of the grade level standards</a:t>
            </a:r>
          </a:p>
        </p:txBody>
      </p:sp>
      <p:sp>
        <p:nvSpPr>
          <p:cNvPr id="6" name="TextBox 5"/>
          <p:cNvSpPr txBox="1"/>
          <p:nvPr/>
        </p:nvSpPr>
        <p:spPr>
          <a:xfrm>
            <a:off x="1814204" y="2660952"/>
            <a:ext cx="7205662" cy="1938992"/>
          </a:xfrm>
          <a:prstGeom prst="rect">
            <a:avLst/>
          </a:prstGeom>
          <a:ln w="76200" cmpd="sng"/>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dirty="0"/>
              <a:t>Grade Level Standards</a:t>
            </a:r>
          </a:p>
          <a:p>
            <a:pPr marL="285750" indent="-285750">
              <a:buFont typeface="Wingdings" charset="2"/>
              <a:buChar char="ü"/>
              <a:defRPr/>
            </a:pPr>
            <a:r>
              <a:rPr lang="en-US" sz="2000" dirty="0"/>
              <a:t>Section 1: Goal, Critical Principles, At-a-glance Overview</a:t>
            </a:r>
          </a:p>
          <a:p>
            <a:pPr marL="285750" indent="-285750">
              <a:buFont typeface="Wingdings" charset="2"/>
              <a:buChar char="ü"/>
              <a:defRPr/>
            </a:pPr>
            <a:r>
              <a:rPr lang="en-US" sz="2000" dirty="0"/>
              <a:t>Section 2: Elaboration on Critical Principles</a:t>
            </a:r>
          </a:p>
          <a:p>
            <a:pPr marL="742950" lvl="1" indent="-285750">
              <a:buFont typeface="Arial"/>
              <a:buChar char="•"/>
              <a:defRPr/>
            </a:pPr>
            <a:r>
              <a:rPr lang="en-US" sz="2000" dirty="0"/>
              <a:t>Part I:   Interacting in Meaningful Ways</a:t>
            </a:r>
          </a:p>
          <a:p>
            <a:pPr marL="742950" lvl="1" indent="-285750">
              <a:buFont typeface="Arial"/>
              <a:buChar char="•"/>
              <a:defRPr/>
            </a:pPr>
            <a:r>
              <a:rPr lang="en-US" sz="2000" dirty="0"/>
              <a:t>Part II:  Learning About How English Works</a:t>
            </a:r>
          </a:p>
          <a:p>
            <a:pPr marL="742950" lvl="1" indent="-285750">
              <a:buFont typeface="Arial"/>
              <a:buChar char="•"/>
              <a:defRPr/>
            </a:pPr>
            <a:r>
              <a:rPr lang="en-US" sz="2000" dirty="0"/>
              <a:t>Part III: Using Foundation Skills</a:t>
            </a:r>
          </a:p>
        </p:txBody>
      </p:sp>
      <p:sp>
        <p:nvSpPr>
          <p:cNvPr id="7" name="TextBox 6"/>
          <p:cNvSpPr txBox="1"/>
          <p:nvPr/>
        </p:nvSpPr>
        <p:spPr>
          <a:xfrm>
            <a:off x="3638228" y="4697117"/>
            <a:ext cx="6986587" cy="1784350"/>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dirty="0"/>
              <a:t>Appendices:</a:t>
            </a:r>
          </a:p>
          <a:p>
            <a:pPr marL="285750" indent="-285750">
              <a:buFont typeface="Wingdings" charset="2"/>
              <a:buChar char="ü"/>
              <a:defRPr/>
            </a:pPr>
            <a:r>
              <a:rPr lang="en-US" sz="2200" dirty="0"/>
              <a:t>Appendix A: Foundational Literacy Skills</a:t>
            </a:r>
          </a:p>
          <a:p>
            <a:pPr marL="285750" indent="-285750">
              <a:buFont typeface="Wingdings" charset="2"/>
              <a:buChar char="ü"/>
              <a:defRPr/>
            </a:pPr>
            <a:r>
              <a:rPr lang="en-US" sz="2200" dirty="0"/>
              <a:t>Appendix B: Learning About How English Works</a:t>
            </a:r>
          </a:p>
          <a:p>
            <a:pPr marL="285750" indent="-285750">
              <a:buFont typeface="Wingdings" charset="2"/>
              <a:buChar char="ü"/>
              <a:defRPr/>
            </a:pPr>
            <a:r>
              <a:rPr lang="en-US" sz="2200" dirty="0"/>
              <a:t>Appendix C: Theory and Research</a:t>
            </a:r>
          </a:p>
          <a:p>
            <a:pPr marL="285750" indent="-285750">
              <a:buFont typeface="Wingdings" charset="2"/>
              <a:buChar char="ü"/>
              <a:defRPr/>
            </a:pPr>
            <a:r>
              <a:rPr lang="en-US" sz="2200" dirty="0"/>
              <a:t>Appendix D: Context, Development, Validation</a:t>
            </a:r>
          </a:p>
        </p:txBody>
      </p:sp>
      <p:sp>
        <p:nvSpPr>
          <p:cNvPr id="8" name="TextBox 7"/>
          <p:cNvSpPr txBox="1"/>
          <p:nvPr/>
        </p:nvSpPr>
        <p:spPr>
          <a:xfrm>
            <a:off x="9461748" y="6543615"/>
            <a:ext cx="2535238" cy="276225"/>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200" b="1" dirty="0"/>
              <a:t>Glossary of Key Terms</a:t>
            </a:r>
          </a:p>
        </p:txBody>
      </p:sp>
      <p:sp>
        <p:nvSpPr>
          <p:cNvPr id="65541" name="Title 10"/>
          <p:cNvSpPr>
            <a:spLocks noGrp="1"/>
          </p:cNvSpPr>
          <p:nvPr>
            <p:ph type="title"/>
          </p:nvPr>
        </p:nvSpPr>
        <p:spPr>
          <a:xfrm>
            <a:off x="2073276" y="107950"/>
            <a:ext cx="8042275" cy="985838"/>
          </a:xfrm>
        </p:spPr>
        <p:txBody>
          <a:bodyPr/>
          <a:lstStyle/>
          <a:p>
            <a:r>
              <a:rPr lang="en-US" sz="3300" b="1">
                <a:solidFill>
                  <a:srgbClr val="2C7C9F"/>
                </a:solidFill>
              </a:rPr>
              <a:t>CA ELD Standards Overview</a:t>
            </a:r>
          </a:p>
        </p:txBody>
      </p:sp>
      <p:sp>
        <p:nvSpPr>
          <p:cNvPr id="2" name="Right Arrow 1"/>
          <p:cNvSpPr/>
          <p:nvPr/>
        </p:nvSpPr>
        <p:spPr>
          <a:xfrm>
            <a:off x="1464813" y="5228943"/>
            <a:ext cx="2111269" cy="145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0" y="120651"/>
            <a:ext cx="9144000" cy="1165225"/>
          </a:xfrm>
        </p:spPr>
        <p:txBody>
          <a:bodyPr rtlCol="0">
            <a:noAutofit/>
          </a:bodyPr>
          <a:lstStyle/>
          <a:p>
            <a:pPr>
              <a:defRPr/>
            </a:pPr>
            <a:r>
              <a:rPr lang="en-US" sz="3300" b="1" dirty="0">
                <a:cs typeface="News Gothic MT"/>
              </a:rPr>
              <a:t>CA 2012 ELD Standards: </a:t>
            </a:r>
            <a:br>
              <a:rPr lang="en-US" sz="3300" b="1" dirty="0">
                <a:cs typeface="News Gothic MT"/>
              </a:rPr>
            </a:br>
            <a:r>
              <a:rPr lang="en-US" sz="3300" b="1" dirty="0">
                <a:cs typeface="News Gothic MT"/>
              </a:rPr>
              <a:t>Appendix </a:t>
            </a:r>
            <a:r>
              <a:rPr lang="en-US" sz="3300" b="1" dirty="0" smtClean="0">
                <a:cs typeface="News Gothic MT"/>
              </a:rPr>
              <a:t>C</a:t>
            </a:r>
            <a:endParaRPr lang="en-US" sz="3300" b="1" dirty="0">
              <a:cs typeface="News Gothic MT"/>
            </a:endParaRPr>
          </a:p>
        </p:txBody>
      </p:sp>
      <p:sp>
        <p:nvSpPr>
          <p:cNvPr id="51202" name="TextBox 1"/>
          <p:cNvSpPr txBox="1">
            <a:spLocks noChangeArrowheads="1"/>
          </p:cNvSpPr>
          <p:nvPr/>
        </p:nvSpPr>
        <p:spPr bwMode="auto">
          <a:xfrm>
            <a:off x="4024313" y="2479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1800"/>
          </a:p>
        </p:txBody>
      </p:sp>
      <p:pic>
        <p:nvPicPr>
          <p:cNvPr id="2" name="Picture 1" descr="Screen Shot 2014-02-03 at 12.39.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463" y="1585913"/>
            <a:ext cx="3600450" cy="4627562"/>
          </a:xfrm>
          <a:prstGeom prst="rect">
            <a:avLst/>
          </a:prstGeom>
          <a:ln>
            <a:solidFill>
              <a:schemeClr val="accent6"/>
            </a:solidFill>
          </a:ln>
        </p:spPr>
      </p:pic>
    </p:spTree>
    <p:extLst>
      <p:ext uri="{BB962C8B-B14F-4D97-AF65-F5344CB8AC3E}">
        <p14:creationId xmlns:p14="http://schemas.microsoft.com/office/powerpoint/2010/main" val="45712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nchor="ctr"/>
          <a:lstStyle/>
          <a:p>
            <a:pPr algn="ctr"/>
            <a:r>
              <a:rPr lang="en-US" dirty="0" smtClean="0"/>
              <a:t>Before we move on…</a:t>
            </a:r>
            <a:br>
              <a:rPr lang="en-US" dirty="0" smtClean="0"/>
            </a:br>
            <a:r>
              <a:rPr lang="en-US" dirty="0" smtClean="0"/>
              <a:t>Review the Protocol</a:t>
            </a:r>
          </a:p>
        </p:txBody>
      </p:sp>
      <p:sp>
        <p:nvSpPr>
          <p:cNvPr id="59394" name="Content Placeholder 2"/>
          <p:cNvSpPr>
            <a:spLocks noGrp="1"/>
          </p:cNvSpPr>
          <p:nvPr>
            <p:ph idx="1"/>
          </p:nvPr>
        </p:nvSpPr>
        <p:spPr/>
        <p:txBody>
          <a:bodyPr/>
          <a:lstStyle/>
          <a:p>
            <a:pPr marL="457200" indent="-457200">
              <a:buFont typeface="News Gothic MT" charset="0"/>
              <a:buAutoNum type="arabicPeriod"/>
            </a:pPr>
            <a:r>
              <a:rPr lang="en-US" dirty="0" smtClean="0"/>
              <a:t>One participant will </a:t>
            </a:r>
            <a:r>
              <a:rPr lang="en-US" b="1" dirty="0" smtClean="0"/>
              <a:t>read</a:t>
            </a:r>
            <a:r>
              <a:rPr lang="en-US" dirty="0"/>
              <a:t> </a:t>
            </a:r>
            <a:r>
              <a:rPr lang="en-US" dirty="0" smtClean="0"/>
              <a:t>the quote aloud</a:t>
            </a:r>
            <a:r>
              <a:rPr lang="en-US" dirty="0"/>
              <a:t> </a:t>
            </a:r>
            <a:r>
              <a:rPr lang="en-US" dirty="0" smtClean="0"/>
              <a:t>for the team.</a:t>
            </a:r>
          </a:p>
          <a:p>
            <a:pPr marL="457200" indent="-457200">
              <a:buFont typeface="Wingdings 2" panose="05020102010507070707" pitchFamily="18" charset="2"/>
              <a:buAutoNum type="arabicPeriod"/>
            </a:pPr>
            <a:r>
              <a:rPr lang="en-US" dirty="0"/>
              <a:t>The other participants </a:t>
            </a:r>
            <a:r>
              <a:rPr lang="en-US" b="1" dirty="0"/>
              <a:t>listen</a:t>
            </a:r>
            <a:r>
              <a:rPr lang="en-US" dirty="0"/>
              <a:t> actively. </a:t>
            </a:r>
          </a:p>
          <a:p>
            <a:pPr marL="457200" indent="-457200">
              <a:buFont typeface="Wingdings 2" panose="05020102010507070707" pitchFamily="18" charset="2"/>
              <a:buAutoNum type="arabicPeriod"/>
            </a:pPr>
            <a:r>
              <a:rPr lang="en-US" dirty="0" smtClean="0"/>
              <a:t>In order, the next participants will start to </a:t>
            </a:r>
            <a:r>
              <a:rPr lang="en-US" b="1" dirty="0" smtClean="0"/>
              <a:t>speak</a:t>
            </a:r>
            <a:r>
              <a:rPr lang="en-US" dirty="0" smtClean="0"/>
              <a:t> using sentence frames (if needed) to share their understanding. </a:t>
            </a:r>
          </a:p>
          <a:p>
            <a:pPr marL="457200" indent="-457200">
              <a:buFont typeface="Wingdings 2" panose="05020102010507070707" pitchFamily="18" charset="2"/>
              <a:buAutoNum type="arabicPeriod"/>
            </a:pPr>
            <a:r>
              <a:rPr lang="en-US" dirty="0" smtClean="0"/>
              <a:t>Switch roles and start a new round with a new quote.</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C0963261-4CBF-49F2-BA90-FCCE9EA1C9A8}" type="slidenum">
              <a:rPr lang="en-US" sz="3600">
                <a:solidFill>
                  <a:schemeClr val="bg1"/>
                </a:solidFill>
              </a:rPr>
              <a:pPr eaLnBrk="1" hangingPunct="1"/>
              <a:t>23</a:t>
            </a:fld>
            <a:endParaRPr lang="en-US" sz="3600">
              <a:solidFill>
                <a:schemeClr val="bg1"/>
              </a:solidFill>
            </a:endParaRPr>
          </a:p>
        </p:txBody>
      </p:sp>
    </p:spTree>
    <p:extLst>
      <p:ext uri="{BB962C8B-B14F-4D97-AF65-F5344CB8AC3E}">
        <p14:creationId xmlns:p14="http://schemas.microsoft.com/office/powerpoint/2010/main" val="3224203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nchor="ctr"/>
          <a:lstStyle/>
          <a:p>
            <a:pPr algn="ctr"/>
            <a:r>
              <a:rPr lang="en-US" dirty="0" smtClean="0"/>
              <a:t>Text Comprehension Protocol</a:t>
            </a:r>
            <a:br>
              <a:rPr lang="en-US" dirty="0" smtClean="0"/>
            </a:br>
            <a:r>
              <a:rPr lang="en-US" dirty="0" smtClean="0"/>
              <a:t>Student to Student Interaction</a:t>
            </a:r>
          </a:p>
        </p:txBody>
      </p:sp>
      <p:sp>
        <p:nvSpPr>
          <p:cNvPr id="58370" name="Content Placeholder 2"/>
          <p:cNvSpPr>
            <a:spLocks noGrp="1"/>
          </p:cNvSpPr>
          <p:nvPr>
            <p:ph idx="1"/>
          </p:nvPr>
        </p:nvSpPr>
        <p:spPr>
          <a:xfrm>
            <a:off x="6837619" y="2467500"/>
            <a:ext cx="3506087" cy="1613511"/>
          </a:xfrm>
          <a:solidFill>
            <a:schemeClr val="bg1"/>
          </a:solidFill>
          <a:ln>
            <a:solidFill>
              <a:schemeClr val="accent6"/>
            </a:solidFill>
          </a:ln>
        </p:spPr>
        <p:txBody>
          <a:bodyPr>
            <a:normAutofit/>
          </a:bodyPr>
          <a:lstStyle/>
          <a:p>
            <a:pPr>
              <a:buFont typeface="Wingdings 2" charset="0"/>
              <a:buChar char=""/>
              <a:defRPr/>
            </a:pPr>
            <a:r>
              <a:rPr lang="en-US" sz="2400" dirty="0" smtClean="0">
                <a:ea typeface="ＭＳ Ｐゴシック" charset="0"/>
              </a:rPr>
              <a:t>#1 Reads</a:t>
            </a:r>
            <a:endParaRPr lang="en-US" sz="2400" dirty="0">
              <a:ea typeface="ＭＳ Ｐゴシック" charset="0"/>
            </a:endParaRPr>
          </a:p>
          <a:p>
            <a:pPr>
              <a:buFont typeface="Wingdings 2" charset="0"/>
              <a:buChar char=""/>
              <a:defRPr/>
            </a:pPr>
            <a:r>
              <a:rPr lang="en-US" sz="2400" dirty="0" smtClean="0">
                <a:ea typeface="ＭＳ Ｐゴシック" charset="0"/>
              </a:rPr>
              <a:t>#2 Paraphrases</a:t>
            </a:r>
            <a:endParaRPr lang="en-US" sz="2400" dirty="0">
              <a:ea typeface="ＭＳ Ｐゴシック" charset="0"/>
            </a:endParaRPr>
          </a:p>
          <a:p>
            <a:pPr>
              <a:buFont typeface="Wingdings 2" charset="0"/>
              <a:buChar char=""/>
              <a:defRPr/>
            </a:pPr>
            <a:r>
              <a:rPr lang="en-US" sz="2400" dirty="0" smtClean="0">
                <a:ea typeface="ＭＳ Ｐゴシック" charset="0"/>
              </a:rPr>
              <a:t>#3 Connects</a:t>
            </a:r>
            <a:endParaRPr lang="en-US" sz="2400" dirty="0">
              <a:ea typeface="ＭＳ Ｐゴシック" charset="0"/>
            </a:endParaRPr>
          </a:p>
          <a:p>
            <a:pPr>
              <a:buFont typeface="Wingdings 2" charset="0"/>
              <a:buChar char=""/>
              <a:defRPr/>
            </a:pPr>
            <a:endParaRPr lang="en-US" sz="1800" dirty="0">
              <a:ea typeface="ＭＳ Ｐゴシック" charset="0"/>
            </a:endParaRPr>
          </a:p>
          <a:p>
            <a:pPr marL="685800" lvl="2" indent="0">
              <a:buNone/>
              <a:defRPr/>
            </a:pPr>
            <a:endParaRPr lang="en-US" dirty="0">
              <a:ea typeface="ＭＳ Ｐゴシック"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CBE5AF3C-62D0-4B43-9651-F97B9DF35317}" type="slidenum">
              <a:rPr lang="en-US" sz="3600">
                <a:solidFill>
                  <a:schemeClr val="bg1"/>
                </a:solidFill>
              </a:rPr>
              <a:pPr eaLnBrk="1" hangingPunct="1"/>
              <a:t>24</a:t>
            </a:fld>
            <a:endParaRPr lang="en-US" sz="3600">
              <a:solidFill>
                <a:schemeClr val="bg1"/>
              </a:solidFill>
            </a:endParaRPr>
          </a:p>
        </p:txBody>
      </p:sp>
      <p:grpSp>
        <p:nvGrpSpPr>
          <p:cNvPr id="67588" name="Group 4"/>
          <p:cNvGrpSpPr>
            <a:grpSpLocks/>
          </p:cNvGrpSpPr>
          <p:nvPr/>
        </p:nvGrpSpPr>
        <p:grpSpPr bwMode="auto">
          <a:xfrm>
            <a:off x="1828801" y="2495583"/>
            <a:ext cx="4529138" cy="3197225"/>
            <a:chOff x="2133600" y="1375442"/>
            <a:chExt cx="4529693" cy="3196558"/>
          </a:xfrm>
        </p:grpSpPr>
        <p:grpSp>
          <p:nvGrpSpPr>
            <p:cNvPr id="67592" name="Group 5"/>
            <p:cNvGrpSpPr>
              <a:grpSpLocks/>
            </p:cNvGrpSpPr>
            <p:nvPr/>
          </p:nvGrpSpPr>
          <p:grpSpPr bwMode="auto">
            <a:xfrm>
              <a:off x="2971800" y="1375442"/>
              <a:ext cx="3691493" cy="3196558"/>
              <a:chOff x="2971800" y="1375442"/>
              <a:chExt cx="3691493" cy="3196558"/>
            </a:xfrm>
          </p:grpSpPr>
          <p:sp>
            <p:nvSpPr>
              <p:cNvPr id="8" name="Rectangle 7"/>
              <p:cNvSpPr/>
              <p:nvPr/>
            </p:nvSpPr>
            <p:spPr>
              <a:xfrm>
                <a:off x="2971800" y="2209800"/>
                <a:ext cx="2895600" cy="2362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6053693" y="2781245"/>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3</a:t>
                </a:r>
              </a:p>
            </p:txBody>
          </p:sp>
          <p:sp>
            <p:nvSpPr>
              <p:cNvPr id="13" name="Oval 12"/>
              <p:cNvSpPr/>
              <p:nvPr/>
            </p:nvSpPr>
            <p:spPr>
              <a:xfrm>
                <a:off x="4114800" y="1375442"/>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2</a:t>
                </a:r>
              </a:p>
            </p:txBody>
          </p:sp>
        </p:grpSp>
        <p:sp>
          <p:nvSpPr>
            <p:cNvPr id="7" name="Oval 6"/>
            <p:cNvSpPr/>
            <p:nvPr/>
          </p:nvSpPr>
          <p:spPr>
            <a:xfrm>
              <a:off x="2133600" y="2858058"/>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1</a:t>
              </a:r>
            </a:p>
          </p:txBody>
        </p:sp>
      </p:grpSp>
      <p:sp>
        <p:nvSpPr>
          <p:cNvPr id="5" name="Rectangle 4"/>
          <p:cNvSpPr/>
          <p:nvPr/>
        </p:nvSpPr>
        <p:spPr>
          <a:xfrm>
            <a:off x="2847306" y="3665398"/>
            <a:ext cx="2561920" cy="1292662"/>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1</a:t>
            </a:r>
          </a:p>
          <a:p>
            <a:pPr algn="ctr">
              <a:defRPr/>
            </a:pP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Reads the Quote</a:t>
            </a:r>
          </a:p>
        </p:txBody>
      </p:sp>
      <p:sp>
        <p:nvSpPr>
          <p:cNvPr id="15" name="Curved Right Arrow 14"/>
          <p:cNvSpPr/>
          <p:nvPr/>
        </p:nvSpPr>
        <p:spPr>
          <a:xfrm rot="12710172" flipH="1">
            <a:off x="1145335" y="1723979"/>
            <a:ext cx="1031792" cy="2835270"/>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 name="TextBox 1"/>
          <p:cNvSpPr txBox="1"/>
          <p:nvPr/>
        </p:nvSpPr>
        <p:spPr>
          <a:xfrm>
            <a:off x="6691034" y="4334470"/>
            <a:ext cx="3799256" cy="923330"/>
          </a:xfrm>
          <a:prstGeom prst="rect">
            <a:avLst/>
          </a:prstGeom>
          <a:solidFill>
            <a:schemeClr val="bg1"/>
          </a:solidFill>
          <a:ln>
            <a:solidFill>
              <a:schemeClr val="tx1"/>
            </a:solidFill>
          </a:ln>
        </p:spPr>
        <p:txBody>
          <a:bodyPr wrap="square" rtlCol="0">
            <a:spAutoFit/>
          </a:bodyPr>
          <a:lstStyle/>
          <a:p>
            <a:r>
              <a:rPr lang="en-US" dirty="0" smtClean="0"/>
              <a:t>Envelope Contains Quotes</a:t>
            </a:r>
          </a:p>
          <a:p>
            <a:r>
              <a:rPr lang="en-US" dirty="0" smtClean="0"/>
              <a:t>Blue: Must Do</a:t>
            </a:r>
          </a:p>
          <a:p>
            <a:r>
              <a:rPr lang="en-US" dirty="0" smtClean="0"/>
              <a:t>Salmon: May Do</a:t>
            </a:r>
            <a:endParaRPr lang="en-US" dirty="0"/>
          </a:p>
        </p:txBody>
      </p:sp>
    </p:spTree>
    <p:extLst>
      <p:ext uri="{BB962C8B-B14F-4D97-AF65-F5344CB8AC3E}">
        <p14:creationId xmlns:p14="http://schemas.microsoft.com/office/powerpoint/2010/main" val="309724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txBox="1">
            <a:spLocks/>
          </p:cNvSpPr>
          <p:nvPr/>
        </p:nvSpPr>
        <p:spPr bwMode="auto">
          <a:xfrm>
            <a:off x="1524000" y="171450"/>
            <a:ext cx="9144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a:lnSpc>
                <a:spcPct val="120000"/>
              </a:lnSpc>
            </a:pPr>
            <a:r>
              <a:rPr lang="en-US" sz="3300" b="1" dirty="0">
                <a:solidFill>
                  <a:schemeClr val="accent1"/>
                </a:solidFill>
              </a:rPr>
              <a:t>CELDS Information Processing </a:t>
            </a:r>
            <a:br>
              <a:rPr lang="en-US" sz="3300" b="1" dirty="0">
                <a:solidFill>
                  <a:schemeClr val="accent1"/>
                </a:solidFill>
              </a:rPr>
            </a:br>
            <a:r>
              <a:rPr lang="en-US" sz="2200" b="1" dirty="0">
                <a:solidFill>
                  <a:schemeClr val="accent1"/>
                </a:solidFill>
              </a:rPr>
              <a:t>Appendix C</a:t>
            </a:r>
            <a:endParaRPr lang="en-US" sz="2200" i="1" dirty="0">
              <a:solidFill>
                <a:schemeClr val="accent1"/>
              </a:solidFill>
            </a:endParaRPr>
          </a:p>
        </p:txBody>
      </p:sp>
      <p:sp>
        <p:nvSpPr>
          <p:cNvPr id="8" name="Subtitle 2"/>
          <p:cNvSpPr txBox="1">
            <a:spLocks/>
          </p:cNvSpPr>
          <p:nvPr/>
        </p:nvSpPr>
        <p:spPr bwMode="auto">
          <a:xfrm>
            <a:off x="1524000" y="1246188"/>
            <a:ext cx="91440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mn-lt"/>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mn-lt"/>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mn-lt"/>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mn-lt"/>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mn-lt"/>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fontAlgn="auto">
              <a:spcAft>
                <a:spcPts val="0"/>
              </a:spcAft>
              <a:buClr>
                <a:schemeClr val="accent2"/>
              </a:buClr>
              <a:buSzPct val="100000"/>
              <a:buNone/>
              <a:defRPr/>
            </a:pPr>
            <a:r>
              <a:rPr lang="en-US" sz="2000" b="1" dirty="0">
                <a:solidFill>
                  <a:srgbClr val="000000"/>
                </a:solidFill>
                <a:latin typeface="News Gothic MT (body)"/>
                <a:cs typeface="News Gothic MT (body)"/>
              </a:rPr>
              <a:t>    Take out Quotes</a:t>
            </a:r>
          </a:p>
          <a:p>
            <a:pPr marL="0" indent="0" fontAlgn="auto">
              <a:spcAft>
                <a:spcPts val="0"/>
              </a:spcAft>
              <a:buClr>
                <a:schemeClr val="accent2"/>
              </a:buClr>
              <a:buSzPct val="100000"/>
              <a:buNone/>
              <a:defRPr/>
            </a:pPr>
            <a:r>
              <a:rPr lang="en-US" sz="2000" dirty="0">
                <a:solidFill>
                  <a:srgbClr val="000000"/>
                </a:solidFill>
                <a:latin typeface="News Gothic MT (body)"/>
                <a:cs typeface="News Gothic MT (body)"/>
              </a:rPr>
              <a:t>   With your triad (each person takes turns in each role):</a:t>
            </a:r>
          </a:p>
          <a:p>
            <a:pPr marL="852488" indent="-457200">
              <a:buClr>
                <a:schemeClr val="accent2"/>
              </a:buClr>
              <a:buSzPct val="100000"/>
              <a:buFont typeface="+mj-lt"/>
              <a:buAutoNum type="arabicPeriod"/>
              <a:defRPr/>
            </a:pPr>
            <a:r>
              <a:rPr lang="en-US" sz="2000" dirty="0">
                <a:solidFill>
                  <a:srgbClr val="000000"/>
                </a:solidFill>
                <a:cs typeface="Century Gothic"/>
              </a:rPr>
              <a:t>Person 1- </a:t>
            </a:r>
            <a:r>
              <a:rPr lang="en-US" sz="2000" dirty="0" smtClean="0">
                <a:solidFill>
                  <a:srgbClr val="000000"/>
                </a:solidFill>
                <a:cs typeface="Century Gothic"/>
              </a:rPr>
              <a:t>Reads </a:t>
            </a:r>
            <a:r>
              <a:rPr lang="en-US" sz="2000" dirty="0">
                <a:solidFill>
                  <a:srgbClr val="000000"/>
                </a:solidFill>
                <a:cs typeface="Century Gothic"/>
              </a:rPr>
              <a:t>the </a:t>
            </a:r>
            <a:r>
              <a:rPr lang="en-US" sz="2000" dirty="0" smtClean="0">
                <a:solidFill>
                  <a:srgbClr val="000000"/>
                </a:solidFill>
                <a:cs typeface="Century Gothic"/>
              </a:rPr>
              <a:t>quote aloud</a:t>
            </a:r>
            <a:endParaRPr lang="en-US" sz="2000" dirty="0">
              <a:solidFill>
                <a:srgbClr val="000000"/>
              </a:solidFill>
              <a:cs typeface="Century Gothic"/>
            </a:endParaRPr>
          </a:p>
          <a:p>
            <a:pPr marL="852488" indent="-457200">
              <a:buClr>
                <a:schemeClr val="accent2"/>
              </a:buClr>
              <a:buSzPct val="100000"/>
              <a:buFont typeface="+mj-lt"/>
              <a:buAutoNum type="arabicPeriod"/>
              <a:defRPr/>
            </a:pPr>
            <a:r>
              <a:rPr lang="en-US" sz="2000" dirty="0">
                <a:solidFill>
                  <a:srgbClr val="000000"/>
                </a:solidFill>
                <a:cs typeface="Century Gothic"/>
              </a:rPr>
              <a:t>Person 2- </a:t>
            </a:r>
            <a:r>
              <a:rPr lang="en-US" sz="2000" dirty="0" smtClean="0">
                <a:solidFill>
                  <a:srgbClr val="000000"/>
                </a:solidFill>
                <a:cs typeface="Century Gothic"/>
              </a:rPr>
              <a:t>What I heard you say is </a:t>
            </a:r>
            <a:r>
              <a:rPr lang="en-US" sz="2000" dirty="0">
                <a:solidFill>
                  <a:srgbClr val="000000"/>
                </a:solidFill>
                <a:cs typeface="Century Gothic"/>
              </a:rPr>
              <a:t>___ (1 min)</a:t>
            </a:r>
          </a:p>
          <a:p>
            <a:pPr marL="852488" indent="-457200">
              <a:buClr>
                <a:schemeClr val="accent2"/>
              </a:buClr>
              <a:buSzPct val="100000"/>
              <a:buFont typeface="+mj-lt"/>
              <a:buAutoNum type="arabicPeriod"/>
              <a:defRPr/>
            </a:pPr>
            <a:r>
              <a:rPr lang="en-US" sz="2000" dirty="0">
                <a:solidFill>
                  <a:srgbClr val="000000"/>
                </a:solidFill>
                <a:cs typeface="Century Gothic"/>
              </a:rPr>
              <a:t>Person 3- An implication for teaching or learning is __ (1 min)</a:t>
            </a:r>
          </a:p>
          <a:p>
            <a:pPr marL="852488" indent="-457200">
              <a:buClr>
                <a:schemeClr val="accent2"/>
              </a:buClr>
              <a:buSzPct val="100000"/>
              <a:buFont typeface="+mj-lt"/>
              <a:buAutoNum type="arabicPeriod"/>
              <a:defRPr/>
            </a:pPr>
            <a:r>
              <a:rPr lang="en-US" sz="2000" dirty="0">
                <a:solidFill>
                  <a:srgbClr val="000000"/>
                </a:solidFill>
                <a:cs typeface="Century Gothic"/>
              </a:rPr>
              <a:t>Person 1- An additional implication is ___ (1 min)</a:t>
            </a:r>
            <a:endParaRPr lang="en-US" sz="1000" b="1" dirty="0">
              <a:solidFill>
                <a:srgbClr val="000000"/>
              </a:solidFill>
              <a:cs typeface="Century Gothic"/>
            </a:endParaRPr>
          </a:p>
          <a:p>
            <a:pPr marL="395288" indent="0">
              <a:buClr>
                <a:schemeClr val="accent2"/>
              </a:buClr>
              <a:buSzPct val="100000"/>
              <a:buNone/>
              <a:defRPr/>
            </a:pPr>
            <a:r>
              <a:rPr lang="en-US" sz="2000" b="1" dirty="0">
                <a:solidFill>
                  <a:srgbClr val="000000"/>
                </a:solidFill>
                <a:cs typeface="Century Gothic"/>
              </a:rPr>
              <a:t>Repeat the process by rotating roles until time is called</a:t>
            </a:r>
          </a:p>
        </p:txBody>
      </p:sp>
    </p:spTree>
    <p:extLst>
      <p:ext uri="{BB962C8B-B14F-4D97-AF65-F5344CB8AC3E}">
        <p14:creationId xmlns:p14="http://schemas.microsoft.com/office/powerpoint/2010/main" val="108555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500"/>
                                        <p:tgtEl>
                                          <p:spTgt spid="8">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strategy?</a:t>
            </a:r>
            <a:endParaRPr lang="en-US" dirty="0"/>
          </a:p>
        </p:txBody>
      </p:sp>
      <p:sp>
        <p:nvSpPr>
          <p:cNvPr id="3" name="Content Placeholder 2"/>
          <p:cNvSpPr>
            <a:spLocks noGrp="1"/>
          </p:cNvSpPr>
          <p:nvPr>
            <p:ph idx="1"/>
          </p:nvPr>
        </p:nvSpPr>
        <p:spPr/>
        <p:txBody>
          <a:bodyPr/>
          <a:lstStyle/>
          <a:p>
            <a:r>
              <a:rPr lang="en-US" dirty="0" smtClean="0"/>
              <a:t>Think about the strategy that we just used to process information</a:t>
            </a:r>
          </a:p>
          <a:p>
            <a:r>
              <a:rPr lang="en-US" dirty="0" smtClean="0"/>
              <a:t>What happened during the activity?</a:t>
            </a:r>
          </a:p>
          <a:p>
            <a:r>
              <a:rPr lang="en-US" dirty="0" smtClean="0"/>
              <a:t>What did we do?</a:t>
            </a:r>
          </a:p>
          <a:p>
            <a:r>
              <a:rPr lang="en-US" dirty="0" smtClean="0"/>
              <a:t>How did we do it?</a:t>
            </a:r>
          </a:p>
          <a:p>
            <a:r>
              <a:rPr lang="en-US" dirty="0" smtClean="0"/>
              <a:t>What worked?</a:t>
            </a:r>
          </a:p>
          <a:p>
            <a:r>
              <a:rPr lang="en-US" dirty="0" smtClean="0"/>
              <a:t>Was it useful for processing the information?</a:t>
            </a:r>
          </a:p>
          <a:p>
            <a:r>
              <a:rPr lang="en-US" dirty="0" smtClean="0"/>
              <a:t>What language domain (listening, speaking, reading, writing) was the focus of this activity? </a:t>
            </a:r>
          </a:p>
          <a:p>
            <a:r>
              <a:rPr lang="en-US" dirty="0" smtClean="0"/>
              <a:t>Why do you think we focused on this language domain?</a:t>
            </a:r>
          </a:p>
          <a:p>
            <a:endParaRPr lang="en-US" dirty="0" smtClean="0"/>
          </a:p>
        </p:txBody>
      </p:sp>
    </p:spTree>
    <p:extLst>
      <p:ext uri="{BB962C8B-B14F-4D97-AF65-F5344CB8AC3E}">
        <p14:creationId xmlns:p14="http://schemas.microsoft.com/office/powerpoint/2010/main" val="3172069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0" y="120651"/>
            <a:ext cx="9144000" cy="1165225"/>
          </a:xfrm>
        </p:spPr>
        <p:txBody>
          <a:bodyPr rtlCol="0">
            <a:noAutofit/>
          </a:bodyPr>
          <a:lstStyle/>
          <a:p>
            <a:pPr>
              <a:defRPr/>
            </a:pPr>
            <a:r>
              <a:rPr lang="en-US" sz="3300" b="1" dirty="0">
                <a:cs typeface="News Gothic MT"/>
              </a:rPr>
              <a:t>CA 2012 ELD Standards: </a:t>
            </a:r>
            <a:br>
              <a:rPr lang="en-US" sz="3300" b="1" dirty="0">
                <a:cs typeface="News Gothic MT"/>
              </a:rPr>
            </a:br>
            <a:r>
              <a:rPr lang="en-US" sz="3300" b="1" dirty="0">
                <a:cs typeface="News Gothic MT"/>
              </a:rPr>
              <a:t>Appendix </a:t>
            </a:r>
            <a:r>
              <a:rPr lang="en-US" sz="3300" b="1" dirty="0" smtClean="0">
                <a:cs typeface="News Gothic MT"/>
              </a:rPr>
              <a:t>C—With your 6 o’clock partner</a:t>
            </a:r>
            <a:endParaRPr lang="en-US" sz="3300" b="1" dirty="0">
              <a:cs typeface="News Gothic MT"/>
            </a:endParaRPr>
          </a:p>
        </p:txBody>
      </p:sp>
      <p:sp>
        <p:nvSpPr>
          <p:cNvPr id="51202" name="TextBox 1"/>
          <p:cNvSpPr txBox="1">
            <a:spLocks noChangeArrowheads="1"/>
          </p:cNvSpPr>
          <p:nvPr/>
        </p:nvSpPr>
        <p:spPr bwMode="auto">
          <a:xfrm>
            <a:off x="4024313" y="2479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endParaRPr lang="en-US" sz="1800"/>
          </a:p>
        </p:txBody>
      </p:sp>
      <p:pic>
        <p:nvPicPr>
          <p:cNvPr id="2" name="Picture 1" descr="Screen Shot 2014-02-03 at 12.39.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463" y="1585913"/>
            <a:ext cx="3600450" cy="4627562"/>
          </a:xfrm>
          <a:prstGeom prst="rect">
            <a:avLst/>
          </a:prstGeom>
          <a:ln>
            <a:solidFill>
              <a:schemeClr val="accent6"/>
            </a:solidFill>
          </a:ln>
        </p:spPr>
      </p:pic>
      <p:pic>
        <p:nvPicPr>
          <p:cNvPr id="5" name="Picture 4" descr="Screen Shot 2014-04-09 at 4.02.35 PM.png"/>
          <p:cNvPicPr>
            <a:picLocks noChangeAspect="1"/>
          </p:cNvPicPr>
          <p:nvPr/>
        </p:nvPicPr>
        <p:blipFill rotWithShape="1">
          <a:blip r:embed="rId4">
            <a:extLst>
              <a:ext uri="{28A0092B-C50C-407E-A947-70E740481C1C}">
                <a14:useLocalDpi xmlns:a14="http://schemas.microsoft.com/office/drawing/2010/main" val="0"/>
              </a:ext>
            </a:extLst>
          </a:blip>
          <a:srcRect l="21449" t="26848" r="22182" b="17546"/>
          <a:stretch/>
        </p:blipFill>
        <p:spPr>
          <a:xfrm>
            <a:off x="10474046" y="-23567"/>
            <a:ext cx="1717954" cy="1649691"/>
          </a:xfrm>
          <a:prstGeom prst="rect">
            <a:avLst/>
          </a:prstGeom>
        </p:spPr>
      </p:pic>
      <p:sp>
        <p:nvSpPr>
          <p:cNvPr id="3" name="Oval 2"/>
          <p:cNvSpPr/>
          <p:nvPr/>
        </p:nvSpPr>
        <p:spPr>
          <a:xfrm>
            <a:off x="11220450" y="1162050"/>
            <a:ext cx="342900"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1187112" y="590550"/>
            <a:ext cx="409575"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906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Reading Appendix C: Chunking the Text</a:t>
            </a:r>
            <a:endParaRPr lang="en-US" dirty="0"/>
          </a:p>
        </p:txBody>
      </p:sp>
      <p:sp>
        <p:nvSpPr>
          <p:cNvPr id="11" name="Content Placeholder 10"/>
          <p:cNvSpPr>
            <a:spLocks noGrp="1"/>
          </p:cNvSpPr>
          <p:nvPr>
            <p:ph idx="1"/>
          </p:nvPr>
        </p:nvSpPr>
        <p:spPr/>
        <p:txBody>
          <a:bodyPr/>
          <a:lstStyle/>
          <a:p>
            <a:r>
              <a:rPr lang="en-US" dirty="0" smtClean="0"/>
              <a:t>Chunking the text is a strategy that works for English learners because it allows for processing time and reflection before moving on to the next sections.</a:t>
            </a:r>
          </a:p>
          <a:p>
            <a:r>
              <a:rPr lang="en-US" dirty="0" smtClean="0"/>
              <a:t>Notice that your text has been pre-marked and “chunked” marking a stopping point. </a:t>
            </a:r>
          </a:p>
          <a:p>
            <a:r>
              <a:rPr lang="en-US" dirty="0" smtClean="0"/>
              <a:t>Every participant will read the same text.</a:t>
            </a:r>
          </a:p>
          <a:p>
            <a:r>
              <a:rPr lang="en-US" dirty="0" smtClean="0"/>
              <a:t>Every participant will stop and reflect with guidance of the question posted.</a:t>
            </a:r>
          </a:p>
          <a:p>
            <a:r>
              <a:rPr lang="en-US" dirty="0" smtClean="0"/>
              <a:t>Facilitator will provide sufficient time to finish the “chunk” of text.</a:t>
            </a:r>
          </a:p>
          <a:p>
            <a:r>
              <a:rPr lang="en-US" dirty="0" smtClean="0"/>
              <a:t>Wait for the facilitator to give you time to interact with your 6 o’clock partner</a:t>
            </a:r>
          </a:p>
        </p:txBody>
      </p:sp>
    </p:spTree>
    <p:extLst>
      <p:ext uri="{BB962C8B-B14F-4D97-AF65-F5344CB8AC3E}">
        <p14:creationId xmlns:p14="http://schemas.microsoft.com/office/powerpoint/2010/main" val="2136827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strategy?</a:t>
            </a:r>
            <a:endParaRPr lang="en-US" dirty="0"/>
          </a:p>
        </p:txBody>
      </p:sp>
      <p:sp>
        <p:nvSpPr>
          <p:cNvPr id="3" name="Content Placeholder 2"/>
          <p:cNvSpPr>
            <a:spLocks noGrp="1"/>
          </p:cNvSpPr>
          <p:nvPr>
            <p:ph idx="1"/>
          </p:nvPr>
        </p:nvSpPr>
        <p:spPr/>
        <p:txBody>
          <a:bodyPr/>
          <a:lstStyle/>
          <a:p>
            <a:r>
              <a:rPr lang="en-US" dirty="0" smtClean="0"/>
              <a:t>Think about the strategy that we just used to process information</a:t>
            </a:r>
          </a:p>
          <a:p>
            <a:r>
              <a:rPr lang="en-US" dirty="0" smtClean="0"/>
              <a:t>What happened during the activity?</a:t>
            </a:r>
          </a:p>
          <a:p>
            <a:r>
              <a:rPr lang="en-US" dirty="0" smtClean="0"/>
              <a:t>What did we do?</a:t>
            </a:r>
          </a:p>
          <a:p>
            <a:r>
              <a:rPr lang="en-US" dirty="0" smtClean="0"/>
              <a:t>How did we do it?</a:t>
            </a:r>
          </a:p>
          <a:p>
            <a:r>
              <a:rPr lang="en-US" dirty="0" smtClean="0"/>
              <a:t>What worked?</a:t>
            </a:r>
          </a:p>
          <a:p>
            <a:r>
              <a:rPr lang="en-US" dirty="0" smtClean="0"/>
              <a:t>Was it useful for processing the information?</a:t>
            </a:r>
          </a:p>
          <a:p>
            <a:r>
              <a:rPr lang="en-US" dirty="0" smtClean="0"/>
              <a:t>What language domain (listening, speaking, reading, writing) was the focus of this activity? </a:t>
            </a:r>
          </a:p>
          <a:p>
            <a:r>
              <a:rPr lang="en-US" dirty="0" smtClean="0"/>
              <a:t>Why do you think we focused on this language domain?</a:t>
            </a:r>
          </a:p>
          <a:p>
            <a:endParaRPr lang="en-US" dirty="0" smtClean="0"/>
          </a:p>
        </p:txBody>
      </p:sp>
    </p:spTree>
    <p:extLst>
      <p:ext uri="{BB962C8B-B14F-4D97-AF65-F5344CB8AC3E}">
        <p14:creationId xmlns:p14="http://schemas.microsoft.com/office/powerpoint/2010/main" val="4235615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5736" y="-3711"/>
            <a:ext cx="486855" cy="4814766"/>
          </a:xfrm>
          <a:ln>
            <a:miter lim="800000"/>
            <a:headEnd/>
            <a:tailEnd/>
          </a:ln>
          <a:extLst>
            <a:ext uri="{FAA26D3D-D897-4be2-8F04-BA451C77F1D7}">
              <ma14:placeholderFlag xmlns=""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vert="vert270" rtlCol="0">
            <a:normAutofit fontScale="90000"/>
          </a:bodyPr>
          <a:lstStyle/>
          <a:p>
            <a:pPr algn="ctr">
              <a:defRPr/>
            </a:pPr>
            <a:r>
              <a:rPr lang="en-US" b="0" dirty="0" smtClean="0">
                <a:solidFill>
                  <a:srgbClr val="000000"/>
                </a:solidFill>
                <a:latin typeface="Times New Roman" pitchFamily="18" charset="0"/>
                <a:ea typeface="ＭＳ Ｐゴシック"/>
              </a:rPr>
              <a:t>Adapted from George Washington University</a:t>
            </a:r>
            <a:endParaRPr lang="en-US" dirty="0">
              <a:solidFill>
                <a:srgbClr val="000000"/>
              </a:solidFill>
              <a:latin typeface="Calisto MT"/>
              <a:ea typeface="+mj-ea"/>
              <a:cs typeface="Calisto MT"/>
            </a:endParaRPr>
          </a:p>
        </p:txBody>
      </p:sp>
      <p:sp>
        <p:nvSpPr>
          <p:cNvPr id="24578" name="Content Placeholder 2"/>
          <p:cNvSpPr txBox="1">
            <a:spLocks/>
          </p:cNvSpPr>
          <p:nvPr/>
        </p:nvSpPr>
        <p:spPr bwMode="auto">
          <a:xfrm>
            <a:off x="2332038" y="1079501"/>
            <a:ext cx="833596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63" tIns="55532" rIns="111063" bIns="55532"/>
          <a:lstStyle>
            <a:lvl1pPr marL="342900" indent="-342900"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spcBef>
                <a:spcPts val="2000"/>
              </a:spcBef>
              <a:buClr>
                <a:srgbClr val="6FB7D7"/>
              </a:buClr>
              <a:buSzPct val="110000"/>
              <a:buFont typeface="News Gothic MT" pitchFamily="-84" charset="0"/>
              <a:buAutoNum type="arabicPeriod"/>
            </a:pPr>
            <a:r>
              <a:rPr lang="en-US" sz="1600" dirty="0">
                <a:solidFill>
                  <a:srgbClr val="000000"/>
                </a:solidFill>
              </a:rPr>
              <a:t>English Learners (ELs) are held to the </a:t>
            </a:r>
            <a:r>
              <a:rPr lang="en-US" sz="1600" b="1" dirty="0">
                <a:solidFill>
                  <a:srgbClr val="000000"/>
                </a:solidFill>
              </a:rPr>
              <a:t>same high expectations </a:t>
            </a:r>
            <a:r>
              <a:rPr lang="en-US" sz="1600" dirty="0">
                <a:solidFill>
                  <a:srgbClr val="000000"/>
                </a:solidFill>
              </a:rPr>
              <a:t>of learning established for all students.</a:t>
            </a:r>
          </a:p>
          <a:p>
            <a:pPr>
              <a:spcBef>
                <a:spcPts val="2000"/>
              </a:spcBef>
              <a:buClr>
                <a:srgbClr val="6FB7D7"/>
              </a:buClr>
              <a:buSzPct val="110000"/>
              <a:buFont typeface="News Gothic MT" pitchFamily="-84" charset="0"/>
              <a:buAutoNum type="arabicPeriod"/>
            </a:pPr>
            <a:r>
              <a:rPr lang="en-US" sz="1600" dirty="0">
                <a:solidFill>
                  <a:srgbClr val="000000"/>
                </a:solidFill>
              </a:rPr>
              <a:t>ELs develop full </a:t>
            </a:r>
            <a:r>
              <a:rPr lang="en-US" sz="1600" b="1" dirty="0">
                <a:solidFill>
                  <a:srgbClr val="000000"/>
                </a:solidFill>
              </a:rPr>
              <a:t>receptive and productive </a:t>
            </a:r>
            <a:r>
              <a:rPr lang="en-US" sz="1600" dirty="0">
                <a:solidFill>
                  <a:srgbClr val="000000"/>
                </a:solidFill>
              </a:rPr>
              <a:t>proficiencies in English in the </a:t>
            </a:r>
            <a:r>
              <a:rPr lang="en-US" sz="1600" dirty="0" smtClean="0">
                <a:solidFill>
                  <a:srgbClr val="000000"/>
                </a:solidFill>
              </a:rPr>
              <a:t>domains </a:t>
            </a:r>
            <a:r>
              <a:rPr lang="en-US" sz="1600" dirty="0">
                <a:solidFill>
                  <a:srgbClr val="000000"/>
                </a:solidFill>
              </a:rPr>
              <a:t>of </a:t>
            </a:r>
            <a:r>
              <a:rPr lang="en-US" sz="1600" b="1" dirty="0">
                <a:solidFill>
                  <a:srgbClr val="000000"/>
                </a:solidFill>
              </a:rPr>
              <a:t>listening, speaking, reading &amp; writing</a:t>
            </a:r>
            <a:r>
              <a:rPr lang="en-US" sz="1600" dirty="0">
                <a:solidFill>
                  <a:srgbClr val="000000"/>
                </a:solidFill>
              </a:rPr>
              <a:t>.</a:t>
            </a:r>
          </a:p>
          <a:p>
            <a:pPr>
              <a:spcBef>
                <a:spcPts val="2000"/>
              </a:spcBef>
              <a:buClr>
                <a:srgbClr val="6FB7D7"/>
              </a:buClr>
              <a:buSzPct val="110000"/>
              <a:buFont typeface="News Gothic MT" pitchFamily="-84" charset="0"/>
              <a:buAutoNum type="arabicPeriod"/>
            </a:pPr>
            <a:r>
              <a:rPr lang="en-US" sz="1600" dirty="0">
                <a:solidFill>
                  <a:srgbClr val="000000"/>
                </a:solidFill>
              </a:rPr>
              <a:t>ELs are </a:t>
            </a:r>
            <a:r>
              <a:rPr lang="en-US" sz="1600" b="1" dirty="0">
                <a:solidFill>
                  <a:srgbClr val="000000"/>
                </a:solidFill>
              </a:rPr>
              <a:t>taught challenging academic content</a:t>
            </a:r>
            <a:r>
              <a:rPr lang="en-US" sz="1600" dirty="0">
                <a:solidFill>
                  <a:srgbClr val="000000"/>
                </a:solidFill>
              </a:rPr>
              <a:t> that enables them to meet performance standards in all content areas.</a:t>
            </a:r>
          </a:p>
          <a:p>
            <a:pPr>
              <a:spcBef>
                <a:spcPts val="2000"/>
              </a:spcBef>
              <a:buClr>
                <a:srgbClr val="6FB7D7"/>
              </a:buClr>
              <a:buSzPct val="110000"/>
              <a:buFont typeface="News Gothic MT" pitchFamily="-84" charset="0"/>
              <a:buAutoNum type="arabicPeriod"/>
            </a:pPr>
            <a:r>
              <a:rPr lang="en-US" sz="1600" dirty="0">
                <a:solidFill>
                  <a:srgbClr val="000000"/>
                </a:solidFill>
              </a:rPr>
              <a:t>ELs receive </a:t>
            </a:r>
            <a:r>
              <a:rPr lang="en-US" sz="1600" b="1" dirty="0">
                <a:solidFill>
                  <a:srgbClr val="000000"/>
                </a:solidFill>
              </a:rPr>
              <a:t>instruction</a:t>
            </a:r>
            <a:r>
              <a:rPr lang="en-US" sz="1600" dirty="0">
                <a:solidFill>
                  <a:srgbClr val="000000"/>
                </a:solidFill>
              </a:rPr>
              <a:t> that </a:t>
            </a:r>
            <a:r>
              <a:rPr lang="en-US" sz="1600" b="1" dirty="0">
                <a:solidFill>
                  <a:srgbClr val="000000"/>
                </a:solidFill>
              </a:rPr>
              <a:t>builds </a:t>
            </a:r>
            <a:r>
              <a:rPr lang="en-US" sz="1600" dirty="0">
                <a:solidFill>
                  <a:srgbClr val="000000"/>
                </a:solidFill>
              </a:rPr>
              <a:t>on their previous education and </a:t>
            </a:r>
            <a:r>
              <a:rPr lang="en-US" sz="1600" b="1" dirty="0">
                <a:solidFill>
                  <a:srgbClr val="000000"/>
                </a:solidFill>
              </a:rPr>
              <a:t>cognitive abilities </a:t>
            </a:r>
            <a:r>
              <a:rPr lang="en-US" sz="1600" dirty="0">
                <a:solidFill>
                  <a:srgbClr val="000000"/>
                </a:solidFill>
              </a:rPr>
              <a:t>and that </a:t>
            </a:r>
            <a:r>
              <a:rPr lang="en-US" sz="1600" b="1" dirty="0">
                <a:solidFill>
                  <a:srgbClr val="000000"/>
                </a:solidFill>
              </a:rPr>
              <a:t>reflects their language proficiency levels</a:t>
            </a:r>
            <a:r>
              <a:rPr lang="en-US" sz="1600" dirty="0">
                <a:solidFill>
                  <a:srgbClr val="000000"/>
                </a:solidFill>
              </a:rPr>
              <a:t>.</a:t>
            </a:r>
          </a:p>
          <a:p>
            <a:pPr>
              <a:spcBef>
                <a:spcPts val="2000"/>
              </a:spcBef>
              <a:buClr>
                <a:srgbClr val="6FB7D7"/>
              </a:buClr>
              <a:buSzPct val="110000"/>
              <a:buFont typeface="News Gothic MT" pitchFamily="-84" charset="0"/>
              <a:buAutoNum type="arabicPeriod"/>
            </a:pPr>
            <a:r>
              <a:rPr lang="en-US" sz="1600" dirty="0">
                <a:solidFill>
                  <a:srgbClr val="000000"/>
                </a:solidFill>
              </a:rPr>
              <a:t>ELs are </a:t>
            </a:r>
            <a:r>
              <a:rPr lang="en-US" sz="1600" b="1" dirty="0">
                <a:solidFill>
                  <a:srgbClr val="000000"/>
                </a:solidFill>
              </a:rPr>
              <a:t>evaluated with appropriate and valid assessments </a:t>
            </a:r>
            <a:r>
              <a:rPr lang="en-US" sz="1600" dirty="0">
                <a:solidFill>
                  <a:srgbClr val="000000"/>
                </a:solidFill>
              </a:rPr>
              <a:t>that are aligned to state and local standards and that </a:t>
            </a:r>
            <a:r>
              <a:rPr lang="en-US" sz="1600" b="1" dirty="0">
                <a:solidFill>
                  <a:srgbClr val="000000"/>
                </a:solidFill>
              </a:rPr>
              <a:t>take into account the language development stages &amp; cultural backgrounds of the students</a:t>
            </a:r>
            <a:r>
              <a:rPr lang="en-US" sz="1600" dirty="0">
                <a:solidFill>
                  <a:srgbClr val="000000"/>
                </a:solidFill>
              </a:rPr>
              <a:t>.</a:t>
            </a:r>
          </a:p>
          <a:p>
            <a:pPr>
              <a:spcBef>
                <a:spcPts val="2000"/>
              </a:spcBef>
              <a:buClr>
                <a:srgbClr val="6FB7D7"/>
              </a:buClr>
              <a:buSzPct val="110000"/>
              <a:buFont typeface="News Gothic MT" pitchFamily="-84" charset="0"/>
              <a:buAutoNum type="arabicPeriod"/>
            </a:pPr>
            <a:r>
              <a:rPr lang="en-US" sz="1600" dirty="0">
                <a:solidFill>
                  <a:srgbClr val="000000"/>
                </a:solidFill>
              </a:rPr>
              <a:t>The academic success of ELs is a </a:t>
            </a:r>
            <a:r>
              <a:rPr lang="en-US" sz="1600" b="1" dirty="0">
                <a:solidFill>
                  <a:srgbClr val="000000"/>
                </a:solidFill>
              </a:rPr>
              <a:t>responsibility shared by all educators, the family and the community.</a:t>
            </a:r>
          </a:p>
        </p:txBody>
      </p:sp>
      <p:sp>
        <p:nvSpPr>
          <p:cNvPr id="8" name="Rectangle 7"/>
          <p:cNvSpPr/>
          <p:nvPr/>
        </p:nvSpPr>
        <p:spPr>
          <a:xfrm>
            <a:off x="1524000" y="6275388"/>
            <a:ext cx="3060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ea typeface="ＭＳ Ｐゴシック" charset="0"/>
                <a:cs typeface="MS PGothic" charset="0"/>
              </a:rPr>
              <a:t>English Learner Master Plan, 2012, </a:t>
            </a:r>
          </a:p>
          <a:p>
            <a:pPr>
              <a:defRPr/>
            </a:pPr>
            <a:r>
              <a:rPr lang="en-US" sz="1200" dirty="0">
                <a:solidFill>
                  <a:schemeClr val="tx1"/>
                </a:solidFill>
                <a:ea typeface="ＭＳ Ｐゴシック" charset="0"/>
                <a:cs typeface="MS PGothic" charset="0"/>
              </a:rPr>
              <a:t>Pages 2-3</a:t>
            </a:r>
            <a:endParaRPr lang="en-US" sz="1200" b="1" dirty="0">
              <a:solidFill>
                <a:schemeClr val="tx1"/>
              </a:solidFill>
              <a:latin typeface="Calisto MT" charset="0"/>
              <a:ea typeface="ＭＳ Ｐゴシック" charset="0"/>
              <a:cs typeface="Calisto MT" charset="0"/>
            </a:endParaRPr>
          </a:p>
        </p:txBody>
      </p:sp>
      <p:sp>
        <p:nvSpPr>
          <p:cNvPr id="24580" name="Title 1"/>
          <p:cNvSpPr txBox="1">
            <a:spLocks/>
          </p:cNvSpPr>
          <p:nvPr/>
        </p:nvSpPr>
        <p:spPr bwMode="auto">
          <a:xfrm>
            <a:off x="2192339" y="166688"/>
            <a:ext cx="80422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algn="ctr"/>
            <a:r>
              <a:rPr lang="en-US" sz="3300" b="1">
                <a:solidFill>
                  <a:schemeClr val="accent1"/>
                </a:solidFill>
              </a:rPr>
              <a:t>Guiding Principles</a:t>
            </a:r>
          </a:p>
        </p:txBody>
      </p:sp>
    </p:spTree>
    <p:extLst>
      <p:ext uri="{BB962C8B-B14F-4D97-AF65-F5344CB8AC3E}">
        <p14:creationId xmlns:p14="http://schemas.microsoft.com/office/powerpoint/2010/main" val="2031722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br>
              <a:rPr lang="en-US" dirty="0" smtClean="0"/>
            </a:br>
            <a:r>
              <a:rPr lang="en-US" dirty="0" smtClean="0"/>
              <a:t>Strategy: Visualization</a:t>
            </a:r>
            <a:endParaRPr lang="en-US" dirty="0"/>
          </a:p>
        </p:txBody>
      </p:sp>
      <p:sp>
        <p:nvSpPr>
          <p:cNvPr id="3" name="Content Placeholder 2"/>
          <p:cNvSpPr>
            <a:spLocks noGrp="1"/>
          </p:cNvSpPr>
          <p:nvPr>
            <p:ph idx="1"/>
          </p:nvPr>
        </p:nvSpPr>
        <p:spPr/>
        <p:txBody>
          <a:bodyPr/>
          <a:lstStyle/>
          <a:p>
            <a:r>
              <a:rPr lang="en-US" dirty="0" smtClean="0"/>
              <a:t>Think about your new learnings today and draw a visual representation. You may use the back of the agenda. </a:t>
            </a:r>
          </a:p>
          <a:p>
            <a:r>
              <a:rPr lang="en-US" dirty="0" smtClean="0"/>
              <a:t>Facilitator will provide sufficient time to draw.</a:t>
            </a:r>
          </a:p>
          <a:p>
            <a:r>
              <a:rPr lang="en-US" dirty="0" smtClean="0"/>
              <a:t>When indicated, please go to your 9 o’clock partner and decide who will be partner A and who will be partner B.</a:t>
            </a:r>
          </a:p>
          <a:p>
            <a:r>
              <a:rPr lang="en-US" dirty="0" smtClean="0"/>
              <a:t>When indicated, partner A will start to share his/her visual and explain it while partner B listens actively. </a:t>
            </a:r>
          </a:p>
          <a:p>
            <a:r>
              <a:rPr lang="en-US" dirty="0" smtClean="0"/>
              <a:t>After a reasonable time, switch roles and now it will be partner B’s turn to share his/her visual and explain it while A listens actively.</a:t>
            </a:r>
          </a:p>
          <a:p>
            <a:endParaRPr lang="en-US" dirty="0" smtClean="0"/>
          </a:p>
        </p:txBody>
      </p:sp>
      <p:pic>
        <p:nvPicPr>
          <p:cNvPr id="4" name="Picture 3" descr="Screen Shot 2014-04-09 at 4.02.35 PM.png"/>
          <p:cNvPicPr>
            <a:picLocks noChangeAspect="1"/>
          </p:cNvPicPr>
          <p:nvPr/>
        </p:nvPicPr>
        <p:blipFill rotWithShape="1">
          <a:blip r:embed="rId2">
            <a:extLst>
              <a:ext uri="{28A0092B-C50C-407E-A947-70E740481C1C}">
                <a14:useLocalDpi xmlns:a14="http://schemas.microsoft.com/office/drawing/2010/main" val="0"/>
              </a:ext>
            </a:extLst>
          </a:blip>
          <a:srcRect l="21449" t="26848" r="22182" b="17546"/>
          <a:stretch/>
        </p:blipFill>
        <p:spPr>
          <a:xfrm>
            <a:off x="10474046" y="-23567"/>
            <a:ext cx="1717954" cy="1649691"/>
          </a:xfrm>
          <a:prstGeom prst="rect">
            <a:avLst/>
          </a:prstGeom>
        </p:spPr>
      </p:pic>
      <p:sp>
        <p:nvSpPr>
          <p:cNvPr id="5" name="Oval 4"/>
          <p:cNvSpPr/>
          <p:nvPr/>
        </p:nvSpPr>
        <p:spPr>
          <a:xfrm>
            <a:off x="10696575" y="619125"/>
            <a:ext cx="276225"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5400000">
            <a:off x="11128235" y="482190"/>
            <a:ext cx="409575"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672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br>
              <a:rPr lang="en-US" dirty="0" smtClean="0"/>
            </a:br>
            <a:r>
              <a:rPr lang="en-US" dirty="0" smtClean="0"/>
              <a:t>Strategy: Visualization</a:t>
            </a:r>
            <a:endParaRPr lang="en-US" dirty="0"/>
          </a:p>
        </p:txBody>
      </p:sp>
      <p:sp>
        <p:nvSpPr>
          <p:cNvPr id="3" name="Content Placeholder 2"/>
          <p:cNvSpPr>
            <a:spLocks noGrp="1"/>
          </p:cNvSpPr>
          <p:nvPr>
            <p:ph idx="1"/>
          </p:nvPr>
        </p:nvSpPr>
        <p:spPr/>
        <p:txBody>
          <a:bodyPr/>
          <a:lstStyle/>
          <a:p>
            <a:r>
              <a:rPr lang="en-US" dirty="0" smtClean="0"/>
              <a:t>Now, you and your partner will get together with another pair and share new learnings. </a:t>
            </a:r>
          </a:p>
          <a:p>
            <a:endParaRPr lang="en-US" dirty="0"/>
          </a:p>
        </p:txBody>
      </p:sp>
      <p:sp>
        <p:nvSpPr>
          <p:cNvPr id="4" name="Smiley Face 3"/>
          <p:cNvSpPr/>
          <p:nvPr/>
        </p:nvSpPr>
        <p:spPr>
          <a:xfrm>
            <a:off x="2347274" y="3610466"/>
            <a:ext cx="989815" cy="95210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3640317" y="3624921"/>
            <a:ext cx="989815" cy="95210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6065946" y="3624921"/>
            <a:ext cx="989815" cy="95210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7505307" y="3624921"/>
            <a:ext cx="989815" cy="95210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417974" y="4577028"/>
            <a:ext cx="848413" cy="11167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0" name="Isosceles Triangle 9"/>
          <p:cNvSpPr/>
          <p:nvPr/>
        </p:nvSpPr>
        <p:spPr>
          <a:xfrm>
            <a:off x="3715933" y="4577028"/>
            <a:ext cx="848413" cy="11167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1" name="Isosceles Triangle 10"/>
          <p:cNvSpPr/>
          <p:nvPr/>
        </p:nvSpPr>
        <p:spPr>
          <a:xfrm>
            <a:off x="6136546" y="4577028"/>
            <a:ext cx="848413" cy="11167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2" name="Isosceles Triangle 11"/>
          <p:cNvSpPr/>
          <p:nvPr/>
        </p:nvSpPr>
        <p:spPr>
          <a:xfrm>
            <a:off x="7576007" y="4577028"/>
            <a:ext cx="848413" cy="11167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4" name="Cross 13"/>
          <p:cNvSpPr/>
          <p:nvPr/>
        </p:nvSpPr>
        <p:spPr>
          <a:xfrm>
            <a:off x="4889268" y="4350469"/>
            <a:ext cx="1035377" cy="95682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6141361" y="2782084"/>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Callout 15"/>
          <p:cNvSpPr/>
          <p:nvPr/>
        </p:nvSpPr>
        <p:spPr>
          <a:xfrm>
            <a:off x="8182466" y="2782084"/>
            <a:ext cx="848412" cy="74354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p:cNvSpPr/>
          <p:nvPr/>
        </p:nvSpPr>
        <p:spPr>
          <a:xfrm>
            <a:off x="2357895" y="2617862"/>
            <a:ext cx="848412" cy="743541"/>
          </a:xfrm>
          <a:prstGeom prst="cloudCallout">
            <a:avLst>
              <a:gd name="adj1" fmla="val 26945"/>
              <a:gd name="adj2" fmla="val 78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Callout 17"/>
          <p:cNvSpPr/>
          <p:nvPr/>
        </p:nvSpPr>
        <p:spPr>
          <a:xfrm>
            <a:off x="4174390" y="2759104"/>
            <a:ext cx="848412" cy="74354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671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strategy?</a:t>
            </a:r>
            <a:endParaRPr lang="en-US" dirty="0"/>
          </a:p>
        </p:txBody>
      </p:sp>
      <p:sp>
        <p:nvSpPr>
          <p:cNvPr id="3" name="Content Placeholder 2"/>
          <p:cNvSpPr>
            <a:spLocks noGrp="1"/>
          </p:cNvSpPr>
          <p:nvPr>
            <p:ph idx="1"/>
          </p:nvPr>
        </p:nvSpPr>
        <p:spPr/>
        <p:txBody>
          <a:bodyPr/>
          <a:lstStyle/>
          <a:p>
            <a:r>
              <a:rPr lang="en-US" dirty="0" smtClean="0"/>
              <a:t>Think about the strategy that we just used to process information</a:t>
            </a:r>
          </a:p>
          <a:p>
            <a:r>
              <a:rPr lang="en-US" dirty="0" smtClean="0"/>
              <a:t>What happened during the activity?</a:t>
            </a:r>
          </a:p>
          <a:p>
            <a:r>
              <a:rPr lang="en-US" dirty="0" smtClean="0"/>
              <a:t>What did we do?</a:t>
            </a:r>
          </a:p>
          <a:p>
            <a:r>
              <a:rPr lang="en-US" dirty="0" smtClean="0"/>
              <a:t>How did we do it?</a:t>
            </a:r>
          </a:p>
          <a:p>
            <a:r>
              <a:rPr lang="en-US" dirty="0" smtClean="0"/>
              <a:t>What worked?</a:t>
            </a:r>
          </a:p>
          <a:p>
            <a:r>
              <a:rPr lang="en-US" dirty="0" smtClean="0"/>
              <a:t>Was it useful for processing the information?</a:t>
            </a:r>
          </a:p>
          <a:p>
            <a:r>
              <a:rPr lang="en-US" dirty="0" smtClean="0"/>
              <a:t>What language domain (listening, speaking, reading, writing) was the focus of this activity? </a:t>
            </a:r>
          </a:p>
          <a:p>
            <a:r>
              <a:rPr lang="en-US" dirty="0" smtClean="0"/>
              <a:t>Why do you think we focused on this language domain?</a:t>
            </a:r>
          </a:p>
          <a:p>
            <a:endParaRPr lang="en-US" dirty="0" smtClean="0"/>
          </a:p>
        </p:txBody>
      </p:sp>
    </p:spTree>
    <p:extLst>
      <p:ext uri="{BB962C8B-B14F-4D97-AF65-F5344CB8AC3E}">
        <p14:creationId xmlns:p14="http://schemas.microsoft.com/office/powerpoint/2010/main" val="2440979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strategies did we use today?</a:t>
            </a:r>
            <a:endParaRPr lang="en-US" dirty="0"/>
          </a:p>
        </p:txBody>
      </p:sp>
      <p:sp>
        <p:nvSpPr>
          <p:cNvPr id="4" name="Oval 3"/>
          <p:cNvSpPr/>
          <p:nvPr/>
        </p:nvSpPr>
        <p:spPr>
          <a:xfrm>
            <a:off x="4128941" y="3025422"/>
            <a:ext cx="1741282" cy="1405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Strategies</a:t>
            </a:r>
            <a:endParaRPr lang="en-US" dirty="0"/>
          </a:p>
        </p:txBody>
      </p:sp>
      <p:sp>
        <p:nvSpPr>
          <p:cNvPr id="5" name="Oval 4"/>
          <p:cNvSpPr/>
          <p:nvPr/>
        </p:nvSpPr>
        <p:spPr>
          <a:xfrm>
            <a:off x="3148553" y="1970202"/>
            <a:ext cx="3704734" cy="3393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409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learn these objectives?</a:t>
            </a:r>
            <a:endParaRPr lang="en-US" dirty="0"/>
          </a:p>
        </p:txBody>
      </p:sp>
      <p:sp>
        <p:nvSpPr>
          <p:cNvPr id="3" name="TextBox 2"/>
          <p:cNvSpPr txBox="1"/>
          <p:nvPr/>
        </p:nvSpPr>
        <p:spPr>
          <a:xfrm>
            <a:off x="1981200" y="1443039"/>
            <a:ext cx="8051800" cy="5293757"/>
          </a:xfrm>
          <a:prstGeom prst="rect">
            <a:avLst/>
          </a:prstGeom>
          <a:noFill/>
        </p:spPr>
        <p:txBody>
          <a:bodyPr wrap="square" rtlCol="0">
            <a:spAutoFit/>
          </a:bodyPr>
          <a:lstStyle/>
          <a:p>
            <a:r>
              <a:rPr lang="en-US" sz="3200" dirty="0"/>
              <a:t>Participants will:</a:t>
            </a:r>
          </a:p>
          <a:p>
            <a:pPr marL="1028700" lvl="1" indent="-571500">
              <a:buFont typeface="Arial"/>
              <a:buChar char="•"/>
            </a:pPr>
            <a:r>
              <a:rPr lang="en-US" sz="3200" dirty="0"/>
              <a:t>Review the key components of the New California ELD Standards including the layout of the ELD document</a:t>
            </a:r>
          </a:p>
          <a:p>
            <a:pPr marL="1028700" lvl="1" indent="-571500">
              <a:buFont typeface="Arial"/>
              <a:buChar char="•"/>
            </a:pPr>
            <a:r>
              <a:rPr lang="en-US" sz="3200" dirty="0"/>
              <a:t>Develop a deeper understanding about the theoretical foundations and research base for the standards</a:t>
            </a:r>
          </a:p>
          <a:p>
            <a:pPr marL="1028700" lvl="1" indent="-571500">
              <a:buFont typeface="Arial"/>
              <a:buChar char="•"/>
            </a:pPr>
            <a:r>
              <a:rPr lang="en-US" sz="3200" dirty="0"/>
              <a:t>Engage in various student-to-student interaction protocols</a:t>
            </a:r>
          </a:p>
          <a:p>
            <a:endParaRPr lang="en-US" dirty="0"/>
          </a:p>
        </p:txBody>
      </p:sp>
    </p:spTree>
    <p:extLst>
      <p:ext uri="{BB962C8B-B14F-4D97-AF65-F5344CB8AC3E}">
        <p14:creationId xmlns:p14="http://schemas.microsoft.com/office/powerpoint/2010/main" val="2035897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smtClean="0"/>
              <a:t>Please fill-out the evaluations in your packet for today’s session</a:t>
            </a:r>
          </a:p>
          <a:p>
            <a:r>
              <a:rPr lang="en-US" dirty="0" smtClean="0"/>
              <a:t>We appreciate your feedback</a:t>
            </a:r>
            <a:endParaRPr lang="en-US" dirty="0"/>
          </a:p>
        </p:txBody>
      </p:sp>
    </p:spTree>
    <p:extLst>
      <p:ext uri="{BB962C8B-B14F-4D97-AF65-F5344CB8AC3E}">
        <p14:creationId xmlns:p14="http://schemas.microsoft.com/office/powerpoint/2010/main" val="2611828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Alana Cortes email: </a:t>
            </a:r>
            <a:r>
              <a:rPr lang="en-US" dirty="0" smtClean="0">
                <a:hlinkClick r:id="rId2"/>
              </a:rPr>
              <a:t>alana.cortes@lauds.net</a:t>
            </a:r>
            <a:endParaRPr lang="en-US" dirty="0" smtClean="0"/>
          </a:p>
          <a:p>
            <a:pPr lvl="1"/>
            <a:r>
              <a:rPr lang="en-US" dirty="0" smtClean="0"/>
              <a:t>Coordinator, Elementary EL Instruction</a:t>
            </a:r>
          </a:p>
          <a:p>
            <a:pPr lvl="1"/>
            <a:endParaRPr lang="en-US" dirty="0"/>
          </a:p>
          <a:p>
            <a:r>
              <a:rPr lang="en-US" dirty="0" smtClean="0"/>
              <a:t>Lester Malta email: </a:t>
            </a:r>
            <a:r>
              <a:rPr lang="en-US" dirty="0" smtClean="0">
                <a:hlinkClick r:id="rId3"/>
              </a:rPr>
              <a:t>lester.malta@lausd.net</a:t>
            </a:r>
            <a:endParaRPr lang="en-US" dirty="0" smtClean="0"/>
          </a:p>
          <a:p>
            <a:pPr lvl="1"/>
            <a:r>
              <a:rPr lang="en-US" dirty="0" smtClean="0"/>
              <a:t>Coordinator, Secondary EL Instruction</a:t>
            </a:r>
            <a:endParaRPr lang="en-US" dirty="0"/>
          </a:p>
        </p:txBody>
      </p:sp>
    </p:spTree>
    <p:extLst>
      <p:ext uri="{BB962C8B-B14F-4D97-AF65-F5344CB8AC3E}">
        <p14:creationId xmlns:p14="http://schemas.microsoft.com/office/powerpoint/2010/main" val="412401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Objectives</a:t>
            </a:r>
            <a:endParaRPr lang="en-US" dirty="0"/>
          </a:p>
        </p:txBody>
      </p:sp>
      <p:sp>
        <p:nvSpPr>
          <p:cNvPr id="3" name="TextBox 2"/>
          <p:cNvSpPr txBox="1"/>
          <p:nvPr/>
        </p:nvSpPr>
        <p:spPr>
          <a:xfrm>
            <a:off x="1981200" y="1443039"/>
            <a:ext cx="8051800" cy="5293757"/>
          </a:xfrm>
          <a:prstGeom prst="rect">
            <a:avLst/>
          </a:prstGeom>
          <a:noFill/>
        </p:spPr>
        <p:txBody>
          <a:bodyPr wrap="square" rtlCol="0">
            <a:spAutoFit/>
          </a:bodyPr>
          <a:lstStyle/>
          <a:p>
            <a:r>
              <a:rPr lang="en-US" sz="3200" dirty="0"/>
              <a:t>Participants will:</a:t>
            </a:r>
          </a:p>
          <a:p>
            <a:pPr marL="1028700" lvl="1" indent="-571500">
              <a:buFont typeface="Arial"/>
              <a:buChar char="•"/>
            </a:pPr>
            <a:r>
              <a:rPr lang="en-US" sz="3200" dirty="0"/>
              <a:t>Review the key components of the New California ELD Standards including the layout of the ELD document</a:t>
            </a:r>
          </a:p>
          <a:p>
            <a:pPr marL="1028700" lvl="1" indent="-571500">
              <a:buFont typeface="Arial"/>
              <a:buChar char="•"/>
            </a:pPr>
            <a:r>
              <a:rPr lang="en-US" sz="3200" dirty="0"/>
              <a:t>Develop a deeper understanding about the theoretical foundations and research base for the standards</a:t>
            </a:r>
          </a:p>
          <a:p>
            <a:pPr marL="1028700" lvl="1" indent="-571500">
              <a:buFont typeface="Arial"/>
              <a:buChar char="•"/>
            </a:pPr>
            <a:r>
              <a:rPr lang="en-US" sz="3200" dirty="0"/>
              <a:t>Engage in various student-to-student interaction protocols</a:t>
            </a:r>
          </a:p>
          <a:p>
            <a:endParaRPr lang="en-US" dirty="0"/>
          </a:p>
        </p:txBody>
      </p:sp>
    </p:spTree>
    <p:extLst>
      <p:ext uri="{BB962C8B-B14F-4D97-AF65-F5344CB8AC3E}">
        <p14:creationId xmlns:p14="http://schemas.microsoft.com/office/powerpoint/2010/main" val="249620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1700214" y="304801"/>
            <a:ext cx="8662987" cy="663575"/>
          </a:xfrm>
        </p:spPr>
        <p:txBody>
          <a:bodyPr>
            <a:normAutofit fontScale="90000"/>
          </a:bodyPr>
          <a:lstStyle/>
          <a:p>
            <a:pPr>
              <a:defRPr/>
            </a:pPr>
            <a:r>
              <a:rPr lang="en-US" sz="4400" b="1">
                <a:latin typeface="Century Gothic" charset="0"/>
                <a:ea typeface="MS PGothic" charset="0"/>
              </a:rPr>
              <a:t>Phase-In Plan for ELD Standards  </a:t>
            </a:r>
          </a:p>
        </p:txBody>
      </p:sp>
      <p:graphicFrame>
        <p:nvGraphicFramePr>
          <p:cNvPr id="4" name="Diagram 3"/>
          <p:cNvGraphicFramePr/>
          <p:nvPr/>
        </p:nvGraphicFramePr>
        <p:xfrm>
          <a:off x="1700398" y="1371600"/>
          <a:ext cx="858660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69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entury Gothic"/>
                <a:cs typeface="Century Gothic"/>
              </a:rPr>
              <a:t>Phase-In Plan</a:t>
            </a:r>
            <a:endParaRPr lang="en-US" b="1" dirty="0">
              <a:latin typeface="Century Gothic"/>
              <a:cs typeface="Century Gothic"/>
            </a:endParaRPr>
          </a:p>
        </p:txBody>
      </p:sp>
      <p:pic>
        <p:nvPicPr>
          <p:cNvPr id="8" name="Picture 7" descr="DOC021214-02122014093500.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14772" y="-45385"/>
            <a:ext cx="5310768" cy="8290788"/>
          </a:xfrm>
          <a:prstGeom prst="rect">
            <a:avLst/>
          </a:prstGeom>
          <a:ln w="28575" cmpd="sng">
            <a:solidFill>
              <a:srgbClr val="FF6600"/>
            </a:solidFill>
          </a:ln>
        </p:spPr>
      </p:pic>
    </p:spTree>
    <p:extLst>
      <p:ext uri="{BB962C8B-B14F-4D97-AF65-F5344CB8AC3E}">
        <p14:creationId xmlns:p14="http://schemas.microsoft.com/office/powerpoint/2010/main" val="1678904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631" y="787193"/>
            <a:ext cx="7386637" cy="1784350"/>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News Gothic MT" pitchFamily="-84" charset="0"/>
                <a:ea typeface="MS PGothic" panose="020B0600070205080204" pitchFamily="34" charset="-128"/>
              </a:defRPr>
            </a:lvl1pPr>
            <a:lvl2pPr marL="742950" indent="-285750" eaLnBrk="0" hangingPunct="0">
              <a:defRPr sz="2400">
                <a:solidFill>
                  <a:schemeClr val="tx1"/>
                </a:solidFill>
                <a:latin typeface="News Gothic MT" pitchFamily="-84" charset="0"/>
                <a:ea typeface="MS PGothic" panose="020B0600070205080204" pitchFamily="34" charset="-128"/>
              </a:defRPr>
            </a:lvl2pPr>
            <a:lvl3pPr marL="1143000" indent="-228600" eaLnBrk="0" hangingPunct="0">
              <a:defRPr sz="2400">
                <a:solidFill>
                  <a:schemeClr val="tx1"/>
                </a:solidFill>
                <a:latin typeface="News Gothic MT" pitchFamily="-84" charset="0"/>
                <a:ea typeface="MS PGothic" panose="020B0600070205080204" pitchFamily="34" charset="-128"/>
              </a:defRPr>
            </a:lvl3pPr>
            <a:lvl4pPr marL="1600200" indent="-228600" eaLnBrk="0" hangingPunct="0">
              <a:defRPr sz="2400">
                <a:solidFill>
                  <a:schemeClr val="tx1"/>
                </a:solidFill>
                <a:latin typeface="News Gothic MT" pitchFamily="-84" charset="0"/>
                <a:ea typeface="MS PGothic" panose="020B0600070205080204" pitchFamily="34" charset="-128"/>
              </a:defRPr>
            </a:lvl4pPr>
            <a:lvl5pPr marL="2057400" indent="-228600" eaLnBrk="0" hangingPunct="0">
              <a:defRPr sz="2400">
                <a:solidFill>
                  <a:schemeClr val="tx1"/>
                </a:solidFill>
                <a:latin typeface="News Gothic MT" pitchFamily="-8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pitchFamily="-84" charset="0"/>
                <a:ea typeface="MS PGothic" panose="020B0600070205080204" pitchFamily="34" charset="-128"/>
              </a:defRPr>
            </a:lvl9pPr>
          </a:lstStyle>
          <a:p>
            <a:pPr eaLnBrk="1" hangingPunct="1"/>
            <a:r>
              <a:rPr lang="en-US" sz="2200">
                <a:solidFill>
                  <a:srgbClr val="000000"/>
                </a:solidFill>
              </a:rPr>
              <a:t>Overview &amp; Proficiency Level Descriptors (PLDs):</a:t>
            </a:r>
          </a:p>
          <a:p>
            <a:pPr eaLnBrk="1" hangingPunct="1">
              <a:buFont typeface="Wingdings" panose="05000000000000000000" pitchFamily="2" charset="2"/>
              <a:buChar char="ü"/>
            </a:pPr>
            <a:r>
              <a:rPr lang="en-US" sz="2200">
                <a:solidFill>
                  <a:srgbClr val="000000"/>
                </a:solidFill>
              </a:rPr>
              <a:t>Alignment to CCSS for ELA &amp; Literacy</a:t>
            </a:r>
          </a:p>
          <a:p>
            <a:pPr eaLnBrk="1" hangingPunct="1">
              <a:buFont typeface="Wingdings" panose="05000000000000000000" pitchFamily="2" charset="2"/>
              <a:buChar char="ü"/>
            </a:pPr>
            <a:r>
              <a:rPr lang="en-US" sz="2200">
                <a:solidFill>
                  <a:srgbClr val="000000"/>
                </a:solidFill>
              </a:rPr>
              <a:t>CA</a:t>
            </a:r>
            <a:r>
              <a:rPr lang="en-US" altLang="en-US" sz="2200">
                <a:solidFill>
                  <a:srgbClr val="000000"/>
                </a:solidFill>
              </a:rPr>
              <a:t>’</a:t>
            </a:r>
            <a:r>
              <a:rPr lang="en-US" sz="2200">
                <a:solidFill>
                  <a:srgbClr val="000000"/>
                </a:solidFill>
              </a:rPr>
              <a:t>s EL Student</a:t>
            </a:r>
          </a:p>
          <a:p>
            <a:pPr eaLnBrk="1" hangingPunct="1">
              <a:buFont typeface="Wingdings" panose="05000000000000000000" pitchFamily="2" charset="2"/>
              <a:buChar char="ü"/>
            </a:pPr>
            <a:r>
              <a:rPr lang="en-US" sz="2200">
                <a:solidFill>
                  <a:srgbClr val="000000"/>
                </a:solidFill>
              </a:rPr>
              <a:t>Proficiency Level Descriptors (PLDs)</a:t>
            </a:r>
          </a:p>
          <a:p>
            <a:pPr eaLnBrk="1" hangingPunct="1">
              <a:buFont typeface="Wingdings" panose="05000000000000000000" pitchFamily="2" charset="2"/>
              <a:buChar char="ü"/>
            </a:pPr>
            <a:r>
              <a:rPr lang="en-US" sz="2200">
                <a:solidFill>
                  <a:srgbClr val="000000"/>
                </a:solidFill>
              </a:rPr>
              <a:t>Structure of the grade level standards</a:t>
            </a:r>
          </a:p>
        </p:txBody>
      </p:sp>
      <p:sp>
        <p:nvSpPr>
          <p:cNvPr id="6" name="TextBox 5"/>
          <p:cNvSpPr txBox="1"/>
          <p:nvPr/>
        </p:nvSpPr>
        <p:spPr>
          <a:xfrm>
            <a:off x="1814204" y="2660952"/>
            <a:ext cx="7205662" cy="1938992"/>
          </a:xfrm>
          <a:prstGeom prst="rect">
            <a:avLst/>
          </a:prstGeom>
          <a:ln w="76200" cmpd="sng"/>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dirty="0"/>
              <a:t>Grade Level Standards</a:t>
            </a:r>
          </a:p>
          <a:p>
            <a:pPr marL="285750" indent="-285750">
              <a:buFont typeface="Wingdings" charset="2"/>
              <a:buChar char="ü"/>
              <a:defRPr/>
            </a:pPr>
            <a:r>
              <a:rPr lang="en-US" sz="2000" dirty="0"/>
              <a:t>Section 1: Goal, Critical Principles, At-a-glance Overview</a:t>
            </a:r>
          </a:p>
          <a:p>
            <a:pPr marL="285750" indent="-285750">
              <a:buFont typeface="Wingdings" charset="2"/>
              <a:buChar char="ü"/>
              <a:defRPr/>
            </a:pPr>
            <a:r>
              <a:rPr lang="en-US" sz="2000" dirty="0"/>
              <a:t>Section 2: Elaboration on Critical Principles</a:t>
            </a:r>
          </a:p>
          <a:p>
            <a:pPr marL="742950" lvl="1" indent="-285750">
              <a:buFont typeface="Arial"/>
              <a:buChar char="•"/>
              <a:defRPr/>
            </a:pPr>
            <a:r>
              <a:rPr lang="en-US" sz="2000" dirty="0"/>
              <a:t>Part I:   Interacting in Meaningful Ways</a:t>
            </a:r>
          </a:p>
          <a:p>
            <a:pPr marL="742950" lvl="1" indent="-285750">
              <a:buFont typeface="Arial"/>
              <a:buChar char="•"/>
              <a:defRPr/>
            </a:pPr>
            <a:r>
              <a:rPr lang="en-US" sz="2000" dirty="0"/>
              <a:t>Part II:  Learning About How English Works</a:t>
            </a:r>
          </a:p>
          <a:p>
            <a:pPr marL="742950" lvl="1" indent="-285750">
              <a:buFont typeface="Arial"/>
              <a:buChar char="•"/>
              <a:defRPr/>
            </a:pPr>
            <a:r>
              <a:rPr lang="en-US" sz="2000" dirty="0"/>
              <a:t>Part III: Using Foundation Skills</a:t>
            </a:r>
          </a:p>
        </p:txBody>
      </p:sp>
      <p:sp>
        <p:nvSpPr>
          <p:cNvPr id="7" name="TextBox 6"/>
          <p:cNvSpPr txBox="1"/>
          <p:nvPr/>
        </p:nvSpPr>
        <p:spPr>
          <a:xfrm>
            <a:off x="3638228" y="4697117"/>
            <a:ext cx="6986587" cy="1784350"/>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dirty="0"/>
              <a:t>Appendices:</a:t>
            </a:r>
          </a:p>
          <a:p>
            <a:pPr marL="285750" indent="-285750">
              <a:buFont typeface="Wingdings" charset="2"/>
              <a:buChar char="ü"/>
              <a:defRPr/>
            </a:pPr>
            <a:r>
              <a:rPr lang="en-US" sz="2200" dirty="0"/>
              <a:t>Appendix A: Foundational Literacy Skills</a:t>
            </a:r>
          </a:p>
          <a:p>
            <a:pPr marL="285750" indent="-285750">
              <a:buFont typeface="Wingdings" charset="2"/>
              <a:buChar char="ü"/>
              <a:defRPr/>
            </a:pPr>
            <a:r>
              <a:rPr lang="en-US" sz="2200" dirty="0"/>
              <a:t>Appendix B: Learning About How English Works</a:t>
            </a:r>
          </a:p>
          <a:p>
            <a:pPr marL="285750" indent="-285750">
              <a:buFont typeface="Wingdings" charset="2"/>
              <a:buChar char="ü"/>
              <a:defRPr/>
            </a:pPr>
            <a:r>
              <a:rPr lang="en-US" sz="2200" dirty="0"/>
              <a:t>Appendix C: Theory and Research</a:t>
            </a:r>
          </a:p>
          <a:p>
            <a:pPr marL="285750" indent="-285750">
              <a:buFont typeface="Wingdings" charset="2"/>
              <a:buChar char="ü"/>
              <a:defRPr/>
            </a:pPr>
            <a:r>
              <a:rPr lang="en-US" sz="2200" dirty="0"/>
              <a:t>Appendix D: Context, Development, Validation</a:t>
            </a:r>
          </a:p>
        </p:txBody>
      </p:sp>
      <p:sp>
        <p:nvSpPr>
          <p:cNvPr id="8" name="TextBox 7"/>
          <p:cNvSpPr txBox="1"/>
          <p:nvPr/>
        </p:nvSpPr>
        <p:spPr>
          <a:xfrm>
            <a:off x="9461748" y="6543615"/>
            <a:ext cx="2535238" cy="276225"/>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200" b="1" dirty="0"/>
              <a:t>Glossary of Key Terms</a:t>
            </a:r>
          </a:p>
        </p:txBody>
      </p:sp>
      <p:sp>
        <p:nvSpPr>
          <p:cNvPr id="65541" name="Title 10"/>
          <p:cNvSpPr>
            <a:spLocks noGrp="1"/>
          </p:cNvSpPr>
          <p:nvPr>
            <p:ph type="title"/>
          </p:nvPr>
        </p:nvSpPr>
        <p:spPr>
          <a:xfrm>
            <a:off x="2073276" y="107950"/>
            <a:ext cx="8042275" cy="985838"/>
          </a:xfrm>
        </p:spPr>
        <p:txBody>
          <a:bodyPr/>
          <a:lstStyle/>
          <a:p>
            <a:r>
              <a:rPr lang="en-US" sz="3300" b="1">
                <a:solidFill>
                  <a:srgbClr val="2C7C9F"/>
                </a:solidFill>
              </a:rPr>
              <a:t>CA ELD Standards Overview</a:t>
            </a:r>
          </a:p>
        </p:txBody>
      </p:sp>
    </p:spTree>
    <p:extLst>
      <p:ext uri="{BB962C8B-B14F-4D97-AF65-F5344CB8AC3E}">
        <p14:creationId xmlns:p14="http://schemas.microsoft.com/office/powerpoint/2010/main" val="2794933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Community of Learners:</a:t>
            </a:r>
            <a:br>
              <a:rPr lang="en-US" dirty="0" smtClean="0"/>
            </a:br>
            <a:r>
              <a:rPr lang="en-US" dirty="0" smtClean="0"/>
              <a:t>Clock Partners</a:t>
            </a:r>
            <a:endParaRPr lang="en-US" dirty="0"/>
          </a:p>
        </p:txBody>
      </p:sp>
      <p:pic>
        <p:nvPicPr>
          <p:cNvPr id="3" name="Picture 2" descr="Screen Shot 2014-04-09 at 4.02.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163" y="1941746"/>
            <a:ext cx="5050486" cy="4916254"/>
          </a:xfrm>
          <a:prstGeom prst="rect">
            <a:avLst/>
          </a:prstGeom>
        </p:spPr>
      </p:pic>
    </p:spTree>
    <p:extLst>
      <p:ext uri="{BB962C8B-B14F-4D97-AF65-F5344CB8AC3E}">
        <p14:creationId xmlns:p14="http://schemas.microsoft.com/office/powerpoint/2010/main" val="28173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a:lnSpc>
                <a:spcPct val="150000"/>
              </a:lnSpc>
            </a:pPr>
            <a:r>
              <a:rPr lang="en-US" sz="3300" b="1" dirty="0"/>
              <a:t>Dr. Lily Wong Fillmore</a:t>
            </a:r>
            <a:r>
              <a:rPr lang="en-US" sz="3300" b="1" dirty="0" smtClean="0"/>
              <a:t>: </a:t>
            </a:r>
            <a:br>
              <a:rPr lang="en-US" sz="3300" b="1" dirty="0" smtClean="0"/>
            </a:br>
            <a:r>
              <a:rPr lang="en-US" sz="3300" b="1" dirty="0" smtClean="0"/>
              <a:t>Text Complexity, Common Core, and ELLs </a:t>
            </a:r>
            <a:r>
              <a:rPr lang="en-US" sz="3300" b="1" dirty="0"/>
              <a:t/>
            </a:r>
            <a:br>
              <a:rPr lang="en-US" sz="3300" b="1" dirty="0"/>
            </a:br>
            <a:r>
              <a:rPr lang="en-US" sz="2200" b="1" i="1" dirty="0" smtClean="0"/>
              <a:t> </a:t>
            </a:r>
            <a:endParaRPr lang="en-US" sz="2200" b="1" i="1" dirty="0"/>
          </a:p>
        </p:txBody>
      </p:sp>
      <p:pic>
        <p:nvPicPr>
          <p:cNvPr id="532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1519" y="2874962"/>
            <a:ext cx="7143054" cy="3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80452" y="6488668"/>
            <a:ext cx="5365187" cy="369332"/>
          </a:xfrm>
          <a:prstGeom prst="rect">
            <a:avLst/>
          </a:prstGeom>
        </p:spPr>
        <p:txBody>
          <a:bodyPr wrap="none">
            <a:spAutoFit/>
          </a:bodyPr>
          <a:lstStyle/>
          <a:p>
            <a:r>
              <a:rPr lang="en-US" dirty="0"/>
              <a:t>https://www.youtube.com/watch?v=STFTX7UiBz0</a:t>
            </a:r>
          </a:p>
        </p:txBody>
      </p:sp>
    </p:spTree>
    <p:extLst>
      <p:ext uri="{BB962C8B-B14F-4D97-AF65-F5344CB8AC3E}">
        <p14:creationId xmlns:p14="http://schemas.microsoft.com/office/powerpoint/2010/main" val="3860124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907</TotalTime>
  <Words>2635</Words>
  <Application>Microsoft Office PowerPoint</Application>
  <PresentationFormat>Widescreen</PresentationFormat>
  <Paragraphs>357</Paragraphs>
  <Slides>36</Slides>
  <Notes>20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メイリオ</vt:lpstr>
      <vt:lpstr>ＭＳ Ｐゴシック</vt:lpstr>
      <vt:lpstr>ＭＳ Ｐゴシック</vt:lpstr>
      <vt:lpstr>Arial</vt:lpstr>
      <vt:lpstr>Calibri</vt:lpstr>
      <vt:lpstr>Calisto MT</vt:lpstr>
      <vt:lpstr>Century Gothic</vt:lpstr>
      <vt:lpstr>News Gothic MT</vt:lpstr>
      <vt:lpstr>News Gothic MT (body)</vt:lpstr>
      <vt:lpstr>Times New Roman</vt:lpstr>
      <vt:lpstr>Trebuchet MS</vt:lpstr>
      <vt:lpstr>Wingdings</vt:lpstr>
      <vt:lpstr>Wingdings 2</vt:lpstr>
      <vt:lpstr>Wingdings 3</vt:lpstr>
      <vt:lpstr>Facet</vt:lpstr>
      <vt:lpstr>PowerPoint Presentation</vt:lpstr>
      <vt:lpstr>CA ELD Standards</vt:lpstr>
      <vt:lpstr>Adapted from George Washington University</vt:lpstr>
      <vt:lpstr>Learner Objectives</vt:lpstr>
      <vt:lpstr>Phase-In Plan for ELD Standards  </vt:lpstr>
      <vt:lpstr>Phase-In Plan</vt:lpstr>
      <vt:lpstr>CA ELD Standards Overview</vt:lpstr>
      <vt:lpstr>Building a Community of Learners: Clock Partners</vt:lpstr>
      <vt:lpstr>Dr. Lily Wong Fillmore:  Text Complexity, Common Core, and ELLs   </vt:lpstr>
      <vt:lpstr>Why do we have ELD Standards? </vt:lpstr>
      <vt:lpstr>Purpose of ELD Standards</vt:lpstr>
      <vt:lpstr>District Instructional Priorities</vt:lpstr>
      <vt:lpstr>Accessing Prior Knowledge</vt:lpstr>
      <vt:lpstr>Sneak-A-Peak</vt:lpstr>
      <vt:lpstr>ELD Standards Word Wall</vt:lpstr>
      <vt:lpstr>Review of ELD Standards: Part I, II &amp; III</vt:lpstr>
      <vt:lpstr>PowerPoint Presentation</vt:lpstr>
      <vt:lpstr>PowerPoint Presentation</vt:lpstr>
      <vt:lpstr>PowerPoint Presentation</vt:lpstr>
      <vt:lpstr>PowerPoint Presentation</vt:lpstr>
      <vt:lpstr>CA ELD Standards Overview</vt:lpstr>
      <vt:lpstr>CA 2012 ELD Standards:  Appendix C</vt:lpstr>
      <vt:lpstr>Before we move on… Review the Protocol</vt:lpstr>
      <vt:lpstr>Text Comprehension Protocol Student to Student Interaction</vt:lpstr>
      <vt:lpstr>PowerPoint Presentation</vt:lpstr>
      <vt:lpstr>What about the strategy?</vt:lpstr>
      <vt:lpstr>CA 2012 ELD Standards:  Appendix C—With your 6 o’clock partner</vt:lpstr>
      <vt:lpstr>Reading Appendix C: Chunking the Text</vt:lpstr>
      <vt:lpstr>What about the strategy?</vt:lpstr>
      <vt:lpstr>Reflection Strategy: Visualization</vt:lpstr>
      <vt:lpstr>Reflection Strategy: Visualization</vt:lpstr>
      <vt:lpstr>What about the strategy?</vt:lpstr>
      <vt:lpstr>What strategies did we use today?</vt:lpstr>
      <vt:lpstr>Did we learn these objectives?</vt:lpstr>
      <vt:lpstr>Evaluations</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ELD Standards</dc:title>
  <dc:creator>Lester Malta</dc:creator>
  <cp:lastModifiedBy>Lester Malta</cp:lastModifiedBy>
  <cp:revision>30</cp:revision>
  <cp:lastPrinted>2014-04-10T20:44:33Z</cp:lastPrinted>
  <dcterms:created xsi:type="dcterms:W3CDTF">2014-04-09T20:13:23Z</dcterms:created>
  <dcterms:modified xsi:type="dcterms:W3CDTF">2014-04-24T00:54:14Z</dcterms:modified>
</cp:coreProperties>
</file>