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194"/>
  </p:notesMasterIdLst>
  <p:handoutMasterIdLst>
    <p:handoutMasterId r:id="rId195"/>
  </p:handoutMasterIdLst>
  <p:sldIdLst>
    <p:sldId id="256" r:id="rId2"/>
    <p:sldId id="363" r:id="rId3"/>
    <p:sldId id="264" r:id="rId4"/>
    <p:sldId id="554" r:id="rId5"/>
    <p:sldId id="552" r:id="rId6"/>
    <p:sldId id="556" r:id="rId7"/>
    <p:sldId id="553" r:id="rId8"/>
    <p:sldId id="557" r:id="rId9"/>
    <p:sldId id="260" r:id="rId10"/>
    <p:sldId id="412" r:id="rId11"/>
    <p:sldId id="558" r:id="rId12"/>
    <p:sldId id="405" r:id="rId13"/>
    <p:sldId id="559" r:id="rId14"/>
    <p:sldId id="560" r:id="rId15"/>
    <p:sldId id="561" r:id="rId16"/>
    <p:sldId id="563" r:id="rId17"/>
    <p:sldId id="564" r:id="rId18"/>
    <p:sldId id="565" r:id="rId19"/>
    <p:sldId id="566" r:id="rId20"/>
    <p:sldId id="567" r:id="rId21"/>
    <p:sldId id="568" r:id="rId22"/>
    <p:sldId id="569" r:id="rId23"/>
    <p:sldId id="662" r:id="rId24"/>
    <p:sldId id="555" r:id="rId25"/>
    <p:sldId id="367" r:id="rId26"/>
    <p:sldId id="421" r:id="rId27"/>
    <p:sldId id="368" r:id="rId28"/>
    <p:sldId id="369" r:id="rId29"/>
    <p:sldId id="422" r:id="rId30"/>
    <p:sldId id="266" r:id="rId31"/>
    <p:sldId id="267" r:id="rId32"/>
    <p:sldId id="573" r:id="rId33"/>
    <p:sldId id="729" r:id="rId34"/>
    <p:sldId id="450" r:id="rId35"/>
    <p:sldId id="376" r:id="rId36"/>
    <p:sldId id="730" r:id="rId37"/>
    <p:sldId id="451" r:id="rId38"/>
    <p:sldId id="270" r:id="rId39"/>
    <p:sldId id="453" r:id="rId40"/>
    <p:sldId id="575" r:id="rId41"/>
    <p:sldId id="576" r:id="rId42"/>
    <p:sldId id="577" r:id="rId43"/>
    <p:sldId id="578" r:id="rId44"/>
    <p:sldId id="579" r:id="rId45"/>
    <p:sldId id="580" r:id="rId46"/>
    <p:sldId id="581" r:id="rId47"/>
    <p:sldId id="582" r:id="rId48"/>
    <p:sldId id="586" r:id="rId49"/>
    <p:sldId id="587" r:id="rId50"/>
    <p:sldId id="588" r:id="rId51"/>
    <p:sldId id="589" r:id="rId52"/>
    <p:sldId id="590" r:id="rId53"/>
    <p:sldId id="591" r:id="rId54"/>
    <p:sldId id="592" r:id="rId55"/>
    <p:sldId id="593" r:id="rId56"/>
    <p:sldId id="594" r:id="rId57"/>
    <p:sldId id="595" r:id="rId58"/>
    <p:sldId id="300" r:id="rId59"/>
    <p:sldId id="456" r:id="rId60"/>
    <p:sldId id="457" r:id="rId61"/>
    <p:sldId id="426" r:id="rId62"/>
    <p:sldId id="583" r:id="rId63"/>
    <p:sldId id="370" r:id="rId64"/>
    <p:sldId id="423" r:id="rId65"/>
    <p:sldId id="615" r:id="rId66"/>
    <p:sldId id="635" r:id="rId67"/>
    <p:sldId id="733" r:id="rId68"/>
    <p:sldId id="735" r:id="rId69"/>
    <p:sldId id="600" r:id="rId70"/>
    <p:sldId id="601" r:id="rId71"/>
    <p:sldId id="602" r:id="rId72"/>
    <p:sldId id="458" r:id="rId73"/>
    <p:sldId id="596" r:id="rId74"/>
    <p:sldId id="461" r:id="rId75"/>
    <p:sldId id="462" r:id="rId76"/>
    <p:sldId id="463" r:id="rId77"/>
    <p:sldId id="464" r:id="rId78"/>
    <p:sldId id="465" r:id="rId79"/>
    <p:sldId id="603" r:id="rId80"/>
    <p:sldId id="604" r:id="rId81"/>
    <p:sldId id="605" r:id="rId82"/>
    <p:sldId id="606" r:id="rId83"/>
    <p:sldId id="607" r:id="rId84"/>
    <p:sldId id="608" r:id="rId85"/>
    <p:sldId id="609" r:id="rId86"/>
    <p:sldId id="736" r:id="rId87"/>
    <p:sldId id="611" r:id="rId88"/>
    <p:sldId id="612" r:id="rId89"/>
    <p:sldId id="613" r:id="rId90"/>
    <p:sldId id="614" r:id="rId91"/>
    <p:sldId id="616" r:id="rId92"/>
    <p:sldId id="737" r:id="rId93"/>
    <p:sldId id="618" r:id="rId94"/>
    <p:sldId id="619" r:id="rId95"/>
    <p:sldId id="620" r:id="rId96"/>
    <p:sldId id="659" r:id="rId97"/>
    <p:sldId id="475" r:id="rId98"/>
    <p:sldId id="622" r:id="rId99"/>
    <p:sldId id="623" r:id="rId100"/>
    <p:sldId id="624" r:id="rId101"/>
    <p:sldId id="584" r:id="rId102"/>
    <p:sldId id="379" r:id="rId103"/>
    <p:sldId id="424" r:id="rId104"/>
    <p:sldId id="626" r:id="rId105"/>
    <p:sldId id="627" r:id="rId106"/>
    <p:sldId id="738" r:id="rId107"/>
    <p:sldId id="734" r:id="rId108"/>
    <p:sldId id="630" r:id="rId109"/>
    <p:sldId id="631" r:id="rId110"/>
    <p:sldId id="632" r:id="rId111"/>
    <p:sldId id="480" r:id="rId112"/>
    <p:sldId id="625" r:id="rId113"/>
    <p:sldId id="633" r:id="rId114"/>
    <p:sldId id="634" r:id="rId115"/>
    <p:sldId id="485" r:id="rId116"/>
    <p:sldId id="636" r:id="rId117"/>
    <p:sldId id="637" r:id="rId118"/>
    <p:sldId id="638" r:id="rId119"/>
    <p:sldId id="639" r:id="rId120"/>
    <p:sldId id="640" r:id="rId121"/>
    <p:sldId id="641" r:id="rId122"/>
    <p:sldId id="642" r:id="rId123"/>
    <p:sldId id="643" r:id="rId124"/>
    <p:sldId id="644" r:id="rId125"/>
    <p:sldId id="739" r:id="rId126"/>
    <p:sldId id="646" r:id="rId127"/>
    <p:sldId id="647" r:id="rId128"/>
    <p:sldId id="648" r:id="rId129"/>
    <p:sldId id="649" r:id="rId130"/>
    <p:sldId id="650" r:id="rId131"/>
    <p:sldId id="652" r:id="rId132"/>
    <p:sldId id="653" r:id="rId133"/>
    <p:sldId id="654" r:id="rId134"/>
    <p:sldId id="660" r:id="rId135"/>
    <p:sldId id="493" r:id="rId136"/>
    <p:sldId id="656" r:id="rId137"/>
    <p:sldId id="657" r:id="rId138"/>
    <p:sldId id="658" r:id="rId139"/>
    <p:sldId id="585" r:id="rId140"/>
    <p:sldId id="663" r:id="rId141"/>
    <p:sldId id="664" r:id="rId142"/>
    <p:sldId id="665" r:id="rId143"/>
    <p:sldId id="666" r:id="rId144"/>
    <p:sldId id="667" r:id="rId145"/>
    <p:sldId id="668" r:id="rId146"/>
    <p:sldId id="669" r:id="rId147"/>
    <p:sldId id="670" r:id="rId148"/>
    <p:sldId id="671" r:id="rId149"/>
    <p:sldId id="732" r:id="rId150"/>
    <p:sldId id="673" r:id="rId151"/>
    <p:sldId id="674" r:id="rId152"/>
    <p:sldId id="676" r:id="rId153"/>
    <p:sldId id="677" r:id="rId154"/>
    <p:sldId id="679" r:id="rId155"/>
    <p:sldId id="680" r:id="rId156"/>
    <p:sldId id="682" r:id="rId157"/>
    <p:sldId id="683" r:id="rId158"/>
    <p:sldId id="686" r:id="rId159"/>
    <p:sldId id="687" r:id="rId160"/>
    <p:sldId id="728" r:id="rId161"/>
    <p:sldId id="717" r:id="rId162"/>
    <p:sldId id="718" r:id="rId163"/>
    <p:sldId id="719" r:id="rId164"/>
    <p:sldId id="720" r:id="rId165"/>
    <p:sldId id="727" r:id="rId166"/>
    <p:sldId id="690" r:id="rId167"/>
    <p:sldId id="691" r:id="rId168"/>
    <p:sldId id="692" r:id="rId169"/>
    <p:sldId id="693" r:id="rId170"/>
    <p:sldId id="694" r:id="rId171"/>
    <p:sldId id="695" r:id="rId172"/>
    <p:sldId id="696" r:id="rId173"/>
    <p:sldId id="697" r:id="rId174"/>
    <p:sldId id="698" r:id="rId175"/>
    <p:sldId id="699" r:id="rId176"/>
    <p:sldId id="731" r:id="rId177"/>
    <p:sldId id="701" r:id="rId178"/>
    <p:sldId id="702" r:id="rId179"/>
    <p:sldId id="704" r:id="rId180"/>
    <p:sldId id="705" r:id="rId181"/>
    <p:sldId id="707" r:id="rId182"/>
    <p:sldId id="708" r:id="rId183"/>
    <p:sldId id="710" r:id="rId184"/>
    <p:sldId id="711" r:id="rId185"/>
    <p:sldId id="713" r:id="rId186"/>
    <p:sldId id="714" r:id="rId187"/>
    <p:sldId id="715" r:id="rId188"/>
    <p:sldId id="721" r:id="rId189"/>
    <p:sldId id="722" r:id="rId190"/>
    <p:sldId id="723" r:id="rId191"/>
    <p:sldId id="724" r:id="rId192"/>
    <p:sldId id="726" r:id="rId1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DF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5"/>
    <p:restoredTop sz="62500"/>
  </p:normalViewPr>
  <p:slideViewPr>
    <p:cSldViewPr snapToGrid="0" snapToObjects="1">
      <p:cViewPr varScale="1">
        <p:scale>
          <a:sx n="97" d="100"/>
          <a:sy n="97" d="100"/>
        </p:scale>
        <p:origin x="1648" y="184"/>
      </p:cViewPr>
      <p:guideLst/>
    </p:cSldViewPr>
  </p:slideViewPr>
  <p:outlineViewPr>
    <p:cViewPr>
      <p:scale>
        <a:sx n="33" d="100"/>
        <a:sy n="33" d="100"/>
      </p:scale>
      <p:origin x="0" y="-34152"/>
    </p:cViewPr>
  </p:outlineViewPr>
  <p:notesTextViewPr>
    <p:cViewPr>
      <p:scale>
        <a:sx n="155" d="100"/>
        <a:sy n="155" d="100"/>
      </p:scale>
      <p:origin x="0" y="0"/>
    </p:cViewPr>
  </p:notesTextViewPr>
  <p:sorterViewPr>
    <p:cViewPr>
      <p:scale>
        <a:sx n="115" d="100"/>
        <a:sy n="115" d="100"/>
      </p:scale>
      <p:origin x="0" y="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notesMaster" Target="notesMasters/notesMaster1.xml"/><Relationship Id="rId195" Type="http://schemas.openxmlformats.org/officeDocument/2006/relationships/handoutMaster" Target="handoutMasters/handoutMaster1.xml"/><Relationship Id="rId196" Type="http://schemas.openxmlformats.org/officeDocument/2006/relationships/presProps" Target="presProps.xml"/><Relationship Id="rId197" Type="http://schemas.openxmlformats.org/officeDocument/2006/relationships/viewProps" Target="viewProps.xml"/><Relationship Id="rId198" Type="http://schemas.openxmlformats.org/officeDocument/2006/relationships/theme" Target="theme/theme1.xml"/><Relationship Id="rId199" Type="http://schemas.openxmlformats.org/officeDocument/2006/relationships/tableStyles" Target="tableStyle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14535D-627B-2144-A10D-16A4FE9559B2}" type="datetimeFigureOut">
              <a:rPr lang="en-US" smtClean="0"/>
              <a:t>4/24/17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B44137-EA93-2B4A-BE5E-D83272F144CF}" type="slidenum">
              <a:rPr lang="en-US" smtClean="0"/>
              <a:t>‹#›</a:t>
            </a:fld>
            <a:endParaRPr lang="en-US"/>
          </a:p>
        </p:txBody>
      </p:sp>
    </p:spTree>
    <p:extLst>
      <p:ext uri="{BB962C8B-B14F-4D97-AF65-F5344CB8AC3E}">
        <p14:creationId xmlns:p14="http://schemas.microsoft.com/office/powerpoint/2010/main" val="1693237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FB392-CFA5-D94F-A882-243AC3C93009}" type="datetimeFigureOut">
              <a:rPr lang="en-US" smtClean="0"/>
              <a:t>4/24/17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CF33E-9A4F-DC43-BEB4-18EC813BF4E4}" type="slidenum">
              <a:rPr lang="en-US" smtClean="0"/>
              <a:t>‹#›</a:t>
            </a:fld>
            <a:endParaRPr lang="en-US"/>
          </a:p>
        </p:txBody>
      </p:sp>
    </p:spTree>
    <p:extLst>
      <p:ext uri="{BB962C8B-B14F-4D97-AF65-F5344CB8AC3E}">
        <p14:creationId xmlns:p14="http://schemas.microsoft.com/office/powerpoint/2010/main" val="1178092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a:t>
            </a:fld>
            <a:endParaRPr lang="en-US"/>
          </a:p>
        </p:txBody>
      </p:sp>
    </p:spTree>
    <p:extLst>
      <p:ext uri="{BB962C8B-B14F-4D97-AF65-F5344CB8AC3E}">
        <p14:creationId xmlns:p14="http://schemas.microsoft.com/office/powerpoint/2010/main" val="20015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Read the directions for the </a:t>
            </a:r>
            <a:r>
              <a:rPr lang="en-US" sz="1200" b="1" i="1" u="sng" kern="1200" dirty="0" smtClean="0">
                <a:solidFill>
                  <a:schemeClr val="tx1"/>
                </a:solidFill>
                <a:effectLst/>
                <a:latin typeface="+mn-lt"/>
                <a:ea typeface="+mn-ea"/>
                <a:cs typeface="+mn-cs"/>
              </a:rPr>
              <a:t>Rows of Communication Protocol </a:t>
            </a:r>
            <a:r>
              <a:rPr lang="en-US" sz="1200" b="0" i="1" u="none" kern="1200" dirty="0" smtClean="0">
                <a:solidFill>
                  <a:schemeClr val="tx1"/>
                </a:solidFill>
                <a:effectLst/>
                <a:latin typeface="+mn-lt"/>
                <a:ea typeface="+mn-ea"/>
                <a:cs typeface="+mn-cs"/>
              </a:rPr>
              <a:t>with students.</a:t>
            </a:r>
            <a:endParaRPr lang="en-US" b="0" u="none" dirty="0"/>
          </a:p>
        </p:txBody>
      </p:sp>
      <p:sp>
        <p:nvSpPr>
          <p:cNvPr id="4" name="Slide Number Placeholder 3"/>
          <p:cNvSpPr>
            <a:spLocks noGrp="1"/>
          </p:cNvSpPr>
          <p:nvPr>
            <p:ph type="sldNum" sz="quarter" idx="10"/>
          </p:nvPr>
        </p:nvSpPr>
        <p:spPr/>
        <p:txBody>
          <a:bodyPr/>
          <a:lstStyle/>
          <a:p>
            <a:fld id="{FCACF33E-9A4F-DC43-BEB4-18EC813BF4E4}" type="slidenum">
              <a:rPr lang="en-US" smtClean="0"/>
              <a:t>10</a:t>
            </a:fld>
            <a:endParaRPr lang="en-US"/>
          </a:p>
        </p:txBody>
      </p:sp>
    </p:spTree>
    <p:extLst>
      <p:ext uri="{BB962C8B-B14F-4D97-AF65-F5344CB8AC3E}">
        <p14:creationId xmlns:p14="http://schemas.microsoft.com/office/powerpoint/2010/main" val="8874383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 </a:t>
            </a:r>
            <a:r>
              <a:rPr lang="en-US" sz="1200" b="1" kern="1200" dirty="0" smtClean="0">
                <a:solidFill>
                  <a:schemeClr val="tx1"/>
                </a:solidFill>
                <a:effectLst/>
                <a:latin typeface="+mn-lt"/>
                <a:ea typeface="+mn-ea"/>
                <a:cs typeface="+mn-cs"/>
              </a:rPr>
              <a:t>What do you notice in the visual text? CLARIFY by building on what your partner said.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a whole-group discussion to debrief how the students did the following:</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1200" b="0" i="1" u="none" strike="noStrike" cap="none" normalizeH="0" baseline="0" dirty="0" smtClean="0">
                <a:ln>
                  <a:noFill/>
                </a:ln>
                <a:solidFill>
                  <a:schemeClr val="tx1"/>
                </a:solidFill>
                <a:effectLst/>
              </a:rPr>
              <a:t>How did they </a:t>
            </a:r>
            <a:r>
              <a:rPr kumimoji="0" lang="en-US" altLang="en-US" sz="1200" b="1" i="1" u="none" strike="noStrike" cap="none" normalizeH="0" baseline="0" dirty="0" smtClean="0">
                <a:ln>
                  <a:noFill/>
                </a:ln>
                <a:solidFill>
                  <a:schemeClr val="tx1"/>
                </a:solidFill>
                <a:effectLst/>
              </a:rPr>
              <a:t>CLARIFY </a:t>
            </a:r>
            <a:r>
              <a:rPr kumimoji="0" lang="en-US" altLang="en-US" sz="1200" i="1" u="none" strike="noStrike" cap="none" normalizeH="0" baseline="0" dirty="0" smtClean="0">
                <a:ln>
                  <a:noFill/>
                </a:ln>
                <a:solidFill>
                  <a:schemeClr val="tx1"/>
                </a:solidFill>
                <a:effectLst/>
              </a:rPr>
              <a:t>by</a:t>
            </a:r>
            <a:r>
              <a:rPr kumimoji="0" lang="en-US" altLang="en-US" sz="1200" i="1" u="none" strike="noStrike" cap="none" normalizeH="0" dirty="0" smtClean="0">
                <a:ln>
                  <a:noFill/>
                </a:ln>
                <a:solidFill>
                  <a:schemeClr val="tx1"/>
                </a:solidFill>
                <a:effectLst/>
              </a:rPr>
              <a:t> adding details to </a:t>
            </a:r>
            <a:r>
              <a:rPr kumimoji="0" lang="en-US" altLang="en-US" sz="1200" b="1" i="1" u="none" strike="noStrike" cap="none" normalizeH="0" dirty="0" smtClean="0">
                <a:ln>
                  <a:noFill/>
                </a:ln>
                <a:solidFill>
                  <a:schemeClr val="tx1"/>
                </a:solidFill>
                <a:effectLst/>
              </a:rPr>
              <a:t>build on each other’s ideas</a:t>
            </a:r>
            <a:r>
              <a:rPr kumimoji="0" lang="en-US" altLang="en-US" sz="1200" b="1" i="1" u="none" strike="noStrike" cap="none" normalizeH="0" baseline="0" dirty="0" smtClean="0">
                <a:ln>
                  <a:noFill/>
                </a:ln>
                <a:solidFill>
                  <a:schemeClr val="tx1"/>
                </a:solidFill>
                <a:effectLst/>
              </a:rPr>
              <a:t>?</a:t>
            </a:r>
            <a:endParaRPr kumimoji="0" lang="en-US" altLang="en-US" sz="800" b="0" i="0" u="none" strike="noStrike" cap="none" normalizeH="0" baseline="0" dirty="0" smtClean="0">
              <a:ln>
                <a:noFill/>
              </a:ln>
              <a:solidFill>
                <a:schemeClr val="tx1"/>
              </a:solidFill>
              <a:effectLst/>
            </a:endParaRPr>
          </a:p>
          <a:p>
            <a:pPr marL="342900" indent="-342900" eaLnBrk="0" fontAlgn="base" hangingPunct="0">
              <a:spcBef>
                <a:spcPct val="0"/>
              </a:spcBef>
              <a:spcAft>
                <a:spcPct val="0"/>
              </a:spcAft>
              <a:buFont typeface="Wingdings" charset="2"/>
              <a:buChar char="ü"/>
            </a:pPr>
            <a:r>
              <a:rPr lang="en-US" altLang="en-US" sz="1200" i="1" dirty="0" smtClean="0"/>
              <a:t>What language did they use?</a:t>
            </a:r>
            <a:endParaRPr lang="en-US" altLang="en-US" sz="1200" dirty="0"/>
          </a:p>
        </p:txBody>
      </p:sp>
      <p:sp>
        <p:nvSpPr>
          <p:cNvPr id="4" name="Slide Number Placeholder 3"/>
          <p:cNvSpPr>
            <a:spLocks noGrp="1"/>
          </p:cNvSpPr>
          <p:nvPr>
            <p:ph type="sldNum" sz="quarter" idx="10"/>
          </p:nvPr>
        </p:nvSpPr>
        <p:spPr/>
        <p:txBody>
          <a:bodyPr/>
          <a:lstStyle/>
          <a:p>
            <a:fld id="{FCACF33E-9A4F-DC43-BEB4-18EC813BF4E4}" type="slidenum">
              <a:rPr lang="en-US" smtClean="0"/>
              <a:t>100</a:t>
            </a:fld>
            <a:endParaRPr lang="en-US"/>
          </a:p>
        </p:txBody>
      </p:sp>
    </p:spTree>
    <p:extLst>
      <p:ext uri="{BB962C8B-B14F-4D97-AF65-F5344CB8AC3E}">
        <p14:creationId xmlns:p14="http://schemas.microsoft.com/office/powerpoint/2010/main" val="125563671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will think about the  objective and self-assess. </a:t>
            </a:r>
            <a:r>
              <a:rPr lang="en-US" sz="1200" kern="1200" dirty="0" smtClean="0">
                <a:solidFill>
                  <a:schemeClr val="tx1"/>
                </a:solidFill>
                <a:effectLst/>
                <a:latin typeface="+mn-lt"/>
                <a:ea typeface="+mn-ea"/>
                <a:cs typeface="+mn-cs"/>
              </a:rPr>
              <a:t>After students have had a few minutes to discuss with a partner</a:t>
            </a:r>
            <a:r>
              <a:rPr lang="en-US" sz="1200" kern="1200" baseline="0" dirty="0" smtClean="0">
                <a:solidFill>
                  <a:schemeClr val="tx1"/>
                </a:solidFill>
                <a:effectLst/>
                <a:latin typeface="+mn-lt"/>
                <a:ea typeface="+mn-ea"/>
                <a:cs typeface="+mn-cs"/>
              </a:rPr>
              <a:t> c</a:t>
            </a:r>
            <a:r>
              <a:rPr lang="en-US" sz="1200" kern="1200" dirty="0" smtClean="0">
                <a:solidFill>
                  <a:schemeClr val="tx1"/>
                </a:solidFill>
                <a:effectLst/>
                <a:latin typeface="+mn-lt"/>
                <a:ea typeface="+mn-ea"/>
                <a:cs typeface="+mn-cs"/>
              </a:rPr>
              <a:t>all on one or two individuals to share out with the whole group.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101</a:t>
            </a:fld>
            <a:endParaRPr lang="en-US"/>
          </a:p>
        </p:txBody>
      </p:sp>
    </p:spTree>
    <p:extLst>
      <p:ext uri="{BB962C8B-B14F-4D97-AF65-F5344CB8AC3E}">
        <p14:creationId xmlns:p14="http://schemas.microsoft.com/office/powerpoint/2010/main" val="12362860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 will be able to build their knowledge of the skill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learning and applying the subskill of </a:t>
            </a:r>
            <a:r>
              <a:rPr lang="en-US" sz="1200" b="1" kern="1200" dirty="0" smtClean="0">
                <a:solidFill>
                  <a:schemeClr val="tx1"/>
                </a:solidFill>
                <a:effectLst/>
                <a:latin typeface="+mn-lt"/>
                <a:ea typeface="+mn-ea"/>
                <a:cs typeface="+mn-cs"/>
              </a:rPr>
              <a:t>prompting </a:t>
            </a:r>
            <a:r>
              <a:rPr lang="en-US" sz="1200" kern="1200" dirty="0" smtClean="0">
                <a:solidFill>
                  <a:schemeClr val="tx1"/>
                </a:solidFill>
                <a:effectLst/>
                <a:latin typeface="+mn-lt"/>
                <a:ea typeface="+mn-ea"/>
                <a:cs typeface="+mn-cs"/>
              </a:rPr>
              <a:t>during a Constructive Conversation based on a visual text with a partner.</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102</a:t>
            </a:fld>
            <a:endParaRPr lang="en-US"/>
          </a:p>
        </p:txBody>
      </p:sp>
    </p:spTree>
    <p:extLst>
      <p:ext uri="{BB962C8B-B14F-4D97-AF65-F5344CB8AC3E}">
        <p14:creationId xmlns:p14="http://schemas.microsoft.com/office/powerpoint/2010/main" val="15381346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Today we are going to build on our understanding of the skill of </a:t>
            </a:r>
            <a:r>
              <a:rPr lang="en-US" sz="1200" b="1" i="1" kern="1200" dirty="0" smtClean="0">
                <a:solidFill>
                  <a:schemeClr val="tx1"/>
                </a:solidFill>
                <a:effectLst/>
                <a:latin typeface="+mn-lt"/>
                <a:ea typeface="+mn-ea"/>
                <a:cs typeface="+mn-cs"/>
              </a:rPr>
              <a:t>CLARIFY. </a:t>
            </a:r>
            <a:r>
              <a:rPr lang="en-US" sz="1200" kern="1200" dirty="0" smtClean="0">
                <a:solidFill>
                  <a:schemeClr val="tx1"/>
                </a:solidFill>
                <a:effectLst/>
                <a:latin typeface="+mn-lt"/>
                <a:ea typeface="+mn-ea"/>
                <a:cs typeface="+mn-cs"/>
              </a:rPr>
              <a:t>(Point to and read charted </a:t>
            </a:r>
            <a:r>
              <a:rPr lang="en-US" sz="1200" b="1" kern="1200" dirty="0" smtClean="0">
                <a:solidFill>
                  <a:schemeClr val="tx1"/>
                </a:solidFill>
                <a:effectLst/>
                <a:latin typeface="+mn-lt"/>
                <a:ea typeface="+mn-ea"/>
                <a:cs typeface="+mn-cs"/>
              </a:rPr>
              <a:t>Student-Friendly ELD Objective.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As we engage in our conversations, we will also remember to follow our Conversation Norms </a:t>
            </a:r>
            <a:r>
              <a:rPr lang="en-US" sz="1200" kern="1200" dirty="0" smtClean="0">
                <a:solidFill>
                  <a:schemeClr val="tx1"/>
                </a:solidFill>
                <a:effectLst/>
                <a:latin typeface="+mn-lt"/>
                <a:ea typeface="+mn-ea"/>
                <a:cs typeface="+mn-cs"/>
              </a:rPr>
              <a:t>(Point to </a:t>
            </a:r>
            <a:r>
              <a:rPr lang="en-US" sz="1200" b="1" kern="1200" dirty="0" smtClean="0">
                <a:solidFill>
                  <a:schemeClr val="tx1"/>
                </a:solidFill>
                <a:effectLst/>
                <a:latin typeface="+mn-lt"/>
                <a:ea typeface="+mn-ea"/>
                <a:cs typeface="+mn-cs"/>
              </a:rPr>
              <a:t>Conversation Norms Poster</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103</a:t>
            </a:fld>
            <a:endParaRPr lang="en-US"/>
          </a:p>
        </p:txBody>
      </p:sp>
    </p:spTree>
    <p:extLst>
      <p:ext uri="{BB962C8B-B14F-4D97-AF65-F5344CB8AC3E}">
        <p14:creationId xmlns:p14="http://schemas.microsoft.com/office/powerpoint/2010/main" val="13286640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review the pattern together. Who can lead us as we practice the gestures? </a:t>
            </a:r>
            <a:r>
              <a:rPr lang="en-US" sz="1200" kern="1200" dirty="0" smtClean="0">
                <a:solidFill>
                  <a:schemeClr val="tx1"/>
                </a:solidFill>
                <a:effectLst/>
                <a:latin typeface="+mn-lt"/>
                <a:ea typeface="+mn-ea"/>
                <a:cs typeface="+mn-cs"/>
              </a:rPr>
              <a:t>Choose two student volunteers</a:t>
            </a:r>
            <a:r>
              <a:rPr lang="en-US" sz="1200" i="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lvl="0"/>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Point index finger to ear and whoosh hand out in front of mouth to symbolize listening and then paraphrasing what was heard.)</a:t>
            </a:r>
          </a:p>
          <a:p>
            <a:pPr lvl="0"/>
            <a:r>
              <a:rPr lang="en-US" sz="1200" b="1" i="1" kern="1200" dirty="0" smtClean="0">
                <a:solidFill>
                  <a:schemeClr val="tx1"/>
                </a:solidFill>
                <a:effectLst/>
                <a:latin typeface="+mn-lt"/>
                <a:ea typeface="+mn-ea"/>
                <a:cs typeface="+mn-cs"/>
              </a:rPr>
              <a:t>Build on each other’s ideas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Make stacking motion with hands.)</a:t>
            </a:r>
          </a:p>
          <a:p>
            <a:pPr lvl="0"/>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Shrug shoulders then point to partner with index finger.)</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104</a:t>
            </a:fld>
            <a:endParaRPr lang="en-US"/>
          </a:p>
        </p:txBody>
      </p:sp>
    </p:spTree>
    <p:extLst>
      <p:ext uri="{BB962C8B-B14F-4D97-AF65-F5344CB8AC3E}">
        <p14:creationId xmlns:p14="http://schemas.microsoft.com/office/powerpoint/2010/main" val="203753703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In the last lesson we learned how to build on. Let’s review what it means to build on. When we build, we add details to make an idea better. Let’s practice building on.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105</a:t>
            </a:fld>
            <a:endParaRPr lang="en-US"/>
          </a:p>
        </p:txBody>
      </p:sp>
    </p:spTree>
    <p:extLst>
      <p:ext uri="{BB962C8B-B14F-4D97-AF65-F5344CB8AC3E}">
        <p14:creationId xmlns:p14="http://schemas.microsoft.com/office/powerpoint/2010/main" val="109458192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students turn and talk to a partner to discuss the following:</a:t>
            </a:r>
          </a:p>
          <a:p>
            <a:r>
              <a:rPr lang="en-US" sz="1200" i="1" kern="1200" dirty="0" smtClean="0">
                <a:solidFill>
                  <a:schemeClr val="tx1"/>
                </a:solidFill>
                <a:effectLst/>
                <a:latin typeface="+mn-lt"/>
                <a:ea typeface="+mn-ea"/>
                <a:cs typeface="+mn-cs"/>
              </a:rPr>
              <a:t>Which one restates Student A’s idea using their own words? Why?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106</a:t>
            </a:fld>
            <a:endParaRPr lang="en-US"/>
          </a:p>
        </p:txBody>
      </p:sp>
    </p:spTree>
    <p:extLst>
      <p:ext uri="{BB962C8B-B14F-4D97-AF65-F5344CB8AC3E}">
        <p14:creationId xmlns:p14="http://schemas.microsoft.com/office/powerpoint/2010/main" val="84876900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107</a:t>
            </a:fld>
            <a:endParaRPr lang="en-US"/>
          </a:p>
        </p:txBody>
      </p:sp>
    </p:spTree>
    <p:extLst>
      <p:ext uri="{BB962C8B-B14F-4D97-AF65-F5344CB8AC3E}">
        <p14:creationId xmlns:p14="http://schemas.microsoft.com/office/powerpoint/2010/main" val="138013750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Tell</a:t>
            </a:r>
            <a:r>
              <a:rPr lang="en-US" sz="1200" kern="1200" baseline="0" dirty="0" smtClean="0">
                <a:solidFill>
                  <a:schemeClr val="tx1"/>
                </a:solidFill>
                <a:effectLst/>
                <a:latin typeface="+mn-lt"/>
                <a:ea typeface="+mn-ea"/>
                <a:cs typeface="+mn-cs"/>
              </a:rPr>
              <a:t> students to move to one side of the room for Choice #1 and a different side of the room for Choice #2. </a:t>
            </a:r>
            <a:r>
              <a:rPr lang="en-US" sz="1200" kern="1200" dirty="0" smtClean="0">
                <a:solidFill>
                  <a:schemeClr val="tx1"/>
                </a:solidFill>
                <a:effectLst/>
                <a:latin typeface="+mn-lt"/>
                <a:ea typeface="+mn-ea"/>
                <a:cs typeface="+mn-cs"/>
              </a:rPr>
              <a:t>Gesture to where you</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want students to move.</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student</a:t>
            </a:r>
            <a:r>
              <a:rPr lang="en-US" sz="1200" kern="1200" baseline="0" dirty="0" smtClean="0">
                <a:solidFill>
                  <a:schemeClr val="tx1"/>
                </a:solidFill>
                <a:effectLst/>
                <a:latin typeface="+mn-lt"/>
                <a:ea typeface="+mn-ea"/>
                <a:cs typeface="+mn-cs"/>
              </a:rPr>
              <a:t>s make a choice have them think and talk about why that is the best choice.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108</a:t>
            </a:fld>
            <a:endParaRPr lang="en-US"/>
          </a:p>
        </p:txBody>
      </p:sp>
    </p:spTree>
    <p:extLst>
      <p:ext uri="{BB962C8B-B14F-4D97-AF65-F5344CB8AC3E}">
        <p14:creationId xmlns:p14="http://schemas.microsoft.com/office/powerpoint/2010/main" val="96996418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Think Aloud: </a:t>
            </a:r>
          </a:p>
          <a:p>
            <a:pPr marL="457200" indent="-457200">
              <a:buFont typeface="Arial" charset="0"/>
              <a:buChar char="•"/>
            </a:pPr>
            <a:r>
              <a:rPr lang="en-US" sz="1200" i="1" dirty="0" smtClean="0"/>
              <a:t>Which one builds</a:t>
            </a:r>
            <a:r>
              <a:rPr lang="en-US" sz="1200" i="1" baseline="0" dirty="0" smtClean="0"/>
              <a:t> on </a:t>
            </a:r>
            <a:r>
              <a:rPr lang="en-US" sz="1200" i="1" dirty="0" smtClean="0"/>
              <a:t>Student A’s idea?</a:t>
            </a:r>
          </a:p>
          <a:p>
            <a:pPr marL="457200" indent="-457200">
              <a:buFont typeface="Arial" charset="0"/>
              <a:buChar char="•"/>
            </a:pPr>
            <a:r>
              <a:rPr lang="en-US" sz="1200" i="1" dirty="0" smtClean="0"/>
              <a:t>Choice #1 is adding</a:t>
            </a:r>
            <a:r>
              <a:rPr lang="en-US" sz="1200" i="1" baseline="0" dirty="0" smtClean="0"/>
              <a:t> what he likes to do with a magnifying glass without using the visual text. </a:t>
            </a:r>
            <a:endParaRPr lang="en-US" sz="1200" i="1" dirty="0" smtClean="0"/>
          </a:p>
          <a:p>
            <a:pPr marL="457200" indent="-457200">
              <a:buFont typeface="Arial" charset="0"/>
              <a:buChar char="•"/>
            </a:pPr>
            <a:r>
              <a:rPr lang="en-US" sz="1200" i="1" dirty="0" smtClean="0"/>
              <a:t>Choice #2 is building on to</a:t>
            </a:r>
            <a:r>
              <a:rPr lang="en-US" sz="1200" i="1" baseline="0" dirty="0" smtClean="0"/>
              <a:t> Student's A</a:t>
            </a:r>
            <a:r>
              <a:rPr lang="en-US" sz="1200" i="1" dirty="0" smtClean="0"/>
              <a:t> idea</a:t>
            </a:r>
            <a:r>
              <a:rPr lang="en-US" sz="1200" i="1" baseline="0" dirty="0" smtClean="0"/>
              <a:t> </a:t>
            </a:r>
            <a:endParaRPr lang="en-US" sz="1200" i="1" dirty="0" smtClean="0"/>
          </a:p>
          <a:p>
            <a:pPr marL="457200" indent="-457200">
              <a:buFont typeface="Arial" charset="0"/>
              <a:buChar char="•"/>
            </a:pPr>
            <a:r>
              <a:rPr lang="en-US" sz="1200" i="1" dirty="0" smtClean="0"/>
              <a:t>I think Choice #2 is the better </a:t>
            </a:r>
            <a:r>
              <a:rPr lang="en-US" sz="1200" b="0" i="1" dirty="0" smtClean="0"/>
              <a:t>example of</a:t>
            </a:r>
            <a:r>
              <a:rPr lang="en-US" sz="1200" b="0" i="1" baseline="0" dirty="0" smtClean="0"/>
              <a:t> </a:t>
            </a:r>
            <a:r>
              <a:rPr lang="en-US" sz="1200" b="1" i="1" baseline="0" dirty="0" smtClean="0"/>
              <a:t>Building on</a:t>
            </a:r>
            <a:endParaRPr lang="en-US" sz="1200" b="1" i="1" dirty="0" smtClean="0"/>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109</a:t>
            </a:fld>
            <a:endParaRPr lang="en-US"/>
          </a:p>
        </p:txBody>
      </p:sp>
    </p:spTree>
    <p:extLst>
      <p:ext uri="{BB962C8B-B14F-4D97-AF65-F5344CB8AC3E}">
        <p14:creationId xmlns:p14="http://schemas.microsoft.com/office/powerpoint/2010/main" val="1438323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Follow</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directions #1 and #2 of the </a:t>
            </a:r>
            <a:r>
              <a:rPr lang="en-US" sz="1200" b="1" i="1" u="sng" kern="1200" dirty="0" smtClean="0">
                <a:solidFill>
                  <a:schemeClr val="tx1"/>
                </a:solidFill>
                <a:effectLst/>
                <a:latin typeface="+mn-lt"/>
                <a:ea typeface="+mn-ea"/>
                <a:cs typeface="+mn-cs"/>
              </a:rPr>
              <a:t>Rows of Communication</a:t>
            </a:r>
            <a:r>
              <a:rPr lang="en-US" sz="1200" b="0" i="1" u="none" kern="1200" dirty="0" smtClean="0">
                <a:solidFill>
                  <a:schemeClr val="tx1"/>
                </a:solidFill>
                <a:effectLst/>
                <a:latin typeface="+mn-lt"/>
                <a:ea typeface="+mn-ea"/>
                <a:cs typeface="+mn-cs"/>
              </a:rPr>
              <a:t> with students.</a:t>
            </a:r>
            <a:endParaRPr lang="en-US" b="0" u="none"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11</a:t>
            </a:fld>
            <a:endParaRPr lang="en-US"/>
          </a:p>
        </p:txBody>
      </p:sp>
    </p:spTree>
    <p:extLst>
      <p:ext uri="{BB962C8B-B14F-4D97-AF65-F5344CB8AC3E}">
        <p14:creationId xmlns:p14="http://schemas.microsoft.com/office/powerpoint/2010/main" val="98392668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Chorally read Updated Build On Practice now that you’ve selected Choice #2.</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110</a:t>
            </a:fld>
            <a:endParaRPr lang="en-US"/>
          </a:p>
        </p:txBody>
      </p:sp>
    </p:spTree>
    <p:extLst>
      <p:ext uri="{BB962C8B-B14F-4D97-AF65-F5344CB8AC3E}">
        <p14:creationId xmlns:p14="http://schemas.microsoft.com/office/powerpoint/2010/main" val="132904657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The focus for today’s lesson will be </a:t>
            </a:r>
            <a:r>
              <a:rPr lang="en-US" sz="1200" b="1" i="1" kern="1200" dirty="0" smtClean="0">
                <a:solidFill>
                  <a:schemeClr val="tx1"/>
                </a:solidFill>
                <a:effectLst/>
                <a:latin typeface="+mn-lt"/>
                <a:ea typeface="+mn-ea"/>
                <a:cs typeface="+mn-cs"/>
              </a:rPr>
              <a:t>Clarifying</a:t>
            </a:r>
            <a:r>
              <a:rPr lang="en-US" sz="1200" i="1" kern="1200" baseline="0" dirty="0" smtClean="0">
                <a:solidFill>
                  <a:schemeClr val="tx1"/>
                </a:solidFill>
                <a:effectLst/>
                <a:latin typeface="+mn-lt"/>
                <a:ea typeface="+mn-ea"/>
                <a:cs typeface="+mn-cs"/>
              </a:rPr>
              <a:t> by </a:t>
            </a:r>
            <a:r>
              <a:rPr lang="en-US" sz="1200" b="1" i="1" kern="1200" baseline="0" dirty="0" smtClean="0">
                <a:solidFill>
                  <a:schemeClr val="tx1"/>
                </a:solidFill>
                <a:effectLst/>
                <a:latin typeface="+mn-lt"/>
                <a:ea typeface="+mn-ea"/>
                <a:cs typeface="+mn-cs"/>
              </a:rPr>
              <a:t>Prompting</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One </a:t>
            </a:r>
            <a:r>
              <a:rPr lang="en-US" sz="1200" i="1" kern="1200" dirty="0" smtClean="0">
                <a:solidFill>
                  <a:schemeClr val="tx1"/>
                </a:solidFill>
                <a:effectLst/>
                <a:latin typeface="+mn-lt"/>
                <a:ea typeface="+mn-ea"/>
                <a:cs typeface="+mn-cs"/>
              </a:rPr>
              <a:t>way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is to prompt to get more information. We will review our new Conversation Pattern—which includes </a:t>
            </a:r>
            <a:r>
              <a:rPr lang="en-US" sz="1200" b="1" i="1" kern="1200" dirty="0" smtClean="0">
                <a:solidFill>
                  <a:schemeClr val="tx1"/>
                </a:solidFill>
                <a:effectLst/>
                <a:latin typeface="+mn-lt"/>
                <a:ea typeface="+mn-ea"/>
                <a:cs typeface="+mn-cs"/>
              </a:rPr>
              <a:t>paraphrasing, 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 </a:t>
            </a:r>
            <a:r>
              <a:rPr lang="en-US" sz="1200" i="1" kern="1200" dirty="0" smtClean="0">
                <a:solidFill>
                  <a:schemeClr val="tx1"/>
                </a:solidFill>
                <a:effectLst/>
                <a:latin typeface="+mn-lt"/>
                <a:ea typeface="+mn-ea"/>
                <a:cs typeface="+mn-cs"/>
              </a:rPr>
              <a:t>during each turn. Today’s lesson will focus on learning and practicing how to </a:t>
            </a:r>
            <a:r>
              <a:rPr lang="en-US" sz="1200" b="1" i="1" kern="1200" dirty="0" smtClean="0">
                <a:solidFill>
                  <a:schemeClr val="tx1"/>
                </a:solidFill>
                <a:effectLst/>
                <a:latin typeface="+mn-lt"/>
                <a:ea typeface="+mn-ea"/>
                <a:cs typeface="+mn-cs"/>
              </a:rPr>
              <a:t>prompt </a:t>
            </a:r>
            <a:r>
              <a:rPr lang="en-US" sz="1200" i="1" kern="1200" dirty="0" smtClean="0">
                <a:solidFill>
                  <a:schemeClr val="tx1"/>
                </a:solidFill>
                <a:effectLst/>
                <a:latin typeface="+mn-lt"/>
                <a:ea typeface="+mn-ea"/>
                <a:cs typeface="+mn-cs"/>
              </a:rPr>
              <a:t>your partner to get more information during a Constructive Conversation.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111</a:t>
            </a:fld>
            <a:endParaRPr lang="en-US"/>
          </a:p>
        </p:txBody>
      </p:sp>
    </p:spTree>
    <p:extLst>
      <p:ext uri="{BB962C8B-B14F-4D97-AF65-F5344CB8AC3E}">
        <p14:creationId xmlns:p14="http://schemas.microsoft.com/office/powerpoint/2010/main" val="69668823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Affirm all responses and say: </a:t>
            </a:r>
            <a:r>
              <a:rPr lang="en-US" sz="1200" i="1" kern="1200" dirty="0" smtClean="0">
                <a:solidFill>
                  <a:schemeClr val="tx1"/>
                </a:solidFill>
                <a:effectLst/>
                <a:latin typeface="+mn-lt"/>
                <a:ea typeface="+mn-ea"/>
                <a:cs typeface="+mn-cs"/>
              </a:rPr>
              <a:t>I heard many of you say that you would “Use your Think Time” </a:t>
            </a:r>
            <a:r>
              <a:rPr lang="en-US" sz="1200" kern="1200" dirty="0" smtClean="0">
                <a:solidFill>
                  <a:schemeClr val="tx1"/>
                </a:solidFill>
                <a:effectLst/>
                <a:latin typeface="+mn-lt"/>
                <a:ea typeface="+mn-ea"/>
                <a:cs typeface="+mn-cs"/>
              </a:rPr>
              <a:t>(point to poster). </a:t>
            </a:r>
            <a:r>
              <a:rPr lang="en-US" sz="1200" i="1" kern="1200" dirty="0" smtClean="0">
                <a:solidFill>
                  <a:schemeClr val="tx1"/>
                </a:solidFill>
                <a:effectLst/>
                <a:latin typeface="+mn-lt"/>
                <a:ea typeface="+mn-ea"/>
                <a:cs typeface="+mn-cs"/>
              </a:rPr>
              <a:t>When you use your think time, you will be able to think about what you</a:t>
            </a:r>
            <a:r>
              <a:rPr lang="en-US" sz="1200" b="1" i="1" kern="1200" dirty="0" smtClean="0">
                <a:solidFill>
                  <a:schemeClr val="tx1"/>
                </a:solidFill>
                <a:effectLst/>
                <a:latin typeface="+mn-lt"/>
                <a:ea typeface="+mn-ea"/>
                <a:cs typeface="+mn-cs"/>
              </a:rPr>
              <a:t> </a:t>
            </a:r>
            <a:r>
              <a:rPr lang="en-US" sz="1200" b="1" i="1" u="sng" kern="1200" dirty="0" smtClean="0">
                <a:solidFill>
                  <a:schemeClr val="tx1"/>
                </a:solidFill>
                <a:effectLst/>
                <a:latin typeface="+mn-lt"/>
                <a:ea typeface="+mn-ea"/>
                <a:cs typeface="+mn-cs"/>
              </a:rPr>
              <a:t>did</a:t>
            </a:r>
            <a:r>
              <a:rPr lang="en-US" sz="1200" i="1" kern="1200" dirty="0" smtClean="0">
                <a:solidFill>
                  <a:schemeClr val="tx1"/>
                </a:solidFill>
                <a:effectLst/>
                <a:latin typeface="+mn-lt"/>
                <a:ea typeface="+mn-ea"/>
                <a:cs typeface="+mn-cs"/>
              </a:rPr>
              <a:t> understand and what </a:t>
            </a:r>
            <a:r>
              <a:rPr lang="en-US" sz="1200" b="1" i="1" u="sng" kern="1200" dirty="0" smtClean="0">
                <a:solidFill>
                  <a:schemeClr val="tx1"/>
                </a:solidFill>
                <a:effectLst/>
                <a:latin typeface="+mn-lt"/>
                <a:ea typeface="+mn-ea"/>
                <a:cs typeface="+mn-cs"/>
              </a:rPr>
              <a:t>more</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you may need to understand. So, we will make sure to (point to Norms Poster), “Use our Think Time,” during our conversations.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112</a:t>
            </a:fld>
            <a:endParaRPr lang="en-US"/>
          </a:p>
        </p:txBody>
      </p:sp>
    </p:spTree>
    <p:extLst>
      <p:ext uri="{BB962C8B-B14F-4D97-AF65-F5344CB8AC3E}">
        <p14:creationId xmlns:p14="http://schemas.microsoft.com/office/powerpoint/2010/main" val="50199565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113</a:t>
            </a:fld>
            <a:endParaRPr lang="en-US"/>
          </a:p>
        </p:txBody>
      </p:sp>
    </p:spTree>
    <p:extLst>
      <p:ext uri="{BB962C8B-B14F-4D97-AF65-F5344CB8AC3E}">
        <p14:creationId xmlns:p14="http://schemas.microsoft.com/office/powerpoint/2010/main" val="2164095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Call on one or two students to share which response starter they might use.</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latin typeface="Calibri" charset="0"/>
                <a:ea typeface="Calibri" charset="0"/>
                <a:cs typeface="Arial" charset="0"/>
              </a:rPr>
              <a:t>You can use this response starter to help you </a:t>
            </a:r>
            <a:r>
              <a:rPr lang="en-US" sz="1200" b="1" i="1" dirty="0" smtClean="0">
                <a:latin typeface="Calibri" charset="0"/>
                <a:ea typeface="Calibri" charset="0"/>
                <a:cs typeface="Arial" charset="0"/>
              </a:rPr>
              <a:t>prompt </a:t>
            </a:r>
            <a:r>
              <a:rPr lang="en-US" sz="1200" i="1" dirty="0" smtClean="0">
                <a:latin typeface="Calibri" charset="0"/>
                <a:ea typeface="Calibri" charset="0"/>
                <a:cs typeface="Arial" charset="0"/>
              </a:rPr>
              <a:t>your partner for more information.</a:t>
            </a:r>
            <a:endParaRPr lang="en-US" sz="1200" dirty="0" smtClean="0"/>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114</a:t>
            </a:fld>
            <a:endParaRPr lang="en-US"/>
          </a:p>
        </p:txBody>
      </p:sp>
    </p:spTree>
    <p:extLst>
      <p:ext uri="{BB962C8B-B14F-4D97-AF65-F5344CB8AC3E}">
        <p14:creationId xmlns:p14="http://schemas.microsoft.com/office/powerpoint/2010/main" val="202280999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will use the </a:t>
            </a:r>
            <a:r>
              <a:rPr lang="en-US" sz="1200" b="1" u="sng" kern="1200" dirty="0" smtClean="0">
                <a:solidFill>
                  <a:schemeClr val="tx1"/>
                </a:solidFill>
                <a:effectLst/>
                <a:latin typeface="+mn-lt"/>
                <a:ea typeface="+mn-ea"/>
                <a:cs typeface="+mn-cs"/>
              </a:rPr>
              <a:t>Conversation Pattern Guide</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remind you of the pattern. Let’s add the prompt starter we learned to our Conversation Pattern Guides.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Model adding the prompt starter to your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and distribute the Conversation Patterns Guides to students and the prompt and response starters you charted. </a:t>
            </a: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115</a:t>
            </a:fld>
            <a:endParaRPr lang="en-US"/>
          </a:p>
        </p:txBody>
      </p:sp>
    </p:spTree>
    <p:extLst>
      <p:ext uri="{BB962C8B-B14F-4D97-AF65-F5344CB8AC3E}">
        <p14:creationId xmlns:p14="http://schemas.microsoft.com/office/powerpoint/2010/main" val="145776654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116</a:t>
            </a:fld>
            <a:endParaRPr lang="en-US"/>
          </a:p>
        </p:txBody>
      </p:sp>
    </p:spTree>
    <p:extLst>
      <p:ext uri="{BB962C8B-B14F-4D97-AF65-F5344CB8AC3E}">
        <p14:creationId xmlns:p14="http://schemas.microsoft.com/office/powerpoint/2010/main" val="193066899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0" dirty="0" smtClean="0">
                <a:effectLst/>
              </a:rPr>
              <a:t>Student A:</a:t>
            </a:r>
            <a:r>
              <a:rPr lang="en-US" sz="1200" b="0" baseline="0" dirty="0" smtClean="0">
                <a:effectLst/>
              </a:rPr>
              <a:t> </a:t>
            </a:r>
            <a:r>
              <a:rPr lang="en-US" sz="1200" b="0" dirty="0" smtClean="0">
                <a:effectLst/>
              </a:rPr>
              <a:t>I notice President</a:t>
            </a:r>
            <a:r>
              <a:rPr lang="en-US" sz="1200" b="0" baseline="0" dirty="0" smtClean="0">
                <a:effectLst/>
              </a:rPr>
              <a:t> Obama </a:t>
            </a:r>
            <a:r>
              <a:rPr lang="en-US" sz="1200" b="0" dirty="0" smtClean="0">
                <a:effectLst/>
              </a:rPr>
              <a:t>wearing</a:t>
            </a:r>
            <a:r>
              <a:rPr lang="en-US" sz="1200" b="0" baseline="0" dirty="0" smtClean="0">
                <a:effectLst/>
              </a:rPr>
              <a:t> a blue tie with his sleeve rolled up.  He is looking through a black magnifying glass.</a:t>
            </a:r>
            <a:endParaRPr lang="en-US" sz="1200" b="0" dirty="0" smtClean="0">
              <a:effectLst/>
              <a:latin typeface="Avenir Next" charset="0"/>
              <a:ea typeface="Calibri" charset="0"/>
              <a:cs typeface="Arial" charset="0"/>
            </a:endParaRPr>
          </a:p>
          <a:p>
            <a:pPr rtl="0" eaLnBrk="1" fontAlgn="t" latinLnBrk="0" hangingPunct="1"/>
            <a:r>
              <a:rPr lang="en-US" sz="1200" b="1" i="0" u="none" strike="noStrike" kern="1200" dirty="0" smtClean="0">
                <a:solidFill>
                  <a:schemeClr val="tx1"/>
                </a:solidFill>
                <a:effectLst/>
                <a:latin typeface="+mn-lt"/>
                <a:ea typeface="+mn-ea"/>
                <a:cs typeface="+mn-cs"/>
              </a:rPr>
              <a:t>Student B:</a:t>
            </a:r>
            <a:r>
              <a:rPr lang="en-US" sz="1200" b="0" i="0" u="none" strike="noStrike" kern="1200" baseline="0" dirty="0" smtClean="0">
                <a:solidFill>
                  <a:schemeClr val="tx1"/>
                </a:solidFill>
                <a:effectLst/>
                <a:latin typeface="+mn-lt"/>
                <a:ea typeface="+mn-ea"/>
                <a:cs typeface="+mn-cs"/>
              </a:rPr>
              <a:t> </a:t>
            </a:r>
            <a:r>
              <a:rPr lang="en-US" sz="1200" b="1" i="0" u="sng" strike="noStrike" kern="1200" dirty="0" smtClean="0">
                <a:solidFill>
                  <a:schemeClr val="tx1"/>
                </a:solidFill>
                <a:effectLst/>
                <a:latin typeface="+mn-lt"/>
                <a:ea typeface="+mn-ea"/>
                <a:cs typeface="+mn-cs"/>
              </a:rPr>
              <a:t>What else</a:t>
            </a:r>
            <a:r>
              <a:rPr lang="en-US" sz="1200" b="1" i="0" u="sng"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do you notice?</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117</a:t>
            </a:fld>
            <a:endParaRPr lang="en-US"/>
          </a:p>
        </p:txBody>
      </p:sp>
    </p:spTree>
    <p:extLst>
      <p:ext uri="{BB962C8B-B14F-4D97-AF65-F5344CB8AC3E}">
        <p14:creationId xmlns:p14="http://schemas.microsoft.com/office/powerpoint/2010/main" val="406647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Practice Exchange #1 with students once more.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118</a:t>
            </a:fld>
            <a:endParaRPr lang="en-US"/>
          </a:p>
        </p:txBody>
      </p:sp>
    </p:spTree>
    <p:extLst>
      <p:ext uri="{BB962C8B-B14F-4D97-AF65-F5344CB8AC3E}">
        <p14:creationId xmlns:p14="http://schemas.microsoft.com/office/powerpoint/2010/main" val="141430677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Guide students as needed.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prompting </a:t>
            </a:r>
            <a:r>
              <a:rPr lang="en-US" sz="1200" kern="1200" dirty="0" smtClean="0">
                <a:solidFill>
                  <a:schemeClr val="tx1"/>
                </a:solidFill>
                <a:effectLst/>
                <a:latin typeface="+mn-lt"/>
                <a:ea typeface="+mn-ea"/>
                <a:cs typeface="+mn-cs"/>
              </a:rPr>
              <a:t>to get more information and make ideas clearer.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Let’s practice </a:t>
            </a:r>
            <a:r>
              <a:rPr lang="en-US" sz="1200" b="1" dirty="0" smtClean="0"/>
              <a:t>prompting </a:t>
            </a:r>
            <a:r>
              <a:rPr lang="en-US" sz="1200" dirty="0" smtClean="0"/>
              <a:t>again.  I will be Student A and you will be Student B.</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119</a:t>
            </a:fld>
            <a:endParaRPr lang="en-US"/>
          </a:p>
        </p:txBody>
      </p:sp>
    </p:spTree>
    <p:extLst>
      <p:ext uri="{BB962C8B-B14F-4D97-AF65-F5344CB8AC3E}">
        <p14:creationId xmlns:p14="http://schemas.microsoft.com/office/powerpoint/2010/main" val="2100507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Follow</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direction</a:t>
            </a:r>
            <a:r>
              <a:rPr lang="en-US" sz="1200" i="1" kern="1200" baseline="0" dirty="0" smtClean="0">
                <a:solidFill>
                  <a:schemeClr val="tx1"/>
                </a:solidFill>
                <a:effectLst/>
                <a:latin typeface="+mn-lt"/>
                <a:ea typeface="+mn-ea"/>
                <a:cs typeface="+mn-cs"/>
              </a:rPr>
              <a:t> #3</a:t>
            </a:r>
            <a:r>
              <a:rPr lang="en-US" sz="1200" i="1" kern="1200" dirty="0" smtClean="0">
                <a:solidFill>
                  <a:schemeClr val="tx1"/>
                </a:solidFill>
                <a:effectLst/>
                <a:latin typeface="+mn-lt"/>
                <a:ea typeface="+mn-ea"/>
                <a:cs typeface="+mn-cs"/>
              </a:rPr>
              <a:t> for the </a:t>
            </a:r>
            <a:r>
              <a:rPr lang="en-US" sz="1200" b="1" i="1" u="sng" kern="1200" dirty="0" smtClean="0">
                <a:solidFill>
                  <a:schemeClr val="tx1"/>
                </a:solidFill>
                <a:effectLst/>
                <a:latin typeface="+mn-lt"/>
                <a:ea typeface="+mn-ea"/>
                <a:cs typeface="+mn-cs"/>
              </a:rPr>
              <a:t>Rows of Communication</a:t>
            </a:r>
            <a:r>
              <a:rPr lang="en-US" sz="1200" b="0" i="1" u="none" kern="1200" dirty="0" smtClean="0">
                <a:solidFill>
                  <a:schemeClr val="tx1"/>
                </a:solidFill>
                <a:effectLst/>
                <a:latin typeface="+mn-lt"/>
                <a:ea typeface="+mn-ea"/>
                <a:cs typeface="+mn-cs"/>
              </a:rPr>
              <a:t> with students.</a:t>
            </a:r>
            <a:endParaRPr lang="en-US" b="0" u="none"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3032080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120</a:t>
            </a:fld>
            <a:endParaRPr lang="en-US"/>
          </a:p>
        </p:txBody>
      </p:sp>
    </p:spTree>
    <p:extLst>
      <p:ext uri="{BB962C8B-B14F-4D97-AF65-F5344CB8AC3E}">
        <p14:creationId xmlns:p14="http://schemas.microsoft.com/office/powerpoint/2010/main" val="54575457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Practice Exchange #2 with students once more.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121</a:t>
            </a:fld>
            <a:endParaRPr lang="en-US"/>
          </a:p>
        </p:txBody>
      </p:sp>
    </p:spTree>
    <p:extLst>
      <p:ext uri="{BB962C8B-B14F-4D97-AF65-F5344CB8AC3E}">
        <p14:creationId xmlns:p14="http://schemas.microsoft.com/office/powerpoint/2010/main" val="126095543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Guide students as needed.</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prompting </a:t>
            </a:r>
            <a:r>
              <a:rPr lang="en-US" sz="1200" kern="1200" dirty="0" smtClean="0">
                <a:solidFill>
                  <a:schemeClr val="tx1"/>
                </a:solidFill>
                <a:effectLst/>
                <a:latin typeface="+mn-lt"/>
                <a:ea typeface="+mn-ea"/>
                <a:cs typeface="+mn-cs"/>
              </a:rPr>
              <a:t>to get more information and make ideas clearer.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Let’s practice </a:t>
            </a:r>
            <a:r>
              <a:rPr lang="en-US" sz="1200" b="1" dirty="0" smtClean="0"/>
              <a:t>prompting </a:t>
            </a:r>
            <a:r>
              <a:rPr lang="en-US" sz="1200" dirty="0" smtClean="0"/>
              <a:t>again.  I will be Student A and you will be Student B.</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122</a:t>
            </a:fld>
            <a:endParaRPr lang="en-US"/>
          </a:p>
        </p:txBody>
      </p:sp>
    </p:spTree>
    <p:extLst>
      <p:ext uri="{BB962C8B-B14F-4D97-AF65-F5344CB8AC3E}">
        <p14:creationId xmlns:p14="http://schemas.microsoft.com/office/powerpoint/2010/main" val="147312706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EXCHANGE #3</a:t>
            </a:r>
          </a:p>
          <a:p>
            <a:pPr marL="457200" indent="-457200">
              <a:buFont typeface="Arial" charset="0"/>
              <a:buChar char="•"/>
            </a:pPr>
            <a:r>
              <a:rPr lang="en-US" sz="1200" i="1" dirty="0" smtClean="0"/>
              <a:t>Let’s continue practicing with another example.</a:t>
            </a:r>
          </a:p>
          <a:p>
            <a:pPr marL="457200" indent="-457200">
              <a:buFont typeface="Arial" charset="0"/>
              <a:buChar char="•"/>
            </a:pPr>
            <a:endParaRPr lang="en-US" sz="300" i="1" dirty="0" smtClean="0"/>
          </a:p>
          <a:p>
            <a:pPr marL="457200" indent="-457200">
              <a:buFont typeface="Arial" charset="0"/>
              <a:buChar char="•"/>
            </a:pPr>
            <a:r>
              <a:rPr lang="en-US" sz="1200" i="1" dirty="0" smtClean="0"/>
              <a:t>This time will be different because I will ask you to choose which example of </a:t>
            </a:r>
            <a:r>
              <a:rPr lang="en-US" sz="1200" b="1" i="1" dirty="0" smtClean="0"/>
              <a:t>prompting </a:t>
            </a:r>
            <a:r>
              <a:rPr lang="en-US" sz="1200" i="1" dirty="0" smtClean="0"/>
              <a:t>is best and why?</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123</a:t>
            </a:fld>
            <a:endParaRPr lang="en-US"/>
          </a:p>
        </p:txBody>
      </p:sp>
    </p:spTree>
    <p:extLst>
      <p:ext uri="{BB962C8B-B14F-4D97-AF65-F5344CB8AC3E}">
        <p14:creationId xmlns:p14="http://schemas.microsoft.com/office/powerpoint/2010/main" val="17007795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charset="0"/>
              <a:buChar char="•"/>
            </a:pPr>
            <a:r>
              <a:rPr lang="en-US" sz="1200" i="1" dirty="0" smtClean="0"/>
              <a:t>Let’s continue practicing with another example.</a:t>
            </a:r>
          </a:p>
          <a:p>
            <a:pPr marL="457200" indent="-457200">
              <a:buFont typeface="Arial" charset="0"/>
              <a:buChar char="•"/>
            </a:pPr>
            <a:endParaRPr lang="en-US" sz="300" i="1" dirty="0" smtClean="0"/>
          </a:p>
          <a:p>
            <a:pPr marL="457200" indent="-457200">
              <a:buFont typeface="Arial" charset="0"/>
              <a:buChar char="•"/>
            </a:pPr>
            <a:r>
              <a:rPr lang="en-US" sz="1200" i="1" dirty="0" smtClean="0"/>
              <a:t>Listen to me as I read what one partner says to another: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124</a:t>
            </a:fld>
            <a:endParaRPr lang="en-US"/>
          </a:p>
        </p:txBody>
      </p:sp>
    </p:spTree>
    <p:extLst>
      <p:ext uri="{BB962C8B-B14F-4D97-AF65-F5344CB8AC3E}">
        <p14:creationId xmlns:p14="http://schemas.microsoft.com/office/powerpoint/2010/main" val="151386744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a:t>
            </a:r>
            <a:r>
              <a:rPr lang="en-US" sz="1200" kern="1200" dirty="0" smtClean="0">
                <a:solidFill>
                  <a:schemeClr val="tx1"/>
                </a:solidFill>
                <a:effectLst/>
                <a:latin typeface="+mn-lt"/>
                <a:ea typeface="+mn-ea"/>
                <a:cs typeface="+mn-cs"/>
              </a:rPr>
              <a:t>students turn and talk to a partner to discuss the following:</a:t>
            </a:r>
          </a:p>
          <a:p>
            <a:r>
              <a:rPr lang="en-US" sz="1200" i="1" kern="1200" dirty="0" smtClean="0">
                <a:solidFill>
                  <a:schemeClr val="tx1"/>
                </a:solidFill>
                <a:effectLst/>
                <a:latin typeface="+mn-lt"/>
                <a:ea typeface="+mn-ea"/>
                <a:cs typeface="+mn-cs"/>
              </a:rPr>
              <a:t>Which choice </a:t>
            </a:r>
            <a:r>
              <a:rPr lang="en-US" sz="1200" b="1" i="1" kern="1200" dirty="0" smtClean="0">
                <a:solidFill>
                  <a:schemeClr val="tx1"/>
                </a:solidFill>
                <a:effectLst/>
                <a:latin typeface="+mn-lt"/>
                <a:ea typeface="+mn-ea"/>
                <a:cs typeface="+mn-cs"/>
              </a:rPr>
              <a:t>prompts</a:t>
            </a:r>
            <a:r>
              <a:rPr lang="en-US" sz="1200" i="1" kern="1200" dirty="0" smtClean="0">
                <a:solidFill>
                  <a:schemeClr val="tx1"/>
                </a:solidFill>
                <a:effectLst/>
                <a:latin typeface="+mn-lt"/>
                <a:ea typeface="+mn-ea"/>
                <a:cs typeface="+mn-cs"/>
              </a:rPr>
              <a:t> students for more information about the visual text? Why?</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125</a:t>
            </a:fld>
            <a:endParaRPr lang="en-US"/>
          </a:p>
        </p:txBody>
      </p:sp>
    </p:spTree>
    <p:extLst>
      <p:ext uri="{BB962C8B-B14F-4D97-AF65-F5344CB8AC3E}">
        <p14:creationId xmlns:p14="http://schemas.microsoft.com/office/powerpoint/2010/main" val="192605313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Tell</a:t>
            </a:r>
            <a:r>
              <a:rPr lang="en-US" sz="1200" kern="1200" baseline="0" dirty="0" smtClean="0">
                <a:solidFill>
                  <a:schemeClr val="tx1"/>
                </a:solidFill>
                <a:effectLst/>
                <a:latin typeface="+mn-lt"/>
                <a:ea typeface="+mn-ea"/>
                <a:cs typeface="+mn-cs"/>
              </a:rPr>
              <a:t> students to move to one side of the room for Choice #1 and a different side of the room for Choice #2. </a:t>
            </a:r>
            <a:r>
              <a:rPr lang="en-US" sz="1200" kern="1200" dirty="0" smtClean="0">
                <a:solidFill>
                  <a:schemeClr val="tx1"/>
                </a:solidFill>
                <a:effectLst/>
                <a:latin typeface="+mn-lt"/>
                <a:ea typeface="+mn-ea"/>
                <a:cs typeface="+mn-cs"/>
              </a:rPr>
              <a:t>Gesture to where you</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want students to move.</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student</a:t>
            </a:r>
            <a:r>
              <a:rPr lang="en-US" sz="1200" kern="1200" baseline="0" dirty="0" smtClean="0">
                <a:solidFill>
                  <a:schemeClr val="tx1"/>
                </a:solidFill>
                <a:effectLst/>
                <a:latin typeface="+mn-lt"/>
                <a:ea typeface="+mn-ea"/>
                <a:cs typeface="+mn-cs"/>
              </a:rPr>
              <a:t>s make a choice have them think and talk about why that is the best choice.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126</a:t>
            </a:fld>
            <a:endParaRPr lang="en-US"/>
          </a:p>
        </p:txBody>
      </p:sp>
    </p:spTree>
    <p:extLst>
      <p:ext uri="{BB962C8B-B14F-4D97-AF65-F5344CB8AC3E}">
        <p14:creationId xmlns:p14="http://schemas.microsoft.com/office/powerpoint/2010/main" val="129225206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Think Aloud: </a:t>
            </a:r>
          </a:p>
          <a:p>
            <a:pPr marL="457200" indent="-457200">
              <a:buFont typeface="Arial" charset="0"/>
              <a:buChar char="•"/>
            </a:pPr>
            <a:r>
              <a:rPr lang="en-US" sz="1200" i="1" dirty="0" smtClean="0"/>
              <a:t>Which one uses their own words to prompt</a:t>
            </a:r>
            <a:r>
              <a:rPr lang="en-US" sz="1200" i="1" baseline="0" dirty="0" smtClean="0"/>
              <a:t> </a:t>
            </a:r>
            <a:r>
              <a:rPr lang="en-US" sz="1200" i="1" dirty="0" smtClean="0"/>
              <a:t>Student A’s idea?</a:t>
            </a:r>
          </a:p>
          <a:p>
            <a:pPr marL="457200" indent="-457200">
              <a:buFont typeface="Arial" charset="0"/>
              <a:buChar char="•"/>
            </a:pPr>
            <a:r>
              <a:rPr lang="en-US" sz="1200" i="1" dirty="0" smtClean="0"/>
              <a:t>Choice #1 is not asking for</a:t>
            </a:r>
            <a:r>
              <a:rPr lang="en-US" sz="1200" i="1" baseline="0" dirty="0" smtClean="0"/>
              <a:t> more information.</a:t>
            </a:r>
            <a:endParaRPr lang="en-US" sz="1200" i="1" dirty="0" smtClean="0"/>
          </a:p>
          <a:p>
            <a:pPr marL="457200" indent="-457200">
              <a:buFont typeface="Arial" charset="0"/>
              <a:buChar char="•"/>
            </a:pPr>
            <a:r>
              <a:rPr lang="en-US" sz="1200" i="1" dirty="0" smtClean="0"/>
              <a:t>Choice #2 is</a:t>
            </a:r>
            <a:r>
              <a:rPr lang="en-US" sz="1200" i="1" baseline="0" dirty="0" smtClean="0"/>
              <a:t> asking their partner for more information.</a:t>
            </a:r>
            <a:endParaRPr lang="en-US" sz="1200" i="1" dirty="0" smtClean="0"/>
          </a:p>
          <a:p>
            <a:pPr marL="457200" indent="-457200">
              <a:buFont typeface="Arial" charset="0"/>
              <a:buChar char="•"/>
            </a:pPr>
            <a:r>
              <a:rPr lang="en-US" sz="1200" i="1" dirty="0" smtClean="0"/>
              <a:t>I think Choice #2 is the better </a:t>
            </a:r>
            <a:r>
              <a:rPr lang="en-US" sz="1200" b="0" i="1" dirty="0" smtClean="0"/>
              <a:t>example of</a:t>
            </a:r>
            <a:r>
              <a:rPr lang="en-US" sz="1200" b="0" i="1" baseline="0" dirty="0" smtClean="0"/>
              <a:t> </a:t>
            </a:r>
            <a:r>
              <a:rPr lang="en-US" sz="1200" b="1" i="1" baseline="0" dirty="0" smtClean="0"/>
              <a:t>Prompting</a:t>
            </a:r>
            <a:endParaRPr lang="en-US" sz="1200" b="1" i="1" dirty="0" smtClean="0"/>
          </a:p>
        </p:txBody>
      </p:sp>
      <p:sp>
        <p:nvSpPr>
          <p:cNvPr id="4" name="Slide Number Placeholder 3"/>
          <p:cNvSpPr>
            <a:spLocks noGrp="1"/>
          </p:cNvSpPr>
          <p:nvPr>
            <p:ph type="sldNum" sz="quarter" idx="10"/>
          </p:nvPr>
        </p:nvSpPr>
        <p:spPr/>
        <p:txBody>
          <a:bodyPr/>
          <a:lstStyle/>
          <a:p>
            <a:fld id="{FCACF33E-9A4F-DC43-BEB4-18EC813BF4E4}" type="slidenum">
              <a:rPr lang="en-US" smtClean="0"/>
              <a:t>127</a:t>
            </a:fld>
            <a:endParaRPr lang="en-US"/>
          </a:p>
        </p:txBody>
      </p:sp>
    </p:spTree>
    <p:extLst>
      <p:ext uri="{BB962C8B-B14F-4D97-AF65-F5344CB8AC3E}">
        <p14:creationId xmlns:p14="http://schemas.microsoft.com/office/powerpoint/2010/main" val="172344312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Chorally read Updated Exchange #4 now that you’ve selected Choice #1.</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128</a:t>
            </a:fld>
            <a:endParaRPr lang="en-US"/>
          </a:p>
        </p:txBody>
      </p:sp>
    </p:spTree>
    <p:extLst>
      <p:ext uri="{BB962C8B-B14F-4D97-AF65-F5344CB8AC3E}">
        <p14:creationId xmlns:p14="http://schemas.microsoft.com/office/powerpoint/2010/main" val="136590120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EXCHANGE #</a:t>
            </a:r>
            <a:r>
              <a:rPr lang="en-US" sz="1200" b="1" u="sng" kern="1200" dirty="0" smtClean="0">
                <a:solidFill>
                  <a:schemeClr val="tx1"/>
                </a:solidFill>
                <a:effectLst/>
                <a:latin typeface="+mn-lt"/>
                <a:ea typeface="+mn-ea"/>
                <a:cs typeface="+mn-cs"/>
              </a:rPr>
              <a:t>3</a:t>
            </a:r>
          </a:p>
          <a:p>
            <a:pPr rtl="0" eaLnBrk="1" fontAlgn="t" latinLnBrk="0" hangingPunct="1"/>
            <a:r>
              <a:rPr lang="en-US" sz="1200" b="1" i="0" u="none" strike="noStrike" kern="1200" dirty="0" smtClean="0">
                <a:solidFill>
                  <a:schemeClr val="tx1"/>
                </a:solidFill>
                <a:effectLst/>
                <a:latin typeface="+mn-lt"/>
                <a:ea typeface="+mn-ea"/>
                <a:cs typeface="+mn-cs"/>
              </a:rPr>
              <a:t>Student A:</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I notice that there are four</a:t>
            </a:r>
            <a:r>
              <a:rPr lang="en-US" sz="1200" b="0" i="0" u="none" strike="noStrike" kern="1200" baseline="0" dirty="0" smtClean="0">
                <a:solidFill>
                  <a:schemeClr val="tx1"/>
                </a:solidFill>
                <a:effectLst/>
                <a:latin typeface="+mn-lt"/>
                <a:ea typeface="+mn-ea"/>
                <a:cs typeface="+mn-cs"/>
              </a:rPr>
              <a:t> children standing around another adult.  They are behind the other group in the classroom. </a:t>
            </a:r>
            <a:endParaRPr lang="en-US" sz="1200" b="0" i="0" u="none" strike="noStrike"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129</a:t>
            </a:fld>
            <a:endParaRPr lang="en-US"/>
          </a:p>
        </p:txBody>
      </p:sp>
    </p:spTree>
    <p:extLst>
      <p:ext uri="{BB962C8B-B14F-4D97-AF65-F5344CB8AC3E}">
        <p14:creationId xmlns:p14="http://schemas.microsoft.com/office/powerpoint/2010/main" val="2096221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Follow</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direction</a:t>
            </a:r>
            <a:r>
              <a:rPr lang="en-US" sz="1200" i="1" kern="1200" baseline="0" dirty="0" smtClean="0">
                <a:solidFill>
                  <a:schemeClr val="tx1"/>
                </a:solidFill>
                <a:effectLst/>
                <a:latin typeface="+mn-lt"/>
                <a:ea typeface="+mn-ea"/>
                <a:cs typeface="+mn-cs"/>
              </a:rPr>
              <a:t> #4</a:t>
            </a:r>
            <a:r>
              <a:rPr lang="en-US" sz="1200" i="1" kern="1200" dirty="0" smtClean="0">
                <a:solidFill>
                  <a:schemeClr val="tx1"/>
                </a:solidFill>
                <a:effectLst/>
                <a:latin typeface="+mn-lt"/>
                <a:ea typeface="+mn-ea"/>
                <a:cs typeface="+mn-cs"/>
              </a:rPr>
              <a:t> for the </a:t>
            </a:r>
            <a:r>
              <a:rPr lang="en-US" sz="1200" b="1" i="1" u="sng" kern="1200" dirty="0" smtClean="0">
                <a:solidFill>
                  <a:schemeClr val="tx1"/>
                </a:solidFill>
                <a:effectLst/>
                <a:latin typeface="+mn-lt"/>
                <a:ea typeface="+mn-ea"/>
                <a:cs typeface="+mn-cs"/>
              </a:rPr>
              <a:t>Rows of Communication</a:t>
            </a:r>
            <a:r>
              <a:rPr lang="en-US" sz="1200" b="0" i="1" u="none" kern="1200" dirty="0" smtClean="0">
                <a:solidFill>
                  <a:schemeClr val="tx1"/>
                </a:solidFill>
                <a:effectLst/>
                <a:latin typeface="+mn-lt"/>
                <a:ea typeface="+mn-ea"/>
                <a:cs typeface="+mn-cs"/>
              </a:rPr>
              <a:t> with students.</a:t>
            </a:r>
            <a:endParaRPr lang="en-US" b="0" u="none"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13</a:t>
            </a:fld>
            <a:endParaRPr lang="en-US"/>
          </a:p>
        </p:txBody>
      </p:sp>
    </p:spTree>
    <p:extLst>
      <p:ext uri="{BB962C8B-B14F-4D97-AF65-F5344CB8AC3E}">
        <p14:creationId xmlns:p14="http://schemas.microsoft.com/office/powerpoint/2010/main" val="123164566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b="1" u="sng" dirty="0" smtClean="0"/>
          </a:p>
          <a:p>
            <a:r>
              <a:rPr lang="en-US" i="1" dirty="0" smtClean="0"/>
              <a:t>Let’s listen to two different responses and think about which is the best  example of </a:t>
            </a:r>
            <a:r>
              <a:rPr lang="en-US" b="1" i="1" dirty="0" smtClean="0"/>
              <a:t>prompting:</a:t>
            </a:r>
            <a:r>
              <a:rPr lang="en-US" i="1" dirty="0" smtClean="0"/>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130</a:t>
            </a:fld>
            <a:endParaRPr lang="en-US"/>
          </a:p>
        </p:txBody>
      </p:sp>
    </p:spTree>
    <p:extLst>
      <p:ext uri="{BB962C8B-B14F-4D97-AF65-F5344CB8AC3E}">
        <p14:creationId xmlns:p14="http://schemas.microsoft.com/office/powerpoint/2010/main" val="195716959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Tell</a:t>
            </a:r>
            <a:r>
              <a:rPr lang="en-US" sz="1200" kern="1200" baseline="0" dirty="0" smtClean="0">
                <a:solidFill>
                  <a:schemeClr val="tx1"/>
                </a:solidFill>
                <a:effectLst/>
                <a:latin typeface="+mn-lt"/>
                <a:ea typeface="+mn-ea"/>
                <a:cs typeface="+mn-cs"/>
              </a:rPr>
              <a:t> students to move to one side of the room for Choice #1 and a different side of the room for Choice #2. </a:t>
            </a:r>
            <a:r>
              <a:rPr lang="en-US" sz="1200" kern="1200" dirty="0" smtClean="0">
                <a:solidFill>
                  <a:schemeClr val="tx1"/>
                </a:solidFill>
                <a:effectLst/>
                <a:latin typeface="+mn-lt"/>
                <a:ea typeface="+mn-ea"/>
                <a:cs typeface="+mn-cs"/>
              </a:rPr>
              <a:t>Gesture to where you</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want students to move.</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student</a:t>
            </a:r>
            <a:r>
              <a:rPr lang="en-US" sz="1200" kern="1200" baseline="0" dirty="0" smtClean="0">
                <a:solidFill>
                  <a:schemeClr val="tx1"/>
                </a:solidFill>
                <a:effectLst/>
                <a:latin typeface="+mn-lt"/>
                <a:ea typeface="+mn-ea"/>
                <a:cs typeface="+mn-cs"/>
              </a:rPr>
              <a:t>s make a choice have them think and talk about why that is the best choice.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131</a:t>
            </a:fld>
            <a:endParaRPr lang="en-US"/>
          </a:p>
        </p:txBody>
      </p:sp>
    </p:spTree>
    <p:extLst>
      <p:ext uri="{BB962C8B-B14F-4D97-AF65-F5344CB8AC3E}">
        <p14:creationId xmlns:p14="http://schemas.microsoft.com/office/powerpoint/2010/main" val="160884881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Think Aloud: </a:t>
            </a:r>
          </a:p>
          <a:p>
            <a:pPr marL="457200" indent="-457200">
              <a:buFont typeface="Arial" charset="0"/>
              <a:buChar char="•"/>
            </a:pPr>
            <a:r>
              <a:rPr lang="en-US" sz="1200" i="1" dirty="0" smtClean="0"/>
              <a:t>Which one uses their own words to prompt</a:t>
            </a:r>
            <a:r>
              <a:rPr lang="en-US" sz="1200" i="1" baseline="0" dirty="0" smtClean="0"/>
              <a:t> </a:t>
            </a:r>
            <a:r>
              <a:rPr lang="en-US" sz="1200" i="1" dirty="0" smtClean="0"/>
              <a:t>Student A’s idea?</a:t>
            </a:r>
          </a:p>
          <a:p>
            <a:pPr marL="457200" marR="0" indent="-457200" algn="l" defTabSz="914400" rtl="0" eaLnBrk="1" fontAlgn="auto" latinLnBrk="0" hangingPunct="1">
              <a:lnSpc>
                <a:spcPct val="100000"/>
              </a:lnSpc>
              <a:spcBef>
                <a:spcPts val="0"/>
              </a:spcBef>
              <a:spcAft>
                <a:spcPts val="0"/>
              </a:spcAft>
              <a:buClrTx/>
              <a:buSzTx/>
              <a:buFont typeface="Arial" charset="0"/>
              <a:buChar char="•"/>
              <a:tabLst/>
              <a:defRPr/>
            </a:pPr>
            <a:r>
              <a:rPr lang="en-US" sz="1200" i="1" dirty="0" smtClean="0"/>
              <a:t>Choice #1 is</a:t>
            </a:r>
            <a:r>
              <a:rPr lang="en-US" sz="1200" i="1" baseline="0" dirty="0" smtClean="0"/>
              <a:t> asking their partner for more information.</a:t>
            </a:r>
            <a:endParaRPr lang="en-US" sz="1200" i="1" dirty="0" smtClean="0"/>
          </a:p>
          <a:p>
            <a:pPr marL="457200" indent="-457200">
              <a:buFont typeface="Arial" charset="0"/>
              <a:buChar char="•"/>
            </a:pPr>
            <a:r>
              <a:rPr lang="en-US" sz="1200" i="1" dirty="0" smtClean="0"/>
              <a:t>Choice #2 is not asking for</a:t>
            </a:r>
            <a:r>
              <a:rPr lang="en-US" sz="1200" i="1" baseline="0" dirty="0" smtClean="0"/>
              <a:t> more information.</a:t>
            </a:r>
            <a:endParaRPr lang="en-US" sz="1200" i="1" dirty="0" smtClean="0"/>
          </a:p>
          <a:p>
            <a:pPr marL="457200" indent="-457200">
              <a:buFont typeface="Arial" charset="0"/>
              <a:buChar char="•"/>
            </a:pPr>
            <a:r>
              <a:rPr lang="en-US" sz="1200" i="1" dirty="0" smtClean="0"/>
              <a:t>I think Choice #1 is the better </a:t>
            </a:r>
            <a:r>
              <a:rPr lang="en-US" sz="1200" b="0" i="1" dirty="0" smtClean="0"/>
              <a:t>example of</a:t>
            </a:r>
            <a:r>
              <a:rPr lang="en-US" sz="1200" b="0" i="1" baseline="0" dirty="0" smtClean="0"/>
              <a:t> </a:t>
            </a:r>
            <a:r>
              <a:rPr lang="en-US" sz="1200" b="1" i="1" baseline="0" dirty="0" smtClean="0"/>
              <a:t>Prompting</a:t>
            </a:r>
            <a:endParaRPr lang="en-US" sz="1200" b="1" i="1" dirty="0" smtClean="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132</a:t>
            </a:fld>
            <a:endParaRPr lang="en-US"/>
          </a:p>
        </p:txBody>
      </p:sp>
    </p:spTree>
    <p:extLst>
      <p:ext uri="{BB962C8B-B14F-4D97-AF65-F5344CB8AC3E}">
        <p14:creationId xmlns:p14="http://schemas.microsoft.com/office/powerpoint/2010/main" val="17015712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Chorally read Updated Exchange #4 now that you’ve selected Choice #1.</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133</a:t>
            </a:fld>
            <a:endParaRPr lang="en-US"/>
          </a:p>
        </p:txBody>
      </p:sp>
    </p:spTree>
    <p:extLst>
      <p:ext uri="{BB962C8B-B14F-4D97-AF65-F5344CB8AC3E}">
        <p14:creationId xmlns:p14="http://schemas.microsoft.com/office/powerpoint/2010/main" val="200135526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Ask students</a:t>
            </a:r>
            <a:r>
              <a:rPr lang="en-US" sz="1200" kern="1200" baseline="0" dirty="0" smtClean="0">
                <a:solidFill>
                  <a:schemeClr val="tx1"/>
                </a:solidFill>
                <a:effectLst/>
                <a:latin typeface="+mn-lt"/>
                <a:ea typeface="+mn-ea"/>
                <a:cs typeface="+mn-cs"/>
              </a:rPr>
              <a:t> to respond to the following prompt: </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i="1" dirty="0" smtClean="0"/>
              <a:t>What examples of </a:t>
            </a:r>
            <a:r>
              <a:rPr lang="en-US" sz="1200" b="1" i="1" dirty="0" smtClean="0"/>
              <a:t>prompting </a:t>
            </a:r>
            <a:r>
              <a:rPr lang="en-US" sz="1200" i="1" dirty="0" smtClean="0"/>
              <a:t>did you hear? How do you know?</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Call on one or two students to share.</a:t>
            </a:r>
            <a:r>
              <a:rPr lang="en-US" sz="1200" kern="1200" cap="all" smtClean="0">
                <a:solidFill>
                  <a:schemeClr val="tx1"/>
                </a:solidFill>
                <a:effectLst/>
                <a:latin typeface="+mn-lt"/>
                <a:ea typeface="+mn-ea"/>
                <a:cs typeface="+mn-cs"/>
              </a:rPr>
              <a:t> </a:t>
            </a:r>
            <a:endParaRPr lang="en-US" sz="1200" kern="120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134</a:t>
            </a:fld>
            <a:endParaRPr lang="en-US"/>
          </a:p>
        </p:txBody>
      </p:sp>
    </p:spTree>
    <p:extLst>
      <p:ext uri="{BB962C8B-B14F-4D97-AF65-F5344CB8AC3E}">
        <p14:creationId xmlns:p14="http://schemas.microsoft.com/office/powerpoint/2010/main" val="1164481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We will now meet with a partner to practice prompting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about the visual text.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Stand Up, Hand Up, Pair Up – </a:t>
            </a:r>
            <a:r>
              <a:rPr lang="en-US" sz="1200" kern="1200" dirty="0" smtClean="0">
                <a:solidFill>
                  <a:schemeClr val="tx1"/>
                </a:solidFill>
                <a:effectLst/>
                <a:latin typeface="+mn-lt"/>
                <a:ea typeface="+mn-ea"/>
                <a:cs typeface="+mn-cs"/>
              </a:rPr>
              <a:t>This is a strategy for pairing students up with a different conversation/learning partner. Students stand up, raise one hand in the air, and walk across the room in search of a partner. Students then simulate a “silent high five” to indicate that they have selected a partner.  The purpose of this protocol is to provide students with a structured opportunity to engage with diverse partners and practice learning from others.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Show how to use the </a:t>
            </a:r>
            <a:r>
              <a:rPr lang="en-US" sz="1200" b="1" kern="1200" dirty="0" smtClean="0">
                <a:solidFill>
                  <a:schemeClr val="tx1"/>
                </a:solidFill>
                <a:effectLst/>
                <a:latin typeface="+mn-lt"/>
                <a:ea typeface="+mn-ea"/>
                <a:cs typeface="+mn-cs"/>
              </a:rPr>
              <a:t>Stand Up, Hand Up, Pair Up Strategy</a:t>
            </a:r>
            <a:r>
              <a:rPr lang="en-US" sz="1200" kern="1200" dirty="0" smtClean="0">
                <a:solidFill>
                  <a:schemeClr val="tx1"/>
                </a:solidFill>
                <a:effectLst/>
                <a:latin typeface="+mn-lt"/>
                <a:ea typeface="+mn-ea"/>
                <a:cs typeface="+mn-cs"/>
              </a:rPr>
              <a:t> to find a new partner. Model looking standing up </a:t>
            </a:r>
            <a:r>
              <a:rPr lang="en-US" sz="1200" b="1" kern="1200" dirty="0" smtClean="0">
                <a:solidFill>
                  <a:schemeClr val="tx1"/>
                </a:solidFill>
                <a:effectLst/>
                <a:latin typeface="+mn-lt"/>
                <a:ea typeface="+mn-ea"/>
                <a:cs typeface="+mn-cs"/>
              </a:rPr>
              <a:t>(Stand Up)</a:t>
            </a:r>
            <a:r>
              <a:rPr lang="en-US" sz="1200" kern="1200" dirty="0" smtClean="0">
                <a:solidFill>
                  <a:schemeClr val="tx1"/>
                </a:solidFill>
                <a:effectLst/>
                <a:latin typeface="+mn-lt"/>
                <a:ea typeface="+mn-ea"/>
                <a:cs typeface="+mn-cs"/>
              </a:rPr>
              <a:t>, raising one hand in the air </a:t>
            </a:r>
            <a:r>
              <a:rPr lang="en-US" sz="1200" b="1" kern="1200" dirty="0" smtClean="0">
                <a:solidFill>
                  <a:schemeClr val="tx1"/>
                </a:solidFill>
                <a:effectLst/>
                <a:latin typeface="+mn-lt"/>
                <a:ea typeface="+mn-ea"/>
                <a:cs typeface="+mn-cs"/>
              </a:rPr>
              <a:t>(Hand Up)</a:t>
            </a:r>
            <a:r>
              <a:rPr lang="en-US" sz="1200" kern="1200" dirty="0" smtClean="0">
                <a:solidFill>
                  <a:schemeClr val="tx1"/>
                </a:solidFill>
                <a:effectLst/>
                <a:latin typeface="+mn-lt"/>
                <a:ea typeface="+mn-ea"/>
                <a:cs typeface="+mn-cs"/>
              </a:rPr>
              <a:t>, and walking across the room to find a partner </a:t>
            </a:r>
            <a:r>
              <a:rPr lang="en-US" sz="1200" b="1" kern="1200" dirty="0" smtClean="0">
                <a:solidFill>
                  <a:schemeClr val="tx1"/>
                </a:solidFill>
                <a:effectLst/>
                <a:latin typeface="+mn-lt"/>
                <a:ea typeface="+mn-ea"/>
                <a:cs typeface="+mn-cs"/>
              </a:rPr>
              <a:t>(Pair Up)</a:t>
            </a:r>
            <a:r>
              <a:rPr lang="en-US" sz="1200" kern="1200" dirty="0" smtClean="0">
                <a:solidFill>
                  <a:schemeClr val="tx1"/>
                </a:solidFill>
                <a:effectLst/>
                <a:latin typeface="+mn-lt"/>
                <a:ea typeface="+mn-ea"/>
                <a:cs typeface="+mn-cs"/>
              </a:rPr>
              <a:t>. Demonstrate how to connect your hand to your partner’s hand to confirm that you’ve selected each other. Have students do the same. You may have students sit down once they have a partner.</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I will walk around and listen to notice who is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Use the </a:t>
            </a:r>
            <a:r>
              <a:rPr lang="en-US" sz="1200" b="1" i="1" u="sng" kern="1200" dirty="0" smtClean="0">
                <a:solidFill>
                  <a:schemeClr val="tx1"/>
                </a:solidFill>
                <a:effectLst/>
                <a:latin typeface="+mn-lt"/>
                <a:ea typeface="+mn-ea"/>
                <a:cs typeface="+mn-cs"/>
              </a:rPr>
              <a:t>Conversation Pattern Poster</a:t>
            </a:r>
            <a:r>
              <a:rPr lang="en-US" sz="1200" i="1" kern="1200" dirty="0" smtClean="0">
                <a:solidFill>
                  <a:schemeClr val="tx1"/>
                </a:solidFill>
                <a:effectLst/>
                <a:latin typeface="+mn-lt"/>
                <a:ea typeface="+mn-ea"/>
                <a:cs typeface="+mn-cs"/>
              </a:rPr>
              <a:t> or the </a:t>
            </a:r>
            <a:r>
              <a:rPr lang="en-US" sz="1200" b="1" i="1" u="sng" kern="1200" dirty="0" smtClean="0">
                <a:solidFill>
                  <a:schemeClr val="tx1"/>
                </a:solidFill>
                <a:effectLst/>
                <a:latin typeface="+mn-lt"/>
                <a:ea typeface="+mn-ea"/>
                <a:cs typeface="+mn-cs"/>
              </a:rPr>
              <a:t>Class Conversation Pattern Guide</a:t>
            </a:r>
            <a:r>
              <a:rPr lang="en-US" sz="1200" i="1" kern="1200" dirty="0" smtClean="0">
                <a:solidFill>
                  <a:schemeClr val="tx1"/>
                </a:solidFill>
                <a:effectLst/>
                <a:latin typeface="+mn-lt"/>
                <a:ea typeface="+mn-ea"/>
                <a:cs typeface="+mn-cs"/>
              </a:rPr>
              <a:t> (point to pre-charted response starters) to remind you of the pattern. </a:t>
            </a:r>
            <a:r>
              <a:rPr lang="en-US" sz="1200" kern="1200" dirty="0" smtClean="0">
                <a:solidFill>
                  <a:schemeClr val="tx1"/>
                </a:solidFill>
                <a:effectLst/>
                <a:latin typeface="+mn-lt"/>
                <a:ea typeface="+mn-ea"/>
                <a:cs typeface="+mn-cs"/>
              </a:rPr>
              <a:t>Chorally read the response starters again. </a:t>
            </a:r>
            <a:r>
              <a:rPr lang="en-US" sz="1200" i="1" kern="1200" dirty="0" smtClean="0">
                <a:solidFill>
                  <a:schemeClr val="tx1"/>
                </a:solidFill>
                <a:effectLst/>
                <a:latin typeface="+mn-lt"/>
                <a:ea typeface="+mn-ea"/>
                <a:cs typeface="+mn-cs"/>
              </a:rPr>
              <a:t>The prompt is: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notice in the visual text? CLARIFY by prompting</a:t>
            </a:r>
            <a:r>
              <a:rPr lang="en-US" sz="1200" b="1" kern="1200" baseline="0" dirty="0" smtClean="0">
                <a:solidFill>
                  <a:schemeClr val="tx1"/>
                </a:solidFill>
                <a:effectLst/>
                <a:latin typeface="+mn-lt"/>
                <a:ea typeface="+mn-ea"/>
                <a:cs typeface="+mn-cs"/>
              </a:rPr>
              <a:t> for more information</a:t>
            </a:r>
            <a:r>
              <a:rPr lang="en-US" sz="1200" b="1" kern="1200" dirty="0" smtClean="0">
                <a:solidFill>
                  <a:schemeClr val="tx1"/>
                </a:solidFill>
                <a:effectLst/>
                <a:latin typeface="+mn-lt"/>
                <a:ea typeface="+mn-ea"/>
                <a:cs typeface="+mn-cs"/>
              </a:rPr>
              <a:t>.</a:t>
            </a:r>
            <a:r>
              <a:rPr lang="en-US" dirty="0" smtClean="0">
                <a:effectLst/>
              </a:rPr>
              <a:t> </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135</a:t>
            </a:fld>
            <a:endParaRPr lang="en-US"/>
          </a:p>
        </p:txBody>
      </p:sp>
    </p:spTree>
    <p:extLst>
      <p:ext uri="{BB962C8B-B14F-4D97-AF65-F5344CB8AC3E}">
        <p14:creationId xmlns:p14="http://schemas.microsoft.com/office/powerpoint/2010/main" val="13276786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Student Visual Text </a:t>
            </a:r>
          </a:p>
          <a:p>
            <a:r>
              <a:rPr lang="en-US" sz="1200" b="1" kern="1200" dirty="0" smtClean="0">
                <a:solidFill>
                  <a:schemeClr val="tx1"/>
                </a:solidFill>
                <a:effectLst/>
                <a:latin typeface="+mn-lt"/>
                <a:ea typeface="+mn-ea"/>
                <a:cs typeface="+mn-cs"/>
              </a:rPr>
              <a:t>Direct</a:t>
            </a:r>
            <a:r>
              <a:rPr lang="en-US" sz="1200" b="1" kern="1200" baseline="0" dirty="0" smtClean="0">
                <a:solidFill>
                  <a:schemeClr val="tx1"/>
                </a:solidFill>
                <a:effectLst/>
                <a:latin typeface="+mn-lt"/>
                <a:ea typeface="+mn-ea"/>
                <a:cs typeface="+mn-cs"/>
              </a:rPr>
              <a:t> students to use their Think Time</a:t>
            </a:r>
            <a:endParaRPr lang="en-US" dirty="0" smtClean="0"/>
          </a:p>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notice in the visual text? CLARIFY by prompting</a:t>
            </a:r>
            <a:r>
              <a:rPr lang="en-US" sz="1200" b="1" kern="1200" baseline="0" dirty="0" smtClean="0">
                <a:solidFill>
                  <a:schemeClr val="tx1"/>
                </a:solidFill>
                <a:effectLst/>
                <a:latin typeface="+mn-lt"/>
                <a:ea typeface="+mn-ea"/>
                <a:cs typeface="+mn-cs"/>
              </a:rPr>
              <a:t> for more information</a:t>
            </a:r>
            <a:r>
              <a:rPr lang="en-US" sz="1200" b="1" kern="1200" dirty="0" smtClean="0">
                <a:solidFill>
                  <a:schemeClr val="tx1"/>
                </a:solidFill>
                <a:effectLst/>
                <a:latin typeface="+mn-lt"/>
                <a:ea typeface="+mn-ea"/>
                <a:cs typeface="+mn-cs"/>
              </a:rPr>
              <a:t>.</a:t>
            </a:r>
            <a:r>
              <a:rPr lang="en-US" dirty="0" smtClean="0">
                <a:effectLst/>
              </a:rPr>
              <a:t> </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136</a:t>
            </a:fld>
            <a:endParaRPr lang="en-US"/>
          </a:p>
        </p:txBody>
      </p:sp>
    </p:spTree>
    <p:extLst>
      <p:ext uri="{BB962C8B-B14F-4D97-AF65-F5344CB8AC3E}">
        <p14:creationId xmlns:p14="http://schemas.microsoft.com/office/powerpoint/2010/main" val="103525279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 will walk around and listen to notice who </a:t>
            </a:r>
            <a:r>
              <a:rPr lang="en-US" sz="1200" i="1" kern="1200" dirty="0" smtClean="0">
                <a:solidFill>
                  <a:schemeClr val="tx1"/>
                </a:solidFill>
                <a:effectLst/>
                <a:latin typeface="+mn-lt"/>
                <a:ea typeface="+mn-ea"/>
                <a:cs typeface="+mn-cs"/>
              </a:rPr>
              <a:t>is prompting. </a:t>
            </a:r>
            <a:r>
              <a:rPr lang="en-US" sz="1200" i="1" kern="1200" dirty="0" smtClean="0">
                <a:solidFill>
                  <a:schemeClr val="tx1"/>
                </a:solidFill>
                <a:effectLst/>
                <a:latin typeface="+mn-lt"/>
                <a:ea typeface="+mn-ea"/>
                <a:cs typeface="+mn-cs"/>
              </a:rPr>
              <a:t>Use the </a:t>
            </a:r>
            <a:r>
              <a:rPr lang="en-US" sz="1200" b="1" i="1" u="sng" kern="1200" dirty="0" smtClean="0">
                <a:solidFill>
                  <a:schemeClr val="tx1"/>
                </a:solidFill>
                <a:effectLst/>
                <a:latin typeface="+mn-lt"/>
                <a:ea typeface="+mn-ea"/>
                <a:cs typeface="+mn-cs"/>
              </a:rPr>
              <a:t>Conversation Pattern Poster</a:t>
            </a:r>
            <a:r>
              <a:rPr lang="en-US" sz="1200" i="1" kern="1200" dirty="0" smtClean="0">
                <a:solidFill>
                  <a:schemeClr val="tx1"/>
                </a:solidFill>
                <a:effectLst/>
                <a:latin typeface="+mn-lt"/>
                <a:ea typeface="+mn-ea"/>
                <a:cs typeface="+mn-cs"/>
              </a:rPr>
              <a:t> or the </a:t>
            </a:r>
            <a:r>
              <a:rPr lang="en-US" sz="1200" b="1" i="1" u="sng" kern="1200" dirty="0" smtClean="0">
                <a:solidFill>
                  <a:schemeClr val="tx1"/>
                </a:solidFill>
                <a:effectLst/>
                <a:latin typeface="+mn-lt"/>
                <a:ea typeface="+mn-ea"/>
                <a:cs typeface="+mn-cs"/>
              </a:rPr>
              <a:t>Class Conversation Pattern Guide</a:t>
            </a:r>
            <a:r>
              <a:rPr lang="en-US" sz="1200" i="1" kern="1200" dirty="0" smtClean="0">
                <a:solidFill>
                  <a:schemeClr val="tx1"/>
                </a:solidFill>
                <a:effectLst/>
                <a:latin typeface="+mn-lt"/>
                <a:ea typeface="+mn-ea"/>
                <a:cs typeface="+mn-cs"/>
              </a:rPr>
              <a:t> (point to pre-charted response starters) to remind you of the pattern. </a:t>
            </a:r>
            <a:r>
              <a:rPr lang="en-US" sz="1200" kern="1200" dirty="0" smtClean="0">
                <a:solidFill>
                  <a:schemeClr val="tx1"/>
                </a:solidFill>
                <a:effectLst/>
                <a:latin typeface="+mn-lt"/>
                <a:ea typeface="+mn-ea"/>
                <a:cs typeface="+mn-cs"/>
              </a:rPr>
              <a:t>Chorally read the response starters again.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What do you notice in the visual text? CLARIFY by prompting</a:t>
            </a:r>
            <a:r>
              <a:rPr lang="en-US" sz="1200" b="1" kern="1200" baseline="0" dirty="0" smtClean="0">
                <a:solidFill>
                  <a:schemeClr val="tx1"/>
                </a:solidFill>
                <a:effectLst/>
                <a:latin typeface="+mn-lt"/>
                <a:ea typeface="+mn-ea"/>
                <a:cs typeface="+mn-cs"/>
              </a:rPr>
              <a:t> for more information</a:t>
            </a:r>
            <a:r>
              <a:rPr lang="en-US" sz="1200" b="1" kern="1200" dirty="0" smtClean="0">
                <a:solidFill>
                  <a:schemeClr val="tx1"/>
                </a:solidFill>
                <a:effectLst/>
                <a:latin typeface="+mn-lt"/>
                <a:ea typeface="+mn-ea"/>
                <a:cs typeface="+mn-cs"/>
              </a:rPr>
              <a:t>.</a:t>
            </a:r>
            <a:r>
              <a:rPr lang="en-US" dirty="0" smtClean="0">
                <a:effectLst/>
              </a:rPr>
              <a:t> </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137</a:t>
            </a:fld>
            <a:endParaRPr lang="en-US"/>
          </a:p>
        </p:txBody>
      </p:sp>
    </p:spTree>
    <p:extLst>
      <p:ext uri="{BB962C8B-B14F-4D97-AF65-F5344CB8AC3E}">
        <p14:creationId xmlns:p14="http://schemas.microsoft.com/office/powerpoint/2010/main" val="109598762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kumimoji="0" lang="en-US" sz="2400" b="1" i="0" u="none" strike="noStrike" kern="1200" cap="none" spc="0" normalizeH="0" baseline="0" noProof="0" dirty="0" smtClean="0">
                <a:ln>
                  <a:noFill/>
                </a:ln>
                <a:solidFill>
                  <a:prstClr val="black"/>
                </a:solidFill>
                <a:effectLst/>
                <a:uLnTx/>
                <a:uFillTx/>
                <a:latin typeface="+mn-lt"/>
                <a:ea typeface="+mn-ea"/>
                <a:cs typeface="+mn-cs"/>
              </a:rPr>
              <a:t>What do you notice in the visual text? CLARIFY by prompting for more information. </a:t>
            </a:r>
          </a:p>
          <a:p>
            <a:endParaRPr kumimoji="0" lang="en-US" sz="2400" b="0" i="0" u="none" strike="noStrike" kern="1200" cap="none" spc="0" normalizeH="0" baseline="0" noProof="0" dirty="0" smtClean="0">
              <a:ln>
                <a:noFill/>
              </a:ln>
              <a:solidFill>
                <a:prstClr val="black"/>
              </a:solidFill>
              <a:effectLst/>
              <a:uLnTx/>
              <a:uFillTx/>
              <a:latin typeface="+mn-lt"/>
              <a:ea typeface="+mn-ea"/>
              <a:cs typeface="+mn-cs"/>
            </a:endParaRPr>
          </a:p>
          <a:p>
            <a:r>
              <a:rPr lang="en-US" sz="1200" kern="1200" dirty="0" smtClean="0">
                <a:solidFill>
                  <a:schemeClr val="tx1"/>
                </a:solidFill>
                <a:effectLst/>
                <a:latin typeface="+mn-lt"/>
                <a:ea typeface="+mn-ea"/>
                <a:cs typeface="+mn-cs"/>
              </a:rPr>
              <a:t>Collect </a:t>
            </a:r>
            <a:r>
              <a:rPr lang="en-US" sz="1200" kern="1200" dirty="0" smtClean="0">
                <a:solidFill>
                  <a:schemeClr val="tx1"/>
                </a:solidFill>
                <a:effectLst/>
                <a:latin typeface="+mn-lt"/>
                <a:ea typeface="+mn-ea"/>
                <a:cs typeface="+mn-cs"/>
              </a:rPr>
              <a:t>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a whole-group discussion to debrief how the students did the following:</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1200" b="0" i="1" u="none" strike="noStrike" cap="none" normalizeH="0" baseline="0" dirty="0" smtClean="0">
                <a:ln>
                  <a:noFill/>
                </a:ln>
                <a:solidFill>
                  <a:schemeClr val="tx1"/>
                </a:solidFill>
                <a:effectLst/>
              </a:rPr>
              <a:t>How did they </a:t>
            </a:r>
            <a:r>
              <a:rPr kumimoji="0" lang="en-US" altLang="en-US" sz="1200" b="1" i="1" u="none" strike="noStrike" cap="none" normalizeH="0" baseline="0" dirty="0" smtClean="0">
                <a:ln>
                  <a:noFill/>
                </a:ln>
                <a:solidFill>
                  <a:schemeClr val="tx1"/>
                </a:solidFill>
                <a:effectLst/>
              </a:rPr>
              <a:t>CLARIFY </a:t>
            </a:r>
            <a:r>
              <a:rPr kumimoji="0" lang="en-US" altLang="en-US" sz="1200" i="1" u="none" strike="noStrike" cap="none" normalizeH="0" baseline="0" dirty="0" smtClean="0">
                <a:ln>
                  <a:noFill/>
                </a:ln>
                <a:solidFill>
                  <a:schemeClr val="tx1"/>
                </a:solidFill>
                <a:effectLst/>
              </a:rPr>
              <a:t>ideas by </a:t>
            </a:r>
            <a:r>
              <a:rPr kumimoji="0" lang="en-US" altLang="en-US" sz="1200" b="1" i="1" u="none" strike="noStrike" cap="none" normalizeH="0" baseline="0" dirty="0" smtClean="0">
                <a:ln>
                  <a:noFill/>
                </a:ln>
                <a:solidFill>
                  <a:schemeClr val="tx1"/>
                </a:solidFill>
                <a:effectLst/>
              </a:rPr>
              <a:t>prompting</a:t>
            </a:r>
            <a:r>
              <a:rPr kumimoji="0" lang="en-US" altLang="en-US" sz="1200" i="1" u="none" strike="noStrike" cap="none" normalizeH="0" baseline="0" dirty="0" smtClean="0">
                <a:ln>
                  <a:noFill/>
                </a:ln>
                <a:solidFill>
                  <a:schemeClr val="tx1"/>
                </a:solidFill>
                <a:effectLst/>
              </a:rPr>
              <a:t> for more information?</a:t>
            </a:r>
            <a:endParaRPr kumimoji="0" lang="en-US" altLang="en-US" sz="12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800" b="0" i="0" u="none" strike="noStrike" cap="none" normalizeH="0" baseline="0" dirty="0" smtClean="0">
              <a:ln>
                <a:noFill/>
              </a:ln>
              <a:solidFill>
                <a:schemeClr val="tx1"/>
              </a:solidFill>
              <a:effectLst/>
            </a:endParaRPr>
          </a:p>
          <a:p>
            <a:pPr marL="342900" indent="-342900" eaLnBrk="0" fontAlgn="base" hangingPunct="0">
              <a:spcBef>
                <a:spcPct val="0"/>
              </a:spcBef>
              <a:spcAft>
                <a:spcPct val="0"/>
              </a:spcAft>
              <a:buFont typeface="Wingdings" charset="2"/>
              <a:buChar char="ü"/>
            </a:pPr>
            <a:r>
              <a:rPr lang="en-US" altLang="en-US" sz="1200" i="1" dirty="0" smtClean="0"/>
              <a:t>What language did they use?</a:t>
            </a:r>
            <a:endParaRPr lang="en-US" altLang="en-US" sz="1200" dirty="0"/>
          </a:p>
        </p:txBody>
      </p:sp>
      <p:sp>
        <p:nvSpPr>
          <p:cNvPr id="4" name="Slide Number Placeholder 3"/>
          <p:cNvSpPr>
            <a:spLocks noGrp="1"/>
          </p:cNvSpPr>
          <p:nvPr>
            <p:ph type="sldNum" sz="quarter" idx="10"/>
          </p:nvPr>
        </p:nvSpPr>
        <p:spPr/>
        <p:txBody>
          <a:bodyPr/>
          <a:lstStyle/>
          <a:p>
            <a:fld id="{FCACF33E-9A4F-DC43-BEB4-18EC813BF4E4}" type="slidenum">
              <a:rPr lang="en-US" smtClean="0"/>
              <a:t>138</a:t>
            </a:fld>
            <a:endParaRPr lang="en-US"/>
          </a:p>
        </p:txBody>
      </p:sp>
    </p:spTree>
    <p:extLst>
      <p:ext uri="{BB962C8B-B14F-4D97-AF65-F5344CB8AC3E}">
        <p14:creationId xmlns:p14="http://schemas.microsoft.com/office/powerpoint/2010/main" val="101904023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will think about the objective and self-assess. </a:t>
            </a:r>
            <a:r>
              <a:rPr lang="en-US" sz="1200" kern="1200" dirty="0" smtClean="0">
                <a:solidFill>
                  <a:schemeClr val="tx1"/>
                </a:solidFill>
                <a:effectLst/>
                <a:latin typeface="+mn-lt"/>
                <a:ea typeface="+mn-ea"/>
                <a:cs typeface="+mn-cs"/>
              </a:rPr>
              <a:t>After students have had a few minutes to discuss with a partner</a:t>
            </a:r>
            <a:r>
              <a:rPr lang="en-US" sz="1200" kern="1200" baseline="0" dirty="0" smtClean="0">
                <a:solidFill>
                  <a:schemeClr val="tx1"/>
                </a:solidFill>
                <a:effectLst/>
                <a:latin typeface="+mn-lt"/>
                <a:ea typeface="+mn-ea"/>
                <a:cs typeface="+mn-cs"/>
              </a:rPr>
              <a:t> c</a:t>
            </a:r>
            <a:r>
              <a:rPr lang="en-US" sz="1200" kern="1200" dirty="0" smtClean="0">
                <a:solidFill>
                  <a:schemeClr val="tx1"/>
                </a:solidFill>
                <a:effectLst/>
                <a:latin typeface="+mn-lt"/>
                <a:ea typeface="+mn-ea"/>
                <a:cs typeface="+mn-cs"/>
              </a:rPr>
              <a:t>all on one or two individuals to share out with the whole group.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139</a:t>
            </a:fld>
            <a:endParaRPr lang="en-US"/>
          </a:p>
        </p:txBody>
      </p:sp>
    </p:spTree>
    <p:extLst>
      <p:ext uri="{BB962C8B-B14F-4D97-AF65-F5344CB8AC3E}">
        <p14:creationId xmlns:p14="http://schemas.microsoft.com/office/powerpoint/2010/main" val="272387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Follow</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direction</a:t>
            </a:r>
            <a:r>
              <a:rPr lang="en-US" sz="1200" i="1" kern="1200" baseline="0" dirty="0" smtClean="0">
                <a:solidFill>
                  <a:schemeClr val="tx1"/>
                </a:solidFill>
                <a:effectLst/>
                <a:latin typeface="+mn-lt"/>
                <a:ea typeface="+mn-ea"/>
                <a:cs typeface="+mn-cs"/>
              </a:rPr>
              <a:t> 5 and #6</a:t>
            </a:r>
            <a:r>
              <a:rPr lang="en-US" sz="1200" i="1" kern="1200" dirty="0" smtClean="0">
                <a:solidFill>
                  <a:schemeClr val="tx1"/>
                </a:solidFill>
                <a:effectLst/>
                <a:latin typeface="+mn-lt"/>
                <a:ea typeface="+mn-ea"/>
                <a:cs typeface="+mn-cs"/>
              </a:rPr>
              <a:t> for the </a:t>
            </a:r>
            <a:r>
              <a:rPr lang="en-US" sz="1200" b="1" i="1" u="sng" kern="1200" dirty="0" smtClean="0">
                <a:solidFill>
                  <a:schemeClr val="tx1"/>
                </a:solidFill>
                <a:effectLst/>
                <a:latin typeface="+mn-lt"/>
                <a:ea typeface="+mn-ea"/>
                <a:cs typeface="+mn-cs"/>
              </a:rPr>
              <a:t>Rows of Communication</a:t>
            </a:r>
            <a:r>
              <a:rPr lang="en-US" sz="1200" b="0" i="1" u="none" kern="1200" dirty="0" smtClean="0">
                <a:solidFill>
                  <a:schemeClr val="tx1"/>
                </a:solidFill>
                <a:effectLst/>
                <a:latin typeface="+mn-lt"/>
                <a:ea typeface="+mn-ea"/>
                <a:cs typeface="+mn-cs"/>
              </a:rPr>
              <a:t> with students.</a:t>
            </a:r>
            <a:endParaRPr lang="en-US" b="0" u="none"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students stand up. Have one row move one place to the right, while the other row stays in place, so that each student is now facing a new partner. Instruct students to sit down in front of their partner and discuss the prompt again.</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132103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 will review and practice the Conversation Pattern in paired and whole group discussions using a visual text.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140</a:t>
            </a:fld>
            <a:endParaRPr lang="en-US"/>
          </a:p>
        </p:txBody>
      </p:sp>
    </p:spTree>
    <p:extLst>
      <p:ext uri="{BB962C8B-B14F-4D97-AF65-F5344CB8AC3E}">
        <p14:creationId xmlns:p14="http://schemas.microsoft.com/office/powerpoint/2010/main" val="107041316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review the Constructive Conversation Skills-</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we say what we think or notice about something. When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we make our ideas clearer for ourselves and our partners.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each other’s ideas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During conversations, remember to follow our conversation norms (point to poster).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141</a:t>
            </a:fld>
            <a:endParaRPr lang="en-US"/>
          </a:p>
        </p:txBody>
      </p:sp>
    </p:spTree>
    <p:extLst>
      <p:ext uri="{BB962C8B-B14F-4D97-AF65-F5344CB8AC3E}">
        <p14:creationId xmlns:p14="http://schemas.microsoft.com/office/powerpoint/2010/main" val="128263807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review the Constructive Conversation Skills-</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we say what we think or notice about something. When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we make our ideas clearer for ourselves and our partners.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each other’s ideas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During conversations, remember to follow our conversation norms (point to poster).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142</a:t>
            </a:fld>
            <a:endParaRPr lang="en-US"/>
          </a:p>
        </p:txBody>
      </p:sp>
    </p:spTree>
    <p:extLst>
      <p:ext uri="{BB962C8B-B14F-4D97-AF65-F5344CB8AC3E}">
        <p14:creationId xmlns:p14="http://schemas.microsoft.com/office/powerpoint/2010/main" val="108500829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Conversation Pattern Poster </a:t>
            </a:r>
            <a:r>
              <a:rPr lang="en-US" sz="1200" kern="1200" dirty="0" smtClean="0">
                <a:solidFill>
                  <a:schemeClr val="tx1"/>
                </a:solidFill>
                <a:effectLst/>
                <a:latin typeface="+mn-lt"/>
                <a:ea typeface="+mn-ea"/>
                <a:cs typeface="+mn-cs"/>
              </a:rPr>
              <a:t>and refer to it as you explain the following: </a:t>
            </a:r>
            <a:endParaRPr lang="en-US" dirty="0" smtClean="0"/>
          </a:p>
          <a:p>
            <a:r>
              <a:rPr lang="en-US" sz="1200" i="1" kern="1200" dirty="0" smtClean="0">
                <a:solidFill>
                  <a:schemeClr val="tx1"/>
                </a:solidFill>
                <a:effectLst/>
                <a:latin typeface="+mn-lt"/>
                <a:ea typeface="+mn-ea"/>
                <a:cs typeface="+mn-cs"/>
              </a:rPr>
              <a:t>Our first objective today is to learn about the new Conversation Pattern. This speaking pattern will help us to get even better at clarifying during our Constructive Conversations. </a:t>
            </a:r>
            <a:endParaRPr lang="en-US" dirty="0" smtClean="0"/>
          </a:p>
          <a:p>
            <a:r>
              <a:rPr lang="en-US" sz="1200" i="1" kern="1200" dirty="0" smtClean="0">
                <a:solidFill>
                  <a:schemeClr val="tx1"/>
                </a:solidFill>
                <a:effectLst/>
                <a:latin typeface="+mn-lt"/>
                <a:ea typeface="+mn-ea"/>
                <a:cs typeface="+mn-cs"/>
              </a:rPr>
              <a:t>Let’s look at the pattern: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Paraphrase:</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This means to listen and then we repeat our partner’s thoughts in our own words. We </a:t>
            </a:r>
            <a:endParaRPr lang="en-US" dirty="0" smtClean="0"/>
          </a:p>
          <a:p>
            <a:r>
              <a:rPr lang="en-US" sz="1200" kern="1200" dirty="0" smtClean="0">
                <a:solidFill>
                  <a:schemeClr val="tx1"/>
                </a:solidFill>
                <a:effectLst/>
                <a:latin typeface="+mn-lt"/>
                <a:ea typeface="+mn-ea"/>
                <a:cs typeface="+mn-cs"/>
              </a:rPr>
              <a:t>paraphrase to </a:t>
            </a:r>
            <a:r>
              <a:rPr lang="en-US" sz="1200" b="1" kern="1200" dirty="0" smtClean="0">
                <a:solidFill>
                  <a:schemeClr val="tx1"/>
                </a:solidFill>
                <a:effectLst/>
                <a:latin typeface="+mn-lt"/>
                <a:ea typeface="+mn-ea"/>
                <a:cs typeface="+mn-cs"/>
              </a:rPr>
              <a:t>CLARIFY </a:t>
            </a:r>
            <a:r>
              <a:rPr lang="en-US" sz="1200" kern="1200" dirty="0" smtClean="0">
                <a:solidFill>
                  <a:schemeClr val="tx1"/>
                </a:solidFill>
                <a:effectLst/>
                <a:latin typeface="+mn-lt"/>
                <a:ea typeface="+mn-ea"/>
                <a:cs typeface="+mn-cs"/>
              </a:rPr>
              <a:t>and make sure we understand what our partner said. (</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Point index finger to ear and whoosh hand out in front of mouth to symbolize listening and then paraphrasing what was heard.)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 on each other’s ideas:</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This means that we listen to what our partner says and add details and other information </a:t>
            </a:r>
            <a:endParaRPr lang="en-US" dirty="0" smtClean="0"/>
          </a:p>
          <a:p>
            <a:r>
              <a:rPr lang="en-US" sz="1200" kern="1200" dirty="0" smtClean="0">
                <a:solidFill>
                  <a:schemeClr val="tx1"/>
                </a:solidFill>
                <a:effectLst/>
                <a:latin typeface="+mn-lt"/>
                <a:ea typeface="+mn-ea"/>
                <a:cs typeface="+mn-cs"/>
              </a:rPr>
              <a:t>to their ideas to make a clearer and more complete idea. (</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Make stacking motion </a:t>
            </a:r>
            <a:endParaRPr lang="en-US" dirty="0" smtClean="0"/>
          </a:p>
          <a:p>
            <a:r>
              <a:rPr lang="en-US" sz="1200" kern="1200" dirty="0" smtClean="0">
                <a:solidFill>
                  <a:schemeClr val="tx1"/>
                </a:solidFill>
                <a:effectLst/>
                <a:latin typeface="+mn-lt"/>
                <a:ea typeface="+mn-ea"/>
                <a:cs typeface="+mn-cs"/>
              </a:rPr>
              <a:t>with hands.)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Prompt:</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a:t>
            </a:r>
            <a:r>
              <a:rPr lang="en-US" sz="1200" i="1" kern="1200" dirty="0" smtClean="0">
                <a:solidFill>
                  <a:schemeClr val="tx1"/>
                </a:solidFill>
                <a:effectLst/>
                <a:latin typeface="+mn-lt"/>
                <a:ea typeface="+mn-ea"/>
                <a:cs typeface="+mn-cs"/>
              </a:rPr>
              <a:t>This means we get more information, ask for clarification or for new ideas to continue the </a:t>
            </a:r>
            <a:endParaRPr lang="en-US" dirty="0" smtClean="0"/>
          </a:p>
          <a:p>
            <a:r>
              <a:rPr lang="en-US" sz="1200" i="1" kern="1200" dirty="0" smtClean="0">
                <a:solidFill>
                  <a:schemeClr val="tx1"/>
                </a:solidFill>
                <a:effectLst/>
                <a:latin typeface="+mn-lt"/>
                <a:ea typeface="+mn-ea"/>
                <a:cs typeface="+mn-cs"/>
              </a:rPr>
              <a:t>Constructive Conversation. When prompting, we think about what we did understand and what more we need to understand fully. </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Shrug shoulders then point to partner with index finger.) </a:t>
            </a:r>
            <a:endParaRPr lang="en-US" dirty="0" smtClean="0"/>
          </a:p>
          <a:p>
            <a:r>
              <a:rPr lang="en-US" sz="1200" i="1" kern="1200" dirty="0" smtClean="0">
                <a:solidFill>
                  <a:schemeClr val="tx1"/>
                </a:solidFill>
                <a:effectLst/>
                <a:latin typeface="+mn-lt"/>
                <a:ea typeface="+mn-ea"/>
                <a:cs typeface="+mn-cs"/>
              </a:rPr>
              <a:t>Now that we know the pattern, we will focus on how to make our ideas clearer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paraphrase </a:t>
            </a:r>
            <a:r>
              <a:rPr lang="en-US" sz="1200" i="1" kern="1200" dirty="0" smtClean="0">
                <a:solidFill>
                  <a:schemeClr val="tx1"/>
                </a:solidFill>
                <a:effectLst/>
                <a:latin typeface="+mn-lt"/>
                <a:ea typeface="+mn-ea"/>
                <a:cs typeface="+mn-cs"/>
              </a:rPr>
              <a:t>we use our own words to repeat our partner’s ideas. This means we need to listen to them attentively.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143</a:t>
            </a:fld>
            <a:endParaRPr lang="en-US"/>
          </a:p>
        </p:txBody>
      </p:sp>
    </p:spTree>
    <p:extLst>
      <p:ext uri="{BB962C8B-B14F-4D97-AF65-F5344CB8AC3E}">
        <p14:creationId xmlns:p14="http://schemas.microsoft.com/office/powerpoint/2010/main" val="164806307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Which conversation norm will help us to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Turn and talk to your partner. </a:t>
            </a:r>
            <a:r>
              <a:rPr lang="en-US" sz="1200" kern="1200" dirty="0" smtClean="0">
                <a:solidFill>
                  <a:schemeClr val="tx1"/>
                </a:solidFill>
                <a:effectLst/>
                <a:latin typeface="+mn-lt"/>
                <a:ea typeface="+mn-ea"/>
                <a:cs typeface="+mn-cs"/>
              </a:rPr>
              <a:t>Give students 1 minute to talk to a partner.</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Affirm all responses and say:</a:t>
            </a:r>
            <a:r>
              <a:rPr lang="en-US" sz="1200" i="1" kern="1200" dirty="0" smtClean="0">
                <a:solidFill>
                  <a:schemeClr val="tx1"/>
                </a:solidFill>
                <a:effectLst/>
                <a:latin typeface="+mn-lt"/>
                <a:ea typeface="+mn-ea"/>
                <a:cs typeface="+mn-cs"/>
              </a:rPr>
              <a:t> I heard many of you say that you would “Use the language of the skill” (point to poster) to speak in complete sentences as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We will use prompt and response starters to help us.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144</a:t>
            </a:fld>
            <a:endParaRPr lang="en-US"/>
          </a:p>
        </p:txBody>
      </p:sp>
    </p:spTree>
    <p:extLst>
      <p:ext uri="{BB962C8B-B14F-4D97-AF65-F5344CB8AC3E}">
        <p14:creationId xmlns:p14="http://schemas.microsoft.com/office/powerpoint/2010/main" val="101873898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Teacher Think Aloud:</a:t>
            </a:r>
            <a:r>
              <a:rPr lang="en-US" sz="1200" i="1" kern="1200" dirty="0" smtClean="0">
                <a:solidFill>
                  <a:schemeClr val="tx1"/>
                </a:solidFill>
                <a:effectLst/>
                <a:latin typeface="+mn-lt"/>
                <a:ea typeface="+mn-ea"/>
                <a:cs typeface="+mn-cs"/>
              </a:rPr>
              <a:t> We know the pattern helps us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but if we haven’t shared our idea, we have nothing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So, the very first step of a Constructive Conversation is to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share an idea. Then, we can use the Conversation Pattern to develop our idea fully.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145</a:t>
            </a:fld>
            <a:endParaRPr lang="en-US"/>
          </a:p>
        </p:txBody>
      </p:sp>
    </p:spTree>
    <p:extLst>
      <p:ext uri="{BB962C8B-B14F-4D97-AF65-F5344CB8AC3E}">
        <p14:creationId xmlns:p14="http://schemas.microsoft.com/office/powerpoint/2010/main" val="66199483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Today you are going to engage in a Constructive Conversation for the Skills-</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using a visual text. Do your best to follow the Conversation Pattern as you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your ideas.</a:t>
            </a:r>
            <a:endParaRPr lang="en-US" sz="1200" kern="1200" dirty="0" smtClean="0">
              <a:solidFill>
                <a:schemeClr val="tx1"/>
              </a:solidFill>
              <a:effectLst/>
              <a:latin typeface="+mn-lt"/>
              <a:ea typeface="+mn-ea"/>
              <a:cs typeface="+mn-cs"/>
            </a:endParaRPr>
          </a:p>
          <a:p>
            <a:endParaRPr lang="en-US" dirty="0" smtClean="0"/>
          </a:p>
          <a:p>
            <a:r>
              <a:rPr lang="en-US" sz="1200" i="1" kern="1200" dirty="0" smtClean="0">
                <a:solidFill>
                  <a:schemeClr val="tx1"/>
                </a:solidFill>
                <a:effectLst/>
                <a:latin typeface="+mn-lt"/>
                <a:ea typeface="+mn-ea"/>
                <a:cs typeface="+mn-cs"/>
              </a:rPr>
              <a:t>You will use the </a:t>
            </a:r>
            <a:r>
              <a:rPr lang="en-US" sz="1200" b="1" u="sng" kern="1200" dirty="0" smtClean="0">
                <a:solidFill>
                  <a:schemeClr val="tx1"/>
                </a:solidFill>
                <a:effectLst/>
                <a:latin typeface="+mn-lt"/>
                <a:ea typeface="+mn-ea"/>
                <a:cs typeface="+mn-cs"/>
              </a:rPr>
              <a:t>Conversation Pattern Guide</a:t>
            </a:r>
            <a:r>
              <a:rPr lang="en-US" sz="1200" b="1" i="1" u="sng"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to remind you of the pattern. Let’s review the prompt and response starters that you may use to help you during your conversations and add them to our Conversation Pattern Guides.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Model adding one or two prompt and response starters to your </a:t>
            </a:r>
            <a:r>
              <a:rPr lang="en-US" sz="1200" b="1" u="sng" kern="1200" dirty="0" smtClean="0">
                <a:solidFill>
                  <a:schemeClr val="tx1"/>
                </a:solidFill>
                <a:effectLst/>
                <a:latin typeface="+mn-lt"/>
                <a:ea typeface="+mn-ea"/>
                <a:cs typeface="+mn-cs"/>
              </a:rPr>
              <a:t>Conversation Pattern Guide </a:t>
            </a:r>
            <a:r>
              <a:rPr lang="en-US" sz="1200" kern="1200" dirty="0" smtClean="0">
                <a:solidFill>
                  <a:schemeClr val="tx1"/>
                </a:solidFill>
                <a:effectLst/>
                <a:latin typeface="+mn-lt"/>
                <a:ea typeface="+mn-ea"/>
                <a:cs typeface="+mn-cs"/>
              </a:rPr>
              <a:t>and have students add to their guides.</a:t>
            </a:r>
            <a:r>
              <a:rPr lang="en-US" sz="1200"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146</a:t>
            </a:fld>
            <a:endParaRPr lang="en-US"/>
          </a:p>
        </p:txBody>
      </p:sp>
    </p:spTree>
    <p:extLst>
      <p:ext uri="{BB962C8B-B14F-4D97-AF65-F5344CB8AC3E}">
        <p14:creationId xmlns:p14="http://schemas.microsoft.com/office/powerpoint/2010/main" val="150412192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read each of the questions.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While you are listening to me and my partner, listen for the following:</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did we…</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acknowledge a partner’s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build on a partner’s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prompt a partner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evidence to support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academic words (notice, in other words, etc.) to convey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domain-specific words (visual text, paraphrase, elaborate, etc.) to convey ideas?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147</a:t>
            </a:fld>
            <a:endParaRPr lang="en-US"/>
          </a:p>
        </p:txBody>
      </p:sp>
    </p:spTree>
    <p:extLst>
      <p:ext uri="{BB962C8B-B14F-4D97-AF65-F5344CB8AC3E}">
        <p14:creationId xmlns:p14="http://schemas.microsoft.com/office/powerpoint/2010/main" val="24082178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148</a:t>
            </a:fld>
            <a:endParaRPr lang="en-US"/>
          </a:p>
        </p:txBody>
      </p:sp>
    </p:spTree>
    <p:extLst>
      <p:ext uri="{BB962C8B-B14F-4D97-AF65-F5344CB8AC3E}">
        <p14:creationId xmlns:p14="http://schemas.microsoft.com/office/powerpoint/2010/main" val="70910445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 the</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Teacher Visual Text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Model using think time and pointing at key elements in the visual text before listening</a:t>
            </a:r>
            <a:r>
              <a:rPr lang="en-US" sz="1200" kern="1200" baseline="0" dirty="0" smtClean="0">
                <a:solidFill>
                  <a:schemeClr val="tx1"/>
                </a:solidFill>
                <a:effectLst/>
                <a:latin typeface="+mn-lt"/>
                <a:ea typeface="+mn-ea"/>
                <a:cs typeface="+mn-cs"/>
              </a:rPr>
              <a:t> to the Model Constructive Conversation.</a:t>
            </a:r>
            <a:endParaRPr lang="en-US" sz="1200" b="1" kern="1200" dirty="0" smtClean="0">
              <a:solidFill>
                <a:schemeClr val="tx1"/>
              </a:solidFill>
              <a:effectLst/>
              <a:latin typeface="+mn-lt"/>
              <a:ea typeface="+mn-ea"/>
              <a:cs typeface="+mn-cs"/>
            </a:endParaRPr>
          </a:p>
          <a:p>
            <a:endParaRPr lang="en-US" dirty="0" smtClean="0"/>
          </a:p>
          <a:p>
            <a:r>
              <a:rPr lang="en-US" sz="1200" b="1" kern="1200" dirty="0" smtClean="0">
                <a:solidFill>
                  <a:schemeClr val="tx1"/>
                </a:solidFill>
                <a:effectLst/>
                <a:latin typeface="+mn-lt"/>
                <a:ea typeface="+mn-ea"/>
                <a:cs typeface="+mn-cs"/>
              </a:rPr>
              <a:t>Three Listens Protocol</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We will listen to the conversation three times. Each time we will focus on something different.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Prompt: What do you notice in the visual text? Use details to CLARIFY your ideas.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1</a:t>
            </a:r>
            <a:r>
              <a:rPr lang="en-US" sz="1200" b="1" kern="1200" baseline="30000" dirty="0" smtClean="0">
                <a:solidFill>
                  <a:schemeClr val="tx1"/>
                </a:solidFill>
                <a:effectLst/>
                <a:latin typeface="+mn-lt"/>
                <a:ea typeface="+mn-ea"/>
                <a:cs typeface="+mn-cs"/>
              </a:rPr>
              <a:t>st</a:t>
            </a:r>
            <a:r>
              <a:rPr lang="en-US" sz="1200" b="1" kern="1200" dirty="0" smtClean="0">
                <a:solidFill>
                  <a:schemeClr val="tx1"/>
                </a:solidFill>
                <a:effectLst/>
                <a:latin typeface="+mn-lt"/>
                <a:ea typeface="+mn-ea"/>
                <a:cs typeface="+mn-cs"/>
              </a:rPr>
              <a:t> Listen (Listen for Context – Message Level Understanding)</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Teacher reads the prompt</a:t>
            </a:r>
          </a:p>
          <a:p>
            <a:pPr lvl="0"/>
            <a:r>
              <a:rPr lang="en-US" sz="1200" kern="1200" dirty="0" smtClean="0">
                <a:solidFill>
                  <a:schemeClr val="tx1"/>
                </a:solidFill>
                <a:effectLst/>
                <a:latin typeface="+mn-lt"/>
                <a:ea typeface="+mn-ea"/>
                <a:cs typeface="+mn-cs"/>
              </a:rPr>
              <a:t>Teacher models using think time and pointing at key elements of the visual text before reading the script or playing the audio</a:t>
            </a:r>
          </a:p>
          <a:p>
            <a:pPr lvl="0"/>
            <a:r>
              <a:rPr lang="en-US" sz="1200" kern="1200" dirty="0" smtClean="0">
                <a:solidFill>
                  <a:schemeClr val="tx1"/>
                </a:solidFill>
                <a:effectLst/>
                <a:latin typeface="+mn-lt"/>
                <a:ea typeface="+mn-ea"/>
                <a:cs typeface="+mn-cs"/>
              </a:rPr>
              <a:t>Students listen to the entire conversation to get the gist—the message</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 first time we listen, we will listen actively to understand what Student A and Student B are talking about. Are they answering the prompt?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Read the entire model or play audio. Have students</a:t>
            </a:r>
            <a:r>
              <a:rPr lang="en-US" sz="1200" kern="1200" baseline="0" dirty="0" smtClean="0">
                <a:solidFill>
                  <a:schemeClr val="tx1"/>
                </a:solidFill>
                <a:effectLst/>
                <a:latin typeface="+mn-lt"/>
                <a:ea typeface="+mn-ea"/>
                <a:cs typeface="+mn-cs"/>
              </a:rPr>
              <a:t> engage in a conversation after each Listen. Use the following prompt to Talk to a partner:</a:t>
            </a:r>
          </a:p>
          <a:p>
            <a:pPr marL="628650" lvl="1" indent="-171450">
              <a:buFont typeface="Arial" charset="0"/>
              <a:buChar char="•"/>
            </a:pPr>
            <a:endParaRPr lang="en-US" sz="1200" kern="1200" baseline="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i="1" kern="1200" dirty="0" smtClean="0">
                <a:solidFill>
                  <a:schemeClr val="tx1"/>
                </a:solidFill>
                <a:effectLst/>
                <a:latin typeface="+mn-lt"/>
                <a:ea typeface="+mn-ea"/>
                <a:cs typeface="+mn-cs"/>
              </a:rPr>
              <a:t>What were the students talking about? How do you know? Use your think time. </a:t>
            </a:r>
            <a:r>
              <a:rPr lang="en-US" sz="1200" kern="1200" dirty="0" smtClean="0">
                <a:solidFill>
                  <a:schemeClr val="tx1"/>
                </a:solidFill>
                <a:effectLst/>
                <a:latin typeface="+mn-lt"/>
                <a:ea typeface="+mn-ea"/>
                <a:cs typeface="+mn-cs"/>
              </a:rPr>
              <a:t>Give students some think time. </a:t>
            </a:r>
            <a:r>
              <a:rPr lang="en-US" sz="1200" i="1" kern="1200" dirty="0" smtClean="0">
                <a:solidFill>
                  <a:schemeClr val="tx1"/>
                </a:solidFill>
                <a:effectLst/>
                <a:latin typeface="+mn-lt"/>
                <a:ea typeface="+mn-ea"/>
                <a:cs typeface="+mn-cs"/>
              </a:rPr>
              <a:t>Turn and talk to your partner. </a:t>
            </a:r>
            <a:r>
              <a:rPr lang="en-US" sz="1200" kern="1200" dirty="0" smtClean="0">
                <a:solidFill>
                  <a:schemeClr val="tx1"/>
                </a:solidFill>
                <a:effectLst/>
                <a:latin typeface="+mn-lt"/>
                <a:ea typeface="+mn-ea"/>
                <a:cs typeface="+mn-cs"/>
              </a:rPr>
              <a:t>Give students 1 minute to talk to a partner. Call on one or two students to share.</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2</a:t>
            </a:r>
            <a:r>
              <a:rPr lang="en-US" sz="1200" b="1" kern="1200" baseline="30000" dirty="0" smtClean="0">
                <a:solidFill>
                  <a:schemeClr val="tx1"/>
                </a:solidFill>
                <a:effectLst/>
                <a:latin typeface="+mn-lt"/>
                <a:ea typeface="+mn-ea"/>
                <a:cs typeface="+mn-cs"/>
              </a:rPr>
              <a:t>nd</a:t>
            </a:r>
            <a:r>
              <a:rPr lang="en-US" sz="1200" b="1" kern="1200" dirty="0" smtClean="0">
                <a:solidFill>
                  <a:schemeClr val="tx1"/>
                </a:solidFill>
                <a:effectLst/>
                <a:latin typeface="+mn-lt"/>
                <a:ea typeface="+mn-ea"/>
                <a:cs typeface="+mn-cs"/>
              </a:rPr>
              <a:t> Listen: (Listen for the Language of the Skill – Sentence Level)</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Teacher and students chorally read the prompt</a:t>
            </a:r>
          </a:p>
          <a:p>
            <a:pPr lvl="0"/>
            <a:r>
              <a:rPr lang="en-US" sz="1200" kern="1200" dirty="0" smtClean="0">
                <a:solidFill>
                  <a:schemeClr val="tx1"/>
                </a:solidFill>
                <a:effectLst/>
                <a:latin typeface="+mn-lt"/>
                <a:ea typeface="+mn-ea"/>
                <a:cs typeface="+mn-cs"/>
              </a:rPr>
              <a:t>Teacher models consulting the</a:t>
            </a:r>
            <a:r>
              <a:rPr lang="en-US" sz="1200" b="1" u="sng" kern="1200" dirty="0" smtClean="0">
                <a:solidFill>
                  <a:schemeClr val="tx1"/>
                </a:solidFill>
                <a:effectLst/>
                <a:latin typeface="+mn-lt"/>
                <a:ea typeface="+mn-ea"/>
                <a:cs typeface="+mn-cs"/>
              </a:rPr>
              <a:t> Prompt and Response Starters</a:t>
            </a:r>
            <a:r>
              <a:rPr lang="en-US" sz="1200" kern="1200" dirty="0" smtClean="0">
                <a:solidFill>
                  <a:schemeClr val="tx1"/>
                </a:solidFill>
                <a:effectLst/>
                <a:latin typeface="+mn-lt"/>
                <a:ea typeface="+mn-ea"/>
                <a:cs typeface="+mn-cs"/>
              </a:rPr>
              <a:t> for the language of skill (See</a:t>
            </a:r>
            <a:r>
              <a:rPr lang="en-US" sz="1200" b="1" kern="1200" dirty="0" smtClean="0">
                <a:solidFill>
                  <a:schemeClr val="tx1"/>
                </a:solidFill>
                <a:effectLst/>
                <a:latin typeface="+mn-lt"/>
                <a:ea typeface="+mn-ea"/>
                <a:cs typeface="+mn-cs"/>
              </a:rPr>
              <a:t> Coded Model </a:t>
            </a:r>
            <a:r>
              <a:rPr lang="en-US" sz="1200" kern="1200" dirty="0" smtClean="0">
                <a:solidFill>
                  <a:schemeClr val="tx1"/>
                </a:solidFill>
                <a:effectLst/>
                <a:latin typeface="+mn-lt"/>
                <a:ea typeface="+mn-ea"/>
                <a:cs typeface="+mn-cs"/>
              </a:rPr>
              <a:t>and</a:t>
            </a:r>
            <a:r>
              <a:rPr lang="en-US" sz="1200" b="1" kern="1200" dirty="0" smtClean="0">
                <a:solidFill>
                  <a:schemeClr val="tx1"/>
                </a:solidFill>
                <a:effectLst/>
                <a:latin typeface="+mn-lt"/>
                <a:ea typeface="+mn-ea"/>
                <a:cs typeface="+mn-cs"/>
              </a:rPr>
              <a:t> Conversation Coding Key </a:t>
            </a:r>
            <a:r>
              <a:rPr lang="en-US" sz="1200" kern="1200" dirty="0" smtClean="0">
                <a:solidFill>
                  <a:schemeClr val="tx1"/>
                </a:solidFill>
                <a:effectLst/>
                <a:latin typeface="+mn-lt"/>
                <a:ea typeface="+mn-ea"/>
                <a:cs typeface="+mn-cs"/>
              </a:rPr>
              <a:t>for your reference)</a:t>
            </a:r>
          </a:p>
          <a:p>
            <a:pPr lvl="0"/>
            <a:r>
              <a:rPr lang="en-US" sz="1200" kern="1200" dirty="0" smtClean="0">
                <a:solidFill>
                  <a:schemeClr val="tx1"/>
                </a:solidFill>
                <a:effectLst/>
                <a:latin typeface="+mn-lt"/>
                <a:ea typeface="+mn-ea"/>
                <a:cs typeface="+mn-cs"/>
              </a:rPr>
              <a:t>Students listen to the first </a:t>
            </a:r>
            <a:r>
              <a:rPr lang="en-US" sz="1200" b="1" kern="1200" dirty="0" smtClean="0">
                <a:solidFill>
                  <a:schemeClr val="tx1"/>
                </a:solidFill>
                <a:effectLst/>
                <a:latin typeface="+mn-lt"/>
                <a:ea typeface="+mn-ea"/>
                <a:cs typeface="+mn-cs"/>
              </a:rPr>
              <a:t>two full turns</a:t>
            </a:r>
            <a:r>
              <a:rPr lang="en-US" sz="1200" kern="1200" dirty="0" smtClean="0">
                <a:solidFill>
                  <a:schemeClr val="tx1"/>
                </a:solidFill>
                <a:effectLst/>
                <a:latin typeface="+mn-lt"/>
                <a:ea typeface="+mn-ea"/>
                <a:cs typeface="+mn-cs"/>
              </a:rPr>
              <a:t> of the conversation</a:t>
            </a:r>
          </a:p>
          <a:p>
            <a:pPr lvl="0"/>
            <a:r>
              <a:rPr lang="en-US" sz="1200" kern="1200" dirty="0" smtClean="0">
                <a:solidFill>
                  <a:schemeClr val="tx1"/>
                </a:solidFill>
                <a:effectLst/>
                <a:latin typeface="+mn-lt"/>
                <a:ea typeface="+mn-ea"/>
                <a:cs typeface="+mn-cs"/>
              </a:rPr>
              <a:t>Teacher stops at key moments to make sure students hear the language of the skill</a:t>
            </a:r>
          </a:p>
          <a:p>
            <a:pPr lvl="0"/>
            <a:r>
              <a:rPr lang="en-US" sz="1200" kern="1200" dirty="0" smtClean="0">
                <a:solidFill>
                  <a:schemeClr val="tx1"/>
                </a:solidFill>
                <a:effectLst/>
                <a:latin typeface="+mn-lt"/>
                <a:ea typeface="+mn-ea"/>
                <a:cs typeface="+mn-cs"/>
              </a:rPr>
              <a:t>Students chorally chant the prompt or response starter they heard</a:t>
            </a:r>
          </a:p>
          <a:p>
            <a:r>
              <a:rPr lang="en-US" sz="1200" kern="1200" dirty="0" smtClean="0">
                <a:solidFill>
                  <a:schemeClr val="tx1"/>
                </a:solidFill>
                <a:effectLst/>
                <a:latin typeface="+mn-lt"/>
                <a:ea typeface="+mn-ea"/>
                <a:cs typeface="+mn-cs"/>
              </a:rPr>
              <a:t> </a:t>
            </a:r>
          </a:p>
          <a:p>
            <a:pPr marL="628650" lvl="1" indent="-171450">
              <a:buFont typeface="Arial" charset="0"/>
              <a:buChar char="•"/>
            </a:pPr>
            <a:r>
              <a:rPr lang="en-US" sz="1200" i="1" kern="1200" dirty="0" smtClean="0">
                <a:solidFill>
                  <a:schemeClr val="tx1"/>
                </a:solidFill>
                <a:effectLst/>
                <a:latin typeface="+mn-lt"/>
                <a:ea typeface="+mn-ea"/>
                <a:cs typeface="+mn-cs"/>
              </a:rPr>
              <a:t>This time we will listen actively for the language of the skills. What prompt and response starters are they using to speak in complete sentences? </a:t>
            </a:r>
          </a:p>
          <a:p>
            <a:pPr marL="628650" lvl="1" indent="-171450">
              <a:buFont typeface="Arial" charset="0"/>
              <a:buChar char="•"/>
            </a:pPr>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Read each student’s turn or play audio. Pause after each prompt or response starter. Have students chorally chant the prompt or response starter they just hear.</a:t>
            </a: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3</a:t>
            </a:r>
            <a:r>
              <a:rPr lang="en-US" sz="1200" b="1" kern="1200" baseline="30000" dirty="0" smtClean="0">
                <a:solidFill>
                  <a:schemeClr val="tx1"/>
                </a:solidFill>
                <a:effectLst/>
                <a:latin typeface="+mn-lt"/>
                <a:ea typeface="+mn-ea"/>
                <a:cs typeface="+mn-cs"/>
              </a:rPr>
              <a:t>rd</a:t>
            </a:r>
            <a:r>
              <a:rPr lang="en-US" sz="1200" b="1" kern="1200" dirty="0" smtClean="0">
                <a:solidFill>
                  <a:schemeClr val="tx1"/>
                </a:solidFill>
                <a:effectLst/>
                <a:latin typeface="+mn-lt"/>
                <a:ea typeface="+mn-ea"/>
                <a:cs typeface="+mn-cs"/>
              </a:rPr>
              <a:t> Listen: (Listen for the Conversation Pattern)</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Teacher and students chorally read the prompt</a:t>
            </a:r>
          </a:p>
          <a:p>
            <a:pPr lvl="0"/>
            <a:r>
              <a:rPr lang="en-US" sz="1200" kern="1200" dirty="0" smtClean="0">
                <a:solidFill>
                  <a:schemeClr val="tx1"/>
                </a:solidFill>
                <a:effectLst/>
                <a:latin typeface="+mn-lt"/>
                <a:ea typeface="+mn-ea"/>
                <a:cs typeface="+mn-cs"/>
              </a:rPr>
              <a:t>Teacher models using think time and pointing at key elements of the </a:t>
            </a:r>
            <a:r>
              <a:rPr lang="en-US" sz="1200" b="1" u="sng" kern="1200" dirty="0" smtClean="0">
                <a:solidFill>
                  <a:schemeClr val="tx1"/>
                </a:solidFill>
                <a:effectLst/>
                <a:latin typeface="+mn-lt"/>
                <a:ea typeface="+mn-ea"/>
                <a:cs typeface="+mn-cs"/>
              </a:rPr>
              <a:t>Class Conversation Pattern Guide</a:t>
            </a:r>
            <a:r>
              <a:rPr lang="en-US" sz="1200" kern="1200" dirty="0" smtClean="0">
                <a:solidFill>
                  <a:schemeClr val="tx1"/>
                </a:solidFill>
                <a:effectLst/>
                <a:latin typeface="+mn-lt"/>
                <a:ea typeface="+mn-ea"/>
                <a:cs typeface="+mn-cs"/>
              </a:rPr>
              <a:t> or the</a:t>
            </a:r>
            <a:r>
              <a:rPr lang="en-US" sz="1200" b="1" u="sng" kern="1200" dirty="0" smtClean="0">
                <a:solidFill>
                  <a:schemeClr val="tx1"/>
                </a:solidFill>
                <a:effectLst/>
                <a:latin typeface="+mn-lt"/>
                <a:ea typeface="+mn-ea"/>
                <a:cs typeface="+mn-cs"/>
              </a:rPr>
              <a:t> Conversation Pattern Poster</a:t>
            </a:r>
            <a:r>
              <a:rPr lang="en-US" sz="1200" kern="1200" dirty="0" smtClean="0">
                <a:solidFill>
                  <a:schemeClr val="tx1"/>
                </a:solidFill>
                <a:effectLst/>
                <a:latin typeface="+mn-lt"/>
                <a:ea typeface="+mn-ea"/>
                <a:cs typeface="+mn-cs"/>
              </a:rPr>
              <a:t> throughout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listen</a:t>
            </a:r>
          </a:p>
          <a:p>
            <a:pPr lvl="0"/>
            <a:r>
              <a:rPr lang="en-US" sz="1200" kern="1200" dirty="0" smtClean="0">
                <a:solidFill>
                  <a:schemeClr val="tx1"/>
                </a:solidFill>
                <a:effectLst/>
                <a:latin typeface="+mn-lt"/>
                <a:ea typeface="+mn-ea"/>
                <a:cs typeface="+mn-cs"/>
              </a:rPr>
              <a:t>Students listen to the entire conversation turn by turn</a:t>
            </a:r>
          </a:p>
          <a:p>
            <a:pPr lvl="0"/>
            <a:r>
              <a:rPr lang="en-US" sz="1200" kern="1200" dirty="0" smtClean="0">
                <a:solidFill>
                  <a:schemeClr val="tx1"/>
                </a:solidFill>
                <a:effectLst/>
                <a:latin typeface="+mn-lt"/>
                <a:ea typeface="+mn-ea"/>
                <a:cs typeface="+mn-cs"/>
              </a:rPr>
              <a:t>Teacher stops at key moments to make sure students understand the pattern</a:t>
            </a:r>
          </a:p>
          <a:p>
            <a:pPr lvl="0"/>
            <a:r>
              <a:rPr lang="en-US" sz="1200" kern="1200" dirty="0" smtClean="0">
                <a:solidFill>
                  <a:schemeClr val="tx1"/>
                </a:solidFill>
                <a:effectLst/>
                <a:latin typeface="+mn-lt"/>
                <a:ea typeface="+mn-ea"/>
                <a:cs typeface="+mn-cs"/>
              </a:rPr>
              <a:t>Students will show what they heard using the gestures and the Conversation Pattern Game Cards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Let’s listen actively to what Student A says. Make the gestures for what you hear.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149</a:t>
            </a:fld>
            <a:endParaRPr lang="en-US"/>
          </a:p>
        </p:txBody>
      </p:sp>
    </p:spTree>
    <p:extLst>
      <p:ext uri="{BB962C8B-B14F-4D97-AF65-F5344CB8AC3E}">
        <p14:creationId xmlns:p14="http://schemas.microsoft.com/office/powerpoint/2010/main" val="82542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Follow</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direction</a:t>
            </a:r>
            <a:r>
              <a:rPr lang="en-US" sz="1200" i="1" kern="1200" baseline="0" dirty="0" smtClean="0">
                <a:solidFill>
                  <a:schemeClr val="tx1"/>
                </a:solidFill>
                <a:effectLst/>
                <a:latin typeface="+mn-lt"/>
                <a:ea typeface="+mn-ea"/>
                <a:cs typeface="+mn-cs"/>
              </a:rPr>
              <a:t> #7 and #8</a:t>
            </a:r>
            <a:r>
              <a:rPr lang="en-US" sz="1200" i="1" kern="1200" dirty="0" smtClean="0">
                <a:solidFill>
                  <a:schemeClr val="tx1"/>
                </a:solidFill>
                <a:effectLst/>
                <a:latin typeface="+mn-lt"/>
                <a:ea typeface="+mn-ea"/>
                <a:cs typeface="+mn-cs"/>
              </a:rPr>
              <a:t> for the </a:t>
            </a:r>
            <a:r>
              <a:rPr lang="en-US" sz="1200" b="1" i="1" u="sng" kern="1200" dirty="0" smtClean="0">
                <a:solidFill>
                  <a:schemeClr val="tx1"/>
                </a:solidFill>
                <a:effectLst/>
                <a:latin typeface="+mn-lt"/>
                <a:ea typeface="+mn-ea"/>
                <a:cs typeface="+mn-cs"/>
              </a:rPr>
              <a:t>Rows of Communication</a:t>
            </a:r>
            <a:r>
              <a:rPr lang="en-US" sz="1200" b="0" i="1" u="none" kern="1200" dirty="0" smtClean="0">
                <a:solidFill>
                  <a:schemeClr val="tx1"/>
                </a:solidFill>
                <a:effectLst/>
                <a:latin typeface="+mn-lt"/>
                <a:ea typeface="+mn-ea"/>
                <a:cs typeface="+mn-cs"/>
              </a:rPr>
              <a:t> with students.</a:t>
            </a:r>
            <a:endParaRPr lang="en-US" b="0" u="none"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Allow enough time for students to share their ideas with their new partners. </a:t>
            </a:r>
            <a:r>
              <a:rPr lang="en-US" sz="1200" i="1" kern="1200" dirty="0" smtClean="0">
                <a:solidFill>
                  <a:schemeClr val="tx1"/>
                </a:solidFill>
                <a:effectLst/>
                <a:latin typeface="+mn-lt"/>
                <a:ea typeface="+mn-ea"/>
                <a:cs typeface="+mn-cs"/>
              </a:rPr>
              <a:t>Thank your partner. Turn and face me when you’re ready.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68150151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What makes this a model for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What specific language did you hear? Use your think time then turn and talk to your partner.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150</a:t>
            </a:fld>
            <a:endParaRPr lang="en-US"/>
          </a:p>
        </p:txBody>
      </p:sp>
    </p:spTree>
    <p:extLst>
      <p:ext uri="{BB962C8B-B14F-4D97-AF65-F5344CB8AC3E}">
        <p14:creationId xmlns:p14="http://schemas.microsoft.com/office/powerpoint/2010/main" val="161180646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151</a:t>
            </a:fld>
            <a:endParaRPr lang="en-US"/>
          </a:p>
        </p:txBody>
      </p:sp>
    </p:spTree>
    <p:extLst>
      <p:ext uri="{BB962C8B-B14F-4D97-AF65-F5344CB8AC3E}">
        <p14:creationId xmlns:p14="http://schemas.microsoft.com/office/powerpoint/2010/main" val="198930500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What makes this a model for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What specific language did you hear? Use your think time then turn and talk to your partner. 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152</a:t>
            </a:fld>
            <a:endParaRPr lang="en-US"/>
          </a:p>
        </p:txBody>
      </p:sp>
    </p:spTree>
    <p:extLst>
      <p:ext uri="{BB962C8B-B14F-4D97-AF65-F5344CB8AC3E}">
        <p14:creationId xmlns:p14="http://schemas.microsoft.com/office/powerpoint/2010/main" val="94033600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153</a:t>
            </a:fld>
            <a:endParaRPr lang="en-US"/>
          </a:p>
        </p:txBody>
      </p:sp>
    </p:spTree>
    <p:extLst>
      <p:ext uri="{BB962C8B-B14F-4D97-AF65-F5344CB8AC3E}">
        <p14:creationId xmlns:p14="http://schemas.microsoft.com/office/powerpoint/2010/main" val="101394919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154</a:t>
            </a:fld>
            <a:endParaRPr lang="en-US"/>
          </a:p>
        </p:txBody>
      </p:sp>
    </p:spTree>
    <p:extLst>
      <p:ext uri="{BB962C8B-B14F-4D97-AF65-F5344CB8AC3E}">
        <p14:creationId xmlns:p14="http://schemas.microsoft.com/office/powerpoint/2010/main" val="207817462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155</a:t>
            </a:fld>
            <a:endParaRPr lang="en-US"/>
          </a:p>
        </p:txBody>
      </p:sp>
    </p:spTree>
    <p:extLst>
      <p:ext uri="{BB962C8B-B14F-4D97-AF65-F5344CB8AC3E}">
        <p14:creationId xmlns:p14="http://schemas.microsoft.com/office/powerpoint/2010/main" val="32886690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What makes this a model for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What specific language did you hear? Use your think time then turn and talk to your partner. 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156</a:t>
            </a:fld>
            <a:endParaRPr lang="en-US"/>
          </a:p>
        </p:txBody>
      </p:sp>
    </p:spTree>
    <p:extLst>
      <p:ext uri="{BB962C8B-B14F-4D97-AF65-F5344CB8AC3E}">
        <p14:creationId xmlns:p14="http://schemas.microsoft.com/office/powerpoint/2010/main" val="60302785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157</a:t>
            </a:fld>
            <a:endParaRPr lang="en-US"/>
          </a:p>
        </p:txBody>
      </p:sp>
    </p:spTree>
    <p:extLst>
      <p:ext uri="{BB962C8B-B14F-4D97-AF65-F5344CB8AC3E}">
        <p14:creationId xmlns:p14="http://schemas.microsoft.com/office/powerpoint/2010/main" val="78803149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 with Visual Text</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Organize students into pairs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distribute the </a:t>
            </a:r>
            <a:r>
              <a:rPr lang="en-US" sz="1200" b="1" u="sng" kern="1200" dirty="0" smtClean="0">
                <a:solidFill>
                  <a:schemeClr val="tx1"/>
                </a:solidFill>
                <a:effectLst/>
                <a:latin typeface="+mn-lt"/>
                <a:ea typeface="+mn-ea"/>
                <a:cs typeface="+mn-cs"/>
              </a:rPr>
              <a:t>Conversation Pattern Game Cards</a:t>
            </a:r>
            <a:r>
              <a:rPr lang="en-US" sz="1200" i="1"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Now you will play the Constructive Conversation Game with your</a:t>
            </a:r>
            <a:r>
              <a:rPr lang="en-US" sz="1200" i="1" kern="1200" baseline="0" dirty="0" smtClean="0">
                <a:solidFill>
                  <a:schemeClr val="tx1"/>
                </a:solidFill>
                <a:effectLst/>
                <a:latin typeface="+mn-lt"/>
                <a:ea typeface="+mn-ea"/>
                <a:cs typeface="+mn-cs"/>
              </a:rPr>
              <a:t> partner</a:t>
            </a:r>
            <a:r>
              <a:rPr lang="en-US" sz="1200" i="1"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Each of you will have one card for your initial idea and 3 cards to cite details as you follow the Conversation Pattern.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You will use the visual text. First you must share an initial idea and prompt your partner. Then, take turns and use the Conversation Pattern.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I will walk around and listen to notice who is using the Conversation Pattern. Remember to use your Prompt and Response Starters.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Prompt: What do you notice in the visual text?  Cite details to CLARIFY your ideas.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Formative Assessment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provide feedback as needed. Then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to collect a Constructive Conversation Language Sample as they model in front of the class.</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158</a:t>
            </a:fld>
            <a:endParaRPr lang="en-US"/>
          </a:p>
        </p:txBody>
      </p:sp>
    </p:spTree>
    <p:extLst>
      <p:ext uri="{BB962C8B-B14F-4D97-AF65-F5344CB8AC3E}">
        <p14:creationId xmlns:p14="http://schemas.microsoft.com/office/powerpoint/2010/main" val="156154147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 with Visual Text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Prompt: What do you notice in the visual text?  Cite details to CLARIFY your ideas.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Formative Assessment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provide feedback as needed. Then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to collect a Constructive Conversation Language Sample as they model in front of the class.</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159</a:t>
            </a:fld>
            <a:endParaRPr lang="en-US"/>
          </a:p>
        </p:txBody>
      </p:sp>
    </p:spTree>
    <p:extLst>
      <p:ext uri="{BB962C8B-B14F-4D97-AF65-F5344CB8AC3E}">
        <p14:creationId xmlns:p14="http://schemas.microsoft.com/office/powerpoint/2010/main" val="123756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a:t>
            </a:r>
            <a:r>
              <a:rPr lang="en-US" sz="1200" kern="1200" baseline="0" dirty="0" smtClean="0">
                <a:solidFill>
                  <a:schemeClr val="tx1"/>
                </a:solidFill>
                <a:effectLst/>
                <a:latin typeface="+mn-lt"/>
                <a:ea typeface="+mn-ea"/>
                <a:cs typeface="+mn-cs"/>
              </a:rPr>
              <a:t> student have had a few minutes to discuss with a partner, call on one or two individuals to share out with the whole group.  Chart student responses on the class two-column chart under the </a:t>
            </a:r>
            <a:r>
              <a:rPr lang="en-US" sz="1200" b="1" kern="1200" baseline="0" dirty="0" smtClean="0">
                <a:solidFill>
                  <a:schemeClr val="tx1"/>
                </a:solidFill>
                <a:effectLst/>
                <a:latin typeface="+mn-lt"/>
                <a:ea typeface="+mn-ea"/>
                <a:cs typeface="+mn-cs"/>
              </a:rPr>
              <a:t>Norms</a:t>
            </a:r>
            <a:r>
              <a:rPr lang="en-US" sz="1200" kern="1200" baseline="0" dirty="0" smtClean="0">
                <a:solidFill>
                  <a:schemeClr val="tx1"/>
                </a:solidFill>
                <a:effectLst/>
                <a:latin typeface="+mn-lt"/>
                <a:ea typeface="+mn-ea"/>
                <a:cs typeface="+mn-cs"/>
              </a:rPr>
              <a:t> column</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83905963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 you notice in</a:t>
            </a:r>
            <a:r>
              <a:rPr lang="en-US" sz="1200" b="1" kern="1200" baseline="0" dirty="0" smtClean="0">
                <a:solidFill>
                  <a:schemeClr val="tx1"/>
                </a:solidFill>
                <a:effectLst/>
                <a:latin typeface="+mn-lt"/>
                <a:ea typeface="+mn-ea"/>
                <a:cs typeface="+mn-cs"/>
              </a:rPr>
              <a:t> the visual text? Cite details to CLARIFY your ideas.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Have students </a:t>
            </a:r>
            <a:r>
              <a:rPr lang="en-US" sz="1200" b="1" dirty="0" smtClean="0">
                <a:solidFill>
                  <a:schemeClr val="accent2"/>
                </a:solidFill>
              </a:rPr>
              <a:t>Listen actively as two of your peers model how to have a Constructive Conversation</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160</a:t>
            </a:fld>
            <a:endParaRPr lang="en-US"/>
          </a:p>
        </p:txBody>
      </p:sp>
    </p:spTree>
    <p:extLst>
      <p:ext uri="{BB962C8B-B14F-4D97-AF65-F5344CB8AC3E}">
        <p14:creationId xmlns:p14="http://schemas.microsoft.com/office/powerpoint/2010/main" val="169426564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161</a:t>
            </a:fld>
            <a:endParaRPr lang="en-US"/>
          </a:p>
        </p:txBody>
      </p:sp>
    </p:spTree>
    <p:extLst>
      <p:ext uri="{BB962C8B-B14F-4D97-AF65-F5344CB8AC3E}">
        <p14:creationId xmlns:p14="http://schemas.microsoft.com/office/powerpoint/2010/main" val="42802466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162</a:t>
            </a:fld>
            <a:endParaRPr lang="en-US"/>
          </a:p>
        </p:txBody>
      </p:sp>
    </p:spTree>
    <p:extLst>
      <p:ext uri="{BB962C8B-B14F-4D97-AF65-F5344CB8AC3E}">
        <p14:creationId xmlns:p14="http://schemas.microsoft.com/office/powerpoint/2010/main" val="38368779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163</a:t>
            </a:fld>
            <a:endParaRPr lang="en-US"/>
          </a:p>
        </p:txBody>
      </p:sp>
    </p:spTree>
    <p:extLst>
      <p:ext uri="{BB962C8B-B14F-4D97-AF65-F5344CB8AC3E}">
        <p14:creationId xmlns:p14="http://schemas.microsoft.com/office/powerpoint/2010/main" val="50281108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164</a:t>
            </a:fld>
            <a:endParaRPr lang="en-US"/>
          </a:p>
        </p:txBody>
      </p:sp>
    </p:spTree>
    <p:extLst>
      <p:ext uri="{BB962C8B-B14F-4D97-AF65-F5344CB8AC3E}">
        <p14:creationId xmlns:p14="http://schemas.microsoft.com/office/powerpoint/2010/main" val="107571043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165</a:t>
            </a:fld>
            <a:endParaRPr lang="en-US"/>
          </a:p>
        </p:txBody>
      </p:sp>
    </p:spTree>
    <p:extLst>
      <p:ext uri="{BB962C8B-B14F-4D97-AF65-F5344CB8AC3E}">
        <p14:creationId xmlns:p14="http://schemas.microsoft.com/office/powerpoint/2010/main" val="139168801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 will review and practice the Conversation Pattern in paired and whole group discussions using a infographic.</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166</a:t>
            </a:fld>
            <a:endParaRPr lang="en-US"/>
          </a:p>
        </p:txBody>
      </p:sp>
    </p:spTree>
    <p:extLst>
      <p:ext uri="{BB962C8B-B14F-4D97-AF65-F5344CB8AC3E}">
        <p14:creationId xmlns:p14="http://schemas.microsoft.com/office/powerpoint/2010/main" val="195354133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review the Conversation Skills-</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we say what we think or notice about something. When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we make our ideas clearer for ourselves and our partners.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each other’s ideas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During conversations, remember to follow our conversation norms (point to poster).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167</a:t>
            </a:fld>
            <a:endParaRPr lang="en-US"/>
          </a:p>
        </p:txBody>
      </p:sp>
    </p:spTree>
    <p:extLst>
      <p:ext uri="{BB962C8B-B14F-4D97-AF65-F5344CB8AC3E}">
        <p14:creationId xmlns:p14="http://schemas.microsoft.com/office/powerpoint/2010/main" val="155906668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review the Constructive Conversation Skills-</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we say what we think or notice about something. When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we make our ideas clearer for ourselves and our partners.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each other’s ideas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During conversations, remember to follow our conversation norms (point to poster).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168</a:t>
            </a:fld>
            <a:endParaRPr lang="en-US"/>
          </a:p>
        </p:txBody>
      </p:sp>
    </p:spTree>
    <p:extLst>
      <p:ext uri="{BB962C8B-B14F-4D97-AF65-F5344CB8AC3E}">
        <p14:creationId xmlns:p14="http://schemas.microsoft.com/office/powerpoint/2010/main" val="38882491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Conversation Pattern Poster </a:t>
            </a:r>
            <a:r>
              <a:rPr lang="en-US" sz="1200" kern="1200" dirty="0" smtClean="0">
                <a:solidFill>
                  <a:schemeClr val="tx1"/>
                </a:solidFill>
                <a:effectLst/>
                <a:latin typeface="+mn-lt"/>
                <a:ea typeface="+mn-ea"/>
                <a:cs typeface="+mn-cs"/>
              </a:rPr>
              <a:t>and refer to it as you explain the following: </a:t>
            </a:r>
            <a:endParaRPr lang="en-US" dirty="0" smtClean="0"/>
          </a:p>
          <a:p>
            <a:r>
              <a:rPr lang="en-US" sz="1200" i="1" kern="1200" dirty="0" smtClean="0">
                <a:solidFill>
                  <a:schemeClr val="tx1"/>
                </a:solidFill>
                <a:effectLst/>
                <a:latin typeface="+mn-lt"/>
                <a:ea typeface="+mn-ea"/>
                <a:cs typeface="+mn-cs"/>
              </a:rPr>
              <a:t>Our first objective today is to learn about the new Conversation Pattern. This speaking pattern will help us to get even better at clarifying during our Constructive Conversations. </a:t>
            </a:r>
            <a:endParaRPr lang="en-US" dirty="0" smtClean="0"/>
          </a:p>
          <a:p>
            <a:r>
              <a:rPr lang="en-US" sz="1200" i="1" kern="1200" dirty="0" smtClean="0">
                <a:solidFill>
                  <a:schemeClr val="tx1"/>
                </a:solidFill>
                <a:effectLst/>
                <a:latin typeface="+mn-lt"/>
                <a:ea typeface="+mn-ea"/>
                <a:cs typeface="+mn-cs"/>
              </a:rPr>
              <a:t>Let’s look at the pattern: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Paraphrase:</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This means to listen and then we repeat our partner’s thoughts in our own words. We </a:t>
            </a:r>
            <a:endParaRPr lang="en-US" dirty="0" smtClean="0"/>
          </a:p>
          <a:p>
            <a:r>
              <a:rPr lang="en-US" sz="1200" kern="1200" dirty="0" smtClean="0">
                <a:solidFill>
                  <a:schemeClr val="tx1"/>
                </a:solidFill>
                <a:effectLst/>
                <a:latin typeface="+mn-lt"/>
                <a:ea typeface="+mn-ea"/>
                <a:cs typeface="+mn-cs"/>
              </a:rPr>
              <a:t>paraphrase to </a:t>
            </a:r>
            <a:r>
              <a:rPr lang="en-US" sz="1200" b="1" kern="1200" dirty="0" smtClean="0">
                <a:solidFill>
                  <a:schemeClr val="tx1"/>
                </a:solidFill>
                <a:effectLst/>
                <a:latin typeface="+mn-lt"/>
                <a:ea typeface="+mn-ea"/>
                <a:cs typeface="+mn-cs"/>
              </a:rPr>
              <a:t>CLARIFY </a:t>
            </a:r>
            <a:r>
              <a:rPr lang="en-US" sz="1200" kern="1200" dirty="0" smtClean="0">
                <a:solidFill>
                  <a:schemeClr val="tx1"/>
                </a:solidFill>
                <a:effectLst/>
                <a:latin typeface="+mn-lt"/>
                <a:ea typeface="+mn-ea"/>
                <a:cs typeface="+mn-cs"/>
              </a:rPr>
              <a:t>and make sure we understand what our partner said. (</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Point index finger to ear and whoosh hand out in front of mouth to symbolize listening and then paraphrasing what was heard.)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 on each other’s ideas:</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This means that we listen to what our partner says and add details and other information </a:t>
            </a:r>
            <a:endParaRPr lang="en-US" dirty="0" smtClean="0"/>
          </a:p>
          <a:p>
            <a:r>
              <a:rPr lang="en-US" sz="1200" kern="1200" dirty="0" smtClean="0">
                <a:solidFill>
                  <a:schemeClr val="tx1"/>
                </a:solidFill>
                <a:effectLst/>
                <a:latin typeface="+mn-lt"/>
                <a:ea typeface="+mn-ea"/>
                <a:cs typeface="+mn-cs"/>
              </a:rPr>
              <a:t>to their ideas to make a clearer and more complete idea. (</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Make stacking motion </a:t>
            </a:r>
            <a:endParaRPr lang="en-US" dirty="0" smtClean="0"/>
          </a:p>
          <a:p>
            <a:r>
              <a:rPr lang="en-US" sz="1200" kern="1200" dirty="0" smtClean="0">
                <a:solidFill>
                  <a:schemeClr val="tx1"/>
                </a:solidFill>
                <a:effectLst/>
                <a:latin typeface="+mn-lt"/>
                <a:ea typeface="+mn-ea"/>
                <a:cs typeface="+mn-cs"/>
              </a:rPr>
              <a:t>with hands.)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Prompt:</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a:t>
            </a:r>
            <a:r>
              <a:rPr lang="en-US" sz="1200" i="1" kern="1200" dirty="0" smtClean="0">
                <a:solidFill>
                  <a:schemeClr val="tx1"/>
                </a:solidFill>
                <a:effectLst/>
                <a:latin typeface="+mn-lt"/>
                <a:ea typeface="+mn-ea"/>
                <a:cs typeface="+mn-cs"/>
              </a:rPr>
              <a:t>This means we get more information, ask for clarification or for new ideas to continue the </a:t>
            </a:r>
            <a:endParaRPr lang="en-US" dirty="0" smtClean="0"/>
          </a:p>
          <a:p>
            <a:r>
              <a:rPr lang="en-US" sz="1200" i="1" kern="1200" dirty="0" smtClean="0">
                <a:solidFill>
                  <a:schemeClr val="tx1"/>
                </a:solidFill>
                <a:effectLst/>
                <a:latin typeface="+mn-lt"/>
                <a:ea typeface="+mn-ea"/>
                <a:cs typeface="+mn-cs"/>
              </a:rPr>
              <a:t>Constructive Conversation. When prompting, we think about what we did understand and what more we need to understand fully. </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Shrug shoulders then point to partner with index finger.) </a:t>
            </a:r>
            <a:endParaRPr lang="en-US" dirty="0" smtClean="0"/>
          </a:p>
          <a:p>
            <a:r>
              <a:rPr lang="en-US" sz="1200" i="1" kern="1200" dirty="0" smtClean="0">
                <a:solidFill>
                  <a:schemeClr val="tx1"/>
                </a:solidFill>
                <a:effectLst/>
                <a:latin typeface="+mn-lt"/>
                <a:ea typeface="+mn-ea"/>
                <a:cs typeface="+mn-cs"/>
              </a:rPr>
              <a:t>Now that we know the pattern, we will focus on how to make our ideas clearer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paraphrase </a:t>
            </a:r>
            <a:r>
              <a:rPr lang="en-US" sz="1200" i="1" kern="1200" dirty="0" smtClean="0">
                <a:solidFill>
                  <a:schemeClr val="tx1"/>
                </a:solidFill>
                <a:effectLst/>
                <a:latin typeface="+mn-lt"/>
                <a:ea typeface="+mn-ea"/>
                <a:cs typeface="+mn-cs"/>
              </a:rPr>
              <a:t>we use our own words to repeat our partner’s ideas. This means we need to listen to them attentively.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169</a:t>
            </a:fld>
            <a:endParaRPr lang="en-US"/>
          </a:p>
        </p:txBody>
      </p:sp>
    </p:spTree>
    <p:extLst>
      <p:ext uri="{BB962C8B-B14F-4D97-AF65-F5344CB8AC3E}">
        <p14:creationId xmlns:p14="http://schemas.microsoft.com/office/powerpoint/2010/main" val="631477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will engage in the Rows of Communication protocol to discuss what they know about the following prompts:</a:t>
            </a:r>
          </a:p>
          <a:p>
            <a:endParaRPr lang="en-US" sz="1200" kern="1200" baseline="0" dirty="0" smtClean="0">
              <a:solidFill>
                <a:schemeClr val="tx1"/>
              </a:solidFill>
              <a:effectLst/>
              <a:latin typeface="+mn-lt"/>
              <a:ea typeface="+mn-ea"/>
              <a:cs typeface="+mn-cs"/>
            </a:endParaRPr>
          </a:p>
          <a:p>
            <a:pPr marL="457200" indent="-457200">
              <a:buFont typeface="Arial" charset="0"/>
              <a:buChar char="•"/>
            </a:pPr>
            <a:r>
              <a:rPr lang="en-US" sz="1200" dirty="0" smtClean="0">
                <a:latin typeface="Calibri" charset="0"/>
                <a:ea typeface="Calibri" charset="0"/>
                <a:cs typeface="Calibri" charset="0"/>
              </a:rPr>
              <a:t>What do you know about </a:t>
            </a:r>
            <a:r>
              <a:rPr lang="en-US" sz="1200" b="1" u="sng" dirty="0" smtClean="0">
                <a:latin typeface="Calibri" charset="0"/>
                <a:ea typeface="Calibri" charset="0"/>
                <a:cs typeface="Calibri" charset="0"/>
              </a:rPr>
              <a:t>Conversation Skills</a:t>
            </a:r>
            <a:r>
              <a:rPr lang="en-US" sz="1200" dirty="0" smtClean="0">
                <a:latin typeface="Calibri" charset="0"/>
                <a:ea typeface="Calibri" charset="0"/>
                <a:cs typeface="Calibri" charset="0"/>
              </a:rPr>
              <a:t>? </a:t>
            </a:r>
          </a:p>
          <a:p>
            <a:endParaRPr lang="en-US" sz="900" dirty="0" smtClean="0">
              <a:latin typeface="Calibri" charset="0"/>
              <a:ea typeface="Calibri" charset="0"/>
              <a:cs typeface="Calibri" charset="0"/>
            </a:endParaRPr>
          </a:p>
          <a:p>
            <a:pPr marL="457200" indent="-457200">
              <a:buFont typeface="Arial" charset="0"/>
              <a:buChar char="•"/>
            </a:pPr>
            <a:r>
              <a:rPr lang="en-US" sz="1200" dirty="0" smtClean="0">
                <a:latin typeface="Calibri" charset="0"/>
                <a:ea typeface="Calibri" charset="0"/>
                <a:cs typeface="Calibri" charset="0"/>
              </a:rPr>
              <a:t>What does it </a:t>
            </a:r>
            <a:r>
              <a:rPr lang="en-US" sz="1200" b="1" dirty="0" smtClean="0">
                <a:latin typeface="Calibri" charset="0"/>
                <a:ea typeface="Calibri" charset="0"/>
                <a:cs typeface="Calibri" charset="0"/>
              </a:rPr>
              <a:t>look like </a:t>
            </a:r>
            <a:r>
              <a:rPr lang="en-US" sz="1200" dirty="0" smtClean="0">
                <a:latin typeface="Calibri" charset="0"/>
                <a:ea typeface="Calibri" charset="0"/>
                <a:cs typeface="Calibri" charset="0"/>
              </a:rPr>
              <a:t>and </a:t>
            </a:r>
            <a:r>
              <a:rPr lang="en-US" sz="1200" b="1" dirty="0" smtClean="0">
                <a:latin typeface="Calibri" charset="0"/>
                <a:ea typeface="Calibri" charset="0"/>
                <a:cs typeface="Calibri" charset="0"/>
              </a:rPr>
              <a:t>sound like</a:t>
            </a:r>
            <a:r>
              <a:rPr lang="en-US" sz="1200" dirty="0" smtClean="0">
                <a:latin typeface="Calibri" charset="0"/>
                <a:ea typeface="Calibri" charset="0"/>
                <a:cs typeface="Calibri" charset="0"/>
              </a:rPr>
              <a:t> when you use them?</a:t>
            </a:r>
          </a:p>
          <a:p>
            <a:pPr marL="457200" indent="-457200">
              <a:buFont typeface="Arial" charset="0"/>
              <a:buChar char="•"/>
            </a:pPr>
            <a:endParaRPr lang="en-US" sz="1200" dirty="0" smtClean="0">
              <a:latin typeface="Calibri" charset="0"/>
              <a:ea typeface="Calibri" charset="0"/>
              <a:cs typeface="Calibri" charset="0"/>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kern="1200" dirty="0" smtClean="0">
                <a:solidFill>
                  <a:schemeClr val="tx1"/>
                </a:solidFill>
                <a:effectLst/>
                <a:latin typeface="+mn-lt"/>
                <a:ea typeface="+mn-ea"/>
                <a:cs typeface="+mn-cs"/>
              </a:rPr>
              <a:t>Have students form two rows facing each other so that each student has a partner. Students will then sit down in front of their partner and discuss the prompt. Follow</a:t>
            </a:r>
            <a:r>
              <a:rPr lang="en-US" sz="1200" kern="1200" baseline="0" dirty="0" smtClean="0">
                <a:solidFill>
                  <a:schemeClr val="tx1"/>
                </a:solidFill>
                <a:effectLst/>
                <a:latin typeface="+mn-lt"/>
                <a:ea typeface="+mn-ea"/>
                <a:cs typeface="+mn-cs"/>
              </a:rPr>
              <a:t> the directions for the protocol to allow students to discuss the prompts. </a:t>
            </a:r>
            <a:endParaRPr lang="en-US" sz="1200" kern="1200" dirty="0" smtClean="0">
              <a:solidFill>
                <a:schemeClr val="tx1"/>
              </a:solidFill>
              <a:effectLst/>
              <a:latin typeface="+mn-lt"/>
              <a:ea typeface="+mn-ea"/>
              <a:cs typeface="+mn-cs"/>
            </a:endParaRPr>
          </a:p>
          <a:p>
            <a:pPr marL="0" indent="0">
              <a:buFont typeface="Arial" charset="0"/>
              <a:buNone/>
            </a:pPr>
            <a:endParaRPr lang="en-US" sz="1200" dirty="0" smtClean="0"/>
          </a:p>
        </p:txBody>
      </p:sp>
      <p:sp>
        <p:nvSpPr>
          <p:cNvPr id="4" name="Slide Number Placeholder 3"/>
          <p:cNvSpPr>
            <a:spLocks noGrp="1"/>
          </p:cNvSpPr>
          <p:nvPr>
            <p:ph type="sldNum" sz="quarter" idx="10"/>
          </p:nvPr>
        </p:nvSpPr>
        <p:spPr/>
        <p:txBody>
          <a:bodyPr/>
          <a:lstStyle/>
          <a:p>
            <a:fld id="{FCACF33E-9A4F-DC43-BEB4-18EC813BF4E4}" type="slidenum">
              <a:rPr lang="en-US" smtClean="0"/>
              <a:t>17</a:t>
            </a:fld>
            <a:endParaRPr lang="en-US"/>
          </a:p>
        </p:txBody>
      </p:sp>
    </p:spTree>
    <p:extLst>
      <p:ext uri="{BB962C8B-B14F-4D97-AF65-F5344CB8AC3E}">
        <p14:creationId xmlns:p14="http://schemas.microsoft.com/office/powerpoint/2010/main" val="187055559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Which conversation norm will help us to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Turn and talk to your partner. </a:t>
            </a:r>
            <a:r>
              <a:rPr lang="en-US" sz="1200" kern="1200" dirty="0" smtClean="0">
                <a:solidFill>
                  <a:schemeClr val="tx1"/>
                </a:solidFill>
                <a:effectLst/>
                <a:latin typeface="+mn-lt"/>
                <a:ea typeface="+mn-ea"/>
                <a:cs typeface="+mn-cs"/>
              </a:rPr>
              <a:t>Give students 1 minute to talk to a partner.</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Affirm all responses and say:</a:t>
            </a:r>
            <a:r>
              <a:rPr lang="en-US" sz="1200" i="1" kern="1200" dirty="0" smtClean="0">
                <a:solidFill>
                  <a:schemeClr val="tx1"/>
                </a:solidFill>
                <a:effectLst/>
                <a:latin typeface="+mn-lt"/>
                <a:ea typeface="+mn-ea"/>
                <a:cs typeface="+mn-cs"/>
              </a:rPr>
              <a:t> I heard many of you say that you would “Use the language of the skill” (point to poster) to speak in complete sentences as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We will use prompt and response starters to help us.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170</a:t>
            </a:fld>
            <a:endParaRPr lang="en-US"/>
          </a:p>
        </p:txBody>
      </p:sp>
    </p:spTree>
    <p:extLst>
      <p:ext uri="{BB962C8B-B14F-4D97-AF65-F5344CB8AC3E}">
        <p14:creationId xmlns:p14="http://schemas.microsoft.com/office/powerpoint/2010/main" val="120232016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Teacher Think Aloud:</a:t>
            </a:r>
            <a:r>
              <a:rPr lang="en-US" sz="1200" i="1" kern="1200" dirty="0" smtClean="0">
                <a:solidFill>
                  <a:schemeClr val="tx1"/>
                </a:solidFill>
                <a:effectLst/>
                <a:latin typeface="+mn-lt"/>
                <a:ea typeface="+mn-ea"/>
                <a:cs typeface="+mn-cs"/>
              </a:rPr>
              <a:t> We know the pattern helps us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but if we haven’t shared our idea, we have nothing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So, the very first step of a Constructive Conversation is to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share an idea. Then, we can use the Conversation Pattern to develop our idea fully.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171</a:t>
            </a:fld>
            <a:endParaRPr lang="en-US"/>
          </a:p>
        </p:txBody>
      </p:sp>
    </p:spTree>
    <p:extLst>
      <p:ext uri="{BB962C8B-B14F-4D97-AF65-F5344CB8AC3E}">
        <p14:creationId xmlns:p14="http://schemas.microsoft.com/office/powerpoint/2010/main" val="2681969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Today you are going to engage in a Constructive Conversation for the Skills-</a:t>
            </a:r>
            <a:r>
              <a:rPr lang="en-US" sz="1200" b="1" i="1" kern="1200" dirty="0" smtClean="0">
                <a:solidFill>
                  <a:schemeClr val="tx1"/>
                </a:solidFill>
                <a:effectLst/>
                <a:latin typeface="+mn-lt"/>
                <a:ea typeface="+mn-ea"/>
                <a:cs typeface="+mn-cs"/>
              </a:rPr>
              <a:t>CREATE and CLARIFY</a:t>
            </a:r>
            <a:r>
              <a:rPr lang="en-US" sz="1200" i="1" kern="1200" dirty="0" smtClean="0">
                <a:solidFill>
                  <a:schemeClr val="tx1"/>
                </a:solidFill>
                <a:effectLst/>
                <a:latin typeface="+mn-lt"/>
                <a:ea typeface="+mn-ea"/>
                <a:cs typeface="+mn-cs"/>
              </a:rPr>
              <a:t> using an Infographic. Do your best to follow the Conversation Pattern as you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your ideas.</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 You will use the </a:t>
            </a:r>
            <a:r>
              <a:rPr lang="en-US" sz="1200" b="1" u="sng" kern="1200" dirty="0" smtClean="0">
                <a:solidFill>
                  <a:schemeClr val="tx1"/>
                </a:solidFill>
                <a:effectLst/>
                <a:latin typeface="+mn-lt"/>
                <a:ea typeface="+mn-ea"/>
                <a:cs typeface="+mn-cs"/>
              </a:rPr>
              <a:t>Conversation Pattern Guide</a:t>
            </a:r>
            <a:r>
              <a:rPr lang="en-US" sz="1200" b="1" i="1" u="sng"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to remind you of the pattern. Let’s review the prompt and response starters that you may use to help you during your conversations and add them to our Conversation Pattern Guides.</a:t>
            </a:r>
            <a:r>
              <a:rPr lang="en-US" sz="1200" kern="1200" dirty="0" smtClean="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172</a:t>
            </a:fld>
            <a:endParaRPr lang="en-US"/>
          </a:p>
        </p:txBody>
      </p:sp>
    </p:spTree>
    <p:extLst>
      <p:ext uri="{BB962C8B-B14F-4D97-AF65-F5344CB8AC3E}">
        <p14:creationId xmlns:p14="http://schemas.microsoft.com/office/powerpoint/2010/main" val="178847416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read each of the questions.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While you are listening to me and my partner, listen for the following:</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did we…</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acknowledge a partner’s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build on a partner’s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prompt a partner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evidence to support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academic words (notice, in other words, etc.) to convey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domain-specific words (visual text, paraphrase, elaborate, etc.) to convey ideas?</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173</a:t>
            </a:fld>
            <a:endParaRPr lang="en-US"/>
          </a:p>
        </p:txBody>
      </p:sp>
    </p:spTree>
    <p:extLst>
      <p:ext uri="{BB962C8B-B14F-4D97-AF65-F5344CB8AC3E}">
        <p14:creationId xmlns:p14="http://schemas.microsoft.com/office/powerpoint/2010/main" val="175083514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Infographic</a:t>
            </a:r>
            <a:r>
              <a:rPr lang="en-US" sz="1200" i="1" kern="1200" dirty="0" smtClean="0">
                <a:solidFill>
                  <a:schemeClr val="tx1"/>
                </a:solidFill>
                <a:effectLst/>
                <a:latin typeface="+mn-lt"/>
                <a:ea typeface="+mn-ea"/>
                <a:cs typeface="+mn-cs"/>
              </a:rPr>
              <a:t>. In past lessons we used a visual text. From now on we will also use a </a:t>
            </a:r>
            <a:endParaRPr lang="en-US" dirty="0" smtClean="0"/>
          </a:p>
          <a:p>
            <a:r>
              <a:rPr lang="en-US" sz="1200" i="1" kern="1200" dirty="0" smtClean="0">
                <a:solidFill>
                  <a:schemeClr val="tx1"/>
                </a:solidFill>
                <a:effectLst/>
                <a:latin typeface="+mn-lt"/>
                <a:ea typeface="+mn-ea"/>
                <a:cs typeface="+mn-cs"/>
              </a:rPr>
              <a:t>new source of information called an infographic. An infographic is an informational text that combines visuals and words to provide information about a topic clearly and concisely.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174</a:t>
            </a:fld>
            <a:endParaRPr lang="en-US"/>
          </a:p>
        </p:txBody>
      </p:sp>
    </p:spTree>
    <p:extLst>
      <p:ext uri="{BB962C8B-B14F-4D97-AF65-F5344CB8AC3E}">
        <p14:creationId xmlns:p14="http://schemas.microsoft.com/office/powerpoint/2010/main" val="154389215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175</a:t>
            </a:fld>
            <a:endParaRPr lang="en-US"/>
          </a:p>
        </p:txBody>
      </p:sp>
    </p:spTree>
    <p:extLst>
      <p:ext uri="{BB962C8B-B14F-4D97-AF65-F5344CB8AC3E}">
        <p14:creationId xmlns:p14="http://schemas.microsoft.com/office/powerpoint/2010/main" val="201264487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 the</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Teacher Visual Text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Model using think time and pointing at key elements in the visual text before listening</a:t>
            </a:r>
            <a:r>
              <a:rPr lang="en-US" sz="1200" kern="1200" baseline="0" dirty="0" smtClean="0">
                <a:solidFill>
                  <a:schemeClr val="tx1"/>
                </a:solidFill>
                <a:effectLst/>
                <a:latin typeface="+mn-lt"/>
                <a:ea typeface="+mn-ea"/>
                <a:cs typeface="+mn-cs"/>
              </a:rPr>
              <a:t> to the Model Constructive Conversation.</a:t>
            </a:r>
            <a:endParaRPr lang="en-US" sz="1200" b="1"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176</a:t>
            </a:fld>
            <a:endParaRPr lang="en-US"/>
          </a:p>
        </p:txBody>
      </p:sp>
    </p:spTree>
    <p:extLst>
      <p:ext uri="{BB962C8B-B14F-4D97-AF65-F5344CB8AC3E}">
        <p14:creationId xmlns:p14="http://schemas.microsoft.com/office/powerpoint/2010/main" val="206265678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177</a:t>
            </a:fld>
            <a:endParaRPr lang="en-US"/>
          </a:p>
        </p:txBody>
      </p:sp>
    </p:spTree>
    <p:extLst>
      <p:ext uri="{BB962C8B-B14F-4D97-AF65-F5344CB8AC3E}">
        <p14:creationId xmlns:p14="http://schemas.microsoft.com/office/powerpoint/2010/main" val="128677987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178</a:t>
            </a:fld>
            <a:endParaRPr lang="en-US"/>
          </a:p>
        </p:txBody>
      </p:sp>
    </p:spTree>
    <p:extLst>
      <p:ext uri="{BB962C8B-B14F-4D97-AF65-F5344CB8AC3E}">
        <p14:creationId xmlns:p14="http://schemas.microsoft.com/office/powerpoint/2010/main" val="69055421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179</a:t>
            </a:fld>
            <a:endParaRPr lang="en-US"/>
          </a:p>
        </p:txBody>
      </p:sp>
    </p:spTree>
    <p:extLst>
      <p:ext uri="{BB962C8B-B14F-4D97-AF65-F5344CB8AC3E}">
        <p14:creationId xmlns:p14="http://schemas.microsoft.com/office/powerpoint/2010/main" val="2094748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Follow</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directions #1 and #2 of the </a:t>
            </a:r>
            <a:r>
              <a:rPr lang="en-US" sz="1200" b="1" i="1" u="sng" kern="1200" dirty="0" smtClean="0">
                <a:solidFill>
                  <a:schemeClr val="tx1"/>
                </a:solidFill>
                <a:effectLst/>
                <a:latin typeface="+mn-lt"/>
                <a:ea typeface="+mn-ea"/>
                <a:cs typeface="+mn-cs"/>
              </a:rPr>
              <a:t>Rows of Communication</a:t>
            </a:r>
            <a:r>
              <a:rPr lang="en-US" sz="1200" b="0" i="1" u="none" kern="1200" dirty="0" smtClean="0">
                <a:solidFill>
                  <a:schemeClr val="tx1"/>
                </a:solidFill>
                <a:effectLst/>
                <a:latin typeface="+mn-lt"/>
                <a:ea typeface="+mn-ea"/>
                <a:cs typeface="+mn-cs"/>
              </a:rPr>
              <a:t> with students.</a:t>
            </a:r>
            <a:endParaRPr lang="en-US" b="0" u="none"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18</a:t>
            </a:fld>
            <a:endParaRPr lang="en-US"/>
          </a:p>
        </p:txBody>
      </p:sp>
    </p:spTree>
    <p:extLst>
      <p:ext uri="{BB962C8B-B14F-4D97-AF65-F5344CB8AC3E}">
        <p14:creationId xmlns:p14="http://schemas.microsoft.com/office/powerpoint/2010/main" val="67385183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180</a:t>
            </a:fld>
            <a:endParaRPr lang="en-US"/>
          </a:p>
        </p:txBody>
      </p:sp>
    </p:spTree>
    <p:extLst>
      <p:ext uri="{BB962C8B-B14F-4D97-AF65-F5344CB8AC3E}">
        <p14:creationId xmlns:p14="http://schemas.microsoft.com/office/powerpoint/2010/main" val="33499975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181</a:t>
            </a:fld>
            <a:endParaRPr lang="en-US"/>
          </a:p>
        </p:txBody>
      </p:sp>
    </p:spTree>
    <p:extLst>
      <p:ext uri="{BB962C8B-B14F-4D97-AF65-F5344CB8AC3E}">
        <p14:creationId xmlns:p14="http://schemas.microsoft.com/office/powerpoint/2010/main" val="60929119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182</a:t>
            </a:fld>
            <a:endParaRPr lang="en-US"/>
          </a:p>
        </p:txBody>
      </p:sp>
    </p:spTree>
    <p:extLst>
      <p:ext uri="{BB962C8B-B14F-4D97-AF65-F5344CB8AC3E}">
        <p14:creationId xmlns:p14="http://schemas.microsoft.com/office/powerpoint/2010/main" val="213431700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183</a:t>
            </a:fld>
            <a:endParaRPr lang="en-US"/>
          </a:p>
        </p:txBody>
      </p:sp>
    </p:spTree>
    <p:extLst>
      <p:ext uri="{BB962C8B-B14F-4D97-AF65-F5344CB8AC3E}">
        <p14:creationId xmlns:p14="http://schemas.microsoft.com/office/powerpoint/2010/main" val="16129888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184</a:t>
            </a:fld>
            <a:endParaRPr lang="en-US"/>
          </a:p>
        </p:txBody>
      </p:sp>
    </p:spTree>
    <p:extLst>
      <p:ext uri="{BB962C8B-B14F-4D97-AF65-F5344CB8AC3E}">
        <p14:creationId xmlns:p14="http://schemas.microsoft.com/office/powerpoint/2010/main" val="194383776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 with Visual Text</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Organize students into pairs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distribute the </a:t>
            </a:r>
            <a:r>
              <a:rPr lang="en-US" sz="1200" b="1" u="sng" kern="1200" dirty="0" smtClean="0">
                <a:solidFill>
                  <a:schemeClr val="tx1"/>
                </a:solidFill>
                <a:effectLst/>
                <a:latin typeface="+mn-lt"/>
                <a:ea typeface="+mn-ea"/>
                <a:cs typeface="+mn-cs"/>
              </a:rPr>
              <a:t>Conversation Pattern Game Cards</a:t>
            </a:r>
            <a:r>
              <a:rPr lang="en-US" sz="1200" i="1"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Now you will play the Constructive Conversation Game with your</a:t>
            </a:r>
            <a:r>
              <a:rPr lang="en-US" sz="1200" i="1" kern="1200" baseline="0" dirty="0" smtClean="0">
                <a:solidFill>
                  <a:schemeClr val="tx1"/>
                </a:solidFill>
                <a:effectLst/>
                <a:latin typeface="+mn-lt"/>
                <a:ea typeface="+mn-ea"/>
                <a:cs typeface="+mn-cs"/>
              </a:rPr>
              <a:t> partner</a:t>
            </a:r>
            <a:r>
              <a:rPr lang="en-US" sz="1200" i="1"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Each of you will have one card for your initial idea and 3 cards to cite details as you follow the Conversation Pattern.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You will use the visual text. First you must share an initial idea and prompt your partner. Then, take turns and use the Conversation Pattern.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I will walk around and listen to notice who is using the Conversation Pattern. Remember to use your Prompt and Response Starters.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Prompt: What do you notice in the visual text?  Cite details to CLARIFY your ideas.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Formative Assessment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provide feedback as needed. Then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to collect a Constructive Conversation Language Sample as they model in front of the class.</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185</a:t>
            </a:fld>
            <a:endParaRPr lang="en-US"/>
          </a:p>
        </p:txBody>
      </p:sp>
    </p:spTree>
    <p:extLst>
      <p:ext uri="{BB962C8B-B14F-4D97-AF65-F5344CB8AC3E}">
        <p14:creationId xmlns:p14="http://schemas.microsoft.com/office/powerpoint/2010/main" val="111761982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 with Infographic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Organize students into quads and distribute the </a:t>
            </a:r>
            <a:r>
              <a:rPr lang="en-US" sz="1200" b="1" u="sng" kern="1200" dirty="0" smtClean="0">
                <a:solidFill>
                  <a:schemeClr val="tx1"/>
                </a:solidFill>
                <a:effectLst/>
                <a:latin typeface="+mn-lt"/>
                <a:ea typeface="+mn-ea"/>
                <a:cs typeface="+mn-cs"/>
              </a:rPr>
              <a:t>Conversation Pattern Game Cards</a:t>
            </a:r>
            <a:r>
              <a:rPr lang="en-US" sz="1200" i="1" kern="1200" dirty="0" smtClean="0">
                <a:solidFill>
                  <a:schemeClr val="tx1"/>
                </a:solidFill>
                <a:effectLst/>
                <a:latin typeface="+mn-lt"/>
                <a:ea typeface="+mn-ea"/>
                <a:cs typeface="+mn-cs"/>
              </a:rPr>
              <a:t>. Now you are going to play the Constructive Conversation Game. Your conversations will focus on the skills of </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using the infographic. You will be in a group of four. Each of you will have one card for your initial idea and 3 cards to cite details as you follow the Conversation Pattern. You will take turns until all cards have been played. Remember to follow our </a:t>
            </a:r>
            <a:r>
              <a:rPr lang="en-US" sz="1200" b="1" i="1" u="sng" kern="1200" dirty="0" smtClean="0">
                <a:solidFill>
                  <a:schemeClr val="tx1"/>
                </a:solidFill>
                <a:effectLst/>
                <a:latin typeface="+mn-lt"/>
                <a:ea typeface="+mn-ea"/>
                <a:cs typeface="+mn-cs"/>
              </a:rPr>
              <a:t>Conversation Norms</a:t>
            </a:r>
            <a:r>
              <a:rPr lang="en-US" sz="1200" i="1" kern="1200" dirty="0" smtClean="0">
                <a:solidFill>
                  <a:schemeClr val="tx1"/>
                </a:solidFill>
                <a:effectLst/>
                <a:latin typeface="+mn-lt"/>
                <a:ea typeface="+mn-ea"/>
                <a:cs typeface="+mn-cs"/>
              </a:rPr>
              <a:t> and use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Constructive Conversations Listening Task Poster</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Begin by stating your idea. Cite details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your ideas and use the Conversation Pattern.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dirty="0" smtClean="0">
                <a:effectLst/>
              </a:rPr>
              <a:t/>
            </a:r>
            <a:br>
              <a:rPr lang="en-US" dirty="0" smtClean="0">
                <a:effectLst/>
              </a:rPr>
            </a:br>
            <a:r>
              <a:rPr lang="en-US" sz="1200" b="1" kern="1200" dirty="0" smtClean="0">
                <a:solidFill>
                  <a:schemeClr val="tx1"/>
                </a:solidFill>
                <a:effectLst/>
                <a:latin typeface="+mn-lt"/>
                <a:ea typeface="+mn-ea"/>
                <a:cs typeface="+mn-cs"/>
              </a:rPr>
              <a:t>Prompt: What do you notice in the infographic?  Cite details to CLARIFY your ideas.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Formative Assessment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provide feedback as needed. Then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to collect a Constructive Conversation Language Sample as they model in front of the class.</a:t>
            </a:r>
            <a:r>
              <a:rPr lang="en-US" dirty="0" smtClean="0">
                <a:effectLst/>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186</a:t>
            </a:fld>
            <a:endParaRPr lang="en-US"/>
          </a:p>
        </p:txBody>
      </p:sp>
    </p:spTree>
    <p:extLst>
      <p:ext uri="{BB962C8B-B14F-4D97-AF65-F5344CB8AC3E}">
        <p14:creationId xmlns:p14="http://schemas.microsoft.com/office/powerpoint/2010/main" val="107884629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 you notice in</a:t>
            </a:r>
            <a:r>
              <a:rPr lang="en-US" sz="1200" b="1" kern="1200" baseline="0" dirty="0" smtClean="0">
                <a:solidFill>
                  <a:schemeClr val="tx1"/>
                </a:solidFill>
                <a:effectLst/>
                <a:latin typeface="+mn-lt"/>
                <a:ea typeface="+mn-ea"/>
                <a:cs typeface="+mn-cs"/>
              </a:rPr>
              <a:t> the infographic? Cite details to CLARIFY your ideas.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Ask</a:t>
            </a:r>
            <a:r>
              <a:rPr lang="en-US" sz="1200" b="0" kern="1200" baseline="0" dirty="0" smtClean="0">
                <a:solidFill>
                  <a:schemeClr val="tx1"/>
                </a:solidFill>
                <a:effectLst/>
                <a:latin typeface="+mn-lt"/>
                <a:ea typeface="+mn-ea"/>
                <a:cs typeface="+mn-cs"/>
              </a:rPr>
              <a:t> students to </a:t>
            </a:r>
            <a:r>
              <a:rPr lang="en-US" sz="1200" b="1" kern="1200" baseline="0" dirty="0" smtClean="0">
                <a:solidFill>
                  <a:schemeClr val="accent2"/>
                </a:solidFill>
                <a:effectLst/>
                <a:latin typeface="+mn-lt"/>
                <a:ea typeface="+mn-ea"/>
                <a:cs typeface="+mn-cs"/>
              </a:rPr>
              <a:t>li</a:t>
            </a:r>
            <a:r>
              <a:rPr lang="en-US" sz="1200" b="1" dirty="0" smtClean="0">
                <a:solidFill>
                  <a:schemeClr val="accent2"/>
                </a:solidFill>
              </a:rPr>
              <a:t>sten actively as two of their peers model how to have a Constructive Conversation</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187</a:t>
            </a:fld>
            <a:endParaRPr lang="en-US"/>
          </a:p>
        </p:txBody>
      </p:sp>
    </p:spTree>
    <p:extLst>
      <p:ext uri="{BB962C8B-B14F-4D97-AF65-F5344CB8AC3E}">
        <p14:creationId xmlns:p14="http://schemas.microsoft.com/office/powerpoint/2010/main" val="55665362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188</a:t>
            </a:fld>
            <a:endParaRPr lang="en-US"/>
          </a:p>
        </p:txBody>
      </p:sp>
    </p:spTree>
    <p:extLst>
      <p:ext uri="{BB962C8B-B14F-4D97-AF65-F5344CB8AC3E}">
        <p14:creationId xmlns:p14="http://schemas.microsoft.com/office/powerpoint/2010/main" val="205759108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189</a:t>
            </a:fld>
            <a:endParaRPr lang="en-US"/>
          </a:p>
        </p:txBody>
      </p:sp>
    </p:spTree>
    <p:extLst>
      <p:ext uri="{BB962C8B-B14F-4D97-AF65-F5344CB8AC3E}">
        <p14:creationId xmlns:p14="http://schemas.microsoft.com/office/powerpoint/2010/main" val="763506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Follow</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direction</a:t>
            </a:r>
            <a:r>
              <a:rPr lang="en-US" sz="1200" i="1" kern="1200" baseline="0" dirty="0" smtClean="0">
                <a:solidFill>
                  <a:schemeClr val="tx1"/>
                </a:solidFill>
                <a:effectLst/>
                <a:latin typeface="+mn-lt"/>
                <a:ea typeface="+mn-ea"/>
                <a:cs typeface="+mn-cs"/>
              </a:rPr>
              <a:t> #3</a:t>
            </a:r>
            <a:r>
              <a:rPr lang="en-US" sz="1200" i="1" kern="1200" dirty="0" smtClean="0">
                <a:solidFill>
                  <a:schemeClr val="tx1"/>
                </a:solidFill>
                <a:effectLst/>
                <a:latin typeface="+mn-lt"/>
                <a:ea typeface="+mn-ea"/>
                <a:cs typeface="+mn-cs"/>
              </a:rPr>
              <a:t> for the </a:t>
            </a:r>
            <a:r>
              <a:rPr lang="en-US" sz="1200" b="1" i="1" u="sng" kern="1200" dirty="0" smtClean="0">
                <a:solidFill>
                  <a:schemeClr val="tx1"/>
                </a:solidFill>
                <a:effectLst/>
                <a:latin typeface="+mn-lt"/>
                <a:ea typeface="+mn-ea"/>
                <a:cs typeface="+mn-cs"/>
              </a:rPr>
              <a:t>Rows of Communication</a:t>
            </a:r>
            <a:r>
              <a:rPr lang="en-US" sz="1200" b="0" i="1" u="none" kern="1200" dirty="0" smtClean="0">
                <a:solidFill>
                  <a:schemeClr val="tx1"/>
                </a:solidFill>
                <a:effectLst/>
                <a:latin typeface="+mn-lt"/>
                <a:ea typeface="+mn-ea"/>
                <a:cs typeface="+mn-cs"/>
              </a:rPr>
              <a:t> with students.</a:t>
            </a:r>
            <a:endParaRPr lang="en-US" b="0" u="none"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19</a:t>
            </a:fld>
            <a:endParaRPr lang="en-US"/>
          </a:p>
        </p:txBody>
      </p:sp>
    </p:spTree>
    <p:extLst>
      <p:ext uri="{BB962C8B-B14F-4D97-AF65-F5344CB8AC3E}">
        <p14:creationId xmlns:p14="http://schemas.microsoft.com/office/powerpoint/2010/main" val="37736601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190</a:t>
            </a:fld>
            <a:endParaRPr lang="en-US"/>
          </a:p>
        </p:txBody>
      </p:sp>
    </p:spTree>
    <p:extLst>
      <p:ext uri="{BB962C8B-B14F-4D97-AF65-F5344CB8AC3E}">
        <p14:creationId xmlns:p14="http://schemas.microsoft.com/office/powerpoint/2010/main" val="8249190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191</a:t>
            </a:fld>
            <a:endParaRPr lang="en-US"/>
          </a:p>
        </p:txBody>
      </p:sp>
    </p:spTree>
    <p:extLst>
      <p:ext uri="{BB962C8B-B14F-4D97-AF65-F5344CB8AC3E}">
        <p14:creationId xmlns:p14="http://schemas.microsoft.com/office/powerpoint/2010/main" val="211847494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192</a:t>
            </a:fld>
            <a:endParaRPr lang="en-US"/>
          </a:p>
        </p:txBody>
      </p:sp>
    </p:spTree>
    <p:extLst>
      <p:ext uri="{BB962C8B-B14F-4D97-AF65-F5344CB8AC3E}">
        <p14:creationId xmlns:p14="http://schemas.microsoft.com/office/powerpoint/2010/main" val="861601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this lesson s</a:t>
            </a:r>
            <a:r>
              <a:rPr lang="en-US" sz="1200" kern="1200" dirty="0" smtClean="0">
                <a:solidFill>
                  <a:schemeClr val="tx1"/>
                </a:solidFill>
                <a:effectLst/>
                <a:latin typeface="+mn-lt"/>
                <a:ea typeface="+mn-ea"/>
                <a:cs typeface="+mn-cs"/>
              </a:rPr>
              <a:t>tudents will be able to engage in a Constructive Conversation to discuss their understanding of the Constructive Conversation Norms and Skills with a partner.</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a:t>
            </a:fld>
            <a:endParaRPr lang="en-US"/>
          </a:p>
        </p:txBody>
      </p:sp>
    </p:spTree>
    <p:extLst>
      <p:ext uri="{BB962C8B-B14F-4D97-AF65-F5344CB8AC3E}">
        <p14:creationId xmlns:p14="http://schemas.microsoft.com/office/powerpoint/2010/main" val="1366337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Follow</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direction</a:t>
            </a:r>
            <a:r>
              <a:rPr lang="en-US" sz="1200" i="1" kern="1200" baseline="0" dirty="0" smtClean="0">
                <a:solidFill>
                  <a:schemeClr val="tx1"/>
                </a:solidFill>
                <a:effectLst/>
                <a:latin typeface="+mn-lt"/>
                <a:ea typeface="+mn-ea"/>
                <a:cs typeface="+mn-cs"/>
              </a:rPr>
              <a:t> #4</a:t>
            </a:r>
            <a:r>
              <a:rPr lang="en-US" sz="1200" i="1" kern="1200" dirty="0" smtClean="0">
                <a:solidFill>
                  <a:schemeClr val="tx1"/>
                </a:solidFill>
                <a:effectLst/>
                <a:latin typeface="+mn-lt"/>
                <a:ea typeface="+mn-ea"/>
                <a:cs typeface="+mn-cs"/>
              </a:rPr>
              <a:t> for the </a:t>
            </a:r>
            <a:r>
              <a:rPr lang="en-US" sz="1200" b="1" i="1" u="sng" kern="1200" dirty="0" smtClean="0">
                <a:solidFill>
                  <a:schemeClr val="tx1"/>
                </a:solidFill>
                <a:effectLst/>
                <a:latin typeface="+mn-lt"/>
                <a:ea typeface="+mn-ea"/>
                <a:cs typeface="+mn-cs"/>
              </a:rPr>
              <a:t>Rows of Communication</a:t>
            </a:r>
            <a:r>
              <a:rPr lang="en-US" sz="1200" b="0" i="1" u="none" kern="1200" dirty="0" smtClean="0">
                <a:solidFill>
                  <a:schemeClr val="tx1"/>
                </a:solidFill>
                <a:effectLst/>
                <a:latin typeface="+mn-lt"/>
                <a:ea typeface="+mn-ea"/>
                <a:cs typeface="+mn-cs"/>
              </a:rPr>
              <a:t> with students.</a:t>
            </a:r>
            <a:endParaRPr lang="en-US" b="0" u="none"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20</a:t>
            </a:fld>
            <a:endParaRPr lang="en-US"/>
          </a:p>
        </p:txBody>
      </p:sp>
    </p:spTree>
    <p:extLst>
      <p:ext uri="{BB962C8B-B14F-4D97-AF65-F5344CB8AC3E}">
        <p14:creationId xmlns:p14="http://schemas.microsoft.com/office/powerpoint/2010/main" val="1746537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Follow</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direction</a:t>
            </a:r>
            <a:r>
              <a:rPr lang="en-US" sz="1200" i="1" kern="1200" baseline="0" dirty="0" smtClean="0">
                <a:solidFill>
                  <a:schemeClr val="tx1"/>
                </a:solidFill>
                <a:effectLst/>
                <a:latin typeface="+mn-lt"/>
                <a:ea typeface="+mn-ea"/>
                <a:cs typeface="+mn-cs"/>
              </a:rPr>
              <a:t> 5 and #6</a:t>
            </a:r>
            <a:r>
              <a:rPr lang="en-US" sz="1200" i="1" kern="1200" dirty="0" smtClean="0">
                <a:solidFill>
                  <a:schemeClr val="tx1"/>
                </a:solidFill>
                <a:effectLst/>
                <a:latin typeface="+mn-lt"/>
                <a:ea typeface="+mn-ea"/>
                <a:cs typeface="+mn-cs"/>
              </a:rPr>
              <a:t> for the </a:t>
            </a:r>
            <a:r>
              <a:rPr lang="en-US" sz="1200" b="1" i="1" u="sng" kern="1200" dirty="0" smtClean="0">
                <a:solidFill>
                  <a:schemeClr val="tx1"/>
                </a:solidFill>
                <a:effectLst/>
                <a:latin typeface="+mn-lt"/>
                <a:ea typeface="+mn-ea"/>
                <a:cs typeface="+mn-cs"/>
              </a:rPr>
              <a:t>Rows of Communication</a:t>
            </a:r>
            <a:r>
              <a:rPr lang="en-US" sz="1200" b="0" i="1" u="none" kern="1200" dirty="0" smtClean="0">
                <a:solidFill>
                  <a:schemeClr val="tx1"/>
                </a:solidFill>
                <a:effectLst/>
                <a:latin typeface="+mn-lt"/>
                <a:ea typeface="+mn-ea"/>
                <a:cs typeface="+mn-cs"/>
              </a:rPr>
              <a:t> with students.</a:t>
            </a:r>
            <a:endParaRPr lang="en-US" b="0" u="none"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students stand up. Have one row move one place to the right, while the other row stays in place, so that each student is now facing a new partner. Instruct students to sit down in front of their partner and discuss the prompt again.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21</a:t>
            </a:fld>
            <a:endParaRPr lang="en-US"/>
          </a:p>
        </p:txBody>
      </p:sp>
    </p:spTree>
    <p:extLst>
      <p:ext uri="{BB962C8B-B14F-4D97-AF65-F5344CB8AC3E}">
        <p14:creationId xmlns:p14="http://schemas.microsoft.com/office/powerpoint/2010/main" val="1688576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Follow</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direction</a:t>
            </a:r>
            <a:r>
              <a:rPr lang="en-US" sz="1200" i="1" kern="1200" baseline="0" dirty="0" smtClean="0">
                <a:solidFill>
                  <a:schemeClr val="tx1"/>
                </a:solidFill>
                <a:effectLst/>
                <a:latin typeface="+mn-lt"/>
                <a:ea typeface="+mn-ea"/>
                <a:cs typeface="+mn-cs"/>
              </a:rPr>
              <a:t> #7 and #8</a:t>
            </a:r>
            <a:r>
              <a:rPr lang="en-US" sz="1200" i="1" kern="1200" dirty="0" smtClean="0">
                <a:solidFill>
                  <a:schemeClr val="tx1"/>
                </a:solidFill>
                <a:effectLst/>
                <a:latin typeface="+mn-lt"/>
                <a:ea typeface="+mn-ea"/>
                <a:cs typeface="+mn-cs"/>
              </a:rPr>
              <a:t> for the </a:t>
            </a:r>
            <a:r>
              <a:rPr lang="en-US" sz="1200" b="1" i="1" u="sng" kern="1200" dirty="0" smtClean="0">
                <a:solidFill>
                  <a:schemeClr val="tx1"/>
                </a:solidFill>
                <a:effectLst/>
                <a:latin typeface="+mn-lt"/>
                <a:ea typeface="+mn-ea"/>
                <a:cs typeface="+mn-cs"/>
              </a:rPr>
              <a:t>Rows of Communication</a:t>
            </a:r>
            <a:r>
              <a:rPr lang="en-US" sz="1200" b="0" i="1" u="none" kern="1200" dirty="0" smtClean="0">
                <a:solidFill>
                  <a:schemeClr val="tx1"/>
                </a:solidFill>
                <a:effectLst/>
                <a:latin typeface="+mn-lt"/>
                <a:ea typeface="+mn-ea"/>
                <a:cs typeface="+mn-cs"/>
              </a:rPr>
              <a:t> with students.</a:t>
            </a:r>
            <a:endParaRPr lang="en-US" b="0" u="none" dirty="0" smtClean="0"/>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Allow enough time for students to share their ideas with their new partners. </a:t>
            </a:r>
            <a:r>
              <a:rPr lang="en-US" sz="1200" i="1" kern="1200" dirty="0" smtClean="0">
                <a:solidFill>
                  <a:schemeClr val="tx1"/>
                </a:solidFill>
                <a:effectLst/>
                <a:latin typeface="+mn-lt"/>
                <a:ea typeface="+mn-ea"/>
                <a:cs typeface="+mn-cs"/>
              </a:rPr>
              <a:t>Thank your partner. Turn and face me when you’re ready.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22</a:t>
            </a:fld>
            <a:endParaRPr lang="en-US"/>
          </a:p>
        </p:txBody>
      </p:sp>
    </p:spTree>
    <p:extLst>
      <p:ext uri="{BB962C8B-B14F-4D97-AF65-F5344CB8AC3E}">
        <p14:creationId xmlns:p14="http://schemas.microsoft.com/office/powerpoint/2010/main" val="1101241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a:t>
            </a:r>
            <a:r>
              <a:rPr lang="en-US" sz="1200" kern="1200" baseline="0" dirty="0" smtClean="0">
                <a:solidFill>
                  <a:schemeClr val="tx1"/>
                </a:solidFill>
                <a:effectLst/>
                <a:latin typeface="+mn-lt"/>
                <a:ea typeface="+mn-ea"/>
                <a:cs typeface="+mn-cs"/>
              </a:rPr>
              <a:t> student have had a few minutes to discuss with a partner, call on one or two individuals to share out with the whole group.  Chart student responses on the class two-column chart under the Skills column</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23</a:t>
            </a:fld>
            <a:endParaRPr lang="en-US"/>
          </a:p>
        </p:txBody>
      </p:sp>
    </p:spTree>
    <p:extLst>
      <p:ext uri="{BB962C8B-B14F-4D97-AF65-F5344CB8AC3E}">
        <p14:creationId xmlns:p14="http://schemas.microsoft.com/office/powerpoint/2010/main" val="769212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students work with a partner to draw and/or write one idea about the Norms and one idea about the Skills on the Two-Column Worksheet.</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Students who are working at Expanding (EX) and Bridging (BR) Levels may draw/write multiple ideas.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Select one or two pairs to come up to the front to present their work to the class.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24</a:t>
            </a:fld>
            <a:endParaRPr lang="en-US"/>
          </a:p>
        </p:txBody>
      </p:sp>
    </p:spTree>
    <p:extLst>
      <p:ext uri="{BB962C8B-B14F-4D97-AF65-F5344CB8AC3E}">
        <p14:creationId xmlns:p14="http://schemas.microsoft.com/office/powerpoint/2010/main" val="2097322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Place students in pairs to play the Constructive Conversation Game using the </a:t>
            </a:r>
            <a:r>
              <a:rPr lang="en-US" sz="1200" b="1" u="sng" kern="1200" dirty="0" smtClean="0">
                <a:solidFill>
                  <a:schemeClr val="tx1"/>
                </a:solidFill>
                <a:effectLst/>
                <a:latin typeface="+mn-lt"/>
                <a:ea typeface="+mn-ea"/>
                <a:cs typeface="+mn-cs"/>
              </a:rPr>
              <a:t>Game Cards</a:t>
            </a:r>
            <a:r>
              <a:rPr lang="en-US" sz="1200" kern="1200" dirty="0" smtClean="0">
                <a:solidFill>
                  <a:schemeClr val="tx1"/>
                </a:solidFill>
                <a:effectLst/>
                <a:latin typeface="+mn-lt"/>
                <a:ea typeface="+mn-ea"/>
                <a:cs typeface="+mn-cs"/>
              </a:rPr>
              <a:t>. Give each student two cards for</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two cards for</a:t>
            </a:r>
            <a:r>
              <a:rPr lang="en-US" sz="1200" b="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You are now going to practice the Constructive Conversation Skills while playing the game. You will have two cards for each skill of CREATE and CLARIFY. Remember to use the norms and the skills as you play the Constructive Conversation Game.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Constructive Conversation Game – </a:t>
            </a:r>
            <a:r>
              <a:rPr lang="en-US" sz="1200" kern="1200" dirty="0" smtClean="0">
                <a:solidFill>
                  <a:schemeClr val="tx1"/>
                </a:solidFill>
                <a:effectLst/>
                <a:latin typeface="+mn-lt"/>
                <a:ea typeface="+mn-ea"/>
                <a:cs typeface="+mn-cs"/>
              </a:rPr>
              <a:t>Students use cards to take turns as they engage in a Constructive Conversation in pairs or quads in response to a prompt given by the teacher.  The purpose of this protocol is to provide students with a structured opportunity to practice using the language of the skills and the conversation norms.</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486466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Fishbowl Model – </a:t>
            </a:r>
            <a:r>
              <a:rPr lang="en-US" sz="1200" kern="1200" dirty="0" smtClean="0">
                <a:solidFill>
                  <a:schemeClr val="tx1"/>
                </a:solidFill>
                <a:effectLst/>
                <a:latin typeface="+mn-lt"/>
                <a:ea typeface="+mn-ea"/>
                <a:cs typeface="+mn-cs"/>
              </a:rPr>
              <a:t>The teacher selects a pair or group of students to demonstrate how to complete a specific task while the rest of the class listens and observes. The teacher debriefs the model, which provides students with specific feedback of what is expected. This is also an opportunity for the teacher to collect a language sample for the students who are providing the Fishbowl Model.  The purpose of this protocol is to provide students with a structured opportunity to develop active listening skills.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 </a:t>
            </a:r>
            <a:r>
              <a:rPr lang="en-US" sz="1200" kern="1200" dirty="0" smtClean="0">
                <a:solidFill>
                  <a:schemeClr val="tx1"/>
                </a:solidFill>
                <a:effectLst/>
                <a:latin typeface="+mn-lt"/>
                <a:ea typeface="+mn-ea"/>
                <a:cs typeface="+mn-cs"/>
              </a:rPr>
              <a:t>to collect a Constructive Conversation Language Sample as they model in front of the class.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Debrief Whole Group Discussion - Fishbowl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a whole group discussion using the following questions: </a:t>
            </a:r>
          </a:p>
          <a:p>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How did they use the Conversation Norms?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did hey use the Constructive Conversation Skills?</a:t>
            </a:r>
            <a:r>
              <a:rPr lang="en-US" dirty="0" smtClean="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1569165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Students Review</a:t>
            </a:r>
            <a:r>
              <a:rPr lang="en-US" sz="1200" kern="1200" baseline="0" dirty="0" smtClean="0">
                <a:solidFill>
                  <a:schemeClr val="tx1"/>
                </a:solidFill>
                <a:effectLst/>
                <a:latin typeface="+mn-lt"/>
                <a:ea typeface="+mn-ea"/>
                <a:cs typeface="+mn-cs"/>
              </a:rPr>
              <a:t> ELD Objective and self assess by turning and talking with a partner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27</a:t>
            </a:fld>
            <a:endParaRPr lang="en-US"/>
          </a:p>
        </p:txBody>
      </p:sp>
    </p:spTree>
    <p:extLst>
      <p:ext uri="{BB962C8B-B14F-4D97-AF65-F5344CB8AC3E}">
        <p14:creationId xmlns:p14="http://schemas.microsoft.com/office/powerpoint/2010/main" val="207482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lesson students will be able to build their knowledge of the skill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learning and applying the subskill of </a:t>
            </a:r>
            <a:r>
              <a:rPr lang="en-US" sz="1200" b="1" kern="1200" dirty="0" smtClean="0">
                <a:solidFill>
                  <a:schemeClr val="tx1"/>
                </a:solidFill>
                <a:effectLst/>
                <a:latin typeface="+mn-lt"/>
                <a:ea typeface="+mn-ea"/>
                <a:cs typeface="+mn-cs"/>
              </a:rPr>
              <a:t>paraphrase </a:t>
            </a:r>
            <a:r>
              <a:rPr lang="en-US" sz="1200" kern="1200" dirty="0" smtClean="0">
                <a:solidFill>
                  <a:schemeClr val="tx1"/>
                </a:solidFill>
                <a:effectLst/>
                <a:latin typeface="+mn-lt"/>
                <a:ea typeface="+mn-ea"/>
                <a:cs typeface="+mn-cs"/>
              </a:rPr>
              <a:t>during a Constructive Conversation based on a visual text with a partner.</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28</a:t>
            </a:fld>
            <a:endParaRPr lang="en-US"/>
          </a:p>
        </p:txBody>
      </p:sp>
    </p:spTree>
    <p:extLst>
      <p:ext uri="{BB962C8B-B14F-4D97-AF65-F5344CB8AC3E}">
        <p14:creationId xmlns:p14="http://schemas.microsoft.com/office/powerpoint/2010/main" val="93741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Point to and read charted Student-Friendly ELD Objective. </a:t>
            </a:r>
            <a:r>
              <a:rPr lang="en-US" sz="1200" i="1" kern="1200" dirty="0" smtClean="0">
                <a:solidFill>
                  <a:schemeClr val="tx1"/>
                </a:solidFill>
                <a:effectLst/>
                <a:latin typeface="+mn-lt"/>
                <a:ea typeface="+mn-ea"/>
                <a:cs typeface="+mn-cs"/>
              </a:rPr>
              <a:t>We are going to get better at</a:t>
            </a:r>
            <a:r>
              <a:rPr lang="en-US" sz="1200" b="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CLARIFYING </a:t>
            </a:r>
            <a:r>
              <a:rPr lang="en-US" sz="1200" i="1" kern="1200" dirty="0" smtClean="0">
                <a:solidFill>
                  <a:schemeClr val="tx1"/>
                </a:solidFill>
                <a:effectLst/>
                <a:latin typeface="+mn-lt"/>
                <a:ea typeface="+mn-ea"/>
                <a:cs typeface="+mn-cs"/>
              </a:rPr>
              <a:t>our ideas. We will learn the Conversation Pattern. This will help us when we have Constructive Conversations.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29</a:t>
            </a:fld>
            <a:endParaRPr lang="en-US"/>
          </a:p>
        </p:txBody>
      </p:sp>
    </p:spTree>
    <p:extLst>
      <p:ext uri="{BB962C8B-B14F-4D97-AF65-F5344CB8AC3E}">
        <p14:creationId xmlns:p14="http://schemas.microsoft.com/office/powerpoint/2010/main" val="415247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Point to and read charted Student-Friendly ELD Objective. </a:t>
            </a:r>
          </a:p>
          <a:p>
            <a:endParaRPr lang="en-US" dirty="0" smtClean="0"/>
          </a:p>
          <a:p>
            <a:r>
              <a:rPr lang="en-US" sz="1200" i="1" kern="1200" dirty="0" smtClean="0">
                <a:solidFill>
                  <a:schemeClr val="tx1"/>
                </a:solidFill>
                <a:effectLst/>
                <a:latin typeface="+mn-lt"/>
                <a:ea typeface="+mn-ea"/>
                <a:cs typeface="+mn-cs"/>
              </a:rPr>
              <a:t>We have already learned about the Constructive Conversation Norms and Skills. We use the norms and skills when we have a Constructive Conversation with a partner. Let’s review what we already know about Constructive Conversations, so we can begin learning how to use them better.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a:t>
            </a:fld>
            <a:endParaRPr lang="en-US"/>
          </a:p>
        </p:txBody>
      </p:sp>
    </p:spTree>
    <p:extLst>
      <p:ext uri="{BB962C8B-B14F-4D97-AF65-F5344CB8AC3E}">
        <p14:creationId xmlns:p14="http://schemas.microsoft.com/office/powerpoint/2010/main" val="1602646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We will learn the Conversation Pattern—which includes paraphrasing, building on, and prompting each time we speak.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This pattern will help us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our ideas when we have a conversation. One way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is to repeat our partner’s thoughts in our own words after we listen to them attentively. Today’s lesson will focus on learning and practicing how to </a:t>
            </a:r>
            <a:r>
              <a:rPr lang="en-US" sz="1200" b="1" i="1" kern="1200" dirty="0" smtClean="0">
                <a:solidFill>
                  <a:schemeClr val="tx1"/>
                </a:solidFill>
                <a:effectLst/>
                <a:latin typeface="+mn-lt"/>
                <a:ea typeface="+mn-ea"/>
                <a:cs typeface="+mn-cs"/>
              </a:rPr>
              <a:t>paraphrase </a:t>
            </a:r>
            <a:r>
              <a:rPr lang="en-US" sz="1200" i="1" kern="1200" dirty="0" smtClean="0">
                <a:solidFill>
                  <a:schemeClr val="tx1"/>
                </a:solidFill>
                <a:effectLst/>
                <a:latin typeface="+mn-lt"/>
                <a:ea typeface="+mn-ea"/>
                <a:cs typeface="+mn-cs"/>
              </a:rPr>
              <a:t>your partner’s ideas during a Constructive Conversation.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9564142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Conversation Pattern Poster </a:t>
            </a:r>
            <a:r>
              <a:rPr lang="en-US" sz="1200" kern="1200" dirty="0" smtClean="0">
                <a:solidFill>
                  <a:schemeClr val="tx1"/>
                </a:solidFill>
                <a:effectLst/>
                <a:latin typeface="+mn-lt"/>
                <a:ea typeface="+mn-ea"/>
                <a:cs typeface="+mn-cs"/>
              </a:rPr>
              <a:t>and refer to it as you explain the following: </a:t>
            </a:r>
          </a:p>
          <a:p>
            <a:endParaRPr lang="en-US" dirty="0" smtClean="0"/>
          </a:p>
          <a:p>
            <a:r>
              <a:rPr lang="en-US" sz="1200" i="1" kern="1200" dirty="0" smtClean="0">
                <a:solidFill>
                  <a:schemeClr val="tx1"/>
                </a:solidFill>
                <a:effectLst/>
                <a:latin typeface="+mn-lt"/>
                <a:ea typeface="+mn-ea"/>
                <a:cs typeface="+mn-cs"/>
              </a:rPr>
              <a:t>Our first objective today is to learn about the new Conversation Pattern. This speaking pattern will help us to get even better at clarifying during our Constructive Conversations. </a:t>
            </a:r>
          </a:p>
          <a:p>
            <a:endParaRPr lang="en-US" dirty="0" smtClean="0"/>
          </a:p>
          <a:p>
            <a:r>
              <a:rPr lang="en-US" sz="1200" i="1" kern="1200" dirty="0" smtClean="0">
                <a:solidFill>
                  <a:schemeClr val="tx1"/>
                </a:solidFill>
                <a:effectLst/>
                <a:latin typeface="+mn-lt"/>
                <a:ea typeface="+mn-ea"/>
                <a:cs typeface="+mn-cs"/>
              </a:rPr>
              <a:t>Let’s look at the pattern: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Paraphrase:</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This means to listen and then we repeat our partner’s thoughts in our own words. We </a:t>
            </a:r>
            <a:endParaRPr lang="en-US" dirty="0" smtClean="0"/>
          </a:p>
          <a:p>
            <a:r>
              <a:rPr lang="en-US" sz="1200" kern="1200" dirty="0" smtClean="0">
                <a:solidFill>
                  <a:schemeClr val="tx1"/>
                </a:solidFill>
                <a:effectLst/>
                <a:latin typeface="+mn-lt"/>
                <a:ea typeface="+mn-ea"/>
                <a:cs typeface="+mn-cs"/>
              </a:rPr>
              <a:t>paraphrase to </a:t>
            </a:r>
            <a:r>
              <a:rPr lang="en-US" sz="1200" b="1" kern="1200" dirty="0" smtClean="0">
                <a:solidFill>
                  <a:schemeClr val="tx1"/>
                </a:solidFill>
                <a:effectLst/>
                <a:latin typeface="+mn-lt"/>
                <a:ea typeface="+mn-ea"/>
                <a:cs typeface="+mn-cs"/>
              </a:rPr>
              <a:t>CLARIFY </a:t>
            </a:r>
            <a:r>
              <a:rPr lang="en-US" sz="1200" kern="1200" dirty="0" smtClean="0">
                <a:solidFill>
                  <a:schemeClr val="tx1"/>
                </a:solidFill>
                <a:effectLst/>
                <a:latin typeface="+mn-lt"/>
                <a:ea typeface="+mn-ea"/>
                <a:cs typeface="+mn-cs"/>
              </a:rPr>
              <a:t>and make sure we understand what our partner said. (</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Point index finger to ear and whoosh hand out in front of mouth to symbolize listening and then paraphrasing what was heard.)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 on each other’s ideas:</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This means that we listen to what our partner says and add details and other information </a:t>
            </a:r>
            <a:endParaRPr lang="en-US" dirty="0" smtClean="0"/>
          </a:p>
          <a:p>
            <a:r>
              <a:rPr lang="en-US" sz="1200" kern="1200" dirty="0" smtClean="0">
                <a:solidFill>
                  <a:schemeClr val="tx1"/>
                </a:solidFill>
                <a:effectLst/>
                <a:latin typeface="+mn-lt"/>
                <a:ea typeface="+mn-ea"/>
                <a:cs typeface="+mn-cs"/>
              </a:rPr>
              <a:t>to their ideas to make a clearer and more complete idea. (</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Make stacking motion </a:t>
            </a:r>
            <a:endParaRPr lang="en-US" dirty="0" smtClean="0"/>
          </a:p>
          <a:p>
            <a:r>
              <a:rPr lang="en-US" sz="1200" kern="1200" dirty="0" smtClean="0">
                <a:solidFill>
                  <a:schemeClr val="tx1"/>
                </a:solidFill>
                <a:effectLst/>
                <a:latin typeface="+mn-lt"/>
                <a:ea typeface="+mn-ea"/>
                <a:cs typeface="+mn-cs"/>
              </a:rPr>
              <a:t>with hands.)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Prompt:</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a:t>
            </a:r>
            <a:r>
              <a:rPr lang="en-US" sz="1200" i="1" kern="1200" dirty="0" smtClean="0">
                <a:solidFill>
                  <a:schemeClr val="tx1"/>
                </a:solidFill>
                <a:effectLst/>
                <a:latin typeface="+mn-lt"/>
                <a:ea typeface="+mn-ea"/>
                <a:cs typeface="+mn-cs"/>
              </a:rPr>
              <a:t>This means we get more information, ask for clarification or for new ideas to continue the </a:t>
            </a:r>
            <a:endParaRPr lang="en-US" dirty="0" smtClean="0"/>
          </a:p>
          <a:p>
            <a:r>
              <a:rPr lang="en-US" sz="1200" i="1" kern="1200" dirty="0" smtClean="0">
                <a:solidFill>
                  <a:schemeClr val="tx1"/>
                </a:solidFill>
                <a:effectLst/>
                <a:latin typeface="+mn-lt"/>
                <a:ea typeface="+mn-ea"/>
                <a:cs typeface="+mn-cs"/>
              </a:rPr>
              <a:t>Constructive Conversation. When prompting, we think about what we did understand and what more we need to understand fully. </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Shrug shoulders then point to partner with index finger.) </a:t>
            </a:r>
            <a:endParaRPr lang="en-US" dirty="0" smtClean="0"/>
          </a:p>
          <a:p>
            <a:r>
              <a:rPr lang="en-US" sz="1200" i="1" kern="1200" dirty="0" smtClean="0">
                <a:solidFill>
                  <a:schemeClr val="tx1"/>
                </a:solidFill>
                <a:effectLst/>
                <a:latin typeface="+mn-lt"/>
                <a:ea typeface="+mn-ea"/>
                <a:cs typeface="+mn-cs"/>
              </a:rPr>
              <a:t>Now that we know the pattern, we will focus on how to make our ideas clearer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paraphrase </a:t>
            </a:r>
            <a:r>
              <a:rPr lang="en-US" sz="1200" i="1" kern="1200" dirty="0" smtClean="0">
                <a:solidFill>
                  <a:schemeClr val="tx1"/>
                </a:solidFill>
                <a:effectLst/>
                <a:latin typeface="+mn-lt"/>
                <a:ea typeface="+mn-ea"/>
                <a:cs typeface="+mn-cs"/>
              </a:rPr>
              <a:t>we use our own words to repeat our partner’s ideas. This means we need to listen to them attentively.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31</a:t>
            </a:fld>
            <a:endParaRPr lang="en-US"/>
          </a:p>
        </p:txBody>
      </p:sp>
    </p:spTree>
    <p:extLst>
      <p:ext uri="{BB962C8B-B14F-4D97-AF65-F5344CB8AC3E}">
        <p14:creationId xmlns:p14="http://schemas.microsoft.com/office/powerpoint/2010/main" val="12756004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We will learn the Conversation Pattern—which includes paraphrasing, building on, and prompting each time we speak.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This pattern will help us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our ideas when we have a conversation. One way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is to repeat our partner’s thoughts in our own words after we listen to them attentively. Today’s lesson will focus on learning and practicing how to </a:t>
            </a:r>
            <a:r>
              <a:rPr lang="en-US" sz="1200" b="1" i="1" kern="1200" dirty="0" smtClean="0">
                <a:solidFill>
                  <a:schemeClr val="tx1"/>
                </a:solidFill>
                <a:effectLst/>
                <a:latin typeface="+mn-lt"/>
                <a:ea typeface="+mn-ea"/>
                <a:cs typeface="+mn-cs"/>
              </a:rPr>
              <a:t>paraphrase </a:t>
            </a:r>
            <a:r>
              <a:rPr lang="en-US" sz="1200" i="1" kern="1200" dirty="0" smtClean="0">
                <a:solidFill>
                  <a:schemeClr val="tx1"/>
                </a:solidFill>
                <a:effectLst/>
                <a:latin typeface="+mn-lt"/>
                <a:ea typeface="+mn-ea"/>
                <a:cs typeface="+mn-cs"/>
              </a:rPr>
              <a:t>your partner’s ideas during a Constructive Conversation.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32</a:t>
            </a:fld>
            <a:endParaRPr lang="en-US"/>
          </a:p>
        </p:txBody>
      </p:sp>
    </p:spTree>
    <p:extLst>
      <p:ext uri="{BB962C8B-B14F-4D97-AF65-F5344CB8AC3E}">
        <p14:creationId xmlns:p14="http://schemas.microsoft.com/office/powerpoint/2010/main" val="452017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 students with an example of a</a:t>
            </a:r>
            <a:r>
              <a:rPr lang="en-US" baseline="0" dirty="0" smtClean="0"/>
              <a:t> paraphrased idea.</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7493173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Review conversation norms</a:t>
            </a:r>
            <a:r>
              <a:rPr lang="en-US" sz="1200" kern="1200" baseline="0" dirty="0" smtClean="0">
                <a:solidFill>
                  <a:schemeClr val="tx1"/>
                </a:solidFill>
                <a:effectLst/>
                <a:latin typeface="+mn-lt"/>
                <a:ea typeface="+mn-ea"/>
                <a:cs typeface="+mn-cs"/>
              </a:rPr>
              <a:t> and a</a:t>
            </a:r>
            <a:r>
              <a:rPr lang="en-US" sz="1200" kern="1200" dirty="0" smtClean="0">
                <a:solidFill>
                  <a:schemeClr val="tx1"/>
                </a:solidFill>
                <a:effectLst/>
                <a:latin typeface="+mn-lt"/>
                <a:ea typeface="+mn-ea"/>
                <a:cs typeface="+mn-cs"/>
              </a:rPr>
              <a:t>ffirm all responses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34</a:t>
            </a:fld>
            <a:endParaRPr lang="en-US"/>
          </a:p>
        </p:txBody>
      </p:sp>
    </p:spTree>
    <p:extLst>
      <p:ext uri="{BB962C8B-B14F-4D97-AF65-F5344CB8AC3E}">
        <p14:creationId xmlns:p14="http://schemas.microsoft.com/office/powerpoint/2010/main" val="9073498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Select </a:t>
            </a:r>
            <a:r>
              <a:rPr lang="en-US" sz="1200" b="1" kern="1200" dirty="0" smtClean="0">
                <a:solidFill>
                  <a:schemeClr val="tx1"/>
                </a:solidFill>
                <a:effectLst/>
                <a:latin typeface="+mn-lt"/>
                <a:ea typeface="+mn-ea"/>
                <a:cs typeface="+mn-cs"/>
              </a:rPr>
              <a:t>one or two </a:t>
            </a:r>
            <a:r>
              <a:rPr lang="en-US" sz="1200" kern="1200" dirty="0" smtClean="0">
                <a:solidFill>
                  <a:schemeClr val="tx1"/>
                </a:solidFill>
                <a:effectLst/>
                <a:latin typeface="+mn-lt"/>
                <a:ea typeface="+mn-ea"/>
                <a:cs typeface="+mn-cs"/>
              </a:rPr>
              <a:t>response starters that correspond to the proficiency level of the majority of your students. Pre-chart your selected prompt and response starters on your </a:t>
            </a:r>
            <a:r>
              <a:rPr lang="en-US" sz="1200" b="1" u="sng" kern="1200" dirty="0" smtClean="0">
                <a:solidFill>
                  <a:schemeClr val="tx1"/>
                </a:solidFill>
                <a:effectLst/>
                <a:latin typeface="+mn-lt"/>
                <a:ea typeface="+mn-ea"/>
                <a:cs typeface="+mn-cs"/>
              </a:rPr>
              <a:t>Conversation Pattern Poster</a:t>
            </a:r>
            <a:r>
              <a:rPr lang="en-US" sz="1200" kern="1200" dirty="0" smtClean="0">
                <a:solidFill>
                  <a:schemeClr val="tx1"/>
                </a:solidFill>
                <a:effectLst/>
                <a:latin typeface="+mn-lt"/>
                <a:ea typeface="+mn-ea"/>
                <a:cs typeface="+mn-cs"/>
              </a:rPr>
              <a:t> or </a:t>
            </a:r>
            <a:r>
              <a:rPr lang="en-US" sz="1200" b="1" u="sng" kern="1200" dirty="0" smtClean="0">
                <a:solidFill>
                  <a:schemeClr val="tx1"/>
                </a:solidFill>
                <a:effectLst/>
                <a:latin typeface="+mn-lt"/>
                <a:ea typeface="+mn-ea"/>
                <a:cs typeface="+mn-cs"/>
              </a:rPr>
              <a:t>Class Conversation Pattern Guide</a:t>
            </a:r>
            <a:r>
              <a:rPr lang="en-US" sz="1200" kern="1200" dirty="0" smtClean="0">
                <a:solidFill>
                  <a:schemeClr val="tx1"/>
                </a:solidFill>
                <a:effectLst/>
                <a:latin typeface="+mn-lt"/>
                <a:ea typeface="+mn-ea"/>
                <a:cs typeface="+mn-cs"/>
              </a:rPr>
              <a:t> to display and use during the lesson.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35</a:t>
            </a:fld>
            <a:endParaRPr lang="en-US"/>
          </a:p>
        </p:txBody>
      </p:sp>
    </p:spTree>
    <p:extLst>
      <p:ext uri="{BB962C8B-B14F-4D97-AF65-F5344CB8AC3E}">
        <p14:creationId xmlns:p14="http://schemas.microsoft.com/office/powerpoint/2010/main" val="683295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 help us focus on </a:t>
            </a:r>
            <a:r>
              <a:rPr lang="en-US" sz="1200" b="1" i="1" kern="1200" dirty="0" smtClean="0">
                <a:solidFill>
                  <a:schemeClr val="tx1"/>
                </a:solidFill>
                <a:effectLst/>
                <a:latin typeface="+mn-lt"/>
                <a:ea typeface="+mn-ea"/>
                <a:cs typeface="+mn-cs"/>
              </a:rPr>
              <a:t>paraphrasing </a:t>
            </a:r>
            <a:r>
              <a:rPr lang="en-US" sz="1200" i="1" kern="1200" dirty="0" smtClean="0">
                <a:solidFill>
                  <a:schemeClr val="tx1"/>
                </a:solidFill>
                <a:effectLst/>
                <a:latin typeface="+mn-lt"/>
                <a:ea typeface="+mn-ea"/>
                <a:cs typeface="+mn-cs"/>
              </a:rPr>
              <a:t>to </a:t>
            </a:r>
            <a:r>
              <a:rPr lang="en-US" sz="1200" b="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we will use our own words to repeat our partners’ ideas. We can use these response starters during our conversations to help us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For example, if someone says, “I notice that the dog is wagging its tail.” Which response starter could you use to help you paraphrase? </a:t>
            </a:r>
            <a:r>
              <a:rPr lang="en-US" sz="1200" kern="1200" dirty="0" smtClean="0">
                <a:solidFill>
                  <a:schemeClr val="tx1"/>
                </a:solidFill>
                <a:effectLst/>
                <a:latin typeface="+mn-lt"/>
                <a:ea typeface="+mn-ea"/>
                <a:cs typeface="+mn-cs"/>
              </a:rPr>
              <a:t>(Point to pre-charted response starters.) </a:t>
            </a:r>
            <a:endParaRPr lang="en-US" dirty="0" smtClean="0"/>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Turn &amp; talk to a partner. Which response starter would you use? </a:t>
            </a:r>
            <a:r>
              <a:rPr lang="en-US" sz="1200" kern="1200" dirty="0" smtClean="0">
                <a:solidFill>
                  <a:schemeClr val="tx1"/>
                </a:solidFill>
                <a:effectLst/>
                <a:latin typeface="+mn-lt"/>
                <a:ea typeface="+mn-ea"/>
                <a:cs typeface="+mn-cs"/>
              </a:rPr>
              <a:t>Call on one or two students to share which response starter they might use and what prompt or response starter they might use to continue the conversation.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36</a:t>
            </a:fld>
            <a:endParaRPr lang="en-US"/>
          </a:p>
        </p:txBody>
      </p:sp>
    </p:spTree>
    <p:extLst>
      <p:ext uri="{BB962C8B-B14F-4D97-AF65-F5344CB8AC3E}">
        <p14:creationId xmlns:p14="http://schemas.microsoft.com/office/powerpoint/2010/main" val="536740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will use the </a:t>
            </a:r>
            <a:r>
              <a:rPr lang="en-US" sz="1200" b="1" u="sng" kern="1200" dirty="0" smtClean="0">
                <a:solidFill>
                  <a:schemeClr val="tx1"/>
                </a:solidFill>
                <a:effectLst/>
                <a:latin typeface="+mn-lt"/>
                <a:ea typeface="+mn-ea"/>
                <a:cs typeface="+mn-cs"/>
              </a:rPr>
              <a:t>Conversation Pattern Poster</a:t>
            </a:r>
            <a:r>
              <a:rPr lang="en-US" sz="1200" kern="1200" dirty="0" smtClean="0">
                <a:solidFill>
                  <a:schemeClr val="tx1"/>
                </a:solidFill>
                <a:effectLst/>
                <a:latin typeface="+mn-lt"/>
                <a:ea typeface="+mn-ea"/>
                <a:cs typeface="+mn-cs"/>
              </a:rPr>
              <a:t> or the </a:t>
            </a:r>
            <a:r>
              <a:rPr lang="en-US" sz="1200" b="1" u="sng" kern="1200" dirty="0" smtClean="0">
                <a:solidFill>
                  <a:schemeClr val="tx1"/>
                </a:solidFill>
                <a:effectLst/>
                <a:latin typeface="+mn-lt"/>
                <a:ea typeface="+mn-ea"/>
                <a:cs typeface="+mn-cs"/>
              </a:rPr>
              <a:t>Class Conversation Pattern Guide</a:t>
            </a:r>
            <a:r>
              <a:rPr lang="en-US" sz="1200" kern="1200" dirty="0" smtClean="0">
                <a:solidFill>
                  <a:schemeClr val="tx1"/>
                </a:solidFill>
                <a:effectLst/>
                <a:latin typeface="+mn-lt"/>
                <a:ea typeface="+mn-ea"/>
                <a:cs typeface="+mn-cs"/>
              </a:rPr>
              <a:t> (point to pre-charted response starters) to remind you of the pattern. Chorally read the response starters again.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Display</a:t>
            </a:r>
            <a:r>
              <a:rPr lang="en-US" sz="1200" kern="1200" baseline="0" dirty="0" smtClean="0">
                <a:solidFill>
                  <a:schemeClr val="tx1"/>
                </a:solidFill>
                <a:effectLst/>
                <a:latin typeface="+mn-lt"/>
                <a:ea typeface="+mn-ea"/>
                <a:cs typeface="+mn-cs"/>
              </a:rPr>
              <a:t> the response starters for students. Use the Conversation Pattern Guide to help students identify the prompt starters for their Proficiency Level.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37</a:t>
            </a:fld>
            <a:endParaRPr lang="en-US"/>
          </a:p>
        </p:txBody>
      </p:sp>
    </p:spTree>
    <p:extLst>
      <p:ext uri="{BB962C8B-B14F-4D97-AF65-F5344CB8AC3E}">
        <p14:creationId xmlns:p14="http://schemas.microsoft.com/office/powerpoint/2010/main" val="473306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Teacher Visual Text for Conversation Pattern</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practice how to</a:t>
            </a:r>
            <a:r>
              <a:rPr lang="en-US" sz="1200" b="1" kern="1200" dirty="0" smtClean="0">
                <a:solidFill>
                  <a:schemeClr val="tx1"/>
                </a:solidFill>
                <a:effectLst/>
                <a:latin typeface="+mn-lt"/>
                <a:ea typeface="+mn-ea"/>
                <a:cs typeface="+mn-cs"/>
              </a:rPr>
              <a:t> paraphrase: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38</a:t>
            </a:fld>
            <a:endParaRPr lang="en-US"/>
          </a:p>
        </p:txBody>
      </p:sp>
    </p:spTree>
    <p:extLst>
      <p:ext uri="{BB962C8B-B14F-4D97-AF65-F5344CB8AC3E}">
        <p14:creationId xmlns:p14="http://schemas.microsoft.com/office/powerpoint/2010/main" val="20031734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Use the conversation exchange provided below, to provide guided practice on how to </a:t>
            </a:r>
            <a:r>
              <a:rPr lang="en-US" sz="1200" b="1" kern="1200" dirty="0" smtClean="0">
                <a:solidFill>
                  <a:schemeClr val="tx1"/>
                </a:solidFill>
                <a:effectLst/>
                <a:latin typeface="+mn-lt"/>
                <a:ea typeface="+mn-ea"/>
                <a:cs typeface="+mn-cs"/>
              </a:rPr>
              <a:t>paraphrase:</a:t>
            </a:r>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Listen to me as I read what two partners say to each other in a turn where this pattern is used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say:</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Exchange #1:</a:t>
            </a:r>
          </a:p>
          <a:p>
            <a:endParaRPr lang="en-US" sz="1200"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Student A:</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I notice th</a:t>
            </a:r>
            <a:r>
              <a:rPr lang="en-US" sz="1200" b="0" i="0" u="none" strike="noStrike" kern="1200" baseline="0" dirty="0" smtClean="0">
                <a:solidFill>
                  <a:schemeClr val="tx1"/>
                </a:solidFill>
                <a:effectLst/>
                <a:latin typeface="+mn-lt"/>
                <a:ea typeface="+mn-ea"/>
                <a:cs typeface="+mn-cs"/>
              </a:rPr>
              <a:t>e P</a:t>
            </a:r>
            <a:r>
              <a:rPr lang="en-US" sz="1200" b="0" i="0" u="none" strike="noStrike" kern="1200" dirty="0" smtClean="0">
                <a:solidFill>
                  <a:schemeClr val="tx1"/>
                </a:solidFill>
                <a:effectLst/>
                <a:latin typeface="+mn-lt"/>
                <a:ea typeface="+mn-ea"/>
                <a:cs typeface="+mn-cs"/>
              </a:rPr>
              <a:t>resident</a:t>
            </a:r>
            <a:r>
              <a:rPr lang="en-US" sz="1200" b="0" i="0" u="none" strike="noStrike" kern="1200" baseline="0" dirty="0" smtClean="0">
                <a:solidFill>
                  <a:schemeClr val="tx1"/>
                </a:solidFill>
                <a:effectLst/>
                <a:latin typeface="+mn-lt"/>
                <a:ea typeface="+mn-ea"/>
                <a:cs typeface="+mn-cs"/>
              </a:rPr>
              <a:t> is using a tool with the children in a classroom. </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Student B:</a:t>
            </a:r>
            <a:r>
              <a:rPr lang="en-US" sz="1200" b="0" i="0" u="none" strike="noStrike" kern="1200" baseline="0" dirty="0" smtClean="0">
                <a:solidFill>
                  <a:schemeClr val="tx1"/>
                </a:solidFill>
                <a:effectLst/>
                <a:latin typeface="+mn-lt"/>
                <a:ea typeface="+mn-ea"/>
                <a:cs typeface="+mn-cs"/>
              </a:rPr>
              <a:t> </a:t>
            </a:r>
            <a:r>
              <a:rPr lang="en-US" sz="1200" b="1" i="0" u="sng" strike="noStrike" kern="1200" dirty="0" smtClean="0">
                <a:solidFill>
                  <a:schemeClr val="tx1"/>
                </a:solidFill>
                <a:effectLst/>
                <a:latin typeface="+mn-lt"/>
                <a:ea typeface="+mn-ea"/>
                <a:cs typeface="+mn-cs"/>
              </a:rPr>
              <a:t>I think you said</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that President Obama is using a magnifying</a:t>
            </a:r>
            <a:r>
              <a:rPr lang="en-US" sz="1200" b="0" i="0" u="none" strike="noStrike" kern="1200" baseline="0" dirty="0" smtClean="0">
                <a:solidFill>
                  <a:schemeClr val="tx1"/>
                </a:solidFill>
                <a:effectLst/>
                <a:latin typeface="+mn-lt"/>
                <a:ea typeface="+mn-ea"/>
                <a:cs typeface="+mn-cs"/>
              </a:rPr>
              <a:t> glass with the students.</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39</a:t>
            </a:fld>
            <a:endParaRPr lang="en-US"/>
          </a:p>
        </p:txBody>
      </p:sp>
    </p:spTree>
    <p:extLst>
      <p:ext uri="{BB962C8B-B14F-4D97-AF65-F5344CB8AC3E}">
        <p14:creationId xmlns:p14="http://schemas.microsoft.com/office/powerpoint/2010/main" val="408777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CREATE AND DISPLAY</a:t>
            </a:r>
            <a:r>
              <a:rPr lang="en-US" sz="1200" kern="1200" baseline="0" dirty="0" smtClean="0">
                <a:solidFill>
                  <a:schemeClr val="tx1"/>
                </a:solidFill>
                <a:effectLst/>
                <a:latin typeface="+mn-lt"/>
                <a:ea typeface="+mn-ea"/>
                <a:cs typeface="+mn-cs"/>
              </a:rPr>
              <a:t> A TWO-COLUMN CLASS CHART WHERE YOU WILL CHART STUDENT RESPONSES. LABEL ONE COLUMN NORMS AND THE OTHER SKILLS.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Students will be able to engage in a Constructive Conversation to discuss their understanding of the Constructive Conversation Norms and Skills with a partner.</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Students</a:t>
            </a:r>
            <a:r>
              <a:rPr lang="en-US" sz="1200" i="1" kern="1200" baseline="0" dirty="0" smtClean="0">
                <a:solidFill>
                  <a:schemeClr val="tx1"/>
                </a:solidFill>
                <a:effectLst/>
                <a:latin typeface="+mn-lt"/>
                <a:ea typeface="+mn-ea"/>
                <a:cs typeface="+mn-cs"/>
              </a:rPr>
              <a:t> will engage in a conversation using the following prompts: </a:t>
            </a:r>
          </a:p>
          <a:p>
            <a:r>
              <a:rPr lang="en-US" sz="600" i="1" kern="1200" baseline="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What do we already know about the </a:t>
            </a:r>
            <a:r>
              <a:rPr lang="en-US" sz="1200" b="1" i="1" u="sng" kern="1200" dirty="0" smtClean="0">
                <a:solidFill>
                  <a:schemeClr val="tx1"/>
                </a:solidFill>
                <a:effectLst/>
                <a:latin typeface="+mn-lt"/>
                <a:ea typeface="+mn-ea"/>
                <a:cs typeface="+mn-cs"/>
              </a:rPr>
              <a:t>Constructive Conversation Skills</a:t>
            </a:r>
            <a:r>
              <a:rPr lang="en-US" sz="1200" i="1" kern="1200" dirty="0" smtClean="0">
                <a:solidFill>
                  <a:schemeClr val="tx1"/>
                </a:solidFill>
                <a:effectLst/>
                <a:latin typeface="+mn-lt"/>
                <a:ea typeface="+mn-ea"/>
                <a:cs typeface="+mn-cs"/>
              </a:rPr>
              <a:t>? Turn and talk to your partner.</a:t>
            </a: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smtClean="0">
                <a:ln>
                  <a:noFill/>
                </a:ln>
                <a:solidFill>
                  <a:prstClr val="black"/>
                </a:solidFill>
                <a:effectLst/>
                <a:uLnTx/>
                <a:uFillTx/>
                <a:latin typeface="+mn-lt"/>
                <a:ea typeface="+mn-ea"/>
                <a:cs typeface="+mn-cs"/>
              </a:rPr>
              <a:t>⚫️</a:t>
            </a:r>
            <a:r>
              <a:rPr lang="en-US" sz="1200" i="1" kern="1200" dirty="0" smtClean="0">
                <a:solidFill>
                  <a:schemeClr val="tx1"/>
                </a:solidFill>
                <a:effectLst/>
                <a:latin typeface="+mn-lt"/>
                <a:ea typeface="+mn-ea"/>
                <a:cs typeface="+mn-cs"/>
              </a:rPr>
              <a:t>What do we already know about the </a:t>
            </a:r>
            <a:r>
              <a:rPr lang="en-US" sz="1200" b="1" i="1" u="sng" kern="1200" dirty="0" smtClean="0">
                <a:solidFill>
                  <a:schemeClr val="tx1"/>
                </a:solidFill>
                <a:effectLst/>
                <a:latin typeface="+mn-lt"/>
                <a:ea typeface="+mn-ea"/>
                <a:cs typeface="+mn-cs"/>
              </a:rPr>
              <a:t>Constructive Conversation Norms</a:t>
            </a:r>
            <a:r>
              <a:rPr lang="en-US" sz="1200" i="1" kern="1200" dirty="0" smtClean="0">
                <a:solidFill>
                  <a:schemeClr val="tx1"/>
                </a:solidFill>
                <a:effectLst/>
                <a:latin typeface="+mn-lt"/>
                <a:ea typeface="+mn-ea"/>
                <a:cs typeface="+mn-cs"/>
              </a:rPr>
              <a:t>? Turn and talk to your partner.</a:t>
            </a:r>
            <a:endParaRPr lang="en-US" dirty="0" smtClean="0">
              <a:effectLst/>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a:t>
            </a:fld>
            <a:endParaRPr lang="en-US"/>
          </a:p>
        </p:txBody>
      </p:sp>
    </p:spTree>
    <p:extLst>
      <p:ext uri="{BB962C8B-B14F-4D97-AF65-F5344CB8AC3E}">
        <p14:creationId xmlns:p14="http://schemas.microsoft.com/office/powerpoint/2010/main" val="8737413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Use the conversation exchange provided below, to provide guided practice on how to </a:t>
            </a:r>
            <a:r>
              <a:rPr lang="en-US" sz="1200" b="1" kern="1200" dirty="0" smtClean="0">
                <a:solidFill>
                  <a:schemeClr val="tx1"/>
                </a:solidFill>
                <a:effectLst/>
                <a:latin typeface="+mn-lt"/>
                <a:ea typeface="+mn-ea"/>
                <a:cs typeface="+mn-cs"/>
              </a:rPr>
              <a:t>paraphrase:</a:t>
            </a:r>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Listen to me as I read what two partners say to each other in a turn where this pattern is used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say:</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Exchange #1:</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A: </a:t>
            </a:r>
            <a:r>
              <a:rPr lang="en-US" sz="1200" i="1" kern="1200" dirty="0" smtClean="0">
                <a:solidFill>
                  <a:schemeClr val="tx1"/>
                </a:solidFill>
                <a:effectLst/>
                <a:latin typeface="+mn-lt"/>
                <a:ea typeface="+mn-ea"/>
                <a:cs typeface="+mn-cs"/>
              </a:rPr>
              <a:t>I notice that there are two women holding things in their hands. One is holding a soup ladle while the other is holding a piece of bread.</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B:</a:t>
            </a:r>
            <a:r>
              <a:rPr lang="en-US" sz="1200" b="0" kern="1200" baseline="0" dirty="0" smtClean="0">
                <a:solidFill>
                  <a:schemeClr val="tx1"/>
                </a:solidFill>
                <a:effectLst/>
                <a:latin typeface="+mn-lt"/>
                <a:ea typeface="+mn-ea"/>
                <a:cs typeface="+mn-cs"/>
              </a:rPr>
              <a:t> </a:t>
            </a:r>
            <a:r>
              <a:rPr lang="en-US" sz="1200" b="1" i="1" u="sng" kern="1200" dirty="0" smtClean="0">
                <a:solidFill>
                  <a:schemeClr val="tx1"/>
                </a:solidFill>
                <a:effectLst/>
                <a:latin typeface="+mn-lt"/>
                <a:ea typeface="+mn-ea"/>
                <a:cs typeface="+mn-cs"/>
              </a:rPr>
              <a:t>I heard you say</a:t>
            </a:r>
            <a:r>
              <a:rPr lang="en-US" sz="1200" i="1"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(make the paraphrase gesture)</a:t>
            </a:r>
            <a:r>
              <a:rPr lang="en-US" sz="1200" i="1" kern="1200" dirty="0" smtClean="0">
                <a:solidFill>
                  <a:schemeClr val="tx1"/>
                </a:solidFill>
                <a:effectLst/>
                <a:latin typeface="+mn-lt"/>
                <a:ea typeface="+mn-ea"/>
                <a:cs typeface="+mn-cs"/>
              </a:rPr>
              <a:t> that there are a couple of ladies and each has an item in their hands.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40</a:t>
            </a:fld>
            <a:endParaRPr lang="en-US"/>
          </a:p>
        </p:txBody>
      </p:sp>
    </p:spTree>
    <p:extLst>
      <p:ext uri="{BB962C8B-B14F-4D97-AF65-F5344CB8AC3E}">
        <p14:creationId xmlns:p14="http://schemas.microsoft.com/office/powerpoint/2010/main" val="12016499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Guide students as needed.</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Practice Exchange #1 with students once more.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367503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practice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again. Listen to me as I read what two partners say</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pPr rtl="0" eaLnBrk="1" fontAlgn="t" latinLnBrk="0" hangingPunct="1"/>
            <a:r>
              <a:rPr lang="en-US" sz="1200" b="1" dirty="0" smtClean="0">
                <a:solidFill>
                  <a:srgbClr val="FFFF00"/>
                </a:solidFill>
              </a:rPr>
              <a:t>EXCHANGE #2</a:t>
            </a:r>
          </a:p>
          <a:p>
            <a:pPr rtl="0" eaLnBrk="1" fontAlgn="t" latinLnBrk="0" hangingPunct="1"/>
            <a:r>
              <a:rPr lang="en-US" sz="1200" b="1" i="0" u="none" strike="noStrike" kern="1200" dirty="0" smtClean="0">
                <a:solidFill>
                  <a:schemeClr val="tx1"/>
                </a:solidFill>
                <a:effectLst/>
                <a:latin typeface="+mn-lt"/>
                <a:ea typeface="+mn-ea"/>
                <a:cs typeface="+mn-cs"/>
              </a:rPr>
              <a:t>Student A:</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I notice the boy is also</a:t>
            </a:r>
            <a:r>
              <a:rPr lang="en-US" sz="1200" b="0" i="0" u="none" strike="noStrike" kern="1200" baseline="0" dirty="0" smtClean="0">
                <a:solidFill>
                  <a:schemeClr val="tx1"/>
                </a:solidFill>
                <a:effectLst/>
                <a:latin typeface="+mn-lt"/>
                <a:ea typeface="+mn-ea"/>
                <a:cs typeface="+mn-cs"/>
              </a:rPr>
              <a:t> looking through a magnifying glass just like the President. </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Student B:</a:t>
            </a:r>
            <a:r>
              <a:rPr lang="en-US" sz="1200" b="1" i="0" u="sng" strike="noStrike" kern="1200" dirty="0" smtClean="0">
                <a:solidFill>
                  <a:schemeClr val="tx1"/>
                </a:solidFill>
                <a:effectLst/>
                <a:latin typeface="+mn-lt"/>
                <a:ea typeface="+mn-ea"/>
                <a:cs typeface="+mn-cs"/>
              </a:rPr>
              <a:t>I think you said</a:t>
            </a:r>
            <a:r>
              <a:rPr lang="en-US" sz="1200" b="0" i="0" u="none" strike="noStrike" kern="1200" dirty="0" smtClean="0">
                <a:solidFill>
                  <a:schemeClr val="tx1"/>
                </a:solidFill>
                <a:effectLst/>
                <a:latin typeface="+mn-lt"/>
                <a:ea typeface="+mn-ea"/>
                <a:cs typeface="+mn-cs"/>
              </a:rPr>
              <a:t> the boy is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doing</a:t>
            </a:r>
            <a:r>
              <a:rPr lang="en-US" sz="1200" b="0" i="0" u="none" strike="noStrike" kern="1200" baseline="0" dirty="0" smtClean="0">
                <a:solidFill>
                  <a:schemeClr val="tx1"/>
                </a:solidFill>
                <a:effectLst/>
                <a:latin typeface="+mn-lt"/>
                <a:ea typeface="+mn-ea"/>
                <a:cs typeface="+mn-cs"/>
              </a:rPr>
              <a:t> the same thing as President Obama.</a:t>
            </a:r>
            <a:endParaRPr lang="en-US" sz="1200" b="0" i="0" u="none" strike="noStrike"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2814253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Practice Exchange #1 with students once more.</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rtl="0" eaLnBrk="1" fontAlgn="t" latinLnBrk="0" hangingPunct="1"/>
            <a:r>
              <a:rPr lang="en-US" sz="1200" b="1" dirty="0" smtClean="0">
                <a:solidFill>
                  <a:srgbClr val="FFFF00"/>
                </a:solidFill>
              </a:rPr>
              <a:t>EXCHANGE #2</a:t>
            </a:r>
          </a:p>
          <a:p>
            <a:pPr rtl="0" eaLnBrk="1" fontAlgn="t" latinLnBrk="0" hangingPunct="1"/>
            <a:r>
              <a:rPr lang="en-US" sz="1200" b="1" i="0" u="none" strike="noStrike" kern="1200" dirty="0" smtClean="0">
                <a:solidFill>
                  <a:schemeClr val="tx1"/>
                </a:solidFill>
                <a:effectLst/>
                <a:latin typeface="+mn-lt"/>
                <a:ea typeface="+mn-ea"/>
                <a:cs typeface="+mn-cs"/>
              </a:rPr>
              <a:t>Student A:</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I notice the boy is also</a:t>
            </a:r>
            <a:r>
              <a:rPr lang="en-US" sz="1200" b="0" i="0" u="none" strike="noStrike" kern="1200" baseline="0" dirty="0" smtClean="0">
                <a:solidFill>
                  <a:schemeClr val="tx1"/>
                </a:solidFill>
                <a:effectLst/>
                <a:latin typeface="+mn-lt"/>
                <a:ea typeface="+mn-ea"/>
                <a:cs typeface="+mn-cs"/>
              </a:rPr>
              <a:t> looking through a magnifying glass just like the President. </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Student B:</a:t>
            </a:r>
            <a:r>
              <a:rPr lang="en-US" sz="1200" b="1" i="0" u="sng" strike="noStrike" kern="1200" dirty="0" smtClean="0">
                <a:solidFill>
                  <a:schemeClr val="tx1"/>
                </a:solidFill>
                <a:effectLst/>
                <a:latin typeface="+mn-lt"/>
                <a:ea typeface="+mn-ea"/>
                <a:cs typeface="+mn-cs"/>
              </a:rPr>
              <a:t>I think you said</a:t>
            </a:r>
            <a:r>
              <a:rPr lang="en-US" sz="1200" b="0" i="0" u="none" strike="noStrike" kern="1200" dirty="0" smtClean="0">
                <a:solidFill>
                  <a:schemeClr val="tx1"/>
                </a:solidFill>
                <a:effectLst/>
                <a:latin typeface="+mn-lt"/>
                <a:ea typeface="+mn-ea"/>
                <a:cs typeface="+mn-cs"/>
              </a:rPr>
              <a:t> the boy is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doing</a:t>
            </a:r>
            <a:r>
              <a:rPr lang="en-US" sz="1200" b="0" i="0" u="none" strike="noStrike" kern="1200" baseline="0" dirty="0" smtClean="0">
                <a:solidFill>
                  <a:schemeClr val="tx1"/>
                </a:solidFill>
                <a:effectLst/>
                <a:latin typeface="+mn-lt"/>
                <a:ea typeface="+mn-ea"/>
                <a:cs typeface="+mn-cs"/>
              </a:rPr>
              <a:t> the same thing as President Obama.</a:t>
            </a:r>
            <a:endParaRPr lang="en-US" sz="1200" b="0" i="0" u="none" strike="noStrike"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43</a:t>
            </a:fld>
            <a:endParaRPr lang="en-US"/>
          </a:p>
        </p:txBody>
      </p:sp>
    </p:spTree>
    <p:extLst>
      <p:ext uri="{BB962C8B-B14F-4D97-AF65-F5344CB8AC3E}">
        <p14:creationId xmlns:p14="http://schemas.microsoft.com/office/powerpoint/2010/main" val="16303383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Guide students as needed.</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paraphrasing</a:t>
            </a:r>
            <a:r>
              <a:rPr lang="en-US" sz="1200" kern="1200" dirty="0" smtClean="0">
                <a:solidFill>
                  <a:schemeClr val="tx1"/>
                </a:solidFill>
                <a:effectLst/>
                <a:latin typeface="+mn-lt"/>
                <a:ea typeface="+mn-ea"/>
                <a:cs typeface="+mn-cs"/>
              </a:rPr>
              <a:t> to make ideas clearer.   </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44</a:t>
            </a:fld>
            <a:endParaRPr lang="en-US"/>
          </a:p>
        </p:txBody>
      </p:sp>
    </p:spTree>
    <p:extLst>
      <p:ext uri="{BB962C8B-B14F-4D97-AF65-F5344CB8AC3E}">
        <p14:creationId xmlns:p14="http://schemas.microsoft.com/office/powerpoint/2010/main" val="7815306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EXCHANGE #3</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Let’s continue practicing with another example. This time will be different because I will ask you to choose which paraphrase is best and why. Listen to me as I read what one partner says to another:</a:t>
            </a:r>
          </a:p>
          <a:p>
            <a:endParaRPr lang="en-US" sz="1200" i="1" kern="1200" dirty="0" smtClean="0">
              <a:solidFill>
                <a:schemeClr val="tx1"/>
              </a:solidFill>
              <a:effectLst/>
              <a:latin typeface="+mn-lt"/>
              <a:ea typeface="+mn-ea"/>
              <a:cs typeface="+mn-cs"/>
            </a:endParaRPr>
          </a:p>
          <a:p>
            <a:pPr marL="457200" indent="-457200">
              <a:buFont typeface="Arial" charset="0"/>
              <a:buChar char="•"/>
            </a:pPr>
            <a:r>
              <a:rPr lang="en-US" sz="1200" i="1" dirty="0" smtClean="0"/>
              <a:t>Let’s continue practicing with another example.</a:t>
            </a:r>
          </a:p>
          <a:p>
            <a:pPr marL="457200" indent="-457200">
              <a:buFont typeface="Arial" charset="0"/>
              <a:buChar char="•"/>
            </a:pPr>
            <a:endParaRPr lang="en-US" sz="300" i="1" dirty="0" smtClean="0"/>
          </a:p>
          <a:p>
            <a:pPr marL="457200" indent="-457200">
              <a:buFont typeface="Arial" charset="0"/>
              <a:buChar char="•"/>
            </a:pPr>
            <a:r>
              <a:rPr lang="en-US" sz="1200" i="1" dirty="0" smtClean="0"/>
              <a:t>This time will be different because I will ask you to choose which paraphrase is best and why?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2066050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Read both responses and</a:t>
            </a:r>
            <a:r>
              <a:rPr lang="en-US" sz="1200" kern="1200" baseline="0" dirty="0" smtClean="0">
                <a:solidFill>
                  <a:schemeClr val="tx1"/>
                </a:solidFill>
                <a:effectLst/>
                <a:latin typeface="+mn-lt"/>
                <a:ea typeface="+mn-ea"/>
                <a:cs typeface="+mn-cs"/>
              </a:rPr>
              <a:t> have students decide which of the two responses is the best.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46</a:t>
            </a:fld>
            <a:endParaRPr lang="en-US"/>
          </a:p>
        </p:txBody>
      </p:sp>
    </p:spTree>
    <p:extLst>
      <p:ext uri="{BB962C8B-B14F-4D97-AF65-F5344CB8AC3E}">
        <p14:creationId xmlns:p14="http://schemas.microsoft.com/office/powerpoint/2010/main" val="18842803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students turn and talk to a partner to discuss the following:</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Which one restates Student A’s idea using their own words? Why?</a:t>
            </a:r>
          </a:p>
          <a:p>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Read or play both responses and</a:t>
            </a:r>
            <a:r>
              <a:rPr lang="en-US" sz="1200" kern="1200" baseline="0" dirty="0" smtClean="0">
                <a:solidFill>
                  <a:schemeClr val="tx1"/>
                </a:solidFill>
                <a:effectLst/>
                <a:latin typeface="+mn-lt"/>
                <a:ea typeface="+mn-ea"/>
                <a:cs typeface="+mn-cs"/>
              </a:rPr>
              <a:t> have students decide which of the two responses is the best.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17285495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Gesture to where you want students to move</a:t>
            </a:r>
            <a:r>
              <a:rPr lang="en-US" sz="1200" i="1" kern="1200" dirty="0" smtClean="0">
                <a:solidFill>
                  <a:schemeClr val="tx1"/>
                </a:solidFill>
                <a:effectLst/>
                <a:latin typeface="+mn-lt"/>
                <a:ea typeface="+mn-ea"/>
                <a:cs typeface="+mn-cs"/>
              </a:rPr>
              <a:t>. </a:t>
            </a:r>
          </a:p>
          <a:p>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Read both responses and</a:t>
            </a:r>
            <a:r>
              <a:rPr lang="en-US" sz="1200" kern="1200" baseline="0" dirty="0" smtClean="0">
                <a:solidFill>
                  <a:schemeClr val="tx1"/>
                </a:solidFill>
                <a:effectLst/>
                <a:latin typeface="+mn-lt"/>
                <a:ea typeface="+mn-ea"/>
                <a:cs typeface="+mn-cs"/>
              </a:rPr>
              <a:t> have students decide which of the two responses is the best.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8861150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661433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artifacts may include </a:t>
            </a:r>
            <a:r>
              <a:rPr lang="en-US" sz="1200" b="1" kern="1200" dirty="0" smtClean="0">
                <a:solidFill>
                  <a:schemeClr val="tx1"/>
                </a:solidFill>
                <a:effectLst/>
                <a:latin typeface="+mn-lt"/>
                <a:ea typeface="+mn-ea"/>
                <a:cs typeface="+mn-cs"/>
              </a:rPr>
              <a:t>Conversation Norms Poster, Constructive Conversations Skills Poster</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Constructive Conversation Game Cards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Listening Task Posters</a:t>
            </a:r>
            <a:r>
              <a:rPr lang="en-US" sz="1200" kern="1200" dirty="0" smtClean="0">
                <a:solidFill>
                  <a:schemeClr val="tx1"/>
                </a:solidFill>
                <a:effectLst/>
                <a:latin typeface="+mn-lt"/>
                <a:ea typeface="+mn-ea"/>
                <a:cs typeface="+mn-cs"/>
              </a:rPr>
              <a:t>, and additional artifacts such as student-created posters from Start Smart 1.0 Lesson 14 to use as a reference as they engage in a review of norms and skills. </a:t>
            </a:r>
          </a:p>
          <a:p>
            <a:endParaRPr lang="en-US" dirty="0" smtClean="0"/>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K-1 version of the </a:t>
            </a:r>
            <a:r>
              <a:rPr lang="en-US" sz="1200" b="1" kern="1200" dirty="0" smtClean="0">
                <a:solidFill>
                  <a:schemeClr val="tx1"/>
                </a:solidFill>
                <a:effectLst/>
                <a:latin typeface="+mn-lt"/>
                <a:ea typeface="+mn-ea"/>
                <a:cs typeface="+mn-cs"/>
              </a:rPr>
              <a:t>Conversation Norms Poster and Constructive Conversations Skills Poster </a:t>
            </a:r>
            <a:r>
              <a:rPr lang="en-US" sz="1200" kern="1200" dirty="0" smtClean="0">
                <a:solidFill>
                  <a:schemeClr val="tx1"/>
                </a:solidFill>
                <a:effectLst/>
                <a:latin typeface="+mn-lt"/>
                <a:ea typeface="+mn-ea"/>
                <a:cs typeface="+mn-cs"/>
              </a:rPr>
              <a:t>are included in the SS 2.0 unit resources for these lessons and also available on our </a:t>
            </a:r>
            <a:r>
              <a:rPr lang="en-US" sz="1200" kern="1200" dirty="0" err="1" smtClean="0">
                <a:solidFill>
                  <a:schemeClr val="tx1"/>
                </a:solidFill>
                <a:effectLst/>
                <a:latin typeface="+mn-lt"/>
                <a:ea typeface="+mn-ea"/>
                <a:cs typeface="+mn-cs"/>
              </a:rPr>
              <a:t>www.mmed.lausd.net</a:t>
            </a:r>
            <a:r>
              <a:rPr lang="en-US" sz="1200" kern="1200" dirty="0" smtClean="0">
                <a:solidFill>
                  <a:schemeClr val="tx1"/>
                </a:solidFill>
                <a:effectLst/>
                <a:latin typeface="+mn-lt"/>
                <a:ea typeface="+mn-ea"/>
                <a:cs typeface="+mn-cs"/>
              </a:rPr>
              <a:t> website.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Ask</a:t>
            </a:r>
            <a:r>
              <a:rPr lang="en-US" sz="1200" kern="1200" baseline="0" dirty="0" smtClean="0">
                <a:solidFill>
                  <a:schemeClr val="tx1"/>
                </a:solidFill>
                <a:effectLst/>
                <a:latin typeface="+mn-lt"/>
                <a:ea typeface="+mn-ea"/>
                <a:cs typeface="+mn-cs"/>
              </a:rPr>
              <a:t> students to discuss the following prompt in pairs: </a:t>
            </a:r>
            <a:endParaRPr lang="en-US" sz="1200" kern="1200" dirty="0" smtClean="0">
              <a:solidFill>
                <a:schemeClr val="tx1"/>
              </a:solidFill>
              <a:effectLst/>
              <a:latin typeface="+mn-lt"/>
              <a:ea typeface="+mn-ea"/>
              <a:cs typeface="+mn-cs"/>
            </a:endParaRPr>
          </a:p>
          <a:p>
            <a:r>
              <a:rPr lang="en-US" sz="600" i="1" kern="1200" baseline="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What do we already know about the </a:t>
            </a:r>
            <a:r>
              <a:rPr lang="en-US" sz="1200" b="1" i="1" u="sng" kern="1200" dirty="0" smtClean="0">
                <a:solidFill>
                  <a:schemeClr val="tx1"/>
                </a:solidFill>
                <a:effectLst/>
                <a:latin typeface="+mn-lt"/>
                <a:ea typeface="+mn-ea"/>
                <a:cs typeface="+mn-cs"/>
              </a:rPr>
              <a:t>Constructive Conversation Norms?</a:t>
            </a:r>
            <a:r>
              <a:rPr lang="en-US" sz="1200" b="1" i="1" u="sng"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endParaRPr lang="en-US" dirty="0" smtClean="0">
              <a:effectLst/>
            </a:endParaRPr>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a:t>
            </a:fld>
            <a:endParaRPr lang="en-US"/>
          </a:p>
        </p:txBody>
      </p:sp>
    </p:spTree>
    <p:extLst>
      <p:ext uri="{BB962C8B-B14F-4D97-AF65-F5344CB8AC3E}">
        <p14:creationId xmlns:p14="http://schemas.microsoft.com/office/powerpoint/2010/main" val="11152040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Chorally read Updated Exchange #3 now that you’ve selected Choice #2.</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50</a:t>
            </a:fld>
            <a:endParaRPr lang="en-US"/>
          </a:p>
        </p:txBody>
      </p:sp>
    </p:spTree>
    <p:extLst>
      <p:ext uri="{BB962C8B-B14F-4D97-AF65-F5344CB8AC3E}">
        <p14:creationId xmlns:p14="http://schemas.microsoft.com/office/powerpoint/2010/main" val="9802162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EXCHANGE #3</a:t>
            </a:r>
            <a:endParaRPr lang="en-US" sz="1200" kern="1200" dirty="0" smtClean="0">
              <a:solidFill>
                <a:schemeClr val="tx1"/>
              </a:solidFill>
              <a:effectLst/>
              <a:latin typeface="+mn-lt"/>
              <a:ea typeface="+mn-ea"/>
              <a:cs typeface="+mn-cs"/>
            </a:endParaRPr>
          </a:p>
          <a:p>
            <a:pPr marL="457200" indent="-457200">
              <a:buFont typeface="Arial" charset="0"/>
              <a:buChar char="•"/>
            </a:pPr>
            <a:r>
              <a:rPr lang="en-US" sz="1200" i="1" kern="1200" dirty="0" smtClean="0">
                <a:solidFill>
                  <a:schemeClr val="tx1"/>
                </a:solidFill>
                <a:effectLst/>
                <a:latin typeface="+mn-lt"/>
                <a:ea typeface="+mn-ea"/>
                <a:cs typeface="+mn-cs"/>
              </a:rPr>
              <a:t>Let’s continue practicing with another example. This time will be different because I will ask you to choose which paraphrase is best and why. Listen to me as I read what one partner says to </a:t>
            </a:r>
            <a:r>
              <a:rPr lang="en-US" sz="1200" i="1" kern="1200" dirty="0" err="1" smtClean="0">
                <a:solidFill>
                  <a:schemeClr val="tx1"/>
                </a:solidFill>
                <a:effectLst/>
                <a:latin typeface="+mn-lt"/>
                <a:ea typeface="+mn-ea"/>
                <a:cs typeface="+mn-cs"/>
              </a:rPr>
              <a:t>another:</a:t>
            </a:r>
            <a:r>
              <a:rPr lang="en-US" sz="1200" i="1" dirty="0" err="1" smtClean="0"/>
              <a:t>Let’s</a:t>
            </a:r>
            <a:r>
              <a:rPr lang="en-US" sz="1200" i="1" dirty="0" smtClean="0"/>
              <a:t> continue practicing with another example.</a:t>
            </a:r>
          </a:p>
          <a:p>
            <a:pPr marL="457200" indent="-457200">
              <a:buFont typeface="Arial" charset="0"/>
              <a:buChar char="•"/>
            </a:pPr>
            <a:endParaRPr lang="en-US" sz="300" i="1" dirty="0" smtClean="0"/>
          </a:p>
          <a:p>
            <a:pPr marL="457200" indent="-457200">
              <a:buFont typeface="Arial" charset="0"/>
              <a:buChar char="•"/>
            </a:pPr>
            <a:r>
              <a:rPr lang="en-US" sz="1200" i="1" dirty="0" smtClean="0"/>
              <a:t>Listen to me as I read what one partner says to another: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51</a:t>
            </a:fld>
            <a:endParaRPr lang="en-US"/>
          </a:p>
        </p:txBody>
      </p:sp>
    </p:spTree>
    <p:extLst>
      <p:ext uri="{BB962C8B-B14F-4D97-AF65-F5344CB8AC3E}">
        <p14:creationId xmlns:p14="http://schemas.microsoft.com/office/powerpoint/2010/main" val="11947927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Read or play both responses and</a:t>
            </a:r>
            <a:r>
              <a:rPr lang="en-US" sz="1200" kern="1200" baseline="0" dirty="0" smtClean="0">
                <a:solidFill>
                  <a:schemeClr val="tx1"/>
                </a:solidFill>
                <a:effectLst/>
                <a:latin typeface="+mn-lt"/>
                <a:ea typeface="+mn-ea"/>
                <a:cs typeface="+mn-cs"/>
              </a:rPr>
              <a:t> have students decide which of the two responses is the best.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52</a:t>
            </a:fld>
            <a:endParaRPr lang="en-US"/>
          </a:p>
        </p:txBody>
      </p:sp>
    </p:spTree>
    <p:extLst>
      <p:ext uri="{BB962C8B-B14F-4D97-AF65-F5344CB8AC3E}">
        <p14:creationId xmlns:p14="http://schemas.microsoft.com/office/powerpoint/2010/main" val="7054328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students turn and talk to a partner to discuss the following:</a:t>
            </a:r>
          </a:p>
          <a:p>
            <a:r>
              <a:rPr lang="en-US" sz="1200" i="1" kern="1200" dirty="0" smtClean="0">
                <a:solidFill>
                  <a:schemeClr val="tx1"/>
                </a:solidFill>
                <a:effectLst/>
                <a:latin typeface="+mn-lt"/>
                <a:ea typeface="+mn-ea"/>
                <a:cs typeface="+mn-cs"/>
              </a:rPr>
              <a:t>Which one restates Student A’s idea using their own words? Why?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53</a:t>
            </a:fld>
            <a:endParaRPr lang="en-US"/>
          </a:p>
        </p:txBody>
      </p:sp>
    </p:spTree>
    <p:extLst>
      <p:ext uri="{BB962C8B-B14F-4D97-AF65-F5344CB8AC3E}">
        <p14:creationId xmlns:p14="http://schemas.microsoft.com/office/powerpoint/2010/main" val="15521213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Gesture to where you want students to move</a:t>
            </a:r>
            <a:r>
              <a:rPr lang="en-US" sz="1200" i="1" kern="1200" dirty="0" smtClean="0">
                <a:solidFill>
                  <a:schemeClr val="tx1"/>
                </a:solidFill>
                <a:effectLst/>
                <a:latin typeface="+mn-lt"/>
                <a:ea typeface="+mn-ea"/>
                <a:cs typeface="+mn-cs"/>
              </a:rPr>
              <a:t>. </a:t>
            </a:r>
          </a:p>
          <a:p>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Read both responses and</a:t>
            </a:r>
            <a:r>
              <a:rPr lang="en-US" sz="1200" kern="1200" baseline="0" dirty="0" smtClean="0">
                <a:solidFill>
                  <a:schemeClr val="tx1"/>
                </a:solidFill>
                <a:effectLst/>
                <a:latin typeface="+mn-lt"/>
                <a:ea typeface="+mn-ea"/>
                <a:cs typeface="+mn-cs"/>
              </a:rPr>
              <a:t> have students decide which of the two responses is the best.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54</a:t>
            </a:fld>
            <a:endParaRPr lang="en-US"/>
          </a:p>
        </p:txBody>
      </p:sp>
    </p:spTree>
    <p:extLst>
      <p:ext uri="{BB962C8B-B14F-4D97-AF65-F5344CB8AC3E}">
        <p14:creationId xmlns:p14="http://schemas.microsoft.com/office/powerpoint/2010/main" val="5277117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55</a:t>
            </a:fld>
            <a:endParaRPr lang="en-US"/>
          </a:p>
        </p:txBody>
      </p:sp>
    </p:spTree>
    <p:extLst>
      <p:ext uri="{BB962C8B-B14F-4D97-AF65-F5344CB8AC3E}">
        <p14:creationId xmlns:p14="http://schemas.microsoft.com/office/powerpoint/2010/main" val="4896948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Chorally read Updated Exchange #4 now that you’ve selected Choice #1.</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56</a:t>
            </a:fld>
            <a:endParaRPr lang="en-US"/>
          </a:p>
        </p:txBody>
      </p:sp>
    </p:spTree>
    <p:extLst>
      <p:ext uri="{BB962C8B-B14F-4D97-AF65-F5344CB8AC3E}">
        <p14:creationId xmlns:p14="http://schemas.microsoft.com/office/powerpoint/2010/main" val="7449595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Call on one or two students to share.</a:t>
            </a:r>
            <a:r>
              <a:rPr lang="en-US" sz="1200"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57</a:t>
            </a:fld>
            <a:endParaRPr lang="en-US"/>
          </a:p>
        </p:txBody>
      </p:sp>
    </p:spTree>
    <p:extLst>
      <p:ext uri="{BB962C8B-B14F-4D97-AF65-F5344CB8AC3E}">
        <p14:creationId xmlns:p14="http://schemas.microsoft.com/office/powerpoint/2010/main" val="12053271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We will now meet with a partner to practice paraphrasing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about the visual text.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Stand Up, Hand Up, Pair Up – </a:t>
            </a:r>
            <a:r>
              <a:rPr lang="en-US" sz="1200" kern="1200" dirty="0" smtClean="0">
                <a:solidFill>
                  <a:schemeClr val="tx1"/>
                </a:solidFill>
                <a:effectLst/>
                <a:latin typeface="+mn-lt"/>
                <a:ea typeface="+mn-ea"/>
                <a:cs typeface="+mn-cs"/>
              </a:rPr>
              <a:t>This is a strategy for pairing students up with a different conversation/learning partner. Students stand up, raise one hand in the air, and walk across the room in search of a partner. Students then simulate a “silent high five” to indicate that they have selected a partner.  The purpose of this protocol is to provide students with a structured opportunity to engage with diverse partners and practice learning from others.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Show how to use the </a:t>
            </a:r>
            <a:r>
              <a:rPr lang="en-US" sz="1200" b="1" kern="1200" dirty="0" smtClean="0">
                <a:solidFill>
                  <a:schemeClr val="tx1"/>
                </a:solidFill>
                <a:effectLst/>
                <a:latin typeface="+mn-lt"/>
                <a:ea typeface="+mn-ea"/>
                <a:cs typeface="+mn-cs"/>
              </a:rPr>
              <a:t>Stand Up, Hand Up, Pair Up Strategy</a:t>
            </a:r>
            <a:r>
              <a:rPr lang="en-US" sz="1200" kern="1200" dirty="0" smtClean="0">
                <a:solidFill>
                  <a:schemeClr val="tx1"/>
                </a:solidFill>
                <a:effectLst/>
                <a:latin typeface="+mn-lt"/>
                <a:ea typeface="+mn-ea"/>
                <a:cs typeface="+mn-cs"/>
              </a:rPr>
              <a:t> to find a new partner. Model looking standing up </a:t>
            </a:r>
            <a:r>
              <a:rPr lang="en-US" sz="1200" b="1" kern="1200" dirty="0" smtClean="0">
                <a:solidFill>
                  <a:schemeClr val="tx1"/>
                </a:solidFill>
                <a:effectLst/>
                <a:latin typeface="+mn-lt"/>
                <a:ea typeface="+mn-ea"/>
                <a:cs typeface="+mn-cs"/>
              </a:rPr>
              <a:t>(Stand Up)</a:t>
            </a:r>
            <a:r>
              <a:rPr lang="en-US" sz="1200" kern="1200" dirty="0" smtClean="0">
                <a:solidFill>
                  <a:schemeClr val="tx1"/>
                </a:solidFill>
                <a:effectLst/>
                <a:latin typeface="+mn-lt"/>
                <a:ea typeface="+mn-ea"/>
                <a:cs typeface="+mn-cs"/>
              </a:rPr>
              <a:t>, raising one hand in the air </a:t>
            </a:r>
            <a:r>
              <a:rPr lang="en-US" sz="1200" b="1" kern="1200" dirty="0" smtClean="0">
                <a:solidFill>
                  <a:schemeClr val="tx1"/>
                </a:solidFill>
                <a:effectLst/>
                <a:latin typeface="+mn-lt"/>
                <a:ea typeface="+mn-ea"/>
                <a:cs typeface="+mn-cs"/>
              </a:rPr>
              <a:t>(Hand Up)</a:t>
            </a:r>
            <a:r>
              <a:rPr lang="en-US" sz="1200" kern="1200" dirty="0" smtClean="0">
                <a:solidFill>
                  <a:schemeClr val="tx1"/>
                </a:solidFill>
                <a:effectLst/>
                <a:latin typeface="+mn-lt"/>
                <a:ea typeface="+mn-ea"/>
                <a:cs typeface="+mn-cs"/>
              </a:rPr>
              <a:t>, and walking across the room to find a partner </a:t>
            </a:r>
            <a:r>
              <a:rPr lang="en-US" sz="1200" b="1" kern="1200" dirty="0" smtClean="0">
                <a:solidFill>
                  <a:schemeClr val="tx1"/>
                </a:solidFill>
                <a:effectLst/>
                <a:latin typeface="+mn-lt"/>
                <a:ea typeface="+mn-ea"/>
                <a:cs typeface="+mn-cs"/>
              </a:rPr>
              <a:t>(Pair Up)</a:t>
            </a:r>
            <a:r>
              <a:rPr lang="en-US" sz="1200" kern="1200" dirty="0" smtClean="0">
                <a:solidFill>
                  <a:schemeClr val="tx1"/>
                </a:solidFill>
                <a:effectLst/>
                <a:latin typeface="+mn-lt"/>
                <a:ea typeface="+mn-ea"/>
                <a:cs typeface="+mn-cs"/>
              </a:rPr>
              <a:t>. Demonstrate how to connect your hand to your partner’s hand to confirm that you’ve selected each other. Have students do the same. You may have students sit down once they have a partner.</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I will walk around and listen to notice who is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Use the </a:t>
            </a:r>
            <a:r>
              <a:rPr lang="en-US" sz="1200" b="1" i="1" u="sng" kern="1200" dirty="0" smtClean="0">
                <a:solidFill>
                  <a:schemeClr val="tx1"/>
                </a:solidFill>
                <a:effectLst/>
                <a:latin typeface="+mn-lt"/>
                <a:ea typeface="+mn-ea"/>
                <a:cs typeface="+mn-cs"/>
              </a:rPr>
              <a:t>Conversation Pattern Poster</a:t>
            </a:r>
            <a:r>
              <a:rPr lang="en-US" sz="1200" i="1" kern="1200" dirty="0" smtClean="0">
                <a:solidFill>
                  <a:schemeClr val="tx1"/>
                </a:solidFill>
                <a:effectLst/>
                <a:latin typeface="+mn-lt"/>
                <a:ea typeface="+mn-ea"/>
                <a:cs typeface="+mn-cs"/>
              </a:rPr>
              <a:t> or the </a:t>
            </a:r>
            <a:r>
              <a:rPr lang="en-US" sz="1200" b="1" i="1" u="sng" kern="1200" dirty="0" smtClean="0">
                <a:solidFill>
                  <a:schemeClr val="tx1"/>
                </a:solidFill>
                <a:effectLst/>
                <a:latin typeface="+mn-lt"/>
                <a:ea typeface="+mn-ea"/>
                <a:cs typeface="+mn-cs"/>
              </a:rPr>
              <a:t>Class Conversation Pattern Guide</a:t>
            </a:r>
            <a:r>
              <a:rPr lang="en-US" sz="1200" i="1" kern="1200" dirty="0" smtClean="0">
                <a:solidFill>
                  <a:schemeClr val="tx1"/>
                </a:solidFill>
                <a:effectLst/>
                <a:latin typeface="+mn-lt"/>
                <a:ea typeface="+mn-ea"/>
                <a:cs typeface="+mn-cs"/>
              </a:rPr>
              <a:t> (point to pre-charted response starters) to remind you of the pattern. </a:t>
            </a:r>
            <a:r>
              <a:rPr lang="en-US" sz="1200" kern="1200" dirty="0" smtClean="0">
                <a:solidFill>
                  <a:schemeClr val="tx1"/>
                </a:solidFill>
                <a:effectLst/>
                <a:latin typeface="+mn-lt"/>
                <a:ea typeface="+mn-ea"/>
                <a:cs typeface="+mn-cs"/>
              </a:rPr>
              <a:t>Chorally read the response starters again. </a:t>
            </a:r>
            <a:r>
              <a:rPr lang="en-US" sz="1200" i="1" kern="1200" dirty="0" smtClean="0">
                <a:solidFill>
                  <a:schemeClr val="tx1"/>
                </a:solidFill>
                <a:effectLst/>
                <a:latin typeface="+mn-lt"/>
                <a:ea typeface="+mn-ea"/>
                <a:cs typeface="+mn-cs"/>
              </a:rPr>
              <a:t>The prompt is: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notice in the visual text? CLARIFY by paraphrasing what your partner said.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58</a:t>
            </a:fld>
            <a:endParaRPr lang="en-US"/>
          </a:p>
        </p:txBody>
      </p:sp>
    </p:spTree>
    <p:extLst>
      <p:ext uri="{BB962C8B-B14F-4D97-AF65-F5344CB8AC3E}">
        <p14:creationId xmlns:p14="http://schemas.microsoft.com/office/powerpoint/2010/main" val="15201052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Student Visual Text </a:t>
            </a:r>
          </a:p>
          <a:p>
            <a:r>
              <a:rPr lang="en-US" sz="1200" b="1" kern="1200" dirty="0" smtClean="0">
                <a:solidFill>
                  <a:schemeClr val="tx1"/>
                </a:solidFill>
                <a:effectLst/>
                <a:latin typeface="+mn-lt"/>
                <a:ea typeface="+mn-ea"/>
                <a:cs typeface="+mn-cs"/>
              </a:rPr>
              <a:t>Direct</a:t>
            </a:r>
            <a:r>
              <a:rPr lang="en-US" sz="1200" b="1" kern="1200" baseline="0" dirty="0" smtClean="0">
                <a:solidFill>
                  <a:schemeClr val="tx1"/>
                </a:solidFill>
                <a:effectLst/>
                <a:latin typeface="+mn-lt"/>
                <a:ea typeface="+mn-ea"/>
                <a:cs typeface="+mn-cs"/>
              </a:rPr>
              <a:t> students to use their Think Time</a:t>
            </a:r>
            <a:endParaRPr lang="en-US" dirty="0" smtClean="0"/>
          </a:p>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notice in the visual text? CLARIFY by paraphrasing what your partner said.</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59</a:t>
            </a:fld>
            <a:endParaRPr lang="en-US"/>
          </a:p>
        </p:txBody>
      </p:sp>
    </p:spTree>
    <p:extLst>
      <p:ext uri="{BB962C8B-B14F-4D97-AF65-F5344CB8AC3E}">
        <p14:creationId xmlns:p14="http://schemas.microsoft.com/office/powerpoint/2010/main" val="100433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a:t>
            </a:r>
            <a:r>
              <a:rPr lang="en-US" sz="1200" kern="1200" baseline="0" dirty="0" smtClean="0">
                <a:solidFill>
                  <a:schemeClr val="tx1"/>
                </a:solidFill>
                <a:effectLst/>
                <a:latin typeface="+mn-lt"/>
                <a:ea typeface="+mn-ea"/>
                <a:cs typeface="+mn-cs"/>
              </a:rPr>
              <a:t> student have had a few minutes to discuss with a partner, call on one or two individuals to share out with the whole group.  Chart student responses on the class two-column chart under the Norms column</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a:t>
            </a:fld>
            <a:endParaRPr lang="en-US"/>
          </a:p>
        </p:txBody>
      </p:sp>
    </p:spTree>
    <p:extLst>
      <p:ext uri="{BB962C8B-B14F-4D97-AF65-F5344CB8AC3E}">
        <p14:creationId xmlns:p14="http://schemas.microsoft.com/office/powerpoint/2010/main" val="6936482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notice in the visual text? CLARIFY by paraphrasing what your partner said.</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As you have your conversations, I will walk around and listen to notice who is using the language of the skill and making sure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their partner’s ideas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Remember to use your Prompt and Response Starters.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60</a:t>
            </a:fld>
            <a:endParaRPr lang="en-US"/>
          </a:p>
        </p:txBody>
      </p:sp>
    </p:spTree>
    <p:extLst>
      <p:ext uri="{BB962C8B-B14F-4D97-AF65-F5344CB8AC3E}">
        <p14:creationId xmlns:p14="http://schemas.microsoft.com/office/powerpoint/2010/main" val="1945737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a:t>
            </a:r>
            <a:r>
              <a:rPr lang="en-US" sz="1200" b="1" kern="1200" baseline="0" dirty="0" smtClean="0">
                <a:solidFill>
                  <a:schemeClr val="tx1"/>
                </a:solidFill>
                <a:effectLst/>
                <a:latin typeface="+mn-lt"/>
                <a:ea typeface="+mn-ea"/>
                <a:cs typeface="+mn-cs"/>
              </a:rPr>
              <a:t> do you notice in the visual text?  Clarify by paraphrasing what your partner said.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a whole-group discussion to debrief how the students did the following:</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How did they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by </a:t>
            </a:r>
            <a:r>
              <a:rPr lang="en-US" sz="1200" b="1" i="1" kern="1200" dirty="0" smtClean="0">
                <a:solidFill>
                  <a:schemeClr val="tx1"/>
                </a:solidFill>
                <a:effectLst/>
                <a:latin typeface="+mn-lt"/>
                <a:ea typeface="+mn-ea"/>
                <a:cs typeface="+mn-cs"/>
              </a:rPr>
              <a:t>paraphrasing?</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language did they use?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61</a:t>
            </a:fld>
            <a:endParaRPr lang="en-US"/>
          </a:p>
        </p:txBody>
      </p:sp>
    </p:spTree>
    <p:extLst>
      <p:ext uri="{BB962C8B-B14F-4D97-AF65-F5344CB8AC3E}">
        <p14:creationId xmlns:p14="http://schemas.microsoft.com/office/powerpoint/2010/main" val="19356542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will think about the  objective and self-assess. </a:t>
            </a:r>
            <a:r>
              <a:rPr lang="en-US" sz="1200" kern="1200" dirty="0" smtClean="0">
                <a:solidFill>
                  <a:schemeClr val="tx1"/>
                </a:solidFill>
                <a:effectLst/>
                <a:latin typeface="+mn-lt"/>
                <a:ea typeface="+mn-ea"/>
                <a:cs typeface="+mn-cs"/>
              </a:rPr>
              <a:t>After </a:t>
            </a:r>
            <a:r>
              <a:rPr lang="en-US" sz="1200" kern="1200" dirty="0" smtClean="0">
                <a:solidFill>
                  <a:schemeClr val="tx1"/>
                </a:solidFill>
                <a:effectLst/>
                <a:latin typeface="+mn-lt"/>
                <a:ea typeface="+mn-ea"/>
                <a:cs typeface="+mn-cs"/>
              </a:rPr>
              <a:t>students have had a few minutes to discuss with a </a:t>
            </a:r>
            <a:r>
              <a:rPr lang="en-US" sz="1200" kern="1200" dirty="0" smtClean="0">
                <a:solidFill>
                  <a:schemeClr val="tx1"/>
                </a:solidFill>
                <a:effectLst/>
                <a:latin typeface="+mn-lt"/>
                <a:ea typeface="+mn-ea"/>
                <a:cs typeface="+mn-cs"/>
              </a:rPr>
              <a:t>partner</a:t>
            </a:r>
            <a:r>
              <a:rPr lang="en-US" sz="1200" kern="1200" baseline="0" dirty="0" smtClean="0">
                <a:solidFill>
                  <a:schemeClr val="tx1"/>
                </a:solidFill>
                <a:effectLst/>
                <a:latin typeface="+mn-lt"/>
                <a:ea typeface="+mn-ea"/>
                <a:cs typeface="+mn-cs"/>
              </a:rPr>
              <a:t> c</a:t>
            </a:r>
            <a:r>
              <a:rPr lang="en-US" sz="1200" kern="1200" dirty="0" smtClean="0">
                <a:solidFill>
                  <a:schemeClr val="tx1"/>
                </a:solidFill>
                <a:effectLst/>
                <a:latin typeface="+mn-lt"/>
                <a:ea typeface="+mn-ea"/>
                <a:cs typeface="+mn-cs"/>
              </a:rPr>
              <a:t>all </a:t>
            </a:r>
            <a:r>
              <a:rPr lang="en-US" sz="1200" kern="1200" dirty="0" smtClean="0">
                <a:solidFill>
                  <a:schemeClr val="tx1"/>
                </a:solidFill>
                <a:effectLst/>
                <a:latin typeface="+mn-lt"/>
                <a:ea typeface="+mn-ea"/>
                <a:cs typeface="+mn-cs"/>
              </a:rPr>
              <a:t>on one or two individuals to share out with the whole group. </a:t>
            </a:r>
            <a:endParaRPr lang="en-US" sz="1200" kern="1200" dirty="0" smtClean="0">
              <a:solidFill>
                <a:schemeClr val="tx1"/>
              </a:solidFill>
              <a:effectLst/>
              <a:latin typeface="+mn-lt"/>
              <a:ea typeface="+mn-ea"/>
              <a:cs typeface="+mn-cs"/>
            </a:endParaRPr>
          </a:p>
          <a:p>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62</a:t>
            </a:fld>
            <a:endParaRPr lang="en-US"/>
          </a:p>
        </p:txBody>
      </p:sp>
    </p:spTree>
    <p:extLst>
      <p:ext uri="{BB962C8B-B14F-4D97-AF65-F5344CB8AC3E}">
        <p14:creationId xmlns:p14="http://schemas.microsoft.com/office/powerpoint/2010/main" val="744816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 will be able to build their knowledge of the skill of </a:t>
            </a:r>
            <a:r>
              <a:rPr lang="en-US" sz="1200" b="1" kern="1200" dirty="0" smtClean="0">
                <a:solidFill>
                  <a:schemeClr val="tx1"/>
                </a:solidFill>
                <a:effectLst/>
                <a:latin typeface="+mn-lt"/>
                <a:ea typeface="+mn-ea"/>
                <a:cs typeface="+mn-cs"/>
              </a:rPr>
              <a:t>CLARIFY </a:t>
            </a:r>
            <a:r>
              <a:rPr lang="en-US" sz="1200" kern="1200" dirty="0" smtClean="0">
                <a:solidFill>
                  <a:schemeClr val="tx1"/>
                </a:solidFill>
                <a:effectLst/>
                <a:latin typeface="+mn-lt"/>
                <a:ea typeface="+mn-ea"/>
                <a:cs typeface="+mn-cs"/>
              </a:rPr>
              <a:t>by learning and applying the subskill of adding details to </a:t>
            </a:r>
            <a:r>
              <a:rPr lang="en-US" sz="1200" b="1" kern="1200" dirty="0" smtClean="0">
                <a:solidFill>
                  <a:schemeClr val="tx1"/>
                </a:solidFill>
                <a:effectLst/>
                <a:latin typeface="+mn-lt"/>
                <a:ea typeface="+mn-ea"/>
                <a:cs typeface="+mn-cs"/>
              </a:rPr>
              <a:t>build on each other’s ideas </a:t>
            </a:r>
            <a:r>
              <a:rPr lang="en-US" sz="1200" kern="1200" dirty="0" smtClean="0">
                <a:solidFill>
                  <a:schemeClr val="tx1"/>
                </a:solidFill>
                <a:effectLst/>
                <a:latin typeface="+mn-lt"/>
                <a:ea typeface="+mn-ea"/>
                <a:cs typeface="+mn-cs"/>
              </a:rPr>
              <a:t>during a Constructive Conversation based on a visual text with a partner.</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63</a:t>
            </a:fld>
            <a:endParaRPr lang="en-US"/>
          </a:p>
        </p:txBody>
      </p:sp>
    </p:spTree>
    <p:extLst>
      <p:ext uri="{BB962C8B-B14F-4D97-AF65-F5344CB8AC3E}">
        <p14:creationId xmlns:p14="http://schemas.microsoft.com/office/powerpoint/2010/main" val="8934489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the last lesson we learned about the Conversation Pattern and focused on </a:t>
            </a:r>
            <a:r>
              <a:rPr lang="en-US" sz="1200" kern="1200" dirty="0" smtClean="0">
                <a:solidFill>
                  <a:schemeClr val="tx1"/>
                </a:solidFill>
                <a:effectLst/>
                <a:latin typeface="+mn-lt"/>
                <a:ea typeface="+mn-ea"/>
                <a:cs typeface="+mn-cs"/>
              </a:rPr>
              <a:t>clarifying</a:t>
            </a:r>
            <a:r>
              <a:rPr lang="en-US" sz="1200" i="1" kern="1200" dirty="0" smtClean="0">
                <a:solidFill>
                  <a:schemeClr val="tx1"/>
                </a:solidFill>
                <a:effectLst/>
                <a:latin typeface="+mn-lt"/>
                <a:ea typeface="+mn-ea"/>
                <a:cs typeface="+mn-cs"/>
              </a:rPr>
              <a:t> by paraphrasing, which is when we use our own words to repeat or restate our partners’ ideas. Today, we are going to build on our understanding of the skill of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(Point to and read charted</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Student-Friendly ELD Objective.)</a:t>
            </a:r>
          </a:p>
        </p:txBody>
      </p:sp>
      <p:sp>
        <p:nvSpPr>
          <p:cNvPr id="4" name="Slide Number Placeholder 3"/>
          <p:cNvSpPr>
            <a:spLocks noGrp="1"/>
          </p:cNvSpPr>
          <p:nvPr>
            <p:ph type="sldNum" sz="quarter" idx="10"/>
          </p:nvPr>
        </p:nvSpPr>
        <p:spPr/>
        <p:txBody>
          <a:bodyPr/>
          <a:lstStyle/>
          <a:p>
            <a:fld id="{FCACF33E-9A4F-DC43-BEB4-18EC813BF4E4}" type="slidenum">
              <a:rPr lang="en-US" smtClean="0"/>
              <a:t>64</a:t>
            </a:fld>
            <a:endParaRPr lang="en-US"/>
          </a:p>
        </p:txBody>
      </p:sp>
    </p:spTree>
    <p:extLst>
      <p:ext uri="{BB962C8B-B14F-4D97-AF65-F5344CB8AC3E}">
        <p14:creationId xmlns:p14="http://schemas.microsoft.com/office/powerpoint/2010/main" val="16016503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Conversation Pattern Poster </a:t>
            </a:r>
            <a:r>
              <a:rPr lang="en-US" sz="1200" kern="1200" dirty="0" smtClean="0">
                <a:solidFill>
                  <a:schemeClr val="tx1"/>
                </a:solidFill>
                <a:effectLst/>
                <a:latin typeface="+mn-lt"/>
                <a:ea typeface="+mn-ea"/>
                <a:cs typeface="+mn-cs"/>
              </a:rPr>
              <a:t>and refer to it as you explain the following: </a:t>
            </a:r>
            <a:endParaRPr lang="en-US" dirty="0" smtClean="0"/>
          </a:p>
          <a:p>
            <a:r>
              <a:rPr lang="en-US" sz="1200" i="1" kern="1200" dirty="0" smtClean="0">
                <a:solidFill>
                  <a:schemeClr val="tx1"/>
                </a:solidFill>
                <a:effectLst/>
                <a:latin typeface="+mn-lt"/>
                <a:ea typeface="+mn-ea"/>
                <a:cs typeface="+mn-cs"/>
              </a:rPr>
              <a:t>Our first objective today is to learn about the new Conversation Pattern. This speaking pattern will help us to get even better at clarifying during our Constructive Conversations. </a:t>
            </a:r>
            <a:endParaRPr lang="en-US" dirty="0" smtClean="0"/>
          </a:p>
          <a:p>
            <a:r>
              <a:rPr lang="en-US" sz="1200" i="1" kern="1200" dirty="0" smtClean="0">
                <a:solidFill>
                  <a:schemeClr val="tx1"/>
                </a:solidFill>
                <a:effectLst/>
                <a:latin typeface="+mn-lt"/>
                <a:ea typeface="+mn-ea"/>
                <a:cs typeface="+mn-cs"/>
              </a:rPr>
              <a:t>Let’s look at the pattern: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Paraphrase:</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This means to listen and then we repeat our partner’s thoughts in our own words. We </a:t>
            </a:r>
            <a:endParaRPr lang="en-US" dirty="0" smtClean="0"/>
          </a:p>
          <a:p>
            <a:r>
              <a:rPr lang="en-US" sz="1200" kern="1200" dirty="0" smtClean="0">
                <a:solidFill>
                  <a:schemeClr val="tx1"/>
                </a:solidFill>
                <a:effectLst/>
                <a:latin typeface="+mn-lt"/>
                <a:ea typeface="+mn-ea"/>
                <a:cs typeface="+mn-cs"/>
              </a:rPr>
              <a:t>paraphrase to </a:t>
            </a:r>
            <a:r>
              <a:rPr lang="en-US" sz="1200" b="1" kern="1200" dirty="0" smtClean="0">
                <a:solidFill>
                  <a:schemeClr val="tx1"/>
                </a:solidFill>
                <a:effectLst/>
                <a:latin typeface="+mn-lt"/>
                <a:ea typeface="+mn-ea"/>
                <a:cs typeface="+mn-cs"/>
              </a:rPr>
              <a:t>CLARIFY </a:t>
            </a:r>
            <a:r>
              <a:rPr lang="en-US" sz="1200" kern="1200" dirty="0" smtClean="0">
                <a:solidFill>
                  <a:schemeClr val="tx1"/>
                </a:solidFill>
                <a:effectLst/>
                <a:latin typeface="+mn-lt"/>
                <a:ea typeface="+mn-ea"/>
                <a:cs typeface="+mn-cs"/>
              </a:rPr>
              <a:t>and make sure we understand what our partner said. (</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Point index finger to ear and whoosh hand out in front of mouth to symbolize listening and then paraphrasing what was heard.)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 on each other’s ideas:</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This means that we listen to what our partner says and add details and other information </a:t>
            </a:r>
            <a:endParaRPr lang="en-US" dirty="0" smtClean="0"/>
          </a:p>
          <a:p>
            <a:r>
              <a:rPr lang="en-US" sz="1200" kern="1200" dirty="0" smtClean="0">
                <a:solidFill>
                  <a:schemeClr val="tx1"/>
                </a:solidFill>
                <a:effectLst/>
                <a:latin typeface="+mn-lt"/>
                <a:ea typeface="+mn-ea"/>
                <a:cs typeface="+mn-cs"/>
              </a:rPr>
              <a:t>to their ideas to make a clearer and more complete idea. (</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Make stacking motion </a:t>
            </a:r>
            <a:endParaRPr lang="en-US" dirty="0" smtClean="0"/>
          </a:p>
          <a:p>
            <a:r>
              <a:rPr lang="en-US" sz="1200" kern="1200" dirty="0" smtClean="0">
                <a:solidFill>
                  <a:schemeClr val="tx1"/>
                </a:solidFill>
                <a:effectLst/>
                <a:latin typeface="+mn-lt"/>
                <a:ea typeface="+mn-ea"/>
                <a:cs typeface="+mn-cs"/>
              </a:rPr>
              <a:t>with hands.)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Prompt:</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a:t>
            </a:r>
            <a:r>
              <a:rPr lang="en-US" sz="1200" i="1" kern="1200" dirty="0" smtClean="0">
                <a:solidFill>
                  <a:schemeClr val="tx1"/>
                </a:solidFill>
                <a:effectLst/>
                <a:latin typeface="+mn-lt"/>
                <a:ea typeface="+mn-ea"/>
                <a:cs typeface="+mn-cs"/>
              </a:rPr>
              <a:t>This means we get more information, ask for clarification or for new ideas to continue the </a:t>
            </a:r>
            <a:endParaRPr lang="en-US" dirty="0" smtClean="0"/>
          </a:p>
          <a:p>
            <a:r>
              <a:rPr lang="en-US" sz="1200" i="1" kern="1200" dirty="0" smtClean="0">
                <a:solidFill>
                  <a:schemeClr val="tx1"/>
                </a:solidFill>
                <a:effectLst/>
                <a:latin typeface="+mn-lt"/>
                <a:ea typeface="+mn-ea"/>
                <a:cs typeface="+mn-cs"/>
              </a:rPr>
              <a:t>Constructive Conversation. When prompting, we think about what we did understand and what more we need to understand fully. </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Shrug shoulders then point to partner with index finger.) </a:t>
            </a:r>
            <a:endParaRPr lang="en-US" dirty="0" smtClean="0"/>
          </a:p>
          <a:p>
            <a:r>
              <a:rPr lang="en-US" sz="1200" i="1" kern="1200" dirty="0" smtClean="0">
                <a:solidFill>
                  <a:schemeClr val="tx1"/>
                </a:solidFill>
                <a:effectLst/>
                <a:latin typeface="+mn-lt"/>
                <a:ea typeface="+mn-ea"/>
                <a:cs typeface="+mn-cs"/>
              </a:rPr>
              <a:t>Now that we know the pattern, we will focus on how to make our ideas clearer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paraphrase </a:t>
            </a:r>
            <a:r>
              <a:rPr lang="en-US" sz="1200" i="1" kern="1200" dirty="0" smtClean="0">
                <a:solidFill>
                  <a:schemeClr val="tx1"/>
                </a:solidFill>
                <a:effectLst/>
                <a:latin typeface="+mn-lt"/>
                <a:ea typeface="+mn-ea"/>
                <a:cs typeface="+mn-cs"/>
              </a:rPr>
              <a:t>we use our own words to repeat our partner’s ideas. This means we need to listen to them attentively.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65</a:t>
            </a:fld>
            <a:endParaRPr lang="en-US"/>
          </a:p>
        </p:txBody>
      </p:sp>
    </p:spTree>
    <p:extLst>
      <p:ext uri="{BB962C8B-B14F-4D97-AF65-F5344CB8AC3E}">
        <p14:creationId xmlns:p14="http://schemas.microsoft.com/office/powerpoint/2010/main" val="13123137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In </a:t>
            </a:r>
            <a:r>
              <a:rPr lang="en-US" sz="1200" i="1" kern="1200" dirty="0" smtClean="0">
                <a:solidFill>
                  <a:schemeClr val="tx1"/>
                </a:solidFill>
                <a:effectLst/>
                <a:latin typeface="+mn-lt"/>
                <a:ea typeface="+mn-ea"/>
                <a:cs typeface="+mn-cs"/>
              </a:rPr>
              <a:t>the last lesson we learned how to build on. Let’s review what it means to build on. When we build, we add details to make an idea better. Let’s practice building on.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66</a:t>
            </a:fld>
            <a:endParaRPr lang="en-US"/>
          </a:p>
        </p:txBody>
      </p:sp>
    </p:spTree>
    <p:extLst>
      <p:ext uri="{BB962C8B-B14F-4D97-AF65-F5344CB8AC3E}">
        <p14:creationId xmlns:p14="http://schemas.microsoft.com/office/powerpoint/2010/main" val="18799520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students</a:t>
            </a:r>
            <a:r>
              <a:rPr lang="en-US" sz="1200" kern="1200" baseline="0" dirty="0" smtClean="0">
                <a:solidFill>
                  <a:schemeClr val="tx1"/>
                </a:solidFill>
                <a:effectLst/>
                <a:latin typeface="+mn-lt"/>
                <a:ea typeface="+mn-ea"/>
                <a:cs typeface="+mn-cs"/>
              </a:rPr>
              <a:t> listen to Student A’s exchange: </a:t>
            </a:r>
          </a:p>
          <a:p>
            <a:pPr rtl="0" eaLnBrk="1" fontAlgn="t" latinLnBrk="0" hangingPunct="1"/>
            <a:r>
              <a:rPr lang="en-US" sz="1200" b="1" i="0" u="none" strike="noStrike" kern="1200" dirty="0" smtClean="0">
                <a:solidFill>
                  <a:schemeClr val="tx1"/>
                </a:solidFill>
                <a:effectLst/>
                <a:latin typeface="+mn-lt"/>
                <a:ea typeface="+mn-ea"/>
                <a:cs typeface="+mn-cs"/>
              </a:rPr>
              <a:t>Student A:</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I notice that there are two more children and another adult at the table.</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students turn and talk to a partner to discuss the following:</a:t>
            </a:r>
          </a:p>
          <a:p>
            <a:r>
              <a:rPr lang="en-US" sz="1200" i="1" kern="1200" dirty="0" smtClean="0">
                <a:solidFill>
                  <a:schemeClr val="tx1"/>
                </a:solidFill>
                <a:effectLst/>
                <a:latin typeface="+mn-lt"/>
                <a:ea typeface="+mn-ea"/>
                <a:cs typeface="+mn-cs"/>
              </a:rPr>
              <a:t>Which one restates Student A’s idea using their own words? Why?</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67</a:t>
            </a:fld>
            <a:endParaRPr lang="en-US"/>
          </a:p>
        </p:txBody>
      </p:sp>
    </p:spTree>
    <p:extLst>
      <p:ext uri="{BB962C8B-B14F-4D97-AF65-F5344CB8AC3E}">
        <p14:creationId xmlns:p14="http://schemas.microsoft.com/office/powerpoint/2010/main" val="19568755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students turn and talk to a partner to discuss the following:</a:t>
            </a:r>
          </a:p>
          <a:p>
            <a:r>
              <a:rPr lang="en-US" sz="1200" i="1" kern="1200" dirty="0" smtClean="0">
                <a:solidFill>
                  <a:schemeClr val="tx1"/>
                </a:solidFill>
                <a:effectLst/>
                <a:latin typeface="+mn-lt"/>
                <a:ea typeface="+mn-ea"/>
                <a:cs typeface="+mn-cs"/>
              </a:rPr>
              <a:t>Which one restates Student A’s idea using their own words? Why?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68</a:t>
            </a:fld>
            <a:endParaRPr lang="en-US"/>
          </a:p>
        </p:txBody>
      </p:sp>
    </p:spTree>
    <p:extLst>
      <p:ext uri="{BB962C8B-B14F-4D97-AF65-F5344CB8AC3E}">
        <p14:creationId xmlns:p14="http://schemas.microsoft.com/office/powerpoint/2010/main" val="787558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Tell</a:t>
            </a:r>
            <a:r>
              <a:rPr lang="en-US" sz="1200" kern="1200" baseline="0" dirty="0" smtClean="0">
                <a:solidFill>
                  <a:schemeClr val="tx1"/>
                </a:solidFill>
                <a:effectLst/>
                <a:latin typeface="+mn-lt"/>
                <a:ea typeface="+mn-ea"/>
                <a:cs typeface="+mn-cs"/>
              </a:rPr>
              <a:t> students to move to one side of the room for Choice #1 and a different side of the room for Choice #2. </a:t>
            </a:r>
            <a:r>
              <a:rPr lang="en-US" sz="1200"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to where </a:t>
            </a:r>
            <a:r>
              <a:rPr lang="en-US" sz="1200" kern="1200" dirty="0" smtClean="0">
                <a:solidFill>
                  <a:schemeClr val="tx1"/>
                </a:solidFill>
                <a:effectLst/>
                <a:latin typeface="+mn-lt"/>
                <a:ea typeface="+mn-ea"/>
                <a:cs typeface="+mn-cs"/>
              </a:rPr>
              <a:t>you</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want </a:t>
            </a:r>
            <a:r>
              <a:rPr lang="en-US" sz="1200" kern="1200" dirty="0" smtClean="0">
                <a:solidFill>
                  <a:schemeClr val="tx1"/>
                </a:solidFill>
                <a:effectLst/>
                <a:latin typeface="+mn-lt"/>
                <a:ea typeface="+mn-ea"/>
                <a:cs typeface="+mn-cs"/>
              </a:rPr>
              <a:t>students to </a:t>
            </a:r>
            <a:r>
              <a:rPr lang="en-US" sz="1200" kern="1200" dirty="0" smtClean="0">
                <a:solidFill>
                  <a:schemeClr val="tx1"/>
                </a:solidFill>
                <a:effectLst/>
                <a:latin typeface="+mn-lt"/>
                <a:ea typeface="+mn-ea"/>
                <a:cs typeface="+mn-cs"/>
              </a:rPr>
              <a:t>move.</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student</a:t>
            </a:r>
            <a:r>
              <a:rPr lang="en-US" sz="1200" kern="1200" baseline="0" dirty="0" smtClean="0">
                <a:solidFill>
                  <a:schemeClr val="tx1"/>
                </a:solidFill>
                <a:effectLst/>
                <a:latin typeface="+mn-lt"/>
                <a:ea typeface="+mn-ea"/>
                <a:cs typeface="+mn-cs"/>
              </a:rPr>
              <a:t>s make a choice have them think and talk about why that is the best choice.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69</a:t>
            </a:fld>
            <a:endParaRPr lang="en-US"/>
          </a:p>
        </p:txBody>
      </p:sp>
    </p:spTree>
    <p:extLst>
      <p:ext uri="{BB962C8B-B14F-4D97-AF65-F5344CB8AC3E}">
        <p14:creationId xmlns:p14="http://schemas.microsoft.com/office/powerpoint/2010/main" val="1282801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artifacts may include </a:t>
            </a:r>
            <a:r>
              <a:rPr lang="en-US" sz="1200" b="1" u="sng" kern="1200" dirty="0" smtClean="0">
                <a:solidFill>
                  <a:schemeClr val="tx1"/>
                </a:solidFill>
                <a:effectLst/>
                <a:latin typeface="+mn-lt"/>
                <a:ea typeface="+mn-ea"/>
                <a:cs typeface="+mn-cs"/>
              </a:rPr>
              <a:t>Constructive Conversation Norms Poster</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Constructive Conversations Skills Poster</a:t>
            </a:r>
            <a:r>
              <a:rPr lang="en-US" sz="1200"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Constructive Conversation Game Cards</a:t>
            </a:r>
            <a:r>
              <a:rPr lang="en-US" sz="1200"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Listening Task Posters</a:t>
            </a:r>
            <a:r>
              <a:rPr lang="en-US" sz="1200" kern="1200" dirty="0" smtClean="0">
                <a:solidFill>
                  <a:schemeClr val="tx1"/>
                </a:solidFill>
                <a:effectLst/>
                <a:latin typeface="+mn-lt"/>
                <a:ea typeface="+mn-ea"/>
                <a:cs typeface="+mn-cs"/>
              </a:rPr>
              <a:t>, and additional artifacts such as student-created posters from Start Smart 1.0 Lesson 14 to use as a reference as they engage in a review of norms and skills.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Display the Constructive Conversation artifacts and ask the following question:</a:t>
            </a:r>
            <a:endParaRPr lang="en-US" dirty="0" smtClean="0">
              <a:effectLst/>
            </a:endParaRPr>
          </a:p>
          <a:p>
            <a:r>
              <a:rPr lang="en-US" sz="1200" i="1" kern="1200" dirty="0" smtClean="0">
                <a:solidFill>
                  <a:schemeClr val="tx1"/>
                </a:solidFill>
                <a:effectLst/>
                <a:latin typeface="+mn-lt"/>
                <a:ea typeface="+mn-ea"/>
                <a:cs typeface="+mn-cs"/>
              </a:rPr>
              <a:t> </a:t>
            </a:r>
            <a:r>
              <a:rPr lang="en-US" dirty="0" smtClean="0">
                <a:effectLst/>
              </a:rPr>
              <a:t/>
            </a:r>
            <a:br>
              <a:rPr lang="en-US" dirty="0" smtClean="0">
                <a:effectLst/>
              </a:rPr>
            </a:br>
            <a:r>
              <a:rPr lang="en-US" sz="1200" kern="1200" dirty="0" smtClean="0">
                <a:solidFill>
                  <a:schemeClr val="tx1"/>
                </a:solidFill>
                <a:effectLst/>
                <a:latin typeface="+mn-lt"/>
                <a:ea typeface="+mn-ea"/>
                <a:cs typeface="+mn-cs"/>
              </a:rPr>
              <a:t>Ask</a:t>
            </a:r>
            <a:r>
              <a:rPr lang="en-US" sz="1200" kern="1200" baseline="0" dirty="0" smtClean="0">
                <a:solidFill>
                  <a:schemeClr val="tx1"/>
                </a:solidFill>
                <a:effectLst/>
                <a:latin typeface="+mn-lt"/>
                <a:ea typeface="+mn-ea"/>
                <a:cs typeface="+mn-cs"/>
              </a:rPr>
              <a:t> students to discuss the following prompt in pairs: </a:t>
            </a:r>
            <a:endParaRPr lang="en-US" sz="1200" kern="1200" dirty="0" smtClean="0">
              <a:solidFill>
                <a:schemeClr val="tx1"/>
              </a:solidFill>
              <a:effectLst/>
              <a:latin typeface="+mn-lt"/>
              <a:ea typeface="+mn-ea"/>
              <a:cs typeface="+mn-cs"/>
            </a:endParaRPr>
          </a:p>
          <a:p>
            <a:r>
              <a:rPr lang="en-US" sz="600" i="1" kern="1200" baseline="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What do we already know about the </a:t>
            </a:r>
            <a:r>
              <a:rPr lang="en-US" sz="1200" b="1" i="1" u="sng" kern="1200" dirty="0" smtClean="0">
                <a:solidFill>
                  <a:schemeClr val="tx1"/>
                </a:solidFill>
                <a:effectLst/>
                <a:latin typeface="+mn-lt"/>
                <a:ea typeface="+mn-ea"/>
                <a:cs typeface="+mn-cs"/>
              </a:rPr>
              <a:t>Constructive Conversation Skills</a:t>
            </a:r>
            <a:r>
              <a:rPr lang="en-US" sz="1200" i="1" kern="1200" dirty="0" smtClean="0">
                <a:solidFill>
                  <a:schemeClr val="tx1"/>
                </a:solidFill>
                <a:effectLst/>
                <a:latin typeface="+mn-lt"/>
                <a:ea typeface="+mn-ea"/>
                <a:cs typeface="+mn-cs"/>
              </a:rPr>
              <a:t>? Turn and talk to your partner.</a:t>
            </a:r>
          </a:p>
          <a:p>
            <a:endParaRPr lang="en-US" dirty="0" smtClean="0">
              <a:effectLst/>
            </a:endParaRPr>
          </a:p>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a:t>
            </a:fld>
            <a:endParaRPr lang="en-US"/>
          </a:p>
        </p:txBody>
      </p:sp>
    </p:spTree>
    <p:extLst>
      <p:ext uri="{BB962C8B-B14F-4D97-AF65-F5344CB8AC3E}">
        <p14:creationId xmlns:p14="http://schemas.microsoft.com/office/powerpoint/2010/main" val="20818557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Think Aloud: </a:t>
            </a:r>
          </a:p>
          <a:p>
            <a:pPr marL="457200" indent="-457200">
              <a:buFont typeface="Arial" charset="0"/>
              <a:buChar char="•"/>
            </a:pPr>
            <a:r>
              <a:rPr lang="en-US" sz="1200" i="1" dirty="0" smtClean="0"/>
              <a:t>Which one uses their own words to restate Student A’s idea?</a:t>
            </a:r>
          </a:p>
          <a:p>
            <a:pPr marL="457200" indent="-457200">
              <a:buFont typeface="Arial" charset="0"/>
              <a:buChar char="•"/>
            </a:pPr>
            <a:r>
              <a:rPr lang="en-US" sz="1200" i="1" dirty="0" smtClean="0"/>
              <a:t>Choice #1 is just repeating using the same words.</a:t>
            </a:r>
          </a:p>
          <a:p>
            <a:pPr marL="457200" indent="-457200">
              <a:buFont typeface="Arial" charset="0"/>
              <a:buChar char="•"/>
            </a:pPr>
            <a:r>
              <a:rPr lang="en-US" sz="1200" i="1" dirty="0" smtClean="0"/>
              <a:t>Choice #2 uses their own words to restate.</a:t>
            </a:r>
          </a:p>
          <a:p>
            <a:pPr marL="457200" indent="-457200">
              <a:buFont typeface="Arial" charset="0"/>
              <a:buChar char="•"/>
            </a:pPr>
            <a:r>
              <a:rPr lang="en-US" sz="1200" i="1" dirty="0" smtClean="0"/>
              <a:t>I think Choice #2 is the better </a:t>
            </a:r>
            <a:r>
              <a:rPr lang="en-US" sz="1200" b="1" i="1" dirty="0" smtClean="0"/>
              <a:t>paraphrase.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70</a:t>
            </a:fld>
            <a:endParaRPr lang="en-US"/>
          </a:p>
        </p:txBody>
      </p:sp>
    </p:spTree>
    <p:extLst>
      <p:ext uri="{BB962C8B-B14F-4D97-AF65-F5344CB8AC3E}">
        <p14:creationId xmlns:p14="http://schemas.microsoft.com/office/powerpoint/2010/main" val="21155375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Chorally read Updated Exchange #3 now that you’ve selected Choice #2.</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71</a:t>
            </a:fld>
            <a:endParaRPr lang="en-US"/>
          </a:p>
        </p:txBody>
      </p:sp>
    </p:spTree>
    <p:extLst>
      <p:ext uri="{BB962C8B-B14F-4D97-AF65-F5344CB8AC3E}">
        <p14:creationId xmlns:p14="http://schemas.microsoft.com/office/powerpoint/2010/main" val="16425198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We will continue</a:t>
            </a:r>
            <a:r>
              <a:rPr lang="en-US" sz="1200" i="1" kern="1200" baseline="0" dirty="0" smtClean="0">
                <a:solidFill>
                  <a:schemeClr val="tx1"/>
                </a:solidFill>
                <a:effectLst/>
                <a:latin typeface="+mn-lt"/>
                <a:ea typeface="+mn-ea"/>
                <a:cs typeface="+mn-cs"/>
              </a:rPr>
              <a:t> working on </a:t>
            </a:r>
            <a:r>
              <a:rPr lang="en-US" sz="1200" i="1" kern="1200" dirty="0" smtClean="0">
                <a:solidFill>
                  <a:schemeClr val="tx1"/>
                </a:solidFill>
                <a:effectLst/>
                <a:latin typeface="+mn-lt"/>
                <a:ea typeface="+mn-ea"/>
                <a:cs typeface="+mn-cs"/>
              </a:rPr>
              <a:t>the Conversation Pattern—which includes paraphrasing, building on, and prompting each time we speak.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This pattern will help us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our ideas when we have a conversation. Another</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way to </a:t>
            </a:r>
            <a:r>
              <a:rPr lang="en-US" sz="1200" b="1" dirty="0" smtClean="0"/>
              <a:t>CLARIFY </a:t>
            </a:r>
            <a:r>
              <a:rPr lang="en-US" sz="1200" b="0" dirty="0" smtClean="0"/>
              <a:t>is</a:t>
            </a:r>
            <a:r>
              <a:rPr lang="en-US" sz="1200" b="0" baseline="0" dirty="0" smtClean="0"/>
              <a:t> to </a:t>
            </a:r>
            <a:r>
              <a:rPr lang="en-US" sz="1200" b="1" dirty="0" smtClean="0"/>
              <a:t>Build On. </a:t>
            </a:r>
            <a:r>
              <a:rPr lang="en-US" sz="1200" b="0" dirty="0" smtClean="0"/>
              <a:t>When</a:t>
            </a:r>
            <a:r>
              <a:rPr lang="en-US" sz="1200" b="0" baseline="0" dirty="0" smtClean="0"/>
              <a:t> we Build On, we</a:t>
            </a:r>
            <a:r>
              <a:rPr lang="en-US" sz="1200" b="0" dirty="0" smtClean="0"/>
              <a:t> </a:t>
            </a:r>
            <a:r>
              <a:rPr lang="en-US" sz="1200" dirty="0" smtClean="0"/>
              <a:t>develop a clearer and more complete idea.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Today’s lesson will focus on learning and practicing how to </a:t>
            </a:r>
            <a:r>
              <a:rPr lang="en-US" sz="1200" b="1" i="1" kern="1200" dirty="0" smtClean="0">
                <a:solidFill>
                  <a:schemeClr val="tx1"/>
                </a:solidFill>
                <a:effectLst/>
                <a:latin typeface="+mn-lt"/>
                <a:ea typeface="+mn-ea"/>
                <a:cs typeface="+mn-cs"/>
              </a:rPr>
              <a:t>build on </a:t>
            </a:r>
            <a:r>
              <a:rPr lang="en-US" sz="1200" b="0" i="1" kern="1200" dirty="0" smtClean="0">
                <a:solidFill>
                  <a:schemeClr val="tx1"/>
                </a:solidFill>
                <a:effectLst/>
                <a:latin typeface="+mn-lt"/>
                <a:ea typeface="+mn-ea"/>
                <a:cs typeface="+mn-cs"/>
              </a:rPr>
              <a:t>an partner’s idea </a:t>
            </a:r>
            <a:r>
              <a:rPr lang="en-US" sz="1200" i="1" kern="1200" dirty="0" smtClean="0">
                <a:solidFill>
                  <a:schemeClr val="tx1"/>
                </a:solidFill>
                <a:effectLst/>
                <a:latin typeface="+mn-lt"/>
                <a:ea typeface="+mn-ea"/>
                <a:cs typeface="+mn-cs"/>
              </a:rPr>
              <a:t>during a Constructive Conversation. </a:t>
            </a:r>
            <a:endParaRPr lang="en-US" dirty="0" smtClean="0"/>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72</a:t>
            </a:fld>
            <a:endParaRPr lang="en-US"/>
          </a:p>
        </p:txBody>
      </p:sp>
    </p:spTree>
    <p:extLst>
      <p:ext uri="{BB962C8B-B14F-4D97-AF65-F5344CB8AC3E}">
        <p14:creationId xmlns:p14="http://schemas.microsoft.com/office/powerpoint/2010/main" val="240595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 Teacher can use</a:t>
            </a:r>
            <a:r>
              <a:rPr lang="en-US" sz="1200" kern="1200" baseline="0" dirty="0" smtClean="0">
                <a:solidFill>
                  <a:schemeClr val="tx1"/>
                </a:solidFill>
                <a:effectLst/>
                <a:latin typeface="+mn-lt"/>
                <a:ea typeface="+mn-ea"/>
                <a:cs typeface="+mn-cs"/>
              </a:rPr>
              <a:t> the Conversation Norms Poster or the K-1 Conversation Poster </a:t>
            </a:r>
            <a:r>
              <a:rPr lang="en-US" sz="1200" kern="1200" dirty="0" smtClean="0">
                <a:solidFill>
                  <a:schemeClr val="tx1"/>
                </a:solidFill>
                <a:effectLst/>
                <a:latin typeface="+mn-lt"/>
                <a:ea typeface="+mn-ea"/>
                <a:cs typeface="+mn-cs"/>
              </a:rPr>
              <a:t>Affirm all responses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73</a:t>
            </a:fld>
            <a:endParaRPr lang="en-US"/>
          </a:p>
        </p:txBody>
      </p:sp>
    </p:spTree>
    <p:extLst>
      <p:ext uri="{BB962C8B-B14F-4D97-AF65-F5344CB8AC3E}">
        <p14:creationId xmlns:p14="http://schemas.microsoft.com/office/powerpoint/2010/main" val="8652646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74</a:t>
            </a:fld>
            <a:endParaRPr lang="en-US"/>
          </a:p>
        </p:txBody>
      </p:sp>
    </p:spTree>
    <p:extLst>
      <p:ext uri="{BB962C8B-B14F-4D97-AF65-F5344CB8AC3E}">
        <p14:creationId xmlns:p14="http://schemas.microsoft.com/office/powerpoint/2010/main" val="9683180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Call on one or two students to share which response starter they might use.</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latin typeface="Calibri" charset="0"/>
                <a:ea typeface="Calibri" charset="0"/>
                <a:cs typeface="Arial" charset="0"/>
              </a:rPr>
              <a:t>You can use these response starters to help you </a:t>
            </a:r>
            <a:r>
              <a:rPr lang="en-US" sz="1200" b="1" i="1" dirty="0" smtClean="0">
                <a:latin typeface="Calibri" charset="0"/>
                <a:ea typeface="Calibri" charset="0"/>
                <a:cs typeface="Arial" charset="0"/>
              </a:rPr>
              <a:t>build on each other’s ideas</a:t>
            </a:r>
            <a:r>
              <a:rPr lang="en-US" sz="1200" i="1" dirty="0" smtClean="0">
                <a:latin typeface="Calibri" charset="0"/>
                <a:ea typeface="Calibri" charset="0"/>
                <a:cs typeface="Arial" charset="0"/>
              </a:rPr>
              <a:t>.</a:t>
            </a:r>
            <a:r>
              <a:rPr lang="en-US" sz="1200" dirty="0" smtClean="0"/>
              <a:t> </a:t>
            </a:r>
          </a:p>
          <a:p>
            <a:endParaRPr lang="en-US"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75</a:t>
            </a:fld>
            <a:endParaRPr lang="en-US"/>
          </a:p>
        </p:txBody>
      </p:sp>
    </p:spTree>
    <p:extLst>
      <p:ext uri="{BB962C8B-B14F-4D97-AF65-F5344CB8AC3E}">
        <p14:creationId xmlns:p14="http://schemas.microsoft.com/office/powerpoint/2010/main" val="8292081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will use the </a:t>
            </a:r>
            <a:r>
              <a:rPr lang="en-US" sz="1200" b="1" u="sng" kern="1200" dirty="0" smtClean="0">
                <a:solidFill>
                  <a:schemeClr val="tx1"/>
                </a:solidFill>
                <a:effectLst/>
                <a:latin typeface="+mn-lt"/>
                <a:ea typeface="+mn-ea"/>
                <a:cs typeface="+mn-cs"/>
              </a:rPr>
              <a:t>Conversation Pattern Guide</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remind you of the pattern. Let’s add the response starter(s) we learned to our Conversation Pattern Guides.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Model adding one or two prompt and response starters to your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and distribute the Conversation Patterns Guides to students and the prompt and response starters you charted.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76</a:t>
            </a:fld>
            <a:endParaRPr lang="en-US"/>
          </a:p>
        </p:txBody>
      </p:sp>
    </p:spTree>
    <p:extLst>
      <p:ext uri="{BB962C8B-B14F-4D97-AF65-F5344CB8AC3E}">
        <p14:creationId xmlns:p14="http://schemas.microsoft.com/office/powerpoint/2010/main" val="10501238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77</a:t>
            </a:fld>
            <a:endParaRPr lang="en-US"/>
          </a:p>
        </p:txBody>
      </p:sp>
    </p:spTree>
    <p:extLst>
      <p:ext uri="{BB962C8B-B14F-4D97-AF65-F5344CB8AC3E}">
        <p14:creationId xmlns:p14="http://schemas.microsoft.com/office/powerpoint/2010/main" val="5179426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Listen to me as I read what two partners say to each other in a turn where this pattern is used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say:</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EXCHANGE</a:t>
            </a:r>
            <a:r>
              <a:rPr lang="en-US" sz="1200" b="1" i="0" u="none" strike="noStrike" kern="1200" baseline="0" dirty="0" smtClean="0">
                <a:solidFill>
                  <a:schemeClr val="tx1"/>
                </a:solidFill>
                <a:effectLst/>
                <a:latin typeface="+mn-lt"/>
                <a:ea typeface="+mn-ea"/>
                <a:cs typeface="+mn-cs"/>
              </a:rPr>
              <a:t> #1 </a:t>
            </a:r>
          </a:p>
          <a:p>
            <a:pPr rtl="0" eaLnBrk="1" fontAlgn="t" latinLnBrk="0" hangingPunct="1"/>
            <a:endParaRPr lang="en-US" sz="1200" b="1" i="0" u="none" strike="noStrike" kern="1200" baseline="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Student A: </a:t>
            </a:r>
            <a:r>
              <a:rPr lang="en-US" sz="1200" b="0" i="0" u="none" strike="noStrike" kern="1200" dirty="0" smtClean="0">
                <a:solidFill>
                  <a:schemeClr val="tx1"/>
                </a:solidFill>
                <a:effectLst/>
                <a:latin typeface="+mn-lt"/>
                <a:ea typeface="+mn-ea"/>
                <a:cs typeface="+mn-cs"/>
              </a:rPr>
              <a:t>I notice the man is looking through a black magnifying glass.</a:t>
            </a:r>
          </a:p>
          <a:p>
            <a:pPr rtl="0" eaLnBrk="1" fontAlgn="t" latinLnBrk="0" hangingPunct="1"/>
            <a:r>
              <a:rPr lang="en-US" sz="1200" b="1" i="0" u="none" strike="noStrike" kern="1200" dirty="0" smtClean="0">
                <a:solidFill>
                  <a:schemeClr val="tx1"/>
                </a:solidFill>
                <a:effectLst/>
                <a:latin typeface="+mn-lt"/>
                <a:ea typeface="+mn-ea"/>
                <a:cs typeface="+mn-cs"/>
              </a:rPr>
              <a:t>Student B:</a:t>
            </a:r>
            <a:r>
              <a:rPr lang="en-US" sz="1200" b="0" i="0" u="none" strike="noStrike" kern="1200" baseline="0" dirty="0" smtClean="0">
                <a:solidFill>
                  <a:schemeClr val="tx1"/>
                </a:solidFill>
                <a:effectLst/>
                <a:latin typeface="+mn-lt"/>
                <a:ea typeface="+mn-ea"/>
                <a:cs typeface="+mn-cs"/>
              </a:rPr>
              <a:t> </a:t>
            </a:r>
            <a:r>
              <a:rPr lang="en-US" sz="1200" b="0" i="0" u="sng" strike="noStrike" kern="1200" dirty="0" smtClean="0">
                <a:solidFill>
                  <a:schemeClr val="tx1"/>
                </a:solidFill>
                <a:effectLst/>
                <a:latin typeface="+mn-lt"/>
                <a:ea typeface="+mn-ea"/>
                <a:cs typeface="+mn-cs"/>
              </a:rPr>
              <a:t>I would like to add</a:t>
            </a:r>
            <a:r>
              <a:rPr lang="en-US" sz="1200" b="0" i="0" u="none" strike="noStrike" kern="1200" dirty="0" smtClean="0">
                <a:solidFill>
                  <a:schemeClr val="tx1"/>
                </a:solidFill>
                <a:effectLst/>
                <a:latin typeface="+mn-lt"/>
                <a:ea typeface="+mn-ea"/>
                <a:cs typeface="+mn-cs"/>
              </a:rPr>
              <a:t> that his nose is pressed on the magnifying glass.</a:t>
            </a:r>
          </a:p>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78</a:t>
            </a:fld>
            <a:endParaRPr lang="en-US"/>
          </a:p>
        </p:txBody>
      </p:sp>
    </p:spTree>
    <p:extLst>
      <p:ext uri="{BB962C8B-B14F-4D97-AF65-F5344CB8AC3E}">
        <p14:creationId xmlns:p14="http://schemas.microsoft.com/office/powerpoint/2010/main" val="6505469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Practice Exchange #1 with students once more.</a:t>
            </a:r>
          </a:p>
          <a:p>
            <a:endParaRPr lang="en-US" sz="1200"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Student A: </a:t>
            </a:r>
            <a:r>
              <a:rPr lang="en-US" sz="1200" b="0" i="0" u="none" strike="noStrike" kern="1200" dirty="0" smtClean="0">
                <a:solidFill>
                  <a:schemeClr val="tx1"/>
                </a:solidFill>
                <a:effectLst/>
                <a:latin typeface="+mn-lt"/>
                <a:ea typeface="+mn-ea"/>
                <a:cs typeface="+mn-cs"/>
              </a:rPr>
              <a:t>I notice the man is looking through a black magnifying glass.</a:t>
            </a:r>
          </a:p>
          <a:p>
            <a:pPr rtl="0" eaLnBrk="1" fontAlgn="t" latinLnBrk="0" hangingPunct="1"/>
            <a:r>
              <a:rPr lang="en-US" sz="1200" b="1" i="0" u="none" strike="noStrike" kern="1200" dirty="0" smtClean="0">
                <a:solidFill>
                  <a:schemeClr val="tx1"/>
                </a:solidFill>
                <a:effectLst/>
                <a:latin typeface="+mn-lt"/>
                <a:ea typeface="+mn-ea"/>
                <a:cs typeface="+mn-cs"/>
              </a:rPr>
              <a:t>Student B:</a:t>
            </a:r>
            <a:r>
              <a:rPr lang="en-US" sz="1200" b="0" i="0" u="none" strike="noStrike" kern="1200" baseline="0" dirty="0" smtClean="0">
                <a:solidFill>
                  <a:schemeClr val="tx1"/>
                </a:solidFill>
                <a:effectLst/>
                <a:latin typeface="+mn-lt"/>
                <a:ea typeface="+mn-ea"/>
                <a:cs typeface="+mn-cs"/>
              </a:rPr>
              <a:t> </a:t>
            </a:r>
            <a:r>
              <a:rPr lang="en-US" sz="1200" b="0" i="0" u="sng" strike="noStrike" kern="1200" dirty="0" smtClean="0">
                <a:solidFill>
                  <a:schemeClr val="tx1"/>
                </a:solidFill>
                <a:effectLst/>
                <a:latin typeface="+mn-lt"/>
                <a:ea typeface="+mn-ea"/>
                <a:cs typeface="+mn-cs"/>
              </a:rPr>
              <a:t>I would like to add</a:t>
            </a:r>
            <a:r>
              <a:rPr lang="en-US" sz="1200" b="0" i="0" u="none" strike="noStrike" kern="1200" dirty="0" smtClean="0">
                <a:solidFill>
                  <a:schemeClr val="tx1"/>
                </a:solidFill>
                <a:effectLst/>
                <a:latin typeface="+mn-lt"/>
                <a:ea typeface="+mn-ea"/>
                <a:cs typeface="+mn-cs"/>
              </a:rPr>
              <a:t> that his nose is pressed on the magnifying glass.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79</a:t>
            </a:fld>
            <a:endParaRPr lang="en-US"/>
          </a:p>
        </p:txBody>
      </p:sp>
    </p:spTree>
    <p:extLst>
      <p:ext uri="{BB962C8B-B14F-4D97-AF65-F5344CB8AC3E}">
        <p14:creationId xmlns:p14="http://schemas.microsoft.com/office/powerpoint/2010/main" val="1747020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a:t>
            </a:r>
            <a:r>
              <a:rPr lang="en-US" sz="1200" kern="1200" baseline="0" dirty="0" smtClean="0">
                <a:solidFill>
                  <a:schemeClr val="tx1"/>
                </a:solidFill>
                <a:effectLst/>
                <a:latin typeface="+mn-lt"/>
                <a:ea typeface="+mn-ea"/>
                <a:cs typeface="+mn-cs"/>
              </a:rPr>
              <a:t> student have had a few minutes to discuss with a partner, call on one or two individuals to share out with the whole group.  Chart student responses on the class two-column chart under the Skills column</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8220924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Guide students as needed.</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paraphrasing</a:t>
            </a:r>
            <a:r>
              <a:rPr lang="en-US" sz="1200" kern="1200" dirty="0" smtClean="0">
                <a:solidFill>
                  <a:schemeClr val="tx1"/>
                </a:solidFill>
                <a:effectLst/>
                <a:latin typeface="+mn-lt"/>
                <a:ea typeface="+mn-ea"/>
                <a:cs typeface="+mn-cs"/>
              </a:rPr>
              <a:t> to make ideas clearer.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Let’s practice </a:t>
            </a:r>
            <a:r>
              <a:rPr lang="en-US" sz="1200" b="1" dirty="0" smtClean="0"/>
              <a:t>building on</a:t>
            </a:r>
            <a:r>
              <a:rPr lang="en-US" sz="1200" dirty="0" smtClean="0"/>
              <a:t> again.  I will be Student A and you will be Student B.</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80</a:t>
            </a:fld>
            <a:endParaRPr lang="en-US"/>
          </a:p>
        </p:txBody>
      </p:sp>
    </p:spTree>
    <p:extLst>
      <p:ext uri="{BB962C8B-B14F-4D97-AF65-F5344CB8AC3E}">
        <p14:creationId xmlns:p14="http://schemas.microsoft.com/office/powerpoint/2010/main" val="15339440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practice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again</a:t>
            </a:r>
            <a:r>
              <a:rPr lang="en-US" dirty="0" smtClean="0">
                <a:effectLst/>
              </a:rPr>
              <a:t> </a:t>
            </a:r>
          </a:p>
          <a:p>
            <a:endParaRPr lang="en-US" sz="1200" b="1"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Student A:</a:t>
            </a:r>
            <a:r>
              <a:rPr lang="en-US" sz="1200" b="0" i="0" u="none" strike="noStrike" kern="1200" dirty="0" smtClean="0">
                <a:solidFill>
                  <a:schemeClr val="tx1"/>
                </a:solidFill>
                <a:effectLst/>
                <a:latin typeface="+mn-lt"/>
                <a:ea typeface="+mn-ea"/>
                <a:cs typeface="+mn-cs"/>
              </a:rPr>
              <a:t>I notice the boy next to the man is also looking through a magnifying glass. </a:t>
            </a:r>
          </a:p>
          <a:p>
            <a:pPr rtl="0" eaLnBrk="1" fontAlgn="t" latinLnBrk="0" hangingPunct="1"/>
            <a:r>
              <a:rPr lang="en-US" sz="1200" b="1" i="0" u="none" strike="noStrike" kern="1200" dirty="0" smtClean="0">
                <a:solidFill>
                  <a:schemeClr val="tx1"/>
                </a:solidFill>
                <a:effectLst/>
                <a:latin typeface="+mn-lt"/>
                <a:ea typeface="+mn-ea"/>
                <a:cs typeface="+mn-cs"/>
              </a:rPr>
              <a:t>Student B:</a:t>
            </a:r>
            <a:r>
              <a:rPr lang="en-US" sz="1200" b="0" i="0" u="sng" strike="noStrike" kern="1200" dirty="0" smtClean="0">
                <a:solidFill>
                  <a:schemeClr val="tx1"/>
                </a:solidFill>
                <a:effectLst/>
                <a:latin typeface="+mn-lt"/>
                <a:ea typeface="+mn-ea"/>
                <a:cs typeface="+mn-cs"/>
              </a:rPr>
              <a:t>I would like to add</a:t>
            </a:r>
            <a:r>
              <a:rPr lang="en-US" sz="1200" b="0" i="0" u="none" strike="noStrike" kern="1200" dirty="0" smtClean="0">
                <a:solidFill>
                  <a:schemeClr val="tx1"/>
                </a:solidFill>
                <a:effectLst/>
                <a:latin typeface="+mn-lt"/>
                <a:ea typeface="+mn-ea"/>
                <a:cs typeface="+mn-cs"/>
              </a:rPr>
              <a:t> that the magnifying glass is silver and is smaller than the man’s.</a:t>
            </a:r>
          </a:p>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81</a:t>
            </a:fld>
            <a:endParaRPr lang="en-US"/>
          </a:p>
        </p:txBody>
      </p:sp>
    </p:spTree>
    <p:extLst>
      <p:ext uri="{BB962C8B-B14F-4D97-AF65-F5344CB8AC3E}">
        <p14:creationId xmlns:p14="http://schemas.microsoft.com/office/powerpoint/2010/main" val="2349760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Practice Exchange #2 with students once more.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82</a:t>
            </a:fld>
            <a:endParaRPr lang="en-US"/>
          </a:p>
        </p:txBody>
      </p:sp>
    </p:spTree>
    <p:extLst>
      <p:ext uri="{BB962C8B-B14F-4D97-AF65-F5344CB8AC3E}">
        <p14:creationId xmlns:p14="http://schemas.microsoft.com/office/powerpoint/2010/main" val="11024794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Guide students as needed.</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building on</a:t>
            </a:r>
            <a:r>
              <a:rPr lang="en-US" sz="1200" kern="1200" dirty="0" smtClean="0">
                <a:solidFill>
                  <a:schemeClr val="tx1"/>
                </a:solidFill>
                <a:effectLst/>
                <a:latin typeface="+mn-lt"/>
                <a:ea typeface="+mn-ea"/>
                <a:cs typeface="+mn-cs"/>
              </a:rPr>
              <a:t> to make ideas clearer.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Let’s practice </a:t>
            </a:r>
            <a:r>
              <a:rPr lang="en-US" sz="1200" b="1" dirty="0" smtClean="0"/>
              <a:t>building on</a:t>
            </a:r>
            <a:r>
              <a:rPr lang="en-US" sz="1200" dirty="0" smtClean="0"/>
              <a:t> again.  I will be Student A and you will be Student B.</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83</a:t>
            </a:fld>
            <a:endParaRPr lang="en-US"/>
          </a:p>
        </p:txBody>
      </p:sp>
    </p:spTree>
    <p:extLst>
      <p:ext uri="{BB962C8B-B14F-4D97-AF65-F5344CB8AC3E}">
        <p14:creationId xmlns:p14="http://schemas.microsoft.com/office/powerpoint/2010/main" val="9437770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EXCHANGE #3</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Let’s continue practicing with another example. This time will be different because I will ask you to choose which paraphrase is best and why. Listen to me as I read what one partner says to another: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84</a:t>
            </a:fld>
            <a:endParaRPr lang="en-US"/>
          </a:p>
        </p:txBody>
      </p:sp>
    </p:spTree>
    <p:extLst>
      <p:ext uri="{BB962C8B-B14F-4D97-AF65-F5344CB8AC3E}">
        <p14:creationId xmlns:p14="http://schemas.microsoft.com/office/powerpoint/2010/main" val="20725578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Let’s listen to two different responses and think about which is the best  example of </a:t>
            </a:r>
            <a:r>
              <a:rPr lang="en-US" sz="1200" b="1" i="1" dirty="0" smtClean="0"/>
              <a:t>building 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dirty="0" smtClean="0"/>
          </a:p>
          <a:p>
            <a:pPr rtl="0" eaLnBrk="1" fontAlgn="t" latinLnBrk="0" hangingPunct="1"/>
            <a:r>
              <a:rPr lang="en-US" sz="1200" b="1" i="0" u="none" strike="noStrike" kern="1200" dirty="0" smtClean="0">
                <a:solidFill>
                  <a:schemeClr val="tx1"/>
                </a:solidFill>
                <a:effectLst/>
                <a:latin typeface="+mn-lt"/>
                <a:ea typeface="+mn-ea"/>
                <a:cs typeface="+mn-cs"/>
              </a:rPr>
              <a:t>Student A:</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I notice that there are two more children and another adult at the table.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Students will identify the best choice</a:t>
            </a:r>
            <a:r>
              <a:rPr lang="en-US" sz="1200" i="1" baseline="0" dirty="0" smtClean="0"/>
              <a:t> for Build On. </a:t>
            </a:r>
            <a:endParaRPr lang="en-US" sz="1200" i="1" dirty="0" smtClean="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85</a:t>
            </a:fld>
            <a:endParaRPr lang="en-US"/>
          </a:p>
        </p:txBody>
      </p:sp>
    </p:spTree>
    <p:extLst>
      <p:ext uri="{BB962C8B-B14F-4D97-AF65-F5344CB8AC3E}">
        <p14:creationId xmlns:p14="http://schemas.microsoft.com/office/powerpoint/2010/main" val="18377164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students turn and talk to a partner to discuss the following:</a:t>
            </a:r>
          </a:p>
          <a:p>
            <a:r>
              <a:rPr lang="en-US" sz="1200" i="1" kern="1200" dirty="0" smtClean="0">
                <a:solidFill>
                  <a:schemeClr val="tx1"/>
                </a:solidFill>
                <a:effectLst/>
                <a:latin typeface="+mn-lt"/>
                <a:ea typeface="+mn-ea"/>
                <a:cs typeface="+mn-cs"/>
              </a:rPr>
              <a:t>Which one restates Student A’s idea using their own words? Why?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86</a:t>
            </a:fld>
            <a:endParaRPr lang="en-US"/>
          </a:p>
        </p:txBody>
      </p:sp>
    </p:spTree>
    <p:extLst>
      <p:ext uri="{BB962C8B-B14F-4D97-AF65-F5344CB8AC3E}">
        <p14:creationId xmlns:p14="http://schemas.microsoft.com/office/powerpoint/2010/main" val="10778656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Tell</a:t>
            </a:r>
            <a:r>
              <a:rPr lang="en-US" sz="1200" kern="1200" baseline="0" dirty="0" smtClean="0">
                <a:solidFill>
                  <a:schemeClr val="tx1"/>
                </a:solidFill>
                <a:effectLst/>
                <a:latin typeface="+mn-lt"/>
                <a:ea typeface="+mn-ea"/>
                <a:cs typeface="+mn-cs"/>
              </a:rPr>
              <a:t> students to move to one side of the room for Choice #1 and a different side of the room for Choice #2. </a:t>
            </a:r>
            <a:r>
              <a:rPr lang="en-US" sz="1200" kern="1200" dirty="0" smtClean="0">
                <a:solidFill>
                  <a:schemeClr val="tx1"/>
                </a:solidFill>
                <a:effectLst/>
                <a:latin typeface="+mn-lt"/>
                <a:ea typeface="+mn-ea"/>
                <a:cs typeface="+mn-cs"/>
              </a:rPr>
              <a:t>Gesture to where you</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want students to move.</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student</a:t>
            </a:r>
            <a:r>
              <a:rPr lang="en-US" sz="1200" kern="1200" baseline="0" dirty="0" smtClean="0">
                <a:solidFill>
                  <a:schemeClr val="tx1"/>
                </a:solidFill>
                <a:effectLst/>
                <a:latin typeface="+mn-lt"/>
                <a:ea typeface="+mn-ea"/>
                <a:cs typeface="+mn-cs"/>
              </a:rPr>
              <a:t>s make a choice have them think and talk about why that is the best choice.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87</a:t>
            </a:fld>
            <a:endParaRPr lang="en-US"/>
          </a:p>
        </p:txBody>
      </p:sp>
    </p:spTree>
    <p:extLst>
      <p:ext uri="{BB962C8B-B14F-4D97-AF65-F5344CB8AC3E}">
        <p14:creationId xmlns:p14="http://schemas.microsoft.com/office/powerpoint/2010/main" val="583310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Think Aloud: </a:t>
            </a:r>
          </a:p>
          <a:p>
            <a:pPr marL="457200" indent="-457200">
              <a:buFont typeface="Arial" charset="0"/>
              <a:buChar char="•"/>
            </a:pPr>
            <a:r>
              <a:rPr lang="en-US" sz="1200" i="1" dirty="0" smtClean="0"/>
              <a:t>Which one builds</a:t>
            </a:r>
            <a:r>
              <a:rPr lang="en-US" sz="1200" i="1" baseline="0" dirty="0" smtClean="0"/>
              <a:t> on </a:t>
            </a:r>
            <a:r>
              <a:rPr lang="en-US" sz="1200" i="1" dirty="0" smtClean="0"/>
              <a:t>Student A’s idea?</a:t>
            </a:r>
          </a:p>
          <a:p>
            <a:pPr marL="457200" indent="-457200">
              <a:buFont typeface="Arial" charset="0"/>
              <a:buChar char="•"/>
            </a:pPr>
            <a:r>
              <a:rPr lang="en-US" sz="1200" i="1" dirty="0" smtClean="0"/>
              <a:t>Choice #1 is adding</a:t>
            </a:r>
            <a:r>
              <a:rPr lang="en-US" sz="1200" i="1" baseline="0" dirty="0" smtClean="0"/>
              <a:t> what he likes to do with a magnifying glass without using the visual text. </a:t>
            </a:r>
            <a:endParaRPr lang="en-US" sz="1200" i="1" dirty="0" smtClean="0"/>
          </a:p>
          <a:p>
            <a:pPr marL="457200" indent="-457200">
              <a:buFont typeface="Arial" charset="0"/>
              <a:buChar char="•"/>
            </a:pPr>
            <a:r>
              <a:rPr lang="en-US" sz="1200" i="1" dirty="0" smtClean="0"/>
              <a:t>Choice #2 is building on to</a:t>
            </a:r>
            <a:r>
              <a:rPr lang="en-US" sz="1200" i="1" baseline="0" dirty="0" smtClean="0"/>
              <a:t> Student's A</a:t>
            </a:r>
            <a:r>
              <a:rPr lang="en-US" sz="1200" i="1" dirty="0" smtClean="0"/>
              <a:t> idea</a:t>
            </a:r>
            <a:r>
              <a:rPr lang="en-US" sz="1200" i="1" baseline="0" dirty="0" smtClean="0"/>
              <a:t> </a:t>
            </a:r>
            <a:endParaRPr lang="en-US" sz="1200" i="1" dirty="0" smtClean="0"/>
          </a:p>
          <a:p>
            <a:pPr marL="457200" indent="-457200">
              <a:buFont typeface="Arial" charset="0"/>
              <a:buChar char="•"/>
            </a:pPr>
            <a:r>
              <a:rPr lang="en-US" sz="1200" i="1" dirty="0" smtClean="0"/>
              <a:t>I think Choice #2 is the better </a:t>
            </a:r>
            <a:r>
              <a:rPr lang="en-US" sz="1200" b="0" i="1" dirty="0" smtClean="0"/>
              <a:t>example of</a:t>
            </a:r>
            <a:r>
              <a:rPr lang="en-US" sz="1200" b="0" i="1" baseline="0" dirty="0" smtClean="0"/>
              <a:t> </a:t>
            </a:r>
            <a:r>
              <a:rPr lang="en-US" sz="1200" b="1" i="1" baseline="0" dirty="0" smtClean="0"/>
              <a:t>Building on</a:t>
            </a:r>
            <a:endParaRPr lang="en-US" sz="1200" b="1" i="1" dirty="0" smtClean="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88</a:t>
            </a:fld>
            <a:endParaRPr lang="en-US"/>
          </a:p>
        </p:txBody>
      </p:sp>
    </p:spTree>
    <p:extLst>
      <p:ext uri="{BB962C8B-B14F-4D97-AF65-F5344CB8AC3E}">
        <p14:creationId xmlns:p14="http://schemas.microsoft.com/office/powerpoint/2010/main" val="138170134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Chorally read Updated Exchange #3 now that you’ve selected Choice #2.</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89</a:t>
            </a:fld>
            <a:endParaRPr lang="en-US"/>
          </a:p>
        </p:txBody>
      </p:sp>
    </p:spTree>
    <p:extLst>
      <p:ext uri="{BB962C8B-B14F-4D97-AF65-F5344CB8AC3E}">
        <p14:creationId xmlns:p14="http://schemas.microsoft.com/office/powerpoint/2010/main" val="533997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will engage in the Rows of Communication protocol to discuss what they know about the following prompts:</a:t>
            </a:r>
          </a:p>
          <a:p>
            <a:endParaRPr lang="en-US" sz="1200" kern="1200" baseline="0" dirty="0" smtClean="0">
              <a:solidFill>
                <a:schemeClr val="tx1"/>
              </a:solidFill>
              <a:effectLst/>
              <a:latin typeface="+mn-lt"/>
              <a:ea typeface="+mn-ea"/>
              <a:cs typeface="+mn-cs"/>
            </a:endParaRPr>
          </a:p>
          <a:p>
            <a:pPr marL="457200" indent="-457200">
              <a:buFont typeface="Arial" charset="0"/>
              <a:buChar char="•"/>
            </a:pPr>
            <a:r>
              <a:rPr lang="en-US" sz="1200" dirty="0" smtClean="0">
                <a:latin typeface="Calibri" charset="0"/>
                <a:ea typeface="Calibri" charset="0"/>
                <a:cs typeface="Calibri" charset="0"/>
              </a:rPr>
              <a:t>What do you know about </a:t>
            </a:r>
            <a:r>
              <a:rPr lang="en-US" sz="1200" b="1" u="sng" dirty="0" smtClean="0">
                <a:latin typeface="Calibri" charset="0"/>
                <a:ea typeface="Calibri" charset="0"/>
                <a:cs typeface="Calibri" charset="0"/>
              </a:rPr>
              <a:t>Conversation NORMS</a:t>
            </a:r>
            <a:r>
              <a:rPr lang="en-US" sz="1200" dirty="0" smtClean="0">
                <a:latin typeface="Calibri" charset="0"/>
                <a:ea typeface="Calibri" charset="0"/>
                <a:cs typeface="Calibri" charset="0"/>
              </a:rPr>
              <a:t>? </a:t>
            </a:r>
          </a:p>
          <a:p>
            <a:endParaRPr lang="en-US" sz="900" dirty="0" smtClean="0">
              <a:latin typeface="Calibri" charset="0"/>
              <a:ea typeface="Calibri" charset="0"/>
              <a:cs typeface="Calibri" charset="0"/>
            </a:endParaRPr>
          </a:p>
          <a:p>
            <a:pPr marL="457200" indent="-457200">
              <a:buFont typeface="Arial" charset="0"/>
              <a:buChar char="•"/>
            </a:pPr>
            <a:r>
              <a:rPr lang="en-US" sz="1200" dirty="0" smtClean="0">
                <a:latin typeface="Calibri" charset="0"/>
                <a:ea typeface="Calibri" charset="0"/>
                <a:cs typeface="Calibri" charset="0"/>
              </a:rPr>
              <a:t>What does it </a:t>
            </a:r>
            <a:r>
              <a:rPr lang="en-US" sz="1200" b="1" dirty="0" smtClean="0">
                <a:latin typeface="Calibri" charset="0"/>
                <a:ea typeface="Calibri" charset="0"/>
                <a:cs typeface="Calibri" charset="0"/>
              </a:rPr>
              <a:t>look like </a:t>
            </a:r>
            <a:r>
              <a:rPr lang="en-US" sz="1200" dirty="0" smtClean="0">
                <a:latin typeface="Calibri" charset="0"/>
                <a:ea typeface="Calibri" charset="0"/>
                <a:cs typeface="Calibri" charset="0"/>
              </a:rPr>
              <a:t>and </a:t>
            </a:r>
            <a:r>
              <a:rPr lang="en-US" sz="1200" b="1" dirty="0" smtClean="0">
                <a:latin typeface="Calibri" charset="0"/>
                <a:ea typeface="Calibri" charset="0"/>
                <a:cs typeface="Calibri" charset="0"/>
              </a:rPr>
              <a:t>sound like</a:t>
            </a:r>
            <a:r>
              <a:rPr lang="en-US" sz="1200" dirty="0" smtClean="0">
                <a:latin typeface="Calibri" charset="0"/>
                <a:ea typeface="Calibri" charset="0"/>
                <a:cs typeface="Calibri" charset="0"/>
              </a:rPr>
              <a:t> when you use them?</a:t>
            </a:r>
          </a:p>
          <a:p>
            <a:pPr marL="457200" indent="-457200">
              <a:buFont typeface="Arial" charset="0"/>
              <a:buChar char="•"/>
            </a:pPr>
            <a:endParaRPr lang="en-US" sz="1200" dirty="0" smtClean="0">
              <a:latin typeface="Calibri" charset="0"/>
              <a:ea typeface="Calibri" charset="0"/>
              <a:cs typeface="Calibri" charset="0"/>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kern="1200" dirty="0" smtClean="0">
                <a:solidFill>
                  <a:schemeClr val="tx1"/>
                </a:solidFill>
                <a:effectLst/>
                <a:latin typeface="+mn-lt"/>
                <a:ea typeface="+mn-ea"/>
                <a:cs typeface="+mn-cs"/>
              </a:rPr>
              <a:t>Have students form two rows facing each other so that each student has a partner. Students will then sit down in front of their partner and discuss the prompt. Follow</a:t>
            </a:r>
            <a:r>
              <a:rPr lang="en-US" sz="1200" kern="1200" baseline="0" dirty="0" smtClean="0">
                <a:solidFill>
                  <a:schemeClr val="tx1"/>
                </a:solidFill>
                <a:effectLst/>
                <a:latin typeface="+mn-lt"/>
                <a:ea typeface="+mn-ea"/>
                <a:cs typeface="+mn-cs"/>
              </a:rPr>
              <a:t> the directions for the protocol to allow students to discuss the prompts. </a:t>
            </a:r>
            <a:endParaRPr lang="en-US" sz="1200" kern="1200" dirty="0" smtClean="0">
              <a:solidFill>
                <a:schemeClr val="tx1"/>
              </a:solidFill>
              <a:effectLst/>
              <a:latin typeface="+mn-lt"/>
              <a:ea typeface="+mn-ea"/>
              <a:cs typeface="+mn-cs"/>
            </a:endParaRPr>
          </a:p>
          <a:p>
            <a:pPr marL="0" indent="0">
              <a:buFont typeface="Arial" charset="0"/>
              <a:buNone/>
            </a:pPr>
            <a:endParaRPr lang="en-US" sz="1200" dirty="0" smtClean="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96839581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charset="0"/>
              <a:buChar char="•"/>
            </a:pPr>
            <a:r>
              <a:rPr lang="en-US" sz="1200" i="1" dirty="0" smtClean="0"/>
              <a:t>Let’s continue practicing with another example.</a:t>
            </a:r>
          </a:p>
          <a:p>
            <a:pPr marL="457200" indent="-457200">
              <a:buFont typeface="Arial" charset="0"/>
              <a:buChar char="•"/>
            </a:pPr>
            <a:endParaRPr lang="en-US" sz="300" i="1" dirty="0" smtClean="0"/>
          </a:p>
          <a:p>
            <a:pPr marL="457200" indent="-457200">
              <a:buFont typeface="Arial" charset="0"/>
              <a:buChar char="•"/>
            </a:pPr>
            <a:r>
              <a:rPr lang="en-US" sz="1200" i="1" dirty="0" smtClean="0"/>
              <a:t>Listen to me as I read what one partner says to another: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90</a:t>
            </a:fld>
            <a:endParaRPr lang="en-US"/>
          </a:p>
        </p:txBody>
      </p:sp>
    </p:spTree>
    <p:extLst>
      <p:ext uri="{BB962C8B-B14F-4D97-AF65-F5344CB8AC3E}">
        <p14:creationId xmlns:p14="http://schemas.microsoft.com/office/powerpoint/2010/main" val="3949814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Let’s listen to two different responses and think about which is the best  example of </a:t>
            </a:r>
            <a:r>
              <a:rPr lang="en-US" sz="1200" b="1" i="1" dirty="0" smtClean="0"/>
              <a:t>building 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dirty="0" smtClean="0"/>
          </a:p>
          <a:p>
            <a:pPr rtl="0" eaLnBrk="1" fontAlgn="t" latinLnBrk="0" hangingPunct="1"/>
            <a:r>
              <a:rPr lang="en-US" sz="1200" b="1" i="0" u="none" strike="noStrike" kern="1200" dirty="0" smtClean="0">
                <a:solidFill>
                  <a:schemeClr val="tx1"/>
                </a:solidFill>
                <a:effectLst/>
                <a:latin typeface="+mn-lt"/>
                <a:ea typeface="+mn-ea"/>
                <a:cs typeface="+mn-cs"/>
              </a:rPr>
              <a:t>Student A:</a:t>
            </a:r>
            <a:endParaRPr lang="en-US" sz="1200" b="0" i="0" u="none" strike="noStrike" kern="1200" dirty="0" smtClean="0">
              <a:solidFill>
                <a:schemeClr val="tx1"/>
              </a:solidFill>
              <a:effectLst/>
              <a:latin typeface="+mn-lt"/>
              <a:ea typeface="+mn-ea"/>
              <a:cs typeface="+mn-cs"/>
            </a:endParaRPr>
          </a:p>
          <a:p>
            <a:pPr marL="0" marR="0">
              <a:spcBef>
                <a:spcPts val="0"/>
              </a:spcBef>
              <a:spcAft>
                <a:spcPts val="0"/>
              </a:spcAft>
              <a:tabLst>
                <a:tab pos="5130800" algn="l"/>
              </a:tabLst>
            </a:pPr>
            <a:r>
              <a:rPr lang="en-US" sz="1200" b="0" dirty="0" smtClean="0">
                <a:effectLst/>
              </a:rPr>
              <a:t>I notice that there are four children standing around another adult. They are behind the other group in the classroom. </a:t>
            </a:r>
            <a:endParaRPr lang="en-US" sz="1200" b="0" dirty="0" smtClean="0">
              <a:effectLst/>
              <a:latin typeface="Avenir Next" charset="0"/>
              <a:ea typeface="Calibri"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Students will identify the best choice</a:t>
            </a:r>
            <a:r>
              <a:rPr lang="en-US" sz="1200" i="1" baseline="0" dirty="0" smtClean="0"/>
              <a:t> for Build On. </a:t>
            </a:r>
            <a:endParaRPr lang="en-US" sz="1200" i="1" dirty="0" smtClean="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91</a:t>
            </a:fld>
            <a:endParaRPr lang="en-US"/>
          </a:p>
        </p:txBody>
      </p:sp>
    </p:spTree>
    <p:extLst>
      <p:ext uri="{BB962C8B-B14F-4D97-AF65-F5344CB8AC3E}">
        <p14:creationId xmlns:p14="http://schemas.microsoft.com/office/powerpoint/2010/main" val="14489039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students turn and talk to a partner to discuss the following:</a:t>
            </a:r>
          </a:p>
          <a:p>
            <a:r>
              <a:rPr lang="en-US" sz="1200" i="1" kern="1200" dirty="0" smtClean="0">
                <a:solidFill>
                  <a:schemeClr val="tx1"/>
                </a:solidFill>
                <a:effectLst/>
                <a:latin typeface="+mn-lt"/>
                <a:ea typeface="+mn-ea"/>
                <a:cs typeface="+mn-cs"/>
              </a:rPr>
              <a:t>Which one restates Student A’s idea using their own words? Why?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92</a:t>
            </a:fld>
            <a:endParaRPr lang="en-US"/>
          </a:p>
        </p:txBody>
      </p:sp>
    </p:spTree>
    <p:extLst>
      <p:ext uri="{BB962C8B-B14F-4D97-AF65-F5344CB8AC3E}">
        <p14:creationId xmlns:p14="http://schemas.microsoft.com/office/powerpoint/2010/main" val="196417531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Tell</a:t>
            </a:r>
            <a:r>
              <a:rPr lang="en-US" sz="1200" kern="1200" baseline="0" dirty="0" smtClean="0">
                <a:solidFill>
                  <a:schemeClr val="tx1"/>
                </a:solidFill>
                <a:effectLst/>
                <a:latin typeface="+mn-lt"/>
                <a:ea typeface="+mn-ea"/>
                <a:cs typeface="+mn-cs"/>
              </a:rPr>
              <a:t> students to move to one side of the room for Choice #1 and a different side of the room for Choice #2. </a:t>
            </a:r>
            <a:r>
              <a:rPr lang="en-US" sz="1200" kern="1200" dirty="0" smtClean="0">
                <a:solidFill>
                  <a:schemeClr val="tx1"/>
                </a:solidFill>
                <a:effectLst/>
                <a:latin typeface="+mn-lt"/>
                <a:ea typeface="+mn-ea"/>
                <a:cs typeface="+mn-cs"/>
              </a:rPr>
              <a:t>Gesture to where you</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want students to move.</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student</a:t>
            </a:r>
            <a:r>
              <a:rPr lang="en-US" sz="1200" kern="1200" baseline="0" dirty="0" smtClean="0">
                <a:solidFill>
                  <a:schemeClr val="tx1"/>
                </a:solidFill>
                <a:effectLst/>
                <a:latin typeface="+mn-lt"/>
                <a:ea typeface="+mn-ea"/>
                <a:cs typeface="+mn-cs"/>
              </a:rPr>
              <a:t>s make a choice have them think and talk about why that is the best choice.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93</a:t>
            </a:fld>
            <a:endParaRPr lang="en-US"/>
          </a:p>
        </p:txBody>
      </p:sp>
    </p:spTree>
    <p:extLst>
      <p:ext uri="{BB962C8B-B14F-4D97-AF65-F5344CB8AC3E}">
        <p14:creationId xmlns:p14="http://schemas.microsoft.com/office/powerpoint/2010/main" val="136284280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Think Aloud: </a:t>
            </a:r>
          </a:p>
          <a:p>
            <a:pPr marL="457200" indent="-457200">
              <a:buFont typeface="Arial" charset="0"/>
              <a:buChar char="•"/>
            </a:pPr>
            <a:r>
              <a:rPr lang="en-US" sz="1200" i="1" dirty="0" smtClean="0"/>
              <a:t>Which one uses their own words to restate Student A’s idea?</a:t>
            </a:r>
          </a:p>
          <a:p>
            <a:pPr marL="457200" marR="0" indent="-457200" algn="l" defTabSz="914400" rtl="0" eaLnBrk="1" fontAlgn="auto" latinLnBrk="0" hangingPunct="1">
              <a:lnSpc>
                <a:spcPct val="100000"/>
              </a:lnSpc>
              <a:spcBef>
                <a:spcPts val="0"/>
              </a:spcBef>
              <a:spcAft>
                <a:spcPts val="0"/>
              </a:spcAft>
              <a:buClrTx/>
              <a:buSzTx/>
              <a:buFont typeface="Arial" charset="0"/>
              <a:buChar char="•"/>
              <a:tabLst/>
              <a:defRPr/>
            </a:pPr>
            <a:r>
              <a:rPr lang="en-US" sz="1200" i="1" dirty="0" smtClean="0"/>
              <a:t>Choice #1 uses their own words to restate.</a:t>
            </a:r>
          </a:p>
          <a:p>
            <a:pPr marL="457200" indent="-457200">
              <a:buFont typeface="Arial" charset="0"/>
              <a:buChar char="•"/>
            </a:pPr>
            <a:r>
              <a:rPr lang="en-US" sz="1200" i="1" dirty="0" smtClean="0"/>
              <a:t>Choice #2 is</a:t>
            </a:r>
            <a:r>
              <a:rPr lang="en-US" sz="1200" i="1" baseline="0" dirty="0" smtClean="0"/>
              <a:t> not building an idea using the visual text.</a:t>
            </a:r>
            <a:endParaRPr lang="en-US" sz="1200" i="1" dirty="0" smtClean="0"/>
          </a:p>
          <a:p>
            <a:pPr marL="457200" indent="-457200">
              <a:buFont typeface="Arial" charset="0"/>
              <a:buChar char="•"/>
            </a:pPr>
            <a:r>
              <a:rPr lang="en-US" sz="1200" i="1" dirty="0" smtClean="0"/>
              <a:t>I think Choice #1 is the better </a:t>
            </a:r>
            <a:r>
              <a:rPr lang="en-US" sz="1200" b="0" i="1" dirty="0" smtClean="0"/>
              <a:t>example of</a:t>
            </a:r>
            <a:r>
              <a:rPr lang="en-US" sz="1200" b="0" i="1" baseline="0" dirty="0" smtClean="0"/>
              <a:t> </a:t>
            </a:r>
            <a:r>
              <a:rPr lang="en-US" sz="1200" b="1" i="1" baseline="0" dirty="0" smtClean="0"/>
              <a:t>Building on</a:t>
            </a:r>
            <a:endParaRPr lang="en-US" sz="1200" b="1" i="1" dirty="0" smtClean="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94</a:t>
            </a:fld>
            <a:endParaRPr lang="en-US"/>
          </a:p>
        </p:txBody>
      </p:sp>
    </p:spTree>
    <p:extLst>
      <p:ext uri="{BB962C8B-B14F-4D97-AF65-F5344CB8AC3E}">
        <p14:creationId xmlns:p14="http://schemas.microsoft.com/office/powerpoint/2010/main" val="8863438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Chorally read Updated Exchange #4 now that you’ve selected Choice #1.</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95</a:t>
            </a:fld>
            <a:endParaRPr lang="en-US"/>
          </a:p>
        </p:txBody>
      </p:sp>
    </p:spTree>
    <p:extLst>
      <p:ext uri="{BB962C8B-B14F-4D97-AF65-F5344CB8AC3E}">
        <p14:creationId xmlns:p14="http://schemas.microsoft.com/office/powerpoint/2010/main" val="3971920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Call on one or two students to share.</a:t>
            </a:r>
            <a:r>
              <a:rPr lang="en-US" sz="1200"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96</a:t>
            </a:fld>
            <a:endParaRPr lang="en-US"/>
          </a:p>
        </p:txBody>
      </p:sp>
    </p:spTree>
    <p:extLst>
      <p:ext uri="{BB962C8B-B14F-4D97-AF65-F5344CB8AC3E}">
        <p14:creationId xmlns:p14="http://schemas.microsoft.com/office/powerpoint/2010/main" val="176243440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We will now meet with a partner to practice paraphrasing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about the visual text.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Stand Up, Hand Up, Pair Up – </a:t>
            </a:r>
            <a:r>
              <a:rPr lang="en-US" sz="1200" kern="1200" dirty="0" smtClean="0">
                <a:solidFill>
                  <a:schemeClr val="tx1"/>
                </a:solidFill>
                <a:effectLst/>
                <a:latin typeface="+mn-lt"/>
                <a:ea typeface="+mn-ea"/>
                <a:cs typeface="+mn-cs"/>
              </a:rPr>
              <a:t>This is a strategy for pairing students up with a different conversation/learning partner. Students stand up, raise one hand in the air, and walk across the room in search of a partner. Students then simulate a “silent high five” to indicate that they have selected a partner.  The purpose of this protocol is to provide students with a structured opportunity to engage with diverse partners and practice learning from others.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Show how to use the </a:t>
            </a:r>
            <a:r>
              <a:rPr lang="en-US" sz="1200" b="1" kern="1200" dirty="0" smtClean="0">
                <a:solidFill>
                  <a:schemeClr val="tx1"/>
                </a:solidFill>
                <a:effectLst/>
                <a:latin typeface="+mn-lt"/>
                <a:ea typeface="+mn-ea"/>
                <a:cs typeface="+mn-cs"/>
              </a:rPr>
              <a:t>Stand Up, Hand Up, Pair Up Strategy</a:t>
            </a:r>
            <a:r>
              <a:rPr lang="en-US" sz="1200" kern="1200" dirty="0" smtClean="0">
                <a:solidFill>
                  <a:schemeClr val="tx1"/>
                </a:solidFill>
                <a:effectLst/>
                <a:latin typeface="+mn-lt"/>
                <a:ea typeface="+mn-ea"/>
                <a:cs typeface="+mn-cs"/>
              </a:rPr>
              <a:t> to find a new partner. Model looking standing up </a:t>
            </a:r>
            <a:r>
              <a:rPr lang="en-US" sz="1200" b="1" kern="1200" dirty="0" smtClean="0">
                <a:solidFill>
                  <a:schemeClr val="tx1"/>
                </a:solidFill>
                <a:effectLst/>
                <a:latin typeface="+mn-lt"/>
                <a:ea typeface="+mn-ea"/>
                <a:cs typeface="+mn-cs"/>
              </a:rPr>
              <a:t>(Stand Up)</a:t>
            </a:r>
            <a:r>
              <a:rPr lang="en-US" sz="1200" kern="1200" dirty="0" smtClean="0">
                <a:solidFill>
                  <a:schemeClr val="tx1"/>
                </a:solidFill>
                <a:effectLst/>
                <a:latin typeface="+mn-lt"/>
                <a:ea typeface="+mn-ea"/>
                <a:cs typeface="+mn-cs"/>
              </a:rPr>
              <a:t>, raising one hand in the air </a:t>
            </a:r>
            <a:r>
              <a:rPr lang="en-US" sz="1200" b="1" kern="1200" dirty="0" smtClean="0">
                <a:solidFill>
                  <a:schemeClr val="tx1"/>
                </a:solidFill>
                <a:effectLst/>
                <a:latin typeface="+mn-lt"/>
                <a:ea typeface="+mn-ea"/>
                <a:cs typeface="+mn-cs"/>
              </a:rPr>
              <a:t>(Hand Up)</a:t>
            </a:r>
            <a:r>
              <a:rPr lang="en-US" sz="1200" kern="1200" dirty="0" smtClean="0">
                <a:solidFill>
                  <a:schemeClr val="tx1"/>
                </a:solidFill>
                <a:effectLst/>
                <a:latin typeface="+mn-lt"/>
                <a:ea typeface="+mn-ea"/>
                <a:cs typeface="+mn-cs"/>
              </a:rPr>
              <a:t>, and walking across the room to find a partner </a:t>
            </a:r>
            <a:r>
              <a:rPr lang="en-US" sz="1200" b="1" kern="1200" dirty="0" smtClean="0">
                <a:solidFill>
                  <a:schemeClr val="tx1"/>
                </a:solidFill>
                <a:effectLst/>
                <a:latin typeface="+mn-lt"/>
                <a:ea typeface="+mn-ea"/>
                <a:cs typeface="+mn-cs"/>
              </a:rPr>
              <a:t>(Pair Up)</a:t>
            </a:r>
            <a:r>
              <a:rPr lang="en-US" sz="1200" kern="1200" dirty="0" smtClean="0">
                <a:solidFill>
                  <a:schemeClr val="tx1"/>
                </a:solidFill>
                <a:effectLst/>
                <a:latin typeface="+mn-lt"/>
                <a:ea typeface="+mn-ea"/>
                <a:cs typeface="+mn-cs"/>
              </a:rPr>
              <a:t>. Demonstrate how to connect your hand to your partner’s hand to confirm that you’ve selected each other. Have students do the same. You may have students sit down once they have a partner.</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I will walk around and listen to notice who is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Use the </a:t>
            </a:r>
            <a:r>
              <a:rPr lang="en-US" sz="1200" b="1" i="1" u="sng" kern="1200" dirty="0" smtClean="0">
                <a:solidFill>
                  <a:schemeClr val="tx1"/>
                </a:solidFill>
                <a:effectLst/>
                <a:latin typeface="+mn-lt"/>
                <a:ea typeface="+mn-ea"/>
                <a:cs typeface="+mn-cs"/>
              </a:rPr>
              <a:t>Conversation Pattern Poster</a:t>
            </a:r>
            <a:r>
              <a:rPr lang="en-US" sz="1200" i="1" kern="1200" dirty="0" smtClean="0">
                <a:solidFill>
                  <a:schemeClr val="tx1"/>
                </a:solidFill>
                <a:effectLst/>
                <a:latin typeface="+mn-lt"/>
                <a:ea typeface="+mn-ea"/>
                <a:cs typeface="+mn-cs"/>
              </a:rPr>
              <a:t> or the </a:t>
            </a:r>
            <a:r>
              <a:rPr lang="en-US" sz="1200" b="1" i="1" u="sng" kern="1200" dirty="0" smtClean="0">
                <a:solidFill>
                  <a:schemeClr val="tx1"/>
                </a:solidFill>
                <a:effectLst/>
                <a:latin typeface="+mn-lt"/>
                <a:ea typeface="+mn-ea"/>
                <a:cs typeface="+mn-cs"/>
              </a:rPr>
              <a:t>Class Conversation Pattern Guide</a:t>
            </a:r>
            <a:r>
              <a:rPr lang="en-US" sz="1200" i="1" kern="1200" dirty="0" smtClean="0">
                <a:solidFill>
                  <a:schemeClr val="tx1"/>
                </a:solidFill>
                <a:effectLst/>
                <a:latin typeface="+mn-lt"/>
                <a:ea typeface="+mn-ea"/>
                <a:cs typeface="+mn-cs"/>
              </a:rPr>
              <a:t> (point to pre-charted response starters) to remind you of the pattern. </a:t>
            </a:r>
            <a:r>
              <a:rPr lang="en-US" sz="1200" kern="1200" dirty="0" smtClean="0">
                <a:solidFill>
                  <a:schemeClr val="tx1"/>
                </a:solidFill>
                <a:effectLst/>
                <a:latin typeface="+mn-lt"/>
                <a:ea typeface="+mn-ea"/>
                <a:cs typeface="+mn-cs"/>
              </a:rPr>
              <a:t>Chorally read the response starters again. </a:t>
            </a:r>
            <a:r>
              <a:rPr lang="en-US" sz="1200" i="1" kern="1200" dirty="0" smtClean="0">
                <a:solidFill>
                  <a:schemeClr val="tx1"/>
                </a:solidFill>
                <a:effectLst/>
                <a:latin typeface="+mn-lt"/>
                <a:ea typeface="+mn-ea"/>
                <a:cs typeface="+mn-cs"/>
              </a:rPr>
              <a:t>The prompt is: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notice in the visual text? CLARIFY by building on what your partner said.</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97</a:t>
            </a:fld>
            <a:endParaRPr lang="en-US"/>
          </a:p>
        </p:txBody>
      </p:sp>
    </p:spTree>
    <p:extLst>
      <p:ext uri="{BB962C8B-B14F-4D97-AF65-F5344CB8AC3E}">
        <p14:creationId xmlns:p14="http://schemas.microsoft.com/office/powerpoint/2010/main" val="5985437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Student Visual Text </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Direct</a:t>
            </a:r>
            <a:r>
              <a:rPr lang="en-US" sz="1200" b="1" kern="1200" baseline="0" dirty="0" smtClean="0">
                <a:solidFill>
                  <a:schemeClr val="tx1"/>
                </a:solidFill>
                <a:effectLst/>
                <a:latin typeface="+mn-lt"/>
                <a:ea typeface="+mn-ea"/>
                <a:cs typeface="+mn-cs"/>
              </a:rPr>
              <a:t> students to use their Think </a:t>
            </a:r>
            <a:r>
              <a:rPr lang="en-US" sz="1200" b="1" kern="1200" baseline="0" dirty="0" smtClean="0">
                <a:solidFill>
                  <a:schemeClr val="tx1"/>
                </a:solidFill>
                <a:effectLst/>
                <a:latin typeface="+mn-lt"/>
                <a:ea typeface="+mn-ea"/>
                <a:cs typeface="+mn-cs"/>
              </a:rPr>
              <a:t>Time</a:t>
            </a:r>
          </a:p>
          <a:p>
            <a:endParaRPr lang="en-US" dirty="0" smtClean="0"/>
          </a:p>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notice in the visual text? CLARIFY by building on each other’s ideas.</a:t>
            </a:r>
            <a:r>
              <a:rPr lang="en-US" dirty="0" smtClean="0">
                <a:effectLst/>
              </a:rPr>
              <a:t> </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98</a:t>
            </a:fld>
            <a:endParaRPr lang="en-US"/>
          </a:p>
        </p:txBody>
      </p:sp>
    </p:spTree>
    <p:extLst>
      <p:ext uri="{BB962C8B-B14F-4D97-AF65-F5344CB8AC3E}">
        <p14:creationId xmlns:p14="http://schemas.microsoft.com/office/powerpoint/2010/main" val="9269379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 will walk around and listen to notice who is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Use the </a:t>
            </a:r>
            <a:r>
              <a:rPr lang="en-US" sz="1200" b="1" i="1" u="sng" kern="1200" dirty="0" smtClean="0">
                <a:solidFill>
                  <a:schemeClr val="tx1"/>
                </a:solidFill>
                <a:effectLst/>
                <a:latin typeface="+mn-lt"/>
                <a:ea typeface="+mn-ea"/>
                <a:cs typeface="+mn-cs"/>
              </a:rPr>
              <a:t>Conversation Pattern Poster</a:t>
            </a:r>
            <a:r>
              <a:rPr lang="en-US" sz="1200" i="1" kern="1200" dirty="0" smtClean="0">
                <a:solidFill>
                  <a:schemeClr val="tx1"/>
                </a:solidFill>
                <a:effectLst/>
                <a:latin typeface="+mn-lt"/>
                <a:ea typeface="+mn-ea"/>
                <a:cs typeface="+mn-cs"/>
              </a:rPr>
              <a:t> or the </a:t>
            </a:r>
            <a:r>
              <a:rPr lang="en-US" sz="1200" b="1" i="1" u="sng" kern="1200" dirty="0" smtClean="0">
                <a:solidFill>
                  <a:schemeClr val="tx1"/>
                </a:solidFill>
                <a:effectLst/>
                <a:latin typeface="+mn-lt"/>
                <a:ea typeface="+mn-ea"/>
                <a:cs typeface="+mn-cs"/>
              </a:rPr>
              <a:t>Class Conversation Pattern Guide</a:t>
            </a:r>
            <a:r>
              <a:rPr lang="en-US" sz="1200" i="1" kern="1200" dirty="0" smtClean="0">
                <a:solidFill>
                  <a:schemeClr val="tx1"/>
                </a:solidFill>
                <a:effectLst/>
                <a:latin typeface="+mn-lt"/>
                <a:ea typeface="+mn-ea"/>
                <a:cs typeface="+mn-cs"/>
              </a:rPr>
              <a:t> (point to pre-charted response starters) to remind you of the pattern. </a:t>
            </a:r>
            <a:r>
              <a:rPr lang="en-US" sz="1200" kern="1200" dirty="0" smtClean="0">
                <a:solidFill>
                  <a:schemeClr val="tx1"/>
                </a:solidFill>
                <a:effectLst/>
                <a:latin typeface="+mn-lt"/>
                <a:ea typeface="+mn-ea"/>
                <a:cs typeface="+mn-cs"/>
              </a:rPr>
              <a:t>Chorally read the response starters again.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Prompt: What do you notice in the visual text? CLARIFY by building on what your partner said.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99</a:t>
            </a:fld>
            <a:endParaRPr lang="en-US"/>
          </a:p>
        </p:txBody>
      </p:sp>
    </p:spTree>
    <p:extLst>
      <p:ext uri="{BB962C8B-B14F-4D97-AF65-F5344CB8AC3E}">
        <p14:creationId xmlns:p14="http://schemas.microsoft.com/office/powerpoint/2010/main" val="1196050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4/24/17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4/24/17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4/24/17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4/24/17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6A2FE5-95DD-5E45-B12B-6830711FEE76}" type="datetimeFigureOut">
              <a:rPr lang="en-US" smtClean="0"/>
              <a:t>4/24/17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D6A2FE5-95DD-5E45-B12B-6830711FEE76}" type="datetimeFigureOut">
              <a:rPr lang="en-US" smtClean="0"/>
              <a:t>4/24/17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D6A2FE5-95DD-5E45-B12B-6830711FEE76}" type="datetimeFigureOut">
              <a:rPr lang="en-US" smtClean="0"/>
              <a:t>4/24/17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D6A2FE5-95DD-5E45-B12B-6830711FEE76}" type="datetimeFigureOut">
              <a:rPr lang="en-US" smtClean="0"/>
              <a:t>4/24/17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D6A2FE5-95DD-5E45-B12B-6830711FEE76}" type="datetimeFigureOut">
              <a:rPr lang="en-US" smtClean="0"/>
              <a:t>4/24/17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D6A2FE5-95DD-5E45-B12B-6830711FEE76}" type="datetimeFigureOut">
              <a:rPr lang="en-US" smtClean="0"/>
              <a:t>4/24/17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84DD830-30C5-C347-9B3A-0EB02FBFC90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A2FE5-95DD-5E45-B12B-6830711FEE76}" type="datetimeFigureOut">
              <a:rPr lang="en-US" smtClean="0"/>
              <a:t>4/24/17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D6A2FE5-95DD-5E45-B12B-6830711FEE76}" type="datetimeFigureOut">
              <a:rPr lang="en-US" smtClean="0"/>
              <a:t>4/24/17</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84DD830-30C5-C347-9B3A-0EB02FBFC90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32943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2.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6.tiff"/><Relationship Id="rId8"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1.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 Id="rId3" Type="http://schemas.openxmlformats.org/officeDocument/2006/relationships/image" Target="../media/image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1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29.png"/></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7.xml"/><Relationship Id="rId5" Type="http://schemas.openxmlformats.org/officeDocument/2006/relationships/image" Target="../media/image22.png"/><Relationship Id="rId6" Type="http://schemas.openxmlformats.org/officeDocument/2006/relationships/image" Target="../media/image29.png"/><Relationship Id="rId7" Type="http://schemas.openxmlformats.org/officeDocument/2006/relationships/image" Target="../media/image23.png"/><Relationship Id="rId1" Type="http://schemas.microsoft.com/office/2007/relationships/media" Target="../media/media13.m4a"/><Relationship Id="rId2" Type="http://schemas.openxmlformats.org/officeDocument/2006/relationships/audio" Target="../media/media13.m4a"/></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8.jpeg"/></Relationships>
</file>

<file path=ppt/slides/_rels/slide11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 Id="rId3" Type="http://schemas.openxmlformats.org/officeDocument/2006/relationships/image" Target="../media/image15.png"/></Relationships>
</file>

<file path=ppt/slides/_rels/slide11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7.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8.png"/><Relationship Id="rId5"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 Id="rId3" Type="http://schemas.openxmlformats.org/officeDocument/2006/relationships/image" Target="../media/image19.png"/></Relationships>
</file>

<file path=ppt/slides/_rels/slide1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17.xml"/><Relationship Id="rId5" Type="http://schemas.openxmlformats.org/officeDocument/2006/relationships/image" Target="../media/image22.png"/><Relationship Id="rId6" Type="http://schemas.openxmlformats.org/officeDocument/2006/relationships/image" Target="../media/image21.jpeg"/><Relationship Id="rId7" Type="http://schemas.openxmlformats.org/officeDocument/2006/relationships/image" Target="../media/image30.png"/><Relationship Id="rId8" Type="http://schemas.openxmlformats.org/officeDocument/2006/relationships/image" Target="../media/image23.png"/><Relationship Id="rId1" Type="http://schemas.microsoft.com/office/2007/relationships/media" Target="../media/media19.m4a"/><Relationship Id="rId2" Type="http://schemas.openxmlformats.org/officeDocument/2006/relationships/audio" Target="../media/media19.m4a"/></Relationships>
</file>

<file path=ppt/slides/_rels/slide1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9.png"/><Relationship Id="rId5"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5.png"/><Relationship Id="rId5"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0.xml"/><Relationship Id="rId5" Type="http://schemas.openxmlformats.org/officeDocument/2006/relationships/image" Target="../media/image22.png"/><Relationship Id="rId6" Type="http://schemas.openxmlformats.org/officeDocument/2006/relationships/image" Target="../media/image21.jpeg"/><Relationship Id="rId7" Type="http://schemas.openxmlformats.org/officeDocument/2006/relationships/image" Target="../media/image30.png"/><Relationship Id="rId8" Type="http://schemas.openxmlformats.org/officeDocument/2006/relationships/image" Target="../media/image23.png"/><Relationship Id="rId1" Type="http://schemas.microsoft.com/office/2007/relationships/media" Target="../media/media20.m4a"/><Relationship Id="rId2" Type="http://schemas.openxmlformats.org/officeDocument/2006/relationships/audio" Target="../media/media20.m4a"/></Relationships>
</file>

<file path=ppt/slides/_rels/slide1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9.png"/><Relationship Id="rId5"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5.png"/><Relationship Id="rId5"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3.xml"/><Relationship Id="rId5" Type="http://schemas.openxmlformats.org/officeDocument/2006/relationships/image" Target="../media/image22.png"/><Relationship Id="rId6" Type="http://schemas.openxmlformats.org/officeDocument/2006/relationships/image" Target="../media/image21.jpeg"/><Relationship Id="rId7" Type="http://schemas.openxmlformats.org/officeDocument/2006/relationships/image" Target="../media/image30.png"/><Relationship Id="rId8" Type="http://schemas.openxmlformats.org/officeDocument/2006/relationships/image" Target="../media/image23.png"/><Relationship Id="rId1" Type="http://schemas.microsoft.com/office/2007/relationships/media" Target="../media/media21.m4a"/><Relationship Id="rId2" Type="http://schemas.openxmlformats.org/officeDocument/2006/relationships/audio" Target="../media/media21.m4a"/></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4.xml"/><Relationship Id="rId5" Type="http://schemas.openxmlformats.org/officeDocument/2006/relationships/image" Target="../media/image22.png"/><Relationship Id="rId6" Type="http://schemas.openxmlformats.org/officeDocument/2006/relationships/image" Target="../media/image30.png"/><Relationship Id="rId7" Type="http://schemas.openxmlformats.org/officeDocument/2006/relationships/image" Target="../media/image23.png"/><Relationship Id="rId1" Type="http://schemas.microsoft.com/office/2007/relationships/media" Target="../media/media22.m4a"/><Relationship Id="rId2" Type="http://schemas.openxmlformats.org/officeDocument/2006/relationships/audio" Target="../media/media22.m4a"/></Relationships>
</file>

<file path=ppt/slides/_rels/slide12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jpg"/><Relationship Id="rId1" Type="http://schemas.openxmlformats.org/officeDocument/2006/relationships/slideLayout" Target="../slideLayouts/slideLayout7.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7.xml"/><Relationship Id="rId3" Type="http://schemas.openxmlformats.org/officeDocument/2006/relationships/image" Target="../media/image9.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8.xml"/><Relationship Id="rId5" Type="http://schemas.openxmlformats.org/officeDocument/2006/relationships/image" Target="../media/image21.jpeg"/><Relationship Id="rId6" Type="http://schemas.openxmlformats.org/officeDocument/2006/relationships/image" Target="../media/image30.png"/><Relationship Id="rId7" Type="http://schemas.openxmlformats.org/officeDocument/2006/relationships/image" Target="../media/image23.png"/><Relationship Id="rId1" Type="http://schemas.microsoft.com/office/2007/relationships/media" Target="../media/media23.m4a"/><Relationship Id="rId2" Type="http://schemas.openxmlformats.org/officeDocument/2006/relationships/audio" Target="../media/media23.m4a"/></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9.xml"/><Relationship Id="rId5" Type="http://schemas.openxmlformats.org/officeDocument/2006/relationships/image" Target="../media/image22.png"/><Relationship Id="rId6" Type="http://schemas.openxmlformats.org/officeDocument/2006/relationships/image" Target="../media/image21.jpeg"/><Relationship Id="rId7" Type="http://schemas.openxmlformats.org/officeDocument/2006/relationships/image" Target="../media/image30.png"/><Relationship Id="rId8" Type="http://schemas.openxmlformats.org/officeDocument/2006/relationships/image" Target="../media/image23.png"/><Relationship Id="rId1" Type="http://schemas.microsoft.com/office/2007/relationships/media" Target="../media/media24.m4a"/><Relationship Id="rId2" Type="http://schemas.openxmlformats.org/officeDocument/2006/relationships/audio" Target="../media/media24.m4a"/></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8.jpe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0.xml"/><Relationship Id="rId5" Type="http://schemas.openxmlformats.org/officeDocument/2006/relationships/image" Target="../media/image22.png"/><Relationship Id="rId6" Type="http://schemas.openxmlformats.org/officeDocument/2006/relationships/image" Target="../media/image30.png"/><Relationship Id="rId7" Type="http://schemas.openxmlformats.org/officeDocument/2006/relationships/image" Target="../media/image23.png"/><Relationship Id="rId1" Type="http://schemas.microsoft.com/office/2007/relationships/media" Target="../media/media25.m4a"/><Relationship Id="rId2" Type="http://schemas.openxmlformats.org/officeDocument/2006/relationships/audio" Target="../media/media25.m4a"/></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2.xml"/><Relationship Id="rId3" Type="http://schemas.openxmlformats.org/officeDocument/2006/relationships/image" Target="../media/image9.pn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3.xml"/><Relationship Id="rId5" Type="http://schemas.openxmlformats.org/officeDocument/2006/relationships/image" Target="../media/image21.jpeg"/><Relationship Id="rId6" Type="http://schemas.openxmlformats.org/officeDocument/2006/relationships/image" Target="../media/image30.png"/><Relationship Id="rId7" Type="http://schemas.openxmlformats.org/officeDocument/2006/relationships/image" Target="../media/image23.png"/><Relationship Id="rId1" Type="http://schemas.microsoft.com/office/2007/relationships/media" Target="../media/media26.m4a"/><Relationship Id="rId2" Type="http://schemas.openxmlformats.org/officeDocument/2006/relationships/audio" Target="../media/media26.m4a"/></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4.xml"/><Relationship Id="rId5" Type="http://schemas.openxmlformats.org/officeDocument/2006/relationships/image" Target="../media/image4.jpg"/><Relationship Id="rId6" Type="http://schemas.openxmlformats.org/officeDocument/2006/relationships/image" Target="../media/image21.jpeg"/><Relationship Id="rId7" Type="http://schemas.openxmlformats.org/officeDocument/2006/relationships/image" Target="../media/image22.png"/><Relationship Id="rId8" Type="http://schemas.openxmlformats.org/officeDocument/2006/relationships/image" Target="../media/image23.png"/><Relationship Id="rId1" Type="http://schemas.microsoft.com/office/2007/relationships/media" Target="../media/media27.m4a"/><Relationship Id="rId2" Type="http://schemas.openxmlformats.org/officeDocument/2006/relationships/audio" Target="../media/media27.m4a"/></Relationships>
</file>

<file path=ppt/slides/_rels/slide13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6.tiff"/><Relationship Id="rId1" Type="http://schemas.openxmlformats.org/officeDocument/2006/relationships/slideLayout" Target="../slideLayouts/slideLayout7.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1.png"/><Relationship Id="rId5" Type="http://schemas.openxmlformats.org/officeDocument/2006/relationships/image" Target="../media/image26.tiff"/><Relationship Id="rId6"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2.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6.tiff"/><Relationship Id="rId8"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8.jpe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 Id="rId3" Type="http://schemas.openxmlformats.org/officeDocument/2006/relationships/image" Target="../media/image1.emf"/></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1.xml"/><Relationship Id="rId3" Type="http://schemas.openxmlformats.org/officeDocument/2006/relationships/image" Target="../media/image2.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2.xml"/><Relationship Id="rId3" Type="http://schemas.openxmlformats.org/officeDocument/2006/relationships/image" Target="../media/image15.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3.xml"/><Relationship Id="rId3" Type="http://schemas.openxmlformats.org/officeDocument/2006/relationships/image" Target="../media/image15.png"/></Relationships>
</file>

<file path=ppt/slides/_rels/slide14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jp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6.xml"/><Relationship Id="rId3" Type="http://schemas.openxmlformats.org/officeDocument/2006/relationships/image" Target="../media/image19.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7.xml"/><Relationship Id="rId3" Type="http://schemas.openxmlformats.org/officeDocument/2006/relationships/image" Target="../media/image32.tiff"/></Relationships>
</file>

<file path=ppt/slides/_rels/slide14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49.xml"/><Relationship Id="rId5" Type="http://schemas.openxmlformats.org/officeDocument/2006/relationships/image" Target="../media/image34.emf"/><Relationship Id="rId6" Type="http://schemas.openxmlformats.org/officeDocument/2006/relationships/image" Target="../media/image35.emf"/><Relationship Id="rId7" Type="http://schemas.openxmlformats.org/officeDocument/2006/relationships/image" Target="../media/image36.emf"/><Relationship Id="rId8" Type="http://schemas.openxmlformats.org/officeDocument/2006/relationships/image" Target="../media/image33.jpeg"/><Relationship Id="rId9" Type="http://schemas.openxmlformats.org/officeDocument/2006/relationships/image" Target="../media/image23.png"/><Relationship Id="rId1" Type="http://schemas.microsoft.com/office/2007/relationships/media" Target="../media/media28.m4a"/><Relationship Id="rId2" Type="http://schemas.openxmlformats.org/officeDocument/2006/relationships/audio" Target="../media/media28.m4a"/></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8.jpe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1.xml"/><Relationship Id="rId3" Type="http://schemas.openxmlformats.org/officeDocument/2006/relationships/image" Target="../media/image37.jpg"/></Relationships>
</file>

<file path=ppt/slides/_rels/slide15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3.xml"/><Relationship Id="rId3" Type="http://schemas.openxmlformats.org/officeDocument/2006/relationships/image" Target="../media/image37.jpg"/></Relationships>
</file>

<file path=ppt/slides/_rels/slide15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5.xml"/><Relationship Id="rId3" Type="http://schemas.openxmlformats.org/officeDocument/2006/relationships/image" Target="../media/image37.jpg"/></Relationships>
</file>

<file path=ppt/slides/_rels/slide15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7.xml"/><Relationship Id="rId3" Type="http://schemas.openxmlformats.org/officeDocument/2006/relationships/image" Target="../media/image37.jpg"/></Relationships>
</file>

<file path=ppt/slides/_rels/slide15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1.png"/><Relationship Id="rId5" Type="http://schemas.openxmlformats.org/officeDocument/2006/relationships/image" Target="../media/image4.jpg"/><Relationship Id="rId6" Type="http://schemas.openxmlformats.org/officeDocument/2006/relationships/image" Target="../media/image15.png"/><Relationship Id="rId7" Type="http://schemas.openxmlformats.org/officeDocument/2006/relationships/image" Target="../media/image38.png"/><Relationship Id="rId8" Type="http://schemas.openxmlformats.org/officeDocument/2006/relationships/image" Target="../media/image39.jpeg"/><Relationship Id="rId9"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9.xml"/><Relationship Id="rId3" Type="http://schemas.openxmlformats.org/officeDocument/2006/relationships/image" Target="../media/image3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6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4.jpg"/><Relationship Id="rId5" Type="http://schemas.openxmlformats.org/officeDocument/2006/relationships/image" Target="../media/image15.png"/><Relationship Id="rId6"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6.xml"/><Relationship Id="rId3" Type="http://schemas.openxmlformats.org/officeDocument/2006/relationships/image" Target="../media/image1.emf"/></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7.xml"/><Relationship Id="rId3" Type="http://schemas.openxmlformats.org/officeDocument/2006/relationships/image" Target="../media/image2.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8.xml"/><Relationship Id="rId3" Type="http://schemas.openxmlformats.org/officeDocument/2006/relationships/image" Target="../media/image15.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9.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jp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2.xml"/><Relationship Id="rId3" Type="http://schemas.openxmlformats.org/officeDocument/2006/relationships/image" Target="../media/image19.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3.xml"/><Relationship Id="rId3" Type="http://schemas.openxmlformats.org/officeDocument/2006/relationships/image" Target="../media/image32.tiff"/></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4.xml"/><Relationship Id="rId3" Type="http://schemas.openxmlformats.org/officeDocument/2006/relationships/image" Target="../media/image41.emf"/></Relationships>
</file>

<file path=ppt/slides/_rels/slide17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41.emf"/><Relationship Id="rId1" Type="http://schemas.openxmlformats.org/officeDocument/2006/relationships/slideLayout" Target="../slideLayouts/slideLayout7.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76.xml"/><Relationship Id="rId5" Type="http://schemas.openxmlformats.org/officeDocument/2006/relationships/image" Target="../media/image34.emf"/><Relationship Id="rId6" Type="http://schemas.openxmlformats.org/officeDocument/2006/relationships/image" Target="../media/image35.emf"/><Relationship Id="rId7" Type="http://schemas.openxmlformats.org/officeDocument/2006/relationships/image" Target="../media/image36.emf"/><Relationship Id="rId8" Type="http://schemas.openxmlformats.org/officeDocument/2006/relationships/image" Target="../media/image41.emf"/><Relationship Id="rId9" Type="http://schemas.openxmlformats.org/officeDocument/2006/relationships/image" Target="../media/image23.png"/><Relationship Id="rId1" Type="http://schemas.microsoft.com/office/2007/relationships/media" Target="../media/media29.m4a"/><Relationship Id="rId2" Type="http://schemas.openxmlformats.org/officeDocument/2006/relationships/audio" Target="../media/media29.m4a"/></Relationships>
</file>

<file path=ppt/slides/_rels/slide17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8.xml"/><Relationship Id="rId3" Type="http://schemas.openxmlformats.org/officeDocument/2006/relationships/image" Target="../media/image37.jpg"/></Relationships>
</file>

<file path=ppt/slides/_rels/slide17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8.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0.xml"/><Relationship Id="rId3" Type="http://schemas.openxmlformats.org/officeDocument/2006/relationships/image" Target="../media/image37.jpg"/></Relationships>
</file>

<file path=ppt/slides/_rels/slide18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2.xml"/><Relationship Id="rId3" Type="http://schemas.openxmlformats.org/officeDocument/2006/relationships/image" Target="../media/image37.jpg"/></Relationships>
</file>

<file path=ppt/slides/_rels/slide18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4.xml"/><Relationship Id="rId3" Type="http://schemas.openxmlformats.org/officeDocument/2006/relationships/image" Target="../media/image37.jpg"/></Relationships>
</file>

<file path=ppt/slides/_rels/slide18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1.png"/><Relationship Id="rId5" Type="http://schemas.openxmlformats.org/officeDocument/2006/relationships/image" Target="../media/image4.jpg"/><Relationship Id="rId6" Type="http://schemas.openxmlformats.org/officeDocument/2006/relationships/image" Target="../media/image15.png"/><Relationship Id="rId7" Type="http://schemas.openxmlformats.org/officeDocument/2006/relationships/image" Target="../media/image38.png"/><Relationship Id="rId8" Type="http://schemas.openxmlformats.org/officeDocument/2006/relationships/image" Target="../media/image19.png"/><Relationship Id="rId9" Type="http://schemas.openxmlformats.org/officeDocument/2006/relationships/image" Target="../media/image42.emf"/><Relationship Id="rId1" Type="http://schemas.openxmlformats.org/officeDocument/2006/relationships/slideLayout" Target="../slideLayouts/slideLayout7.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6.xml"/><Relationship Id="rId3" Type="http://schemas.openxmlformats.org/officeDocument/2006/relationships/image" Target="../media/image42.emf"/></Relationships>
</file>

<file path=ppt/slides/_rels/slide18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4.jpg"/><Relationship Id="rId5" Type="http://schemas.openxmlformats.org/officeDocument/2006/relationships/image" Target="../media/image15.png"/><Relationship Id="rId6" Type="http://schemas.openxmlformats.org/officeDocument/2006/relationships/image" Target="../media/image42.emf"/><Relationship Id="rId1" Type="http://schemas.openxmlformats.org/officeDocument/2006/relationships/slideLayout" Target="../slideLayouts/slideLayout7.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88.xml"/></Relationships>
</file>

<file path=ppt/slides/_rels/slide18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8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19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90.xml"/></Relationships>
</file>

<file path=ppt/slides/_rels/slide19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9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4.jpg"/><Relationship Id="rId6" Type="http://schemas.openxmlformats.org/officeDocument/2006/relationships/image" Target="../media/image7.png"/><Relationship Id="rId7"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4.jp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6.jpg"/></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7.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9.xml"/><Relationship Id="rId5" Type="http://schemas.openxmlformats.org/officeDocument/2006/relationships/image" Target="../media/image22.png"/><Relationship Id="rId6" Type="http://schemas.openxmlformats.org/officeDocument/2006/relationships/image" Target="../media/image17.png"/><Relationship Id="rId7" Type="http://schemas.openxmlformats.org/officeDocument/2006/relationships/image" Target="../media/image21.jpeg"/><Relationship Id="rId8" Type="http://schemas.openxmlformats.org/officeDocument/2006/relationships/image" Target="../media/image23.png"/><Relationship Id="rId1" Type="http://schemas.microsoft.com/office/2007/relationships/media" Target="../media/media1.m4a"/><Relationship Id="rId2" Type="http://schemas.openxmlformats.org/officeDocument/2006/relationships/audio" Target="../media/media1.m4a"/></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9.png"/><Relationship Id="rId5"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2.xml"/><Relationship Id="rId5" Type="http://schemas.openxmlformats.org/officeDocument/2006/relationships/image" Target="../media/image22.png"/><Relationship Id="rId6" Type="http://schemas.openxmlformats.org/officeDocument/2006/relationships/image" Target="../media/image17.png"/><Relationship Id="rId7" Type="http://schemas.openxmlformats.org/officeDocument/2006/relationships/image" Target="../media/image21.jpeg"/><Relationship Id="rId8" Type="http://schemas.openxmlformats.org/officeDocument/2006/relationships/image" Target="../media/image23.png"/><Relationship Id="rId1" Type="http://schemas.microsoft.com/office/2007/relationships/media" Target="../media/media2.m4a"/><Relationship Id="rId2" Type="http://schemas.openxmlformats.org/officeDocument/2006/relationships/audio" Target="../media/media2.m4a"/></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7.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1.jpe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5.xml"/><Relationship Id="rId5" Type="http://schemas.openxmlformats.org/officeDocument/2006/relationships/image" Target="../media/image22.png"/><Relationship Id="rId6" Type="http://schemas.openxmlformats.org/officeDocument/2006/relationships/image" Target="../media/image17.png"/><Relationship Id="rId7" Type="http://schemas.openxmlformats.org/officeDocument/2006/relationships/image" Target="../media/image21.jpeg"/><Relationship Id="rId8" Type="http://schemas.openxmlformats.org/officeDocument/2006/relationships/image" Target="../media/image23.png"/><Relationship Id="rId1" Type="http://schemas.microsoft.com/office/2007/relationships/media" Target="../media/media3.m4a"/><Relationship Id="rId2" Type="http://schemas.openxmlformats.org/officeDocument/2006/relationships/audio" Target="../media/media3.m4a"/></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6.xml"/><Relationship Id="rId5" Type="http://schemas.openxmlformats.org/officeDocument/2006/relationships/image" Target="../media/image22.png"/><Relationship Id="rId6" Type="http://schemas.openxmlformats.org/officeDocument/2006/relationships/image" Target="../media/image21.jpeg"/><Relationship Id="rId7" Type="http://schemas.openxmlformats.org/officeDocument/2006/relationships/image" Target="../media/image23.png"/><Relationship Id="rId1" Type="http://schemas.microsoft.com/office/2007/relationships/media" Target="../media/media4.m4a"/><Relationship Id="rId2" Type="http://schemas.openxmlformats.org/officeDocument/2006/relationships/audio" Target="../media/media4.m4a"/></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jp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0.xml"/><Relationship Id="rId5" Type="http://schemas.openxmlformats.org/officeDocument/2006/relationships/image" Target="../media/image17.png"/><Relationship Id="rId6" Type="http://schemas.openxmlformats.org/officeDocument/2006/relationships/image" Target="../media/image21.jpeg"/><Relationship Id="rId7" Type="http://schemas.openxmlformats.org/officeDocument/2006/relationships/image" Target="../media/image23.png"/><Relationship Id="rId1" Type="http://schemas.microsoft.com/office/2007/relationships/media" Target="../media/media5.m4a"/><Relationship Id="rId2" Type="http://schemas.openxmlformats.org/officeDocument/2006/relationships/audio" Target="../media/media5.m4a"/></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1.xml"/><Relationship Id="rId5" Type="http://schemas.openxmlformats.org/officeDocument/2006/relationships/image" Target="../media/image22.png"/><Relationship Id="rId6" Type="http://schemas.openxmlformats.org/officeDocument/2006/relationships/image" Target="../media/image17.png"/><Relationship Id="rId7" Type="http://schemas.openxmlformats.org/officeDocument/2006/relationships/image" Target="../media/image21.jpeg"/><Relationship Id="rId8" Type="http://schemas.openxmlformats.org/officeDocument/2006/relationships/image" Target="../media/image23.png"/><Relationship Id="rId1" Type="http://schemas.microsoft.com/office/2007/relationships/media" Target="../media/media6.m4a"/><Relationship Id="rId2" Type="http://schemas.openxmlformats.org/officeDocument/2006/relationships/audio" Target="../media/media6.m4a"/></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2.xml"/><Relationship Id="rId5" Type="http://schemas.openxmlformats.org/officeDocument/2006/relationships/image" Target="../media/image22.png"/><Relationship Id="rId6" Type="http://schemas.openxmlformats.org/officeDocument/2006/relationships/image" Target="../media/image17.png"/><Relationship Id="rId7" Type="http://schemas.openxmlformats.org/officeDocument/2006/relationships/image" Target="../media/image23.png"/><Relationship Id="rId1" Type="http://schemas.microsoft.com/office/2007/relationships/media" Target="../media/media7.m4a"/><Relationship Id="rId2" Type="http://schemas.openxmlformats.org/officeDocument/2006/relationships/audio" Target="../media/media7.m4a"/></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jp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6.xml"/><Relationship Id="rId5" Type="http://schemas.openxmlformats.org/officeDocument/2006/relationships/image" Target="../media/image17.png"/><Relationship Id="rId6" Type="http://schemas.openxmlformats.org/officeDocument/2006/relationships/image" Target="../media/image21.jpeg"/><Relationship Id="rId7" Type="http://schemas.openxmlformats.org/officeDocument/2006/relationships/image" Target="../media/image23.png"/><Relationship Id="rId1" Type="http://schemas.microsoft.com/office/2007/relationships/media" Target="../media/media8.m4a"/><Relationship Id="rId2" Type="http://schemas.openxmlformats.org/officeDocument/2006/relationships/audio" Target="../media/media8.m4a"/></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7.xml"/><Relationship Id="rId5" Type="http://schemas.openxmlformats.org/officeDocument/2006/relationships/image" Target="../media/image4.jpg"/><Relationship Id="rId6" Type="http://schemas.openxmlformats.org/officeDocument/2006/relationships/image" Target="../media/image21.jpeg"/><Relationship Id="rId7" Type="http://schemas.openxmlformats.org/officeDocument/2006/relationships/image" Target="../media/image22.png"/><Relationship Id="rId8" Type="http://schemas.openxmlformats.org/officeDocument/2006/relationships/image" Target="../media/image23.png"/><Relationship Id="rId1" Type="http://schemas.microsoft.com/office/2007/relationships/media" Target="../media/media9.m4a"/><Relationship Id="rId2" Type="http://schemas.openxmlformats.org/officeDocument/2006/relationships/audio" Target="../media/media9.m4a"/></Relationships>
</file>

<file path=ppt/slides/_rels/slide58.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6.tiff"/><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26.tiff"/><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7.png"/><Relationship Id="rId5" Type="http://schemas.openxmlformats.org/officeDocument/2006/relationships/image" Target="../media/image22.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6.tiff"/><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1.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1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17.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7.xml"/><Relationship Id="rId5" Type="http://schemas.openxmlformats.org/officeDocument/2006/relationships/image" Target="../media/image22.png"/><Relationship Id="rId6" Type="http://schemas.openxmlformats.org/officeDocument/2006/relationships/image" Target="../media/image21.jpeg"/><Relationship Id="rId7" Type="http://schemas.openxmlformats.org/officeDocument/2006/relationships/image" Target="../media/image23.png"/><Relationship Id="rId1" Type="http://schemas.microsoft.com/office/2007/relationships/media" Target="../media/media4.m4a"/><Relationship Id="rId2" Type="http://schemas.openxmlformats.org/officeDocument/2006/relationships/audio" Target="../media/media4.m4a"/></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9.png"/></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15.png"/></Relationships>
</file>

<file path=ppt/slides/_rels/slide7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7.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9.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19.png"/></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8.xml"/><Relationship Id="rId5" Type="http://schemas.openxmlformats.org/officeDocument/2006/relationships/image" Target="../media/image22.png"/><Relationship Id="rId6" Type="http://schemas.openxmlformats.org/officeDocument/2006/relationships/image" Target="../media/image29.png"/><Relationship Id="rId7" Type="http://schemas.openxmlformats.org/officeDocument/2006/relationships/image" Target="../media/image21.jpeg"/><Relationship Id="rId8" Type="http://schemas.openxmlformats.org/officeDocument/2006/relationships/image" Target="../media/image23.png"/><Relationship Id="rId1" Type="http://schemas.microsoft.com/office/2007/relationships/media" Target="../media/media10.m4a"/><Relationship Id="rId2" Type="http://schemas.openxmlformats.org/officeDocument/2006/relationships/audio" Target="../media/media10.m4a"/></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9.png"/><Relationship Id="rId5"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5.png"/><Relationship Id="rId5"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1.xml"/><Relationship Id="rId5" Type="http://schemas.openxmlformats.org/officeDocument/2006/relationships/image" Target="../media/image22.png"/><Relationship Id="rId6" Type="http://schemas.openxmlformats.org/officeDocument/2006/relationships/image" Target="../media/image29.png"/><Relationship Id="rId7" Type="http://schemas.openxmlformats.org/officeDocument/2006/relationships/image" Target="../media/image21.jpeg"/><Relationship Id="rId8" Type="http://schemas.openxmlformats.org/officeDocument/2006/relationships/image" Target="../media/image23.png"/><Relationship Id="rId1" Type="http://schemas.microsoft.com/office/2007/relationships/media" Target="../media/media11.m4a"/><Relationship Id="rId2" Type="http://schemas.openxmlformats.org/officeDocument/2006/relationships/audio" Target="../media/media11.m4a"/></Relationships>
</file>

<file path=ppt/slides/_rels/slide8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9.png"/><Relationship Id="rId5"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5.png"/><Relationship Id="rId5"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4.xml"/><Relationship Id="rId5" Type="http://schemas.openxmlformats.org/officeDocument/2006/relationships/image" Target="../media/image22.png"/><Relationship Id="rId6" Type="http://schemas.openxmlformats.org/officeDocument/2006/relationships/image" Target="../media/image21.jpeg"/><Relationship Id="rId7" Type="http://schemas.openxmlformats.org/officeDocument/2006/relationships/image" Target="../media/image29.png"/><Relationship Id="rId8" Type="http://schemas.openxmlformats.org/officeDocument/2006/relationships/image" Target="../media/image23.png"/><Relationship Id="rId1" Type="http://schemas.microsoft.com/office/2007/relationships/media" Target="../media/media12.m4a"/><Relationship Id="rId2" Type="http://schemas.openxmlformats.org/officeDocument/2006/relationships/audio" Target="../media/media12.m4a"/></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5.xml"/><Relationship Id="rId5" Type="http://schemas.openxmlformats.org/officeDocument/2006/relationships/image" Target="../media/image22.png"/><Relationship Id="rId6" Type="http://schemas.openxmlformats.org/officeDocument/2006/relationships/image" Target="../media/image29.png"/><Relationship Id="rId7" Type="http://schemas.openxmlformats.org/officeDocument/2006/relationships/image" Target="../media/image23.png"/><Relationship Id="rId1" Type="http://schemas.microsoft.com/office/2007/relationships/media" Target="../media/media13.m4a"/><Relationship Id="rId2" Type="http://schemas.openxmlformats.org/officeDocument/2006/relationships/audio" Target="../media/media13.m4a"/></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jpg"/><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9.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9.xml"/><Relationship Id="rId5" Type="http://schemas.openxmlformats.org/officeDocument/2006/relationships/image" Target="../media/image21.jpeg"/><Relationship Id="rId6" Type="http://schemas.openxmlformats.org/officeDocument/2006/relationships/image" Target="../media/image29.png"/><Relationship Id="rId7" Type="http://schemas.openxmlformats.org/officeDocument/2006/relationships/image" Target="../media/image23.png"/><Relationship Id="rId1" Type="http://schemas.microsoft.com/office/2007/relationships/media" Target="../media/media14.m4a"/><Relationship Id="rId2" Type="http://schemas.openxmlformats.org/officeDocument/2006/relationships/audio" Target="../media/media14.m4a"/></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0.xml"/><Relationship Id="rId5" Type="http://schemas.openxmlformats.org/officeDocument/2006/relationships/image" Target="../media/image22.png"/><Relationship Id="rId6" Type="http://schemas.openxmlformats.org/officeDocument/2006/relationships/image" Target="../media/image21.jpeg"/><Relationship Id="rId7" Type="http://schemas.openxmlformats.org/officeDocument/2006/relationships/image" Target="../media/image29.png"/><Relationship Id="rId8" Type="http://schemas.openxmlformats.org/officeDocument/2006/relationships/image" Target="../media/image23.png"/><Relationship Id="rId1" Type="http://schemas.microsoft.com/office/2007/relationships/media" Target="../media/media15.m4a"/><Relationship Id="rId2" Type="http://schemas.openxmlformats.org/officeDocument/2006/relationships/audio" Target="../media/media15.m4a"/></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1.xml"/><Relationship Id="rId5" Type="http://schemas.openxmlformats.org/officeDocument/2006/relationships/image" Target="../media/image22.png"/><Relationship Id="rId6" Type="http://schemas.openxmlformats.org/officeDocument/2006/relationships/image" Target="../media/image29.png"/><Relationship Id="rId7" Type="http://schemas.openxmlformats.org/officeDocument/2006/relationships/image" Target="../media/image23.png"/><Relationship Id="rId1" Type="http://schemas.microsoft.com/office/2007/relationships/media" Target="../media/media16.m4a"/><Relationship Id="rId2" Type="http://schemas.openxmlformats.org/officeDocument/2006/relationships/audio" Target="../media/media16.m4a"/></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jpg"/><Relationship Id="rId1" Type="http://schemas.openxmlformats.org/officeDocument/2006/relationships/slideLayout" Target="../slideLayouts/slideLayout7.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9.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5.xml"/><Relationship Id="rId5" Type="http://schemas.openxmlformats.org/officeDocument/2006/relationships/image" Target="../media/image21.jpeg"/><Relationship Id="rId6" Type="http://schemas.openxmlformats.org/officeDocument/2006/relationships/image" Target="../media/image29.png"/><Relationship Id="rId7" Type="http://schemas.openxmlformats.org/officeDocument/2006/relationships/image" Target="../media/image23.png"/><Relationship Id="rId1" Type="http://schemas.microsoft.com/office/2007/relationships/media" Target="../media/media17.m4a"/><Relationship Id="rId2" Type="http://schemas.openxmlformats.org/officeDocument/2006/relationships/audio" Target="../media/media17.m4a"/></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6.xml"/><Relationship Id="rId5" Type="http://schemas.openxmlformats.org/officeDocument/2006/relationships/image" Target="../media/image4.jpg"/><Relationship Id="rId6" Type="http://schemas.openxmlformats.org/officeDocument/2006/relationships/image" Target="../media/image21.jpeg"/><Relationship Id="rId7" Type="http://schemas.openxmlformats.org/officeDocument/2006/relationships/image" Target="../media/image22.png"/><Relationship Id="rId8" Type="http://schemas.openxmlformats.org/officeDocument/2006/relationships/image" Target="../media/image23.png"/><Relationship Id="rId1" Type="http://schemas.microsoft.com/office/2007/relationships/media" Target="../media/media18.m4a"/><Relationship Id="rId2" Type="http://schemas.openxmlformats.org/officeDocument/2006/relationships/audio" Target="../media/media18.m4a"/></Relationships>
</file>

<file path=ppt/slides/_rels/slide97.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6.tiff"/><Relationship Id="rId1" Type="http://schemas.openxmlformats.org/officeDocument/2006/relationships/slideLayout" Target="../slideLayouts/slideLayout7.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1.png"/><Relationship Id="rId5" Type="http://schemas.openxmlformats.org/officeDocument/2006/relationships/image" Target="../media/image26.tiff"/><Relationship Id="rId6"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Start Smart 2.0 </a:t>
            </a:r>
            <a:br>
              <a:rPr lang="en-US" dirty="0" smtClean="0"/>
            </a:br>
            <a:r>
              <a:rPr lang="en-US" dirty="0" smtClean="0"/>
              <a:t>Conversation Practices</a:t>
            </a:r>
            <a:endParaRPr lang="en-US" dirty="0"/>
          </a:p>
        </p:txBody>
      </p:sp>
      <p:sp>
        <p:nvSpPr>
          <p:cNvPr id="3" name="Subtitle 2"/>
          <p:cNvSpPr>
            <a:spLocks noGrp="1"/>
          </p:cNvSpPr>
          <p:nvPr>
            <p:ph type="subTitle" idx="1"/>
          </p:nvPr>
        </p:nvSpPr>
        <p:spPr>
          <a:xfrm>
            <a:off x="1097280" y="4516438"/>
            <a:ext cx="9144000" cy="1655762"/>
          </a:xfrm>
        </p:spPr>
        <p:txBody>
          <a:bodyPr/>
          <a:lstStyle/>
          <a:p>
            <a:r>
              <a:rPr lang="en-US" b="1" dirty="0" smtClean="0">
                <a:solidFill>
                  <a:schemeClr val="accent2"/>
                </a:solidFill>
                <a:latin typeface="+mn-lt"/>
              </a:rPr>
              <a:t>KINDERGARTEN</a:t>
            </a:r>
          </a:p>
          <a:p>
            <a:r>
              <a:rPr lang="en-US" b="1" dirty="0" smtClean="0">
                <a:solidFill>
                  <a:schemeClr val="accent2"/>
                </a:solidFill>
                <a:latin typeface="+mn-lt"/>
              </a:rPr>
              <a:t>PART 1: SETTING THE FOUNDATION</a:t>
            </a:r>
          </a:p>
          <a:p>
            <a:r>
              <a:rPr lang="en-US" b="1" dirty="0" smtClean="0">
                <a:solidFill>
                  <a:schemeClr val="accent2"/>
                </a:solidFill>
                <a:latin typeface="+mn-lt"/>
              </a:rPr>
              <a:t>LESSONS 1-6</a:t>
            </a:r>
            <a:endParaRPr lang="en-US" b="1" dirty="0">
              <a:solidFill>
                <a:schemeClr val="accent2"/>
              </a:solidFill>
              <a:latin typeface="+mn-lt"/>
            </a:endParaRPr>
          </a:p>
        </p:txBody>
      </p:sp>
      <p:pic>
        <p:nvPicPr>
          <p:cNvPr id="4" name="Picture 3"/>
          <p:cNvPicPr>
            <a:picLocks noChangeAspect="1"/>
          </p:cNvPicPr>
          <p:nvPr/>
        </p:nvPicPr>
        <p:blipFill>
          <a:blip r:embed="rId3"/>
          <a:stretch>
            <a:fillRect/>
          </a:stretch>
        </p:blipFill>
        <p:spPr>
          <a:xfrm>
            <a:off x="9452323" y="301750"/>
            <a:ext cx="2466414" cy="2406258"/>
          </a:xfrm>
          <a:prstGeom prst="rect">
            <a:avLst/>
          </a:prstGeom>
        </p:spPr>
      </p:pic>
    </p:spTree>
    <p:extLst>
      <p:ext uri="{BB962C8B-B14F-4D97-AF65-F5344CB8AC3E}">
        <p14:creationId xmlns:p14="http://schemas.microsoft.com/office/powerpoint/2010/main" val="18903372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64904" y="446129"/>
            <a:ext cx="7772400" cy="873459"/>
          </a:xfrm>
        </p:spPr>
        <p:txBody>
          <a:bodyPr>
            <a:normAutofit fontScale="90000"/>
          </a:bodyPr>
          <a:lstStyle/>
          <a:p>
            <a:pPr algn="ctr"/>
            <a:r>
              <a:rPr lang="en-US" b="1" u="sng" cap="all" dirty="0">
                <a:solidFill>
                  <a:schemeClr val="tx1"/>
                </a:solidFill>
              </a:rPr>
              <a:t>rows of communication</a:t>
            </a:r>
            <a:r>
              <a:rPr lang="en-US" dirty="0">
                <a:solidFill>
                  <a:schemeClr val="tx1"/>
                </a:solidFill>
              </a:rPr>
              <a:t/>
            </a:r>
            <a:br>
              <a:rPr lang="en-US" dirty="0">
                <a:solidFill>
                  <a:schemeClr val="tx1"/>
                </a:solidFill>
              </a:rPr>
            </a:br>
            <a:r>
              <a:rPr lang="en-US" dirty="0">
                <a:solidFill>
                  <a:schemeClr val="tx1"/>
                </a:solidFill>
              </a:rPr>
              <a:t> </a:t>
            </a:r>
          </a:p>
        </p:txBody>
      </p:sp>
      <p:sp>
        <p:nvSpPr>
          <p:cNvPr id="5" name="TextBox 4"/>
          <p:cNvSpPr txBox="1"/>
          <p:nvPr/>
        </p:nvSpPr>
        <p:spPr>
          <a:xfrm>
            <a:off x="31810" y="6366596"/>
            <a:ext cx="8078520" cy="461665"/>
          </a:xfrm>
          <a:prstGeom prst="rect">
            <a:avLst/>
          </a:prstGeom>
          <a:noFill/>
        </p:spPr>
        <p:txBody>
          <a:bodyPr wrap="square" rtlCol="0">
            <a:spAutoFit/>
          </a:bodyPr>
          <a:lstStyle/>
          <a:p>
            <a:r>
              <a:rPr lang="en-US" sz="2400" b="1" dirty="0" smtClean="0">
                <a:solidFill>
                  <a:schemeClr val="bg1"/>
                </a:solidFill>
              </a:rPr>
              <a:t>ROWS </a:t>
            </a:r>
            <a:r>
              <a:rPr lang="en-US" sz="2400" b="1" smtClean="0">
                <a:solidFill>
                  <a:schemeClr val="bg1"/>
                </a:solidFill>
              </a:rPr>
              <a:t>OF COMMUNICATION PROTOCOL </a:t>
            </a:r>
            <a:r>
              <a:rPr lang="en-US" sz="2400" b="1" dirty="0" smtClean="0">
                <a:solidFill>
                  <a:schemeClr val="bg1"/>
                </a:solidFill>
              </a:rPr>
              <a:t>DIRECTIONS</a:t>
            </a:r>
            <a:endParaRPr lang="en-US" sz="24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514" y="124160"/>
            <a:ext cx="762364" cy="851650"/>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RowsOfCommunicationIcon.jpeg"/>
          <p:cNvPicPr/>
          <p:nvPr/>
        </p:nvPicPr>
        <p:blipFill>
          <a:blip r:embed="rId4">
            <a:extLst>
              <a:ext uri="{28A0092B-C50C-407E-A947-70E740481C1C}">
                <a14:useLocalDpi xmlns:a14="http://schemas.microsoft.com/office/drawing/2010/main" val="0"/>
              </a:ext>
            </a:extLst>
          </a:blip>
          <a:srcRect/>
          <a:stretch>
            <a:fillRect/>
          </a:stretch>
        </p:blipFill>
        <p:spPr bwMode="auto">
          <a:xfrm>
            <a:off x="10494317" y="152846"/>
            <a:ext cx="856170" cy="851650"/>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 Box 1116"/>
          <p:cNvSpPr txBox="1">
            <a:spLocks/>
          </p:cNvSpPr>
          <p:nvPr/>
        </p:nvSpPr>
        <p:spPr>
          <a:xfrm>
            <a:off x="2513369" y="692342"/>
            <a:ext cx="7418456" cy="5528349"/>
          </a:xfrm>
          <a:prstGeom prst="rect">
            <a:avLst/>
          </a:prstGeom>
          <a:noFill/>
          <a:ln w="44450">
            <a:solidFill>
              <a:srgbClr val="000000"/>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342900" marR="0" lvl="0" indent="-342900">
              <a:spcBef>
                <a:spcPts val="0"/>
              </a:spcBef>
              <a:spcAft>
                <a:spcPts val="0"/>
              </a:spcAft>
              <a:buClr>
                <a:schemeClr val="accent1">
                  <a:lumMod val="75000"/>
                </a:schemeClr>
              </a:buClr>
              <a:buFont typeface="+mj-lt"/>
              <a:buAutoNum type="arabicPeriod"/>
            </a:pPr>
            <a:r>
              <a:rPr lang="en-US" sz="2650" dirty="0" smtClean="0">
                <a:effectLst/>
                <a:latin typeface="Calibri" charset="0"/>
                <a:ea typeface="Times New Roman" charset="0"/>
                <a:cs typeface="Times New Roman" charset="0"/>
              </a:rPr>
              <a:t>Form </a:t>
            </a:r>
            <a:r>
              <a:rPr lang="en-US" sz="2650" dirty="0">
                <a:effectLst/>
                <a:latin typeface="Calibri" charset="0"/>
                <a:ea typeface="Times New Roman" charset="0"/>
                <a:cs typeface="Times New Roman" charset="0"/>
              </a:rPr>
              <a:t>two rows (Row A &amp; Row B) facing each other so that each person has a partner.</a:t>
            </a:r>
            <a:endParaRPr lang="en-US" sz="2650" dirty="0">
              <a:effectLst/>
              <a:latin typeface="Avenir Next" charset="0"/>
              <a:ea typeface="Calibri" charset="0"/>
              <a:cs typeface="Arial" charset="0"/>
            </a:endParaRPr>
          </a:p>
          <a:p>
            <a:pPr marL="342900" marR="0" lvl="0" indent="-342900">
              <a:spcBef>
                <a:spcPts val="0"/>
              </a:spcBef>
              <a:spcAft>
                <a:spcPts val="0"/>
              </a:spcAft>
              <a:buClr>
                <a:schemeClr val="accent1">
                  <a:lumMod val="75000"/>
                </a:schemeClr>
              </a:buClr>
              <a:buFont typeface="+mj-lt"/>
              <a:buAutoNum type="arabicPeriod"/>
            </a:pPr>
            <a:r>
              <a:rPr lang="en-US" sz="2650" dirty="0">
                <a:effectLst/>
                <a:latin typeface="Calibri" charset="0"/>
                <a:ea typeface="Times New Roman" charset="0"/>
                <a:cs typeface="Times New Roman" charset="0"/>
              </a:rPr>
              <a:t>Sit down so that you are facing your partner from the other row.</a:t>
            </a:r>
            <a:endParaRPr lang="en-US" sz="2650" dirty="0">
              <a:effectLst/>
              <a:latin typeface="Avenir Next" charset="0"/>
              <a:ea typeface="Calibri" charset="0"/>
              <a:cs typeface="Arial" charset="0"/>
            </a:endParaRPr>
          </a:p>
          <a:p>
            <a:pPr marL="342900" marR="0" lvl="0" indent="-342900">
              <a:spcBef>
                <a:spcPts val="0"/>
              </a:spcBef>
              <a:spcAft>
                <a:spcPts val="0"/>
              </a:spcAft>
              <a:buClr>
                <a:schemeClr val="accent1">
                  <a:lumMod val="75000"/>
                </a:schemeClr>
              </a:buClr>
              <a:buFont typeface="+mj-lt"/>
              <a:buAutoNum type="arabicPeriod"/>
            </a:pPr>
            <a:r>
              <a:rPr lang="en-US" sz="2650" dirty="0">
                <a:effectLst/>
                <a:latin typeface="Calibri" charset="0"/>
                <a:ea typeface="Times New Roman" charset="0"/>
                <a:cs typeface="Times New Roman" charset="0"/>
              </a:rPr>
              <a:t>Think about the prompt.</a:t>
            </a:r>
            <a:endParaRPr lang="en-US" sz="2650" dirty="0">
              <a:effectLst/>
              <a:latin typeface="Avenir Next" charset="0"/>
              <a:ea typeface="Calibri" charset="0"/>
              <a:cs typeface="Arial" charset="0"/>
            </a:endParaRPr>
          </a:p>
          <a:p>
            <a:pPr marL="342900" marR="0" lvl="0" indent="-342900">
              <a:spcBef>
                <a:spcPts val="0"/>
              </a:spcBef>
              <a:spcAft>
                <a:spcPts val="0"/>
              </a:spcAft>
              <a:buClr>
                <a:schemeClr val="accent1">
                  <a:lumMod val="75000"/>
                </a:schemeClr>
              </a:buClr>
              <a:buFont typeface="+mj-lt"/>
              <a:buAutoNum type="arabicPeriod"/>
            </a:pPr>
            <a:r>
              <a:rPr lang="en-US" sz="2650" dirty="0">
                <a:effectLst/>
                <a:latin typeface="Calibri" charset="0"/>
                <a:ea typeface="Times New Roman" charset="0"/>
                <a:cs typeface="Times New Roman" charset="0"/>
              </a:rPr>
              <a:t>Take turns sharing ideas with your partner.</a:t>
            </a:r>
            <a:endParaRPr lang="en-US" sz="2650" dirty="0">
              <a:effectLst/>
              <a:latin typeface="Avenir Next" charset="0"/>
              <a:ea typeface="Calibri" charset="0"/>
              <a:cs typeface="Arial" charset="0"/>
            </a:endParaRPr>
          </a:p>
          <a:p>
            <a:pPr marL="342900" marR="0" lvl="0" indent="-342900">
              <a:spcBef>
                <a:spcPts val="0"/>
              </a:spcBef>
              <a:spcAft>
                <a:spcPts val="0"/>
              </a:spcAft>
              <a:buClr>
                <a:schemeClr val="accent1">
                  <a:lumMod val="75000"/>
                </a:schemeClr>
              </a:buClr>
              <a:buFont typeface="+mj-lt"/>
              <a:buAutoNum type="arabicPeriod"/>
            </a:pPr>
            <a:r>
              <a:rPr lang="en-US" sz="2650" dirty="0">
                <a:effectLst/>
                <a:latin typeface="Calibri" charset="0"/>
                <a:ea typeface="Times New Roman" charset="0"/>
                <a:cs typeface="Times New Roman" charset="0"/>
              </a:rPr>
              <a:t>Stand up and thank your partner.</a:t>
            </a:r>
            <a:endParaRPr lang="en-US" sz="2650" dirty="0">
              <a:effectLst/>
              <a:latin typeface="Avenir Next" charset="0"/>
              <a:ea typeface="Calibri" charset="0"/>
              <a:cs typeface="Arial" charset="0"/>
            </a:endParaRPr>
          </a:p>
          <a:p>
            <a:pPr marL="342900" marR="0" lvl="0" indent="-342900">
              <a:spcBef>
                <a:spcPts val="0"/>
              </a:spcBef>
              <a:spcAft>
                <a:spcPts val="0"/>
              </a:spcAft>
              <a:buClr>
                <a:schemeClr val="accent1">
                  <a:lumMod val="75000"/>
                </a:schemeClr>
              </a:buClr>
              <a:buFont typeface="+mj-lt"/>
              <a:buAutoNum type="arabicPeriod"/>
            </a:pPr>
            <a:r>
              <a:rPr lang="en-US" sz="2650" dirty="0">
                <a:effectLst/>
                <a:latin typeface="Calibri" charset="0"/>
                <a:ea typeface="Calibri" charset="0"/>
                <a:cs typeface="Arial" charset="0"/>
              </a:rPr>
              <a:t>Row A moves one position to the left. The partner at the end of Line A moves down the center aisle to the other end.</a:t>
            </a:r>
            <a:endParaRPr lang="en-US" sz="2650" dirty="0">
              <a:effectLst/>
              <a:latin typeface="Avenir Next" charset="0"/>
              <a:ea typeface="Calibri" charset="0"/>
              <a:cs typeface="Arial" charset="0"/>
            </a:endParaRPr>
          </a:p>
          <a:p>
            <a:pPr marL="342900" marR="0" lvl="0" indent="-342900">
              <a:spcBef>
                <a:spcPts val="0"/>
              </a:spcBef>
              <a:spcAft>
                <a:spcPts val="0"/>
              </a:spcAft>
              <a:buClr>
                <a:schemeClr val="accent1">
                  <a:lumMod val="75000"/>
                </a:schemeClr>
              </a:buClr>
              <a:buFont typeface="+mj-lt"/>
              <a:buAutoNum type="arabicPeriod"/>
            </a:pPr>
            <a:r>
              <a:rPr lang="en-US" sz="2650" dirty="0">
                <a:effectLst/>
                <a:latin typeface="Calibri" charset="0"/>
                <a:ea typeface="Calibri" charset="0"/>
                <a:cs typeface="Arial" charset="0"/>
              </a:rPr>
              <a:t>Repeat steps 2-5 with your new partner.</a:t>
            </a:r>
            <a:endParaRPr lang="en-US" sz="2650" dirty="0">
              <a:effectLst/>
              <a:latin typeface="Avenir Next" charset="0"/>
              <a:ea typeface="Calibri" charset="0"/>
              <a:cs typeface="Arial" charset="0"/>
            </a:endParaRPr>
          </a:p>
          <a:p>
            <a:pPr marL="342900" marR="0" lvl="0" indent="-342900">
              <a:spcBef>
                <a:spcPts val="0"/>
              </a:spcBef>
              <a:spcAft>
                <a:spcPts val="0"/>
              </a:spcAft>
              <a:buClr>
                <a:schemeClr val="accent1">
                  <a:lumMod val="75000"/>
                </a:schemeClr>
              </a:buClr>
              <a:buFont typeface="+mj-lt"/>
              <a:buAutoNum type="arabicPeriod"/>
            </a:pPr>
            <a:r>
              <a:rPr lang="en-US" sz="2650" dirty="0">
                <a:effectLst/>
                <a:latin typeface="Calibri" charset="0"/>
                <a:ea typeface="Calibri" charset="0"/>
                <a:cs typeface="Arial" charset="0"/>
              </a:rPr>
              <a:t>Repeat the process again to share with a third partner. </a:t>
            </a:r>
            <a:endParaRPr lang="en-US" sz="2650" dirty="0">
              <a:effectLst/>
              <a:latin typeface="Avenir Next" charset="0"/>
              <a:ea typeface="Calibri" charset="0"/>
              <a:cs typeface="Arial" charset="0"/>
            </a:endParaRPr>
          </a:p>
        </p:txBody>
      </p:sp>
    </p:spTree>
    <p:extLst>
      <p:ext uri="{BB962C8B-B14F-4D97-AF65-F5344CB8AC3E}">
        <p14:creationId xmlns:p14="http://schemas.microsoft.com/office/powerpoint/2010/main" val="593175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1891" y="142667"/>
            <a:ext cx="7015616" cy="1261884"/>
          </a:xfrm>
          <a:prstGeom prst="rect">
            <a:avLst/>
          </a:prstGeom>
          <a:noFill/>
        </p:spPr>
        <p:txBody>
          <a:bodyPr wrap="square" rtlCol="0">
            <a:spAutoFit/>
          </a:bodyPr>
          <a:lstStyle/>
          <a:p>
            <a:r>
              <a:rPr lang="en-US" sz="3800" b="1" dirty="0" smtClean="0">
                <a:latin typeface="+mj-lt"/>
              </a:rPr>
              <a:t>CONSTRUCTIVE CONVERSATION </a:t>
            </a:r>
          </a:p>
          <a:p>
            <a:r>
              <a:rPr lang="en-US" sz="3800" b="1" dirty="0" smtClean="0">
                <a:latin typeface="+mj-lt"/>
              </a:rPr>
              <a:t>FISHBOWL MODEL</a:t>
            </a:r>
            <a:endParaRPr lang="en-US" sz="38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sp>
        <p:nvSpPr>
          <p:cNvPr id="13" name="TextBox 12"/>
          <p:cNvSpPr txBox="1"/>
          <p:nvPr/>
        </p:nvSpPr>
        <p:spPr>
          <a:xfrm>
            <a:off x="337324" y="1623688"/>
            <a:ext cx="6511711" cy="1092837"/>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r>
              <a:rPr lang="en-US" sz="2400" b="1" dirty="0" smtClean="0"/>
              <a:t>PROMPT: </a:t>
            </a:r>
            <a:r>
              <a:rPr lang="en-US" sz="2400" dirty="0" smtClean="0">
                <a:solidFill>
                  <a:schemeClr val="tx1"/>
                </a:solidFill>
              </a:rPr>
              <a:t>What do you notice in the visual text? CLARIFY by adding details to build on each other’s ideas. </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24" y="182083"/>
            <a:ext cx="1029671" cy="115026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
          <p:cNvSpPr>
            <a:spLocks noChangeArrowheads="1"/>
          </p:cNvSpPr>
          <p:nvPr/>
        </p:nvSpPr>
        <p:spPr bwMode="auto">
          <a:xfrm>
            <a:off x="1581892" y="4156064"/>
            <a:ext cx="5267144"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600" b="0" i="1" u="none" strike="noStrike" cap="none" normalizeH="0" baseline="0" dirty="0">
                <a:ln>
                  <a:noFill/>
                </a:ln>
                <a:solidFill>
                  <a:schemeClr val="tx1"/>
                </a:solidFill>
                <a:effectLst/>
              </a:rPr>
              <a:t>How </a:t>
            </a:r>
            <a:r>
              <a:rPr kumimoji="0" lang="en-US" altLang="en-US" sz="2600" b="0" i="1" u="none" strike="noStrike" cap="none" normalizeH="0" baseline="0" dirty="0" smtClean="0">
                <a:ln>
                  <a:noFill/>
                </a:ln>
                <a:solidFill>
                  <a:schemeClr val="tx1"/>
                </a:solidFill>
                <a:effectLst/>
              </a:rPr>
              <a:t>did they </a:t>
            </a:r>
            <a:r>
              <a:rPr kumimoji="0" lang="en-US" altLang="en-US" sz="2600" b="1" i="1" u="none" strike="noStrike" cap="none" normalizeH="0" baseline="0" dirty="0" smtClean="0">
                <a:ln>
                  <a:noFill/>
                </a:ln>
                <a:solidFill>
                  <a:schemeClr val="tx1"/>
                </a:solidFill>
                <a:effectLst/>
              </a:rPr>
              <a:t>CLARIFY </a:t>
            </a:r>
            <a:r>
              <a:rPr kumimoji="0" lang="en-US" altLang="en-US" sz="2600" i="1" u="none" strike="noStrike" cap="none" normalizeH="0" baseline="0" dirty="0" smtClean="0">
                <a:ln>
                  <a:noFill/>
                </a:ln>
                <a:solidFill>
                  <a:schemeClr val="tx1"/>
                </a:solidFill>
                <a:effectLst/>
              </a:rPr>
              <a:t>by</a:t>
            </a:r>
            <a:r>
              <a:rPr kumimoji="0" lang="en-US" altLang="en-US" sz="2600" i="1" u="none" strike="noStrike" cap="none" normalizeH="0" dirty="0" smtClean="0">
                <a:ln>
                  <a:noFill/>
                </a:ln>
                <a:solidFill>
                  <a:schemeClr val="tx1"/>
                </a:solidFill>
                <a:effectLst/>
              </a:rPr>
              <a:t> adding details to </a:t>
            </a:r>
            <a:r>
              <a:rPr kumimoji="0" lang="en-US" altLang="en-US" sz="2600" b="1" i="1" u="none" strike="noStrike" cap="none" normalizeH="0" dirty="0" smtClean="0">
                <a:ln>
                  <a:noFill/>
                </a:ln>
                <a:solidFill>
                  <a:schemeClr val="tx1"/>
                </a:solidFill>
                <a:effectLst/>
              </a:rPr>
              <a:t>build on each other’s ideas</a:t>
            </a:r>
            <a:r>
              <a:rPr kumimoji="0" lang="en-US" altLang="en-US" sz="2600" b="1" i="1" u="none" strike="noStrike" cap="none" normalizeH="0" baseline="0" dirty="0" smtClean="0">
                <a:ln>
                  <a:noFill/>
                </a:ln>
                <a:solidFill>
                  <a:schemeClr val="tx1"/>
                </a:solidFill>
                <a:effectLst/>
              </a:rPr>
              <a:t>?</a:t>
            </a:r>
            <a:endParaRPr kumimoji="0" lang="en-US" altLang="en-US" sz="26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1400" b="0" i="0" u="none" strike="noStrike" cap="none" normalizeH="0" baseline="0" dirty="0" smtClean="0">
              <a:ln>
                <a:noFill/>
              </a:ln>
              <a:solidFill>
                <a:schemeClr val="tx1"/>
              </a:solidFill>
              <a:effectLst/>
            </a:endParaRPr>
          </a:p>
          <a:p>
            <a:pPr marL="342900" indent="-342900" eaLnBrk="0" fontAlgn="base" hangingPunct="0">
              <a:spcBef>
                <a:spcPct val="0"/>
              </a:spcBef>
              <a:spcAft>
                <a:spcPct val="0"/>
              </a:spcAft>
              <a:buFont typeface="Wingdings" charset="2"/>
              <a:buChar char="ü"/>
            </a:pPr>
            <a:r>
              <a:rPr lang="en-US" altLang="en-US" sz="2600" i="1" dirty="0" smtClean="0"/>
              <a:t>What language did they use?</a:t>
            </a:r>
            <a:endParaRPr lang="en-US" altLang="en-US" sz="2600" dirty="0"/>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80" y="2843241"/>
            <a:ext cx="1190757" cy="1301281"/>
          </a:xfrm>
          <a:prstGeom prst="rect">
            <a:avLst/>
          </a:prstGeom>
        </p:spPr>
      </p:pic>
      <p:sp>
        <p:nvSpPr>
          <p:cNvPr id="21" name="Rectangle 20"/>
          <p:cNvSpPr/>
          <p:nvPr/>
        </p:nvSpPr>
        <p:spPr>
          <a:xfrm>
            <a:off x="1581892" y="2958413"/>
            <a:ext cx="5267144" cy="1070935"/>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63137" y="6396334"/>
            <a:ext cx="417347" cy="40787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13695" y="6339830"/>
            <a:ext cx="449441" cy="500242"/>
          </a:xfrm>
          <a:prstGeom prst="rect">
            <a:avLst/>
          </a:prstGeom>
          <a:noFill/>
          <a:ln>
            <a:noFill/>
          </a:ln>
        </p:spPr>
      </p:pic>
      <p:grpSp>
        <p:nvGrpSpPr>
          <p:cNvPr id="2" name="Group 1"/>
          <p:cNvGrpSpPr/>
          <p:nvPr/>
        </p:nvGrpSpPr>
        <p:grpSpPr>
          <a:xfrm>
            <a:off x="9580484" y="264523"/>
            <a:ext cx="2355293" cy="1140028"/>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Picture 15"/>
          <p:cNvPicPr/>
          <p:nvPr/>
        </p:nvPicPr>
        <p:blipFill>
          <a:blip r:embed="rId7">
            <a:extLst>
              <a:ext uri="{28A0092B-C50C-407E-A947-70E740481C1C}">
                <a14:useLocalDpi xmlns:a14="http://schemas.microsoft.com/office/drawing/2010/main" val="0"/>
              </a:ext>
            </a:extLst>
          </a:blip>
          <a:stretch>
            <a:fillRect/>
          </a:stretch>
        </p:blipFill>
        <p:spPr>
          <a:xfrm>
            <a:off x="7340754" y="2988232"/>
            <a:ext cx="4595023" cy="3242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0754" y="1511138"/>
            <a:ext cx="4595023" cy="1230162"/>
          </a:xfrm>
          <a:prstGeom prst="rect">
            <a:avLst/>
          </a:prstGeom>
          <a:ln w="38100">
            <a:solidFill>
              <a:schemeClr val="accent1"/>
            </a:solidFill>
          </a:ln>
        </p:spPr>
      </p:pic>
    </p:spTree>
    <p:extLst>
      <p:ext uri="{BB962C8B-B14F-4D97-AF65-F5344CB8AC3E}">
        <p14:creationId xmlns:p14="http://schemas.microsoft.com/office/powerpoint/2010/main" val="46338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dissolve">
                                      <p:cBhvr>
                                        <p:cTn id="15" dur="500"/>
                                        <p:tgtEl>
                                          <p:spTgt spid="15">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dissolve">
                                      <p:cBhvr>
                                        <p:cTn id="18"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517568" y="1647630"/>
            <a:ext cx="9987242" cy="2891397"/>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reviewed the Conversation Pattern</a:t>
            </a:r>
          </a:p>
          <a:p>
            <a:pPr lvl="2">
              <a:buFont typeface="ZapfDingbatsITC" charset="0"/>
              <a:buChar char="✔︎"/>
            </a:pPr>
            <a:r>
              <a:rPr lang="en-US" sz="2400" dirty="0" smtClean="0">
                <a:latin typeface="Calibri" charset="0"/>
                <a:ea typeface="Calibri" charset="0"/>
                <a:cs typeface="Calibri" charset="0"/>
              </a:rPr>
              <a:t>practiced </a:t>
            </a:r>
            <a:r>
              <a:rPr lang="en-US" sz="2400" b="1" dirty="0" smtClean="0">
                <a:latin typeface="Calibri" charset="0"/>
                <a:ea typeface="Calibri" charset="0"/>
                <a:cs typeface="Calibri" charset="0"/>
              </a:rPr>
              <a:t>building on each other’s ideas</a:t>
            </a:r>
          </a:p>
          <a:p>
            <a:pPr lvl="2">
              <a:buFont typeface="ZapfDingbatsITC" charset="0"/>
              <a:buChar char="✔︎"/>
            </a:pPr>
            <a:r>
              <a:rPr lang="en-US" sz="2400" dirty="0" smtClean="0">
                <a:latin typeface="Calibri" charset="0"/>
                <a:ea typeface="Calibri" charset="0"/>
                <a:cs typeface="Calibri" charset="0"/>
              </a:rPr>
              <a:t>had a conversation with a partner using a visual text</a:t>
            </a:r>
          </a:p>
          <a:p>
            <a:pPr lvl="2">
              <a:buFont typeface="ZapfDingbatsITC" charset="0"/>
              <a:buChar char="✔︎"/>
            </a:pPr>
            <a:endParaRPr lang="en-US" sz="800" dirty="0" smtClean="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did building on help and your partner </a:t>
            </a:r>
            <a:r>
              <a:rPr lang="en-US" sz="2400" b="1" i="1" dirty="0" smtClean="0"/>
              <a:t>CLARIFY</a:t>
            </a:r>
            <a:r>
              <a:rPr lang="en-US" sz="2400" i="1" dirty="0" smtClean="0"/>
              <a:t> your ideas?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68" y="4838359"/>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10" name="Rectangle 9"/>
          <p:cNvSpPr/>
          <p:nvPr/>
        </p:nvSpPr>
        <p:spPr>
          <a:xfrm>
            <a:off x="1524211" y="4539027"/>
            <a:ext cx="8780000" cy="1508105"/>
          </a:xfrm>
          <a:prstGeom prst="rect">
            <a:avLst/>
          </a:prstGeom>
        </p:spPr>
        <p:txBody>
          <a:bodyPr wrap="square">
            <a:spAutoFit/>
          </a:bodyPr>
          <a:lstStyle/>
          <a:p>
            <a:r>
              <a:rPr lang="en-US" sz="2400" b="1" i="1" dirty="0" smtClean="0"/>
              <a:t>Think about…</a:t>
            </a:r>
          </a:p>
          <a:p>
            <a:endParaRPr lang="en-US" sz="1200" dirty="0"/>
          </a:p>
          <a:p>
            <a:pPr marL="342900" indent="-342900">
              <a:buFont typeface="Arial" charset="0"/>
              <a:buChar char="•"/>
            </a:pPr>
            <a:r>
              <a:rPr lang="en-US" sz="2400" i="1" dirty="0" smtClean="0"/>
              <a:t>One think you did well</a:t>
            </a:r>
          </a:p>
          <a:p>
            <a:pPr marL="342900" indent="-342900">
              <a:buFont typeface="Arial" charset="0"/>
              <a:buChar char="•"/>
            </a:pPr>
            <a:endParaRPr lang="en-US" sz="800" i="1" dirty="0" smtClean="0"/>
          </a:p>
          <a:p>
            <a:pPr marL="342900" indent="-342900">
              <a:buFont typeface="Arial" charset="0"/>
              <a:buChar char="•"/>
            </a:pPr>
            <a:r>
              <a:rPr lang="en-US" sz="2400" i="1" dirty="0" smtClean="0"/>
              <a:t>One thing you want to improve</a:t>
            </a:r>
          </a:p>
        </p:txBody>
      </p:sp>
      <p:grpSp>
        <p:nvGrpSpPr>
          <p:cNvPr id="12" name="Group 11"/>
          <p:cNvGrpSpPr/>
          <p:nvPr/>
        </p:nvGrpSpPr>
        <p:grpSpPr>
          <a:xfrm>
            <a:off x="6836689" y="4618045"/>
            <a:ext cx="1407456" cy="1366943"/>
            <a:chOff x="587828" y="4231661"/>
            <a:chExt cx="1847691" cy="2022623"/>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4" name="TextBox 13"/>
            <p:cNvSpPr txBox="1"/>
            <p:nvPr/>
          </p:nvSpPr>
          <p:spPr>
            <a:xfrm>
              <a:off x="587828" y="5884951"/>
              <a:ext cx="1560042" cy="369333"/>
            </a:xfrm>
            <a:prstGeom prst="rect">
              <a:avLst/>
            </a:prstGeom>
            <a:noFill/>
          </p:spPr>
          <p:txBody>
            <a:bodyPr wrap="none" rtlCol="0">
              <a:spAutoFit/>
            </a:bodyPr>
            <a:lstStyle/>
            <a:p>
              <a:r>
                <a:rPr lang="en-US" b="1" dirty="0" smtClean="0"/>
                <a:t>TURN &amp; TALK</a:t>
              </a:r>
              <a:endParaRPr lang="en-US" b="1" dirty="0"/>
            </a:p>
          </p:txBody>
        </p:sp>
      </p:grpSp>
    </p:spTree>
    <p:extLst>
      <p:ext uri="{BB962C8B-B14F-4D97-AF65-F5344CB8AC3E}">
        <p14:creationId xmlns:p14="http://schemas.microsoft.com/office/powerpoint/2010/main" val="131703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dissolv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dissolve">
                                      <p:cBhvr>
                                        <p:cTn id="28" dur="500"/>
                                        <p:tgtEl>
                                          <p:spTgt spid="3">
                                            <p:txEl>
                                              <p:pRg st="6" end="6"/>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dissolve">
                                      <p:cBhvr>
                                        <p:cTn id="31" dur="500"/>
                                        <p:tgtEl>
                                          <p:spTgt spid="10">
                                            <p:txEl>
                                              <p:pRg st="0" end="0"/>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0">
                                            <p:txEl>
                                              <p:pRg st="2" end="2"/>
                                            </p:txEl>
                                          </p:spTgt>
                                        </p:tgtEl>
                                        <p:attrNameLst>
                                          <p:attrName>style.visibility</p:attrName>
                                        </p:attrNameLst>
                                      </p:cBhvr>
                                      <p:to>
                                        <p:strVal val="visible"/>
                                      </p:to>
                                    </p:set>
                                    <p:animEffect transition="in" filter="dissolve">
                                      <p:cBhvr>
                                        <p:cTn id="34" dur="500"/>
                                        <p:tgtEl>
                                          <p:spTgt spid="10">
                                            <p:txEl>
                                              <p:pRg st="2" end="2"/>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Effect transition="in" filter="dissolve">
                                      <p:cBhvr>
                                        <p:cTn id="37" dur="500"/>
                                        <p:tgtEl>
                                          <p:spTgt spid="10">
                                            <p:txEl>
                                              <p:pRg st="4" end="4"/>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a:t>
            </a:r>
            <a:r>
              <a:rPr lang="en-US" b="1" dirty="0"/>
              <a:t>4</a:t>
            </a:r>
          </a:p>
        </p:txBody>
      </p:sp>
      <p:sp>
        <p:nvSpPr>
          <p:cNvPr id="3" name="Content Placeholder 2"/>
          <p:cNvSpPr>
            <a:spLocks noGrp="1"/>
          </p:cNvSpPr>
          <p:nvPr>
            <p:ph type="body" idx="1"/>
          </p:nvPr>
        </p:nvSpPr>
        <p:spPr/>
        <p:txBody>
          <a:bodyPr>
            <a:normAutofit fontScale="92500"/>
          </a:bodyPr>
          <a:lstStyle/>
          <a:p>
            <a:pPr algn="ctr"/>
            <a:r>
              <a:rPr lang="en-US" sz="8000" b="1" dirty="0" smtClean="0">
                <a:solidFill>
                  <a:schemeClr val="accent1"/>
                </a:solidFill>
              </a:rPr>
              <a:t>CLARIFY BY PROMPTING</a:t>
            </a:r>
          </a:p>
        </p:txBody>
      </p:sp>
      <p:pic>
        <p:nvPicPr>
          <p:cNvPr id="4" name="Picture 3"/>
          <p:cNvPicPr>
            <a:picLocks noChangeAspect="1"/>
          </p:cNvPicPr>
          <p:nvPr/>
        </p:nvPicPr>
        <p:blipFill>
          <a:blip r:embed="rId3"/>
          <a:stretch>
            <a:fillRect/>
          </a:stretch>
        </p:blipFill>
        <p:spPr>
          <a:xfrm>
            <a:off x="9188408" y="397445"/>
            <a:ext cx="2466414" cy="2406258"/>
          </a:xfrm>
          <a:prstGeom prst="rect">
            <a:avLst/>
          </a:prstGeom>
        </p:spPr>
      </p:pic>
    </p:spTree>
    <p:extLst>
      <p:ext uri="{BB962C8B-B14F-4D97-AF65-F5344CB8AC3E}">
        <p14:creationId xmlns:p14="http://schemas.microsoft.com/office/powerpoint/2010/main" val="105741516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55036" y="1352683"/>
            <a:ext cx="10952763" cy="4737092"/>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smtClean="0">
                <a:latin typeface="Calibri" charset="0"/>
                <a:ea typeface="Calibri" charset="0"/>
                <a:cs typeface="Calibri" charset="0"/>
              </a:rPr>
              <a:t>review the Conversation Pattern</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smtClean="0">
                <a:latin typeface="Calibri" charset="0"/>
                <a:ea typeface="Calibri" charset="0"/>
                <a:cs typeface="Calibri" charset="0"/>
              </a:rPr>
              <a:t>practice clarifying by prompting</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smtClean="0">
                <a:latin typeface="Calibri" charset="0"/>
                <a:ea typeface="Calibri" charset="0"/>
                <a:cs typeface="Calibri" charset="0"/>
              </a:rPr>
              <a:t>have a conversation with a partner using a visual text</a:t>
            </a:r>
            <a:endParaRPr lang="en-US" sz="3600" b="1" dirty="0" smtClean="0">
              <a:latin typeface="Calibri" charset="0"/>
              <a:ea typeface="Calibri" charset="0"/>
              <a:cs typeface="Calibri" charset="0"/>
            </a:endParaRP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509772" y="468550"/>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83717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linds(horizontal)">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50288"/>
            <a:ext cx="6884896" cy="1231672"/>
          </a:xfrm>
          <a:ln>
            <a:noFill/>
          </a:ln>
        </p:spPr>
        <p:txBody>
          <a:bodyPr>
            <a:noAutofit/>
          </a:bodyPr>
          <a:lstStyle/>
          <a:p>
            <a:pPr algn="ctr"/>
            <a:r>
              <a:rPr lang="en-US" sz="4000" b="1" dirty="0" smtClean="0"/>
              <a:t>Let’s Review the </a:t>
            </a:r>
            <a:br>
              <a:rPr lang="en-US" sz="4000" b="1" dirty="0" smtClean="0"/>
            </a:br>
            <a:r>
              <a:rPr lang="en-US" sz="4000" b="1" dirty="0" smtClean="0"/>
              <a:t>Conversation Pattern</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REVIEW THE CONVERSATION PATTERN</a:t>
            </a:r>
            <a:endParaRPr lang="en-US" sz="2400" b="1" dirty="0">
              <a:solidFill>
                <a:schemeClr val="bg1"/>
              </a:solidFill>
            </a:endParaRPr>
          </a:p>
        </p:txBody>
      </p:sp>
      <p:sp>
        <p:nvSpPr>
          <p:cNvPr id="18" name="TextBox 17"/>
          <p:cNvSpPr txBox="1"/>
          <p:nvPr/>
        </p:nvSpPr>
        <p:spPr>
          <a:xfrm>
            <a:off x="358588" y="1398502"/>
            <a:ext cx="6884894" cy="132343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000" b="1" i="1" dirty="0" smtClean="0"/>
              <a:t>Paraphrase:</a:t>
            </a:r>
          </a:p>
          <a:p>
            <a:r>
              <a:rPr lang="en-US" sz="2000" dirty="0" smtClean="0"/>
              <a:t>This means you listen to your partner.  Then, you restate your partner’s ideas in your own words.  Paraphrasing helps you to CLARIFY and make sure you understand what your partner said.</a:t>
            </a:r>
            <a:endParaRPr lang="en-US" sz="2000" dirty="0"/>
          </a:p>
        </p:txBody>
      </p:sp>
      <p:sp>
        <p:nvSpPr>
          <p:cNvPr id="19" name="Rectangle 18"/>
          <p:cNvSpPr/>
          <p:nvPr/>
        </p:nvSpPr>
        <p:spPr>
          <a:xfrm>
            <a:off x="358587" y="2955026"/>
            <a:ext cx="6884895"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a:t>Build on each other’s </a:t>
            </a:r>
            <a:r>
              <a:rPr lang="en-US" sz="2000" b="1" i="1" dirty="0" smtClean="0"/>
              <a:t>ideas:</a:t>
            </a:r>
          </a:p>
          <a:p>
            <a:r>
              <a:rPr lang="en-US" sz="2000" dirty="0" smtClean="0"/>
              <a:t>This </a:t>
            </a:r>
            <a:r>
              <a:rPr lang="en-US" sz="2000" dirty="0"/>
              <a:t>means </a:t>
            </a:r>
            <a:r>
              <a:rPr lang="en-US" sz="2000" dirty="0" smtClean="0"/>
              <a:t>you listen to what your partner says.  Then, add details to the ideas.  Details help to make the ideas better.</a:t>
            </a:r>
          </a:p>
          <a:p>
            <a:endParaRPr lang="en-US" sz="2000" dirty="0"/>
          </a:p>
        </p:txBody>
      </p:sp>
      <p:sp>
        <p:nvSpPr>
          <p:cNvPr id="20" name="Rectangle 19"/>
          <p:cNvSpPr/>
          <p:nvPr/>
        </p:nvSpPr>
        <p:spPr>
          <a:xfrm>
            <a:off x="358586" y="4517089"/>
            <a:ext cx="6884896"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smtClean="0"/>
              <a:t>Prompt:</a:t>
            </a:r>
          </a:p>
          <a:p>
            <a:r>
              <a:rPr lang="en-US" sz="2000" dirty="0" smtClean="0"/>
              <a:t>This </a:t>
            </a:r>
            <a:r>
              <a:rPr lang="en-US" sz="2000" dirty="0"/>
              <a:t>means </a:t>
            </a:r>
            <a:r>
              <a:rPr lang="en-US" sz="2000" dirty="0" smtClean="0"/>
              <a:t>you tell your partner to give you more information.</a:t>
            </a:r>
          </a:p>
          <a:p>
            <a:endParaRPr lang="en-US" sz="2000" dirty="0"/>
          </a:p>
          <a:p>
            <a:endParaRPr lang="en-US" sz="2000" dirty="0"/>
          </a:p>
        </p:txBody>
      </p:sp>
      <p:sp>
        <p:nvSpPr>
          <p:cNvPr id="21" name="Oval 20"/>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88382" y="2312688"/>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382" y="4143133"/>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765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1" grpId="0" animBg="1"/>
      <p:bldP spid="21" grpId="1" animBg="1"/>
      <p:bldP spid="22" grpId="0" animBg="1"/>
      <p:bldP spid="22" grpId="1" animBg="1"/>
      <p:bldP spid="2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26396" y="560175"/>
            <a:ext cx="10963623" cy="1450327"/>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4800" b="1" dirty="0"/>
              <a:t>Let’s review what it means to </a:t>
            </a:r>
            <a:r>
              <a:rPr lang="en-US" sz="4800" b="1" dirty="0" smtClean="0"/>
              <a:t>build on?</a:t>
            </a:r>
            <a:endParaRPr lang="en-US" sz="4800" b="1" dirty="0"/>
          </a:p>
          <a:p>
            <a:pPr marL="457200" indent="-457200">
              <a:buFont typeface="Arial" charset="0"/>
              <a:buChar char="•"/>
            </a:pPr>
            <a:endParaRPr lang="en-US" sz="800" i="1" dirty="0" smtClean="0"/>
          </a:p>
        </p:txBody>
      </p:sp>
      <p:sp>
        <p:nvSpPr>
          <p:cNvPr id="10" name="TextBox 9"/>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BUILD ON </a:t>
            </a:r>
            <a:r>
              <a:rPr lang="en-US" sz="2400" b="1" dirty="0" smtClean="0">
                <a:solidFill>
                  <a:schemeClr val="bg1"/>
                </a:solidFill>
              </a:rPr>
              <a:t>REVIEW</a:t>
            </a:r>
            <a:endParaRPr lang="en-US" sz="2400" b="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2311844"/>
            <a:ext cx="6789419" cy="2857144"/>
          </a:xfrm>
          <a:prstGeom prst="rect">
            <a:avLst/>
          </a:prstGeom>
          <a:ln w="38100">
            <a:solidFill>
              <a:schemeClr val="accent1"/>
            </a:solidFill>
          </a:ln>
        </p:spPr>
      </p:pic>
      <p:sp>
        <p:nvSpPr>
          <p:cNvPr id="12" name="Rectangle 11"/>
          <p:cNvSpPr/>
          <p:nvPr/>
        </p:nvSpPr>
        <p:spPr>
          <a:xfrm>
            <a:off x="626396" y="2306666"/>
            <a:ext cx="3945604" cy="2862322"/>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3600" b="1" i="1" dirty="0"/>
              <a:t>Build on each other’s </a:t>
            </a:r>
            <a:r>
              <a:rPr lang="en-US" sz="3600" b="1" i="1" dirty="0" smtClean="0"/>
              <a:t>ideas:</a:t>
            </a:r>
          </a:p>
          <a:p>
            <a:pPr marL="342900" indent="-342900">
              <a:buFont typeface="Arial" charset="0"/>
              <a:buChar char="•"/>
            </a:pPr>
            <a:r>
              <a:rPr lang="en-US" sz="3600" dirty="0" smtClean="0"/>
              <a:t>We add details to make an idea better.</a:t>
            </a:r>
            <a:endParaRPr lang="en-US" sz="3600" dirty="0"/>
          </a:p>
        </p:txBody>
      </p:sp>
    </p:spTree>
    <p:extLst>
      <p:ext uri="{BB962C8B-B14F-4D97-AF65-F5344CB8AC3E}">
        <p14:creationId xmlns:p14="http://schemas.microsoft.com/office/powerpoint/2010/main" val="70032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BUILD ON PRACTICE</a:t>
            </a:r>
            <a:endParaRPr lang="en-US" sz="2400" b="1" dirty="0">
              <a:solidFill>
                <a:schemeClr val="bg1"/>
              </a:solidFill>
            </a:endParaRPr>
          </a:p>
        </p:txBody>
      </p:sp>
      <p:sp>
        <p:nvSpPr>
          <p:cNvPr id="3" name="Rectangle 2"/>
          <p:cNvSpPr/>
          <p:nvPr/>
        </p:nvSpPr>
        <p:spPr>
          <a:xfrm>
            <a:off x="2042723" y="837626"/>
            <a:ext cx="8055682" cy="1598154"/>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4000" b="1" i="1" dirty="0" smtClean="0"/>
              <a:t>Which one adds details to build on Student A’s idea? Why?</a:t>
            </a:r>
          </a:p>
          <a:p>
            <a:pPr marL="457200" indent="-457200">
              <a:buFont typeface="Arial" charset="0"/>
              <a:buChar char="•"/>
            </a:pPr>
            <a:endParaRPr lang="en-US" sz="800" i="1" dirty="0" smtClean="0"/>
          </a:p>
        </p:txBody>
      </p:sp>
      <p:grpSp>
        <p:nvGrpSpPr>
          <p:cNvPr id="8" name="Group 7"/>
          <p:cNvGrpSpPr/>
          <p:nvPr/>
        </p:nvGrpSpPr>
        <p:grpSpPr>
          <a:xfrm>
            <a:off x="10098405" y="290077"/>
            <a:ext cx="1500286" cy="1532246"/>
            <a:chOff x="149200" y="4231661"/>
            <a:chExt cx="2286319" cy="2232452"/>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149200" y="5866748"/>
              <a:ext cx="2286318" cy="597365"/>
            </a:xfrm>
            <a:prstGeom prst="rect">
              <a:avLst/>
            </a:prstGeom>
            <a:noFill/>
          </p:spPr>
          <p:txBody>
            <a:bodyPr wrap="none" rtlCol="0">
              <a:spAutoFit/>
            </a:bodyPr>
            <a:lstStyle/>
            <a:p>
              <a:r>
                <a:rPr lang="en-US" sz="2200" b="1" dirty="0" smtClean="0"/>
                <a:t>TURN &amp; TALK</a:t>
              </a:r>
              <a:endParaRPr lang="en-US" sz="2200" b="1" dirty="0"/>
            </a:p>
          </p:txBody>
        </p:sp>
      </p:grpSp>
      <p:graphicFrame>
        <p:nvGraphicFramePr>
          <p:cNvPr id="2" name="Table 1"/>
          <p:cNvGraphicFramePr>
            <a:graphicFrameLocks noGrp="1"/>
          </p:cNvGraphicFramePr>
          <p:nvPr>
            <p:extLst/>
          </p:nvPr>
        </p:nvGraphicFramePr>
        <p:xfrm>
          <a:off x="340968" y="4048806"/>
          <a:ext cx="11164415" cy="2189060"/>
        </p:xfrm>
        <a:graphic>
          <a:graphicData uri="http://schemas.openxmlformats.org/drawingml/2006/table">
            <a:tbl>
              <a:tblPr firstRow="1" firstCol="1" bandRow="1">
                <a:tableStyleId>{D7AC3CCA-C797-4891-BE02-D94E43425B78}</a:tableStyleId>
              </a:tblPr>
              <a:tblGrid>
                <a:gridCol w="5069084"/>
                <a:gridCol w="1025075"/>
                <a:gridCol w="5070256"/>
              </a:tblGrid>
              <a:tr h="908900">
                <a:tc>
                  <a:txBody>
                    <a:bodyPr/>
                    <a:lstStyle/>
                    <a:p>
                      <a:pPr marL="0" marR="0" algn="l">
                        <a:spcBef>
                          <a:spcPts val="0"/>
                        </a:spcBef>
                        <a:spcAft>
                          <a:spcPts val="0"/>
                        </a:spcAft>
                      </a:pPr>
                      <a:r>
                        <a:rPr lang="en-US" sz="2800" dirty="0">
                          <a:effectLst/>
                        </a:rPr>
                        <a:t>Choice #1: Should Student B say…</a:t>
                      </a:r>
                      <a:endParaRPr lang="en-US" sz="28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2800" dirty="0">
                        <a:effectLst/>
                        <a:latin typeface="Avenir Next" charset="0"/>
                        <a:ea typeface="Calibri" charset="0"/>
                        <a:cs typeface="Arial" charset="0"/>
                      </a:endParaRPr>
                    </a:p>
                  </a:txBody>
                  <a:tcPr marL="73025" marR="73025" marT="0" marB="0" anchor="ctr"/>
                </a:tc>
                <a:tc>
                  <a:txBody>
                    <a:bodyPr/>
                    <a:lstStyle/>
                    <a:p>
                      <a:pPr marL="0" marR="0" algn="l">
                        <a:spcBef>
                          <a:spcPts val="0"/>
                        </a:spcBef>
                        <a:spcAft>
                          <a:spcPts val="0"/>
                        </a:spcAft>
                      </a:pPr>
                      <a:r>
                        <a:rPr lang="en-US" sz="2800">
                          <a:effectLst/>
                        </a:rPr>
                        <a:t>Choice #2: Should Student B say…</a:t>
                      </a:r>
                      <a:endParaRPr lang="en-US" sz="2800">
                        <a:effectLst/>
                        <a:latin typeface="Avenir Next" charset="0"/>
                        <a:ea typeface="Calibri" charset="0"/>
                        <a:cs typeface="Arial" charset="0"/>
                      </a:endParaRPr>
                    </a:p>
                  </a:txBody>
                  <a:tcPr marL="73025" marR="73025" marT="0" marB="0"/>
                </a:tc>
              </a:tr>
              <a:tr h="389255">
                <a:tc>
                  <a:txBody>
                    <a:bodyPr/>
                    <a:lstStyle/>
                    <a:p>
                      <a:pPr marL="0" marR="0" algn="l">
                        <a:spcBef>
                          <a:spcPts val="0"/>
                        </a:spcBef>
                        <a:spcAft>
                          <a:spcPts val="0"/>
                        </a:spcAft>
                      </a:pPr>
                      <a:r>
                        <a:rPr lang="en-US" sz="2800" b="0" u="sng" dirty="0">
                          <a:effectLst/>
                        </a:rPr>
                        <a:t>I would like to add</a:t>
                      </a:r>
                      <a:r>
                        <a:rPr lang="en-US" sz="2800" b="0" dirty="0">
                          <a:effectLst/>
                        </a:rPr>
                        <a:t> that I like using a magnifying glass because it’s fun.</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lgn="l">
                        <a:spcBef>
                          <a:spcPts val="0"/>
                        </a:spcBef>
                        <a:spcAft>
                          <a:spcPts val="0"/>
                        </a:spcAft>
                      </a:pPr>
                      <a:r>
                        <a:rPr lang="en-US" sz="2800" u="sng" dirty="0">
                          <a:effectLst/>
                        </a:rPr>
                        <a:t>I would like to add</a:t>
                      </a:r>
                      <a:r>
                        <a:rPr lang="en-US" sz="2800" dirty="0">
                          <a:effectLst/>
                        </a:rPr>
                        <a:t> that the people at the table are focused on the magnifying glasses.</a:t>
                      </a:r>
                      <a:endParaRPr lang="en-US" sz="2800" dirty="0">
                        <a:effectLst/>
                        <a:latin typeface="Avenir Next" charset="0"/>
                        <a:ea typeface="Calibri" charset="0"/>
                        <a:cs typeface="Arial" charset="0"/>
                      </a:endParaRPr>
                    </a:p>
                  </a:txBody>
                  <a:tcPr marL="73025" marR="73025" marT="0" marB="0"/>
                </a:tc>
              </a:tr>
            </a:tbl>
          </a:graphicData>
        </a:graphic>
      </p:graphicFrame>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216499"/>
            <a:ext cx="1398107" cy="1605824"/>
          </a:xfrm>
          <a:prstGeom prst="rect">
            <a:avLst/>
          </a:prstGeom>
        </p:spPr>
      </p:pic>
      <p:graphicFrame>
        <p:nvGraphicFramePr>
          <p:cNvPr id="4" name="Table 3"/>
          <p:cNvGraphicFramePr>
            <a:graphicFrameLocks noGrp="1"/>
          </p:cNvGraphicFramePr>
          <p:nvPr>
            <p:extLst/>
          </p:nvPr>
        </p:nvGraphicFramePr>
        <p:xfrm>
          <a:off x="340969" y="2975937"/>
          <a:ext cx="11164414" cy="914400"/>
        </p:xfrm>
        <a:graphic>
          <a:graphicData uri="http://schemas.openxmlformats.org/drawingml/2006/table">
            <a:tbl>
              <a:tblPr firstRow="1" firstCol="1" bandRow="1">
                <a:tableStyleId>{D7AC3CCA-C797-4891-BE02-D94E43425B78}</a:tableStyleId>
              </a:tblPr>
              <a:tblGrid>
                <a:gridCol w="1542743"/>
                <a:gridCol w="9621671"/>
              </a:tblGrid>
              <a:tr h="199390">
                <a:tc>
                  <a:txBody>
                    <a:bodyPr/>
                    <a:lstStyle/>
                    <a:p>
                      <a:pPr marL="0" marR="0" algn="r">
                        <a:spcBef>
                          <a:spcPts val="0"/>
                        </a:spcBef>
                        <a:spcAft>
                          <a:spcPts val="0"/>
                        </a:spcAft>
                        <a:tabLst>
                          <a:tab pos="5130800" algn="l"/>
                        </a:tabLst>
                      </a:pPr>
                      <a:r>
                        <a:rPr lang="en-US" sz="3000" dirty="0">
                          <a:effectLst/>
                        </a:rPr>
                        <a:t>Student A:</a:t>
                      </a:r>
                      <a:endParaRPr lang="en-US" sz="30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tabLst>
                          <a:tab pos="5130800" algn="l"/>
                        </a:tabLst>
                      </a:pPr>
                      <a:r>
                        <a:rPr lang="en-US" sz="3000" b="0" dirty="0">
                          <a:effectLst/>
                        </a:rPr>
                        <a:t>I notice that there are two more children and another adult at the table.</a:t>
                      </a:r>
                      <a:endParaRPr lang="en-US" sz="3000" b="0"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108369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9782" y="837135"/>
            <a:ext cx="1288305" cy="1479709"/>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REVIEW</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7446521" y="371996"/>
            <a:ext cx="4386888" cy="982672"/>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000" i="1" dirty="0" smtClean="0"/>
              <a:t>Let’s listen to two different responses and think about which is the best  example of </a:t>
            </a:r>
            <a:r>
              <a:rPr lang="en-US" sz="2000" b="1" i="1" dirty="0" smtClean="0"/>
              <a:t>building </a:t>
            </a:r>
            <a:r>
              <a:rPr lang="en-US" sz="2000" b="1" i="1" smtClean="0"/>
              <a:t>on:</a:t>
            </a:r>
            <a:endParaRPr lang="en-US" sz="2000" i="1" dirty="0" smtClean="0"/>
          </a:p>
        </p:txBody>
      </p:sp>
      <p:graphicFrame>
        <p:nvGraphicFramePr>
          <p:cNvPr id="4" name="Table 3"/>
          <p:cNvGraphicFramePr>
            <a:graphicFrameLocks noGrp="1"/>
          </p:cNvGraphicFramePr>
          <p:nvPr>
            <p:extLst/>
          </p:nvPr>
        </p:nvGraphicFramePr>
        <p:xfrm>
          <a:off x="205407" y="3320622"/>
          <a:ext cx="11399134" cy="853440"/>
        </p:xfrm>
        <a:graphic>
          <a:graphicData uri="http://schemas.openxmlformats.org/drawingml/2006/table">
            <a:tbl>
              <a:tblPr firstRow="1" firstCol="1" bandRow="1">
                <a:tableStyleId>{D7AC3CCA-C797-4891-BE02-D94E43425B78}</a:tableStyleId>
              </a:tblPr>
              <a:tblGrid>
                <a:gridCol w="1977956"/>
                <a:gridCol w="9421178"/>
              </a:tblGrid>
              <a:tr h="575172">
                <a:tc>
                  <a:txBody>
                    <a:bodyPr/>
                    <a:lstStyle/>
                    <a:p>
                      <a:pPr marL="0" marR="0" algn="r">
                        <a:spcBef>
                          <a:spcPts val="0"/>
                        </a:spcBef>
                        <a:spcAft>
                          <a:spcPts val="0"/>
                        </a:spcAft>
                        <a:tabLst>
                          <a:tab pos="5130800" algn="l"/>
                        </a:tabLs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a:effectLst/>
                        </a:rPr>
                        <a:t>I notice that there are two more children and another adult at the table.</a:t>
                      </a:r>
                      <a:endParaRPr lang="en-US" sz="2800" b="0" dirty="0">
                        <a:effectLst/>
                        <a:latin typeface="Avenir Next" charset="0"/>
                        <a:ea typeface="Calibri" charset="0"/>
                        <a:cs typeface="Arial" charset="0"/>
                      </a:endParaRPr>
                    </a:p>
                  </a:txBody>
                  <a:tcPr marL="68580" marR="68580" marT="0" marB="0"/>
                </a:tc>
              </a:tr>
            </a:tbl>
          </a:graphicData>
        </a:graphic>
      </p:graphicFrame>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407" y="571118"/>
            <a:ext cx="4469230" cy="1185334"/>
          </a:xfrm>
          <a:prstGeom prst="rect">
            <a:avLst/>
          </a:prstGeom>
          <a:ln w="38100">
            <a:solidFill>
              <a:schemeClr val="accent1"/>
            </a:solidFill>
          </a:ln>
        </p:spPr>
      </p:pic>
      <p:graphicFrame>
        <p:nvGraphicFramePr>
          <p:cNvPr id="7" name="Table 6"/>
          <p:cNvGraphicFramePr>
            <a:graphicFrameLocks noGrp="1"/>
          </p:cNvGraphicFramePr>
          <p:nvPr>
            <p:extLst/>
          </p:nvPr>
        </p:nvGraphicFramePr>
        <p:xfrm>
          <a:off x="205407" y="4500615"/>
          <a:ext cx="11399134" cy="1706880"/>
        </p:xfrm>
        <a:graphic>
          <a:graphicData uri="http://schemas.openxmlformats.org/drawingml/2006/table">
            <a:tbl>
              <a:tblPr firstRow="1" firstCol="1" bandRow="1">
                <a:tableStyleId>{D7AC3CCA-C797-4891-BE02-D94E43425B78}</a:tableStyleId>
              </a:tblPr>
              <a:tblGrid>
                <a:gridCol w="5175344"/>
                <a:gridCol w="1046993"/>
                <a:gridCol w="5176797"/>
              </a:tblGrid>
              <a:tr h="209550">
                <a:tc>
                  <a:txBody>
                    <a:bodyPr/>
                    <a:lstStyle/>
                    <a:p>
                      <a:pPr marL="0" marR="0">
                        <a:spcBef>
                          <a:spcPts val="0"/>
                        </a:spcBef>
                        <a:spcAft>
                          <a:spcPts val="0"/>
                        </a:spcAft>
                      </a:pPr>
                      <a:r>
                        <a:rPr lang="en-US" sz="2800" dirty="0">
                          <a:effectLst/>
                        </a:rPr>
                        <a:t>Choice #1: Should Student B say…</a:t>
                      </a:r>
                      <a:endParaRPr lang="en-US" sz="28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28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800" dirty="0">
                          <a:effectLst/>
                        </a:rPr>
                        <a:t>Choice 2: Should Student B say…</a:t>
                      </a:r>
                      <a:endParaRPr lang="en-US" sz="28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2800" b="0" u="sng" dirty="0">
                          <a:effectLst/>
                        </a:rPr>
                        <a:t>I would like to add</a:t>
                      </a:r>
                      <a:r>
                        <a:rPr lang="en-US" sz="2800" b="0" dirty="0">
                          <a:effectLst/>
                        </a:rPr>
                        <a:t> that I like using a magnifying glass because it’s fun.</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800" u="sng" dirty="0">
                          <a:effectLst/>
                        </a:rPr>
                        <a:t>I would like to add</a:t>
                      </a:r>
                      <a:r>
                        <a:rPr lang="en-US" sz="2800" dirty="0">
                          <a:effectLst/>
                        </a:rPr>
                        <a:t> that the people at the table are focused on the magnifying glasses.</a:t>
                      </a:r>
                      <a:endParaRPr lang="en-US" sz="2800" dirty="0">
                        <a:effectLst/>
                        <a:latin typeface="Avenir Next" charset="0"/>
                        <a:ea typeface="Calibri" charset="0"/>
                        <a:cs typeface="Arial" charset="0"/>
                      </a:endParaRPr>
                    </a:p>
                  </a:txBody>
                  <a:tcPr marL="73025" marR="73025" marT="0" marB="0"/>
                </a:tc>
              </a:tr>
            </a:tbl>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20609" y="5489115"/>
            <a:ext cx="812800" cy="812800"/>
          </a:xfrm>
          <a:prstGeom prst="rect">
            <a:avLst/>
          </a:prstGeom>
        </p:spPr>
      </p:pic>
      <p:sp>
        <p:nvSpPr>
          <p:cNvPr id="10" name="Rectangle 9"/>
          <p:cNvSpPr/>
          <p:nvPr/>
        </p:nvSpPr>
        <p:spPr>
          <a:xfrm>
            <a:off x="7446521" y="1543509"/>
            <a:ext cx="4386888" cy="1126212"/>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2000" b="1" i="1" u="sng" dirty="0" smtClean="0"/>
              <a:t>Listen Again</a:t>
            </a:r>
          </a:p>
          <a:p>
            <a:pPr algn="ctr"/>
            <a:r>
              <a:rPr lang="en-US" sz="2000" b="1" i="1" dirty="0" smtClean="0"/>
              <a:t>Which </a:t>
            </a:r>
            <a:r>
              <a:rPr lang="en-US" sz="2000" b="1" i="1" dirty="0"/>
              <a:t>one adds details to build on Student A’s idea? Why</a:t>
            </a:r>
            <a:r>
              <a:rPr lang="en-US" sz="2000" b="1" i="1" dirty="0" smtClean="0"/>
              <a:t>?</a:t>
            </a:r>
            <a:endParaRPr lang="en-US" sz="2000" b="1" i="1" dirty="0"/>
          </a:p>
        </p:txBody>
      </p:sp>
    </p:spTree>
    <p:extLst>
      <p:ext uri="{BB962C8B-B14F-4D97-AF65-F5344CB8AC3E}">
        <p14:creationId xmlns:p14="http://schemas.microsoft.com/office/powerpoint/2010/main" val="39094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65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BUILD ON </a:t>
            </a:r>
            <a:r>
              <a:rPr lang="en-US" sz="2400" b="1" dirty="0" smtClean="0">
                <a:solidFill>
                  <a:schemeClr val="bg1"/>
                </a:solidFill>
              </a:rPr>
              <a:t>REVIEW</a:t>
            </a:r>
            <a:endParaRPr lang="en-US" sz="2400" b="1" dirty="0">
              <a:solidFill>
                <a:schemeClr val="bg1"/>
              </a:solidFill>
            </a:endParaRPr>
          </a:p>
        </p:txBody>
      </p:sp>
      <p:sp>
        <p:nvSpPr>
          <p:cNvPr id="3" name="Rectangle 2"/>
          <p:cNvSpPr/>
          <p:nvPr/>
        </p:nvSpPr>
        <p:spPr>
          <a:xfrm>
            <a:off x="434275" y="1593485"/>
            <a:ext cx="5096730"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smtClean="0"/>
              <a:t>If you think Choice #1 is the better </a:t>
            </a:r>
            <a:r>
              <a:rPr lang="en-US" sz="2800" b="1" i="1" dirty="0" smtClean="0"/>
              <a:t>paraphrase</a:t>
            </a:r>
            <a:r>
              <a:rPr lang="en-US" sz="2800" i="1" dirty="0" smtClean="0"/>
              <a:t>, you will move to this side of the room/rug.</a:t>
            </a:r>
          </a:p>
        </p:txBody>
      </p:sp>
      <p:graphicFrame>
        <p:nvGraphicFramePr>
          <p:cNvPr id="4" name="Table 3"/>
          <p:cNvGraphicFramePr>
            <a:graphicFrameLocks noGrp="1"/>
          </p:cNvGraphicFramePr>
          <p:nvPr>
            <p:extLst/>
          </p:nvPr>
        </p:nvGraphicFramePr>
        <p:xfrm>
          <a:off x="434275" y="357455"/>
          <a:ext cx="11399134" cy="91440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a:effectLst/>
                        </a:rPr>
                        <a:t>Student A:</a:t>
                      </a:r>
                      <a:endParaRPr lang="en-US" sz="30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000" b="0" dirty="0">
                          <a:effectLst/>
                        </a:rPr>
                        <a:t>I notice that there are two more children and another adult at the table.</a:t>
                      </a:r>
                      <a:endParaRPr lang="en-US" sz="3000" b="0" dirty="0">
                        <a:effectLst/>
                        <a:latin typeface="Avenir Next" charset="0"/>
                        <a:ea typeface="Calibri" charset="0"/>
                        <a:cs typeface="Arial" charset="0"/>
                      </a:endParaRPr>
                    </a:p>
                  </a:txBody>
                  <a:tcPr marL="68580" marR="68580" marT="0" marB="0"/>
                </a:tc>
              </a:tr>
            </a:tbl>
          </a:graphicData>
        </a:graphic>
      </p:graphicFrame>
      <p:sp>
        <p:nvSpPr>
          <p:cNvPr id="13" name="Rectangle 12"/>
          <p:cNvSpPr/>
          <p:nvPr/>
        </p:nvSpPr>
        <p:spPr>
          <a:xfrm>
            <a:off x="6690732" y="1593484"/>
            <a:ext cx="5142677"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a:t>If you think Choice </a:t>
            </a:r>
            <a:r>
              <a:rPr lang="en-US" sz="2800" i="1" dirty="0" smtClean="0"/>
              <a:t>#2 </a:t>
            </a:r>
            <a:r>
              <a:rPr lang="en-US" sz="2800" i="1" dirty="0"/>
              <a:t>is the better </a:t>
            </a:r>
            <a:r>
              <a:rPr lang="en-US" sz="2800" b="1" i="1" dirty="0"/>
              <a:t>paraphrase</a:t>
            </a:r>
            <a:r>
              <a:rPr lang="en-US" sz="2800" i="1" dirty="0"/>
              <a:t>, you will move to this side of the room/rug.</a:t>
            </a:r>
          </a:p>
        </p:txBody>
      </p:sp>
      <p:graphicFrame>
        <p:nvGraphicFramePr>
          <p:cNvPr id="7" name="Table 6"/>
          <p:cNvGraphicFramePr>
            <a:graphicFrameLocks noGrp="1"/>
          </p:cNvGraphicFramePr>
          <p:nvPr>
            <p:extLst>
              <p:ext uri="{D42A27DB-BD31-4B8C-83A1-F6EECF244321}">
                <p14:modId xmlns:p14="http://schemas.microsoft.com/office/powerpoint/2010/main" val="1625192326"/>
              </p:ext>
            </p:extLst>
          </p:nvPr>
        </p:nvGraphicFramePr>
        <p:xfrm>
          <a:off x="350299" y="4434513"/>
          <a:ext cx="11399134" cy="1734888"/>
        </p:xfrm>
        <a:graphic>
          <a:graphicData uri="http://schemas.openxmlformats.org/drawingml/2006/table">
            <a:tbl>
              <a:tblPr firstRow="1" firstCol="1" bandRow="1">
                <a:tableStyleId>{D7AC3CCA-C797-4891-BE02-D94E43425B78}</a:tableStyleId>
              </a:tblPr>
              <a:tblGrid>
                <a:gridCol w="5175656"/>
                <a:gridCol w="1046626"/>
                <a:gridCol w="5176852"/>
              </a:tblGrid>
              <a:tr h="454728">
                <a:tc>
                  <a:txBody>
                    <a:bodyPr/>
                    <a:lstStyle/>
                    <a:p>
                      <a:pPr marL="0" marR="0" algn="l">
                        <a:spcBef>
                          <a:spcPts val="0"/>
                        </a:spcBef>
                        <a:spcAft>
                          <a:spcPts val="0"/>
                        </a:spcAft>
                      </a:pPr>
                      <a:r>
                        <a:rPr lang="en-US" sz="2800" dirty="0">
                          <a:effectLst/>
                        </a:rPr>
                        <a:t>Choice #1: Should Student B say…</a:t>
                      </a:r>
                      <a:endParaRPr lang="en-US" sz="28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2800" dirty="0">
                        <a:effectLst/>
                        <a:latin typeface="Avenir Next" charset="0"/>
                        <a:ea typeface="Calibri" charset="0"/>
                        <a:cs typeface="Arial" charset="0"/>
                      </a:endParaRPr>
                    </a:p>
                  </a:txBody>
                  <a:tcPr marL="73025" marR="73025" marT="0" marB="0" anchor="ctr"/>
                </a:tc>
                <a:tc>
                  <a:txBody>
                    <a:bodyPr/>
                    <a:lstStyle/>
                    <a:p>
                      <a:pPr marL="0" marR="0" algn="l">
                        <a:spcBef>
                          <a:spcPts val="0"/>
                        </a:spcBef>
                        <a:spcAft>
                          <a:spcPts val="0"/>
                        </a:spcAft>
                      </a:pPr>
                      <a:r>
                        <a:rPr lang="en-US" sz="2800" dirty="0">
                          <a:effectLst/>
                        </a:rPr>
                        <a:t>Choice #2: Should Student B say…</a:t>
                      </a:r>
                      <a:endParaRPr lang="en-US" sz="2800" dirty="0">
                        <a:effectLst/>
                        <a:latin typeface="Avenir Next" charset="0"/>
                        <a:ea typeface="Calibri" charset="0"/>
                        <a:cs typeface="Arial" charset="0"/>
                      </a:endParaRPr>
                    </a:p>
                  </a:txBody>
                  <a:tcPr marL="73025" marR="73025" marT="0" marB="0"/>
                </a:tc>
              </a:tr>
              <a:tr h="843427">
                <a:tc>
                  <a:txBody>
                    <a:bodyPr/>
                    <a:lstStyle/>
                    <a:p>
                      <a:pPr marL="0" marR="0" algn="l">
                        <a:spcBef>
                          <a:spcPts val="0"/>
                        </a:spcBef>
                        <a:spcAft>
                          <a:spcPts val="0"/>
                        </a:spcAft>
                      </a:pPr>
                      <a:r>
                        <a:rPr lang="en-US" sz="2800" b="0" u="sng" dirty="0">
                          <a:effectLst/>
                        </a:rPr>
                        <a:t>I would like to add</a:t>
                      </a:r>
                      <a:r>
                        <a:rPr lang="en-US" sz="2800" b="0" dirty="0">
                          <a:effectLst/>
                        </a:rPr>
                        <a:t> that I like using a magnifying glass because it’s fun.</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lgn="l">
                        <a:spcBef>
                          <a:spcPts val="0"/>
                        </a:spcBef>
                        <a:spcAft>
                          <a:spcPts val="0"/>
                        </a:spcAft>
                      </a:pPr>
                      <a:r>
                        <a:rPr lang="en-US" sz="2800" u="sng" dirty="0">
                          <a:effectLst/>
                        </a:rPr>
                        <a:t>I would like to add</a:t>
                      </a:r>
                      <a:r>
                        <a:rPr lang="en-US" sz="2800" dirty="0">
                          <a:effectLst/>
                        </a:rPr>
                        <a:t> that the people at the table are focused on the magnifying glasses.</a:t>
                      </a:r>
                      <a:endParaRPr lang="en-US" sz="2800" dirty="0">
                        <a:effectLst/>
                        <a:latin typeface="Avenir Next" charset="0"/>
                        <a:ea typeface="Calibri" charset="0"/>
                        <a:cs typeface="Arial" charset="0"/>
                      </a:endParaRPr>
                    </a:p>
                  </a:txBody>
                  <a:tcPr marL="73025" marR="73025" marT="0" marB="0"/>
                </a:tc>
              </a:tr>
            </a:tbl>
          </a:graphicData>
        </a:graphic>
      </p:graphicFrame>
    </p:spTree>
    <p:extLst>
      <p:ext uri="{BB962C8B-B14F-4D97-AF65-F5344CB8AC3E}">
        <p14:creationId xmlns:p14="http://schemas.microsoft.com/office/powerpoint/2010/main" val="14539885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BUILD ON </a:t>
            </a:r>
            <a:r>
              <a:rPr lang="en-US" sz="2400" b="1" dirty="0" smtClean="0">
                <a:solidFill>
                  <a:schemeClr val="bg1"/>
                </a:solidFill>
              </a:rPr>
              <a:t>REVIEW</a:t>
            </a:r>
            <a:endParaRPr lang="en-US" sz="2400" b="1" dirty="0">
              <a:solidFill>
                <a:schemeClr val="bg1"/>
              </a:solidFill>
            </a:endParaRPr>
          </a:p>
        </p:txBody>
      </p:sp>
      <p:graphicFrame>
        <p:nvGraphicFramePr>
          <p:cNvPr id="4" name="Table 3"/>
          <p:cNvGraphicFramePr>
            <a:graphicFrameLocks noGrp="1"/>
          </p:cNvGraphicFramePr>
          <p:nvPr>
            <p:extLst/>
          </p:nvPr>
        </p:nvGraphicFramePr>
        <p:xfrm>
          <a:off x="434275" y="2623186"/>
          <a:ext cx="11399134" cy="91440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dirty="0">
                          <a:effectLst/>
                        </a:rPr>
                        <a:t>Student A:</a:t>
                      </a:r>
                      <a:endParaRPr lang="en-US" sz="3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000" b="0" dirty="0">
                          <a:effectLst/>
                        </a:rPr>
                        <a:t>I notice that there are two more children and another adult at the table.</a:t>
                      </a:r>
                      <a:endParaRPr lang="en-US" sz="3000" b="0" dirty="0">
                        <a:effectLst/>
                        <a:latin typeface="Avenir Next" charset="0"/>
                        <a:ea typeface="Calibri" charset="0"/>
                        <a:cs typeface="Arial" charset="0"/>
                      </a:endParaRPr>
                    </a:p>
                  </a:txBody>
                  <a:tcPr marL="68580" marR="68580" marT="0" marB="0"/>
                </a:tc>
              </a:tr>
            </a:tbl>
          </a:graphicData>
        </a:graphic>
      </p:graphicFrame>
      <p:sp>
        <p:nvSpPr>
          <p:cNvPr id="13" name="Rectangle 12"/>
          <p:cNvSpPr/>
          <p:nvPr/>
        </p:nvSpPr>
        <p:spPr>
          <a:xfrm>
            <a:off x="2163337" y="404650"/>
            <a:ext cx="9670072" cy="2046874"/>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800" i="1" dirty="0" smtClean="0"/>
              <a:t>Which one adds details to build on Student A’s idea?</a:t>
            </a:r>
          </a:p>
          <a:p>
            <a:pPr marL="457200" indent="-457200">
              <a:buFont typeface="Arial" charset="0"/>
              <a:buChar char="•"/>
            </a:pPr>
            <a:r>
              <a:rPr lang="en-US" sz="2800" i="1" dirty="0" smtClean="0"/>
              <a:t>Choice #1 is not building on Student A’s idea from the visual text.  Instead he is sharing what he likes.</a:t>
            </a:r>
          </a:p>
          <a:p>
            <a:pPr marL="457200" indent="-457200">
              <a:buFont typeface="Arial" charset="0"/>
              <a:buChar char="•"/>
            </a:pPr>
            <a:r>
              <a:rPr lang="en-US" sz="2800" i="1" dirty="0" smtClean="0"/>
              <a:t>Choice #2 builds on Student A’s idea using the visual text.</a:t>
            </a:r>
          </a:p>
          <a:p>
            <a:pPr marL="457200" indent="-457200">
              <a:buFont typeface="Arial" charset="0"/>
              <a:buChar char="•"/>
            </a:pPr>
            <a:r>
              <a:rPr lang="en-US" sz="2800" i="1" dirty="0" smtClean="0"/>
              <a:t>I think Choice #2 is the better example of </a:t>
            </a:r>
            <a:r>
              <a:rPr lang="en-US" sz="2800" b="1" i="1" dirty="0" smtClean="0"/>
              <a:t>building on.</a:t>
            </a:r>
            <a:endParaRPr lang="en-US" sz="2800" b="1" i="1" dirty="0"/>
          </a:p>
        </p:txBody>
      </p:sp>
      <p:pic>
        <p:nvPicPr>
          <p:cNvPr id="7" name="Picture 6" descr="/Users/mstaine/Desktop/ThinkAloudIcon.png"/>
          <p:cNvPicPr/>
          <p:nvPr/>
        </p:nvPicPr>
        <p:blipFill>
          <a:blip r:embed="rId3">
            <a:extLst>
              <a:ext uri="{28A0092B-C50C-407E-A947-70E740481C1C}">
                <a14:useLocalDpi xmlns:a14="http://schemas.microsoft.com/office/drawing/2010/main" val="0"/>
              </a:ext>
            </a:extLst>
          </a:blip>
          <a:srcRect/>
          <a:stretch>
            <a:fillRect/>
          </a:stretch>
        </p:blipFill>
        <p:spPr bwMode="auto">
          <a:xfrm>
            <a:off x="434275" y="704861"/>
            <a:ext cx="1402949" cy="144645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Table 7"/>
          <p:cNvGraphicFramePr>
            <a:graphicFrameLocks noGrp="1"/>
          </p:cNvGraphicFramePr>
          <p:nvPr>
            <p:extLst>
              <p:ext uri="{D42A27DB-BD31-4B8C-83A1-F6EECF244321}">
                <p14:modId xmlns:p14="http://schemas.microsoft.com/office/powerpoint/2010/main" val="1692242866"/>
              </p:ext>
            </p:extLst>
          </p:nvPr>
        </p:nvGraphicFramePr>
        <p:xfrm>
          <a:off x="434275" y="3823960"/>
          <a:ext cx="11399134" cy="2286000"/>
        </p:xfrm>
        <a:graphic>
          <a:graphicData uri="http://schemas.openxmlformats.org/drawingml/2006/table">
            <a:tbl>
              <a:tblPr firstRow="1" firstCol="1" bandRow="1">
                <a:tableStyleId>{D7AC3CCA-C797-4891-BE02-D94E43425B78}</a:tableStyleId>
              </a:tblPr>
              <a:tblGrid>
                <a:gridCol w="5175656"/>
                <a:gridCol w="1046626"/>
                <a:gridCol w="5176852"/>
              </a:tblGrid>
              <a:tr h="908900">
                <a:tc>
                  <a:txBody>
                    <a:bodyPr/>
                    <a:lstStyle/>
                    <a:p>
                      <a:pPr marL="0" marR="0" algn="l">
                        <a:spcBef>
                          <a:spcPts val="0"/>
                        </a:spcBef>
                        <a:spcAft>
                          <a:spcPts val="0"/>
                        </a:spcAft>
                      </a:pPr>
                      <a:r>
                        <a:rPr lang="en-US" sz="3000" dirty="0">
                          <a:effectLst/>
                        </a:rPr>
                        <a:t>Choice #1: Should Student B say…</a:t>
                      </a:r>
                      <a:endParaRPr lang="en-US" sz="3000" dirty="0">
                        <a:effectLst/>
                        <a:latin typeface="Avenir Next" charset="0"/>
                        <a:ea typeface="Calibri" charset="0"/>
                        <a:cs typeface="Arial" charset="0"/>
                      </a:endParaRPr>
                    </a:p>
                  </a:txBody>
                  <a:tcPr marL="73025" marR="73025" marT="0" marB="0"/>
                </a:tc>
                <a:tc rowSpan="2">
                  <a:txBody>
                    <a:bodyPr/>
                    <a:lstStyle/>
                    <a:p>
                      <a:pPr marL="0" marR="0" algn="l">
                        <a:spcBef>
                          <a:spcPts val="0"/>
                        </a:spcBef>
                        <a:spcAft>
                          <a:spcPts val="0"/>
                        </a:spcAft>
                      </a:pPr>
                      <a:r>
                        <a:rPr lang="en-US" sz="3000">
                          <a:effectLst/>
                        </a:rPr>
                        <a:t>OR…</a:t>
                      </a:r>
                      <a:endParaRPr lang="en-US" sz="3000">
                        <a:effectLst/>
                        <a:latin typeface="Avenir Next" charset="0"/>
                        <a:ea typeface="Calibri" charset="0"/>
                        <a:cs typeface="Arial" charset="0"/>
                      </a:endParaRPr>
                    </a:p>
                  </a:txBody>
                  <a:tcPr marL="73025" marR="73025" marT="0" marB="0"/>
                </a:tc>
                <a:tc>
                  <a:txBody>
                    <a:bodyPr/>
                    <a:lstStyle/>
                    <a:p>
                      <a:pPr marL="0" marR="0" algn="l">
                        <a:spcBef>
                          <a:spcPts val="0"/>
                        </a:spcBef>
                        <a:spcAft>
                          <a:spcPts val="0"/>
                        </a:spcAft>
                      </a:pPr>
                      <a:r>
                        <a:rPr lang="en-US" sz="3000">
                          <a:effectLst/>
                        </a:rPr>
                        <a:t>Choice #2: Should Student B say…</a:t>
                      </a:r>
                      <a:endParaRPr lang="en-US" sz="3000">
                        <a:effectLst/>
                        <a:latin typeface="Avenir Next" charset="0"/>
                        <a:ea typeface="Calibri" charset="0"/>
                        <a:cs typeface="Arial" charset="0"/>
                      </a:endParaRPr>
                    </a:p>
                  </a:txBody>
                  <a:tcPr marL="73025" marR="73025" marT="0" marB="0"/>
                </a:tc>
              </a:tr>
              <a:tr h="389255">
                <a:tc>
                  <a:txBody>
                    <a:bodyPr/>
                    <a:lstStyle/>
                    <a:p>
                      <a:pPr marL="0" marR="0" algn="l">
                        <a:spcBef>
                          <a:spcPts val="0"/>
                        </a:spcBef>
                        <a:spcAft>
                          <a:spcPts val="0"/>
                        </a:spcAft>
                      </a:pPr>
                      <a:r>
                        <a:rPr lang="en-US" sz="3000" b="0" u="sng" dirty="0">
                          <a:effectLst/>
                        </a:rPr>
                        <a:t>I would like to add</a:t>
                      </a:r>
                      <a:r>
                        <a:rPr lang="en-US" sz="3000" b="0" dirty="0">
                          <a:effectLst/>
                        </a:rPr>
                        <a:t> that I like using a magnifying glass because it’s fun.</a:t>
                      </a:r>
                      <a:endParaRPr lang="en-US" sz="30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lgn="l">
                        <a:spcBef>
                          <a:spcPts val="0"/>
                        </a:spcBef>
                        <a:spcAft>
                          <a:spcPts val="0"/>
                        </a:spcAft>
                      </a:pPr>
                      <a:r>
                        <a:rPr lang="en-US" sz="3000" u="sng" dirty="0">
                          <a:effectLst/>
                        </a:rPr>
                        <a:t>I would like to add</a:t>
                      </a:r>
                      <a:r>
                        <a:rPr lang="en-US" sz="3000" dirty="0">
                          <a:effectLst/>
                        </a:rPr>
                        <a:t> that the people at the table are focused on the magnifying glasses.</a:t>
                      </a:r>
                      <a:endParaRPr lang="en-US" sz="3000" dirty="0">
                        <a:effectLst/>
                        <a:latin typeface="Avenir Next" charset="0"/>
                        <a:ea typeface="Calibri" charset="0"/>
                        <a:cs typeface="Arial" charset="0"/>
                      </a:endParaRPr>
                    </a:p>
                  </a:txBody>
                  <a:tcPr marL="73025" marR="73025" marT="0" marB="0"/>
                </a:tc>
              </a:tr>
            </a:tbl>
          </a:graphicData>
        </a:graphic>
      </p:graphicFrame>
      <p:sp>
        <p:nvSpPr>
          <p:cNvPr id="2" name="Rectangle 1"/>
          <p:cNvSpPr/>
          <p:nvPr/>
        </p:nvSpPr>
        <p:spPr>
          <a:xfrm>
            <a:off x="6668429" y="3767011"/>
            <a:ext cx="5164980" cy="228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6504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54285" y="673016"/>
            <a:ext cx="6861524" cy="1712375"/>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smtClean="0">
                <a:solidFill>
                  <a:schemeClr val="accent1">
                    <a:lumMod val="75000"/>
                  </a:schemeClr>
                </a:solidFill>
                <a:latin typeface="Calibri" charset="0"/>
                <a:ea typeface="Calibri" charset="0"/>
                <a:cs typeface="Calibri" charset="0"/>
              </a:rPr>
              <a:t>1.  </a:t>
            </a:r>
            <a:r>
              <a:rPr lang="en-US" sz="3600" dirty="0" smtClean="0">
                <a:solidFill>
                  <a:schemeClr val="tx1"/>
                </a:solidFill>
                <a:latin typeface="Calibri" charset="0"/>
                <a:ea typeface="Calibri" charset="0"/>
                <a:cs typeface="Calibri" charset="0"/>
              </a:rPr>
              <a:t>Form two rows (Row A &amp; Row B) facing each other so that each person has a partner</a:t>
            </a:r>
          </a:p>
        </p:txBody>
      </p:sp>
      <p:sp>
        <p:nvSpPr>
          <p:cNvPr id="3" name="Content Placeholder 2"/>
          <p:cNvSpPr txBox="1">
            <a:spLocks/>
          </p:cNvSpPr>
          <p:nvPr/>
        </p:nvSpPr>
        <p:spPr>
          <a:xfrm>
            <a:off x="354285" y="3310199"/>
            <a:ext cx="6861524" cy="1798515"/>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a:solidFill>
                  <a:schemeClr val="accent1">
                    <a:lumMod val="75000"/>
                  </a:schemeClr>
                </a:solidFill>
                <a:latin typeface="Calibri" charset="0"/>
                <a:ea typeface="Calibri" charset="0"/>
                <a:cs typeface="Calibri" charset="0"/>
              </a:rPr>
              <a:t>2</a:t>
            </a:r>
            <a:r>
              <a:rPr lang="en-US" sz="3600" b="1" dirty="0" smtClean="0">
                <a:solidFill>
                  <a:schemeClr val="accent1">
                    <a:lumMod val="75000"/>
                  </a:schemeClr>
                </a:solidFill>
                <a:latin typeface="Calibri" charset="0"/>
                <a:ea typeface="Calibri" charset="0"/>
                <a:cs typeface="Calibri" charset="0"/>
              </a:rPr>
              <a:t>.  </a:t>
            </a:r>
            <a:r>
              <a:rPr lang="en-US" sz="3600" dirty="0" smtClean="0">
                <a:solidFill>
                  <a:schemeClr val="tx1"/>
                </a:solidFill>
                <a:latin typeface="Calibri" charset="0"/>
                <a:ea typeface="Calibri" charset="0"/>
                <a:cs typeface="Calibri" charset="0"/>
              </a:rPr>
              <a:t>Sit down so that you are facing your partner from the other row. </a:t>
            </a:r>
          </a:p>
        </p:txBody>
      </p:sp>
      <p:sp>
        <p:nvSpPr>
          <p:cNvPr id="5" name="TextBox 4"/>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 – ROWS OF COMMUNICATION- CONVERSATION NORMS</a:t>
            </a:r>
            <a:endParaRPr lang="en-US" sz="2400" dirty="0">
              <a:solidFill>
                <a:schemeClr val="bg1"/>
              </a:solidFill>
            </a:endParaRPr>
          </a:p>
        </p:txBody>
      </p:sp>
      <p:pic>
        <p:nvPicPr>
          <p:cNvPr id="6" name="Picture 5" descr="RowsOfCommunicationIcon.jpeg"/>
          <p:cNvPicPr/>
          <p:nvPr/>
        </p:nvPicPr>
        <p:blipFill>
          <a:blip r:embed="rId3">
            <a:extLst>
              <a:ext uri="{28A0092B-C50C-407E-A947-70E740481C1C}">
                <a14:useLocalDpi xmlns:a14="http://schemas.microsoft.com/office/drawing/2010/main" val="0"/>
              </a:ext>
            </a:extLst>
          </a:blip>
          <a:srcRect/>
          <a:stretch>
            <a:fillRect/>
          </a:stretch>
        </p:blipFill>
        <p:spPr bwMode="auto">
          <a:xfrm>
            <a:off x="7692886" y="673016"/>
            <a:ext cx="4055165" cy="4435698"/>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7975958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bamakids.jpg"/>
          <p:cNvPicPr/>
          <p:nvPr/>
        </p:nvPicPr>
        <p:blipFill>
          <a:blip r:embed="rId3">
            <a:extLst>
              <a:ext uri="{28A0092B-C50C-407E-A947-70E740481C1C}">
                <a14:useLocalDpi xmlns:a14="http://schemas.microsoft.com/office/drawing/2010/main" val="0"/>
              </a:ext>
            </a:extLst>
          </a:blip>
          <a:srcRect/>
          <a:stretch>
            <a:fillRect/>
          </a:stretch>
        </p:blipFill>
        <p:spPr bwMode="auto">
          <a:xfrm>
            <a:off x="3722914" y="168441"/>
            <a:ext cx="8110495" cy="43237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34275" y="1464906"/>
            <a:ext cx="2822109" cy="2683025"/>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600" dirty="0" smtClean="0"/>
              <a:t>Let’s read what Student A and Student B say to each other.</a:t>
            </a:r>
          </a:p>
          <a:p>
            <a:endParaRPr lang="en-US" sz="1400" dirty="0"/>
          </a:p>
        </p:txBody>
      </p:sp>
      <p:graphicFrame>
        <p:nvGraphicFramePr>
          <p:cNvPr id="10" name="Table 9"/>
          <p:cNvGraphicFramePr>
            <a:graphicFrameLocks noGrp="1"/>
          </p:cNvGraphicFramePr>
          <p:nvPr>
            <p:extLst>
              <p:ext uri="{D42A27DB-BD31-4B8C-83A1-F6EECF244321}">
                <p14:modId xmlns:p14="http://schemas.microsoft.com/office/powerpoint/2010/main" val="759754290"/>
              </p:ext>
            </p:extLst>
          </p:nvPr>
        </p:nvGraphicFramePr>
        <p:xfrm>
          <a:off x="434274" y="4590835"/>
          <a:ext cx="11399134" cy="1706880"/>
        </p:xfrm>
        <a:graphic>
          <a:graphicData uri="http://schemas.openxmlformats.org/drawingml/2006/table">
            <a:tbl>
              <a:tblPr firstRow="1" firstCol="1" bandRow="1">
                <a:tableStyleId>{D7AC3CCA-C797-4891-BE02-D94E43425B78}</a:tableStyleId>
              </a:tblPr>
              <a:tblGrid>
                <a:gridCol w="1623125"/>
                <a:gridCol w="9776009"/>
              </a:tblGrid>
              <a:tr h="333307">
                <a:tc>
                  <a:txBody>
                    <a:bodyPr/>
                    <a:lstStyle/>
                    <a:p>
                      <a:pPr marL="0" marR="0" algn="r">
                        <a:spcBef>
                          <a:spcPts val="0"/>
                        </a:spcBef>
                        <a:spcAft>
                          <a:spcPts val="0"/>
                        </a:spcAf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smtClean="0">
                          <a:effectLst/>
                        </a:rPr>
                        <a:t>I notice that there are two more children and another adult at the table.</a:t>
                      </a:r>
                      <a:endParaRPr lang="en-US" sz="2800" b="0" dirty="0">
                        <a:effectLst/>
                        <a:latin typeface="Avenir Next" charset="0"/>
                        <a:ea typeface="Calibri" charset="0"/>
                        <a:cs typeface="Arial" charset="0"/>
                      </a:endParaRPr>
                    </a:p>
                  </a:txBody>
                  <a:tcPr marL="68580" marR="68580" marT="0" marB="0"/>
                </a:tc>
              </a:tr>
              <a:tr h="602414">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800" b="1" u="sng" dirty="0" smtClean="0">
                          <a:effectLst/>
                        </a:rPr>
                        <a:t>I would like to add</a:t>
                      </a:r>
                      <a:r>
                        <a:rPr lang="en-US" sz="2800" b="1" dirty="0" smtClean="0">
                          <a:effectLst/>
                        </a:rPr>
                        <a:t> </a:t>
                      </a:r>
                      <a:r>
                        <a:rPr lang="en-US" sz="2800" dirty="0" smtClean="0">
                          <a:effectLst/>
                        </a:rPr>
                        <a:t>that the people at the table are focused on the magnifying glasses.</a:t>
                      </a:r>
                      <a:endParaRPr lang="en-US" sz="2800" dirty="0">
                        <a:effectLst/>
                        <a:latin typeface="Avenir Next" charset="0"/>
                        <a:ea typeface="Calibri" charset="0"/>
                        <a:cs typeface="Arial" charset="0"/>
                      </a:endParaRPr>
                    </a:p>
                  </a:txBody>
                  <a:tcPr marL="68580" marR="68580" marT="0" marB="0"/>
                </a:tc>
              </a:tr>
            </a:tbl>
          </a:graphicData>
        </a:graphic>
      </p:graphicFrame>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4" y="291199"/>
            <a:ext cx="2504253" cy="800484"/>
          </a:xfrm>
          <a:prstGeom prst="rect">
            <a:avLst/>
          </a:prstGeom>
          <a:ln w="38100">
            <a:solidFill>
              <a:schemeClr val="accent1"/>
            </a:solidFill>
          </a:ln>
        </p:spPr>
      </p:pic>
      <p:sp>
        <p:nvSpPr>
          <p:cNvPr id="8" name="TextBox 7"/>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REVIEW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Tree>
    <p:extLst>
      <p:ext uri="{BB962C8B-B14F-4D97-AF65-F5344CB8AC3E}">
        <p14:creationId xmlns:p14="http://schemas.microsoft.com/office/powerpoint/2010/main" val="5672641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412376" y="1510926"/>
            <a:ext cx="6781466" cy="3046988"/>
          </a:xfrm>
          <a:prstGeom prst="rect">
            <a:avLst/>
          </a:prstGeom>
        </p:spPr>
        <p:txBody>
          <a:bodyPr wrap="square">
            <a:spAutoFit/>
          </a:bodyPr>
          <a:lstStyle/>
          <a:p>
            <a:pPr marL="285750" indent="-285750">
              <a:buFont typeface="Arial" charset="0"/>
              <a:buChar char="•"/>
              <a:defRPr/>
            </a:pPr>
            <a:r>
              <a:rPr lang="en-US" sz="2400" i="1" dirty="0" smtClean="0"/>
              <a:t>The Conversation Pattern helps us improve our Constructive Conversations.</a:t>
            </a:r>
          </a:p>
          <a:p>
            <a:pPr marL="285750" indent="-285750">
              <a:buFont typeface="Arial" charset="0"/>
              <a:buChar char="•"/>
              <a:defRPr/>
            </a:pPr>
            <a:endParaRPr lang="en-US" sz="2400" i="1" dirty="0" smtClean="0"/>
          </a:p>
          <a:p>
            <a:pPr marL="285750" indent="-285750">
              <a:buFont typeface="Arial" charset="0"/>
              <a:buChar char="•"/>
              <a:defRPr/>
            </a:pPr>
            <a:r>
              <a:rPr lang="en-US" sz="2400" i="1" dirty="0" smtClean="0"/>
              <a:t>We will learn how to prompt our partner for more information.  </a:t>
            </a:r>
          </a:p>
          <a:p>
            <a:pPr marL="285750" indent="-285750">
              <a:buFont typeface="Arial" charset="0"/>
              <a:buChar char="•"/>
              <a:defRPr/>
            </a:pPr>
            <a:endParaRPr lang="en-US" sz="2400" i="1" dirty="0" smtClean="0"/>
          </a:p>
          <a:p>
            <a:pPr marL="285750" indent="-285750">
              <a:buFont typeface="Arial" charset="0"/>
              <a:buChar char="•"/>
              <a:defRPr/>
            </a:pPr>
            <a:r>
              <a:rPr lang="en-US" sz="2400" i="1" dirty="0" smtClean="0"/>
              <a:t>We will also remember to follow the Conversation Norms.</a:t>
            </a:r>
            <a:endParaRPr lang="en-US" sz="2400"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CLARIFY by Prompting</a:t>
            </a:r>
            <a:endParaRPr lang="en-US" sz="3600" b="1" dirty="0">
              <a:solidFill>
                <a:schemeClr val="accent2"/>
              </a:solidFill>
              <a:latin typeface="+mj-lt"/>
            </a:endParaRPr>
          </a:p>
        </p:txBody>
      </p:sp>
      <p:sp>
        <p:nvSpPr>
          <p:cNvPr id="9" name="Oval 8"/>
          <p:cNvSpPr/>
          <p:nvPr/>
        </p:nvSpPr>
        <p:spPr>
          <a:xfrm>
            <a:off x="7506316" y="3860412"/>
            <a:ext cx="4560070" cy="199016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507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14695" y="594249"/>
            <a:ext cx="6407329" cy="1249418"/>
          </a:xfrm>
        </p:spPr>
        <p:txBody>
          <a:bodyPr>
            <a:noAutofit/>
          </a:bodyPr>
          <a:lstStyle/>
          <a:p>
            <a:r>
              <a:rPr lang="en-US" sz="4000" dirty="0" smtClean="0">
                <a:ea typeface="Calibri" charset="0"/>
                <a:cs typeface="Arial" charset="0"/>
              </a:rPr>
              <a:t>How will you “Use your Think Time” to help you today?</a:t>
            </a:r>
            <a:r>
              <a:rPr lang="en-US" sz="4000" b="1" dirty="0" smtClean="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9776" y="4970895"/>
            <a:ext cx="3517257" cy="1102879"/>
          </a:xfrm>
          <a:prstGeom prst="rect">
            <a:avLst/>
          </a:prstGeom>
          <a:ln w="38100">
            <a:solidFill>
              <a:schemeClr val="accent1"/>
            </a:solidFill>
          </a:ln>
        </p:spPr>
      </p:pic>
      <p:grpSp>
        <p:nvGrpSpPr>
          <p:cNvPr id="9" name="Group 8"/>
          <p:cNvGrpSpPr/>
          <p:nvPr/>
        </p:nvGrpSpPr>
        <p:grpSpPr>
          <a:xfrm>
            <a:off x="3065929" y="1893691"/>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1034004" y="3805272"/>
            <a:ext cx="7768710" cy="769441"/>
          </a:xfrm>
          <a:prstGeom prst="rect">
            <a:avLst/>
          </a:prstGeom>
        </p:spPr>
        <p:txBody>
          <a:bodyPr wrap="square">
            <a:spAutoFit/>
          </a:bodyPr>
          <a:lstStyle/>
          <a:p>
            <a:r>
              <a:rPr lang="en-US" sz="4400" i="1" dirty="0" smtClean="0"/>
              <a:t>I heard many of you say…</a:t>
            </a:r>
            <a:endParaRPr lang="en-US" sz="4400" dirty="0"/>
          </a:p>
        </p:txBody>
      </p:sp>
      <p:pic>
        <p:nvPicPr>
          <p:cNvPr id="15" name="Picture 14" descr="Screen Shot 2016-03-16 at 2.53.11 PM.png"/>
          <p:cNvPicPr>
            <a:picLocks noChangeAspect="1"/>
          </p:cNvPicPr>
          <p:nvPr/>
        </p:nvPicPr>
        <p:blipFill rotWithShape="1">
          <a:blip r:embed="rId6">
            <a:extLst>
              <a:ext uri="{28A0092B-C50C-407E-A947-70E740481C1C}">
                <a14:useLocalDpi xmlns:a14="http://schemas.microsoft.com/office/drawing/2010/main" val="0"/>
              </a:ext>
            </a:extLst>
          </a:blip>
          <a:srcRect l="2183" r="1870"/>
          <a:stretch/>
        </p:blipFill>
        <p:spPr>
          <a:xfrm>
            <a:off x="8414678" y="332260"/>
            <a:ext cx="3535330" cy="4425842"/>
          </a:xfrm>
          <a:prstGeom prst="rect">
            <a:avLst/>
          </a:prstGeom>
          <a:solidFill>
            <a:schemeClr val="accent1"/>
          </a:solidFill>
          <a:ln w="38100">
            <a:solidFill>
              <a:schemeClr val="accent1"/>
            </a:solidFill>
          </a:ln>
        </p:spPr>
      </p:pic>
      <p:sp>
        <p:nvSpPr>
          <p:cNvPr id="14" name="Oval 13"/>
          <p:cNvSpPr/>
          <p:nvPr/>
        </p:nvSpPr>
        <p:spPr>
          <a:xfrm>
            <a:off x="8427780" y="655140"/>
            <a:ext cx="1759582" cy="1621868"/>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644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dissolve">
                                      <p:cBhvr>
                                        <p:cTn id="1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PROMPTING</a:t>
            </a:r>
            <a:endParaRPr lang="en-US" sz="2400" b="1"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15" y="332260"/>
            <a:ext cx="812098" cy="907209"/>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1335978" y="67080"/>
            <a:ext cx="10967434" cy="1323439"/>
          </a:xfrm>
          <a:prstGeom prst="rect">
            <a:avLst/>
          </a:prstGeom>
          <a:noFill/>
        </p:spPr>
        <p:txBody>
          <a:bodyPr wrap="square" rtlCol="0">
            <a:spAutoFit/>
          </a:bodyPr>
          <a:lstStyle/>
          <a:p>
            <a:r>
              <a:rPr lang="en-US" sz="4000" b="1" dirty="0" smtClean="0">
                <a:latin typeface="+mj-lt"/>
              </a:rPr>
              <a:t>What does it mean prompt your </a:t>
            </a:r>
            <a:r>
              <a:rPr lang="en-US" sz="4000" b="1" smtClean="0">
                <a:latin typeface="+mj-lt"/>
              </a:rPr>
              <a:t>partner for more information?</a:t>
            </a:r>
            <a:endParaRPr lang="en-US" sz="4000" b="1" dirty="0">
              <a:latin typeface="+mj-lt"/>
            </a:endParaRPr>
          </a:p>
        </p:txBody>
      </p:sp>
      <p:sp>
        <p:nvSpPr>
          <p:cNvPr id="17" name="Rectangle 16"/>
          <p:cNvSpPr/>
          <p:nvPr/>
        </p:nvSpPr>
        <p:spPr>
          <a:xfrm>
            <a:off x="7139882" y="1331911"/>
            <a:ext cx="4680519" cy="2323713"/>
          </a:xfrm>
          <a:prstGeom prst="rect">
            <a:avLst/>
          </a:prstGeom>
          <a:solidFill>
            <a:schemeClr val="accent1">
              <a:lumMod val="20000"/>
              <a:lumOff val="80000"/>
            </a:schemeClr>
          </a:solidFill>
          <a:ln w="38100">
            <a:solidFill>
              <a:schemeClr val="accent1"/>
            </a:solidFill>
          </a:ln>
        </p:spPr>
        <p:txBody>
          <a:bodyPr wrap="square">
            <a:spAutoFit/>
          </a:bodyPr>
          <a:lstStyle/>
          <a:p>
            <a:endParaRPr lang="en-US" sz="500" b="1" i="1" dirty="0" smtClean="0"/>
          </a:p>
          <a:p>
            <a:r>
              <a:rPr lang="en-US" sz="2800" b="1" i="1" dirty="0" smtClean="0"/>
              <a:t>Example</a:t>
            </a:r>
            <a:endParaRPr lang="en-US" sz="1200" b="1" i="1" dirty="0" smtClean="0"/>
          </a:p>
          <a:p>
            <a:pPr marL="457200" indent="-457200">
              <a:buFont typeface="Arial" charset="0"/>
              <a:buChar char="•"/>
            </a:pPr>
            <a:r>
              <a:rPr lang="en-US" sz="2400" i="1" dirty="0" smtClean="0"/>
              <a:t>Someone </a:t>
            </a:r>
            <a:r>
              <a:rPr lang="en-US" sz="2400" i="1" dirty="0"/>
              <a:t>says, “I notice that the </a:t>
            </a:r>
            <a:r>
              <a:rPr lang="en-US" sz="2400" i="1" dirty="0" smtClean="0"/>
              <a:t>puppy is wagging its tail.”</a:t>
            </a:r>
          </a:p>
          <a:p>
            <a:pPr marL="457200" indent="-457200">
              <a:buFont typeface="Arial" charset="0"/>
              <a:buChar char="•"/>
            </a:pPr>
            <a:endParaRPr lang="en-US" sz="800" i="1" dirty="0" smtClean="0"/>
          </a:p>
          <a:p>
            <a:pPr marL="457200" indent="-457200">
              <a:buFont typeface="Arial" charset="0"/>
              <a:buChar char="•"/>
            </a:pPr>
            <a:r>
              <a:rPr lang="en-US" sz="2400" i="1" dirty="0" smtClean="0"/>
              <a:t>I could </a:t>
            </a:r>
            <a:r>
              <a:rPr lang="en-US" sz="2400" b="1" i="1" dirty="0" smtClean="0"/>
              <a:t>prompt </a:t>
            </a:r>
            <a:r>
              <a:rPr lang="en-US" sz="2400" i="1" dirty="0" smtClean="0"/>
              <a:t>by saying, “ What else do you notice?” </a:t>
            </a:r>
          </a:p>
          <a:p>
            <a:pPr marL="457200" indent="-457200">
              <a:buFont typeface="Arial" charset="0"/>
              <a:buChar char="•"/>
            </a:pPr>
            <a:endParaRPr lang="en-US" sz="800" dirty="0"/>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7762" y="2309199"/>
            <a:ext cx="1647398" cy="180216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250" y="4840043"/>
            <a:ext cx="5020437" cy="119996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1" name="Title 2"/>
          <p:cNvSpPr txBox="1">
            <a:spLocks/>
          </p:cNvSpPr>
          <p:nvPr/>
        </p:nvSpPr>
        <p:spPr>
          <a:xfrm>
            <a:off x="5693289" y="4824766"/>
            <a:ext cx="6298009" cy="1215245"/>
          </a:xfrm>
          <a:prstGeom prst="rect">
            <a:avLst/>
          </a:prstGeom>
          <a:solidFill>
            <a:schemeClr val="bg1">
              <a:alpha val="50000"/>
            </a:schemeClr>
          </a:solidFill>
          <a:ln w="38100">
            <a:solidFill>
              <a:schemeClr val="accent1"/>
            </a:solidFill>
          </a:ln>
        </p:spPr>
        <p:txBody>
          <a:bodyPr vert="horz" lIns="91440" tIns="45720" rIns="91440" bIns="45720" rtlCol="0" anchor="ctr" anchorCtr="0">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200" b="1" dirty="0" smtClean="0">
                <a:solidFill>
                  <a:schemeClr val="tx1"/>
                </a:solidFill>
                <a:latin typeface="+mn-lt"/>
              </a:rPr>
              <a:t>Prompting Gesture:</a:t>
            </a:r>
            <a:r>
              <a:rPr lang="en-US" sz="3200" dirty="0" smtClean="0">
                <a:solidFill>
                  <a:schemeClr val="tx1"/>
                </a:solidFill>
                <a:latin typeface="+mn-lt"/>
              </a:rPr>
              <a:t> </a:t>
            </a:r>
            <a:r>
              <a:rPr lang="en-US" sz="3200" dirty="0" smtClean="0">
                <a:solidFill>
                  <a:schemeClr val="tx1"/>
                </a:solidFill>
              </a:rPr>
              <a:t>Shrug shoulders then point to partner with index finger. </a:t>
            </a:r>
            <a:endParaRPr lang="en-US" sz="3200" dirty="0">
              <a:solidFill>
                <a:schemeClr val="tx1"/>
              </a:solidFill>
              <a:latin typeface="+mn-lt"/>
            </a:endParaRPr>
          </a:p>
        </p:txBody>
      </p:sp>
      <p:sp>
        <p:nvSpPr>
          <p:cNvPr id="13" name="TextBox 12"/>
          <p:cNvSpPr txBox="1"/>
          <p:nvPr/>
        </p:nvSpPr>
        <p:spPr>
          <a:xfrm>
            <a:off x="331897" y="1534096"/>
            <a:ext cx="4931144" cy="2185214"/>
          </a:xfrm>
          <a:prstGeom prst="rect">
            <a:avLst/>
          </a:prstGeom>
          <a:solidFill>
            <a:schemeClr val="accent1">
              <a:lumMod val="20000"/>
              <a:lumOff val="80000"/>
              <a:alpha val="50000"/>
            </a:schemeClr>
          </a:solidFill>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smtClean="0"/>
              <a:t>Prompt </a:t>
            </a:r>
            <a:r>
              <a:rPr lang="en-US" sz="2400" dirty="0" smtClean="0"/>
              <a:t>or question your partner</a:t>
            </a:r>
            <a:r>
              <a:rPr lang="en-US" sz="2400" b="1" dirty="0" smtClean="0"/>
              <a:t> </a:t>
            </a:r>
            <a:r>
              <a:rPr lang="en-US" sz="2400" dirty="0" smtClean="0"/>
              <a:t>to get more information.</a:t>
            </a:r>
          </a:p>
          <a:p>
            <a:endParaRPr lang="en-US" sz="800" dirty="0" smtClean="0"/>
          </a:p>
          <a:p>
            <a:pPr marL="457200" indent="-457200">
              <a:buFont typeface="Wingdings" charset="2"/>
              <a:buChar char="ü"/>
            </a:pPr>
            <a:r>
              <a:rPr lang="en-US" sz="2400" dirty="0" smtClean="0"/>
              <a:t>listen actively to your partner’s ideas</a:t>
            </a:r>
          </a:p>
          <a:p>
            <a:pPr marL="914400" lvl="1" indent="-457200">
              <a:buFont typeface="Wingdings" charset="2"/>
              <a:buChar char="ü"/>
            </a:pPr>
            <a:endParaRPr lang="en-US" sz="800" dirty="0"/>
          </a:p>
          <a:p>
            <a:pPr marL="342900" indent="-342900">
              <a:buFont typeface="Wingdings" charset="2"/>
              <a:buChar char="ü"/>
            </a:pPr>
            <a:r>
              <a:rPr lang="en-US" sz="2400" dirty="0"/>
              <a:t>t</a:t>
            </a:r>
            <a:r>
              <a:rPr lang="en-US" sz="2400" dirty="0" smtClean="0"/>
              <a:t>hen ask a question</a:t>
            </a:r>
            <a:endParaRPr lang="en-US" sz="2400" dirty="0"/>
          </a:p>
        </p:txBody>
      </p:sp>
    </p:spTree>
    <p:extLst>
      <p:ext uri="{BB962C8B-B14F-4D97-AF65-F5344CB8AC3E}">
        <p14:creationId xmlns:p14="http://schemas.microsoft.com/office/powerpoint/2010/main" val="128489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dissolv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dissolve">
                                      <p:cBhvr>
                                        <p:cTn id="17" dur="500"/>
                                        <p:tgtEl>
                                          <p:spTgt spid="1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dissolve">
                                      <p:cBhvr>
                                        <p:cTn id="22" dur="500"/>
                                        <p:tgtEl>
                                          <p:spTgt spid="17">
                                            <p:txEl>
                                              <p:pRg st="1" end="1"/>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7">
                                            <p:txEl>
                                              <p:pRg st="2" end="2"/>
                                            </p:txEl>
                                          </p:spTgt>
                                        </p:tgtEl>
                                        <p:attrNameLst>
                                          <p:attrName>style.visibility</p:attrName>
                                        </p:attrNameLst>
                                      </p:cBhvr>
                                      <p:to>
                                        <p:strVal val="visible"/>
                                      </p:to>
                                    </p:set>
                                    <p:animEffect transition="in" filter="dissolve">
                                      <p:cBhvr>
                                        <p:cTn id="25" dur="500"/>
                                        <p:tgtEl>
                                          <p:spTgt spid="17">
                                            <p:txEl>
                                              <p:pRg st="2" end="2"/>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dissolv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7">
                                            <p:txEl>
                                              <p:pRg st="4" end="4"/>
                                            </p:txEl>
                                          </p:spTgt>
                                        </p:tgtEl>
                                        <p:attrNameLst>
                                          <p:attrName>style.visibility</p:attrName>
                                        </p:attrNameLst>
                                      </p:cBhvr>
                                      <p:to>
                                        <p:strVal val="visible"/>
                                      </p:to>
                                    </p:set>
                                    <p:animEffect transition="in" filter="dissolve">
                                      <p:cBhvr>
                                        <p:cTn id="33" dur="500"/>
                                        <p:tgtEl>
                                          <p:spTgt spid="17">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1825024" y="743292"/>
            <a:ext cx="9111376" cy="807671"/>
          </a:xfrm>
        </p:spPr>
        <p:txBody>
          <a:bodyPr>
            <a:noAutofit/>
          </a:bodyPr>
          <a:lstStyle/>
          <a:p>
            <a:r>
              <a:rPr lang="en-US" dirty="0" smtClean="0">
                <a:solidFill>
                  <a:schemeClr val="tx1"/>
                </a:solidFill>
                <a:latin typeface="Calibri" charset="0"/>
                <a:ea typeface="Calibri" charset="0"/>
                <a:cs typeface="Arial" charset="0"/>
              </a:rPr>
              <a:t>What will you say to </a:t>
            </a:r>
            <a:r>
              <a:rPr lang="en-US" b="1" dirty="0" smtClean="0">
                <a:solidFill>
                  <a:schemeClr val="tx1"/>
                </a:solidFill>
                <a:latin typeface="Calibri" charset="0"/>
                <a:ea typeface="Calibri" charset="0"/>
                <a:cs typeface="Arial" charset="0"/>
              </a:rPr>
              <a:t>prompt </a:t>
            </a:r>
            <a:r>
              <a:rPr lang="en-US" dirty="0" smtClean="0">
                <a:solidFill>
                  <a:schemeClr val="tx1"/>
                </a:solidFill>
                <a:latin typeface="Calibri" charset="0"/>
                <a:ea typeface="Calibri" charset="0"/>
                <a:cs typeface="Arial" charset="0"/>
              </a:rPr>
              <a:t>your partner for more information?</a:t>
            </a:r>
            <a:endParaRPr lang="en-US" dirty="0">
              <a:solidFill>
                <a:schemeClr val="tx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86" y="300902"/>
            <a:ext cx="1035612" cy="1156901"/>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1" name="Group 10"/>
          <p:cNvGrpSpPr/>
          <p:nvPr/>
        </p:nvGrpSpPr>
        <p:grpSpPr>
          <a:xfrm>
            <a:off x="5466311" y="2575958"/>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4876" y="1439534"/>
            <a:ext cx="3877124" cy="4867960"/>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1814632598"/>
              </p:ext>
            </p:extLst>
          </p:nvPr>
        </p:nvGraphicFramePr>
        <p:xfrm>
          <a:off x="374486" y="2125774"/>
          <a:ext cx="4449441" cy="3343152"/>
        </p:xfrm>
        <a:graphic>
          <a:graphicData uri="http://schemas.openxmlformats.org/drawingml/2006/table">
            <a:tbl>
              <a:tblPr firstRow="1" bandRow="1">
                <a:tableStyleId>{073A0DAA-6AF3-43AB-8588-CEC1D06C72B9}</a:tableStyleId>
              </a:tblPr>
              <a:tblGrid>
                <a:gridCol w="4449441"/>
              </a:tblGrid>
              <a:tr h="626841">
                <a:tc>
                  <a:txBody>
                    <a:bodyPr/>
                    <a:lstStyle/>
                    <a:p>
                      <a:pPr algn="ctr"/>
                      <a:r>
                        <a:rPr lang="en-US" sz="2400" dirty="0" smtClean="0">
                          <a:solidFill>
                            <a:schemeClr val="bg1"/>
                          </a:solidFill>
                        </a:rPr>
                        <a:t>PROMPT</a:t>
                      </a:r>
                      <a:r>
                        <a:rPr lang="en-US" sz="2400" baseline="0" dirty="0" smtClean="0">
                          <a:solidFill>
                            <a:schemeClr val="bg1"/>
                          </a:solidFill>
                        </a:rPr>
                        <a:t> STARTER</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26841">
                <a:tc>
                  <a:txBody>
                    <a:bodyPr/>
                    <a:lstStyle/>
                    <a:p>
                      <a:pPr algn="ctr"/>
                      <a:r>
                        <a:rPr lang="en-US" sz="2400" b="1" dirty="0" smtClean="0"/>
                        <a:t> PROMPT</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462629">
                <a:tc>
                  <a:txBody>
                    <a:bodyPr/>
                    <a:lstStyle/>
                    <a:p>
                      <a:pPr marL="0" marR="0" algn="ctr">
                        <a:spcBef>
                          <a:spcPts val="0"/>
                        </a:spcBef>
                        <a:spcAft>
                          <a:spcPts val="0"/>
                        </a:spcAft>
                      </a:pPr>
                      <a:r>
                        <a:rPr lang="en-US" sz="3200" b="0" dirty="0" smtClean="0">
                          <a:effectLst/>
                        </a:rPr>
                        <a:t>What can you add?</a:t>
                      </a:r>
                    </a:p>
                    <a:p>
                      <a:pPr marL="0" marR="0" algn="ctr">
                        <a:spcBef>
                          <a:spcPts val="0"/>
                        </a:spcBef>
                        <a:spcAft>
                          <a:spcPts val="0"/>
                        </a:spcAft>
                      </a:pPr>
                      <a:endParaRPr lang="en-US" sz="1700" b="0" dirty="0" smtClean="0">
                        <a:effectLst/>
                      </a:endParaRPr>
                    </a:p>
                    <a:p>
                      <a:pPr marL="0" marR="0" algn="ctr">
                        <a:spcBef>
                          <a:spcPts val="0"/>
                        </a:spcBef>
                        <a:spcAft>
                          <a:spcPts val="0"/>
                        </a:spcAft>
                      </a:pPr>
                      <a:r>
                        <a:rPr lang="en-US" sz="3200" b="0" dirty="0" smtClean="0">
                          <a:effectLst/>
                        </a:rPr>
                        <a:t>What else do you notice?</a:t>
                      </a:r>
                      <a:r>
                        <a:rPr lang="en-US" sz="3200" b="0" baseline="0" dirty="0" smtClean="0">
                          <a:effectLs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26841">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bl>
          </a:graphicData>
        </a:graphic>
      </p:graphicFrame>
    </p:spTree>
    <p:extLst>
      <p:ext uri="{BB962C8B-B14F-4D97-AF65-F5344CB8AC3E}">
        <p14:creationId xmlns:p14="http://schemas.microsoft.com/office/powerpoint/2010/main" val="113806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9"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1157801"/>
            <a:ext cx="7054850" cy="5028159"/>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827278" y="114063"/>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16" name="TextBox 15"/>
          <p:cNvSpPr txBox="1"/>
          <p:nvPr/>
        </p:nvSpPr>
        <p:spPr>
          <a:xfrm>
            <a:off x="10065976" y="1051492"/>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5875" y="213880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501238476"/>
              </p:ext>
            </p:extLst>
          </p:nvPr>
        </p:nvGraphicFramePr>
        <p:xfrm>
          <a:off x="379287" y="2491189"/>
          <a:ext cx="4419057" cy="2926080"/>
        </p:xfrm>
        <a:graphic>
          <a:graphicData uri="http://schemas.openxmlformats.org/drawingml/2006/table">
            <a:tbl>
              <a:tblPr firstRow="1" bandRow="1">
                <a:tableStyleId>{073A0DAA-6AF3-43AB-8588-CEC1D06C72B9}</a:tableStyleId>
              </a:tblPr>
              <a:tblGrid>
                <a:gridCol w="4419057"/>
              </a:tblGrid>
              <a:tr h="447402">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45048">
                <a:tc>
                  <a:txBody>
                    <a:bodyPr/>
                    <a:lstStyle/>
                    <a:p>
                      <a:pPr algn="ctr"/>
                      <a:r>
                        <a:rPr lang="en-US" sz="2400" b="1" dirty="0" smtClean="0"/>
                        <a:t> PROMPT</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13340">
                <a:tc>
                  <a:txBody>
                    <a:bodyPr/>
                    <a:lstStyle/>
                    <a:p>
                      <a:pPr marL="0" marR="0" algn="ctr">
                        <a:spcBef>
                          <a:spcPts val="0"/>
                        </a:spcBef>
                        <a:spcAft>
                          <a:spcPts val="0"/>
                        </a:spcAft>
                      </a:pPr>
                      <a:r>
                        <a:rPr lang="en-US" sz="3200" b="0" dirty="0" smtClean="0">
                          <a:effectLst/>
                        </a:rPr>
                        <a:t>What can you add?</a:t>
                      </a:r>
                    </a:p>
                    <a:p>
                      <a:pPr marL="0" marR="0" algn="ctr">
                        <a:spcBef>
                          <a:spcPts val="0"/>
                        </a:spcBef>
                        <a:spcAft>
                          <a:spcPts val="0"/>
                        </a:spcAft>
                      </a:pPr>
                      <a:endParaRPr lang="en-US" sz="3200" b="0" dirty="0" smtClean="0">
                        <a:effectLst/>
                      </a:endParaRPr>
                    </a:p>
                    <a:p>
                      <a:pPr marL="0" marR="0" algn="ctr">
                        <a:spcBef>
                          <a:spcPts val="0"/>
                        </a:spcBef>
                        <a:spcAft>
                          <a:spcPts val="0"/>
                        </a:spcAft>
                      </a:pPr>
                      <a:r>
                        <a:rPr lang="en-US" sz="3200" b="0" dirty="0" smtClean="0">
                          <a:effectLst/>
                        </a:rPr>
                        <a:t>What else do you notice?</a:t>
                      </a:r>
                      <a:endParaRPr lang="en-US" sz="3200" b="0" dirty="0">
                        <a:effectLst/>
                        <a:latin typeface="Avenir Next" charset="0"/>
                        <a:ea typeface="Calibri"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23634">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11" name="TextBox 10"/>
          <p:cNvSpPr txBox="1"/>
          <p:nvPr/>
        </p:nvSpPr>
        <p:spPr>
          <a:xfrm>
            <a:off x="5874861" y="3649429"/>
            <a:ext cx="2695398" cy="461665"/>
          </a:xfrm>
          <a:prstGeom prst="rect">
            <a:avLst/>
          </a:prstGeom>
          <a:noFill/>
        </p:spPr>
        <p:txBody>
          <a:bodyPr wrap="square" rtlCol="0">
            <a:spAutoFit/>
          </a:bodyPr>
          <a:lstStyle/>
          <a:p>
            <a:r>
              <a:rPr lang="en-US" sz="2400" b="1" dirty="0" smtClean="0">
                <a:solidFill>
                  <a:srgbClr val="FF0000"/>
                </a:solidFill>
              </a:rPr>
              <a:t>I also think</a:t>
            </a:r>
            <a:r>
              <a:rPr lang="mr-IN" sz="2400" b="1" dirty="0" smtClean="0">
                <a:solidFill>
                  <a:srgbClr val="FF0000"/>
                </a:solidFill>
              </a:rPr>
              <a:t>…</a:t>
            </a:r>
            <a:endParaRPr lang="en-US" sz="2400" b="1" dirty="0">
              <a:solidFill>
                <a:srgbClr val="FF0000"/>
              </a:solidFill>
            </a:endParaRPr>
          </a:p>
        </p:txBody>
      </p:sp>
      <p:sp>
        <p:nvSpPr>
          <p:cNvPr id="12" name="TextBox 11"/>
          <p:cNvSpPr txBox="1"/>
          <p:nvPr/>
        </p:nvSpPr>
        <p:spPr>
          <a:xfrm>
            <a:off x="5874860" y="5160054"/>
            <a:ext cx="4640739" cy="461665"/>
          </a:xfrm>
          <a:prstGeom prst="rect">
            <a:avLst/>
          </a:prstGeom>
          <a:noFill/>
        </p:spPr>
        <p:txBody>
          <a:bodyPr wrap="square" rtlCol="0">
            <a:spAutoFit/>
          </a:bodyPr>
          <a:lstStyle/>
          <a:p>
            <a:r>
              <a:rPr lang="en-US" sz="2400" b="1" dirty="0" smtClean="0">
                <a:solidFill>
                  <a:srgbClr val="FF0000"/>
                </a:solidFill>
              </a:rPr>
              <a:t>What else do you notice?</a:t>
            </a:r>
            <a:endParaRPr lang="en-US" sz="2400" b="1" dirty="0">
              <a:solidFill>
                <a:srgbClr val="FF0000"/>
              </a:solidFill>
              <a:latin typeface="Avenir Next" charset="0"/>
              <a:ea typeface="Calibri" charset="0"/>
              <a:cs typeface="Arial" charset="0"/>
            </a:endParaRPr>
          </a:p>
        </p:txBody>
      </p:sp>
    </p:spTree>
    <p:extLst>
      <p:ext uri="{BB962C8B-B14F-4D97-AF65-F5344CB8AC3E}">
        <p14:creationId xmlns:p14="http://schemas.microsoft.com/office/powerpoint/2010/main" val="159201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par>
                                <p:cTn id="13" presetID="9"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par>
                                <p:cTn id="19" presetID="9" presetClass="entr" presetSubtype="0"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1" grpId="0"/>
      <p:bldP spid="1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GUIDED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smtClean="0"/>
              <a:t>building on </a:t>
            </a:r>
            <a:r>
              <a:rPr lang="en-US" sz="2600" dirty="0"/>
              <a:t>what your partner said.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7" name="Picture 6" descr="obamakids.jpg"/>
          <p:cNvPicPr/>
          <p:nvPr/>
        </p:nvPicPr>
        <p:blipFill>
          <a:blip r:embed="rId4">
            <a:extLst>
              <a:ext uri="{28A0092B-C50C-407E-A947-70E740481C1C}">
                <a14:useLocalDpi xmlns:a14="http://schemas.microsoft.com/office/drawing/2010/main" val="0"/>
              </a:ext>
            </a:extLst>
          </a:blip>
          <a:srcRect/>
          <a:stretch>
            <a:fillRect/>
          </a:stretch>
        </p:blipFill>
        <p:spPr bwMode="auto">
          <a:xfrm>
            <a:off x="3498485" y="16500"/>
            <a:ext cx="8656191" cy="62070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6052799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014" y="2354405"/>
            <a:ext cx="1277889" cy="1396501"/>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515469" y="4971836"/>
            <a:ext cx="2394980" cy="1136885"/>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000" b="1" u="sng" dirty="0" smtClean="0"/>
              <a:t>Listen </a:t>
            </a:r>
            <a:r>
              <a:rPr lang="en-US" sz="2000" b="1" u="sng" dirty="0"/>
              <a:t>actively </a:t>
            </a:r>
            <a:r>
              <a:rPr lang="en-US" sz="2000" dirty="0"/>
              <a:t>to what two partners say to each other</a:t>
            </a:r>
            <a:r>
              <a:rPr lang="en-US" sz="2000" dirty="0" smtClean="0"/>
              <a:t>.</a:t>
            </a:r>
          </a:p>
          <a:p>
            <a:endParaRPr lang="en-US" sz="1400" dirty="0"/>
          </a:p>
        </p:txBody>
      </p:sp>
      <p:pic>
        <p:nvPicPr>
          <p:cNvPr id="11" name="Picture 10"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3359020" y="82910"/>
            <a:ext cx="8705461" cy="61650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526" y="613200"/>
            <a:ext cx="2862213" cy="82371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06667" y="5435204"/>
            <a:ext cx="812800" cy="812800"/>
          </a:xfrm>
          <a:prstGeom prst="rect">
            <a:avLst/>
          </a:prstGeom>
        </p:spPr>
      </p:pic>
    </p:spTree>
    <p:extLst>
      <p:ext uri="{BB962C8B-B14F-4D97-AF65-F5344CB8AC3E}">
        <p14:creationId xmlns:p14="http://schemas.microsoft.com/office/powerpoint/2010/main" val="51301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0657" fill="hold"/>
                                        <p:tgtEl>
                                          <p:spTgt spid="4"/>
                                        </p:tgtEl>
                                      </p:cBhvr>
                                    </p:cmd>
                                  </p:childTnLst>
                                </p:cTn>
                              </p:par>
                            </p:childTnLst>
                          </p:cTn>
                        </p:par>
                      </p:childTnLst>
                    </p:cTn>
                  </p:par>
                </p:childTnLst>
              </p:cTn>
              <p:nextCondLst>
                <p:cond evt="onClick" delay="0">
                  <p:tgtEl>
                    <p:spTgt spid="4"/>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6839339" y="1084501"/>
            <a:ext cx="4994070" cy="2641883"/>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endParaRPr lang="en-US" sz="2000" i="1" dirty="0" smtClean="0"/>
          </a:p>
          <a:p>
            <a:pPr marL="457200" indent="-457200">
              <a:buFont typeface="Arial" charset="0"/>
              <a:buChar char="•"/>
            </a:pPr>
            <a:r>
              <a:rPr lang="en-US" sz="2000" i="1" dirty="0" smtClean="0"/>
              <a:t>Hmmm. Student B began by saying, “</a:t>
            </a:r>
            <a:r>
              <a:rPr lang="en-US" sz="2000" b="1" i="1" u="sng" dirty="0" smtClean="0"/>
              <a:t>What else </a:t>
            </a:r>
            <a:r>
              <a:rPr lang="en-US" sz="2000" i="1" dirty="0" smtClean="0"/>
              <a:t>do you notice?” Why did he say that?</a:t>
            </a:r>
          </a:p>
          <a:p>
            <a:pPr marL="457200" indent="-457200">
              <a:buFont typeface="Arial" charset="0"/>
              <a:buChar char="•"/>
            </a:pPr>
            <a:endParaRPr lang="en-US" sz="800" i="1" dirty="0" smtClean="0"/>
          </a:p>
          <a:p>
            <a:pPr marL="457200" indent="-457200">
              <a:buFont typeface="Arial" charset="0"/>
              <a:buChar char="•"/>
            </a:pPr>
            <a:r>
              <a:rPr lang="en-US" sz="2000" i="1" dirty="0" smtClean="0"/>
              <a:t>“</a:t>
            </a:r>
            <a:r>
              <a:rPr lang="en-US" sz="2000" b="1" i="1" u="sng" dirty="0" smtClean="0"/>
              <a:t>What else </a:t>
            </a:r>
            <a:r>
              <a:rPr lang="en-US" sz="2000" i="1" dirty="0" smtClean="0"/>
              <a:t>do you notice?” is one way we can prompt our partner to give us more information.</a:t>
            </a:r>
          </a:p>
          <a:p>
            <a:pPr marL="457200" indent="-457200">
              <a:buFont typeface="Arial" charset="0"/>
              <a:buChar char="•"/>
            </a:pPr>
            <a:endParaRPr lang="en-US" sz="1000" i="1" dirty="0" smtClean="0"/>
          </a:p>
          <a:p>
            <a:pPr marL="457200" indent="-457200">
              <a:buFont typeface="Arial" charset="0"/>
              <a:buChar char="•"/>
            </a:pPr>
            <a:r>
              <a:rPr lang="en-US" sz="2000" i="1" dirty="0" smtClean="0"/>
              <a:t>Let’s listen again.</a:t>
            </a:r>
          </a:p>
          <a:p>
            <a:pPr marL="457200" indent="-457200">
              <a:buFont typeface="Arial" charset="0"/>
              <a:buChar char="•"/>
            </a:pPr>
            <a:endParaRPr lang="en-US" sz="800" i="1" dirty="0" smtClean="0"/>
          </a:p>
          <a:p>
            <a:pPr marL="457200" indent="-457200">
              <a:buFont typeface="Arial" charset="0"/>
              <a:buChar char="•"/>
            </a:pPr>
            <a:endParaRPr lang="en-US" sz="800" i="1" dirty="0"/>
          </a:p>
          <a:p>
            <a:pPr marL="457200" indent="-457200">
              <a:buFont typeface="Arial" charset="0"/>
              <a:buChar char="•"/>
            </a:pPr>
            <a:endParaRPr lang="en-US" sz="800" i="1" dirty="0" smtClean="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205" y="6348728"/>
            <a:ext cx="584200" cy="596900"/>
          </a:xfrm>
          <a:prstGeom prst="rect">
            <a:avLst/>
          </a:prstGeom>
        </p:spPr>
      </p:pic>
      <p:pic>
        <p:nvPicPr>
          <p:cNvPr id="17" name="Picture 16" descr="/Users/mstaine/Desktop/ThinkAloudIcon.png"/>
          <p:cNvPicPr/>
          <p:nvPr/>
        </p:nvPicPr>
        <p:blipFill>
          <a:blip r:embed="rId4">
            <a:extLst>
              <a:ext uri="{28A0092B-C50C-407E-A947-70E740481C1C}">
                <a14:useLocalDpi xmlns:a14="http://schemas.microsoft.com/office/drawing/2010/main" val="0"/>
              </a:ext>
            </a:extLst>
          </a:blip>
          <a:srcRect/>
          <a:stretch>
            <a:fillRect/>
          </a:stretch>
        </p:blipFill>
        <p:spPr bwMode="auto">
          <a:xfrm>
            <a:off x="5094590" y="1435593"/>
            <a:ext cx="1090869" cy="113447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0" name="Table 9"/>
          <p:cNvGraphicFramePr>
            <a:graphicFrameLocks noGrp="1"/>
          </p:cNvGraphicFramePr>
          <p:nvPr>
            <p:extLst>
              <p:ext uri="{D42A27DB-BD31-4B8C-83A1-F6EECF244321}">
                <p14:modId xmlns:p14="http://schemas.microsoft.com/office/powerpoint/2010/main" val="1351821697"/>
              </p:ext>
            </p:extLst>
          </p:nvPr>
        </p:nvGraphicFramePr>
        <p:xfrm>
          <a:off x="248083" y="4882704"/>
          <a:ext cx="11510681" cy="1280160"/>
        </p:xfrm>
        <a:graphic>
          <a:graphicData uri="http://schemas.openxmlformats.org/drawingml/2006/table">
            <a:tbl>
              <a:tblPr firstRow="1" firstCol="1" bandRow="1">
                <a:tableStyleId>{D7AC3CCA-C797-4891-BE02-D94E43425B78}</a:tableStyleId>
              </a:tblPr>
              <a:tblGrid>
                <a:gridCol w="1841974"/>
                <a:gridCol w="9668707"/>
              </a:tblGrid>
              <a:tr h="387985">
                <a:tc>
                  <a:txBody>
                    <a:bodyPr/>
                    <a:lstStyle/>
                    <a:p>
                      <a:pPr marL="0" marR="0" algn="r">
                        <a:spcBef>
                          <a:spcPts val="0"/>
                        </a:spcBef>
                        <a:spcAft>
                          <a:spcPts val="0"/>
                        </a:spcAft>
                      </a:pPr>
                      <a:r>
                        <a:rPr lang="en-US" sz="2800" dirty="0" smtClean="0">
                          <a:effectLst/>
                        </a:rPr>
                        <a:t>Student </a:t>
                      </a:r>
                      <a:r>
                        <a:rPr lang="en-US" sz="2800" dirty="0">
                          <a:effectLst/>
                        </a:rPr>
                        <a:t>A:</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0" dirty="0">
                          <a:effectLst/>
                        </a:rPr>
                        <a:t>I notice </a:t>
                      </a:r>
                      <a:r>
                        <a:rPr lang="en-US" sz="2800" b="0" dirty="0" smtClean="0">
                          <a:effectLst/>
                        </a:rPr>
                        <a:t>President</a:t>
                      </a:r>
                      <a:r>
                        <a:rPr lang="en-US" sz="2800" b="0" baseline="0" dirty="0" smtClean="0">
                          <a:effectLst/>
                        </a:rPr>
                        <a:t> Obama </a:t>
                      </a:r>
                      <a:r>
                        <a:rPr lang="en-US" sz="2800" b="0" dirty="0" smtClean="0">
                          <a:effectLst/>
                        </a:rPr>
                        <a:t>wearing</a:t>
                      </a:r>
                      <a:r>
                        <a:rPr lang="en-US" sz="2800" b="0" baseline="0" dirty="0" smtClean="0">
                          <a:effectLst/>
                        </a:rPr>
                        <a:t> a blue tie with his sleeve rolled up.  He is looking through a black magnifying glass.</a:t>
                      </a:r>
                      <a:endParaRPr lang="en-US" sz="2800" b="0" dirty="0">
                        <a:effectLst/>
                        <a:latin typeface="Avenir Next" charset="0"/>
                        <a:ea typeface="Calibri" charset="0"/>
                        <a:cs typeface="Arial" charset="0"/>
                      </a:endParaRPr>
                    </a:p>
                  </a:txBody>
                  <a:tcPr marL="68580" marR="68580" marT="0" marB="0"/>
                </a:tc>
              </a:tr>
              <a:tr h="354965">
                <a:tc>
                  <a:txBody>
                    <a:bodyPr/>
                    <a:lstStyle/>
                    <a:p>
                      <a:pPr marL="0" marR="0" algn="r">
                        <a:spcBef>
                          <a:spcPts val="0"/>
                        </a:spcBef>
                        <a:spcAft>
                          <a:spcPts val="0"/>
                        </a:spcAft>
                      </a:pPr>
                      <a:r>
                        <a:rPr lang="en-US" sz="2800" dirty="0" smtClean="0">
                          <a:effectLst/>
                        </a:rPr>
                        <a:t>Student </a:t>
                      </a:r>
                      <a:r>
                        <a:rPr lang="en-US" sz="2800" dirty="0">
                          <a:effectLst/>
                        </a:rPr>
                        <a:t>B:</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1" u="sng" dirty="0" smtClean="0">
                          <a:effectLst/>
                        </a:rPr>
                        <a:t>What else</a:t>
                      </a:r>
                      <a:r>
                        <a:rPr lang="en-US" sz="2800" b="1" u="sng" baseline="0" dirty="0" smtClean="0">
                          <a:effectLst/>
                        </a:rPr>
                        <a:t> </a:t>
                      </a:r>
                      <a:r>
                        <a:rPr lang="en-US" sz="2800" u="none" baseline="0" dirty="0" smtClean="0">
                          <a:effectLst/>
                        </a:rPr>
                        <a:t>do you notice?</a:t>
                      </a:r>
                      <a:endParaRPr lang="en-US" sz="2800" dirty="0">
                        <a:effectLst/>
                        <a:latin typeface="Avenir Next" charset="0"/>
                        <a:ea typeface="Calibri" charset="0"/>
                        <a:cs typeface="Arial" charset="0"/>
                      </a:endParaRPr>
                    </a:p>
                  </a:txBody>
                  <a:tcPr marL="68580" marR="68580" marT="0" marB="0"/>
                </a:tc>
              </a:tr>
            </a:tbl>
          </a:graphicData>
        </a:graphic>
      </p:graphicFrame>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179" y="287929"/>
            <a:ext cx="4074530" cy="94824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aphicFrame>
        <p:nvGraphicFramePr>
          <p:cNvPr id="14" name="Table 13"/>
          <p:cNvGraphicFramePr>
            <a:graphicFrameLocks noGrp="1"/>
          </p:cNvGraphicFramePr>
          <p:nvPr>
            <p:extLst>
              <p:ext uri="{D42A27DB-BD31-4B8C-83A1-F6EECF244321}">
                <p14:modId xmlns:p14="http://schemas.microsoft.com/office/powerpoint/2010/main" val="1849610576"/>
              </p:ext>
            </p:extLst>
          </p:nvPr>
        </p:nvGraphicFramePr>
        <p:xfrm>
          <a:off x="366180" y="1644990"/>
          <a:ext cx="4243142" cy="2777719"/>
        </p:xfrm>
        <a:graphic>
          <a:graphicData uri="http://schemas.openxmlformats.org/drawingml/2006/table">
            <a:tbl>
              <a:tblPr firstRow="1" bandRow="1">
                <a:tableStyleId>{073A0DAA-6AF3-43AB-8588-CEC1D06C72B9}</a:tableStyleId>
              </a:tblPr>
              <a:tblGrid>
                <a:gridCol w="4243142"/>
              </a:tblGrid>
              <a:tr h="548234">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48234">
                <a:tc>
                  <a:txBody>
                    <a:bodyPr/>
                    <a:lstStyle/>
                    <a:p>
                      <a:pPr algn="ctr"/>
                      <a:r>
                        <a:rPr lang="en-US" sz="2400" b="1" dirty="0" smtClean="0"/>
                        <a:t> PROMPT</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133017">
                <a:tc>
                  <a:txBody>
                    <a:bodyPr/>
                    <a:lstStyle/>
                    <a:p>
                      <a:pPr marL="0" marR="0" algn="ctr">
                        <a:spcBef>
                          <a:spcPts val="0"/>
                        </a:spcBef>
                        <a:spcAft>
                          <a:spcPts val="0"/>
                        </a:spcAft>
                      </a:pPr>
                      <a:r>
                        <a:rPr lang="en-US" sz="2400" b="0" dirty="0" smtClean="0">
                          <a:effectLst/>
                        </a:rPr>
                        <a:t>What can you add?</a:t>
                      </a:r>
                    </a:p>
                    <a:p>
                      <a:pPr marL="0" marR="0" algn="ctr">
                        <a:spcBef>
                          <a:spcPts val="0"/>
                        </a:spcBef>
                        <a:spcAft>
                          <a:spcPts val="0"/>
                        </a:spcAft>
                      </a:pPr>
                      <a:endParaRPr lang="en-US" sz="800" b="0" dirty="0" smtClean="0">
                        <a:effectLst/>
                      </a:endParaRPr>
                    </a:p>
                    <a:p>
                      <a:pPr marL="0" marR="0" algn="ctr">
                        <a:spcBef>
                          <a:spcPts val="0"/>
                        </a:spcBef>
                        <a:spcAft>
                          <a:spcPts val="0"/>
                        </a:spcAft>
                      </a:pPr>
                      <a:r>
                        <a:rPr lang="en-US" sz="2400" b="0" dirty="0" smtClean="0">
                          <a:effectLst/>
                        </a:rPr>
                        <a:t>What else do you notice?</a:t>
                      </a:r>
                      <a:endParaRPr lang="en-US" sz="2400" b="0" dirty="0">
                        <a:effectLst/>
                        <a:latin typeface="Avenir Next" charset="0"/>
                        <a:ea typeface="Calibri"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48234">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bl>
          </a:graphicData>
        </a:graphic>
      </p:graphicFrame>
    </p:spTree>
    <p:extLst>
      <p:ext uri="{BB962C8B-B14F-4D97-AF65-F5344CB8AC3E}">
        <p14:creationId xmlns:p14="http://schemas.microsoft.com/office/powerpoint/2010/main" val="10089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dissolv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bamakids.jpg"/>
          <p:cNvPicPr/>
          <p:nvPr/>
        </p:nvPicPr>
        <p:blipFill>
          <a:blip r:embed="rId3">
            <a:extLst>
              <a:ext uri="{28A0092B-C50C-407E-A947-70E740481C1C}">
                <a14:useLocalDpi xmlns:a14="http://schemas.microsoft.com/office/drawing/2010/main" val="0"/>
              </a:ext>
            </a:extLst>
          </a:blip>
          <a:srcRect/>
          <a:stretch>
            <a:fillRect/>
          </a:stretch>
        </p:blipFill>
        <p:spPr bwMode="auto">
          <a:xfrm>
            <a:off x="3275045" y="97045"/>
            <a:ext cx="8828952" cy="4690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5" name="Table 4"/>
          <p:cNvGraphicFramePr>
            <a:graphicFrameLocks noGrp="1"/>
          </p:cNvGraphicFramePr>
          <p:nvPr>
            <p:extLst>
              <p:ext uri="{D42A27DB-BD31-4B8C-83A1-F6EECF244321}">
                <p14:modId xmlns:p14="http://schemas.microsoft.com/office/powerpoint/2010/main" val="1638953922"/>
              </p:ext>
            </p:extLst>
          </p:nvPr>
        </p:nvGraphicFramePr>
        <p:xfrm>
          <a:off x="382514" y="4944619"/>
          <a:ext cx="11510681" cy="1234440"/>
        </p:xfrm>
        <a:graphic>
          <a:graphicData uri="http://schemas.openxmlformats.org/drawingml/2006/table">
            <a:tbl>
              <a:tblPr firstRow="1" firstCol="1" bandRow="1">
                <a:tableStyleId>{D7AC3CCA-C797-4891-BE02-D94E43425B78}</a:tableStyleId>
              </a:tblPr>
              <a:tblGrid>
                <a:gridCol w="1953941"/>
                <a:gridCol w="9556740"/>
              </a:tblGrid>
              <a:tr h="435259">
                <a:tc>
                  <a:txBody>
                    <a:bodyPr/>
                    <a:lstStyle/>
                    <a:p>
                      <a:pPr marL="0" marR="0" algn="r">
                        <a:spcBef>
                          <a:spcPts val="0"/>
                        </a:spcBef>
                        <a:spcAft>
                          <a:spcPts val="0"/>
                        </a:spcAft>
                      </a:pPr>
                      <a:r>
                        <a:rPr lang="en-US" sz="2700" dirty="0">
                          <a:effectLst/>
                        </a:rPr>
                        <a:t>Student A:</a:t>
                      </a:r>
                      <a:endParaRPr lang="en-US" sz="27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700" b="0" dirty="0" smtClean="0">
                          <a:effectLst/>
                        </a:rPr>
                        <a:t>I notice President</a:t>
                      </a:r>
                      <a:r>
                        <a:rPr lang="en-US" sz="2700" b="0" baseline="0" dirty="0" smtClean="0">
                          <a:effectLst/>
                        </a:rPr>
                        <a:t> Obama </a:t>
                      </a:r>
                      <a:r>
                        <a:rPr lang="en-US" sz="2700" b="0" dirty="0" smtClean="0">
                          <a:effectLst/>
                        </a:rPr>
                        <a:t>wearing</a:t>
                      </a:r>
                      <a:r>
                        <a:rPr lang="en-US" sz="2700" b="0" baseline="0" dirty="0" smtClean="0">
                          <a:effectLst/>
                        </a:rPr>
                        <a:t> a blue tie with his sleeve rolled up.  He is looking through a black magnifying glass.</a:t>
                      </a:r>
                      <a:endParaRPr lang="en-US" sz="2700" b="0" dirty="0">
                        <a:effectLst/>
                        <a:latin typeface="Avenir Next" charset="0"/>
                        <a:ea typeface="Calibri" charset="0"/>
                        <a:cs typeface="Arial" charset="0"/>
                      </a:endParaRPr>
                    </a:p>
                  </a:txBody>
                  <a:tcPr marL="68580" marR="68580" marT="0" marB="0"/>
                </a:tc>
              </a:tr>
              <a:tr h="398215">
                <a:tc>
                  <a:txBody>
                    <a:bodyPr/>
                    <a:lstStyle/>
                    <a:p>
                      <a:pPr marL="0" marR="0" algn="r">
                        <a:spcBef>
                          <a:spcPts val="0"/>
                        </a:spcBef>
                        <a:spcAft>
                          <a:spcPts val="0"/>
                        </a:spcAft>
                      </a:pPr>
                      <a:r>
                        <a:rPr lang="en-US" sz="2700" dirty="0">
                          <a:effectLst/>
                        </a:rPr>
                        <a:t>Student B:</a:t>
                      </a:r>
                      <a:endParaRPr lang="en-US" sz="27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endParaRPr lang="en-US" sz="2700" dirty="0">
                        <a:effectLst/>
                        <a:latin typeface="Avenir Next" charset="0"/>
                        <a:ea typeface="Calibri" charset="0"/>
                        <a:cs typeface="Arial" charset="0"/>
                      </a:endParaRPr>
                    </a:p>
                  </a:txBody>
                  <a:tcPr marL="68580" marR="68580" marT="0" marB="0"/>
                </a:tc>
              </a:tr>
            </a:tbl>
          </a:graphicData>
        </a:graphic>
      </p:graphicFrame>
      <p:sp>
        <p:nvSpPr>
          <p:cNvPr id="6" name="TextBox 5"/>
          <p:cNvSpPr txBox="1"/>
          <p:nvPr/>
        </p:nvSpPr>
        <p:spPr>
          <a:xfrm>
            <a:off x="2436111" y="5719227"/>
            <a:ext cx="9233646" cy="677108"/>
          </a:xfrm>
          <a:prstGeom prst="rect">
            <a:avLst/>
          </a:prstGeom>
          <a:noFill/>
        </p:spPr>
        <p:txBody>
          <a:bodyPr wrap="square" rtlCol="0">
            <a:spAutoFit/>
          </a:bodyPr>
          <a:lstStyle/>
          <a:p>
            <a:pPr>
              <a:tabLst>
                <a:tab pos="5130800" algn="l"/>
              </a:tabLst>
            </a:pPr>
            <a:r>
              <a:rPr lang="en-US" sz="3200" b="1" i="1" dirty="0" smtClean="0">
                <a:solidFill>
                  <a:srgbClr val="FF0000"/>
                </a:solidFill>
                <a:latin typeface="Avenir Next" charset="0"/>
                <a:ea typeface="Calibri" charset="0"/>
                <a:cs typeface="Arial" charset="0"/>
              </a:rPr>
              <a:t>Now, what does Student B say?</a:t>
            </a:r>
            <a:endParaRPr lang="en-US" sz="3200" b="1" i="1" dirty="0">
              <a:solidFill>
                <a:srgbClr val="FF0000"/>
              </a:solidFill>
              <a:latin typeface="Avenir Next" charset="0"/>
              <a:ea typeface="Calibri" charset="0"/>
              <a:cs typeface="Arial" charset="0"/>
            </a:endParaRPr>
          </a:p>
          <a:p>
            <a:pPr>
              <a:tabLst>
                <a:tab pos="5130800" algn="l"/>
              </a:tabLst>
            </a:pPr>
            <a:endParaRPr lang="en-US" sz="600" dirty="0">
              <a:latin typeface="Avenir Next" charset="0"/>
              <a:ea typeface="Calibri" charset="0"/>
              <a:cs typeface="Arial" charset="0"/>
            </a:endParaRPr>
          </a:p>
        </p:txBody>
      </p:sp>
      <p:grpSp>
        <p:nvGrpSpPr>
          <p:cNvPr id="7" name="Group 6"/>
          <p:cNvGrpSpPr/>
          <p:nvPr/>
        </p:nvGrpSpPr>
        <p:grpSpPr>
          <a:xfrm>
            <a:off x="628952" y="2891595"/>
            <a:ext cx="2055544" cy="1738183"/>
            <a:chOff x="466027" y="4231661"/>
            <a:chExt cx="2756345" cy="2239095"/>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466027" y="5889502"/>
              <a:ext cx="2756345" cy="581254"/>
            </a:xfrm>
            <a:prstGeom prst="rect">
              <a:avLst/>
            </a:prstGeom>
            <a:noFill/>
          </p:spPr>
          <p:txBody>
            <a:bodyPr wrap="none" rtlCol="0">
              <a:spAutoFit/>
            </a:bodyPr>
            <a:lstStyle/>
            <a:p>
              <a:r>
                <a:rPr lang="en-US" sz="2300" b="1" dirty="0" smtClean="0"/>
                <a:t>TURN &amp; TALK</a:t>
              </a:r>
              <a:endParaRPr lang="en-US" sz="2300" b="1" dirty="0"/>
            </a:p>
          </p:txBody>
        </p:sp>
      </p:grpSp>
      <p:sp>
        <p:nvSpPr>
          <p:cNvPr id="11" name="TextBox 10"/>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861" y="563087"/>
            <a:ext cx="2802249" cy="82717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0025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57511" y="291820"/>
            <a:ext cx="6489647" cy="2410058"/>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smtClean="0">
                <a:solidFill>
                  <a:schemeClr val="accent1">
                    <a:lumMod val="75000"/>
                  </a:schemeClr>
                </a:solidFill>
                <a:latin typeface="Calibri" charset="0"/>
                <a:ea typeface="Calibri" charset="0"/>
                <a:cs typeface="Calibri" charset="0"/>
              </a:rPr>
              <a:t>3.</a:t>
            </a:r>
            <a:r>
              <a:rPr lang="en-US" sz="3600" b="1" dirty="0" smtClean="0">
                <a:solidFill>
                  <a:schemeClr val="tx1"/>
                </a:solidFill>
                <a:latin typeface="Calibri" charset="0"/>
                <a:ea typeface="Calibri" charset="0"/>
                <a:cs typeface="Calibri" charset="0"/>
              </a:rPr>
              <a:t> </a:t>
            </a:r>
            <a:r>
              <a:rPr lang="en-US" sz="3600" dirty="0" smtClean="0">
                <a:solidFill>
                  <a:schemeClr val="tx1"/>
                </a:solidFill>
                <a:latin typeface="Calibri" charset="0"/>
                <a:ea typeface="Calibri" charset="0"/>
                <a:cs typeface="Calibri" charset="0"/>
              </a:rPr>
              <a:t>Think about the prompt. </a:t>
            </a:r>
          </a:p>
          <a:p>
            <a:pPr marL="0" indent="0">
              <a:buNone/>
            </a:pPr>
            <a:r>
              <a:rPr lang="en-US" sz="2400" b="1" dirty="0" smtClean="0">
                <a:solidFill>
                  <a:schemeClr val="tx1"/>
                </a:solidFill>
                <a:latin typeface="Calibri" charset="0"/>
                <a:ea typeface="Calibri" charset="0"/>
                <a:cs typeface="Calibri" charset="0"/>
              </a:rPr>
              <a:t>Prompt: </a:t>
            </a:r>
            <a:r>
              <a:rPr lang="en-US" sz="2400" dirty="0" smtClean="0">
                <a:solidFill>
                  <a:schemeClr val="tx1"/>
                </a:solidFill>
                <a:latin typeface="Calibri" charset="0"/>
                <a:ea typeface="Calibri" charset="0"/>
                <a:cs typeface="Calibri" charset="0"/>
              </a:rPr>
              <a:t>What do you know about the Conversation Norms? </a:t>
            </a:r>
          </a:p>
          <a:p>
            <a:pPr marL="0" indent="0">
              <a:buNone/>
            </a:pPr>
            <a:r>
              <a:rPr lang="en-US" sz="2400" dirty="0" smtClean="0">
                <a:solidFill>
                  <a:schemeClr val="tx1"/>
                </a:solidFill>
                <a:latin typeface="Calibri" charset="0"/>
                <a:ea typeface="Calibri" charset="0"/>
                <a:cs typeface="Calibri" charset="0"/>
              </a:rPr>
              <a:t>What does it look like or sound like when you use them?</a:t>
            </a:r>
          </a:p>
        </p:txBody>
      </p:sp>
      <p:sp>
        <p:nvSpPr>
          <p:cNvPr id="5" name="TextBox 4"/>
          <p:cNvSpPr txBox="1"/>
          <p:nvPr/>
        </p:nvSpPr>
        <p:spPr>
          <a:xfrm>
            <a:off x="157512" y="2718554"/>
            <a:ext cx="6489646" cy="3631763"/>
          </a:xfrm>
          <a:prstGeom prst="rect">
            <a:avLst/>
          </a:prstGeom>
          <a:noFill/>
        </p:spPr>
        <p:txBody>
          <a:bodyPr wrap="square" rtlCol="0">
            <a:spAutoFit/>
          </a:bodyPr>
          <a:lstStyle/>
          <a:p>
            <a:pPr marL="342900" indent="-342900">
              <a:buFont typeface="Arial" charset="0"/>
              <a:buChar char="•"/>
            </a:pPr>
            <a:r>
              <a:rPr lang="en-US" sz="2200" i="1" dirty="0" smtClean="0"/>
              <a:t>Hmmm. So, the prompt is: What do you know Conversation Norms?  What does it look like and sound like when you use them?</a:t>
            </a:r>
          </a:p>
          <a:p>
            <a:pPr marL="342900" indent="-342900">
              <a:buFont typeface="Arial" charset="0"/>
              <a:buChar char="•"/>
            </a:pPr>
            <a:endParaRPr lang="en-US" sz="800" i="1" dirty="0"/>
          </a:p>
          <a:p>
            <a:pPr marL="342900" indent="-342900">
              <a:buFont typeface="Arial" charset="0"/>
              <a:buChar char="•"/>
            </a:pPr>
            <a:r>
              <a:rPr lang="en-US" sz="2200" i="1" dirty="0" smtClean="0"/>
              <a:t>I’m going to use the artifacts to remind me of what I know about the Norms.</a:t>
            </a:r>
          </a:p>
          <a:p>
            <a:pPr marL="342900" indent="-342900">
              <a:buFont typeface="Arial" charset="0"/>
              <a:buChar char="•"/>
            </a:pPr>
            <a:endParaRPr lang="en-US" sz="800" i="1" dirty="0" smtClean="0"/>
          </a:p>
          <a:p>
            <a:pPr marL="342900" indent="-342900">
              <a:buFont typeface="Arial" charset="0"/>
              <a:buChar char="•"/>
            </a:pPr>
            <a:r>
              <a:rPr lang="en-US" sz="2200" i="1" dirty="0" smtClean="0"/>
              <a:t>One thing I know is that I need to use my think time just like I’m doing right now.</a:t>
            </a:r>
          </a:p>
          <a:p>
            <a:pPr marL="342900" indent="-342900">
              <a:buFont typeface="Arial" charset="0"/>
              <a:buChar char="•"/>
            </a:pPr>
            <a:endParaRPr lang="en-US" sz="800" i="1" dirty="0" smtClean="0"/>
          </a:p>
          <a:p>
            <a:pPr marL="342900" indent="-342900">
              <a:buFont typeface="Arial" charset="0"/>
              <a:buChar char="•"/>
            </a:pPr>
            <a:endParaRPr lang="en-US" sz="800" i="1" dirty="0" smtClean="0"/>
          </a:p>
          <a:p>
            <a:pPr marL="342900" indent="-342900">
              <a:buFont typeface="Arial" charset="0"/>
              <a:buChar char="•"/>
            </a:pPr>
            <a:r>
              <a:rPr lang="en-US" sz="2200" i="1" dirty="0"/>
              <a:t>Now, you think of 1 or 2 ideas you have about the Conversation Norms. </a:t>
            </a:r>
          </a:p>
        </p:txBody>
      </p:sp>
      <p:sp>
        <p:nvSpPr>
          <p:cNvPr id="11" name="TextBox 10"/>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 – ROWS OF COMMUNICATION- CONVERSATION NORMS</a:t>
            </a:r>
            <a:endParaRPr lang="en-US" sz="2400" dirty="0">
              <a:solidFill>
                <a:schemeClr val="bg1"/>
              </a:solidFill>
            </a:endParaRPr>
          </a:p>
        </p:txBody>
      </p:sp>
      <p:pic>
        <p:nvPicPr>
          <p:cNvPr id="7" name="Picture 6" descr="RowsOfCommunicationIcon.jpeg"/>
          <p:cNvPicPr/>
          <p:nvPr/>
        </p:nvPicPr>
        <p:blipFill>
          <a:blip r:embed="rId3">
            <a:extLst>
              <a:ext uri="{28A0092B-C50C-407E-A947-70E740481C1C}">
                <a14:useLocalDpi xmlns:a14="http://schemas.microsoft.com/office/drawing/2010/main" val="0"/>
              </a:ext>
            </a:extLst>
          </a:blip>
          <a:srcRect/>
          <a:stretch>
            <a:fillRect/>
          </a:stretch>
        </p:blipFill>
        <p:spPr bwMode="auto">
          <a:xfrm>
            <a:off x="10846269" y="6350317"/>
            <a:ext cx="563853" cy="478341"/>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Content Placeholder 8" descr="Screen Shot 2016-03-16 at 2.53.11 PM.png"/>
          <p:cNvPicPr>
            <a:picLocks noChangeAspect="1"/>
          </p:cNvPicPr>
          <p:nvPr/>
        </p:nvPicPr>
        <p:blipFill rotWithShape="1">
          <a:blip r:embed="rId4">
            <a:extLst>
              <a:ext uri="{28A0092B-C50C-407E-A947-70E740481C1C}">
                <a14:useLocalDpi xmlns:a14="http://schemas.microsoft.com/office/drawing/2010/main" val="0"/>
              </a:ext>
            </a:extLst>
          </a:blip>
          <a:srcRect l="1559" r="1751"/>
          <a:stretch/>
        </p:blipFill>
        <p:spPr>
          <a:xfrm>
            <a:off x="7059827" y="218030"/>
            <a:ext cx="4390018" cy="5926448"/>
          </a:xfrm>
          <a:prstGeom prst="rect">
            <a:avLst/>
          </a:prstGeom>
          <a:ln w="34925">
            <a:solidFill>
              <a:schemeClr val="tx1"/>
            </a:solidFill>
          </a:ln>
        </p:spPr>
      </p:pic>
      <p:sp>
        <p:nvSpPr>
          <p:cNvPr id="3" name="Rectangle 2"/>
          <p:cNvSpPr/>
          <p:nvPr/>
        </p:nvSpPr>
        <p:spPr>
          <a:xfrm>
            <a:off x="7262404" y="930729"/>
            <a:ext cx="1894459" cy="1649185"/>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328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animEffect transition="in" filter="dissolve">
                                      <p:cBhvr>
                                        <p:cTn id="25"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855" y="1120482"/>
            <a:ext cx="1490492" cy="1628837"/>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500733" y="2870055"/>
            <a:ext cx="2317111" cy="1772377"/>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2800" b="1" u="sng" smtClean="0"/>
              <a:t>Listen </a:t>
            </a:r>
            <a:r>
              <a:rPr lang="en-US" sz="2800" b="1" u="sng" dirty="0"/>
              <a:t>actively </a:t>
            </a:r>
            <a:r>
              <a:rPr lang="en-US" sz="2800" dirty="0"/>
              <a:t>to what two partners say to each </a:t>
            </a:r>
            <a:r>
              <a:rPr lang="en-US" sz="2800"/>
              <a:t>other</a:t>
            </a:r>
            <a:r>
              <a:rPr lang="en-US" sz="2800" smtClean="0"/>
              <a:t>.</a:t>
            </a:r>
            <a:endParaRPr lang="en-US" sz="2800" dirty="0" smtClean="0"/>
          </a:p>
        </p:txBody>
      </p:sp>
      <p:pic>
        <p:nvPicPr>
          <p:cNvPr id="11" name="Picture 10"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4133461" y="82910"/>
            <a:ext cx="7914552" cy="47917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Table 3"/>
          <p:cNvGraphicFramePr>
            <a:graphicFrameLocks noGrp="1"/>
          </p:cNvGraphicFramePr>
          <p:nvPr>
            <p:extLst>
              <p:ext uri="{D42A27DB-BD31-4B8C-83A1-F6EECF244321}">
                <p14:modId xmlns:p14="http://schemas.microsoft.com/office/powerpoint/2010/main" val="1524549753"/>
              </p:ext>
            </p:extLst>
          </p:nvPr>
        </p:nvGraphicFramePr>
        <p:xfrm>
          <a:off x="149633" y="4995439"/>
          <a:ext cx="11510681" cy="1280160"/>
        </p:xfrm>
        <a:graphic>
          <a:graphicData uri="http://schemas.openxmlformats.org/drawingml/2006/table">
            <a:tbl>
              <a:tblPr firstRow="1" firstCol="1" bandRow="1">
                <a:tableStyleId>{D7AC3CCA-C797-4891-BE02-D94E43425B78}</a:tableStyleId>
              </a:tblPr>
              <a:tblGrid>
                <a:gridCol w="1879296"/>
                <a:gridCol w="9631385"/>
              </a:tblGrid>
              <a:tr h="772949">
                <a:tc>
                  <a:txBody>
                    <a:bodyPr/>
                    <a:lstStyle/>
                    <a:p>
                      <a:pPr marL="0" marR="0" algn="r">
                        <a:spcBef>
                          <a:spcPts val="0"/>
                        </a:spcBef>
                        <a:spcAft>
                          <a:spcPts val="0"/>
                        </a:spcAft>
                      </a:pPr>
                      <a:r>
                        <a:rPr lang="en-US" sz="2800" dirty="0" smtClean="0">
                          <a:effectLst/>
                        </a:rPr>
                        <a:t>Student </a:t>
                      </a:r>
                      <a:r>
                        <a:rPr lang="en-US" sz="2800" dirty="0">
                          <a:effectLst/>
                        </a:rPr>
                        <a:t>A:</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0" dirty="0">
                          <a:effectLst/>
                        </a:rPr>
                        <a:t>I notice </a:t>
                      </a:r>
                      <a:r>
                        <a:rPr lang="en-US" sz="2800" b="0" dirty="0" smtClean="0">
                          <a:effectLst/>
                        </a:rPr>
                        <a:t>the boy next to President Obama</a:t>
                      </a:r>
                      <a:r>
                        <a:rPr lang="en-US" sz="2800" b="0" baseline="0" dirty="0" smtClean="0">
                          <a:effectLst/>
                        </a:rPr>
                        <a:t> </a:t>
                      </a:r>
                      <a:r>
                        <a:rPr lang="en-US" sz="2800" b="0" dirty="0" smtClean="0">
                          <a:effectLst/>
                        </a:rPr>
                        <a:t>is also looking at the magnifying glass. </a:t>
                      </a:r>
                      <a:endParaRPr lang="en-US" sz="2800" b="0" dirty="0">
                        <a:effectLst/>
                        <a:latin typeface="Avenir Next" charset="0"/>
                        <a:ea typeface="Calibri" charset="0"/>
                        <a:cs typeface="Arial" charset="0"/>
                      </a:endParaRPr>
                    </a:p>
                  </a:txBody>
                  <a:tcPr marL="68580" marR="68580" marT="0" marB="0"/>
                </a:tc>
              </a:tr>
              <a:tr h="386475">
                <a:tc>
                  <a:txBody>
                    <a:bodyPr/>
                    <a:lstStyle/>
                    <a:p>
                      <a:pPr marL="0" marR="0" algn="r">
                        <a:spcBef>
                          <a:spcPts val="0"/>
                        </a:spcBef>
                        <a:spcAft>
                          <a:spcPts val="0"/>
                        </a:spcAft>
                      </a:pPr>
                      <a:r>
                        <a:rPr lang="en-US" sz="2800" dirty="0" smtClean="0">
                          <a:effectLst/>
                        </a:rPr>
                        <a:t>Student </a:t>
                      </a:r>
                      <a:r>
                        <a:rPr lang="en-US" sz="2800" dirty="0">
                          <a:effectLst/>
                        </a:rPr>
                        <a:t>B:</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1" u="sng" dirty="0" smtClean="0">
                          <a:effectLst/>
                        </a:rPr>
                        <a:t>What else</a:t>
                      </a:r>
                      <a:r>
                        <a:rPr lang="en-US" sz="2800" b="1" u="sng" baseline="0" dirty="0" smtClean="0">
                          <a:effectLst/>
                        </a:rPr>
                        <a:t> </a:t>
                      </a:r>
                      <a:r>
                        <a:rPr lang="en-US" sz="2800" u="none" baseline="0" dirty="0" smtClean="0">
                          <a:effectLst/>
                        </a:rPr>
                        <a:t>can you add?</a:t>
                      </a:r>
                      <a:endParaRPr lang="en-US" sz="2800" dirty="0">
                        <a:effectLst/>
                        <a:latin typeface="Avenir Next" charset="0"/>
                        <a:ea typeface="Calibri" charset="0"/>
                        <a:cs typeface="Arial" charset="0"/>
                      </a:endParaRPr>
                    </a:p>
                  </a:txBody>
                  <a:tcPr marL="68580" marR="68580" marT="0" marB="0"/>
                </a:tc>
              </a:tr>
            </a:tbl>
          </a:graphicData>
        </a:graphic>
      </p:graphicFrame>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595" y="82910"/>
            <a:ext cx="2657388" cy="82371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74400" y="5635519"/>
            <a:ext cx="812800" cy="812800"/>
          </a:xfrm>
          <a:prstGeom prst="rect">
            <a:avLst/>
          </a:prstGeom>
        </p:spPr>
      </p:pic>
    </p:spTree>
    <p:extLst>
      <p:ext uri="{BB962C8B-B14F-4D97-AF65-F5344CB8AC3E}">
        <p14:creationId xmlns:p14="http://schemas.microsoft.com/office/powerpoint/2010/main" val="79976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241" fill="hold"/>
                                        <p:tgtEl>
                                          <p:spTgt spid="5"/>
                                        </p:tgtEl>
                                      </p:cBhvr>
                                    </p:cmd>
                                  </p:childTnLst>
                                </p:cTn>
                              </p:par>
                            </p:childTnLst>
                          </p:cTn>
                        </p:par>
                      </p:childTnLst>
                    </p:cTn>
                  </p:par>
                </p:childTnLst>
              </p:cTn>
              <p:nextCondLst>
                <p:cond evt="onClick" delay="0">
                  <p:tgtEl>
                    <p:spTgt spid="5"/>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7254979" y="269487"/>
            <a:ext cx="4574192" cy="3673542"/>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400" i="1" dirty="0" smtClean="0"/>
              <a:t>Hmmm. Student B began by saying, “</a:t>
            </a:r>
            <a:r>
              <a:rPr lang="en-US" sz="2400" b="1" i="1" u="sng" dirty="0" smtClean="0"/>
              <a:t>What else </a:t>
            </a:r>
            <a:r>
              <a:rPr lang="en-US" sz="2400" i="1" dirty="0" smtClean="0"/>
              <a:t>can you add?” Why did he say that?</a:t>
            </a:r>
          </a:p>
          <a:p>
            <a:pPr marL="457200" indent="-457200">
              <a:buFont typeface="Arial" charset="0"/>
              <a:buChar char="•"/>
            </a:pPr>
            <a:endParaRPr lang="en-US" sz="2400" i="1" dirty="0" smtClean="0"/>
          </a:p>
          <a:p>
            <a:pPr marL="457200" indent="-457200">
              <a:buFont typeface="Arial" charset="0"/>
              <a:buChar char="•"/>
            </a:pPr>
            <a:r>
              <a:rPr lang="en-US" sz="2400" i="1" dirty="0" smtClean="0"/>
              <a:t>“</a:t>
            </a:r>
            <a:r>
              <a:rPr lang="en-US" sz="2400" b="1" i="1" u="sng" dirty="0" smtClean="0"/>
              <a:t>What else </a:t>
            </a:r>
            <a:r>
              <a:rPr lang="en-US" sz="2400" i="1" dirty="0" smtClean="0"/>
              <a:t>can you add?” is one way we can prompt our partner to give us more information.</a:t>
            </a:r>
          </a:p>
          <a:p>
            <a:pPr marL="457200" indent="-457200">
              <a:buFont typeface="Arial" charset="0"/>
              <a:buChar char="•"/>
            </a:pPr>
            <a:endParaRPr lang="en-US" sz="2400" i="1" dirty="0" smtClean="0"/>
          </a:p>
          <a:p>
            <a:pPr marL="457200" indent="-457200">
              <a:buFont typeface="Arial" charset="0"/>
              <a:buChar char="•"/>
            </a:pPr>
            <a:r>
              <a:rPr lang="en-US" sz="2400" i="1" dirty="0" smtClean="0"/>
              <a:t>Let’s listen again.</a:t>
            </a:r>
            <a:endParaRPr lang="en-US" sz="2400" i="1" dirty="0"/>
          </a:p>
          <a:p>
            <a:pPr marL="457200" indent="-457200">
              <a:buFont typeface="Arial" charset="0"/>
              <a:buChar char="•"/>
            </a:pPr>
            <a:endParaRPr lang="en-US" sz="800" i="1" dirty="0" smtClean="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205" y="6348728"/>
            <a:ext cx="584200" cy="596900"/>
          </a:xfrm>
          <a:prstGeom prst="rect">
            <a:avLst/>
          </a:prstGeom>
        </p:spPr>
      </p:pic>
      <p:pic>
        <p:nvPicPr>
          <p:cNvPr id="17" name="Picture 16" descr="/Users/mstaine/Desktop/ThinkAloudIcon.png"/>
          <p:cNvPicPr/>
          <p:nvPr/>
        </p:nvPicPr>
        <p:blipFill>
          <a:blip r:embed="rId4">
            <a:extLst>
              <a:ext uri="{28A0092B-C50C-407E-A947-70E740481C1C}">
                <a14:useLocalDpi xmlns:a14="http://schemas.microsoft.com/office/drawing/2010/main" val="0"/>
              </a:ext>
            </a:extLst>
          </a:blip>
          <a:srcRect/>
          <a:stretch>
            <a:fillRect/>
          </a:stretch>
        </p:blipFill>
        <p:spPr bwMode="auto">
          <a:xfrm>
            <a:off x="5925336" y="269487"/>
            <a:ext cx="1090869" cy="113447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0" name="Table 9"/>
          <p:cNvGraphicFramePr>
            <a:graphicFrameLocks noGrp="1"/>
          </p:cNvGraphicFramePr>
          <p:nvPr>
            <p:extLst>
              <p:ext uri="{D42A27DB-BD31-4B8C-83A1-F6EECF244321}">
                <p14:modId xmlns:p14="http://schemas.microsoft.com/office/powerpoint/2010/main" val="1050353550"/>
              </p:ext>
            </p:extLst>
          </p:nvPr>
        </p:nvGraphicFramePr>
        <p:xfrm>
          <a:off x="318490" y="5032625"/>
          <a:ext cx="11510681" cy="1097280"/>
        </p:xfrm>
        <a:graphic>
          <a:graphicData uri="http://schemas.openxmlformats.org/drawingml/2006/table">
            <a:tbl>
              <a:tblPr firstRow="1" firstCol="1" bandRow="1">
                <a:tableStyleId>{D7AC3CCA-C797-4891-BE02-D94E43425B78}</a:tableStyleId>
              </a:tblPr>
              <a:tblGrid>
                <a:gridCol w="1584449"/>
                <a:gridCol w="9926232"/>
              </a:tblGrid>
              <a:tr h="387985">
                <a:tc>
                  <a:txBody>
                    <a:bodyPr/>
                    <a:lstStyle/>
                    <a:p>
                      <a:pPr marL="0" marR="0" algn="r">
                        <a:spcBef>
                          <a:spcPts val="0"/>
                        </a:spcBef>
                        <a:spcAft>
                          <a:spcPts val="0"/>
                        </a:spcAft>
                      </a:pPr>
                      <a:r>
                        <a:rPr lang="en-US" sz="2400" dirty="0" smtClean="0">
                          <a:effectLst/>
                        </a:rPr>
                        <a:t>Student </a:t>
                      </a:r>
                      <a:r>
                        <a:rPr lang="en-US" sz="2400" dirty="0">
                          <a:effectLst/>
                        </a:rPr>
                        <a:t>A:</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400" b="0" dirty="0">
                          <a:effectLst/>
                        </a:rPr>
                        <a:t>I notice </a:t>
                      </a:r>
                      <a:r>
                        <a:rPr lang="en-US" sz="2400" b="0" dirty="0" smtClean="0">
                          <a:effectLst/>
                        </a:rPr>
                        <a:t>the boy next to President</a:t>
                      </a:r>
                      <a:r>
                        <a:rPr lang="en-US" sz="2400" b="0" baseline="0" dirty="0" smtClean="0">
                          <a:effectLst/>
                        </a:rPr>
                        <a:t> Obama </a:t>
                      </a:r>
                      <a:r>
                        <a:rPr lang="en-US" sz="2400" b="0" dirty="0" smtClean="0">
                          <a:effectLst/>
                        </a:rPr>
                        <a:t>is also looking at the magnifying glass. </a:t>
                      </a:r>
                      <a:endParaRPr lang="en-US" sz="2400" b="0" dirty="0">
                        <a:effectLst/>
                        <a:latin typeface="Avenir Next" charset="0"/>
                        <a:ea typeface="Calibri" charset="0"/>
                        <a:cs typeface="Arial" charset="0"/>
                      </a:endParaRPr>
                    </a:p>
                  </a:txBody>
                  <a:tcPr marL="68580" marR="68580" marT="0" marB="0"/>
                </a:tc>
              </a:tr>
              <a:tr h="354965">
                <a:tc>
                  <a:txBody>
                    <a:bodyPr/>
                    <a:lstStyle/>
                    <a:p>
                      <a:pPr marL="0" marR="0" algn="r">
                        <a:spcBef>
                          <a:spcPts val="0"/>
                        </a:spcBef>
                        <a:spcAft>
                          <a:spcPts val="0"/>
                        </a:spcAft>
                      </a:pPr>
                      <a:r>
                        <a:rPr lang="en-US" sz="2400" dirty="0" smtClean="0">
                          <a:effectLst/>
                        </a:rPr>
                        <a:t>Student </a:t>
                      </a:r>
                      <a:r>
                        <a:rPr lang="en-US" sz="2400" dirty="0">
                          <a:effectLst/>
                        </a:rPr>
                        <a:t>B:</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400" b="1" u="sng" dirty="0" smtClean="0">
                          <a:effectLst/>
                        </a:rPr>
                        <a:t>What else</a:t>
                      </a:r>
                      <a:r>
                        <a:rPr lang="en-US" sz="2400" b="1" u="sng" baseline="0" dirty="0" smtClean="0">
                          <a:effectLst/>
                        </a:rPr>
                        <a:t> </a:t>
                      </a:r>
                      <a:r>
                        <a:rPr lang="en-US" sz="2400" u="none" baseline="0" dirty="0" smtClean="0">
                          <a:effectLst/>
                        </a:rPr>
                        <a:t>can you add?</a:t>
                      </a:r>
                      <a:endParaRPr lang="en-US" sz="2400" dirty="0">
                        <a:effectLst/>
                        <a:latin typeface="Avenir Next" charset="0"/>
                        <a:ea typeface="Calibri" charset="0"/>
                        <a:cs typeface="Arial" charset="0"/>
                      </a:endParaRPr>
                    </a:p>
                  </a:txBody>
                  <a:tcPr marL="68580" marR="68580" marT="0" marB="0"/>
                </a:tc>
              </a:tr>
            </a:tbl>
          </a:graphicData>
        </a:graphic>
      </p:graphicFrame>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178" y="269487"/>
            <a:ext cx="4815421" cy="94824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aphicFrame>
        <p:nvGraphicFramePr>
          <p:cNvPr id="14" name="Table 13"/>
          <p:cNvGraphicFramePr>
            <a:graphicFrameLocks noGrp="1"/>
          </p:cNvGraphicFramePr>
          <p:nvPr>
            <p:extLst>
              <p:ext uri="{D42A27DB-BD31-4B8C-83A1-F6EECF244321}">
                <p14:modId xmlns:p14="http://schemas.microsoft.com/office/powerpoint/2010/main" val="1599425450"/>
              </p:ext>
            </p:extLst>
          </p:nvPr>
        </p:nvGraphicFramePr>
        <p:xfrm>
          <a:off x="366179" y="1644990"/>
          <a:ext cx="4815421" cy="3121206"/>
        </p:xfrm>
        <a:graphic>
          <a:graphicData uri="http://schemas.openxmlformats.org/drawingml/2006/table">
            <a:tbl>
              <a:tblPr firstRow="1" bandRow="1">
                <a:tableStyleId>{073A0DAA-6AF3-43AB-8588-CEC1D06C72B9}</a:tableStyleId>
              </a:tblPr>
              <a:tblGrid>
                <a:gridCol w="4815421"/>
              </a:tblGrid>
              <a:tr h="522242">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2242">
                <a:tc>
                  <a:txBody>
                    <a:bodyPr/>
                    <a:lstStyle/>
                    <a:p>
                      <a:pPr algn="ctr"/>
                      <a:r>
                        <a:rPr lang="en-US" sz="2400" b="1" dirty="0" smtClean="0"/>
                        <a:t> PROMPT</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205436">
                <a:tc>
                  <a:txBody>
                    <a:bodyPr/>
                    <a:lstStyle/>
                    <a:p>
                      <a:pPr marL="0" marR="0" algn="ctr">
                        <a:spcBef>
                          <a:spcPts val="0"/>
                        </a:spcBef>
                        <a:spcAft>
                          <a:spcPts val="0"/>
                        </a:spcAft>
                      </a:pPr>
                      <a:r>
                        <a:rPr lang="en-US" sz="3200" b="0" dirty="0" smtClean="0">
                          <a:effectLst/>
                        </a:rPr>
                        <a:t>What can you add?</a:t>
                      </a:r>
                    </a:p>
                    <a:p>
                      <a:pPr marL="0" marR="0" algn="ctr">
                        <a:spcBef>
                          <a:spcPts val="0"/>
                        </a:spcBef>
                        <a:spcAft>
                          <a:spcPts val="0"/>
                        </a:spcAft>
                      </a:pPr>
                      <a:endParaRPr lang="en-US" sz="3200" b="0" dirty="0" smtClean="0">
                        <a:effectLst/>
                      </a:endParaRPr>
                    </a:p>
                    <a:p>
                      <a:pPr marL="0" marR="0" algn="ctr">
                        <a:spcBef>
                          <a:spcPts val="0"/>
                        </a:spcBef>
                        <a:spcAft>
                          <a:spcPts val="0"/>
                        </a:spcAft>
                      </a:pPr>
                      <a:r>
                        <a:rPr lang="en-US" sz="3200" b="0" dirty="0" smtClean="0">
                          <a:effectLst/>
                        </a:rPr>
                        <a:t>What else do you notice?</a:t>
                      </a:r>
                      <a:endParaRPr lang="en-US" sz="3200" b="0" dirty="0">
                        <a:effectLst/>
                        <a:latin typeface="Avenir Next" charset="0"/>
                        <a:ea typeface="Calibri"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22242">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bl>
          </a:graphicData>
        </a:graphic>
      </p:graphicFrame>
    </p:spTree>
    <p:extLst>
      <p:ext uri="{BB962C8B-B14F-4D97-AF65-F5344CB8AC3E}">
        <p14:creationId xmlns:p14="http://schemas.microsoft.com/office/powerpoint/2010/main" val="16783755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bamakids.jpg"/>
          <p:cNvPicPr/>
          <p:nvPr/>
        </p:nvPicPr>
        <p:blipFill>
          <a:blip r:embed="rId3">
            <a:extLst>
              <a:ext uri="{28A0092B-C50C-407E-A947-70E740481C1C}">
                <a14:useLocalDpi xmlns:a14="http://schemas.microsoft.com/office/drawing/2010/main" val="0"/>
              </a:ext>
            </a:extLst>
          </a:blip>
          <a:srcRect/>
          <a:stretch>
            <a:fillRect/>
          </a:stretch>
        </p:blipFill>
        <p:spPr bwMode="auto">
          <a:xfrm>
            <a:off x="3610948" y="180613"/>
            <a:ext cx="8437066" cy="51220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5" name="Table 4"/>
          <p:cNvGraphicFramePr>
            <a:graphicFrameLocks noGrp="1"/>
          </p:cNvGraphicFramePr>
          <p:nvPr>
            <p:extLst>
              <p:ext uri="{D42A27DB-BD31-4B8C-83A1-F6EECF244321}">
                <p14:modId xmlns:p14="http://schemas.microsoft.com/office/powerpoint/2010/main" val="1485527521"/>
              </p:ext>
            </p:extLst>
          </p:nvPr>
        </p:nvGraphicFramePr>
        <p:xfrm>
          <a:off x="192100" y="5376114"/>
          <a:ext cx="11855914" cy="833474"/>
        </p:xfrm>
        <a:graphic>
          <a:graphicData uri="http://schemas.openxmlformats.org/drawingml/2006/table">
            <a:tbl>
              <a:tblPr firstRow="1" firstCol="1" bandRow="1">
                <a:tableStyleId>{D7AC3CCA-C797-4891-BE02-D94E43425B78}</a:tableStyleId>
              </a:tblPr>
              <a:tblGrid>
                <a:gridCol w="1672790"/>
                <a:gridCol w="10183124"/>
              </a:tblGrid>
              <a:tr h="435259">
                <a:tc>
                  <a:txBody>
                    <a:bodyPr/>
                    <a:lstStyle/>
                    <a:p>
                      <a:pPr marL="0" marR="0" algn="r">
                        <a:spcBef>
                          <a:spcPts val="0"/>
                        </a:spcBef>
                        <a:spcAft>
                          <a:spcPts val="0"/>
                        </a:spcAft>
                      </a:pPr>
                      <a:r>
                        <a:rPr lang="en-US" sz="2400" dirty="0">
                          <a:effectLst/>
                        </a:rPr>
                        <a:t>Student A:</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400" b="0" dirty="0">
                          <a:effectLst/>
                        </a:rPr>
                        <a:t>I notice </a:t>
                      </a:r>
                      <a:r>
                        <a:rPr lang="en-US" sz="2400" b="0" dirty="0" smtClean="0">
                          <a:effectLst/>
                        </a:rPr>
                        <a:t>the boy next to President</a:t>
                      </a:r>
                      <a:r>
                        <a:rPr lang="en-US" sz="2400" b="0" baseline="0" dirty="0" smtClean="0">
                          <a:effectLst/>
                        </a:rPr>
                        <a:t> Obama </a:t>
                      </a:r>
                      <a:r>
                        <a:rPr lang="en-US" sz="2400" b="0" dirty="0" smtClean="0">
                          <a:effectLst/>
                        </a:rPr>
                        <a:t>is also looking at the magnifying glass. </a:t>
                      </a:r>
                      <a:endParaRPr lang="en-US" sz="2400" b="0" dirty="0">
                        <a:effectLst/>
                        <a:latin typeface="Avenir Next" charset="0"/>
                        <a:ea typeface="Calibri" charset="0"/>
                        <a:cs typeface="Arial" charset="0"/>
                      </a:endParaRPr>
                    </a:p>
                  </a:txBody>
                  <a:tcPr marL="68580" marR="68580" marT="0" marB="0"/>
                </a:tc>
              </a:tr>
              <a:tr h="398215">
                <a:tc>
                  <a:txBody>
                    <a:bodyPr/>
                    <a:lstStyle/>
                    <a:p>
                      <a:pPr marL="0" marR="0" algn="r">
                        <a:spcBef>
                          <a:spcPts val="0"/>
                        </a:spcBef>
                        <a:spcAft>
                          <a:spcPts val="0"/>
                        </a:spcAft>
                      </a:pPr>
                      <a:r>
                        <a:rPr lang="en-US" sz="2400" dirty="0">
                          <a:effectLst/>
                        </a:rPr>
                        <a:t>Student B:</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endParaRPr lang="en-US" sz="2400" dirty="0">
                        <a:effectLst/>
                        <a:latin typeface="Avenir Next" charset="0"/>
                        <a:ea typeface="Calibri" charset="0"/>
                        <a:cs typeface="Arial" charset="0"/>
                      </a:endParaRPr>
                    </a:p>
                  </a:txBody>
                  <a:tcPr marL="68580" marR="68580" marT="0" marB="0"/>
                </a:tc>
              </a:tr>
            </a:tbl>
          </a:graphicData>
        </a:graphic>
      </p:graphicFrame>
      <p:sp>
        <p:nvSpPr>
          <p:cNvPr id="6" name="TextBox 5"/>
          <p:cNvSpPr txBox="1"/>
          <p:nvPr/>
        </p:nvSpPr>
        <p:spPr>
          <a:xfrm>
            <a:off x="1896858" y="5741769"/>
            <a:ext cx="9233646" cy="677108"/>
          </a:xfrm>
          <a:prstGeom prst="rect">
            <a:avLst/>
          </a:prstGeom>
          <a:noFill/>
        </p:spPr>
        <p:txBody>
          <a:bodyPr wrap="square" rtlCol="0">
            <a:spAutoFit/>
          </a:bodyPr>
          <a:lstStyle/>
          <a:p>
            <a:pPr>
              <a:tabLst>
                <a:tab pos="5130800" algn="l"/>
              </a:tabLst>
            </a:pPr>
            <a:r>
              <a:rPr lang="en-US" sz="3200" b="1" i="1" dirty="0" smtClean="0">
                <a:solidFill>
                  <a:srgbClr val="FF0000"/>
                </a:solidFill>
                <a:latin typeface="Avenir Next" charset="0"/>
                <a:ea typeface="Calibri" charset="0"/>
                <a:cs typeface="Arial" charset="0"/>
              </a:rPr>
              <a:t>Now, what does Student B say?</a:t>
            </a:r>
            <a:endParaRPr lang="en-US" sz="3200" b="1" i="1" dirty="0">
              <a:solidFill>
                <a:srgbClr val="FF0000"/>
              </a:solidFill>
              <a:latin typeface="Avenir Next" charset="0"/>
              <a:ea typeface="Calibri" charset="0"/>
              <a:cs typeface="Arial" charset="0"/>
            </a:endParaRPr>
          </a:p>
          <a:p>
            <a:pPr>
              <a:tabLst>
                <a:tab pos="5130800" algn="l"/>
              </a:tabLst>
            </a:pPr>
            <a:endParaRPr lang="en-US" sz="600" dirty="0">
              <a:latin typeface="Avenir Next" charset="0"/>
              <a:ea typeface="Calibri" charset="0"/>
              <a:cs typeface="Arial" charset="0"/>
            </a:endParaRPr>
          </a:p>
        </p:txBody>
      </p:sp>
      <p:grpSp>
        <p:nvGrpSpPr>
          <p:cNvPr id="7" name="Group 6"/>
          <p:cNvGrpSpPr/>
          <p:nvPr/>
        </p:nvGrpSpPr>
        <p:grpSpPr>
          <a:xfrm>
            <a:off x="869086" y="2253954"/>
            <a:ext cx="2055544" cy="1738183"/>
            <a:chOff x="466027" y="4231661"/>
            <a:chExt cx="2756345" cy="2239095"/>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466027" y="5889502"/>
              <a:ext cx="2756345" cy="581254"/>
            </a:xfrm>
            <a:prstGeom prst="rect">
              <a:avLst/>
            </a:prstGeom>
            <a:noFill/>
          </p:spPr>
          <p:txBody>
            <a:bodyPr wrap="none" rtlCol="0">
              <a:spAutoFit/>
            </a:bodyPr>
            <a:lstStyle/>
            <a:p>
              <a:r>
                <a:rPr lang="en-US" sz="2300" b="1" dirty="0" smtClean="0"/>
                <a:t>TURN &amp; TALK</a:t>
              </a:r>
              <a:endParaRPr lang="en-US" sz="2300" b="1" dirty="0"/>
            </a:p>
          </p:txBody>
        </p:sp>
      </p:grpSp>
      <p:sp>
        <p:nvSpPr>
          <p:cNvPr id="11" name="TextBox 10"/>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728" y="563087"/>
            <a:ext cx="3148260" cy="94824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7946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7517" y="2305534"/>
            <a:ext cx="1602032" cy="1750730"/>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pic>
        <p:nvPicPr>
          <p:cNvPr id="11" name="Picture 10"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130760" y="409498"/>
            <a:ext cx="8005533" cy="48922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Table 3"/>
          <p:cNvGraphicFramePr>
            <a:graphicFrameLocks noGrp="1"/>
          </p:cNvGraphicFramePr>
          <p:nvPr>
            <p:extLst>
              <p:ext uri="{D42A27DB-BD31-4B8C-83A1-F6EECF244321}">
                <p14:modId xmlns:p14="http://schemas.microsoft.com/office/powerpoint/2010/main" val="1507721690"/>
              </p:ext>
            </p:extLst>
          </p:nvPr>
        </p:nvGraphicFramePr>
        <p:xfrm>
          <a:off x="205406" y="5706582"/>
          <a:ext cx="11399134" cy="575172"/>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2400">
                          <a:effectLst/>
                        </a:rPr>
                        <a:t>Student A:</a:t>
                      </a:r>
                      <a:endParaRPr lang="en-US" sz="24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400" b="0" dirty="0">
                          <a:effectLst/>
                        </a:rPr>
                        <a:t>I notice that there are two more children and another adult at the table.</a:t>
                      </a:r>
                      <a:endParaRPr lang="en-US" sz="2400" b="0" dirty="0">
                        <a:effectLst/>
                        <a:latin typeface="Avenir Next" charset="0"/>
                        <a:ea typeface="Calibri" charset="0"/>
                        <a:cs typeface="Arial" charset="0"/>
                      </a:endParaRPr>
                    </a:p>
                  </a:txBody>
                  <a:tcPr marL="68580" marR="68580" marT="0" marB="0"/>
                </a:tc>
              </a:tr>
            </a:tbl>
          </a:graphicData>
        </a:graphic>
      </p:graphicFrame>
      <p:sp>
        <p:nvSpPr>
          <p:cNvPr id="10" name="Rectangle 9"/>
          <p:cNvSpPr/>
          <p:nvPr/>
        </p:nvSpPr>
        <p:spPr>
          <a:xfrm>
            <a:off x="8642713" y="4362859"/>
            <a:ext cx="3215191" cy="938844"/>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200" b="1" u="sng" dirty="0" smtClean="0"/>
              <a:t>Listen actively!</a:t>
            </a:r>
          </a:p>
          <a:p>
            <a:pPr marL="457200" indent="-457200">
              <a:buFont typeface="Arial" charset="0"/>
              <a:buChar char="•"/>
            </a:pPr>
            <a:endParaRPr lang="en-US" sz="800" i="1" dirty="0" smtClean="0"/>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2867" y="595432"/>
            <a:ext cx="3295037" cy="766837"/>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5104" y="5482206"/>
            <a:ext cx="812800" cy="812800"/>
          </a:xfrm>
          <a:prstGeom prst="rect">
            <a:avLst/>
          </a:prstGeom>
        </p:spPr>
      </p:pic>
    </p:spTree>
    <p:extLst>
      <p:ext uri="{BB962C8B-B14F-4D97-AF65-F5344CB8AC3E}">
        <p14:creationId xmlns:p14="http://schemas.microsoft.com/office/powerpoint/2010/main" val="40249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619" fill="hold"/>
                                        <p:tgtEl>
                                          <p:spTgt spid="3"/>
                                        </p:tgtEl>
                                      </p:cBhvr>
                                    </p:cmd>
                                  </p:childTnLst>
                                </p:cTn>
                              </p:par>
                            </p:childTnLst>
                          </p:cTn>
                        </p:par>
                      </p:childTnLst>
                    </p:cTn>
                  </p:par>
                </p:childTnLst>
              </p:cTn>
              <p:nextCondLst>
                <p:cond evt="onClick" delay="0">
                  <p:tgtEl>
                    <p:spTgt spid="3"/>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1594" y="357303"/>
            <a:ext cx="1288305" cy="1479709"/>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7446521" y="371995"/>
            <a:ext cx="4386888" cy="15726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r>
              <a:rPr lang="en-US" sz="2400" i="1" dirty="0" smtClean="0"/>
              <a:t>Let’s listen to two different responses and think about which is the best  example of </a:t>
            </a:r>
            <a:r>
              <a:rPr lang="en-US" sz="2400" b="1" i="1" dirty="0" smtClean="0"/>
              <a:t>prompting:</a:t>
            </a:r>
            <a:r>
              <a:rPr lang="en-US" sz="2400" i="1" dirty="0" smtClean="0"/>
              <a:t> </a:t>
            </a:r>
          </a:p>
          <a:p>
            <a:pPr marL="457200" indent="-457200">
              <a:buFont typeface="Arial" charset="0"/>
              <a:buChar char="•"/>
            </a:pPr>
            <a:endParaRPr lang="en-US" sz="800" i="1" dirty="0" smtClean="0"/>
          </a:p>
        </p:txBody>
      </p:sp>
      <p:graphicFrame>
        <p:nvGraphicFramePr>
          <p:cNvPr id="4" name="Table 3"/>
          <p:cNvGraphicFramePr>
            <a:graphicFrameLocks noGrp="1"/>
          </p:cNvGraphicFramePr>
          <p:nvPr>
            <p:extLst>
              <p:ext uri="{D42A27DB-BD31-4B8C-83A1-F6EECF244321}">
                <p14:modId xmlns:p14="http://schemas.microsoft.com/office/powerpoint/2010/main" val="122327937"/>
              </p:ext>
            </p:extLst>
          </p:nvPr>
        </p:nvGraphicFramePr>
        <p:xfrm>
          <a:off x="332027" y="3749503"/>
          <a:ext cx="11399134" cy="91440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dirty="0">
                          <a:effectLst/>
                        </a:rPr>
                        <a:t>Student A:</a:t>
                      </a:r>
                      <a:endParaRPr lang="en-US" sz="3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000" b="0" dirty="0">
                          <a:effectLst/>
                        </a:rPr>
                        <a:t>I notice that there are two more children and another adult at the table.</a:t>
                      </a:r>
                      <a:endParaRPr lang="en-US" sz="3000" b="0" dirty="0">
                        <a:effectLst/>
                        <a:latin typeface="Avenir Next" charset="0"/>
                        <a:ea typeface="Calibri" charset="0"/>
                        <a:cs typeface="Arial" charset="0"/>
                      </a:endParaRPr>
                    </a:p>
                  </a:txBody>
                  <a:tcPr marL="68580" marR="68580" marT="0" marB="0"/>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661350340"/>
              </p:ext>
            </p:extLst>
          </p:nvPr>
        </p:nvGraphicFramePr>
        <p:xfrm>
          <a:off x="332027" y="4901831"/>
          <a:ext cx="11399134" cy="1280160"/>
        </p:xfrm>
        <a:graphic>
          <a:graphicData uri="http://schemas.openxmlformats.org/drawingml/2006/table">
            <a:tbl>
              <a:tblPr firstRow="1" firstCol="1" bandRow="1">
                <a:tableStyleId>{D7AC3CCA-C797-4891-BE02-D94E43425B78}</a:tableStyleId>
              </a:tblPr>
              <a:tblGrid>
                <a:gridCol w="5175344"/>
                <a:gridCol w="1046993"/>
                <a:gridCol w="5176797"/>
              </a:tblGrid>
              <a:tr h="209550">
                <a:tc>
                  <a:txBody>
                    <a:bodyPr/>
                    <a:lstStyle/>
                    <a:p>
                      <a:pPr marL="0" marR="0">
                        <a:spcBef>
                          <a:spcPts val="0"/>
                        </a:spcBef>
                        <a:spcAft>
                          <a:spcPts val="0"/>
                        </a:spcAft>
                      </a:pPr>
                      <a:r>
                        <a:rPr lang="en-US" sz="2800" dirty="0">
                          <a:effectLst/>
                        </a:rPr>
                        <a:t>Choice #1: Should Student B say…</a:t>
                      </a:r>
                      <a:endParaRPr lang="en-US" sz="28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28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800" dirty="0">
                          <a:effectLst/>
                        </a:rPr>
                        <a:t>Choice 2: Should Student B say…</a:t>
                      </a:r>
                      <a:endParaRPr lang="en-US" sz="28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2800" b="0" u="none" dirty="0" smtClean="0">
                          <a:effectLst/>
                          <a:latin typeface="+mn-lt"/>
                          <a:ea typeface="+mn-ea"/>
                          <a:cs typeface="+mn-cs"/>
                        </a:rPr>
                        <a:t>They</a:t>
                      </a:r>
                      <a:r>
                        <a:rPr lang="en-US" sz="2800" b="0" u="none" baseline="0" dirty="0" smtClean="0">
                          <a:effectLst/>
                          <a:latin typeface="+mn-lt"/>
                          <a:ea typeface="+mn-ea"/>
                          <a:cs typeface="+mn-cs"/>
                        </a:rPr>
                        <a:t> are at the table.</a:t>
                      </a:r>
                      <a:endParaRPr lang="en-US" sz="2800" b="0" u="none"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800" b="1" u="sng" dirty="0" smtClean="0">
                          <a:effectLst/>
                        </a:rPr>
                        <a:t>What else </a:t>
                      </a:r>
                      <a:r>
                        <a:rPr lang="en-US" sz="2800" u="none" dirty="0" smtClean="0">
                          <a:effectLst/>
                        </a:rPr>
                        <a:t>do you notice in the visual text?</a:t>
                      </a:r>
                      <a:endParaRPr lang="en-US" sz="2800" u="none" dirty="0">
                        <a:effectLst/>
                        <a:latin typeface="Avenir Next" charset="0"/>
                        <a:ea typeface="Calibri" charset="0"/>
                        <a:cs typeface="Arial" charset="0"/>
                      </a:endParaRPr>
                    </a:p>
                  </a:txBody>
                  <a:tcPr marL="73025" marR="73025" marT="0" marB="0"/>
                </a:tc>
              </a:tr>
            </a:tbl>
          </a:graphicData>
        </a:graphic>
      </p:graphicFrame>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275" y="411118"/>
            <a:ext cx="5470698" cy="153356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34382" y="5369191"/>
            <a:ext cx="812800" cy="812800"/>
          </a:xfrm>
          <a:prstGeom prst="rect">
            <a:avLst/>
          </a:prstGeom>
        </p:spPr>
      </p:pic>
      <p:sp>
        <p:nvSpPr>
          <p:cNvPr id="13" name="Rectangle 12"/>
          <p:cNvSpPr/>
          <p:nvPr/>
        </p:nvSpPr>
        <p:spPr>
          <a:xfrm>
            <a:off x="7446521" y="2159031"/>
            <a:ext cx="4386888" cy="1232986"/>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400" b="1" i="1" dirty="0"/>
              <a:t>Which choice prompts Student A for more information about the visual text? Why?</a:t>
            </a:r>
          </a:p>
          <a:p>
            <a:pPr marL="457200" indent="-457200">
              <a:buFont typeface="Arial" charset="0"/>
              <a:buChar char="•"/>
            </a:pPr>
            <a:endParaRPr lang="en-US" sz="800" i="1" dirty="0" smtClean="0"/>
          </a:p>
        </p:txBody>
      </p:sp>
    </p:spTree>
    <p:extLst>
      <p:ext uri="{BB962C8B-B14F-4D97-AF65-F5344CB8AC3E}">
        <p14:creationId xmlns:p14="http://schemas.microsoft.com/office/powerpoint/2010/main" val="143076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20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2042723" y="224169"/>
            <a:ext cx="8055682" cy="1598154"/>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600" b="1" i="1" dirty="0" smtClean="0"/>
              <a:t>Which choice prompts Student A for more information about the visual text? Why?</a:t>
            </a:r>
          </a:p>
          <a:p>
            <a:pPr marL="457200" indent="-457200">
              <a:buFont typeface="Arial" charset="0"/>
              <a:buChar char="•"/>
            </a:pPr>
            <a:endParaRPr lang="en-US" sz="800" i="1" dirty="0" smtClean="0"/>
          </a:p>
        </p:txBody>
      </p:sp>
      <p:grpSp>
        <p:nvGrpSpPr>
          <p:cNvPr id="8" name="Group 7"/>
          <p:cNvGrpSpPr/>
          <p:nvPr/>
        </p:nvGrpSpPr>
        <p:grpSpPr>
          <a:xfrm>
            <a:off x="10098405" y="290077"/>
            <a:ext cx="1500286" cy="1532246"/>
            <a:chOff x="149200" y="4231661"/>
            <a:chExt cx="2286319" cy="2232452"/>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149200" y="5866748"/>
              <a:ext cx="2286318" cy="597365"/>
            </a:xfrm>
            <a:prstGeom prst="rect">
              <a:avLst/>
            </a:prstGeom>
            <a:noFill/>
          </p:spPr>
          <p:txBody>
            <a:bodyPr wrap="none" rtlCol="0">
              <a:spAutoFit/>
            </a:bodyPr>
            <a:lstStyle/>
            <a:p>
              <a:r>
                <a:rPr lang="en-US" sz="2200" b="1" dirty="0" smtClean="0"/>
                <a:t>TURN &amp; TALK</a:t>
              </a:r>
              <a:endParaRPr lang="en-US" sz="2200" b="1" dirty="0"/>
            </a:p>
          </p:txBody>
        </p:sp>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355239"/>
            <a:ext cx="1320620" cy="1475288"/>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5" name="Table 14"/>
          <p:cNvGraphicFramePr>
            <a:graphicFrameLocks noGrp="1"/>
          </p:cNvGraphicFramePr>
          <p:nvPr>
            <p:extLst/>
          </p:nvPr>
        </p:nvGraphicFramePr>
        <p:xfrm>
          <a:off x="434275" y="2294255"/>
          <a:ext cx="11399134" cy="91440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a:effectLst/>
                        </a:rPr>
                        <a:t>Student A:</a:t>
                      </a:r>
                      <a:endParaRPr lang="en-US" sz="30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000" b="0" dirty="0">
                          <a:effectLst/>
                        </a:rPr>
                        <a:t>I notice that there are two more children and another adult at the table.</a:t>
                      </a:r>
                      <a:endParaRPr lang="en-US" sz="3000" b="0" dirty="0">
                        <a:effectLst/>
                        <a:latin typeface="Avenir Next" charset="0"/>
                        <a:ea typeface="Calibri" charset="0"/>
                        <a:cs typeface="Arial" charset="0"/>
                      </a:endParaRPr>
                    </a:p>
                  </a:txBody>
                  <a:tcPr marL="68580" marR="68580" marT="0" marB="0"/>
                </a:tc>
              </a:tr>
            </a:tbl>
          </a:graphicData>
        </a:graphic>
      </p:graphicFrame>
      <p:graphicFrame>
        <p:nvGraphicFramePr>
          <p:cNvPr id="16" name="Table 15"/>
          <p:cNvGraphicFramePr>
            <a:graphicFrameLocks noGrp="1"/>
          </p:cNvGraphicFramePr>
          <p:nvPr>
            <p:extLst/>
          </p:nvPr>
        </p:nvGraphicFramePr>
        <p:xfrm>
          <a:off x="434275" y="3558223"/>
          <a:ext cx="11399134" cy="1828800"/>
        </p:xfrm>
        <a:graphic>
          <a:graphicData uri="http://schemas.openxmlformats.org/drawingml/2006/table">
            <a:tbl>
              <a:tblPr firstRow="1" firstCol="1" bandRow="1">
                <a:tableStyleId>{D7AC3CCA-C797-4891-BE02-D94E43425B78}</a:tableStyleId>
              </a:tblPr>
              <a:tblGrid>
                <a:gridCol w="5175344"/>
                <a:gridCol w="1046993"/>
                <a:gridCol w="5176797"/>
              </a:tblGrid>
              <a:tr h="209550">
                <a:tc>
                  <a:txBody>
                    <a:bodyPr/>
                    <a:lstStyle/>
                    <a:p>
                      <a:pPr marL="0" marR="0">
                        <a:spcBef>
                          <a:spcPts val="0"/>
                        </a:spcBef>
                        <a:spcAft>
                          <a:spcPts val="0"/>
                        </a:spcAft>
                      </a:pPr>
                      <a:r>
                        <a:rPr lang="en-US" sz="3000" dirty="0">
                          <a:effectLst/>
                        </a:rPr>
                        <a:t>Choice #1: Should Student B say…</a:t>
                      </a:r>
                      <a:endParaRPr lang="en-US" sz="30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3000" dirty="0" smtClean="0">
                          <a:effectLst/>
                        </a:rPr>
                        <a:t>OR</a:t>
                      </a:r>
                      <a:endParaRPr lang="en-US" sz="30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3000">
                          <a:effectLst/>
                        </a:rPr>
                        <a:t>Choice 2: Should Student B say…</a:t>
                      </a:r>
                      <a:endParaRPr lang="en-US" sz="300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3000" b="0" u="none" dirty="0" smtClean="0">
                          <a:effectLst/>
                          <a:latin typeface="+mn-lt"/>
                          <a:ea typeface="+mn-ea"/>
                          <a:cs typeface="+mn-cs"/>
                        </a:rPr>
                        <a:t>They</a:t>
                      </a:r>
                      <a:r>
                        <a:rPr lang="en-US" sz="3000" b="0" u="none" baseline="0" dirty="0" smtClean="0">
                          <a:effectLst/>
                          <a:latin typeface="+mn-lt"/>
                          <a:ea typeface="+mn-ea"/>
                          <a:cs typeface="+mn-cs"/>
                        </a:rPr>
                        <a:t> are at the table.</a:t>
                      </a:r>
                      <a:endParaRPr lang="en-US" sz="3000" b="0" u="none"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3000" b="1" u="sng" dirty="0" smtClean="0">
                          <a:effectLst/>
                        </a:rPr>
                        <a:t>What else </a:t>
                      </a:r>
                      <a:r>
                        <a:rPr lang="en-US" sz="3000" u="none" dirty="0" smtClean="0">
                          <a:effectLst/>
                        </a:rPr>
                        <a:t>do you notice in the visual text?</a:t>
                      </a:r>
                      <a:endParaRPr lang="en-US" sz="3000" u="none" dirty="0">
                        <a:effectLst/>
                        <a:latin typeface="Avenir Next" charset="0"/>
                        <a:ea typeface="Calibri" charset="0"/>
                        <a:cs typeface="Arial" charset="0"/>
                      </a:endParaRPr>
                    </a:p>
                  </a:txBody>
                  <a:tcPr marL="73025" marR="73025" marT="0" marB="0"/>
                </a:tc>
              </a:tr>
            </a:tbl>
          </a:graphicData>
        </a:graphic>
      </p:graphicFrame>
    </p:spTree>
    <p:extLst>
      <p:ext uri="{BB962C8B-B14F-4D97-AF65-F5344CB8AC3E}">
        <p14:creationId xmlns:p14="http://schemas.microsoft.com/office/powerpoint/2010/main" val="106229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434275" y="1593485"/>
            <a:ext cx="5096730"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smtClean="0"/>
              <a:t>If you think Choice #1 is the better </a:t>
            </a:r>
            <a:r>
              <a:rPr lang="en-US" sz="2800" b="1" i="1" dirty="0" smtClean="0"/>
              <a:t>paraphrase</a:t>
            </a:r>
            <a:r>
              <a:rPr lang="en-US" sz="2800" i="1" dirty="0" smtClean="0"/>
              <a:t>, you will move to this side of the room/rug.</a:t>
            </a:r>
          </a:p>
        </p:txBody>
      </p:sp>
      <p:sp>
        <p:nvSpPr>
          <p:cNvPr id="13" name="Rectangle 12"/>
          <p:cNvSpPr/>
          <p:nvPr/>
        </p:nvSpPr>
        <p:spPr>
          <a:xfrm>
            <a:off x="6690732" y="1593484"/>
            <a:ext cx="5142677"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a:t>If you think Choice </a:t>
            </a:r>
            <a:r>
              <a:rPr lang="en-US" sz="2800" i="1" dirty="0" smtClean="0"/>
              <a:t>#2 </a:t>
            </a:r>
            <a:r>
              <a:rPr lang="en-US" sz="2800" i="1" dirty="0"/>
              <a:t>is the better </a:t>
            </a:r>
            <a:r>
              <a:rPr lang="en-US" sz="2800" b="1" i="1" dirty="0"/>
              <a:t>paraphrase</a:t>
            </a:r>
            <a:r>
              <a:rPr lang="en-US" sz="2800" i="1" dirty="0"/>
              <a:t>, you will move to this side of the room/rug.</a:t>
            </a:r>
          </a:p>
        </p:txBody>
      </p:sp>
      <p:graphicFrame>
        <p:nvGraphicFramePr>
          <p:cNvPr id="7" name="Table 6"/>
          <p:cNvGraphicFramePr>
            <a:graphicFrameLocks noGrp="1"/>
          </p:cNvGraphicFramePr>
          <p:nvPr>
            <p:extLst/>
          </p:nvPr>
        </p:nvGraphicFramePr>
        <p:xfrm>
          <a:off x="434275" y="440717"/>
          <a:ext cx="11399134" cy="853440"/>
        </p:xfrm>
        <a:graphic>
          <a:graphicData uri="http://schemas.openxmlformats.org/drawingml/2006/table">
            <a:tbl>
              <a:tblPr firstRow="1" firstCol="1" bandRow="1">
                <a:tableStyleId>{D7AC3CCA-C797-4891-BE02-D94E43425B78}</a:tableStyleId>
              </a:tblPr>
              <a:tblGrid>
                <a:gridCol w="1439130"/>
                <a:gridCol w="9960004"/>
              </a:tblGrid>
              <a:tr h="575172">
                <a:tc>
                  <a:txBody>
                    <a:bodyPr/>
                    <a:lstStyle/>
                    <a:p>
                      <a:pPr marL="0" marR="0" algn="r">
                        <a:spcBef>
                          <a:spcPts val="0"/>
                        </a:spcBef>
                        <a:spcAft>
                          <a:spcPts val="0"/>
                        </a:spcAft>
                        <a:tabLst>
                          <a:tab pos="5130800" algn="l"/>
                        </a:tabLs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smtClean="0">
                          <a:effectLst/>
                        </a:rPr>
                        <a:t>I notice that there are two more children and another adult at the table.</a:t>
                      </a:r>
                      <a:endParaRPr lang="en-US" sz="2800" b="0" dirty="0">
                        <a:effectLst/>
                        <a:latin typeface="Avenir Next" charset="0"/>
                        <a:ea typeface="Calibri" charset="0"/>
                        <a:cs typeface="Arial" charset="0"/>
                      </a:endParaRPr>
                    </a:p>
                  </a:txBody>
                  <a:tcPr marL="68580" marR="68580" marT="0" marB="0"/>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263576347"/>
              </p:ext>
            </p:extLst>
          </p:nvPr>
        </p:nvGraphicFramePr>
        <p:xfrm>
          <a:off x="434275" y="3527512"/>
          <a:ext cx="11399135" cy="1768388"/>
        </p:xfrm>
        <a:graphic>
          <a:graphicData uri="http://schemas.openxmlformats.org/drawingml/2006/table">
            <a:tbl>
              <a:tblPr firstRow="1" firstCol="1" bandRow="1">
                <a:tableStyleId>{D7AC3CCA-C797-4891-BE02-D94E43425B78}</a:tableStyleId>
              </a:tblPr>
              <a:tblGrid>
                <a:gridCol w="5175344"/>
                <a:gridCol w="1046993"/>
                <a:gridCol w="5176798"/>
              </a:tblGrid>
              <a:tr h="508501">
                <a:tc>
                  <a:txBody>
                    <a:bodyPr/>
                    <a:lstStyle/>
                    <a:p>
                      <a:pPr marL="0" marR="0">
                        <a:spcBef>
                          <a:spcPts val="0"/>
                        </a:spcBef>
                        <a:spcAft>
                          <a:spcPts val="0"/>
                        </a:spcAft>
                      </a:pPr>
                      <a:r>
                        <a:rPr lang="en-US" sz="2900" dirty="0">
                          <a:effectLst/>
                        </a:rPr>
                        <a:t>Choice #1: Should Student B say…</a:t>
                      </a:r>
                      <a:endParaRPr lang="en-US" sz="2900" dirty="0">
                        <a:effectLst/>
                        <a:latin typeface="Avenir Next" charset="0"/>
                        <a:ea typeface="Calibri" charset="0"/>
                        <a:cs typeface="Arial" charset="0"/>
                      </a:endParaRPr>
                    </a:p>
                  </a:txBody>
                  <a:tcPr marL="73025" marR="73025" marT="0" marB="0"/>
                </a:tc>
                <a:tc rowSpan="2">
                  <a:txBody>
                    <a:bodyPr/>
                    <a:lstStyle/>
                    <a:p>
                      <a:pPr marL="0" marR="0">
                        <a:spcBef>
                          <a:spcPts val="0"/>
                        </a:spcBef>
                        <a:spcAft>
                          <a:spcPts val="0"/>
                        </a:spcAft>
                      </a:pPr>
                      <a:r>
                        <a:rPr lang="en-US" sz="2900">
                          <a:effectLst/>
                        </a:rPr>
                        <a:t>OR…</a:t>
                      </a:r>
                      <a:endParaRPr lang="en-US" sz="2900">
                        <a:effectLst/>
                        <a:latin typeface="Avenir Next" charset="0"/>
                        <a:ea typeface="Calibri" charset="0"/>
                        <a:cs typeface="Arial" charset="0"/>
                      </a:endParaRPr>
                    </a:p>
                  </a:txBody>
                  <a:tcPr marL="73025" marR="73025" marT="0" marB="0"/>
                </a:tc>
                <a:tc>
                  <a:txBody>
                    <a:bodyPr/>
                    <a:lstStyle/>
                    <a:p>
                      <a:pPr marL="0" marR="0">
                        <a:spcBef>
                          <a:spcPts val="0"/>
                        </a:spcBef>
                        <a:spcAft>
                          <a:spcPts val="0"/>
                        </a:spcAft>
                      </a:pPr>
                      <a:r>
                        <a:rPr lang="en-US" sz="2900">
                          <a:effectLst/>
                        </a:rPr>
                        <a:t>Choice #2: Should Student B say…</a:t>
                      </a:r>
                      <a:endParaRPr lang="en-US" sz="2900">
                        <a:effectLst/>
                        <a:latin typeface="Avenir Next" charset="0"/>
                        <a:ea typeface="Calibri" charset="0"/>
                        <a:cs typeface="Arial" charset="0"/>
                      </a:endParaRPr>
                    </a:p>
                  </a:txBody>
                  <a:tcPr marL="73025" marR="73025" marT="0" marB="0"/>
                </a:tc>
              </a:tr>
              <a:tr h="884468">
                <a:tc>
                  <a:txBody>
                    <a:bodyPr/>
                    <a:lstStyle/>
                    <a:p>
                      <a:pPr marL="0" marR="0">
                        <a:spcBef>
                          <a:spcPts val="0"/>
                        </a:spcBef>
                        <a:spcAft>
                          <a:spcPts val="0"/>
                        </a:spcAft>
                      </a:pPr>
                      <a:r>
                        <a:rPr lang="en-US" sz="2800" b="0" u="none" dirty="0" smtClean="0">
                          <a:effectLst/>
                          <a:latin typeface="+mn-lt"/>
                          <a:ea typeface="+mn-ea"/>
                          <a:cs typeface="+mn-cs"/>
                        </a:rPr>
                        <a:t>They</a:t>
                      </a:r>
                      <a:r>
                        <a:rPr lang="en-US" sz="2800" b="0" u="none" baseline="0" dirty="0" smtClean="0">
                          <a:effectLst/>
                          <a:latin typeface="+mn-lt"/>
                          <a:ea typeface="+mn-ea"/>
                          <a:cs typeface="+mn-cs"/>
                        </a:rPr>
                        <a:t> are at the table.</a:t>
                      </a:r>
                      <a:endParaRPr lang="en-US" sz="2800" b="0" u="none"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u="sng" dirty="0" smtClean="0">
                          <a:effectLst/>
                        </a:rPr>
                        <a:t>What else </a:t>
                      </a:r>
                      <a:r>
                        <a:rPr lang="en-US" sz="2800" u="none" dirty="0" smtClean="0">
                          <a:effectLst/>
                        </a:rPr>
                        <a:t>do you notice in the visual text?</a:t>
                      </a:r>
                      <a:r>
                        <a:rPr lang="en-US" sz="2900" dirty="0" smtClean="0">
                          <a:effectLst/>
                        </a:rPr>
                        <a:t> </a:t>
                      </a:r>
                      <a:endParaRPr lang="en-US" sz="2900" dirty="0">
                        <a:effectLst/>
                        <a:latin typeface="Avenir Next" charset="0"/>
                        <a:ea typeface="Calibri" charset="0"/>
                        <a:cs typeface="Arial" charset="0"/>
                      </a:endParaRPr>
                    </a:p>
                  </a:txBody>
                  <a:tcPr marL="73025" marR="73025" marT="0" marB="0"/>
                </a:tc>
              </a:tr>
            </a:tbl>
          </a:graphicData>
        </a:graphic>
      </p:graphicFrame>
    </p:spTree>
    <p:extLst>
      <p:ext uri="{BB962C8B-B14F-4D97-AF65-F5344CB8AC3E}">
        <p14:creationId xmlns:p14="http://schemas.microsoft.com/office/powerpoint/2010/main" val="11573184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13" name="Rectangle 12"/>
          <p:cNvSpPr/>
          <p:nvPr/>
        </p:nvSpPr>
        <p:spPr>
          <a:xfrm>
            <a:off x="2163337" y="133349"/>
            <a:ext cx="9670072" cy="2552069"/>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600" i="1" dirty="0" smtClean="0"/>
              <a:t>Which choice prompts for more information?</a:t>
            </a:r>
          </a:p>
          <a:p>
            <a:pPr marL="457200" indent="-457200">
              <a:buFont typeface="Arial" charset="0"/>
              <a:buChar char="•"/>
            </a:pPr>
            <a:r>
              <a:rPr lang="en-US" sz="2600" i="1" dirty="0" smtClean="0"/>
              <a:t>Choice #1 is not prompting for more information about the visual text. </a:t>
            </a:r>
          </a:p>
          <a:p>
            <a:pPr marL="457200" indent="-457200">
              <a:buFont typeface="Arial" charset="0"/>
              <a:buChar char="•"/>
            </a:pPr>
            <a:r>
              <a:rPr lang="en-US" sz="2600" i="1" dirty="0" smtClean="0"/>
              <a:t>Choice #2 prompts for more information by asking, “What else do you notice in the visual text?”</a:t>
            </a:r>
          </a:p>
          <a:p>
            <a:pPr marL="457200" indent="-457200">
              <a:buFont typeface="Arial" charset="0"/>
              <a:buChar char="•"/>
            </a:pPr>
            <a:r>
              <a:rPr lang="en-US" sz="2600" i="1" dirty="0" smtClean="0"/>
              <a:t>I think Choice #2 is the better example of </a:t>
            </a:r>
            <a:r>
              <a:rPr lang="en-US" sz="2600" b="1" i="1" dirty="0" smtClean="0"/>
              <a:t>prompting.</a:t>
            </a:r>
            <a:endParaRPr lang="en-US" sz="2600" b="1" i="1" dirty="0"/>
          </a:p>
        </p:txBody>
      </p:sp>
      <p:pic>
        <p:nvPicPr>
          <p:cNvPr id="7" name="Picture 6" descr="/Users/mstaine/Desktop/ThinkAloudIcon.png"/>
          <p:cNvPicPr/>
          <p:nvPr/>
        </p:nvPicPr>
        <p:blipFill>
          <a:blip r:embed="rId3">
            <a:extLst>
              <a:ext uri="{28A0092B-C50C-407E-A947-70E740481C1C}">
                <a14:useLocalDpi xmlns:a14="http://schemas.microsoft.com/office/drawing/2010/main" val="0"/>
              </a:ext>
            </a:extLst>
          </a:blip>
          <a:srcRect/>
          <a:stretch>
            <a:fillRect/>
          </a:stretch>
        </p:blipFill>
        <p:spPr bwMode="auto">
          <a:xfrm>
            <a:off x="434275" y="704861"/>
            <a:ext cx="1402949" cy="144645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1" name="Table 10"/>
          <p:cNvGraphicFramePr>
            <a:graphicFrameLocks noGrp="1"/>
          </p:cNvGraphicFramePr>
          <p:nvPr>
            <p:extLst>
              <p:ext uri="{D42A27DB-BD31-4B8C-83A1-F6EECF244321}">
                <p14:modId xmlns:p14="http://schemas.microsoft.com/office/powerpoint/2010/main" val="949694820"/>
              </p:ext>
            </p:extLst>
          </p:nvPr>
        </p:nvGraphicFramePr>
        <p:xfrm>
          <a:off x="434275" y="2869066"/>
          <a:ext cx="11399134" cy="97536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a:effectLst/>
                        </a:rPr>
                        <a:t>Student A:</a:t>
                      </a:r>
                      <a:endParaRPr lang="en-US" sz="30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200" b="0" dirty="0" smtClean="0">
                          <a:effectLst/>
                        </a:rPr>
                        <a:t>I notice that there are two more children and another adult at the table.</a:t>
                      </a:r>
                      <a:endParaRPr lang="en-US" sz="3200" b="0" dirty="0">
                        <a:effectLst/>
                        <a:latin typeface="Avenir Next" charset="0"/>
                        <a:ea typeface="Calibri" charset="0"/>
                        <a:cs typeface="Arial" charset="0"/>
                      </a:endParaRPr>
                    </a:p>
                  </a:txBody>
                  <a:tcPr marL="68580" marR="68580" marT="0" marB="0"/>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704342212"/>
              </p:ext>
            </p:extLst>
          </p:nvPr>
        </p:nvGraphicFramePr>
        <p:xfrm>
          <a:off x="434275" y="4028073"/>
          <a:ext cx="11399134" cy="1950720"/>
        </p:xfrm>
        <a:graphic>
          <a:graphicData uri="http://schemas.openxmlformats.org/drawingml/2006/table">
            <a:tbl>
              <a:tblPr firstRow="1" firstCol="1" bandRow="1">
                <a:tableStyleId>{D7AC3CCA-C797-4891-BE02-D94E43425B78}</a:tableStyleId>
              </a:tblPr>
              <a:tblGrid>
                <a:gridCol w="5175344"/>
                <a:gridCol w="1046993"/>
                <a:gridCol w="5176797"/>
              </a:tblGrid>
              <a:tr h="209550">
                <a:tc>
                  <a:txBody>
                    <a:bodyPr/>
                    <a:lstStyle/>
                    <a:p>
                      <a:pPr marL="0" marR="0">
                        <a:spcBef>
                          <a:spcPts val="0"/>
                        </a:spcBef>
                        <a:spcAft>
                          <a:spcPts val="0"/>
                        </a:spcAft>
                      </a:pPr>
                      <a:r>
                        <a:rPr lang="en-US" sz="3000" dirty="0">
                          <a:effectLst/>
                        </a:rPr>
                        <a:t>Choice #1: Should Student B say…</a:t>
                      </a:r>
                      <a:endParaRPr lang="en-US" sz="3000" dirty="0">
                        <a:effectLst/>
                        <a:latin typeface="Avenir Next" charset="0"/>
                        <a:ea typeface="Calibri" charset="0"/>
                        <a:cs typeface="Arial" charset="0"/>
                      </a:endParaRPr>
                    </a:p>
                  </a:txBody>
                  <a:tcPr marL="73025" marR="73025" marT="0" marB="0"/>
                </a:tc>
                <a:tc rowSpan="2">
                  <a:txBody>
                    <a:bodyPr/>
                    <a:lstStyle/>
                    <a:p>
                      <a:pPr marL="0" marR="0">
                        <a:spcBef>
                          <a:spcPts val="0"/>
                        </a:spcBef>
                        <a:spcAft>
                          <a:spcPts val="0"/>
                        </a:spcAft>
                      </a:pPr>
                      <a:r>
                        <a:rPr lang="en-US" sz="3000" dirty="0">
                          <a:effectLst/>
                        </a:rPr>
                        <a:t>OR…</a:t>
                      </a:r>
                      <a:endParaRPr lang="en-US" sz="3000" dirty="0">
                        <a:effectLst/>
                        <a:latin typeface="Avenir Next" charset="0"/>
                        <a:ea typeface="Calibri" charset="0"/>
                        <a:cs typeface="Arial" charset="0"/>
                      </a:endParaRPr>
                    </a:p>
                  </a:txBody>
                  <a:tcPr marL="73025" marR="73025" marT="0" marB="0"/>
                </a:tc>
                <a:tc>
                  <a:txBody>
                    <a:bodyPr/>
                    <a:lstStyle/>
                    <a:p>
                      <a:pPr marL="0" marR="0">
                        <a:spcBef>
                          <a:spcPts val="0"/>
                        </a:spcBef>
                        <a:spcAft>
                          <a:spcPts val="0"/>
                        </a:spcAft>
                      </a:pPr>
                      <a:r>
                        <a:rPr lang="en-US" sz="3000" dirty="0">
                          <a:effectLst/>
                        </a:rPr>
                        <a:t>Choice 2: Should Student B say…</a:t>
                      </a:r>
                      <a:endParaRPr lang="en-US" sz="30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3200" b="0" u="none" dirty="0" smtClean="0">
                          <a:effectLst/>
                          <a:latin typeface="+mn-lt"/>
                          <a:ea typeface="+mn-ea"/>
                          <a:cs typeface="+mn-cs"/>
                        </a:rPr>
                        <a:t>They</a:t>
                      </a:r>
                      <a:r>
                        <a:rPr lang="en-US" sz="3200" b="0" u="none" baseline="0" dirty="0" smtClean="0">
                          <a:effectLst/>
                          <a:latin typeface="+mn-lt"/>
                          <a:ea typeface="+mn-ea"/>
                          <a:cs typeface="+mn-cs"/>
                        </a:rPr>
                        <a:t> are at the table.</a:t>
                      </a:r>
                      <a:endParaRPr lang="en-US" sz="3200" b="0" u="none"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u="sng" dirty="0" smtClean="0">
                          <a:effectLst/>
                        </a:rPr>
                        <a:t>What else </a:t>
                      </a:r>
                      <a:r>
                        <a:rPr lang="en-US" sz="3200" u="none" dirty="0" smtClean="0">
                          <a:effectLst/>
                        </a:rPr>
                        <a:t>do you notice in the visual text?</a:t>
                      </a:r>
                      <a:r>
                        <a:rPr lang="en-US" sz="3600" dirty="0" smtClean="0">
                          <a:effectLst/>
                        </a:rPr>
                        <a:t> </a:t>
                      </a:r>
                      <a:endParaRPr lang="en-US" sz="3600" dirty="0">
                        <a:effectLst/>
                        <a:latin typeface="Avenir Next" charset="0"/>
                        <a:ea typeface="Calibri" charset="0"/>
                        <a:cs typeface="Arial" charset="0"/>
                      </a:endParaRPr>
                    </a:p>
                  </a:txBody>
                  <a:tcPr marL="73025" marR="73025" marT="0" marB="0"/>
                </a:tc>
              </a:tr>
            </a:tbl>
          </a:graphicData>
        </a:graphic>
      </p:graphicFrame>
      <p:sp>
        <p:nvSpPr>
          <p:cNvPr id="2" name="Rectangle 1"/>
          <p:cNvSpPr/>
          <p:nvPr/>
        </p:nvSpPr>
        <p:spPr>
          <a:xfrm>
            <a:off x="6667500" y="4028073"/>
            <a:ext cx="5165909" cy="19782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70465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bamakids.jpg"/>
          <p:cNvPicPr/>
          <p:nvPr/>
        </p:nvPicPr>
        <p:blipFill>
          <a:blip r:embed="rId5">
            <a:extLst>
              <a:ext uri="{28A0092B-C50C-407E-A947-70E740481C1C}">
                <a14:useLocalDpi xmlns:a14="http://schemas.microsoft.com/office/drawing/2010/main" val="0"/>
              </a:ext>
            </a:extLst>
          </a:blip>
          <a:srcRect/>
          <a:stretch>
            <a:fillRect/>
          </a:stretch>
        </p:blipFill>
        <p:spPr bwMode="auto">
          <a:xfrm>
            <a:off x="5597912" y="168442"/>
            <a:ext cx="6235497" cy="3979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34275" y="2007220"/>
            <a:ext cx="4539170" cy="2140711"/>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600" dirty="0" smtClean="0"/>
              <a:t>Let’s read what Student A and Student B say to each other.</a:t>
            </a:r>
          </a:p>
          <a:p>
            <a:endParaRPr lang="en-US" sz="1400" dirty="0"/>
          </a:p>
        </p:txBody>
      </p:sp>
      <p:graphicFrame>
        <p:nvGraphicFramePr>
          <p:cNvPr id="10" name="Table 9"/>
          <p:cNvGraphicFramePr>
            <a:graphicFrameLocks noGrp="1"/>
          </p:cNvGraphicFramePr>
          <p:nvPr>
            <p:extLst/>
          </p:nvPr>
        </p:nvGraphicFramePr>
        <p:xfrm>
          <a:off x="434275" y="4446726"/>
          <a:ext cx="11399134" cy="1706880"/>
        </p:xfrm>
        <a:graphic>
          <a:graphicData uri="http://schemas.openxmlformats.org/drawingml/2006/table">
            <a:tbl>
              <a:tblPr firstRow="1" firstCol="1" bandRow="1">
                <a:tableStyleId>{D7AC3CCA-C797-4891-BE02-D94E43425B78}</a:tableStyleId>
              </a:tblPr>
              <a:tblGrid>
                <a:gridCol w="1623125"/>
                <a:gridCol w="9776009"/>
              </a:tblGrid>
              <a:tr h="333307">
                <a:tc>
                  <a:txBody>
                    <a:bodyPr/>
                    <a:lstStyle/>
                    <a:p>
                      <a:pPr marL="0" marR="0" algn="r">
                        <a:spcBef>
                          <a:spcPts val="0"/>
                        </a:spcBef>
                        <a:spcAft>
                          <a:spcPts val="0"/>
                        </a:spcAf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smtClean="0">
                          <a:effectLst/>
                        </a:rPr>
                        <a:t>I notice that there are two more children and another adult at the table.</a:t>
                      </a:r>
                      <a:endParaRPr lang="en-US" sz="2800" b="0" dirty="0">
                        <a:effectLst/>
                        <a:latin typeface="Avenir Next" charset="0"/>
                        <a:ea typeface="Calibri" charset="0"/>
                        <a:cs typeface="Arial" charset="0"/>
                      </a:endParaRPr>
                    </a:p>
                  </a:txBody>
                  <a:tcPr marL="68580" marR="68580" marT="0" marB="0"/>
                </a:tc>
              </a:tr>
              <a:tr h="602414">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u="sng" dirty="0" smtClean="0">
                          <a:effectLst/>
                        </a:rPr>
                        <a:t>What else </a:t>
                      </a:r>
                      <a:r>
                        <a:rPr lang="en-US" sz="2800" u="none" dirty="0" smtClean="0">
                          <a:effectLst/>
                        </a:rPr>
                        <a:t>do you notice in the visual text?</a:t>
                      </a:r>
                      <a:r>
                        <a:rPr lang="en-US" sz="3200" dirty="0" smtClean="0">
                          <a:effectLst/>
                        </a:rPr>
                        <a:t> </a:t>
                      </a:r>
                      <a:endParaRPr lang="en-US" sz="3200" dirty="0">
                        <a:effectLst/>
                        <a:latin typeface="Avenir Next" charset="0"/>
                        <a:ea typeface="Calibri" charset="0"/>
                        <a:cs typeface="Arial" charset="0"/>
                      </a:endParaRPr>
                    </a:p>
                  </a:txBody>
                  <a:tcPr marL="68580" marR="68580" marT="0" marB="0"/>
                </a:tc>
              </a:tr>
            </a:tbl>
          </a:graphicData>
        </a:graphic>
      </p:graphicFrame>
      <p:sp>
        <p:nvSpPr>
          <p:cNvPr id="8" name="TextBox 7"/>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275" y="214765"/>
            <a:ext cx="4539170" cy="1336507"/>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20609" y="5462171"/>
            <a:ext cx="812800" cy="812800"/>
          </a:xfrm>
          <a:prstGeom prst="rect">
            <a:avLst/>
          </a:prstGeom>
        </p:spPr>
      </p:pic>
    </p:spTree>
    <p:extLst>
      <p:ext uri="{BB962C8B-B14F-4D97-AF65-F5344CB8AC3E}">
        <p14:creationId xmlns:p14="http://schemas.microsoft.com/office/powerpoint/2010/main" val="10308274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84"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9389" y="1739956"/>
            <a:ext cx="1602032" cy="1750730"/>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pic>
        <p:nvPicPr>
          <p:cNvPr id="11" name="Picture 10"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434274" y="237067"/>
            <a:ext cx="6982526" cy="47565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Table 3"/>
          <p:cNvGraphicFramePr>
            <a:graphicFrameLocks noGrp="1"/>
          </p:cNvGraphicFramePr>
          <p:nvPr>
            <p:extLst>
              <p:ext uri="{D42A27DB-BD31-4B8C-83A1-F6EECF244321}">
                <p14:modId xmlns:p14="http://schemas.microsoft.com/office/powerpoint/2010/main" val="1393948847"/>
              </p:ext>
            </p:extLst>
          </p:nvPr>
        </p:nvGraphicFramePr>
        <p:xfrm>
          <a:off x="434275" y="5268236"/>
          <a:ext cx="11399134" cy="85344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a:effectLst/>
                        </a:rPr>
                        <a:t>I notice that there are </a:t>
                      </a:r>
                      <a:r>
                        <a:rPr lang="en-US" sz="2800" b="0" dirty="0" smtClean="0">
                          <a:effectLst/>
                        </a:rPr>
                        <a:t>four</a:t>
                      </a:r>
                      <a:r>
                        <a:rPr lang="en-US" sz="2800" b="0" baseline="0" dirty="0" smtClean="0">
                          <a:effectLst/>
                        </a:rPr>
                        <a:t> children standing around another adult.  They are behind the other group in the classroom. </a:t>
                      </a:r>
                      <a:endParaRPr lang="en-US" sz="2800" b="0" dirty="0">
                        <a:effectLst/>
                        <a:latin typeface="Avenir Next" charset="0"/>
                        <a:ea typeface="Calibri" charset="0"/>
                        <a:cs typeface="Arial" charset="0"/>
                      </a:endParaRPr>
                    </a:p>
                  </a:txBody>
                  <a:tcPr marL="68580" marR="68580" marT="0" marB="0"/>
                </a:tc>
              </a:tr>
            </a:tbl>
          </a:graphicData>
        </a:graphic>
      </p:graphicFrame>
      <p:sp>
        <p:nvSpPr>
          <p:cNvPr id="10" name="Rectangle 9"/>
          <p:cNvSpPr/>
          <p:nvPr/>
        </p:nvSpPr>
        <p:spPr>
          <a:xfrm>
            <a:off x="7921809" y="4017620"/>
            <a:ext cx="3863148" cy="938844"/>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marL="457200" indent="-457200">
              <a:buFont typeface="Arial" charset="0"/>
              <a:buChar char="•"/>
            </a:pPr>
            <a:r>
              <a:rPr lang="en-US" sz="3200" b="1" u="sng" dirty="0" smtClean="0"/>
              <a:t>Listen actively!</a:t>
            </a:r>
          </a:p>
          <a:p>
            <a:pPr marL="457200" indent="-457200">
              <a:buFont typeface="Arial" charset="0"/>
              <a:buChar char="•"/>
            </a:pPr>
            <a:endParaRPr lang="en-US" sz="800" i="1" dirty="0" smtClean="0"/>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5854" y="237067"/>
            <a:ext cx="3929103" cy="91440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20609" y="5583535"/>
            <a:ext cx="812800" cy="812800"/>
          </a:xfrm>
          <a:prstGeom prst="rect">
            <a:avLst/>
          </a:prstGeom>
        </p:spPr>
      </p:pic>
    </p:spTree>
    <p:extLst>
      <p:ext uri="{BB962C8B-B14F-4D97-AF65-F5344CB8AC3E}">
        <p14:creationId xmlns:p14="http://schemas.microsoft.com/office/powerpoint/2010/main" val="96928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8103" fill="hold"/>
                                        <p:tgtEl>
                                          <p:spTgt spid="5"/>
                                        </p:tgtEl>
                                      </p:cBhvr>
                                    </p:cmd>
                                  </p:childTnLst>
                                </p:cTn>
                              </p:par>
                            </p:childTnLst>
                          </p:cTn>
                        </p:par>
                      </p:childTnLst>
                    </p:cTn>
                  </p:par>
                </p:childTnLst>
              </p:cTn>
              <p:nextCondLst>
                <p:cond evt="onClick" delay="0">
                  <p:tgtEl>
                    <p:spTgt spid="5"/>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39687" y="1722750"/>
            <a:ext cx="5718312" cy="2800767"/>
          </a:xfrm>
          <a:prstGeom prst="rect">
            <a:avLst/>
          </a:prstGeom>
        </p:spPr>
        <p:txBody>
          <a:bodyPr wrap="square">
            <a:spAutoFit/>
          </a:bodyPr>
          <a:lstStyle/>
          <a:p>
            <a:pPr marL="914400" indent="-457200">
              <a:buFont typeface="Arial" charset="0"/>
              <a:buChar char="•"/>
            </a:pPr>
            <a:endParaRPr lang="en-US" sz="800" i="1" dirty="0"/>
          </a:p>
          <a:p>
            <a:pPr marL="914400" indent="-457200">
              <a:buFont typeface="Arial" charset="0"/>
              <a:buChar char="•"/>
            </a:pPr>
            <a:r>
              <a:rPr lang="en-US" sz="2800" i="1" dirty="0" smtClean="0"/>
              <a:t>When </a:t>
            </a:r>
            <a:r>
              <a:rPr lang="en-US" sz="2800" i="1" dirty="0"/>
              <a:t>you’re ready, take turns sharing your ideas with your partner. </a:t>
            </a:r>
            <a:endParaRPr lang="en-US" sz="2800" i="1" dirty="0" smtClean="0">
              <a:ea typeface="Calibri" charset="0"/>
              <a:cs typeface="Arial" charset="0"/>
            </a:endParaRPr>
          </a:p>
          <a:p>
            <a:pPr marL="914400" indent="-457200">
              <a:buFont typeface="Arial" charset="0"/>
              <a:buChar char="•"/>
            </a:pPr>
            <a:endParaRPr lang="en-US" sz="2800" i="1" dirty="0" smtClean="0">
              <a:ea typeface="Calibri" charset="0"/>
              <a:cs typeface="Arial" charset="0"/>
            </a:endParaRPr>
          </a:p>
          <a:p>
            <a:pPr marL="914400" indent="-457200">
              <a:buFont typeface="Arial" charset="0"/>
              <a:buChar char="•"/>
            </a:pPr>
            <a:r>
              <a:rPr lang="en-US" sz="2800" i="1" dirty="0" smtClean="0">
                <a:ea typeface="Calibri" charset="0"/>
                <a:cs typeface="Arial" charset="0"/>
              </a:rPr>
              <a:t>Turn and face me when you’re done sharing.</a:t>
            </a:r>
            <a:endParaRPr lang="en-US" sz="2800" i="1" dirty="0">
              <a:ea typeface="Calibri" charset="0"/>
              <a:cs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59" y="434972"/>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ontent Placeholder 2"/>
          <p:cNvSpPr txBox="1">
            <a:spLocks/>
          </p:cNvSpPr>
          <p:nvPr/>
        </p:nvSpPr>
        <p:spPr>
          <a:xfrm>
            <a:off x="1427709" y="434972"/>
            <a:ext cx="5430290" cy="1096149"/>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smtClean="0">
                <a:solidFill>
                  <a:schemeClr val="accent1">
                    <a:lumMod val="75000"/>
                  </a:schemeClr>
                </a:solidFill>
                <a:latin typeface="Calibri" charset="0"/>
                <a:ea typeface="Calibri" charset="0"/>
                <a:cs typeface="Calibri" charset="0"/>
              </a:rPr>
              <a:t>4. </a:t>
            </a:r>
            <a:r>
              <a:rPr lang="en-US" sz="3600" dirty="0" smtClean="0">
                <a:solidFill>
                  <a:schemeClr val="tx1"/>
                </a:solidFill>
                <a:latin typeface="Calibri" charset="0"/>
                <a:ea typeface="Calibri" charset="0"/>
                <a:cs typeface="Calibri" charset="0"/>
              </a:rPr>
              <a:t>Take turns sharing ideas with your partner </a:t>
            </a:r>
          </a:p>
        </p:txBody>
      </p:sp>
      <p:sp>
        <p:nvSpPr>
          <p:cNvPr id="7" name="TextBox 6"/>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 – ROWS OF COMMUNICATION- CONVERSATION NORMS</a:t>
            </a:r>
            <a:endParaRPr lang="en-US" sz="2400" dirty="0">
              <a:solidFill>
                <a:schemeClr val="bg1"/>
              </a:solidFill>
            </a:endParaRPr>
          </a:p>
        </p:txBody>
      </p:sp>
      <p:pic>
        <p:nvPicPr>
          <p:cNvPr id="8" name="Picture 7" descr="RowsOfCommunicationIcon.jpeg"/>
          <p:cNvPicPr/>
          <p:nvPr/>
        </p:nvPicPr>
        <p:blipFill>
          <a:blip r:embed="rId4">
            <a:extLst>
              <a:ext uri="{28A0092B-C50C-407E-A947-70E740481C1C}">
                <a14:useLocalDpi xmlns:a14="http://schemas.microsoft.com/office/drawing/2010/main" val="0"/>
              </a:ext>
            </a:extLst>
          </a:blip>
          <a:srcRect/>
          <a:stretch>
            <a:fillRect/>
          </a:stretch>
        </p:blipFill>
        <p:spPr bwMode="auto">
          <a:xfrm>
            <a:off x="10846269" y="6350317"/>
            <a:ext cx="563853" cy="478341"/>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Content Placeholder 8" descr="Screen Shot 2016-03-16 at 2.53.11 PM.png"/>
          <p:cNvPicPr>
            <a:picLocks noChangeAspect="1"/>
          </p:cNvPicPr>
          <p:nvPr/>
        </p:nvPicPr>
        <p:blipFill rotWithShape="1">
          <a:blip r:embed="rId5">
            <a:extLst>
              <a:ext uri="{28A0092B-C50C-407E-A947-70E740481C1C}">
                <a14:useLocalDpi xmlns:a14="http://schemas.microsoft.com/office/drawing/2010/main" val="0"/>
              </a:ext>
            </a:extLst>
          </a:blip>
          <a:srcRect l="1559" r="1751"/>
          <a:stretch/>
        </p:blipFill>
        <p:spPr>
          <a:xfrm>
            <a:off x="7370072" y="218030"/>
            <a:ext cx="4390018" cy="5926448"/>
          </a:xfrm>
          <a:prstGeom prst="rect">
            <a:avLst/>
          </a:prstGeom>
          <a:ln w="34925">
            <a:solidFill>
              <a:schemeClr val="tx1"/>
            </a:solidFill>
          </a:ln>
        </p:spPr>
      </p:pic>
    </p:spTree>
    <p:extLst>
      <p:ext uri="{BB962C8B-B14F-4D97-AF65-F5344CB8AC3E}">
        <p14:creationId xmlns:p14="http://schemas.microsoft.com/office/powerpoint/2010/main" val="60989053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1594" y="357303"/>
            <a:ext cx="1288305" cy="1479709"/>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7446521" y="371995"/>
            <a:ext cx="4386888" cy="1016538"/>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r>
              <a:rPr lang="en-US" i="1" dirty="0" smtClean="0"/>
              <a:t>Let’s listen to two different responses and think about which is the best  example of </a:t>
            </a:r>
            <a:r>
              <a:rPr lang="en-US" b="1" i="1" dirty="0" smtClean="0"/>
              <a:t>prompting:</a:t>
            </a:r>
            <a:r>
              <a:rPr lang="en-US" i="1" dirty="0" smtClean="0"/>
              <a:t> </a:t>
            </a:r>
          </a:p>
          <a:p>
            <a:pPr marL="457200" indent="-457200">
              <a:buFont typeface="Arial" charset="0"/>
              <a:buChar char="•"/>
            </a:pPr>
            <a:endParaRPr lang="en-US" sz="800" i="1" dirty="0" smtClean="0"/>
          </a:p>
        </p:txBody>
      </p:sp>
      <p:graphicFrame>
        <p:nvGraphicFramePr>
          <p:cNvPr id="4" name="Table 3"/>
          <p:cNvGraphicFramePr>
            <a:graphicFrameLocks noGrp="1"/>
          </p:cNvGraphicFramePr>
          <p:nvPr>
            <p:extLst>
              <p:ext uri="{D42A27DB-BD31-4B8C-83A1-F6EECF244321}">
                <p14:modId xmlns:p14="http://schemas.microsoft.com/office/powerpoint/2010/main" val="69942266"/>
              </p:ext>
            </p:extLst>
          </p:nvPr>
        </p:nvGraphicFramePr>
        <p:xfrm>
          <a:off x="434275" y="2754260"/>
          <a:ext cx="11399134" cy="146304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dirty="0">
                          <a:effectLst/>
                        </a:rPr>
                        <a:t>Student A:</a:t>
                      </a:r>
                      <a:endParaRPr lang="en-US" sz="3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200" b="0" dirty="0" smtClean="0">
                          <a:effectLst/>
                        </a:rPr>
                        <a:t>I notice that there are four</a:t>
                      </a:r>
                      <a:r>
                        <a:rPr lang="en-US" sz="3200" b="0" baseline="0" dirty="0" smtClean="0">
                          <a:effectLst/>
                        </a:rPr>
                        <a:t> children standing around another adult.  They are behind the other group in the classroom. </a:t>
                      </a:r>
                      <a:endParaRPr lang="en-US" sz="3200" b="0" dirty="0">
                        <a:effectLst/>
                        <a:latin typeface="Avenir Next" charset="0"/>
                        <a:ea typeface="Calibri" charset="0"/>
                        <a:cs typeface="Arial" charset="0"/>
                      </a:endParaRPr>
                    </a:p>
                  </a:txBody>
                  <a:tcPr marL="68580" marR="68580" marT="0" marB="0"/>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72892659"/>
              </p:ext>
            </p:extLst>
          </p:nvPr>
        </p:nvGraphicFramePr>
        <p:xfrm>
          <a:off x="434275" y="4324975"/>
          <a:ext cx="11399134" cy="1828800"/>
        </p:xfrm>
        <a:graphic>
          <a:graphicData uri="http://schemas.openxmlformats.org/drawingml/2006/table">
            <a:tbl>
              <a:tblPr firstRow="1" firstCol="1" bandRow="1">
                <a:tableStyleId>{D7AC3CCA-C797-4891-BE02-D94E43425B78}</a:tableStyleId>
              </a:tblPr>
              <a:tblGrid>
                <a:gridCol w="5175344"/>
                <a:gridCol w="1046993"/>
                <a:gridCol w="5176797"/>
              </a:tblGrid>
              <a:tr h="209550">
                <a:tc>
                  <a:txBody>
                    <a:bodyPr/>
                    <a:lstStyle/>
                    <a:p>
                      <a:pPr marL="0" marR="0">
                        <a:spcBef>
                          <a:spcPts val="0"/>
                        </a:spcBef>
                        <a:spcAft>
                          <a:spcPts val="0"/>
                        </a:spcAft>
                      </a:pPr>
                      <a:r>
                        <a:rPr lang="en-US" sz="3000" dirty="0">
                          <a:effectLst/>
                        </a:rPr>
                        <a:t>Choice #1: Should Student B say…</a:t>
                      </a:r>
                      <a:endParaRPr lang="en-US" sz="3000" dirty="0">
                        <a:effectLst/>
                        <a:latin typeface="Avenir Next" charset="0"/>
                        <a:ea typeface="Calibri" charset="0"/>
                        <a:cs typeface="Arial" charset="0"/>
                      </a:endParaRPr>
                    </a:p>
                  </a:txBody>
                  <a:tcPr marL="73025" marR="73025" marT="0" marB="0"/>
                </a:tc>
                <a:tc rowSpan="2">
                  <a:txBody>
                    <a:bodyPr/>
                    <a:lstStyle/>
                    <a:p>
                      <a:pPr marL="0" marR="0">
                        <a:spcBef>
                          <a:spcPts val="0"/>
                        </a:spcBef>
                        <a:spcAft>
                          <a:spcPts val="0"/>
                        </a:spcAft>
                      </a:pPr>
                      <a:r>
                        <a:rPr lang="en-US" sz="3000">
                          <a:effectLst/>
                        </a:rPr>
                        <a:t>OR…</a:t>
                      </a:r>
                      <a:endParaRPr lang="en-US" sz="3000">
                        <a:effectLst/>
                        <a:latin typeface="Avenir Next" charset="0"/>
                        <a:ea typeface="Calibri" charset="0"/>
                        <a:cs typeface="Arial" charset="0"/>
                      </a:endParaRPr>
                    </a:p>
                  </a:txBody>
                  <a:tcPr marL="73025" marR="73025" marT="0" marB="0"/>
                </a:tc>
                <a:tc>
                  <a:txBody>
                    <a:bodyPr/>
                    <a:lstStyle/>
                    <a:p>
                      <a:pPr marL="0" marR="0">
                        <a:spcBef>
                          <a:spcPts val="0"/>
                        </a:spcBef>
                        <a:spcAft>
                          <a:spcPts val="0"/>
                        </a:spcAft>
                      </a:pPr>
                      <a:r>
                        <a:rPr lang="en-US" sz="3000">
                          <a:effectLst/>
                        </a:rPr>
                        <a:t>Choice 2: Should Student B say…</a:t>
                      </a:r>
                      <a:endParaRPr lang="en-US" sz="300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3000" b="1" u="sng" dirty="0" smtClean="0">
                          <a:effectLst/>
                          <a:latin typeface="+mn-lt"/>
                          <a:ea typeface="+mn-ea"/>
                          <a:cs typeface="+mn-cs"/>
                        </a:rPr>
                        <a:t>What else </a:t>
                      </a:r>
                      <a:r>
                        <a:rPr lang="en-US" sz="3000" b="0" u="none" dirty="0" smtClean="0">
                          <a:effectLst/>
                          <a:latin typeface="+mn-lt"/>
                          <a:ea typeface="+mn-ea"/>
                          <a:cs typeface="+mn-cs"/>
                        </a:rPr>
                        <a:t>do you</a:t>
                      </a:r>
                      <a:r>
                        <a:rPr lang="en-US" sz="3000" b="0" u="none" baseline="0" dirty="0" smtClean="0">
                          <a:effectLst/>
                          <a:latin typeface="+mn-lt"/>
                          <a:ea typeface="+mn-ea"/>
                          <a:cs typeface="+mn-cs"/>
                        </a:rPr>
                        <a:t> notice?</a:t>
                      </a:r>
                      <a:endParaRPr lang="en-US" sz="3000" b="0" u="none"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3000" b="0" u="none" dirty="0" smtClean="0">
                          <a:effectLst/>
                        </a:rPr>
                        <a:t>Do you like</a:t>
                      </a:r>
                      <a:r>
                        <a:rPr lang="en-US" sz="3000" b="0" u="none" baseline="0" dirty="0" smtClean="0">
                          <a:effectLst/>
                        </a:rPr>
                        <a:t> working in groups?</a:t>
                      </a:r>
                    </a:p>
                    <a:p>
                      <a:pPr marL="0" marR="0">
                        <a:spcBef>
                          <a:spcPts val="0"/>
                        </a:spcBef>
                        <a:spcAft>
                          <a:spcPts val="0"/>
                        </a:spcAft>
                      </a:pPr>
                      <a:endParaRPr lang="en-US" sz="3000" b="0" u="none" dirty="0">
                        <a:effectLst/>
                        <a:latin typeface="Avenir Next" charset="0"/>
                        <a:ea typeface="Calibri" charset="0"/>
                        <a:cs typeface="Arial" charset="0"/>
                      </a:endParaRPr>
                    </a:p>
                  </a:txBody>
                  <a:tcPr marL="73025" marR="73025" marT="0" marB="0"/>
                </a:tc>
              </a:tr>
            </a:tbl>
          </a:graphicData>
        </a:graphic>
      </p:graphicFrame>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275" y="411118"/>
            <a:ext cx="5470698" cy="153356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20400" y="5505451"/>
            <a:ext cx="812800" cy="812800"/>
          </a:xfrm>
          <a:prstGeom prst="rect">
            <a:avLst/>
          </a:prstGeom>
        </p:spPr>
      </p:pic>
      <p:sp>
        <p:nvSpPr>
          <p:cNvPr id="11" name="Rectangle 10"/>
          <p:cNvSpPr/>
          <p:nvPr/>
        </p:nvSpPr>
        <p:spPr>
          <a:xfrm>
            <a:off x="7446521" y="1527867"/>
            <a:ext cx="4386888" cy="777914"/>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b="1" i="1" dirty="0"/>
              <a:t>Which choice prompts Student A for more information about the visual text? Why?</a:t>
            </a:r>
          </a:p>
        </p:txBody>
      </p:sp>
    </p:spTree>
    <p:extLst>
      <p:ext uri="{BB962C8B-B14F-4D97-AF65-F5344CB8AC3E}">
        <p14:creationId xmlns:p14="http://schemas.microsoft.com/office/powerpoint/2010/main" val="67808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57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434275" y="1593485"/>
            <a:ext cx="5096730"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smtClean="0"/>
              <a:t>If you think Choice #1 is the better </a:t>
            </a:r>
            <a:r>
              <a:rPr lang="en-US" sz="2800" b="1" i="1" dirty="0" smtClean="0"/>
              <a:t>paraphrase</a:t>
            </a:r>
            <a:r>
              <a:rPr lang="en-US" sz="2800" i="1" dirty="0" smtClean="0"/>
              <a:t>, you will move to this side of the room/rug.</a:t>
            </a:r>
          </a:p>
        </p:txBody>
      </p:sp>
      <p:sp>
        <p:nvSpPr>
          <p:cNvPr id="13" name="Rectangle 12"/>
          <p:cNvSpPr/>
          <p:nvPr/>
        </p:nvSpPr>
        <p:spPr>
          <a:xfrm>
            <a:off x="6690732" y="1593484"/>
            <a:ext cx="5142677"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a:t>If you think Choice </a:t>
            </a:r>
            <a:r>
              <a:rPr lang="en-US" sz="2800" i="1" dirty="0" smtClean="0"/>
              <a:t>#2 </a:t>
            </a:r>
            <a:r>
              <a:rPr lang="en-US" sz="2800" i="1" dirty="0"/>
              <a:t>is the better </a:t>
            </a:r>
            <a:r>
              <a:rPr lang="en-US" sz="2800" b="1" i="1" dirty="0"/>
              <a:t>paraphrase</a:t>
            </a:r>
            <a:r>
              <a:rPr lang="en-US" sz="2800" i="1" dirty="0"/>
              <a:t>, you will move to this side of the room/rug.</a:t>
            </a:r>
          </a:p>
        </p:txBody>
      </p:sp>
      <p:graphicFrame>
        <p:nvGraphicFramePr>
          <p:cNvPr id="7" name="Table 6"/>
          <p:cNvGraphicFramePr>
            <a:graphicFrameLocks noGrp="1"/>
          </p:cNvGraphicFramePr>
          <p:nvPr>
            <p:extLst/>
          </p:nvPr>
        </p:nvGraphicFramePr>
        <p:xfrm>
          <a:off x="434275" y="440717"/>
          <a:ext cx="11399134" cy="853440"/>
        </p:xfrm>
        <a:graphic>
          <a:graphicData uri="http://schemas.openxmlformats.org/drawingml/2006/table">
            <a:tbl>
              <a:tblPr firstRow="1" firstCol="1" bandRow="1">
                <a:tableStyleId>{D7AC3CCA-C797-4891-BE02-D94E43425B78}</a:tableStyleId>
              </a:tblPr>
              <a:tblGrid>
                <a:gridCol w="1439130"/>
                <a:gridCol w="9960004"/>
              </a:tblGrid>
              <a:tr h="575172">
                <a:tc>
                  <a:txBody>
                    <a:bodyPr/>
                    <a:lstStyle/>
                    <a:p>
                      <a:pPr marL="0" marR="0" algn="r">
                        <a:spcBef>
                          <a:spcPts val="0"/>
                        </a:spcBef>
                        <a:spcAft>
                          <a:spcPts val="0"/>
                        </a:spcAft>
                        <a:tabLst>
                          <a:tab pos="5130800" algn="l"/>
                        </a:tabLs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smtClean="0">
                          <a:effectLst/>
                        </a:rPr>
                        <a:t>I notice that there are four</a:t>
                      </a:r>
                      <a:r>
                        <a:rPr lang="en-US" sz="2800" b="0" baseline="0" dirty="0" smtClean="0">
                          <a:effectLst/>
                        </a:rPr>
                        <a:t> children standing around a blonde woman.  They are behind the other group in the classroom. </a:t>
                      </a:r>
                      <a:endParaRPr lang="en-US" sz="2800" b="0" dirty="0">
                        <a:effectLst/>
                        <a:latin typeface="Avenir Next" charset="0"/>
                        <a:ea typeface="Calibri" charset="0"/>
                        <a:cs typeface="Arial" charset="0"/>
                      </a:endParaRPr>
                    </a:p>
                  </a:txBody>
                  <a:tcPr marL="68580" marR="68580" marT="0" marB="0"/>
                </a:tc>
              </a:tr>
            </a:tbl>
          </a:graphicData>
        </a:graphic>
      </p:graphicFrame>
      <p:graphicFrame>
        <p:nvGraphicFramePr>
          <p:cNvPr id="8" name="Table 7"/>
          <p:cNvGraphicFramePr>
            <a:graphicFrameLocks noGrp="1"/>
          </p:cNvGraphicFramePr>
          <p:nvPr>
            <p:extLst/>
          </p:nvPr>
        </p:nvGraphicFramePr>
        <p:xfrm>
          <a:off x="434275" y="3527512"/>
          <a:ext cx="11399135" cy="1798868"/>
        </p:xfrm>
        <a:graphic>
          <a:graphicData uri="http://schemas.openxmlformats.org/drawingml/2006/table">
            <a:tbl>
              <a:tblPr firstRow="1" firstCol="1" bandRow="1">
                <a:tableStyleId>{D7AC3CCA-C797-4891-BE02-D94E43425B78}</a:tableStyleId>
              </a:tblPr>
              <a:tblGrid>
                <a:gridCol w="5175344"/>
                <a:gridCol w="1046993"/>
                <a:gridCol w="5176798"/>
              </a:tblGrid>
              <a:tr h="508501">
                <a:tc>
                  <a:txBody>
                    <a:bodyPr/>
                    <a:lstStyle/>
                    <a:p>
                      <a:pPr marL="0" marR="0">
                        <a:spcBef>
                          <a:spcPts val="0"/>
                        </a:spcBef>
                        <a:spcAft>
                          <a:spcPts val="0"/>
                        </a:spcAft>
                      </a:pPr>
                      <a:r>
                        <a:rPr lang="en-US" sz="3000" dirty="0">
                          <a:effectLst/>
                        </a:rPr>
                        <a:t>Choice #1: Should Student B say…</a:t>
                      </a:r>
                      <a:endParaRPr lang="en-US" sz="3000" dirty="0">
                        <a:effectLst/>
                        <a:latin typeface="Avenir Next" charset="0"/>
                        <a:ea typeface="Calibri" charset="0"/>
                        <a:cs typeface="Arial" charset="0"/>
                      </a:endParaRPr>
                    </a:p>
                  </a:txBody>
                  <a:tcPr marL="73025" marR="73025" marT="0" marB="0"/>
                </a:tc>
                <a:tc rowSpan="2">
                  <a:txBody>
                    <a:bodyPr/>
                    <a:lstStyle/>
                    <a:p>
                      <a:pPr marL="0" marR="0">
                        <a:spcBef>
                          <a:spcPts val="0"/>
                        </a:spcBef>
                        <a:spcAft>
                          <a:spcPts val="0"/>
                        </a:spcAft>
                      </a:pPr>
                      <a:r>
                        <a:rPr lang="en-US" sz="3000" dirty="0">
                          <a:effectLst/>
                        </a:rPr>
                        <a:t>OR…</a:t>
                      </a:r>
                      <a:endParaRPr lang="en-US" sz="3000" dirty="0">
                        <a:effectLst/>
                        <a:latin typeface="Avenir Next" charset="0"/>
                        <a:ea typeface="Calibri" charset="0"/>
                        <a:cs typeface="Arial" charset="0"/>
                      </a:endParaRPr>
                    </a:p>
                  </a:txBody>
                  <a:tcPr marL="73025" marR="73025" marT="0" marB="0"/>
                </a:tc>
                <a:tc>
                  <a:txBody>
                    <a:bodyPr/>
                    <a:lstStyle/>
                    <a:p>
                      <a:pPr marL="0" marR="0">
                        <a:spcBef>
                          <a:spcPts val="0"/>
                        </a:spcBef>
                        <a:spcAft>
                          <a:spcPts val="0"/>
                        </a:spcAft>
                      </a:pPr>
                      <a:r>
                        <a:rPr lang="en-US" sz="3000" dirty="0">
                          <a:effectLst/>
                        </a:rPr>
                        <a:t>Choice 2: Should Student B say…</a:t>
                      </a:r>
                      <a:endParaRPr lang="en-US" sz="3000" dirty="0">
                        <a:effectLst/>
                        <a:latin typeface="Avenir Next" charset="0"/>
                        <a:ea typeface="Calibri" charset="0"/>
                        <a:cs typeface="Arial" charset="0"/>
                      </a:endParaRPr>
                    </a:p>
                  </a:txBody>
                  <a:tcPr marL="73025" marR="73025" marT="0" marB="0"/>
                </a:tc>
              </a:tr>
              <a:tr h="884468">
                <a:tc>
                  <a:txBody>
                    <a:bodyPr/>
                    <a:lstStyle/>
                    <a:p>
                      <a:pPr marL="0" marR="0">
                        <a:spcBef>
                          <a:spcPts val="0"/>
                        </a:spcBef>
                        <a:spcAft>
                          <a:spcPts val="0"/>
                        </a:spcAft>
                      </a:pPr>
                      <a:r>
                        <a:rPr lang="en-US" sz="3000" b="1" u="sng" dirty="0" smtClean="0">
                          <a:effectLst/>
                          <a:latin typeface="+mn-lt"/>
                          <a:ea typeface="+mn-ea"/>
                          <a:cs typeface="+mn-cs"/>
                        </a:rPr>
                        <a:t>What else </a:t>
                      </a:r>
                      <a:r>
                        <a:rPr lang="en-US" sz="3000" b="0" u="none" dirty="0" smtClean="0">
                          <a:effectLst/>
                          <a:latin typeface="+mn-lt"/>
                          <a:ea typeface="+mn-ea"/>
                          <a:cs typeface="+mn-cs"/>
                        </a:rPr>
                        <a:t>do you</a:t>
                      </a:r>
                      <a:r>
                        <a:rPr lang="en-US" sz="3000" b="0" u="none" baseline="0" dirty="0" smtClean="0">
                          <a:effectLst/>
                          <a:latin typeface="+mn-lt"/>
                          <a:ea typeface="+mn-ea"/>
                          <a:cs typeface="+mn-cs"/>
                        </a:rPr>
                        <a:t> notice?</a:t>
                      </a:r>
                      <a:endParaRPr lang="en-US" sz="3000" b="0" u="none"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3000" b="0" u="none" dirty="0" smtClean="0">
                          <a:effectLst/>
                        </a:rPr>
                        <a:t>Do you like</a:t>
                      </a:r>
                      <a:r>
                        <a:rPr lang="en-US" sz="3000" b="0" u="none" baseline="0" dirty="0" smtClean="0">
                          <a:effectLst/>
                        </a:rPr>
                        <a:t> working in groups?</a:t>
                      </a:r>
                    </a:p>
                  </a:txBody>
                  <a:tcPr marL="73025" marR="73025" marT="0" marB="0"/>
                </a:tc>
              </a:tr>
            </a:tbl>
          </a:graphicData>
        </a:graphic>
      </p:graphicFrame>
    </p:spTree>
    <p:extLst>
      <p:ext uri="{BB962C8B-B14F-4D97-AF65-F5344CB8AC3E}">
        <p14:creationId xmlns:p14="http://schemas.microsoft.com/office/powerpoint/2010/main" val="14843088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13" name="Rectangle 12"/>
          <p:cNvSpPr/>
          <p:nvPr/>
        </p:nvSpPr>
        <p:spPr>
          <a:xfrm>
            <a:off x="2163337" y="133349"/>
            <a:ext cx="9670072" cy="2552069"/>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600" i="1" dirty="0" smtClean="0"/>
              <a:t>Which choice prompts Student A for more information?</a:t>
            </a:r>
          </a:p>
          <a:p>
            <a:pPr marL="457200" indent="-457200">
              <a:buFont typeface="Arial" charset="0"/>
              <a:buChar char="•"/>
            </a:pPr>
            <a:r>
              <a:rPr lang="en-US" sz="2600" i="1" dirty="0" smtClean="0"/>
              <a:t>Choice #1 prompts for more information about the visual text.</a:t>
            </a:r>
          </a:p>
          <a:p>
            <a:pPr marL="457200" indent="-457200">
              <a:buFont typeface="Arial" charset="0"/>
              <a:buChar char="•"/>
            </a:pPr>
            <a:r>
              <a:rPr lang="en-US" sz="2600" i="1" dirty="0" smtClean="0"/>
              <a:t>Choice #2 is not prompting for more information about the visual text.  Instead Student A is asking about what the other student likes.</a:t>
            </a:r>
          </a:p>
          <a:p>
            <a:pPr marL="457200" indent="-457200">
              <a:buFont typeface="Arial" charset="0"/>
              <a:buChar char="•"/>
            </a:pPr>
            <a:r>
              <a:rPr lang="en-US" sz="2600" i="1" dirty="0" smtClean="0"/>
              <a:t>I think Choice #1 is the better example of </a:t>
            </a:r>
            <a:r>
              <a:rPr lang="en-US" sz="2600" b="1" i="1" dirty="0" smtClean="0"/>
              <a:t>prompting.</a:t>
            </a:r>
            <a:endParaRPr lang="en-US" sz="2600" b="1" i="1" dirty="0"/>
          </a:p>
        </p:txBody>
      </p:sp>
      <p:pic>
        <p:nvPicPr>
          <p:cNvPr id="7" name="Picture 6" descr="/Users/mstaine/Desktop/ThinkAloudIcon.png"/>
          <p:cNvPicPr/>
          <p:nvPr/>
        </p:nvPicPr>
        <p:blipFill>
          <a:blip r:embed="rId3">
            <a:extLst>
              <a:ext uri="{28A0092B-C50C-407E-A947-70E740481C1C}">
                <a14:useLocalDpi xmlns:a14="http://schemas.microsoft.com/office/drawing/2010/main" val="0"/>
              </a:ext>
            </a:extLst>
          </a:blip>
          <a:srcRect/>
          <a:stretch>
            <a:fillRect/>
          </a:stretch>
        </p:blipFill>
        <p:spPr bwMode="auto">
          <a:xfrm>
            <a:off x="434275" y="704861"/>
            <a:ext cx="1402949" cy="144645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1" name="Table 10"/>
          <p:cNvGraphicFramePr>
            <a:graphicFrameLocks noGrp="1"/>
          </p:cNvGraphicFramePr>
          <p:nvPr>
            <p:extLst/>
          </p:nvPr>
        </p:nvGraphicFramePr>
        <p:xfrm>
          <a:off x="434275" y="2869066"/>
          <a:ext cx="11399134" cy="146304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a:effectLst/>
                        </a:rPr>
                        <a:t>Student A:</a:t>
                      </a:r>
                      <a:endParaRPr lang="en-US" sz="30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200" b="0" dirty="0" smtClean="0">
                          <a:effectLst/>
                        </a:rPr>
                        <a:t>I notice that there are four</a:t>
                      </a:r>
                      <a:r>
                        <a:rPr lang="en-US" sz="3200" b="0" baseline="0" dirty="0" smtClean="0">
                          <a:effectLst/>
                        </a:rPr>
                        <a:t> children standing around a blonde woman.  They are behind the other group in the classroom. </a:t>
                      </a:r>
                      <a:endParaRPr lang="en-US" sz="3200" b="0" dirty="0">
                        <a:effectLst/>
                        <a:latin typeface="Avenir Next" charset="0"/>
                        <a:ea typeface="Calibri" charset="0"/>
                        <a:cs typeface="Arial" charset="0"/>
                      </a:endParaRPr>
                    </a:p>
                  </a:txBody>
                  <a:tcPr marL="68580" marR="68580" marT="0" marB="0"/>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508919811"/>
              </p:ext>
            </p:extLst>
          </p:nvPr>
        </p:nvGraphicFramePr>
        <p:xfrm>
          <a:off x="434275" y="4473510"/>
          <a:ext cx="11399134" cy="1828800"/>
        </p:xfrm>
        <a:graphic>
          <a:graphicData uri="http://schemas.openxmlformats.org/drawingml/2006/table">
            <a:tbl>
              <a:tblPr firstRow="1" firstCol="1" bandRow="1">
                <a:tableStyleId>{D7AC3CCA-C797-4891-BE02-D94E43425B78}</a:tableStyleId>
              </a:tblPr>
              <a:tblGrid>
                <a:gridCol w="5175344"/>
                <a:gridCol w="1046993"/>
                <a:gridCol w="5176797"/>
              </a:tblGrid>
              <a:tr h="209550">
                <a:tc>
                  <a:txBody>
                    <a:bodyPr/>
                    <a:lstStyle/>
                    <a:p>
                      <a:pPr marL="0" marR="0">
                        <a:spcBef>
                          <a:spcPts val="0"/>
                        </a:spcBef>
                        <a:spcAft>
                          <a:spcPts val="0"/>
                        </a:spcAft>
                      </a:pPr>
                      <a:r>
                        <a:rPr lang="en-US" sz="3000" dirty="0">
                          <a:effectLst/>
                        </a:rPr>
                        <a:t>Choice #1: Should Student B say…</a:t>
                      </a:r>
                      <a:endParaRPr lang="en-US" sz="3000" dirty="0">
                        <a:effectLst/>
                        <a:latin typeface="Avenir Next" charset="0"/>
                        <a:ea typeface="Calibri" charset="0"/>
                        <a:cs typeface="Arial" charset="0"/>
                      </a:endParaRPr>
                    </a:p>
                  </a:txBody>
                  <a:tcPr marL="73025" marR="73025" marT="0" marB="0"/>
                </a:tc>
                <a:tc rowSpan="2">
                  <a:txBody>
                    <a:bodyPr/>
                    <a:lstStyle/>
                    <a:p>
                      <a:pPr marL="0" marR="0">
                        <a:spcBef>
                          <a:spcPts val="0"/>
                        </a:spcBef>
                        <a:spcAft>
                          <a:spcPts val="0"/>
                        </a:spcAft>
                      </a:pPr>
                      <a:r>
                        <a:rPr lang="en-US" sz="3000" dirty="0">
                          <a:effectLst/>
                        </a:rPr>
                        <a:t>OR…</a:t>
                      </a:r>
                      <a:endParaRPr lang="en-US" sz="3000" dirty="0">
                        <a:effectLst/>
                        <a:latin typeface="Avenir Next" charset="0"/>
                        <a:ea typeface="Calibri" charset="0"/>
                        <a:cs typeface="Arial" charset="0"/>
                      </a:endParaRPr>
                    </a:p>
                  </a:txBody>
                  <a:tcPr marL="73025" marR="73025" marT="0" marB="0"/>
                </a:tc>
                <a:tc>
                  <a:txBody>
                    <a:bodyPr/>
                    <a:lstStyle/>
                    <a:p>
                      <a:pPr marL="0" marR="0">
                        <a:spcBef>
                          <a:spcPts val="0"/>
                        </a:spcBef>
                        <a:spcAft>
                          <a:spcPts val="0"/>
                        </a:spcAft>
                      </a:pPr>
                      <a:r>
                        <a:rPr lang="en-US" sz="3000" dirty="0">
                          <a:effectLst/>
                        </a:rPr>
                        <a:t>Choice 2: Should Student B say…</a:t>
                      </a:r>
                      <a:endParaRPr lang="en-US" sz="30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3000" b="1" u="sng" dirty="0" smtClean="0">
                          <a:effectLst/>
                          <a:latin typeface="+mn-lt"/>
                          <a:ea typeface="+mn-ea"/>
                          <a:cs typeface="+mn-cs"/>
                        </a:rPr>
                        <a:t>What else </a:t>
                      </a:r>
                      <a:r>
                        <a:rPr lang="en-US" sz="3000" b="0" u="none" dirty="0" smtClean="0">
                          <a:effectLst/>
                          <a:latin typeface="+mn-lt"/>
                          <a:ea typeface="+mn-ea"/>
                          <a:cs typeface="+mn-cs"/>
                        </a:rPr>
                        <a:t>do you</a:t>
                      </a:r>
                      <a:r>
                        <a:rPr lang="en-US" sz="3000" b="0" u="none" baseline="0" dirty="0" smtClean="0">
                          <a:effectLst/>
                          <a:latin typeface="+mn-lt"/>
                          <a:ea typeface="+mn-ea"/>
                          <a:cs typeface="+mn-cs"/>
                        </a:rPr>
                        <a:t> notice?</a:t>
                      </a:r>
                      <a:endParaRPr lang="en-US" sz="3000" b="0" u="none"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3000" b="0" u="none" dirty="0" smtClean="0">
                          <a:effectLst/>
                        </a:rPr>
                        <a:t>Do you like</a:t>
                      </a:r>
                      <a:r>
                        <a:rPr lang="en-US" sz="3000" b="0" u="none" baseline="0" dirty="0" smtClean="0">
                          <a:effectLst/>
                        </a:rPr>
                        <a:t> working in groups?</a:t>
                      </a:r>
                    </a:p>
                    <a:p>
                      <a:pPr marL="0" marR="0">
                        <a:spcBef>
                          <a:spcPts val="0"/>
                        </a:spcBef>
                        <a:spcAft>
                          <a:spcPts val="0"/>
                        </a:spcAft>
                      </a:pPr>
                      <a:endParaRPr lang="en-US" sz="3000" b="0" u="none" baseline="0" dirty="0" smtClean="0">
                        <a:effectLst/>
                      </a:endParaRPr>
                    </a:p>
                  </a:txBody>
                  <a:tcPr marL="73025" marR="73025" marT="0" marB="0"/>
                </a:tc>
              </a:tr>
            </a:tbl>
          </a:graphicData>
        </a:graphic>
      </p:graphicFrame>
      <p:sp>
        <p:nvSpPr>
          <p:cNvPr id="2" name="Rectangle 1"/>
          <p:cNvSpPr/>
          <p:nvPr/>
        </p:nvSpPr>
        <p:spPr>
          <a:xfrm>
            <a:off x="434275" y="4515754"/>
            <a:ext cx="5128325" cy="17945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1134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bamakids.jpg"/>
          <p:cNvPicPr/>
          <p:nvPr/>
        </p:nvPicPr>
        <p:blipFill>
          <a:blip r:embed="rId5">
            <a:extLst>
              <a:ext uri="{28A0092B-C50C-407E-A947-70E740481C1C}">
                <a14:useLocalDpi xmlns:a14="http://schemas.microsoft.com/office/drawing/2010/main" val="0"/>
              </a:ext>
            </a:extLst>
          </a:blip>
          <a:srcRect/>
          <a:stretch>
            <a:fillRect/>
          </a:stretch>
        </p:blipFill>
        <p:spPr bwMode="auto">
          <a:xfrm>
            <a:off x="5597912" y="168442"/>
            <a:ext cx="6235497" cy="3979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34275" y="2007220"/>
            <a:ext cx="4539170" cy="2140711"/>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600" dirty="0" smtClean="0"/>
              <a:t>Let’s read what Student A and Student B say to each other.</a:t>
            </a:r>
          </a:p>
          <a:p>
            <a:endParaRPr lang="en-US" sz="1400" dirty="0"/>
          </a:p>
        </p:txBody>
      </p:sp>
      <p:graphicFrame>
        <p:nvGraphicFramePr>
          <p:cNvPr id="10" name="Table 9"/>
          <p:cNvGraphicFramePr>
            <a:graphicFrameLocks noGrp="1"/>
          </p:cNvGraphicFramePr>
          <p:nvPr>
            <p:extLst>
              <p:ext uri="{D42A27DB-BD31-4B8C-83A1-F6EECF244321}">
                <p14:modId xmlns:p14="http://schemas.microsoft.com/office/powerpoint/2010/main" val="445154332"/>
              </p:ext>
            </p:extLst>
          </p:nvPr>
        </p:nvGraphicFramePr>
        <p:xfrm>
          <a:off x="434275" y="4446726"/>
          <a:ext cx="11399134" cy="1706880"/>
        </p:xfrm>
        <a:graphic>
          <a:graphicData uri="http://schemas.openxmlformats.org/drawingml/2006/table">
            <a:tbl>
              <a:tblPr firstRow="1" firstCol="1" bandRow="1">
                <a:tableStyleId>{D7AC3CCA-C797-4891-BE02-D94E43425B78}</a:tableStyleId>
              </a:tblPr>
              <a:tblGrid>
                <a:gridCol w="1623125"/>
                <a:gridCol w="9776009"/>
              </a:tblGrid>
              <a:tr h="333307">
                <a:tc>
                  <a:txBody>
                    <a:bodyPr/>
                    <a:lstStyle/>
                    <a:p>
                      <a:pPr marL="0" marR="0" algn="r">
                        <a:spcBef>
                          <a:spcPts val="0"/>
                        </a:spcBef>
                        <a:spcAft>
                          <a:spcPts val="0"/>
                        </a:spcAf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smtClean="0">
                          <a:effectLst/>
                        </a:rPr>
                        <a:t>I notice that there are four</a:t>
                      </a:r>
                      <a:r>
                        <a:rPr lang="en-US" sz="2800" b="0" baseline="0" dirty="0" smtClean="0">
                          <a:effectLst/>
                        </a:rPr>
                        <a:t> children standing around another adult.  They are behind the other group in the classroom. </a:t>
                      </a:r>
                      <a:endParaRPr lang="en-US" sz="2800" b="0" dirty="0">
                        <a:effectLst/>
                        <a:latin typeface="Avenir Next" charset="0"/>
                        <a:ea typeface="Calibri" charset="0"/>
                        <a:cs typeface="Arial" charset="0"/>
                      </a:endParaRPr>
                    </a:p>
                  </a:txBody>
                  <a:tcPr marL="68580" marR="68580" marT="0" marB="0"/>
                </a:tc>
              </a:tr>
              <a:tr h="602414">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1" u="sng" dirty="0" smtClean="0">
                          <a:effectLst/>
                          <a:latin typeface="+mn-lt"/>
                          <a:ea typeface="+mn-ea"/>
                          <a:cs typeface="+mn-cs"/>
                        </a:rPr>
                        <a:t>What else </a:t>
                      </a:r>
                      <a:r>
                        <a:rPr lang="en-US" sz="2800" b="0" u="none" dirty="0" smtClean="0">
                          <a:effectLst/>
                          <a:latin typeface="+mn-lt"/>
                          <a:ea typeface="+mn-ea"/>
                          <a:cs typeface="+mn-cs"/>
                        </a:rPr>
                        <a:t>do you</a:t>
                      </a:r>
                      <a:r>
                        <a:rPr lang="en-US" sz="2800" b="0" u="none" baseline="0" dirty="0" smtClean="0">
                          <a:effectLst/>
                          <a:latin typeface="+mn-lt"/>
                          <a:ea typeface="+mn-ea"/>
                          <a:cs typeface="+mn-cs"/>
                        </a:rPr>
                        <a:t> notice?</a:t>
                      </a:r>
                      <a:endParaRPr lang="en-US" sz="2800" b="0" u="none" dirty="0">
                        <a:effectLst/>
                        <a:latin typeface="Avenir Next" charset="0"/>
                        <a:ea typeface="Calibri" charset="0"/>
                        <a:cs typeface="Arial" charset="0"/>
                      </a:endParaRPr>
                    </a:p>
                  </a:txBody>
                  <a:tcPr marL="68580" marR="68580" marT="0" marB="0"/>
                </a:tc>
              </a:tr>
            </a:tbl>
          </a:graphicData>
        </a:graphic>
      </p:graphicFrame>
      <p:sp>
        <p:nvSpPr>
          <p:cNvPr id="8" name="TextBox 7"/>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275" y="214765"/>
            <a:ext cx="4539170" cy="1336507"/>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20609" y="5340806"/>
            <a:ext cx="812800" cy="812800"/>
          </a:xfrm>
          <a:prstGeom prst="rect">
            <a:avLst/>
          </a:prstGeom>
        </p:spPr>
      </p:pic>
    </p:spTree>
    <p:extLst>
      <p:ext uri="{BB962C8B-B14F-4D97-AF65-F5344CB8AC3E}">
        <p14:creationId xmlns:p14="http://schemas.microsoft.com/office/powerpoint/2010/main" val="647034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609"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282" y="111586"/>
            <a:ext cx="11732420" cy="581107"/>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2000" b="1" dirty="0" smtClean="0"/>
              <a:t>Prompt: </a:t>
            </a:r>
            <a:r>
              <a:rPr lang="en-US" sz="2000" dirty="0" smtClean="0"/>
              <a:t>What </a:t>
            </a:r>
            <a:r>
              <a:rPr lang="en-US" sz="2000" dirty="0"/>
              <a:t>do you notice in the visual </a:t>
            </a:r>
            <a:r>
              <a:rPr lang="en-US" sz="2000" dirty="0" smtClean="0"/>
              <a:t>text? </a:t>
            </a:r>
            <a:r>
              <a:rPr lang="en-US" sz="2000" b="1" dirty="0" smtClean="0"/>
              <a:t>CLARIFY </a:t>
            </a:r>
            <a:r>
              <a:rPr lang="en-US" sz="2000" dirty="0"/>
              <a:t>by </a:t>
            </a:r>
            <a:r>
              <a:rPr lang="en-US" sz="2000" b="1" dirty="0"/>
              <a:t>prompting </a:t>
            </a:r>
            <a:r>
              <a:rPr lang="en-US" sz="2000" dirty="0"/>
              <a:t>for more information.</a:t>
            </a:r>
          </a:p>
        </p:txBody>
      </p:sp>
      <p:sp>
        <p:nvSpPr>
          <p:cNvPr id="5" name="TextBox 4"/>
          <p:cNvSpPr txBox="1"/>
          <p:nvPr/>
        </p:nvSpPr>
        <p:spPr>
          <a:xfrm>
            <a:off x="62892" y="6396335"/>
            <a:ext cx="10048765" cy="461665"/>
          </a:xfrm>
          <a:prstGeom prst="rect">
            <a:avLst/>
          </a:prstGeom>
          <a:noFill/>
        </p:spPr>
        <p:txBody>
          <a:bodyPr wrap="square" rtlCol="0">
            <a:spAutoFit/>
          </a:bodyPr>
          <a:lstStyle/>
          <a:p>
            <a:r>
              <a:rPr lang="en-US" sz="2400" b="1" dirty="0" smtClean="0">
                <a:solidFill>
                  <a:schemeClr val="bg1"/>
                </a:solidFill>
              </a:rPr>
              <a:t>REVIEW MODEL CONVERSATION – CLARIFY BY </a:t>
            </a:r>
            <a:r>
              <a:rPr lang="en-US" sz="2400" b="1" dirty="0" smtClean="0">
                <a:solidFill>
                  <a:schemeClr val="bg1"/>
                </a:solidFill>
              </a:rPr>
              <a:t>PROMPTING</a:t>
            </a:r>
            <a:endParaRPr lang="en-US" sz="2400" b="1" dirty="0">
              <a:solidFill>
                <a:schemeClr val="bg1"/>
              </a:solidFill>
            </a:endParaRPr>
          </a:p>
        </p:txBody>
      </p:sp>
      <p:sp>
        <p:nvSpPr>
          <p:cNvPr id="6" name="Rectangle 5"/>
          <p:cNvSpPr/>
          <p:nvPr/>
        </p:nvSpPr>
        <p:spPr>
          <a:xfrm>
            <a:off x="636429" y="4635818"/>
            <a:ext cx="2517198" cy="1336264"/>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000" i="1" dirty="0"/>
              <a:t>What examples of </a:t>
            </a:r>
            <a:r>
              <a:rPr lang="en-US" sz="2000" b="1" i="1" dirty="0"/>
              <a:t>prompting </a:t>
            </a:r>
            <a:r>
              <a:rPr lang="en-US" sz="2000" i="1" dirty="0"/>
              <a:t>did you </a:t>
            </a:r>
            <a:r>
              <a:rPr lang="en-US" sz="2000" i="1" dirty="0" smtClean="0"/>
              <a:t>hear? How do you know?</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654" y="969098"/>
            <a:ext cx="909550" cy="101607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3452327" y="830896"/>
            <a:ext cx="8501375" cy="5289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0832" y="2123376"/>
            <a:ext cx="1528393" cy="1755467"/>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91507" y="5583535"/>
            <a:ext cx="812800" cy="812800"/>
          </a:xfrm>
          <a:prstGeom prst="rect">
            <a:avLst/>
          </a:prstGeom>
        </p:spPr>
      </p:pic>
    </p:spTree>
    <p:extLst>
      <p:ext uri="{BB962C8B-B14F-4D97-AF65-F5344CB8AC3E}">
        <p14:creationId xmlns:p14="http://schemas.microsoft.com/office/powerpoint/2010/main" val="176595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2840"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4" grpId="0" animBg="1"/>
      <p:bldP spid="6"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8407" y="347934"/>
            <a:ext cx="7208371" cy="898340"/>
          </a:xfrm>
        </p:spPr>
        <p:txBody>
          <a:bodyPr>
            <a:normAutofit/>
          </a:bodyPr>
          <a:lstStyle/>
          <a:p>
            <a:r>
              <a:rPr lang="en-US" b="1" dirty="0"/>
              <a:t>Stand Up, Hand Up, Pair </a:t>
            </a:r>
            <a:r>
              <a:rPr lang="en-US" b="1" dirty="0" smtClean="0"/>
              <a:t>Up</a:t>
            </a:r>
            <a:endParaRPr lang="en-US" dirty="0"/>
          </a:p>
        </p:txBody>
      </p:sp>
      <p:sp>
        <p:nvSpPr>
          <p:cNvPr id="13" name="Content Placeholder 12"/>
          <p:cNvSpPr>
            <a:spLocks noGrp="1"/>
          </p:cNvSpPr>
          <p:nvPr>
            <p:ph sz="half" idx="4294967295"/>
          </p:nvPr>
        </p:nvSpPr>
        <p:spPr>
          <a:xfrm>
            <a:off x="449438" y="2379433"/>
            <a:ext cx="5305904" cy="3258523"/>
          </a:xfrm>
        </p:spPr>
        <p:txBody>
          <a:bodyPr>
            <a:normAutofit lnSpcReduction="10000"/>
          </a:bodyPr>
          <a:lstStyle/>
          <a:p>
            <a:pPr marL="514350" indent="-514350">
              <a:buFont typeface="+mj-lt"/>
              <a:buAutoNum type="arabicPeriod"/>
            </a:pPr>
            <a:r>
              <a:rPr lang="en-US" sz="3200" b="1" dirty="0"/>
              <a:t>Stand </a:t>
            </a:r>
            <a:r>
              <a:rPr lang="en-US" sz="3200" b="1" dirty="0" smtClean="0"/>
              <a:t>Up </a:t>
            </a:r>
            <a:r>
              <a:rPr lang="mr-IN" sz="3200" b="1" dirty="0" smtClean="0"/>
              <a:t>–</a:t>
            </a:r>
            <a:r>
              <a:rPr lang="en-US" sz="3200" b="1" dirty="0" smtClean="0"/>
              <a:t> </a:t>
            </a:r>
            <a:r>
              <a:rPr lang="en-US" sz="3200" dirty="0" smtClean="0"/>
              <a:t>Look </a:t>
            </a:r>
            <a:r>
              <a:rPr lang="en-US" sz="3200" dirty="0"/>
              <a:t>for a </a:t>
            </a:r>
            <a:r>
              <a:rPr lang="en-US" sz="3200" dirty="0" smtClean="0"/>
              <a:t>partner </a:t>
            </a:r>
          </a:p>
          <a:p>
            <a:pPr marL="514350" indent="-514350">
              <a:buFont typeface="+mj-lt"/>
              <a:buAutoNum type="arabicPeriod"/>
            </a:pPr>
            <a:r>
              <a:rPr lang="en-US" sz="3200" b="1" dirty="0"/>
              <a:t>Hand </a:t>
            </a:r>
            <a:r>
              <a:rPr lang="en-US" sz="3200" b="1" dirty="0" smtClean="0"/>
              <a:t>Up </a:t>
            </a:r>
            <a:r>
              <a:rPr lang="mr-IN" sz="3200" b="1" dirty="0" smtClean="0"/>
              <a:t>–</a:t>
            </a:r>
            <a:r>
              <a:rPr lang="en-US" sz="3200" b="1" dirty="0" smtClean="0"/>
              <a:t> </a:t>
            </a:r>
            <a:r>
              <a:rPr lang="en-US" sz="3200" dirty="0" smtClean="0"/>
              <a:t>Raise </a:t>
            </a:r>
            <a:r>
              <a:rPr lang="en-US" sz="3200" dirty="0"/>
              <a:t>one hand in the </a:t>
            </a:r>
            <a:r>
              <a:rPr lang="en-US" sz="3200" dirty="0" smtClean="0"/>
              <a:t>air and walk </a:t>
            </a:r>
            <a:r>
              <a:rPr lang="en-US" sz="3200" dirty="0"/>
              <a:t>across the room to find a </a:t>
            </a:r>
            <a:r>
              <a:rPr lang="en-US" sz="3200" dirty="0" smtClean="0"/>
              <a:t>partner</a:t>
            </a:r>
          </a:p>
          <a:p>
            <a:pPr marL="514350" indent="-514350">
              <a:buFont typeface="+mj-lt"/>
              <a:buAutoNum type="arabicPeriod"/>
            </a:pPr>
            <a:r>
              <a:rPr lang="en-US" sz="3200" b="1" dirty="0" smtClean="0"/>
              <a:t>Pair Up </a:t>
            </a:r>
            <a:r>
              <a:rPr lang="mr-IN" sz="3200" b="1" dirty="0" smtClean="0"/>
              <a:t>–</a:t>
            </a:r>
            <a:r>
              <a:rPr lang="en-US" sz="3200" b="1" dirty="0" smtClean="0"/>
              <a:t> </a:t>
            </a:r>
            <a:r>
              <a:rPr lang="en-US" sz="3200" dirty="0" smtClean="0"/>
              <a:t>Connect </a:t>
            </a:r>
            <a:r>
              <a:rPr lang="en-US" sz="3200" dirty="0"/>
              <a:t>your hand with your </a:t>
            </a:r>
            <a:r>
              <a:rPr lang="en-US" sz="3200" dirty="0" smtClean="0"/>
              <a:t>partner</a:t>
            </a: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STAND UP, HAND UP, PAIR UP STRATEGY</a:t>
            </a:r>
            <a:endParaRPr lang="en-US" sz="24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729" y="1760726"/>
            <a:ext cx="6007847" cy="4495938"/>
          </a:xfrm>
          <a:prstGeom prst="rect">
            <a:avLst/>
          </a:prstGeom>
        </p:spPr>
      </p:pic>
    </p:spTree>
    <p:extLst>
      <p:ext uri="{BB962C8B-B14F-4D97-AF65-F5344CB8AC3E}">
        <p14:creationId xmlns:p14="http://schemas.microsoft.com/office/powerpoint/2010/main" val="156855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smtClean="0"/>
              <a:t>prompting </a:t>
            </a:r>
            <a:r>
              <a:rPr lang="en-US" sz="2600" dirty="0" smtClean="0"/>
              <a:t>for more information.</a:t>
            </a: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3452327" y="1"/>
            <a:ext cx="8739673"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6436570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2142360" cy="461665"/>
          </a:xfrm>
          <a:prstGeom prst="rect">
            <a:avLst/>
          </a:prstGeom>
          <a:noFill/>
        </p:spPr>
        <p:txBody>
          <a:bodyPr wrap="square" rtlCol="0">
            <a:spAutoFit/>
          </a:bodyPr>
          <a:lstStyle/>
          <a:p>
            <a:r>
              <a:rPr lang="en-US" sz="2400" b="1" dirty="0">
                <a:solidFill>
                  <a:schemeClr val="bg1"/>
                </a:solidFill>
              </a:rPr>
              <a:t>CONSTRUCTIVE </a:t>
            </a:r>
            <a:r>
              <a:rPr lang="en-US" sz="2400" b="1" dirty="0" smtClean="0">
                <a:solidFill>
                  <a:schemeClr val="bg1"/>
                </a:solidFill>
              </a:rPr>
              <a:t>CONVERSATION – </a:t>
            </a:r>
            <a:r>
              <a:rPr lang="en-US" sz="2400" b="1" dirty="0">
                <a:solidFill>
                  <a:schemeClr val="bg1"/>
                </a:solidFill>
              </a:rPr>
              <a:t>TEACHER COLLECTS LANGUAGE SAMPLE        SPF 1.0</a:t>
            </a:r>
          </a:p>
        </p:txBody>
      </p:sp>
      <p:sp>
        <p:nvSpPr>
          <p:cNvPr id="8" name="Rectangle 7"/>
          <p:cNvSpPr/>
          <p:nvPr/>
        </p:nvSpPr>
        <p:spPr>
          <a:xfrm>
            <a:off x="334770" y="2274516"/>
            <a:ext cx="3374641" cy="2354491"/>
          </a:xfrm>
          <a:prstGeom prst="rect">
            <a:avLst/>
          </a:prstGeom>
          <a:solidFill>
            <a:schemeClr val="accent1">
              <a:lumMod val="20000"/>
              <a:lumOff val="80000"/>
            </a:schemeClr>
          </a:solidFill>
          <a:ln w="38100">
            <a:solidFill>
              <a:schemeClr val="accent1"/>
            </a:solidFill>
          </a:ln>
        </p:spPr>
        <p:txBody>
          <a:bodyPr wrap="square">
            <a:spAutoFit/>
          </a:bodyPr>
          <a:lstStyle/>
          <a:p>
            <a:r>
              <a:rPr lang="en-US" sz="2600" b="1" dirty="0" smtClean="0"/>
              <a:t>Prompt:</a:t>
            </a:r>
          </a:p>
          <a:p>
            <a:endParaRPr lang="en-US" sz="500" b="1" dirty="0" smtClean="0"/>
          </a:p>
          <a:p>
            <a:r>
              <a:rPr lang="en-US" sz="2600" dirty="0" smtClean="0"/>
              <a:t>What </a:t>
            </a:r>
            <a:r>
              <a:rPr lang="en-US" sz="2600" dirty="0"/>
              <a:t>do you notice in the visual text? </a:t>
            </a:r>
            <a:endParaRPr lang="en-US" sz="2600" dirty="0" smtClean="0"/>
          </a:p>
          <a:p>
            <a:endParaRPr lang="en-US" sz="1200" dirty="0" smtClean="0"/>
          </a:p>
          <a:p>
            <a:r>
              <a:rPr lang="en-US" sz="2600" b="1" dirty="0" smtClean="0"/>
              <a:t>CLARIFY </a:t>
            </a:r>
            <a:r>
              <a:rPr lang="en-US" sz="2600" dirty="0"/>
              <a:t>by </a:t>
            </a:r>
            <a:r>
              <a:rPr lang="en-US" sz="2600" b="1" dirty="0" smtClean="0"/>
              <a:t>prompting </a:t>
            </a:r>
            <a:r>
              <a:rPr lang="en-US" sz="2600" dirty="0" smtClean="0"/>
              <a:t>for more information.</a:t>
            </a:r>
            <a:endParaRPr lang="en-US" sz="26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03" y="384597"/>
            <a:ext cx="1322875" cy="1477806"/>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882956" y="428535"/>
            <a:ext cx="1916102" cy="1323439"/>
          </a:xfrm>
          <a:prstGeom prst="rect">
            <a:avLst/>
          </a:prstGeom>
          <a:noFill/>
        </p:spPr>
        <p:txBody>
          <a:bodyPr wrap="none" rtlCol="0">
            <a:spAutoFit/>
          </a:bodyPr>
          <a:lstStyle/>
          <a:p>
            <a:r>
              <a:rPr lang="en-US" sz="4000" b="1" dirty="0" smtClean="0">
                <a:latin typeface="+mj-lt"/>
              </a:rPr>
              <a:t>Student </a:t>
            </a:r>
          </a:p>
          <a:p>
            <a:r>
              <a:rPr lang="en-US" sz="4000" b="1" dirty="0" smtClean="0">
                <a:latin typeface="+mj-lt"/>
              </a:rPr>
              <a:t>Practice</a:t>
            </a:r>
            <a:endParaRPr lang="en-US" sz="4000" b="1" dirty="0">
              <a:latin typeface="+mj-l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4145" y="6350000"/>
            <a:ext cx="508000" cy="508000"/>
          </a:xfrm>
          <a:prstGeom prst="rect">
            <a:avLst/>
          </a:prstGeom>
        </p:spPr>
      </p:pic>
      <p:pic>
        <p:nvPicPr>
          <p:cNvPr id="9" name="Picture 8"/>
          <p:cNvPicPr/>
          <p:nvPr/>
        </p:nvPicPr>
        <p:blipFill>
          <a:blip r:embed="rId5">
            <a:extLst>
              <a:ext uri="{28A0092B-C50C-407E-A947-70E740481C1C}">
                <a14:useLocalDpi xmlns:a14="http://schemas.microsoft.com/office/drawing/2010/main" val="0"/>
              </a:ext>
            </a:extLst>
          </a:blip>
          <a:stretch>
            <a:fillRect/>
          </a:stretch>
        </p:blipFill>
        <p:spPr>
          <a:xfrm>
            <a:off x="3985836" y="156117"/>
            <a:ext cx="8035179" cy="59765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304" y="4892702"/>
            <a:ext cx="3336108" cy="123993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3249521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1891" y="142667"/>
            <a:ext cx="7015616" cy="1261884"/>
          </a:xfrm>
          <a:prstGeom prst="rect">
            <a:avLst/>
          </a:prstGeom>
          <a:noFill/>
        </p:spPr>
        <p:txBody>
          <a:bodyPr wrap="square" rtlCol="0">
            <a:spAutoFit/>
          </a:bodyPr>
          <a:lstStyle/>
          <a:p>
            <a:r>
              <a:rPr lang="en-US" sz="3800" b="1" dirty="0" smtClean="0">
                <a:latin typeface="+mj-lt"/>
              </a:rPr>
              <a:t>CONSTRUCTIVE CONVERSATION </a:t>
            </a:r>
          </a:p>
          <a:p>
            <a:r>
              <a:rPr lang="en-US" sz="3800" b="1" dirty="0" smtClean="0">
                <a:latin typeface="+mj-lt"/>
              </a:rPr>
              <a:t>FISHBOWL MODEL</a:t>
            </a:r>
            <a:endParaRPr lang="en-US" sz="38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sp>
        <p:nvSpPr>
          <p:cNvPr id="13" name="TextBox 12"/>
          <p:cNvSpPr txBox="1"/>
          <p:nvPr/>
        </p:nvSpPr>
        <p:spPr>
          <a:xfrm>
            <a:off x="337324" y="1623688"/>
            <a:ext cx="6511711" cy="928211"/>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r>
              <a:rPr lang="en-US" sz="2400" b="1" dirty="0" smtClean="0"/>
              <a:t>PROMPT: </a:t>
            </a:r>
            <a:r>
              <a:rPr lang="en-US" sz="2400" dirty="0" smtClean="0">
                <a:solidFill>
                  <a:schemeClr val="tx1"/>
                </a:solidFill>
              </a:rPr>
              <a:t>What do you notice in the visual text? CLARIFY by prompting for more information. </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24" y="182083"/>
            <a:ext cx="1029671" cy="115026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
          <p:cNvSpPr>
            <a:spLocks noChangeArrowheads="1"/>
          </p:cNvSpPr>
          <p:nvPr/>
        </p:nvSpPr>
        <p:spPr bwMode="auto">
          <a:xfrm>
            <a:off x="1581892" y="4356119"/>
            <a:ext cx="5267144"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600" b="0" i="1" u="none" strike="noStrike" cap="none" normalizeH="0" baseline="0" dirty="0">
                <a:ln>
                  <a:noFill/>
                </a:ln>
                <a:solidFill>
                  <a:schemeClr val="tx1"/>
                </a:solidFill>
                <a:effectLst/>
              </a:rPr>
              <a:t>How </a:t>
            </a:r>
            <a:r>
              <a:rPr kumimoji="0" lang="en-US" altLang="en-US" sz="2600" b="0" i="1" u="none" strike="noStrike" cap="none" normalizeH="0" baseline="0" dirty="0" smtClean="0">
                <a:ln>
                  <a:noFill/>
                </a:ln>
                <a:solidFill>
                  <a:schemeClr val="tx1"/>
                </a:solidFill>
                <a:effectLst/>
              </a:rPr>
              <a:t>did they </a:t>
            </a:r>
            <a:r>
              <a:rPr kumimoji="0" lang="en-US" altLang="en-US" sz="2600" b="1" i="1" u="none" strike="noStrike" cap="none" normalizeH="0" baseline="0" dirty="0" smtClean="0">
                <a:ln>
                  <a:noFill/>
                </a:ln>
                <a:solidFill>
                  <a:schemeClr val="tx1"/>
                </a:solidFill>
                <a:effectLst/>
              </a:rPr>
              <a:t>CLARIFY </a:t>
            </a:r>
            <a:r>
              <a:rPr kumimoji="0" lang="en-US" altLang="en-US" sz="2600" i="1" u="none" strike="noStrike" cap="none" normalizeH="0" baseline="0" dirty="0" smtClean="0">
                <a:ln>
                  <a:noFill/>
                </a:ln>
                <a:solidFill>
                  <a:schemeClr val="tx1"/>
                </a:solidFill>
                <a:effectLst/>
              </a:rPr>
              <a:t>ideas by </a:t>
            </a:r>
            <a:r>
              <a:rPr kumimoji="0" lang="en-US" altLang="en-US" sz="2600" b="1" i="1" u="none" strike="noStrike" cap="none" normalizeH="0" baseline="0" dirty="0" smtClean="0">
                <a:ln>
                  <a:noFill/>
                </a:ln>
                <a:solidFill>
                  <a:schemeClr val="tx1"/>
                </a:solidFill>
                <a:effectLst/>
              </a:rPr>
              <a:t>prompting</a:t>
            </a:r>
            <a:r>
              <a:rPr kumimoji="0" lang="en-US" altLang="en-US" sz="2600" i="1" u="none" strike="noStrike" cap="none" normalizeH="0" baseline="0" dirty="0" smtClean="0">
                <a:ln>
                  <a:noFill/>
                </a:ln>
                <a:solidFill>
                  <a:schemeClr val="tx1"/>
                </a:solidFill>
                <a:effectLst/>
              </a:rPr>
              <a:t> for more information?</a:t>
            </a:r>
            <a:endParaRPr kumimoji="0" lang="en-US" altLang="en-US" sz="26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1400" b="0" i="0" u="none" strike="noStrike" cap="none" normalizeH="0" baseline="0" dirty="0" smtClean="0">
              <a:ln>
                <a:noFill/>
              </a:ln>
              <a:solidFill>
                <a:schemeClr val="tx1"/>
              </a:solidFill>
              <a:effectLst/>
            </a:endParaRPr>
          </a:p>
          <a:p>
            <a:pPr marL="342900" indent="-342900" eaLnBrk="0" fontAlgn="base" hangingPunct="0">
              <a:spcBef>
                <a:spcPct val="0"/>
              </a:spcBef>
              <a:spcAft>
                <a:spcPct val="0"/>
              </a:spcAft>
              <a:buFont typeface="Wingdings" charset="2"/>
              <a:buChar char="ü"/>
            </a:pPr>
            <a:r>
              <a:rPr lang="en-US" altLang="en-US" sz="2600" i="1" dirty="0" smtClean="0"/>
              <a:t>What language did they use?</a:t>
            </a:r>
            <a:endParaRPr lang="en-US" altLang="en-US" sz="2600" dirty="0"/>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80" y="2843241"/>
            <a:ext cx="1190757" cy="1301281"/>
          </a:xfrm>
          <a:prstGeom prst="rect">
            <a:avLst/>
          </a:prstGeom>
        </p:spPr>
      </p:pic>
      <p:sp>
        <p:nvSpPr>
          <p:cNvPr id="21" name="Rectangle 20"/>
          <p:cNvSpPr/>
          <p:nvPr/>
        </p:nvSpPr>
        <p:spPr>
          <a:xfrm>
            <a:off x="1581892" y="2958413"/>
            <a:ext cx="5267144" cy="1070935"/>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63137" y="6396334"/>
            <a:ext cx="417347" cy="40787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13695" y="6339830"/>
            <a:ext cx="449441" cy="500242"/>
          </a:xfrm>
          <a:prstGeom prst="rect">
            <a:avLst/>
          </a:prstGeom>
          <a:noFill/>
          <a:ln>
            <a:noFill/>
          </a:ln>
        </p:spPr>
      </p:pic>
      <p:grpSp>
        <p:nvGrpSpPr>
          <p:cNvPr id="2" name="Group 1"/>
          <p:cNvGrpSpPr/>
          <p:nvPr/>
        </p:nvGrpSpPr>
        <p:grpSpPr>
          <a:xfrm>
            <a:off x="9580484" y="205429"/>
            <a:ext cx="2355293" cy="1140028"/>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Picture 15"/>
          <p:cNvPicPr/>
          <p:nvPr/>
        </p:nvPicPr>
        <p:blipFill>
          <a:blip r:embed="rId7">
            <a:extLst>
              <a:ext uri="{28A0092B-C50C-407E-A947-70E740481C1C}">
                <a14:useLocalDpi xmlns:a14="http://schemas.microsoft.com/office/drawing/2010/main" val="0"/>
              </a:ext>
            </a:extLst>
          </a:blip>
          <a:stretch>
            <a:fillRect/>
          </a:stretch>
        </p:blipFill>
        <p:spPr>
          <a:xfrm>
            <a:off x="7340754" y="2988232"/>
            <a:ext cx="4595023" cy="3242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0753" y="1461056"/>
            <a:ext cx="4595023" cy="123993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3616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dissolve">
                                      <p:cBhvr>
                                        <p:cTn id="15" dur="500"/>
                                        <p:tgtEl>
                                          <p:spTgt spid="15">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dissolve">
                                      <p:cBhvr>
                                        <p:cTn id="18"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517568" y="1647630"/>
            <a:ext cx="9987242" cy="2891397"/>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reviewed the Conversation Pattern</a:t>
            </a:r>
          </a:p>
          <a:p>
            <a:pPr lvl="2">
              <a:buFont typeface="ZapfDingbatsITC" charset="0"/>
              <a:buChar char="✔︎"/>
            </a:pPr>
            <a:r>
              <a:rPr lang="en-US" sz="2400" dirty="0" smtClean="0">
                <a:latin typeface="Calibri" charset="0"/>
                <a:ea typeface="Calibri" charset="0"/>
                <a:cs typeface="Calibri" charset="0"/>
              </a:rPr>
              <a:t>practiced </a:t>
            </a:r>
            <a:r>
              <a:rPr lang="en-US" sz="2400" b="1" dirty="0" smtClean="0">
                <a:latin typeface="Calibri" charset="0"/>
                <a:ea typeface="Calibri" charset="0"/>
                <a:cs typeface="Calibri" charset="0"/>
              </a:rPr>
              <a:t>prompting  your partner for more information</a:t>
            </a:r>
          </a:p>
          <a:p>
            <a:pPr lvl="2">
              <a:buFont typeface="ZapfDingbatsITC" charset="0"/>
              <a:buChar char="✔︎"/>
            </a:pPr>
            <a:r>
              <a:rPr lang="en-US" sz="2400" dirty="0" smtClean="0">
                <a:latin typeface="Calibri" charset="0"/>
                <a:ea typeface="Calibri" charset="0"/>
                <a:cs typeface="Calibri" charset="0"/>
              </a:rPr>
              <a:t>had a conversation with a partner using a visual text</a:t>
            </a:r>
          </a:p>
          <a:p>
            <a:pPr lvl="2">
              <a:buFont typeface="ZapfDingbatsITC" charset="0"/>
              <a:buChar char="✔︎"/>
            </a:pPr>
            <a:endParaRPr lang="en-US" sz="800" dirty="0" smtClean="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did prompting for more information help you?</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68" y="4838359"/>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10" name="Rectangle 9"/>
          <p:cNvSpPr/>
          <p:nvPr/>
        </p:nvSpPr>
        <p:spPr>
          <a:xfrm>
            <a:off x="1524211" y="4539027"/>
            <a:ext cx="8780000" cy="1508105"/>
          </a:xfrm>
          <a:prstGeom prst="rect">
            <a:avLst/>
          </a:prstGeom>
        </p:spPr>
        <p:txBody>
          <a:bodyPr wrap="square">
            <a:spAutoFit/>
          </a:bodyPr>
          <a:lstStyle/>
          <a:p>
            <a:r>
              <a:rPr lang="en-US" sz="2400" b="1" i="1" dirty="0" smtClean="0"/>
              <a:t>Think about…</a:t>
            </a:r>
          </a:p>
          <a:p>
            <a:endParaRPr lang="en-US" sz="1200" dirty="0"/>
          </a:p>
          <a:p>
            <a:pPr marL="342900" indent="-342900">
              <a:buFont typeface="Arial" charset="0"/>
              <a:buChar char="•"/>
            </a:pPr>
            <a:r>
              <a:rPr lang="en-US" sz="2400" i="1" dirty="0" smtClean="0"/>
              <a:t>One think you did well</a:t>
            </a:r>
          </a:p>
          <a:p>
            <a:pPr marL="342900" indent="-342900">
              <a:buFont typeface="Arial" charset="0"/>
              <a:buChar char="•"/>
            </a:pPr>
            <a:endParaRPr lang="en-US" sz="800" i="1" dirty="0" smtClean="0"/>
          </a:p>
          <a:p>
            <a:pPr marL="342900" indent="-342900">
              <a:buFont typeface="Arial" charset="0"/>
              <a:buChar char="•"/>
            </a:pPr>
            <a:r>
              <a:rPr lang="en-US" sz="2400" i="1" dirty="0" smtClean="0"/>
              <a:t>One thing you want to improve</a:t>
            </a:r>
          </a:p>
        </p:txBody>
      </p:sp>
      <p:grpSp>
        <p:nvGrpSpPr>
          <p:cNvPr id="12" name="Group 11"/>
          <p:cNvGrpSpPr/>
          <p:nvPr/>
        </p:nvGrpSpPr>
        <p:grpSpPr>
          <a:xfrm>
            <a:off x="6836689" y="4618045"/>
            <a:ext cx="1407456" cy="1366943"/>
            <a:chOff x="587828" y="4231661"/>
            <a:chExt cx="1847691" cy="2022623"/>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4" name="TextBox 13"/>
            <p:cNvSpPr txBox="1"/>
            <p:nvPr/>
          </p:nvSpPr>
          <p:spPr>
            <a:xfrm>
              <a:off x="587828" y="5884951"/>
              <a:ext cx="1560042" cy="369333"/>
            </a:xfrm>
            <a:prstGeom prst="rect">
              <a:avLst/>
            </a:prstGeom>
            <a:noFill/>
          </p:spPr>
          <p:txBody>
            <a:bodyPr wrap="none" rtlCol="0">
              <a:spAutoFit/>
            </a:bodyPr>
            <a:lstStyle/>
            <a:p>
              <a:r>
                <a:rPr lang="en-US" b="1" dirty="0" smtClean="0"/>
                <a:t>TURN &amp; TALK</a:t>
              </a:r>
              <a:endParaRPr lang="en-US" b="1" dirty="0"/>
            </a:p>
          </p:txBody>
        </p:sp>
      </p:grpSp>
    </p:spTree>
    <p:extLst>
      <p:ext uri="{BB962C8B-B14F-4D97-AF65-F5344CB8AC3E}">
        <p14:creationId xmlns:p14="http://schemas.microsoft.com/office/powerpoint/2010/main" val="169709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dissolv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dissolve">
                                      <p:cBhvr>
                                        <p:cTn id="28" dur="500"/>
                                        <p:tgtEl>
                                          <p:spTgt spid="3">
                                            <p:txEl>
                                              <p:pRg st="6" end="6"/>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dissolve">
                                      <p:cBhvr>
                                        <p:cTn id="31" dur="500"/>
                                        <p:tgtEl>
                                          <p:spTgt spid="10">
                                            <p:txEl>
                                              <p:pRg st="0" end="0"/>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0">
                                            <p:txEl>
                                              <p:pRg st="2" end="2"/>
                                            </p:txEl>
                                          </p:spTgt>
                                        </p:tgtEl>
                                        <p:attrNameLst>
                                          <p:attrName>style.visibility</p:attrName>
                                        </p:attrNameLst>
                                      </p:cBhvr>
                                      <p:to>
                                        <p:strVal val="visible"/>
                                      </p:to>
                                    </p:set>
                                    <p:animEffect transition="in" filter="dissolve">
                                      <p:cBhvr>
                                        <p:cTn id="34" dur="500"/>
                                        <p:tgtEl>
                                          <p:spTgt spid="10">
                                            <p:txEl>
                                              <p:pRg st="2" end="2"/>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Effect transition="in" filter="dissolve">
                                      <p:cBhvr>
                                        <p:cTn id="37" dur="500"/>
                                        <p:tgtEl>
                                          <p:spTgt spid="10">
                                            <p:txEl>
                                              <p:pRg st="4" end="4"/>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59" y="434972"/>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ontent Placeholder 2"/>
          <p:cNvSpPr txBox="1">
            <a:spLocks/>
          </p:cNvSpPr>
          <p:nvPr/>
        </p:nvSpPr>
        <p:spPr>
          <a:xfrm>
            <a:off x="1427709" y="434972"/>
            <a:ext cx="5430290" cy="1433585"/>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smtClean="0">
                <a:solidFill>
                  <a:schemeClr val="accent1">
                    <a:lumMod val="75000"/>
                  </a:schemeClr>
                </a:solidFill>
                <a:latin typeface="Calibri" charset="0"/>
                <a:ea typeface="Calibri" charset="0"/>
                <a:cs typeface="Calibri" charset="0"/>
              </a:rPr>
              <a:t>5. </a:t>
            </a:r>
            <a:r>
              <a:rPr lang="en-US" sz="3600" dirty="0" smtClean="0">
                <a:solidFill>
                  <a:schemeClr val="tx1"/>
                </a:solidFill>
                <a:latin typeface="Calibri" charset="0"/>
                <a:ea typeface="Calibri" charset="0"/>
                <a:cs typeface="Calibri" charset="0"/>
              </a:rPr>
              <a:t>Stand up and thank your partner (Row A).</a:t>
            </a:r>
          </a:p>
        </p:txBody>
      </p:sp>
      <p:sp>
        <p:nvSpPr>
          <p:cNvPr id="7" name="Content Placeholder 2"/>
          <p:cNvSpPr txBox="1">
            <a:spLocks/>
          </p:cNvSpPr>
          <p:nvPr/>
        </p:nvSpPr>
        <p:spPr>
          <a:xfrm>
            <a:off x="1427709" y="3064005"/>
            <a:ext cx="5430290" cy="2584266"/>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smtClean="0">
                <a:solidFill>
                  <a:schemeClr val="accent1">
                    <a:lumMod val="75000"/>
                  </a:schemeClr>
                </a:solidFill>
                <a:latin typeface="Calibri" charset="0"/>
                <a:ea typeface="Calibri" charset="0"/>
                <a:cs typeface="Calibri" charset="0"/>
              </a:rPr>
              <a:t>6 . </a:t>
            </a:r>
            <a:r>
              <a:rPr lang="en-US" sz="3600" dirty="0" smtClean="0">
                <a:solidFill>
                  <a:schemeClr val="tx1"/>
                </a:solidFill>
                <a:latin typeface="Calibri" charset="0"/>
                <a:ea typeface="Calibri" charset="0"/>
                <a:cs typeface="Calibri" charset="0"/>
              </a:rPr>
              <a:t>Row A moves one position to the left.  The partner at the end of Line A moves down the center aisle to the end. </a:t>
            </a:r>
          </a:p>
        </p:txBody>
      </p:sp>
      <p:sp>
        <p:nvSpPr>
          <p:cNvPr id="8" name="TextBox 7"/>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 – ROWS OF COMMUNICATION- CONVERSATION NORMS</a:t>
            </a:r>
            <a:endParaRPr lang="en-US" sz="2400" dirty="0">
              <a:solidFill>
                <a:schemeClr val="bg1"/>
              </a:solidFill>
            </a:endParaRPr>
          </a:p>
        </p:txBody>
      </p:sp>
      <p:pic>
        <p:nvPicPr>
          <p:cNvPr id="9" name="Picture 8" descr="RowsOfCommunicationIcon.jpeg"/>
          <p:cNvPicPr/>
          <p:nvPr/>
        </p:nvPicPr>
        <p:blipFill>
          <a:blip r:embed="rId4">
            <a:extLst>
              <a:ext uri="{28A0092B-C50C-407E-A947-70E740481C1C}">
                <a14:useLocalDpi xmlns:a14="http://schemas.microsoft.com/office/drawing/2010/main" val="0"/>
              </a:ext>
            </a:extLst>
          </a:blip>
          <a:srcRect/>
          <a:stretch>
            <a:fillRect/>
          </a:stretch>
        </p:blipFill>
        <p:spPr bwMode="auto">
          <a:xfrm>
            <a:off x="10846269" y="6350317"/>
            <a:ext cx="563853" cy="478341"/>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Content Placeholder 8" descr="Screen Shot 2016-03-16 at 2.53.11 PM.png"/>
          <p:cNvPicPr>
            <a:picLocks noChangeAspect="1"/>
          </p:cNvPicPr>
          <p:nvPr/>
        </p:nvPicPr>
        <p:blipFill rotWithShape="1">
          <a:blip r:embed="rId5">
            <a:extLst>
              <a:ext uri="{28A0092B-C50C-407E-A947-70E740481C1C}">
                <a14:useLocalDpi xmlns:a14="http://schemas.microsoft.com/office/drawing/2010/main" val="0"/>
              </a:ext>
            </a:extLst>
          </a:blip>
          <a:srcRect l="1559" r="1751"/>
          <a:stretch/>
        </p:blipFill>
        <p:spPr>
          <a:xfrm>
            <a:off x="7517030" y="218030"/>
            <a:ext cx="4390018" cy="5926448"/>
          </a:xfrm>
          <a:prstGeom prst="rect">
            <a:avLst/>
          </a:prstGeom>
          <a:ln w="34925">
            <a:solidFill>
              <a:schemeClr val="tx1"/>
            </a:solidFill>
          </a:ln>
        </p:spPr>
      </p:pic>
    </p:spTree>
    <p:extLst>
      <p:ext uri="{BB962C8B-B14F-4D97-AF65-F5344CB8AC3E}">
        <p14:creationId xmlns:p14="http://schemas.microsoft.com/office/powerpoint/2010/main" val="83598354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a:t>
            </a:r>
            <a:r>
              <a:rPr lang="en-US" b="1" dirty="0"/>
              <a:t>5</a:t>
            </a:r>
          </a:p>
        </p:txBody>
      </p:sp>
      <p:sp>
        <p:nvSpPr>
          <p:cNvPr id="3" name="Content Placeholder 2"/>
          <p:cNvSpPr>
            <a:spLocks noGrp="1"/>
          </p:cNvSpPr>
          <p:nvPr>
            <p:ph type="body" idx="1"/>
          </p:nvPr>
        </p:nvSpPr>
        <p:spPr>
          <a:xfrm>
            <a:off x="1097280" y="4453127"/>
            <a:ext cx="10058400" cy="1628695"/>
          </a:xfrm>
        </p:spPr>
        <p:txBody>
          <a:bodyPr>
            <a:normAutofit fontScale="77500" lnSpcReduction="20000"/>
          </a:bodyPr>
          <a:lstStyle/>
          <a:p>
            <a:pPr algn="ctr"/>
            <a:r>
              <a:rPr lang="en-US" sz="8000" b="1" dirty="0" smtClean="0">
                <a:solidFill>
                  <a:schemeClr val="accent1"/>
                </a:solidFill>
              </a:rPr>
              <a:t>PRACTICE CONVERSATON PATTERN WITH VISUAL TEXT</a:t>
            </a:r>
            <a:endParaRPr lang="en-US" sz="8000" b="1" dirty="0">
              <a:solidFill>
                <a:schemeClr val="accent1"/>
              </a:solidFill>
            </a:endParaRPr>
          </a:p>
          <a:p>
            <a:pPr algn="ctr"/>
            <a:endParaRPr lang="en-US" sz="8000" b="1" dirty="0" smtClean="0">
              <a:solidFill>
                <a:schemeClr val="accent2">
                  <a:lumMod val="60000"/>
                  <a:lumOff val="40000"/>
                </a:schemeClr>
              </a:solidFill>
            </a:endParaRPr>
          </a:p>
        </p:txBody>
      </p:sp>
      <p:pic>
        <p:nvPicPr>
          <p:cNvPr id="4" name="Picture 3"/>
          <p:cNvPicPr>
            <a:picLocks noChangeAspect="1"/>
          </p:cNvPicPr>
          <p:nvPr/>
        </p:nvPicPr>
        <p:blipFill>
          <a:blip r:embed="rId3"/>
          <a:stretch>
            <a:fillRect/>
          </a:stretch>
        </p:blipFill>
        <p:spPr>
          <a:xfrm>
            <a:off x="9188408" y="397445"/>
            <a:ext cx="2466414" cy="2406258"/>
          </a:xfrm>
          <a:prstGeom prst="rect">
            <a:avLst/>
          </a:prstGeom>
        </p:spPr>
      </p:pic>
    </p:spTree>
    <p:extLst>
      <p:ext uri="{BB962C8B-B14F-4D97-AF65-F5344CB8AC3E}">
        <p14:creationId xmlns:p14="http://schemas.microsoft.com/office/powerpoint/2010/main" val="97420632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66972" y="1568612"/>
            <a:ext cx="10872897" cy="4022725"/>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a:latin typeface="Calibri" charset="0"/>
                <a:ea typeface="Calibri" charset="0"/>
                <a:cs typeface="Calibri" charset="0"/>
              </a:rPr>
              <a:t>review the Conversation </a:t>
            </a:r>
            <a:r>
              <a:rPr lang="en-US" sz="3600" dirty="0" smtClean="0">
                <a:latin typeface="Calibri" charset="0"/>
                <a:ea typeface="Calibri" charset="0"/>
                <a:cs typeface="Calibri" charset="0"/>
              </a:rPr>
              <a:t>Pattern</a:t>
            </a:r>
          </a:p>
          <a:p>
            <a:pPr lvl="1"/>
            <a:endParaRPr lang="en-US" sz="800" dirty="0" smtClean="0">
              <a:latin typeface="Calibri" charset="0"/>
              <a:ea typeface="Calibri" charset="0"/>
              <a:cs typeface="Calibri" charset="0"/>
            </a:endParaRP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practice </a:t>
            </a:r>
            <a:r>
              <a:rPr lang="en-US" sz="3600" dirty="0" smtClean="0">
                <a:latin typeface="Calibri" charset="0"/>
                <a:ea typeface="Calibri" charset="0"/>
                <a:cs typeface="Calibri" charset="0"/>
              </a:rPr>
              <a:t>using the Conversation Pattern with a visual text</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have a conversation with a </a:t>
            </a:r>
            <a:r>
              <a:rPr lang="en-US" sz="3600" dirty="0" smtClean="0">
                <a:latin typeface="Calibri" charset="0"/>
                <a:ea typeface="Calibri" charset="0"/>
                <a:cs typeface="Calibri" charset="0"/>
              </a:rPr>
              <a:t>partner</a:t>
            </a:r>
            <a:endParaRPr lang="en-US" sz="3600" dirty="0">
              <a:latin typeface="Calibri" charset="0"/>
              <a:ea typeface="Calibri" charset="0"/>
              <a:cs typeface="Calibri" charset="0"/>
            </a:endParaRP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96348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Effect transition="in" filter="blinds(horizontal)">
                                      <p:cBhvr>
                                        <p:cTn id="1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412376" y="1510926"/>
            <a:ext cx="6781466" cy="3970318"/>
          </a:xfrm>
          <a:prstGeom prst="rect">
            <a:avLst/>
          </a:prstGeom>
        </p:spPr>
        <p:txBody>
          <a:bodyPr wrap="square">
            <a:spAutoFit/>
          </a:bodyPr>
          <a:lstStyle/>
          <a:p>
            <a:pPr marL="285750" indent="-285750">
              <a:buFont typeface="Arial" charset="0"/>
              <a:buChar char="•"/>
              <a:defRPr/>
            </a:pPr>
            <a:r>
              <a:rPr lang="en-US" sz="2400" i="1" dirty="0" smtClean="0"/>
              <a:t>This lesson is the first time we will use all parts of the Conversation Pattern.</a:t>
            </a:r>
          </a:p>
          <a:p>
            <a:pPr marL="285750" indent="-285750">
              <a:buFont typeface="Arial" charset="0"/>
              <a:buChar char="•"/>
              <a:defRPr/>
            </a:pPr>
            <a:endParaRPr lang="en-US" sz="1200" i="1" dirty="0" smtClean="0"/>
          </a:p>
          <a:p>
            <a:pPr marL="285750" indent="-285750">
              <a:buFont typeface="Arial" charset="0"/>
              <a:buChar char="•"/>
              <a:defRPr/>
            </a:pPr>
            <a:endParaRPr lang="en-US" sz="1200" i="1" dirty="0" smtClean="0"/>
          </a:p>
          <a:p>
            <a:pPr marL="285750" indent="-285750">
              <a:buFont typeface="Arial" charset="0"/>
              <a:buChar char="•"/>
              <a:defRPr/>
            </a:pPr>
            <a:endParaRPr lang="en-US" sz="1200" i="1" dirty="0"/>
          </a:p>
          <a:p>
            <a:pPr marL="285750" indent="-285750">
              <a:buFont typeface="Arial" charset="0"/>
              <a:buChar char="•"/>
              <a:defRPr/>
            </a:pPr>
            <a:r>
              <a:rPr lang="en-US" sz="2400" i="1" dirty="0" smtClean="0"/>
              <a:t>We will </a:t>
            </a:r>
            <a:r>
              <a:rPr lang="en-US" sz="2400" i="1" dirty="0"/>
              <a:t>focus on </a:t>
            </a:r>
            <a:r>
              <a:rPr lang="en-US" sz="2400" i="1" dirty="0" smtClean="0"/>
              <a:t>using the Conversation Pattern to help us have better conversations.</a:t>
            </a:r>
          </a:p>
          <a:p>
            <a:pPr marL="285750" indent="-285750">
              <a:buFont typeface="Arial" charset="0"/>
              <a:buChar char="•"/>
              <a:defRPr/>
            </a:pPr>
            <a:endParaRPr lang="en-US" sz="2400" i="1" dirty="0" smtClean="0"/>
          </a:p>
          <a:p>
            <a:pPr marL="285750" indent="-285750">
              <a:buFont typeface="Arial" charset="0"/>
              <a:buChar char="•"/>
              <a:defRPr/>
            </a:pPr>
            <a:endParaRPr lang="en-US" sz="2400" i="1" dirty="0"/>
          </a:p>
          <a:p>
            <a:pPr marL="285750" indent="-285750">
              <a:buFont typeface="Arial" charset="0"/>
              <a:buChar char="•"/>
              <a:defRPr/>
            </a:pPr>
            <a:r>
              <a:rPr lang="en-US" sz="2400" i="1" dirty="0" smtClean="0"/>
              <a:t>We will also remember to follow our Conversation Norms.</a:t>
            </a:r>
          </a:p>
          <a:p>
            <a:pPr marL="285750" indent="-285750">
              <a:buFont typeface="Arial" charset="0"/>
              <a:buChar char="•"/>
              <a:defRPr/>
            </a:pPr>
            <a:endParaRPr lang="en-US" sz="2400" i="1"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Practice CREATE &amp; CLARIFY</a:t>
            </a:r>
            <a:endParaRPr lang="en-US" sz="3600" b="1" dirty="0">
              <a:solidFill>
                <a:schemeClr val="accent2"/>
              </a:solidFill>
              <a:latin typeface="+mj-lt"/>
            </a:endParaRPr>
          </a:p>
        </p:txBody>
      </p:sp>
    </p:spTree>
    <p:extLst>
      <p:ext uri="{BB962C8B-B14F-4D97-AF65-F5344CB8AC3E}">
        <p14:creationId xmlns:p14="http://schemas.microsoft.com/office/powerpoint/2010/main" val="85729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dissolv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dissolve">
                                      <p:cBhvr>
                                        <p:cTn id="1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50288"/>
            <a:ext cx="6884896" cy="1231672"/>
          </a:xfrm>
          <a:ln>
            <a:noFill/>
          </a:ln>
        </p:spPr>
        <p:txBody>
          <a:bodyPr>
            <a:noAutofit/>
          </a:bodyPr>
          <a:lstStyle/>
          <a:p>
            <a:pPr algn="ctr"/>
            <a:r>
              <a:rPr lang="en-US" sz="4000" b="1" dirty="0" smtClean="0"/>
              <a:t>Let’s Review the </a:t>
            </a:r>
            <a:br>
              <a:rPr lang="en-US" sz="4000" b="1" dirty="0" smtClean="0"/>
            </a:br>
            <a:r>
              <a:rPr lang="en-US" sz="4000" b="1" dirty="0" smtClean="0"/>
              <a:t>Conversation Pattern</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THE CONVERSATION PATTERN</a:t>
            </a:r>
            <a:endParaRPr lang="en-US" sz="2400" b="1" dirty="0">
              <a:solidFill>
                <a:schemeClr val="bg1"/>
              </a:solidFill>
            </a:endParaRPr>
          </a:p>
        </p:txBody>
      </p:sp>
      <p:sp>
        <p:nvSpPr>
          <p:cNvPr id="18" name="TextBox 17"/>
          <p:cNvSpPr txBox="1"/>
          <p:nvPr/>
        </p:nvSpPr>
        <p:spPr>
          <a:xfrm>
            <a:off x="358588" y="1398502"/>
            <a:ext cx="6884894" cy="132343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000" b="1" i="1" dirty="0" smtClean="0"/>
              <a:t>Paraphrase:</a:t>
            </a:r>
          </a:p>
          <a:p>
            <a:r>
              <a:rPr lang="en-US" sz="2000" dirty="0" smtClean="0"/>
              <a:t>This means you listen to your partner.  Then, you restate your partner’s ideas in your own words.  Paraphrasing helps you to CLARIFY and make sure you understand what your partner said.</a:t>
            </a:r>
            <a:endParaRPr lang="en-US" sz="2000" dirty="0"/>
          </a:p>
        </p:txBody>
      </p:sp>
      <p:sp>
        <p:nvSpPr>
          <p:cNvPr id="19" name="Rectangle 18"/>
          <p:cNvSpPr/>
          <p:nvPr/>
        </p:nvSpPr>
        <p:spPr>
          <a:xfrm>
            <a:off x="358587" y="2955026"/>
            <a:ext cx="6884895"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a:t>Build on each other’s </a:t>
            </a:r>
            <a:r>
              <a:rPr lang="en-US" sz="2000" b="1" i="1" dirty="0" smtClean="0"/>
              <a:t>ideas:</a:t>
            </a:r>
          </a:p>
          <a:p>
            <a:r>
              <a:rPr lang="en-US" sz="2000" dirty="0" smtClean="0"/>
              <a:t>This </a:t>
            </a:r>
            <a:r>
              <a:rPr lang="en-US" sz="2000" dirty="0"/>
              <a:t>means </a:t>
            </a:r>
            <a:r>
              <a:rPr lang="en-US" sz="2000" dirty="0" smtClean="0"/>
              <a:t>you listen to what your partner says.  Then, add details to the ideas.  Details help to make the ideas better.</a:t>
            </a:r>
          </a:p>
          <a:p>
            <a:endParaRPr lang="en-US" sz="2000" dirty="0"/>
          </a:p>
        </p:txBody>
      </p:sp>
      <p:sp>
        <p:nvSpPr>
          <p:cNvPr id="20" name="Rectangle 19"/>
          <p:cNvSpPr/>
          <p:nvPr/>
        </p:nvSpPr>
        <p:spPr>
          <a:xfrm>
            <a:off x="358586" y="4517089"/>
            <a:ext cx="6884896"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smtClean="0"/>
              <a:t>Prompt:</a:t>
            </a:r>
          </a:p>
          <a:p>
            <a:r>
              <a:rPr lang="en-US" sz="2000" dirty="0" smtClean="0"/>
              <a:t>This </a:t>
            </a:r>
            <a:r>
              <a:rPr lang="en-US" sz="2000" dirty="0"/>
              <a:t>means </a:t>
            </a:r>
            <a:r>
              <a:rPr lang="en-US" sz="2000" dirty="0" smtClean="0"/>
              <a:t>you tell your partner to give you more information.</a:t>
            </a:r>
          </a:p>
          <a:p>
            <a:endParaRPr lang="en-US" sz="2000" dirty="0"/>
          </a:p>
          <a:p>
            <a:endParaRPr lang="en-US" sz="2000" dirty="0"/>
          </a:p>
        </p:txBody>
      </p:sp>
      <p:sp>
        <p:nvSpPr>
          <p:cNvPr id="21" name="Oval 20"/>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88382" y="2312688"/>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382" y="4143133"/>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083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9" presetClass="entr" presetSubtype="0" fill="hold" grpId="2"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grpId="2"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2" grpId="0" animBg="1"/>
      <p:bldP spid="22" grpId="1" animBg="1"/>
      <p:bldP spid="23" grpId="0" animBg="1"/>
      <p:bldP spid="23" grpId="1"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rotWithShape="1">
          <a:blip r:embed="rId3">
            <a:extLst>
              <a:ext uri="{28A0092B-C50C-407E-A947-70E740481C1C}">
                <a14:useLocalDpi xmlns:a14="http://schemas.microsoft.com/office/drawing/2010/main" val="0"/>
              </a:ext>
            </a:extLst>
          </a:blip>
          <a:srcRect l="2183" r="1870"/>
          <a:stretch/>
        </p:blipFill>
        <p:spPr>
          <a:xfrm>
            <a:off x="7557797" y="772097"/>
            <a:ext cx="4497354" cy="5363195"/>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825558" y="145696"/>
            <a:ext cx="6221162" cy="1546293"/>
          </a:xfrm>
        </p:spPr>
        <p:txBody>
          <a:bodyPr>
            <a:noAutofit/>
          </a:bodyPr>
          <a:lstStyle/>
          <a:p>
            <a:r>
              <a:rPr lang="en-US" sz="4000" dirty="0" smtClean="0">
                <a:ea typeface="Calibri" charset="0"/>
                <a:cs typeface="Arial" charset="0"/>
              </a:rPr>
              <a:t>How will </a:t>
            </a:r>
            <a:r>
              <a:rPr lang="en-US" sz="4000" smtClean="0">
                <a:ea typeface="Calibri" charset="0"/>
                <a:cs typeface="Arial" charset="0"/>
              </a:rPr>
              <a:t>the language of the skill </a:t>
            </a:r>
            <a:r>
              <a:rPr lang="en-US" sz="4000" dirty="0" smtClean="0">
                <a:ea typeface="Calibri" charset="0"/>
                <a:cs typeface="Arial" charset="0"/>
              </a:rPr>
              <a:t>help you with your conversation? Why?</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1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p:cNvGrpSpPr/>
          <p:nvPr/>
        </p:nvGrpSpPr>
        <p:grpSpPr>
          <a:xfrm>
            <a:off x="3218913" y="2648351"/>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1619818" y="4768517"/>
            <a:ext cx="7374262" cy="769441"/>
          </a:xfrm>
          <a:prstGeom prst="rect">
            <a:avLst/>
          </a:prstGeom>
        </p:spPr>
        <p:txBody>
          <a:bodyPr wrap="square">
            <a:spAutoFit/>
          </a:bodyPr>
          <a:lstStyle/>
          <a:p>
            <a:r>
              <a:rPr lang="en-US" sz="3600" i="1" dirty="0" smtClean="0"/>
              <a:t>I heard many of you say….</a:t>
            </a:r>
          </a:p>
          <a:p>
            <a:pPr marL="342900" indent="-342900">
              <a:buFont typeface="Arial" charset="0"/>
              <a:buChar char="•"/>
            </a:pPr>
            <a:endParaRPr lang="en-US" sz="800" i="1" dirty="0" smtClean="0"/>
          </a:p>
        </p:txBody>
      </p:sp>
      <p:sp>
        <p:nvSpPr>
          <p:cNvPr id="14" name="Oval 13"/>
          <p:cNvSpPr/>
          <p:nvPr/>
        </p:nvSpPr>
        <p:spPr>
          <a:xfrm>
            <a:off x="9799826" y="1035878"/>
            <a:ext cx="2116614" cy="207445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200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3483" y="0"/>
            <a:ext cx="4948518" cy="6260842"/>
          </a:xfrm>
          <a:prstGeom prst="rect">
            <a:avLst/>
          </a:prstGeom>
        </p:spPr>
      </p:pic>
      <p:sp>
        <p:nvSpPr>
          <p:cNvPr id="3" name="Title 2"/>
          <p:cNvSpPr>
            <a:spLocks noGrp="1"/>
          </p:cNvSpPr>
          <p:nvPr>
            <p:ph type="title" idx="4294967295"/>
          </p:nvPr>
        </p:nvSpPr>
        <p:spPr>
          <a:xfrm>
            <a:off x="358586" y="253706"/>
            <a:ext cx="6884896" cy="864112"/>
          </a:xfrm>
          <a:ln>
            <a:noFill/>
          </a:ln>
        </p:spPr>
        <p:txBody>
          <a:bodyPr>
            <a:noAutofit/>
          </a:bodyPr>
          <a:lstStyle/>
          <a:p>
            <a:pPr algn="ctr"/>
            <a:r>
              <a:rPr lang="en-US" b="1" dirty="0" smtClean="0"/>
              <a:t>What is the first step?</a:t>
            </a:r>
            <a:endParaRPr lang="en-US"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REVIEW THE CONVERSATION PATTERN</a:t>
            </a:r>
            <a:endParaRPr lang="en-US" sz="2400" b="1" dirty="0">
              <a:solidFill>
                <a:schemeClr val="bg1"/>
              </a:solidFill>
            </a:endParaRPr>
          </a:p>
        </p:txBody>
      </p:sp>
      <p:pic>
        <p:nvPicPr>
          <p:cNvPr id="8" name="Picture 7"/>
          <p:cNvPicPr/>
          <p:nvPr/>
        </p:nvPicPr>
        <p:blipFill rotWithShape="1">
          <a:blip r:embed="rId4">
            <a:extLst>
              <a:ext uri="{28A0092B-C50C-407E-A947-70E740481C1C}">
                <a14:useLocalDpi xmlns:a14="http://schemas.microsoft.com/office/drawing/2010/main" val="0"/>
              </a:ext>
            </a:extLst>
          </a:blip>
          <a:srcRect l="3736" t="75345" r="51624" b="1997"/>
          <a:stretch/>
        </p:blipFill>
        <p:spPr>
          <a:xfrm rot="5400000">
            <a:off x="2240061" y="2514600"/>
            <a:ext cx="2443193" cy="1530221"/>
          </a:xfrm>
          <a:prstGeom prst="rect">
            <a:avLst/>
          </a:prstGeom>
          <a:ln w="31750">
            <a:solidFill>
              <a:schemeClr val="tx1"/>
            </a:solidFill>
          </a:ln>
        </p:spPr>
      </p:pic>
    </p:spTree>
    <p:extLst>
      <p:ext uri="{BB962C8B-B14F-4D97-AF65-F5344CB8AC3E}">
        <p14:creationId xmlns:p14="http://schemas.microsoft.com/office/powerpoint/2010/main" val="5907059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869993"/>
            <a:ext cx="7054850" cy="5315967"/>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976907" y="-58322"/>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16" name="TextBox 15"/>
          <p:cNvSpPr txBox="1"/>
          <p:nvPr/>
        </p:nvSpPr>
        <p:spPr>
          <a:xfrm>
            <a:off x="9949598" y="800637"/>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4860" y="190409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sp>
        <p:nvSpPr>
          <p:cNvPr id="11" name="TextBox 10"/>
          <p:cNvSpPr txBox="1"/>
          <p:nvPr/>
        </p:nvSpPr>
        <p:spPr>
          <a:xfrm>
            <a:off x="5874860" y="3502462"/>
            <a:ext cx="2695398" cy="461665"/>
          </a:xfrm>
          <a:prstGeom prst="rect">
            <a:avLst/>
          </a:prstGeom>
          <a:noFill/>
        </p:spPr>
        <p:txBody>
          <a:bodyPr wrap="square" rtlCol="0">
            <a:spAutoFit/>
          </a:bodyPr>
          <a:lstStyle/>
          <a:p>
            <a:r>
              <a:rPr lang="en-US" sz="2400" b="1" dirty="0" smtClean="0">
                <a:solidFill>
                  <a:srgbClr val="FF0000"/>
                </a:solidFill>
              </a:rPr>
              <a:t>I also think</a:t>
            </a:r>
            <a:r>
              <a:rPr lang="mr-IN" sz="2400" b="1" dirty="0" smtClean="0">
                <a:solidFill>
                  <a:srgbClr val="FF0000"/>
                </a:solidFill>
              </a:rPr>
              <a:t>…</a:t>
            </a:r>
            <a:endParaRPr lang="en-US" sz="2400" b="1" dirty="0">
              <a:solidFill>
                <a:srgbClr val="FF0000"/>
              </a:solidFill>
            </a:endParaRPr>
          </a:p>
        </p:txBody>
      </p:sp>
      <p:sp>
        <p:nvSpPr>
          <p:cNvPr id="12" name="TextBox 11"/>
          <p:cNvSpPr txBox="1"/>
          <p:nvPr/>
        </p:nvSpPr>
        <p:spPr>
          <a:xfrm>
            <a:off x="5874860" y="5111419"/>
            <a:ext cx="4640739" cy="461665"/>
          </a:xfrm>
          <a:prstGeom prst="rect">
            <a:avLst/>
          </a:prstGeom>
          <a:noFill/>
        </p:spPr>
        <p:txBody>
          <a:bodyPr wrap="square" rtlCol="0">
            <a:spAutoFit/>
          </a:bodyPr>
          <a:lstStyle/>
          <a:p>
            <a:r>
              <a:rPr lang="en-US" sz="2400" b="1" dirty="0" smtClean="0">
                <a:solidFill>
                  <a:srgbClr val="FF0000"/>
                </a:solidFill>
              </a:rPr>
              <a:t>What else can you add? </a:t>
            </a:r>
            <a:endParaRPr lang="en-US" sz="2400" b="1" dirty="0">
              <a:solidFill>
                <a:srgbClr val="FF0000"/>
              </a:solidFill>
              <a:latin typeface="Avenir Next" charset="0"/>
              <a:ea typeface="Calibri" charset="0"/>
              <a:cs typeface="Arial"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941752157"/>
              </p:ext>
            </p:extLst>
          </p:nvPr>
        </p:nvGraphicFramePr>
        <p:xfrm>
          <a:off x="167355" y="1083746"/>
          <a:ext cx="4581661" cy="4837432"/>
        </p:xfrm>
        <a:graphic>
          <a:graphicData uri="http://schemas.openxmlformats.org/drawingml/2006/table">
            <a:tbl>
              <a:tblPr firstCol="1" bandRow="1">
                <a:tableStyleId>{D7AC3CCA-C797-4891-BE02-D94E43425B78}</a:tableStyleId>
              </a:tblPr>
              <a:tblGrid>
                <a:gridCol w="4581661"/>
              </a:tblGrid>
              <a:tr h="448312">
                <a:tc>
                  <a:txBody>
                    <a:bodyPr/>
                    <a:lstStyle/>
                    <a:p>
                      <a:pPr marL="0" marR="0" algn="ctr">
                        <a:spcBef>
                          <a:spcPts val="0"/>
                        </a:spcBef>
                        <a:spcAft>
                          <a:spcPts val="0"/>
                        </a:spcAft>
                      </a:pPr>
                      <a:r>
                        <a:rPr lang="en-US" sz="2400" dirty="0">
                          <a:solidFill>
                            <a:schemeClr val="bg1"/>
                          </a:solidFill>
                          <a:effectLst/>
                        </a:rPr>
                        <a:t>PROMPT &amp; RESPONSE STARTERS</a:t>
                      </a:r>
                      <a:endParaRPr lang="en-US" sz="2400" dirty="0">
                        <a:solidFill>
                          <a:schemeClr val="bg1"/>
                        </a:solidFill>
                        <a:effectLst/>
                        <a:latin typeface="Avenir Next" charset="0"/>
                        <a:ea typeface="Calibri" charset="0"/>
                        <a:cs typeface="Arial" charset="0"/>
                      </a:endParaRPr>
                    </a:p>
                  </a:txBody>
                  <a:tcPr marL="68580" marR="68580" marT="0" marB="0" anchor="ctr">
                    <a:solidFill>
                      <a:schemeClr val="tx1"/>
                    </a:solidFill>
                  </a:tcPr>
                </a:tc>
              </a:tr>
              <a:tr h="346904">
                <a:tc>
                  <a:txBody>
                    <a:bodyPr/>
                    <a:lstStyle/>
                    <a:p>
                      <a:pPr marL="0" marR="0" algn="ctr">
                        <a:spcBef>
                          <a:spcPts val="0"/>
                        </a:spcBef>
                        <a:spcAft>
                          <a:spcPts val="0"/>
                        </a:spcAft>
                      </a:pPr>
                      <a:r>
                        <a:rPr lang="en-US" sz="2400" b="1" dirty="0" smtClean="0">
                          <a:effectLst/>
                          <a:latin typeface="+mn-lt"/>
                          <a:ea typeface="Abadi MT Condensed Extra Bold" charset="0"/>
                          <a:cs typeface="Abadi MT Condensed Extra Bold" charset="0"/>
                        </a:rPr>
                        <a:t>INITIAL IDEA</a:t>
                      </a:r>
                      <a:endParaRPr lang="en-US" sz="2400" b="1" dirty="0">
                        <a:effectLst/>
                        <a:latin typeface="+mn-lt"/>
                        <a:ea typeface="Abadi MT Condensed Extra Bold" charset="0"/>
                        <a:cs typeface="Abadi MT Condensed Extra Bold" charset="0"/>
                      </a:endParaRPr>
                    </a:p>
                  </a:txBody>
                  <a:tcPr marL="68580" marR="68580" marT="0" marB="0" anchor="ctr"/>
                </a:tc>
              </a:tr>
              <a:tr h="346904">
                <a:tc>
                  <a:txBody>
                    <a:bodyPr/>
                    <a:lstStyle/>
                    <a:p>
                      <a:pPr marL="0" marR="0" algn="ctr">
                        <a:spcBef>
                          <a:spcPts val="0"/>
                        </a:spcBef>
                        <a:spcAft>
                          <a:spcPts val="0"/>
                        </a:spcAft>
                      </a:pPr>
                      <a:r>
                        <a:rPr lang="en-US" sz="2400" b="0" dirty="0" smtClean="0">
                          <a:effectLst/>
                          <a:latin typeface="+mj-lt"/>
                          <a:ea typeface="Calibri" charset="0"/>
                          <a:cs typeface="Calibri" charset="0"/>
                        </a:rPr>
                        <a:t>I notice that…</a:t>
                      </a:r>
                    </a:p>
                  </a:txBody>
                  <a:tcPr marL="68580" marR="68580" marT="0" marB="0" anchor="ctr">
                    <a:noFill/>
                  </a:tcPr>
                </a:tc>
              </a:tr>
              <a:tr h="346904">
                <a:tc>
                  <a:txBody>
                    <a:bodyPr/>
                    <a:lstStyle/>
                    <a:p>
                      <a:pPr marL="0" marR="0" algn="ctr">
                        <a:spcBef>
                          <a:spcPts val="0"/>
                        </a:spcBef>
                        <a:spcAft>
                          <a:spcPts val="0"/>
                        </a:spcAft>
                      </a:pPr>
                      <a:r>
                        <a:rPr lang="en-US" sz="2400" b="1" dirty="0">
                          <a:effectLst/>
                          <a:latin typeface="+mn-lt"/>
                        </a:rPr>
                        <a:t>PARAPHRASE</a:t>
                      </a:r>
                      <a:endParaRPr lang="en-US" sz="2400" b="1" dirty="0">
                        <a:effectLst/>
                        <a:latin typeface="+mn-lt"/>
                        <a:ea typeface="Calibri" charset="0"/>
                        <a:cs typeface="Arial" charset="0"/>
                      </a:endParaRPr>
                    </a:p>
                  </a:txBody>
                  <a:tcPr marL="68580" marR="68580" marT="0" marB="0" anchor="ctr"/>
                </a:tc>
              </a:tr>
              <a:tr h="3469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kern="1200" dirty="0" smtClean="0">
                          <a:solidFill>
                            <a:schemeClr val="dk1"/>
                          </a:solidFill>
                          <a:effectLst/>
                          <a:latin typeface="+mj-lt"/>
                          <a:ea typeface="+mn-ea"/>
                          <a:cs typeface="+mn-cs"/>
                        </a:rPr>
                        <a:t>I heard you say…</a:t>
                      </a:r>
                      <a:endParaRPr lang="en-US" sz="2400" b="0" dirty="0" smtClean="0">
                        <a:effectLst/>
                        <a:latin typeface="+mj-lt"/>
                      </a:endParaRPr>
                    </a:p>
                    <a:p>
                      <a:pPr marL="0" marR="0" algn="ctr">
                        <a:spcBef>
                          <a:spcPts val="0"/>
                        </a:spcBef>
                        <a:spcAft>
                          <a:spcPts val="0"/>
                        </a:spcAft>
                      </a:pPr>
                      <a:r>
                        <a:rPr lang="en-US" sz="2400" b="0" dirty="0" smtClean="0">
                          <a:effectLst/>
                          <a:latin typeface="+mj-lt"/>
                        </a:rPr>
                        <a:t>I </a:t>
                      </a:r>
                      <a:r>
                        <a:rPr lang="en-US" sz="2400" b="0" dirty="0">
                          <a:effectLst/>
                          <a:latin typeface="+mj-lt"/>
                        </a:rPr>
                        <a:t>think you said</a:t>
                      </a:r>
                      <a:r>
                        <a:rPr lang="en-US" sz="2400" b="0" dirty="0" smtClean="0">
                          <a:effectLst/>
                          <a:latin typeface="+mj-lt"/>
                        </a:rPr>
                        <a:t>…</a:t>
                      </a:r>
                      <a:endParaRPr lang="en-US" sz="2400" b="0" dirty="0">
                        <a:effectLst/>
                        <a:latin typeface="+mj-lt"/>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effectLst/>
                          <a:latin typeface="+mn-lt"/>
                        </a:rPr>
                        <a:t>BUILD ON</a:t>
                      </a:r>
                      <a:endParaRPr lang="en-US" sz="2400" dirty="0">
                        <a:effectLst/>
                        <a:latin typeface="+mn-lt"/>
                        <a:ea typeface="Calibri" charset="0"/>
                        <a:cs typeface="Arial" charset="0"/>
                      </a:endParaRPr>
                    </a:p>
                  </a:txBody>
                  <a:tcPr marL="68580" marR="68580" marT="0" marB="0" anchor="ctr"/>
                </a:tc>
              </a:tr>
              <a:tr h="346904">
                <a:tc>
                  <a:txBody>
                    <a:bodyPr/>
                    <a:lstStyle/>
                    <a:p>
                      <a:pPr marL="0" marR="0" algn="ctr">
                        <a:spcBef>
                          <a:spcPts val="0"/>
                        </a:spcBef>
                        <a:spcAft>
                          <a:spcPts val="0"/>
                        </a:spcAft>
                      </a:pPr>
                      <a:r>
                        <a:rPr lang="en-US" sz="2400" b="0" dirty="0" smtClean="0">
                          <a:effectLst/>
                          <a:latin typeface="+mj-lt"/>
                          <a:ea typeface="Calibri" charset="0"/>
                          <a:cs typeface="Arial" charset="0"/>
                        </a:rPr>
                        <a:t>I would</a:t>
                      </a:r>
                      <a:r>
                        <a:rPr lang="en-US" sz="2400" b="0" baseline="0" dirty="0" smtClean="0">
                          <a:effectLst/>
                          <a:latin typeface="+mj-lt"/>
                          <a:ea typeface="Calibri" charset="0"/>
                          <a:cs typeface="Arial" charset="0"/>
                        </a:rPr>
                        <a:t> like to add…</a:t>
                      </a: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0" kern="1200" dirty="0" smtClean="0">
                          <a:solidFill>
                            <a:schemeClr val="dk1"/>
                          </a:solidFill>
                          <a:effectLst/>
                          <a:latin typeface="+mj-lt"/>
                          <a:ea typeface="+mn-ea"/>
                          <a:cs typeface="+mn-cs"/>
                        </a:rPr>
                        <a:t>I</a:t>
                      </a:r>
                      <a:r>
                        <a:rPr lang="en-US" sz="2400" b="0" kern="1200" baseline="0" dirty="0" smtClean="0">
                          <a:solidFill>
                            <a:schemeClr val="dk1"/>
                          </a:solidFill>
                          <a:effectLst/>
                          <a:latin typeface="+mj-lt"/>
                          <a:ea typeface="+mn-ea"/>
                          <a:cs typeface="+mn-cs"/>
                        </a:rPr>
                        <a:t> also think</a:t>
                      </a:r>
                      <a:r>
                        <a:rPr lang="en-US" sz="2400" b="0" kern="1200" dirty="0" smtClean="0">
                          <a:solidFill>
                            <a:schemeClr val="dk1"/>
                          </a:solidFill>
                          <a:effectLst/>
                          <a:latin typeface="+mj-lt"/>
                          <a:ea typeface="+mn-ea"/>
                          <a:cs typeface="+mn-cs"/>
                        </a:rPr>
                        <a:t>…</a:t>
                      </a: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effectLst/>
                        </a:rPr>
                        <a:t>PROMPT</a:t>
                      </a:r>
                      <a:endParaRPr lang="en-US" sz="2400" dirty="0">
                        <a:effectLst/>
                        <a:latin typeface="Avenir Next" charset="0"/>
                        <a:ea typeface="Calibri" charset="0"/>
                        <a:cs typeface="Arial" charset="0"/>
                      </a:endParaRPr>
                    </a:p>
                  </a:txBody>
                  <a:tcPr marL="68580" marR="68580" marT="0" marB="0" anchor="ctr"/>
                </a:tc>
              </a:tr>
              <a:tr h="548593">
                <a:tc>
                  <a:txBody>
                    <a:bodyPr/>
                    <a:lstStyle/>
                    <a:p>
                      <a:pPr marL="0" marR="0" algn="ctr">
                        <a:spcBef>
                          <a:spcPts val="0"/>
                        </a:spcBef>
                        <a:spcAft>
                          <a:spcPts val="0"/>
                        </a:spcAft>
                      </a:pPr>
                      <a:r>
                        <a:rPr lang="en-US" sz="2400" b="0" dirty="0" smtClean="0">
                          <a:effectLst/>
                          <a:latin typeface="+mj-lt"/>
                        </a:rPr>
                        <a:t>What</a:t>
                      </a:r>
                      <a:r>
                        <a:rPr lang="en-US" sz="2400" b="0" baseline="0" dirty="0" smtClean="0">
                          <a:effectLst/>
                          <a:latin typeface="+mj-lt"/>
                        </a:rPr>
                        <a:t> else do you notice?</a:t>
                      </a:r>
                      <a:endParaRPr lang="en-US" sz="2400" b="0" dirty="0" smtClean="0">
                        <a:effectLst/>
                        <a:latin typeface="+mj-lt"/>
                      </a:endParaRPr>
                    </a:p>
                    <a:p>
                      <a:pPr marL="0" marR="0" algn="ctr">
                        <a:spcBef>
                          <a:spcPts val="0"/>
                        </a:spcBef>
                        <a:spcAft>
                          <a:spcPts val="0"/>
                        </a:spcAft>
                      </a:pPr>
                      <a:r>
                        <a:rPr lang="en-US" sz="2400" b="0" dirty="0" smtClean="0">
                          <a:effectLst/>
                          <a:latin typeface="+mj-lt"/>
                        </a:rPr>
                        <a:t>What</a:t>
                      </a:r>
                      <a:r>
                        <a:rPr lang="en-US" sz="2400" b="0" baseline="0" dirty="0" smtClean="0">
                          <a:effectLst/>
                          <a:latin typeface="+mj-lt"/>
                        </a:rPr>
                        <a:t> else </a:t>
                      </a:r>
                      <a:r>
                        <a:rPr lang="en-US" sz="2400" b="0" dirty="0" smtClean="0">
                          <a:effectLst/>
                          <a:latin typeface="+mj-lt"/>
                        </a:rPr>
                        <a:t>can </a:t>
                      </a:r>
                      <a:r>
                        <a:rPr lang="en-US" sz="2400" b="0" dirty="0">
                          <a:effectLst/>
                          <a:latin typeface="+mj-lt"/>
                        </a:rPr>
                        <a:t>you </a:t>
                      </a:r>
                      <a:r>
                        <a:rPr lang="en-US" sz="2400" b="0" dirty="0" smtClean="0">
                          <a:effectLst/>
                          <a:latin typeface="+mj-lt"/>
                        </a:rPr>
                        <a:t>add?</a:t>
                      </a:r>
                      <a:endParaRPr lang="en-US" sz="2400" b="0" dirty="0">
                        <a:effectLst/>
                        <a:latin typeface="+mj-lt"/>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solidFill>
                            <a:schemeClr val="bg1"/>
                          </a:solidFill>
                          <a:effectLst/>
                        </a:rPr>
                        <a:t>EXPANDING</a:t>
                      </a:r>
                      <a:endParaRPr lang="en-US" sz="2400" dirty="0">
                        <a:solidFill>
                          <a:schemeClr val="bg1"/>
                        </a:solidFill>
                        <a:effectLst/>
                        <a:latin typeface="Avenir Next" charset="0"/>
                        <a:ea typeface="Calibri" charset="0"/>
                        <a:cs typeface="Arial" charset="0"/>
                      </a:endParaRPr>
                    </a:p>
                  </a:txBody>
                  <a:tcPr marL="68580" marR="68580" marT="0" marB="0" anchor="ctr">
                    <a:solidFill>
                      <a:schemeClr val="tx1"/>
                    </a:solidFill>
                  </a:tcPr>
                </a:tc>
              </a:tr>
            </a:tbl>
          </a:graphicData>
        </a:graphic>
      </p:graphicFrame>
    </p:spTree>
    <p:extLst>
      <p:ext uri="{BB962C8B-B14F-4D97-AF65-F5344CB8AC3E}">
        <p14:creationId xmlns:p14="http://schemas.microsoft.com/office/powerpoint/2010/main" val="3433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par>
                                <p:cTn id="11" presetID="9"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grpId="0" nodeType="withEffect">
                                  <p:stCondLst>
                                    <p:cond delay="50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1" grpId="0"/>
      <p:bldP spid="12"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1318" y="338034"/>
            <a:ext cx="5163670" cy="1938992"/>
          </a:xfrm>
          <a:prstGeom prst="rect">
            <a:avLst/>
          </a:prstGeom>
          <a:noFill/>
        </p:spPr>
        <p:txBody>
          <a:bodyPr wrap="square" rtlCol="0">
            <a:spAutoFit/>
          </a:bodyPr>
          <a:lstStyle/>
          <a:p>
            <a:pPr algn="ctr"/>
            <a:r>
              <a:rPr lang="en-US" sz="4000" b="1" dirty="0" smtClean="0"/>
              <a:t>Constructive Conversations Listening Task Poster</a:t>
            </a:r>
          </a:p>
        </p:txBody>
      </p:sp>
      <p:sp>
        <p:nvSpPr>
          <p:cNvPr id="4" name="Rectangle 3"/>
          <p:cNvSpPr/>
          <p:nvPr/>
        </p:nvSpPr>
        <p:spPr>
          <a:xfrm>
            <a:off x="681318" y="2778146"/>
            <a:ext cx="5289176" cy="2000548"/>
          </a:xfrm>
          <a:prstGeom prst="rect">
            <a:avLst/>
          </a:prstGeom>
        </p:spPr>
        <p:txBody>
          <a:bodyPr wrap="square">
            <a:spAutoFit/>
          </a:bodyPr>
          <a:lstStyle/>
          <a:p>
            <a:r>
              <a:rPr lang="en-US" sz="3200" i="1" dirty="0"/>
              <a:t>While you are listening to me and my partner, listen for the </a:t>
            </a:r>
            <a:r>
              <a:rPr lang="en-US" sz="3200" i="1" dirty="0" smtClean="0"/>
              <a:t>following</a:t>
            </a:r>
            <a:r>
              <a:rPr lang="is-IS" sz="3200" i="1" dirty="0" smtClean="0"/>
              <a:t>…</a:t>
            </a:r>
            <a:endParaRPr lang="en-US" sz="3200" dirty="0"/>
          </a:p>
          <a:p>
            <a:endParaRPr lang="en-US" sz="2800" dirty="0"/>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THE CONSTRUCTIVE CONVERSATION LISTENING TASK POSTER</a:t>
            </a:r>
            <a:endParaRPr lang="en-US" sz="2400" b="1" dirty="0">
              <a:solidFill>
                <a:schemeClr val="bg1"/>
              </a:solidFill>
            </a:endParaRP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7147249" y="225016"/>
            <a:ext cx="4889241" cy="5923857"/>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4718463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GUIDED PRACTICE</a:t>
            </a:r>
            <a:endParaRPr lang="en-US" sz="2400" b="1" dirty="0">
              <a:solidFill>
                <a:schemeClr val="bg1"/>
              </a:solidFill>
            </a:endParaRPr>
          </a:p>
        </p:txBody>
      </p:sp>
      <p:sp>
        <p:nvSpPr>
          <p:cNvPr id="8" name="Rectangle 7"/>
          <p:cNvSpPr/>
          <p:nvPr/>
        </p:nvSpPr>
        <p:spPr>
          <a:xfrm>
            <a:off x="49640" y="2144030"/>
            <a:ext cx="3428666" cy="3416320"/>
          </a:xfrm>
          <a:prstGeom prst="rect">
            <a:avLst/>
          </a:prstGeom>
        </p:spPr>
        <p:txBody>
          <a:bodyPr wrap="square">
            <a:spAutoFit/>
          </a:bodyPr>
          <a:lstStyle/>
          <a:p>
            <a:pPr algn="ctr"/>
            <a:r>
              <a:rPr lang="en-US" sz="3600" i="1" dirty="0"/>
              <a:t>What do you notice in the visual text? Cite details to </a:t>
            </a:r>
            <a:r>
              <a:rPr lang="en-US" sz="3600" b="1" i="1" dirty="0"/>
              <a:t>CLARIFY</a:t>
            </a:r>
            <a:r>
              <a:rPr lang="en-US" sz="3600" i="1" dirty="0"/>
              <a:t> your ideas</a:t>
            </a:r>
            <a:endParaRPr lang="en-US" sz="34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166" y="501845"/>
            <a:ext cx="1669614" cy="1393469"/>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descr="Denise-Louie-Education-Center-preschool.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600000">
            <a:off x="3640347" y="110809"/>
            <a:ext cx="8463535" cy="6082957"/>
          </a:xfrm>
          <a:prstGeom prst="rect">
            <a:avLst/>
          </a:prstGeom>
          <a:noFill/>
          <a:ln>
            <a:noFill/>
          </a:ln>
        </p:spPr>
      </p:pic>
    </p:spTree>
    <p:extLst>
      <p:ext uri="{BB962C8B-B14F-4D97-AF65-F5344CB8AC3E}">
        <p14:creationId xmlns:p14="http://schemas.microsoft.com/office/powerpoint/2010/main" val="163259996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9288" y="353404"/>
            <a:ext cx="3390579" cy="2739211"/>
          </a:xfrm>
          <a:prstGeom prst="rect">
            <a:avLst/>
          </a:prstGeom>
          <a:noFill/>
        </p:spPr>
        <p:txBody>
          <a:bodyPr wrap="square" rtlCol="0">
            <a:spAutoFit/>
          </a:bodyPr>
          <a:lstStyle/>
          <a:p>
            <a:pPr algn="ctr"/>
            <a:r>
              <a:rPr lang="en-US" sz="2800" b="1" dirty="0" smtClean="0"/>
              <a:t>Listen to the Model Constructive Conversation</a:t>
            </a:r>
          </a:p>
          <a:p>
            <a:endParaRPr lang="en-US" sz="1200" dirty="0" smtClean="0"/>
          </a:p>
          <a:p>
            <a:endParaRPr lang="en-US" sz="1200" dirty="0"/>
          </a:p>
          <a:p>
            <a:endParaRPr lang="en-US" sz="1200" dirty="0" smtClean="0"/>
          </a:p>
          <a:p>
            <a:endParaRPr lang="en-US" sz="1200" dirty="0" smtClean="0"/>
          </a:p>
          <a:p>
            <a:endParaRPr lang="en-US" sz="1200" dirty="0" smtClean="0"/>
          </a:p>
          <a:p>
            <a:endParaRPr lang="en-US" sz="1200" dirty="0"/>
          </a:p>
          <a:p>
            <a:endParaRPr lang="en-US" sz="1600" dirty="0"/>
          </a:p>
        </p:txBody>
      </p:sp>
      <p:sp>
        <p:nvSpPr>
          <p:cNvPr id="5" name="TextBox 4"/>
          <p:cNvSpPr txBox="1"/>
          <p:nvPr/>
        </p:nvSpPr>
        <p:spPr>
          <a:xfrm>
            <a:off x="0" y="6395276"/>
            <a:ext cx="12192000" cy="461665"/>
          </a:xfrm>
          <a:prstGeom prst="rect">
            <a:avLst/>
          </a:prstGeom>
          <a:noFill/>
        </p:spPr>
        <p:txBody>
          <a:bodyPr wrap="square" rtlCol="0">
            <a:spAutoFit/>
          </a:bodyPr>
          <a:lstStyle/>
          <a:p>
            <a:pPr algn="ctr"/>
            <a:r>
              <a:rPr lang="en-US" sz="2400" b="1" dirty="0" smtClean="0">
                <a:solidFill>
                  <a:schemeClr val="bg1"/>
                </a:solidFill>
              </a:rPr>
              <a:t>WHAT DO YOU NOTICE IN THE VISUAL TEXT?  CITE DETAILS TO CLARIFY YOUR IDEAS.</a:t>
            </a:r>
            <a:endParaRPr lang="en-US" sz="2400" b="1" dirty="0">
              <a:solidFill>
                <a:schemeClr val="bg1"/>
              </a:solidFill>
            </a:endParaRP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1816" t="17239" r="65338" b="65253"/>
          <a:stretch/>
        </p:blipFill>
        <p:spPr>
          <a:xfrm>
            <a:off x="558731" y="2404534"/>
            <a:ext cx="2305077" cy="2286000"/>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13183" t="17980" r="64815" b="65252"/>
          <a:stretch/>
        </p:blipFill>
        <p:spPr>
          <a:xfrm>
            <a:off x="708011" y="2457945"/>
            <a:ext cx="2317931" cy="2286000"/>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13182" t="17576" r="65076" b="65050"/>
          <a:stretch/>
        </p:blipFill>
        <p:spPr>
          <a:xfrm>
            <a:off x="758742" y="2457945"/>
            <a:ext cx="2210495" cy="2286000"/>
          </a:xfrm>
          <a:prstGeom prst="rect">
            <a:avLst/>
          </a:prstGeom>
        </p:spPr>
      </p:pic>
      <p:pic>
        <p:nvPicPr>
          <p:cNvPr id="10" name="Picture 9" descr="Denise-Louie-Education-Center-preschool.jpg"/>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600000">
            <a:off x="3800727" y="353405"/>
            <a:ext cx="8256501" cy="5755153"/>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35733" y="5163211"/>
            <a:ext cx="812800" cy="812800"/>
          </a:xfrm>
          <a:prstGeom prst="rect">
            <a:avLst/>
          </a:prstGeom>
        </p:spPr>
      </p:pic>
    </p:spTree>
    <p:extLst>
      <p:ext uri="{BB962C8B-B14F-4D97-AF65-F5344CB8AC3E}">
        <p14:creationId xmlns:p14="http://schemas.microsoft.com/office/powerpoint/2010/main" val="11040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27384"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59" y="434972"/>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ontent Placeholder 2"/>
          <p:cNvSpPr txBox="1">
            <a:spLocks/>
          </p:cNvSpPr>
          <p:nvPr/>
        </p:nvSpPr>
        <p:spPr>
          <a:xfrm>
            <a:off x="1427709" y="434972"/>
            <a:ext cx="5430290" cy="1096149"/>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a:solidFill>
                  <a:schemeClr val="accent1">
                    <a:lumMod val="75000"/>
                  </a:schemeClr>
                </a:solidFill>
                <a:latin typeface="Calibri" charset="0"/>
                <a:ea typeface="Calibri" charset="0"/>
                <a:cs typeface="Calibri" charset="0"/>
              </a:rPr>
              <a:t>7</a:t>
            </a:r>
            <a:r>
              <a:rPr lang="en-US" sz="3600" b="1" dirty="0" smtClean="0">
                <a:solidFill>
                  <a:schemeClr val="accent1">
                    <a:lumMod val="75000"/>
                  </a:schemeClr>
                </a:solidFill>
                <a:latin typeface="Calibri" charset="0"/>
                <a:ea typeface="Calibri" charset="0"/>
                <a:cs typeface="Calibri" charset="0"/>
              </a:rPr>
              <a:t>. </a:t>
            </a:r>
            <a:r>
              <a:rPr lang="en-US" sz="3600" dirty="0" smtClean="0">
                <a:solidFill>
                  <a:schemeClr val="tx1"/>
                </a:solidFill>
                <a:latin typeface="Calibri" charset="0"/>
                <a:ea typeface="Calibri" charset="0"/>
                <a:cs typeface="Calibri" charset="0"/>
              </a:rPr>
              <a:t>Repeat steps 2-5 with your new partner.</a:t>
            </a:r>
          </a:p>
        </p:txBody>
      </p:sp>
      <p:sp>
        <p:nvSpPr>
          <p:cNvPr id="8" name="Rectangle 7"/>
          <p:cNvSpPr/>
          <p:nvPr/>
        </p:nvSpPr>
        <p:spPr>
          <a:xfrm>
            <a:off x="1139687" y="1722750"/>
            <a:ext cx="5718312" cy="2800767"/>
          </a:xfrm>
          <a:prstGeom prst="rect">
            <a:avLst/>
          </a:prstGeom>
        </p:spPr>
        <p:txBody>
          <a:bodyPr wrap="square">
            <a:spAutoFit/>
          </a:bodyPr>
          <a:lstStyle/>
          <a:p>
            <a:pPr marL="914400" indent="-457200">
              <a:buFont typeface="Arial" charset="0"/>
              <a:buChar char="•"/>
            </a:pPr>
            <a:endParaRPr lang="en-US" sz="800" i="1" dirty="0"/>
          </a:p>
          <a:p>
            <a:pPr marL="914400" indent="-457200">
              <a:buFont typeface="Arial" charset="0"/>
              <a:buChar char="•"/>
            </a:pPr>
            <a:r>
              <a:rPr lang="en-US" sz="2800" i="1" dirty="0" smtClean="0"/>
              <a:t>Now you will share any ideas you have with a new partner.</a:t>
            </a:r>
          </a:p>
          <a:p>
            <a:pPr marL="914400" indent="-457200">
              <a:buFont typeface="Arial" charset="0"/>
              <a:buChar char="•"/>
            </a:pPr>
            <a:endParaRPr lang="en-US" sz="2800" i="1" dirty="0" smtClean="0"/>
          </a:p>
          <a:p>
            <a:pPr marL="914400" indent="-457200">
              <a:buFont typeface="Arial" charset="0"/>
              <a:buChar char="•"/>
            </a:pPr>
            <a:r>
              <a:rPr lang="en-US" sz="2800" i="1" dirty="0" smtClean="0">
                <a:ea typeface="Calibri" charset="0"/>
                <a:cs typeface="Arial" charset="0"/>
              </a:rPr>
              <a:t>Maybe you have new ideas or your last partner helped you think of another idea.</a:t>
            </a:r>
            <a:endParaRPr lang="en-US" sz="2800" i="1" dirty="0">
              <a:ea typeface="Calibri" charset="0"/>
              <a:cs typeface="Arial" charset="0"/>
            </a:endParaRPr>
          </a:p>
        </p:txBody>
      </p:sp>
      <p:sp>
        <p:nvSpPr>
          <p:cNvPr id="9" name="TextBox 8"/>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 – ROWS OF COMMUNICATION- CONVERSATION NORMS</a:t>
            </a:r>
            <a:endParaRPr lang="en-US" sz="2400" dirty="0">
              <a:solidFill>
                <a:schemeClr val="bg1"/>
              </a:solidFill>
            </a:endParaRPr>
          </a:p>
        </p:txBody>
      </p:sp>
      <p:sp>
        <p:nvSpPr>
          <p:cNvPr id="10" name="Content Placeholder 2"/>
          <p:cNvSpPr txBox="1">
            <a:spLocks/>
          </p:cNvSpPr>
          <p:nvPr/>
        </p:nvSpPr>
        <p:spPr>
          <a:xfrm>
            <a:off x="1427709" y="4715145"/>
            <a:ext cx="5430290" cy="1466993"/>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smtClean="0">
                <a:solidFill>
                  <a:schemeClr val="accent1">
                    <a:lumMod val="75000"/>
                  </a:schemeClr>
                </a:solidFill>
                <a:latin typeface="Calibri" charset="0"/>
                <a:ea typeface="Calibri" charset="0"/>
                <a:cs typeface="Calibri" charset="0"/>
              </a:rPr>
              <a:t>8. </a:t>
            </a:r>
            <a:r>
              <a:rPr lang="en-US" sz="3600" dirty="0" smtClean="0">
                <a:solidFill>
                  <a:schemeClr val="tx1"/>
                </a:solidFill>
                <a:latin typeface="Calibri" charset="0"/>
                <a:ea typeface="Calibri" charset="0"/>
                <a:cs typeface="Calibri" charset="0"/>
              </a:rPr>
              <a:t>Repeat the process again to share with a third partner.</a:t>
            </a:r>
          </a:p>
        </p:txBody>
      </p:sp>
      <p:pic>
        <p:nvPicPr>
          <p:cNvPr id="11" name="Picture 10" descr="RowsOfCommunicationIcon.jpeg"/>
          <p:cNvPicPr/>
          <p:nvPr/>
        </p:nvPicPr>
        <p:blipFill>
          <a:blip r:embed="rId4">
            <a:extLst>
              <a:ext uri="{28A0092B-C50C-407E-A947-70E740481C1C}">
                <a14:useLocalDpi xmlns:a14="http://schemas.microsoft.com/office/drawing/2010/main" val="0"/>
              </a:ext>
            </a:extLst>
          </a:blip>
          <a:srcRect/>
          <a:stretch>
            <a:fillRect/>
          </a:stretch>
        </p:blipFill>
        <p:spPr bwMode="auto">
          <a:xfrm>
            <a:off x="10846269" y="6350317"/>
            <a:ext cx="563853" cy="478341"/>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8" descr="Screen Shot 2016-03-16 at 2.53.11 PM.png"/>
          <p:cNvPicPr>
            <a:picLocks noChangeAspect="1"/>
          </p:cNvPicPr>
          <p:nvPr/>
        </p:nvPicPr>
        <p:blipFill rotWithShape="1">
          <a:blip r:embed="rId5">
            <a:extLst>
              <a:ext uri="{28A0092B-C50C-407E-A947-70E740481C1C}">
                <a14:useLocalDpi xmlns:a14="http://schemas.microsoft.com/office/drawing/2010/main" val="0"/>
              </a:ext>
            </a:extLst>
          </a:blip>
          <a:srcRect l="1559" r="1751"/>
          <a:stretch/>
        </p:blipFill>
        <p:spPr>
          <a:xfrm>
            <a:off x="7451717" y="218030"/>
            <a:ext cx="4390018" cy="5926448"/>
          </a:xfrm>
          <a:prstGeom prst="rect">
            <a:avLst/>
          </a:prstGeom>
          <a:ln w="34925">
            <a:solidFill>
              <a:schemeClr val="tx1"/>
            </a:solidFill>
          </a:ln>
        </p:spPr>
      </p:pic>
    </p:spTree>
    <p:extLst>
      <p:ext uri="{BB962C8B-B14F-4D97-AF65-F5344CB8AC3E}">
        <p14:creationId xmlns:p14="http://schemas.microsoft.com/office/powerpoint/2010/main" val="3057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54" y="456841"/>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328638" y="330772"/>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8" name="Table 7"/>
          <p:cNvGraphicFramePr>
            <a:graphicFrameLocks noGrp="1"/>
          </p:cNvGraphicFramePr>
          <p:nvPr>
            <p:extLst/>
          </p:nvPr>
        </p:nvGraphicFramePr>
        <p:xfrm>
          <a:off x="427596" y="2380890"/>
          <a:ext cx="11504815" cy="3312544"/>
        </p:xfrm>
        <a:graphic>
          <a:graphicData uri="http://schemas.openxmlformats.org/drawingml/2006/table">
            <a:tbl>
              <a:tblPr firstRow="1" firstCol="1" bandRow="1">
                <a:tableStyleId>{D7AC3CCA-C797-4891-BE02-D94E43425B78}</a:tableStyleId>
              </a:tblPr>
              <a:tblGrid>
                <a:gridCol w="1227080"/>
                <a:gridCol w="10277735"/>
              </a:tblGrid>
              <a:tr h="1451985">
                <a:tc>
                  <a:txBody>
                    <a:bodyPr/>
                    <a:lstStyle/>
                    <a:p>
                      <a:pPr marL="0" marR="0" algn="r">
                        <a:spcBef>
                          <a:spcPts val="0"/>
                        </a:spcBef>
                        <a:spcAft>
                          <a:spcPts val="0"/>
                        </a:spcAft>
                      </a:pPr>
                      <a:r>
                        <a:rPr lang="en-US" sz="2200" b="1" dirty="0">
                          <a:effectLst/>
                        </a:rPr>
                        <a:t>Student A1:</a:t>
                      </a:r>
                      <a:endParaRPr lang="en-US" sz="2200" b="1" dirty="0">
                        <a:solidFill>
                          <a:srgbClr val="000000"/>
                        </a:solidFill>
                        <a:effectLst/>
                        <a:latin typeface="Questrial" charset="0"/>
                        <a:ea typeface="Questrial" charset="0"/>
                        <a:cs typeface="Questrial" charset="0"/>
                      </a:endParaRPr>
                    </a:p>
                  </a:txBody>
                  <a:tcPr marL="68580" marR="68580" marT="0" marB="0"/>
                </a:tc>
                <a:tc>
                  <a:txBody>
                    <a:bodyPr/>
                    <a:lstStyle/>
                    <a:p>
                      <a:pPr marL="0" marR="0">
                        <a:lnSpc>
                          <a:spcPct val="150000"/>
                        </a:lnSpc>
                        <a:spcBef>
                          <a:spcPts val="0"/>
                        </a:spcBef>
                        <a:spcAft>
                          <a:spcPts val="0"/>
                        </a:spcAft>
                      </a:pPr>
                      <a:r>
                        <a:rPr lang="en-US" sz="2800" b="0" dirty="0">
                          <a:effectLst/>
                          <a:latin typeface="Calibri" charset="0"/>
                          <a:ea typeface="Questrial" charset="0"/>
                        </a:rPr>
                        <a:t>I notice that there is a woman with four children sitting at the table in a classroom. What do you notice? </a:t>
                      </a:r>
                      <a:endParaRPr lang="en-US" sz="2800" b="0" dirty="0">
                        <a:effectLst/>
                        <a:latin typeface="Times New Roman" charset="0"/>
                        <a:ea typeface="Questrial" charset="0"/>
                      </a:endParaRPr>
                    </a:p>
                  </a:txBody>
                  <a:tcPr marL="68580" marR="68580" marT="0" marB="0"/>
                </a:tc>
              </a:tr>
              <a:tr h="1860559">
                <a:tc>
                  <a:txBody>
                    <a:bodyPr/>
                    <a:lstStyle/>
                    <a:p>
                      <a:pPr marL="0" marR="0" algn="r">
                        <a:spcBef>
                          <a:spcPts val="0"/>
                        </a:spcBef>
                        <a:spcAft>
                          <a:spcPts val="0"/>
                        </a:spcAft>
                      </a:pPr>
                      <a:r>
                        <a:rPr lang="en-US" sz="2200" b="1" dirty="0">
                          <a:effectLst/>
                        </a:rPr>
                        <a:t>Student B1:</a:t>
                      </a:r>
                      <a:endParaRPr lang="en-US" sz="2200" b="1"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2800" kern="1200" dirty="0" smtClean="0">
                          <a:solidFill>
                            <a:schemeClr val="dk1"/>
                          </a:solidFill>
                          <a:effectLst/>
                          <a:latin typeface="+mn-lt"/>
                          <a:ea typeface="+mn-ea"/>
                          <a:cs typeface="+mn-cs"/>
                        </a:rPr>
                        <a:t>I notice that they are sitting at the table around nine plates and a clear pitcher with knives in it. What else do you notice? </a:t>
                      </a:r>
                      <a:endParaRPr lang="en-US" sz="2800" i="1" dirty="0">
                        <a:solidFill>
                          <a:srgbClr val="000000"/>
                        </a:solidFill>
                        <a:effectLst/>
                        <a:latin typeface="Questrial" charset="0"/>
                        <a:ea typeface="Questrial" charset="0"/>
                        <a:cs typeface="Questrial" charset="0"/>
                      </a:endParaRPr>
                    </a:p>
                  </a:txBody>
                  <a:tcPr marL="68580" marR="68580" marT="0" marB="0"/>
                </a:tc>
              </a:tr>
            </a:tbl>
          </a:graphicData>
        </a:graphic>
      </p:graphicFrame>
      <p:sp>
        <p:nvSpPr>
          <p:cNvPr id="9" name="Title 1"/>
          <p:cNvSpPr txBox="1">
            <a:spLocks/>
          </p:cNvSpPr>
          <p:nvPr/>
        </p:nvSpPr>
        <p:spPr>
          <a:xfrm>
            <a:off x="2498329" y="467138"/>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spTree>
    <p:extLst>
      <p:ext uri="{BB962C8B-B14F-4D97-AF65-F5344CB8AC3E}">
        <p14:creationId xmlns:p14="http://schemas.microsoft.com/office/powerpoint/2010/main" val="150628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122666"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9" name="Table 8"/>
          <p:cNvGraphicFramePr>
            <a:graphicFrameLocks noGrp="1"/>
          </p:cNvGraphicFramePr>
          <p:nvPr>
            <p:extLst/>
          </p:nvPr>
        </p:nvGraphicFramePr>
        <p:xfrm>
          <a:off x="2842592" y="2449081"/>
          <a:ext cx="9122667" cy="3221850"/>
        </p:xfrm>
        <a:graphic>
          <a:graphicData uri="http://schemas.openxmlformats.org/drawingml/2006/table">
            <a:tbl>
              <a:tblPr firstRow="1" firstCol="1" bandRow="1">
                <a:tableStyleId>{8A107856-5554-42FB-B03E-39F5DBC370BA}</a:tableStyleId>
              </a:tblPr>
              <a:tblGrid>
                <a:gridCol w="1205640"/>
                <a:gridCol w="7917027"/>
              </a:tblGrid>
              <a:tr h="1441056">
                <a:tc>
                  <a:txBody>
                    <a:bodyPr/>
                    <a:lstStyle/>
                    <a:p>
                      <a:pPr marL="0" marR="0" algn="r">
                        <a:spcBef>
                          <a:spcPts val="0"/>
                        </a:spcBef>
                        <a:spcAft>
                          <a:spcPts val="0"/>
                        </a:spcAft>
                      </a:pPr>
                      <a:r>
                        <a:rPr lang="en-US" sz="2400" dirty="0">
                          <a:effectLst/>
                        </a:rPr>
                        <a:t>Student A1:</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u="sng" dirty="0" smtClean="0">
                          <a:effectLst/>
                          <a:latin typeface="Calibri" charset="0"/>
                          <a:ea typeface="Questrial" charset="0"/>
                        </a:rPr>
                        <a:t>I notice </a:t>
                      </a:r>
                      <a:r>
                        <a:rPr lang="en-US" sz="3200" b="0" dirty="0" smtClean="0">
                          <a:effectLst/>
                          <a:latin typeface="Calibri" charset="0"/>
                          <a:ea typeface="Questrial" charset="0"/>
                        </a:rPr>
                        <a:t>that there is a woman with four children sitting at the table in a classroom. </a:t>
                      </a:r>
                      <a:r>
                        <a:rPr lang="en-US" sz="3200" b="1" i="1" dirty="0" smtClean="0">
                          <a:effectLst/>
                        </a:rPr>
                        <a:t>[ID] </a:t>
                      </a:r>
                      <a:r>
                        <a:rPr lang="en-US" sz="3200" b="0" u="sng" dirty="0" smtClean="0">
                          <a:effectLst/>
                          <a:latin typeface="Calibri" charset="0"/>
                          <a:ea typeface="Questrial" charset="0"/>
                        </a:rPr>
                        <a:t>What do you notice? </a:t>
                      </a:r>
                      <a:r>
                        <a:rPr lang="en-US" sz="3200" b="1" i="1" dirty="0" smtClean="0">
                          <a:effectLst/>
                        </a:rPr>
                        <a:t>[PR]</a:t>
                      </a:r>
                      <a:endParaRPr lang="en-US" sz="3200" b="0" dirty="0" smtClean="0">
                        <a:effectLst/>
                        <a:latin typeface="Times New Roman" charset="0"/>
                        <a:ea typeface="Questrial" charset="0"/>
                      </a:endParaRPr>
                    </a:p>
                  </a:txBody>
                  <a:tcPr marL="68580" marR="68580" marT="0" marB="0">
                    <a:solidFill>
                      <a:srgbClr val="E9EDF6"/>
                    </a:solidFill>
                  </a:tcPr>
                </a:tc>
              </a:tr>
              <a:tr h="1758810">
                <a:tc>
                  <a:txBody>
                    <a:bodyPr/>
                    <a:lstStyle/>
                    <a:p>
                      <a:pPr marL="0" marR="0" algn="r">
                        <a:spcBef>
                          <a:spcPts val="0"/>
                        </a:spcBef>
                        <a:spcAft>
                          <a:spcPts val="0"/>
                        </a:spcAft>
                      </a:pPr>
                      <a:r>
                        <a:rPr lang="en-US" sz="2400" dirty="0">
                          <a:effectLst/>
                        </a:rPr>
                        <a:t>Student B1:</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kern="1200" dirty="0" smtClean="0">
                          <a:solidFill>
                            <a:schemeClr val="dk1"/>
                          </a:solidFill>
                          <a:effectLst/>
                          <a:latin typeface="+mn-lt"/>
                          <a:ea typeface="+mn-ea"/>
                          <a:cs typeface="+mn-cs"/>
                        </a:rPr>
                        <a:t>I notice that they are sitting at the table around nine plates and a clear pitcher with knives in it. </a:t>
                      </a:r>
                      <a:r>
                        <a:rPr lang="en-US" sz="3200" b="1" i="1" dirty="0" smtClean="0">
                          <a:effectLst/>
                        </a:rPr>
                        <a:t>[ID] </a:t>
                      </a:r>
                      <a:r>
                        <a:rPr lang="en-US" sz="3200" i="1" u="sng" dirty="0" smtClean="0">
                          <a:effectLst/>
                        </a:rPr>
                        <a:t>What </a:t>
                      </a:r>
                      <a:r>
                        <a:rPr lang="en-US" sz="3200" i="1" u="sng" dirty="0">
                          <a:effectLst/>
                        </a:rPr>
                        <a:t>else do you notice?</a:t>
                      </a:r>
                      <a:r>
                        <a:rPr lang="en-US" sz="3200" i="1" dirty="0">
                          <a:effectLst/>
                        </a:rPr>
                        <a:t> </a:t>
                      </a:r>
                      <a:r>
                        <a:rPr lang="en-US" sz="3200" b="1" i="1" dirty="0">
                          <a:effectLst/>
                        </a:rPr>
                        <a:t>[PR]</a:t>
                      </a:r>
                      <a:endParaRPr lang="en-US" sz="3200" b="1" i="1" dirty="0">
                        <a:solidFill>
                          <a:srgbClr val="000000"/>
                        </a:solidFill>
                        <a:effectLst/>
                        <a:latin typeface="Questrial" charset="0"/>
                        <a:ea typeface="Questrial" charset="0"/>
                        <a:cs typeface="Questrial" charset="0"/>
                      </a:endParaRPr>
                    </a:p>
                  </a:txBody>
                  <a:tcPr marL="68580" marR="68580" marT="0" marB="0"/>
                </a:tc>
              </a:tr>
            </a:tbl>
          </a:graphicData>
        </a:graphic>
      </p:graphicFrame>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7248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042" y="266504"/>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156082" y="266504"/>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3" name="Table 2"/>
          <p:cNvGraphicFramePr>
            <a:graphicFrameLocks noGrp="1"/>
          </p:cNvGraphicFramePr>
          <p:nvPr>
            <p:extLst>
              <p:ext uri="{D42A27DB-BD31-4B8C-83A1-F6EECF244321}">
                <p14:modId xmlns:p14="http://schemas.microsoft.com/office/powerpoint/2010/main" val="1875856986"/>
              </p:ext>
            </p:extLst>
          </p:nvPr>
        </p:nvGraphicFramePr>
        <p:xfrm>
          <a:off x="424042" y="1879823"/>
          <a:ext cx="11255432" cy="4406729"/>
        </p:xfrm>
        <a:graphic>
          <a:graphicData uri="http://schemas.openxmlformats.org/drawingml/2006/table">
            <a:tbl>
              <a:tblPr firstRow="1" firstCol="1" bandRow="1">
                <a:tableStyleId>{D7AC3CCA-C797-4891-BE02-D94E43425B78}</a:tableStyleId>
              </a:tblPr>
              <a:tblGrid>
                <a:gridCol w="1124443"/>
                <a:gridCol w="10130989"/>
              </a:tblGrid>
              <a:tr h="1968329">
                <a:tc>
                  <a:txBody>
                    <a:bodyPr/>
                    <a:lstStyle/>
                    <a:p>
                      <a:pPr marL="0" marR="0" algn="r">
                        <a:spcBef>
                          <a:spcPts val="0"/>
                        </a:spcBef>
                        <a:spcAft>
                          <a:spcPts val="0"/>
                        </a:spcAft>
                      </a:pPr>
                      <a:r>
                        <a:rPr lang="en-US" sz="2000" dirty="0">
                          <a:effectLst/>
                        </a:rPr>
                        <a:t>Student A2:</a:t>
                      </a:r>
                      <a:endParaRPr lang="en-US" sz="20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b="0" i="0" u="none" kern="1200" dirty="0" smtClean="0">
                          <a:solidFill>
                            <a:schemeClr val="dk1"/>
                          </a:solidFill>
                          <a:effectLst/>
                          <a:latin typeface="+mn-lt"/>
                          <a:ea typeface="+mn-ea"/>
                          <a:cs typeface="+mn-cs"/>
                        </a:rPr>
                        <a:t>I think you said </a:t>
                      </a:r>
                      <a:r>
                        <a:rPr lang="en-US" sz="3200" b="0" i="0" kern="1200" dirty="0" smtClean="0">
                          <a:solidFill>
                            <a:schemeClr val="dk1"/>
                          </a:solidFill>
                          <a:effectLst/>
                          <a:latin typeface="+mn-lt"/>
                          <a:ea typeface="+mn-ea"/>
                          <a:cs typeface="+mn-cs"/>
                        </a:rPr>
                        <a:t>that there are plates and utensils on the table in front of the people. </a:t>
                      </a:r>
                      <a:r>
                        <a:rPr lang="en-US" sz="3200" b="0" i="0" u="none" kern="1200" dirty="0" smtClean="0">
                          <a:solidFill>
                            <a:schemeClr val="dk1"/>
                          </a:solidFill>
                          <a:effectLst/>
                          <a:latin typeface="+mn-lt"/>
                          <a:ea typeface="+mn-ea"/>
                          <a:cs typeface="+mn-cs"/>
                        </a:rPr>
                        <a:t>I want to add</a:t>
                      </a:r>
                      <a:r>
                        <a:rPr lang="en-US" sz="3200" b="0" i="0" u="none" kern="1200" baseline="0" dirty="0" smtClean="0">
                          <a:solidFill>
                            <a:schemeClr val="dk1"/>
                          </a:solidFill>
                          <a:effectLst/>
                          <a:latin typeface="+mn-lt"/>
                          <a:ea typeface="+mn-ea"/>
                          <a:cs typeface="+mn-cs"/>
                        </a:rPr>
                        <a:t> </a:t>
                      </a:r>
                      <a:r>
                        <a:rPr lang="en-US" sz="3200" b="0" i="0" kern="1200" dirty="0" smtClean="0">
                          <a:solidFill>
                            <a:schemeClr val="dk1"/>
                          </a:solidFill>
                          <a:effectLst/>
                          <a:latin typeface="+mn-lt"/>
                          <a:ea typeface="+mn-ea"/>
                          <a:cs typeface="+mn-cs"/>
                        </a:rPr>
                        <a:t>that there are tomato slices on the plates in front of everyone at the table. </a:t>
                      </a:r>
                      <a:r>
                        <a:rPr lang="en-US" sz="3200" b="0" i="0" u="none" kern="1200" dirty="0" smtClean="0">
                          <a:solidFill>
                            <a:schemeClr val="dk1"/>
                          </a:solidFill>
                          <a:effectLst/>
                          <a:latin typeface="+mn-lt"/>
                          <a:ea typeface="+mn-ea"/>
                          <a:cs typeface="+mn-cs"/>
                        </a:rPr>
                        <a:t>What else do you notice? </a:t>
                      </a:r>
                      <a:endParaRPr lang="en-US" sz="3200" b="0" i="0" u="none" dirty="0">
                        <a:solidFill>
                          <a:srgbClr val="000000"/>
                        </a:solidFill>
                        <a:effectLst/>
                        <a:latin typeface="Questrial" charset="0"/>
                        <a:ea typeface="Questrial" charset="0"/>
                        <a:cs typeface="Questrial" charset="0"/>
                      </a:endParaRPr>
                    </a:p>
                  </a:txBody>
                  <a:tcPr marL="68580" marR="68580" marT="0" marB="0"/>
                </a:tc>
              </a:tr>
              <a:tr h="1968329">
                <a:tc>
                  <a:txBody>
                    <a:bodyPr/>
                    <a:lstStyle/>
                    <a:p>
                      <a:pPr marL="0" marR="0" algn="r">
                        <a:spcBef>
                          <a:spcPts val="0"/>
                        </a:spcBef>
                        <a:spcAft>
                          <a:spcPts val="0"/>
                        </a:spcAft>
                      </a:pPr>
                      <a:r>
                        <a:rPr lang="en-US" sz="2000" dirty="0">
                          <a:effectLst/>
                        </a:rPr>
                        <a:t>Student B2:</a:t>
                      </a:r>
                      <a:endParaRPr lang="en-US" sz="20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i="0" u="none" kern="1200" dirty="0" smtClean="0">
                          <a:solidFill>
                            <a:schemeClr val="dk1"/>
                          </a:solidFill>
                          <a:effectLst/>
                          <a:latin typeface="+mn-lt"/>
                          <a:ea typeface="+mn-ea"/>
                          <a:cs typeface="+mn-cs"/>
                        </a:rPr>
                        <a:t>I think you said </a:t>
                      </a:r>
                      <a:r>
                        <a:rPr lang="en-US" sz="3200" i="0" kern="1200" dirty="0" smtClean="0">
                          <a:solidFill>
                            <a:schemeClr val="dk1"/>
                          </a:solidFill>
                          <a:effectLst/>
                          <a:latin typeface="+mn-lt"/>
                          <a:ea typeface="+mn-ea"/>
                          <a:cs typeface="+mn-cs"/>
                        </a:rPr>
                        <a:t>that there are pieces of tomato on everyone’s plate.</a:t>
                      </a:r>
                      <a:r>
                        <a:rPr lang="en-US" sz="3200" b="1" i="0" kern="1200" dirty="0" smtClean="0">
                          <a:solidFill>
                            <a:schemeClr val="dk1"/>
                          </a:solidFill>
                          <a:effectLst/>
                          <a:latin typeface="+mn-lt"/>
                          <a:ea typeface="+mn-ea"/>
                          <a:cs typeface="+mn-cs"/>
                        </a:rPr>
                        <a:t> </a:t>
                      </a:r>
                      <a:r>
                        <a:rPr lang="en-US" sz="3200" i="0" u="none" kern="1200" dirty="0" smtClean="0">
                          <a:solidFill>
                            <a:schemeClr val="dk1"/>
                          </a:solidFill>
                          <a:effectLst/>
                          <a:latin typeface="+mn-lt"/>
                          <a:ea typeface="+mn-ea"/>
                          <a:cs typeface="+mn-cs"/>
                        </a:rPr>
                        <a:t>I want to add </a:t>
                      </a:r>
                      <a:r>
                        <a:rPr lang="en-US" sz="3200" i="0" kern="1200" dirty="0" smtClean="0">
                          <a:solidFill>
                            <a:schemeClr val="dk1"/>
                          </a:solidFill>
                          <a:effectLst/>
                          <a:latin typeface="+mn-lt"/>
                          <a:ea typeface="+mn-ea"/>
                          <a:cs typeface="+mn-cs"/>
                        </a:rPr>
                        <a:t>that three kids are holding knives. Two children are cutting tomatoes and the boy with the striped shirt is using the knife to hold the tomato slice. </a:t>
                      </a:r>
                      <a:r>
                        <a:rPr lang="en-US" sz="3200" i="0" u="none" kern="1200" dirty="0" smtClean="0">
                          <a:solidFill>
                            <a:schemeClr val="dk1"/>
                          </a:solidFill>
                          <a:effectLst/>
                          <a:latin typeface="+mn-lt"/>
                          <a:ea typeface="+mn-ea"/>
                          <a:cs typeface="+mn-cs"/>
                        </a:rPr>
                        <a:t>What else do you notice?</a:t>
                      </a:r>
                      <a:r>
                        <a:rPr lang="en-US" sz="3200" b="1" i="0" u="none" kern="1200" dirty="0" smtClean="0">
                          <a:solidFill>
                            <a:schemeClr val="dk1"/>
                          </a:solidFill>
                          <a:effectLst/>
                          <a:latin typeface="+mn-lt"/>
                          <a:ea typeface="+mn-ea"/>
                          <a:cs typeface="+mn-cs"/>
                        </a:rPr>
                        <a:t> </a:t>
                      </a:r>
                      <a:endParaRPr lang="en-US" sz="3200" i="0" u="none" dirty="0">
                        <a:solidFill>
                          <a:srgbClr val="000000"/>
                        </a:solidFill>
                        <a:effectLst/>
                        <a:latin typeface="Questrial" charset="0"/>
                        <a:ea typeface="Questrial" charset="0"/>
                        <a:cs typeface="Questrial" charset="0"/>
                      </a:endParaRPr>
                    </a:p>
                  </a:txBody>
                  <a:tcPr marL="68580" marR="68580" marT="0" marB="0"/>
                </a:tc>
              </a:tr>
            </a:tbl>
          </a:graphicData>
        </a:graphic>
      </p:graphicFrame>
      <p:sp>
        <p:nvSpPr>
          <p:cNvPr id="9" name="Title 1"/>
          <p:cNvSpPr txBox="1">
            <a:spLocks/>
          </p:cNvSpPr>
          <p:nvPr/>
        </p:nvSpPr>
        <p:spPr>
          <a:xfrm>
            <a:off x="2348495" y="266504"/>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spTree>
    <p:extLst>
      <p:ext uri="{BB962C8B-B14F-4D97-AF65-F5344CB8AC3E}">
        <p14:creationId xmlns:p14="http://schemas.microsoft.com/office/powerpoint/2010/main" val="606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2343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7" name="Table 6"/>
          <p:cNvGraphicFramePr>
            <a:graphicFrameLocks noGrp="1"/>
          </p:cNvGraphicFramePr>
          <p:nvPr>
            <p:extLst>
              <p:ext uri="{D42A27DB-BD31-4B8C-83A1-F6EECF244321}">
                <p14:modId xmlns:p14="http://schemas.microsoft.com/office/powerpoint/2010/main" val="1742353048"/>
              </p:ext>
            </p:extLst>
          </p:nvPr>
        </p:nvGraphicFramePr>
        <p:xfrm>
          <a:off x="2842592" y="1625842"/>
          <a:ext cx="9110299" cy="4706378"/>
        </p:xfrm>
        <a:graphic>
          <a:graphicData uri="http://schemas.openxmlformats.org/drawingml/2006/table">
            <a:tbl>
              <a:tblPr firstRow="1" firstCol="1" bandRow="1">
                <a:tableStyleId>{8A107856-5554-42FB-B03E-39F5DBC370BA}</a:tableStyleId>
              </a:tblPr>
              <a:tblGrid>
                <a:gridCol w="993912"/>
                <a:gridCol w="8116387"/>
              </a:tblGrid>
              <a:tr h="2146058">
                <a:tc>
                  <a:txBody>
                    <a:bodyPr/>
                    <a:lstStyle/>
                    <a:p>
                      <a:pPr marL="0" marR="0" algn="r">
                        <a:spcBef>
                          <a:spcPts val="0"/>
                        </a:spcBef>
                        <a:spcAft>
                          <a:spcPts val="0"/>
                        </a:spcAft>
                      </a:pPr>
                      <a:r>
                        <a:rPr lang="en-US" sz="2000" dirty="0">
                          <a:effectLst/>
                        </a:rPr>
                        <a:t>Student A2:</a:t>
                      </a:r>
                      <a:endParaRPr lang="en-US" sz="20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800" b="0" i="0" u="sng" kern="1200" dirty="0" smtClean="0">
                          <a:solidFill>
                            <a:schemeClr val="dk1"/>
                          </a:solidFill>
                          <a:effectLst/>
                          <a:latin typeface="+mn-lt"/>
                          <a:ea typeface="+mn-ea"/>
                          <a:cs typeface="+mn-cs"/>
                        </a:rPr>
                        <a:t>I think you said</a:t>
                      </a:r>
                      <a:r>
                        <a:rPr lang="en-US" sz="2800" b="0" i="0" kern="1200" dirty="0" smtClean="0">
                          <a:solidFill>
                            <a:schemeClr val="dk1"/>
                          </a:solidFill>
                          <a:effectLst/>
                          <a:latin typeface="+mn-lt"/>
                          <a:ea typeface="+mn-ea"/>
                          <a:cs typeface="+mn-cs"/>
                        </a:rPr>
                        <a:t> that there are plates and utensils on the table in front of the people. </a:t>
                      </a:r>
                      <a:r>
                        <a:rPr lang="en-US" sz="2800" b="1" i="0" kern="1200" dirty="0" smtClean="0">
                          <a:solidFill>
                            <a:schemeClr val="dk1"/>
                          </a:solidFill>
                          <a:effectLst/>
                          <a:latin typeface="+mn-lt"/>
                          <a:ea typeface="+mn-ea"/>
                          <a:cs typeface="+mn-cs"/>
                        </a:rPr>
                        <a:t>[PAR] </a:t>
                      </a:r>
                      <a:r>
                        <a:rPr lang="en-US" sz="2800" b="0" i="0" u="sng" kern="1200" dirty="0" smtClean="0">
                          <a:solidFill>
                            <a:schemeClr val="dk1"/>
                          </a:solidFill>
                          <a:effectLst/>
                          <a:latin typeface="+mn-lt"/>
                          <a:ea typeface="+mn-ea"/>
                          <a:cs typeface="+mn-cs"/>
                        </a:rPr>
                        <a:t>I want to add</a:t>
                      </a:r>
                      <a:r>
                        <a:rPr lang="en-US" sz="2800" b="0" i="0" kern="1200" dirty="0" smtClean="0">
                          <a:solidFill>
                            <a:schemeClr val="dk1"/>
                          </a:solidFill>
                          <a:effectLst/>
                          <a:latin typeface="+mn-lt"/>
                          <a:ea typeface="+mn-ea"/>
                          <a:cs typeface="+mn-cs"/>
                        </a:rPr>
                        <a:t> that there are tomato slices on the plates in front of everyone at the table. </a:t>
                      </a:r>
                      <a:r>
                        <a:rPr lang="en-US" sz="2800" b="1" i="0" kern="1200" dirty="0" smtClean="0">
                          <a:solidFill>
                            <a:schemeClr val="dk1"/>
                          </a:solidFill>
                          <a:effectLst/>
                          <a:latin typeface="+mn-lt"/>
                          <a:ea typeface="+mn-ea"/>
                          <a:cs typeface="+mn-cs"/>
                        </a:rPr>
                        <a:t>[BO] </a:t>
                      </a:r>
                      <a:r>
                        <a:rPr lang="en-US" sz="2800" b="0" i="0" u="sng" kern="1200" dirty="0" smtClean="0">
                          <a:solidFill>
                            <a:schemeClr val="dk1"/>
                          </a:solidFill>
                          <a:effectLst/>
                          <a:latin typeface="+mn-lt"/>
                          <a:ea typeface="+mn-ea"/>
                          <a:cs typeface="+mn-cs"/>
                        </a:rPr>
                        <a:t>What else do you notice?</a:t>
                      </a:r>
                      <a:r>
                        <a:rPr lang="en-US" sz="2800" b="1" i="0" kern="1200" dirty="0" smtClean="0">
                          <a:solidFill>
                            <a:schemeClr val="dk1"/>
                          </a:solidFill>
                          <a:effectLst/>
                          <a:latin typeface="+mn-lt"/>
                          <a:ea typeface="+mn-ea"/>
                          <a:cs typeface="+mn-cs"/>
                        </a:rPr>
                        <a:t>[PR]</a:t>
                      </a:r>
                      <a:r>
                        <a:rPr lang="en-US" sz="2800" b="1" i="0" dirty="0" smtClean="0">
                          <a:effectLst/>
                        </a:rPr>
                        <a:t> </a:t>
                      </a:r>
                      <a:endParaRPr lang="en-US" sz="2800" b="1" i="0" dirty="0">
                        <a:effectLst/>
                        <a:latin typeface="Avenir Next" charset="0"/>
                        <a:ea typeface="Calibri" charset="0"/>
                        <a:cs typeface="Arial" charset="0"/>
                      </a:endParaRPr>
                    </a:p>
                  </a:txBody>
                  <a:tcPr marL="68580" marR="68580" marT="0" marB="0"/>
                </a:tc>
              </a:tr>
              <a:tr h="2270807">
                <a:tc>
                  <a:txBody>
                    <a:bodyPr/>
                    <a:lstStyle/>
                    <a:p>
                      <a:pPr marL="0" marR="0" algn="r">
                        <a:spcBef>
                          <a:spcPts val="0"/>
                        </a:spcBef>
                        <a:spcAft>
                          <a:spcPts val="0"/>
                        </a:spcAft>
                      </a:pPr>
                      <a:r>
                        <a:rPr lang="en-US" sz="2000" b="1" dirty="0">
                          <a:effectLst/>
                        </a:rPr>
                        <a:t>Student B2</a:t>
                      </a:r>
                      <a:r>
                        <a:rPr lang="en-US" sz="2800" dirty="0">
                          <a:effectLst/>
                        </a:rPr>
                        <a:t>:</a:t>
                      </a:r>
                      <a:endParaRPr lang="en-US" sz="2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800" i="0" u="sng" kern="1200" dirty="0" smtClean="0">
                          <a:solidFill>
                            <a:schemeClr val="dk1"/>
                          </a:solidFill>
                          <a:effectLst/>
                          <a:latin typeface="+mn-lt"/>
                          <a:ea typeface="+mn-ea"/>
                          <a:cs typeface="+mn-cs"/>
                        </a:rPr>
                        <a:t>I think you said</a:t>
                      </a:r>
                      <a:r>
                        <a:rPr lang="en-US" sz="2800" i="0" kern="1200" dirty="0" smtClean="0">
                          <a:solidFill>
                            <a:schemeClr val="dk1"/>
                          </a:solidFill>
                          <a:effectLst/>
                          <a:latin typeface="+mn-lt"/>
                          <a:ea typeface="+mn-ea"/>
                          <a:cs typeface="+mn-cs"/>
                        </a:rPr>
                        <a:t> that there are pieces of tomato on everyone’s plate. </a:t>
                      </a:r>
                      <a:r>
                        <a:rPr lang="en-US" sz="2800" b="1" i="0" kern="1200" dirty="0" smtClean="0">
                          <a:solidFill>
                            <a:schemeClr val="dk1"/>
                          </a:solidFill>
                          <a:effectLst/>
                          <a:latin typeface="+mn-lt"/>
                          <a:ea typeface="+mn-ea"/>
                          <a:cs typeface="+mn-cs"/>
                        </a:rPr>
                        <a:t>[PAR] </a:t>
                      </a:r>
                      <a:r>
                        <a:rPr lang="en-US" sz="2800" i="0" u="sng" kern="1200" dirty="0" smtClean="0">
                          <a:solidFill>
                            <a:schemeClr val="dk1"/>
                          </a:solidFill>
                          <a:effectLst/>
                          <a:latin typeface="+mn-lt"/>
                          <a:ea typeface="+mn-ea"/>
                          <a:cs typeface="+mn-cs"/>
                        </a:rPr>
                        <a:t>I want to add</a:t>
                      </a:r>
                      <a:r>
                        <a:rPr lang="en-US" sz="2800" i="0" kern="1200" dirty="0" smtClean="0">
                          <a:solidFill>
                            <a:schemeClr val="dk1"/>
                          </a:solidFill>
                          <a:effectLst/>
                          <a:latin typeface="+mn-lt"/>
                          <a:ea typeface="+mn-ea"/>
                          <a:cs typeface="+mn-cs"/>
                        </a:rPr>
                        <a:t> that three kids are holding knives. </a:t>
                      </a:r>
                      <a:r>
                        <a:rPr lang="en-US" sz="2800" b="1" i="0" kern="1200" dirty="0" smtClean="0">
                          <a:solidFill>
                            <a:schemeClr val="dk1"/>
                          </a:solidFill>
                          <a:effectLst/>
                          <a:latin typeface="+mn-lt"/>
                          <a:ea typeface="+mn-ea"/>
                          <a:cs typeface="+mn-cs"/>
                        </a:rPr>
                        <a:t>[BO] </a:t>
                      </a:r>
                      <a:r>
                        <a:rPr lang="en-US" sz="2800" i="0" kern="1200" dirty="0" smtClean="0">
                          <a:solidFill>
                            <a:schemeClr val="dk1"/>
                          </a:solidFill>
                          <a:effectLst/>
                          <a:latin typeface="+mn-lt"/>
                          <a:ea typeface="+mn-ea"/>
                          <a:cs typeface="+mn-cs"/>
                        </a:rPr>
                        <a:t>Two children are cutting tomatoes and the boy with the striped shirt is using the knife to hold the tomato slice. </a:t>
                      </a:r>
                      <a:r>
                        <a:rPr lang="en-US" sz="2800" b="1" i="0" kern="1200" dirty="0" smtClean="0">
                          <a:solidFill>
                            <a:schemeClr val="dk1"/>
                          </a:solidFill>
                          <a:effectLst/>
                          <a:latin typeface="+mn-lt"/>
                          <a:ea typeface="+mn-ea"/>
                          <a:cs typeface="+mn-cs"/>
                        </a:rPr>
                        <a:t>[BO] </a:t>
                      </a:r>
                      <a:r>
                        <a:rPr lang="en-US" sz="2800" i="0" u="sng" kern="1200" dirty="0" smtClean="0">
                          <a:solidFill>
                            <a:schemeClr val="dk1"/>
                          </a:solidFill>
                          <a:effectLst/>
                          <a:latin typeface="+mn-lt"/>
                          <a:ea typeface="+mn-ea"/>
                          <a:cs typeface="+mn-cs"/>
                        </a:rPr>
                        <a:t>What else do you notice?</a:t>
                      </a:r>
                      <a:r>
                        <a:rPr lang="en-US" sz="2800" b="1" i="0" kern="1200" dirty="0" smtClean="0">
                          <a:solidFill>
                            <a:schemeClr val="dk1"/>
                          </a:solidFill>
                          <a:effectLst/>
                          <a:latin typeface="+mn-lt"/>
                          <a:ea typeface="+mn-ea"/>
                          <a:cs typeface="+mn-cs"/>
                        </a:rPr>
                        <a:t> [PR]</a:t>
                      </a:r>
                      <a:r>
                        <a:rPr lang="en-US" sz="2800" i="0" dirty="0" smtClean="0">
                          <a:effectLst/>
                        </a:rPr>
                        <a:t> </a:t>
                      </a:r>
                      <a:endParaRPr lang="en-US" sz="2800" i="0"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89511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21617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3" name="Table 2"/>
          <p:cNvGraphicFramePr>
            <a:graphicFrameLocks noGrp="1"/>
          </p:cNvGraphicFramePr>
          <p:nvPr>
            <p:extLst>
              <p:ext uri="{D42A27DB-BD31-4B8C-83A1-F6EECF244321}">
                <p14:modId xmlns:p14="http://schemas.microsoft.com/office/powerpoint/2010/main" val="1473921421"/>
              </p:ext>
            </p:extLst>
          </p:nvPr>
        </p:nvGraphicFramePr>
        <p:xfrm>
          <a:off x="493547" y="1857821"/>
          <a:ext cx="11096279" cy="4145280"/>
        </p:xfrm>
        <a:graphic>
          <a:graphicData uri="http://schemas.openxmlformats.org/drawingml/2006/table">
            <a:tbl>
              <a:tblPr firstRow="1" firstCol="1" bandRow="1">
                <a:tableStyleId>{D7AC3CCA-C797-4891-BE02-D94E43425B78}</a:tableStyleId>
              </a:tblPr>
              <a:tblGrid>
                <a:gridCol w="1208192"/>
                <a:gridCol w="9888087"/>
              </a:tblGrid>
              <a:tr h="816610">
                <a:tc>
                  <a:txBody>
                    <a:bodyPr/>
                    <a:lstStyle/>
                    <a:p>
                      <a:pPr marL="0" marR="0" algn="r">
                        <a:spcBef>
                          <a:spcPts val="0"/>
                        </a:spcBef>
                        <a:spcAft>
                          <a:spcPts val="0"/>
                        </a:spcAft>
                      </a:pPr>
                      <a:r>
                        <a:rPr lang="en-US" sz="2200" dirty="0">
                          <a:effectLst/>
                        </a:rPr>
                        <a:t>Student A3:</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400" b="0" i="0" u="none" kern="1200" dirty="0" smtClean="0">
                          <a:solidFill>
                            <a:schemeClr val="dk1"/>
                          </a:solidFill>
                          <a:effectLst/>
                          <a:latin typeface="+mn-lt"/>
                          <a:ea typeface="+mn-ea"/>
                          <a:cs typeface="+mn-cs"/>
                        </a:rPr>
                        <a:t>I think you said</a:t>
                      </a:r>
                      <a:r>
                        <a:rPr lang="en-US" sz="3400" b="0" i="0" kern="1200" dirty="0" smtClean="0">
                          <a:solidFill>
                            <a:schemeClr val="dk1"/>
                          </a:solidFill>
                          <a:effectLst/>
                          <a:latin typeface="+mn-lt"/>
                          <a:ea typeface="+mn-ea"/>
                          <a:cs typeface="+mn-cs"/>
                        </a:rPr>
                        <a:t> that some of the children use their knives for slicing tomatoes. </a:t>
                      </a:r>
                      <a:r>
                        <a:rPr lang="en-US" sz="3400" b="0" i="0" u="none" kern="1200" dirty="0" smtClean="0">
                          <a:solidFill>
                            <a:schemeClr val="dk1"/>
                          </a:solidFill>
                          <a:effectLst/>
                          <a:latin typeface="+mn-lt"/>
                          <a:ea typeface="+mn-ea"/>
                          <a:cs typeface="+mn-cs"/>
                        </a:rPr>
                        <a:t>I want to add </a:t>
                      </a:r>
                      <a:r>
                        <a:rPr lang="en-US" sz="3400" b="0" i="0" kern="1200" dirty="0" smtClean="0">
                          <a:solidFill>
                            <a:schemeClr val="dk1"/>
                          </a:solidFill>
                          <a:effectLst/>
                          <a:latin typeface="+mn-lt"/>
                          <a:ea typeface="+mn-ea"/>
                          <a:cs typeface="+mn-cs"/>
                        </a:rPr>
                        <a:t>that the boy in the striped shirt is looking at his red tomato slice. </a:t>
                      </a:r>
                      <a:r>
                        <a:rPr lang="en-US" sz="3400" b="0" i="0" u="none" kern="1200" dirty="0" smtClean="0">
                          <a:solidFill>
                            <a:schemeClr val="dk1"/>
                          </a:solidFill>
                          <a:effectLst/>
                          <a:latin typeface="+mn-lt"/>
                          <a:ea typeface="+mn-ea"/>
                          <a:cs typeface="+mn-cs"/>
                        </a:rPr>
                        <a:t>What else do you notice? </a:t>
                      </a:r>
                      <a:endParaRPr lang="en-US" sz="3400" b="0" i="0" dirty="0">
                        <a:solidFill>
                          <a:srgbClr val="000000"/>
                        </a:solidFill>
                        <a:effectLst/>
                        <a:latin typeface="Questrial" charset="0"/>
                        <a:ea typeface="Questrial" charset="0"/>
                        <a:cs typeface="Questrial" charset="0"/>
                      </a:endParaRPr>
                    </a:p>
                  </a:txBody>
                  <a:tcPr marL="68580" marR="68580" marT="0" marB="0"/>
                </a:tc>
              </a:tr>
              <a:tr h="862330">
                <a:tc>
                  <a:txBody>
                    <a:bodyPr/>
                    <a:lstStyle/>
                    <a:p>
                      <a:pPr marL="0" marR="0" algn="r">
                        <a:spcBef>
                          <a:spcPts val="0"/>
                        </a:spcBef>
                        <a:spcAft>
                          <a:spcPts val="0"/>
                        </a:spcAft>
                      </a:pPr>
                      <a:r>
                        <a:rPr lang="en-US" sz="2200" dirty="0">
                          <a:effectLst/>
                        </a:rPr>
                        <a:t>Student B3:</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400" b="0" i="0" u="none" kern="1200" dirty="0" smtClean="0">
                          <a:solidFill>
                            <a:schemeClr val="dk1"/>
                          </a:solidFill>
                          <a:effectLst/>
                          <a:latin typeface="+mn-lt"/>
                          <a:ea typeface="+mn-ea"/>
                          <a:cs typeface="+mn-cs"/>
                        </a:rPr>
                        <a:t>I think you said </a:t>
                      </a:r>
                      <a:r>
                        <a:rPr lang="en-US" sz="3400" b="0" i="0" kern="1200" dirty="0" smtClean="0">
                          <a:solidFill>
                            <a:schemeClr val="dk1"/>
                          </a:solidFill>
                          <a:effectLst/>
                          <a:latin typeface="+mn-lt"/>
                          <a:ea typeface="+mn-ea"/>
                          <a:cs typeface="+mn-cs"/>
                        </a:rPr>
                        <a:t>that the boy is studying his tomato slice. </a:t>
                      </a:r>
                      <a:r>
                        <a:rPr lang="en-US" sz="3400" b="0" i="0" u="none" kern="1200" dirty="0" smtClean="0">
                          <a:solidFill>
                            <a:schemeClr val="dk1"/>
                          </a:solidFill>
                          <a:effectLst/>
                          <a:latin typeface="+mn-lt"/>
                          <a:ea typeface="+mn-ea"/>
                          <a:cs typeface="+mn-cs"/>
                        </a:rPr>
                        <a:t>I want to add </a:t>
                      </a:r>
                      <a:r>
                        <a:rPr lang="en-US" sz="3400" b="0" i="0" kern="1200" dirty="0" smtClean="0">
                          <a:solidFill>
                            <a:schemeClr val="dk1"/>
                          </a:solidFill>
                          <a:effectLst/>
                          <a:latin typeface="+mn-lt"/>
                          <a:ea typeface="+mn-ea"/>
                          <a:cs typeface="+mn-cs"/>
                        </a:rPr>
                        <a:t>that the boy with the white shirt is holding out his tomato with the knife stuck through it. </a:t>
                      </a:r>
                      <a:r>
                        <a:rPr lang="en-US" sz="3400" b="0" i="0" u="none" kern="1200" dirty="0" smtClean="0">
                          <a:solidFill>
                            <a:schemeClr val="dk1"/>
                          </a:solidFill>
                          <a:effectLst/>
                          <a:latin typeface="+mn-lt"/>
                          <a:ea typeface="+mn-ea"/>
                          <a:cs typeface="+mn-cs"/>
                        </a:rPr>
                        <a:t>What else do you notice? </a:t>
                      </a:r>
                      <a:endParaRPr lang="en-US" sz="3400" b="0" i="0" dirty="0">
                        <a:solidFill>
                          <a:srgbClr val="000000"/>
                        </a:solidFill>
                        <a:effectLst/>
                        <a:latin typeface="Questrial" charset="0"/>
                        <a:ea typeface="Questrial" charset="0"/>
                        <a:cs typeface="Questrial" charset="0"/>
                      </a:endParaRPr>
                    </a:p>
                  </a:txBody>
                  <a:tcPr marL="68580" marR="68580" marT="0" marB="0"/>
                </a:tc>
              </a:tr>
            </a:tbl>
          </a:graphicData>
        </a:graphic>
      </p:graphicFrame>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spTree>
    <p:extLst>
      <p:ext uri="{BB962C8B-B14F-4D97-AF65-F5344CB8AC3E}">
        <p14:creationId xmlns:p14="http://schemas.microsoft.com/office/powerpoint/2010/main" val="147871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Table 7"/>
          <p:cNvGraphicFramePr>
            <a:graphicFrameLocks noGrp="1"/>
          </p:cNvGraphicFramePr>
          <p:nvPr>
            <p:extLst>
              <p:ext uri="{D42A27DB-BD31-4B8C-83A1-F6EECF244321}">
                <p14:modId xmlns:p14="http://schemas.microsoft.com/office/powerpoint/2010/main" val="1321072968"/>
              </p:ext>
            </p:extLst>
          </p:nvPr>
        </p:nvGraphicFramePr>
        <p:xfrm>
          <a:off x="2898573" y="2029297"/>
          <a:ext cx="8968749" cy="4572000"/>
        </p:xfrm>
        <a:graphic>
          <a:graphicData uri="http://schemas.openxmlformats.org/drawingml/2006/table">
            <a:tbl>
              <a:tblPr firstRow="1" firstCol="1" bandRow="1">
                <a:tableStyleId>{8A107856-5554-42FB-B03E-39F5DBC370BA}</a:tableStyleId>
              </a:tblPr>
              <a:tblGrid>
                <a:gridCol w="1004194"/>
                <a:gridCol w="7964555"/>
              </a:tblGrid>
              <a:tr h="560070">
                <a:tc>
                  <a:txBody>
                    <a:bodyPr/>
                    <a:lstStyle/>
                    <a:p>
                      <a:pPr marL="0" marR="0" algn="r">
                        <a:spcBef>
                          <a:spcPts val="0"/>
                        </a:spcBef>
                        <a:spcAft>
                          <a:spcPts val="0"/>
                        </a:spcAft>
                      </a:pPr>
                      <a:r>
                        <a:rPr lang="en-US" sz="2000" dirty="0">
                          <a:effectLst/>
                        </a:rPr>
                        <a:t>Student A3:</a:t>
                      </a:r>
                      <a:endParaRPr lang="en-US" sz="20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3000" b="0" i="0" u="sng" kern="1200" dirty="0" smtClean="0">
                          <a:solidFill>
                            <a:schemeClr val="dk1"/>
                          </a:solidFill>
                          <a:effectLst/>
                          <a:latin typeface="+mn-lt"/>
                          <a:ea typeface="+mn-ea"/>
                          <a:cs typeface="+mn-cs"/>
                        </a:rPr>
                        <a:t>I think you said</a:t>
                      </a:r>
                      <a:r>
                        <a:rPr lang="en-US" sz="3000" b="0" i="0" kern="1200" dirty="0" smtClean="0">
                          <a:solidFill>
                            <a:schemeClr val="dk1"/>
                          </a:solidFill>
                          <a:effectLst/>
                          <a:latin typeface="+mn-lt"/>
                          <a:ea typeface="+mn-ea"/>
                          <a:cs typeface="+mn-cs"/>
                        </a:rPr>
                        <a:t> that some of the children use their knives for slicing tomatoes. </a:t>
                      </a:r>
                      <a:r>
                        <a:rPr lang="en-US" sz="3000" b="1" i="0" kern="1200" dirty="0" smtClean="0">
                          <a:solidFill>
                            <a:schemeClr val="dk1"/>
                          </a:solidFill>
                          <a:effectLst/>
                          <a:latin typeface="+mn-lt"/>
                          <a:ea typeface="+mn-ea"/>
                          <a:cs typeface="+mn-cs"/>
                        </a:rPr>
                        <a:t>[PAR] </a:t>
                      </a:r>
                      <a:r>
                        <a:rPr lang="en-US" sz="3000" b="0" i="0" u="sng" kern="1200" dirty="0" smtClean="0">
                          <a:solidFill>
                            <a:schemeClr val="dk1"/>
                          </a:solidFill>
                          <a:effectLst/>
                          <a:latin typeface="+mn-lt"/>
                          <a:ea typeface="+mn-ea"/>
                          <a:cs typeface="+mn-cs"/>
                        </a:rPr>
                        <a:t>I want to add</a:t>
                      </a:r>
                      <a:r>
                        <a:rPr lang="en-US" sz="3000" b="0" i="0" kern="1200" dirty="0" smtClean="0">
                          <a:solidFill>
                            <a:schemeClr val="dk1"/>
                          </a:solidFill>
                          <a:effectLst/>
                          <a:latin typeface="+mn-lt"/>
                          <a:ea typeface="+mn-ea"/>
                          <a:cs typeface="+mn-cs"/>
                        </a:rPr>
                        <a:t> that the boy in the striped shirt is looking at his red tomato slice. </a:t>
                      </a:r>
                      <a:r>
                        <a:rPr lang="en-US" sz="3000" b="1" i="0" kern="1200" dirty="0" smtClean="0">
                          <a:solidFill>
                            <a:schemeClr val="dk1"/>
                          </a:solidFill>
                          <a:effectLst/>
                          <a:latin typeface="+mn-lt"/>
                          <a:ea typeface="+mn-ea"/>
                          <a:cs typeface="+mn-cs"/>
                        </a:rPr>
                        <a:t>[BO] </a:t>
                      </a:r>
                      <a:r>
                        <a:rPr lang="en-US" sz="3000" b="0" i="0" u="sng" kern="1200" dirty="0" smtClean="0">
                          <a:solidFill>
                            <a:schemeClr val="dk1"/>
                          </a:solidFill>
                          <a:effectLst/>
                          <a:latin typeface="+mn-lt"/>
                          <a:ea typeface="+mn-ea"/>
                          <a:cs typeface="+mn-cs"/>
                        </a:rPr>
                        <a:t>What else do you notice?</a:t>
                      </a:r>
                      <a:r>
                        <a:rPr lang="en-US" sz="3000" b="0" i="0" kern="1200" dirty="0" smtClean="0">
                          <a:solidFill>
                            <a:schemeClr val="dk1"/>
                          </a:solidFill>
                          <a:effectLst/>
                          <a:latin typeface="+mn-lt"/>
                          <a:ea typeface="+mn-ea"/>
                          <a:cs typeface="+mn-cs"/>
                        </a:rPr>
                        <a:t> </a:t>
                      </a:r>
                      <a:r>
                        <a:rPr lang="en-US" sz="3000" b="1" i="0" kern="1200" dirty="0" smtClean="0">
                          <a:solidFill>
                            <a:schemeClr val="dk1"/>
                          </a:solidFill>
                          <a:effectLst/>
                          <a:latin typeface="+mn-lt"/>
                          <a:ea typeface="+mn-ea"/>
                          <a:cs typeface="+mn-cs"/>
                        </a:rPr>
                        <a:t>[PR]</a:t>
                      </a:r>
                      <a:r>
                        <a:rPr lang="en-US" sz="3000" b="1" i="0" dirty="0" smtClean="0">
                          <a:effectLst/>
                        </a:rPr>
                        <a:t> </a:t>
                      </a:r>
                      <a:endParaRPr lang="en-US" sz="3000" b="1" i="0" dirty="0">
                        <a:effectLst/>
                        <a:latin typeface="Avenir Next" charset="0"/>
                        <a:ea typeface="Calibri" charset="0"/>
                        <a:cs typeface="Arial" charset="0"/>
                      </a:endParaRPr>
                    </a:p>
                  </a:txBody>
                  <a:tcPr marL="68580" marR="68580" marT="0" marB="0"/>
                </a:tc>
              </a:tr>
              <a:tr h="586740">
                <a:tc>
                  <a:txBody>
                    <a:bodyPr/>
                    <a:lstStyle/>
                    <a:p>
                      <a:pPr marL="0" marR="0" algn="r">
                        <a:spcBef>
                          <a:spcPts val="0"/>
                        </a:spcBef>
                        <a:spcAft>
                          <a:spcPts val="0"/>
                        </a:spcAft>
                      </a:pPr>
                      <a:r>
                        <a:rPr lang="en-US" sz="2000" dirty="0">
                          <a:effectLst/>
                        </a:rPr>
                        <a:t>Student B3:</a:t>
                      </a:r>
                      <a:endParaRPr lang="en-US" sz="20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3000" i="0" u="sng" kern="1200" dirty="0" smtClean="0">
                          <a:solidFill>
                            <a:schemeClr val="dk1"/>
                          </a:solidFill>
                          <a:effectLst/>
                          <a:latin typeface="+mn-lt"/>
                          <a:ea typeface="+mn-ea"/>
                          <a:cs typeface="+mn-cs"/>
                        </a:rPr>
                        <a:t>I think you said</a:t>
                      </a:r>
                      <a:r>
                        <a:rPr lang="en-US" sz="3000" i="0" kern="1200" dirty="0" smtClean="0">
                          <a:solidFill>
                            <a:schemeClr val="dk1"/>
                          </a:solidFill>
                          <a:effectLst/>
                          <a:latin typeface="+mn-lt"/>
                          <a:ea typeface="+mn-ea"/>
                          <a:cs typeface="+mn-cs"/>
                        </a:rPr>
                        <a:t> that the boy is studying his tomato slice. </a:t>
                      </a:r>
                      <a:r>
                        <a:rPr lang="en-US" sz="3000" b="1" i="0" kern="1200" dirty="0" smtClean="0">
                          <a:solidFill>
                            <a:schemeClr val="dk1"/>
                          </a:solidFill>
                          <a:effectLst/>
                          <a:latin typeface="+mn-lt"/>
                          <a:ea typeface="+mn-ea"/>
                          <a:cs typeface="+mn-cs"/>
                        </a:rPr>
                        <a:t>[PAR]</a:t>
                      </a:r>
                      <a:r>
                        <a:rPr lang="en-US" sz="3000" i="0" kern="1200" dirty="0" smtClean="0">
                          <a:solidFill>
                            <a:schemeClr val="dk1"/>
                          </a:solidFill>
                          <a:effectLst/>
                          <a:latin typeface="+mn-lt"/>
                          <a:ea typeface="+mn-ea"/>
                          <a:cs typeface="+mn-cs"/>
                        </a:rPr>
                        <a:t> </a:t>
                      </a:r>
                      <a:r>
                        <a:rPr lang="en-US" sz="3000" i="0" u="sng" kern="1200" dirty="0" smtClean="0">
                          <a:solidFill>
                            <a:schemeClr val="dk1"/>
                          </a:solidFill>
                          <a:effectLst/>
                          <a:latin typeface="+mn-lt"/>
                          <a:ea typeface="+mn-ea"/>
                          <a:cs typeface="+mn-cs"/>
                        </a:rPr>
                        <a:t>I want to add</a:t>
                      </a:r>
                      <a:r>
                        <a:rPr lang="en-US" sz="3000" i="0" kern="1200" dirty="0" smtClean="0">
                          <a:solidFill>
                            <a:schemeClr val="dk1"/>
                          </a:solidFill>
                          <a:effectLst/>
                          <a:latin typeface="+mn-lt"/>
                          <a:ea typeface="+mn-ea"/>
                          <a:cs typeface="+mn-cs"/>
                        </a:rPr>
                        <a:t> that the boy with the white shirt is holding out his tomato with the knife stuck through it. </a:t>
                      </a:r>
                      <a:r>
                        <a:rPr lang="en-US" sz="3000" b="1" i="0" kern="1200" dirty="0" smtClean="0">
                          <a:solidFill>
                            <a:schemeClr val="dk1"/>
                          </a:solidFill>
                          <a:effectLst/>
                          <a:latin typeface="+mn-lt"/>
                          <a:ea typeface="+mn-ea"/>
                          <a:cs typeface="+mn-cs"/>
                        </a:rPr>
                        <a:t>[BO] </a:t>
                      </a:r>
                      <a:r>
                        <a:rPr lang="en-US" sz="3000" i="0" u="sng" kern="1200" dirty="0" smtClean="0">
                          <a:solidFill>
                            <a:schemeClr val="dk1"/>
                          </a:solidFill>
                          <a:effectLst/>
                          <a:latin typeface="+mn-lt"/>
                          <a:ea typeface="+mn-ea"/>
                          <a:cs typeface="+mn-cs"/>
                        </a:rPr>
                        <a:t>What else do you notice?</a:t>
                      </a:r>
                      <a:r>
                        <a:rPr lang="en-US" sz="3000" b="1" i="0" kern="1200" dirty="0" smtClean="0">
                          <a:solidFill>
                            <a:schemeClr val="dk1"/>
                          </a:solidFill>
                          <a:effectLst/>
                          <a:latin typeface="+mn-lt"/>
                          <a:ea typeface="+mn-ea"/>
                          <a:cs typeface="+mn-cs"/>
                        </a:rPr>
                        <a:t> [PR]</a:t>
                      </a:r>
                      <a:r>
                        <a:rPr lang="en-US" sz="3000" i="0" dirty="0" smtClean="0">
                          <a:effectLst/>
                        </a:rPr>
                        <a:t> </a:t>
                      </a:r>
                      <a:endParaRPr lang="en-US" sz="3000" i="0"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120683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85" y="260631"/>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146046" y="236806"/>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5" name="Table 4"/>
          <p:cNvGraphicFramePr>
            <a:graphicFrameLocks noGrp="1"/>
          </p:cNvGraphicFramePr>
          <p:nvPr>
            <p:extLst>
              <p:ext uri="{D42A27DB-BD31-4B8C-83A1-F6EECF244321}">
                <p14:modId xmlns:p14="http://schemas.microsoft.com/office/powerpoint/2010/main" val="329242182"/>
              </p:ext>
            </p:extLst>
          </p:nvPr>
        </p:nvGraphicFramePr>
        <p:xfrm>
          <a:off x="161842" y="1867485"/>
          <a:ext cx="11775235" cy="4391764"/>
        </p:xfrm>
        <a:graphic>
          <a:graphicData uri="http://schemas.openxmlformats.org/drawingml/2006/table">
            <a:tbl>
              <a:tblPr firstRow="1" firstCol="1" bandRow="1">
                <a:tableStyleId>{D7AC3CCA-C797-4891-BE02-D94E43425B78}</a:tableStyleId>
              </a:tblPr>
              <a:tblGrid>
                <a:gridCol w="1170001"/>
                <a:gridCol w="10605234"/>
              </a:tblGrid>
              <a:tr h="2195882">
                <a:tc>
                  <a:txBody>
                    <a:bodyPr/>
                    <a:lstStyle/>
                    <a:p>
                      <a:pPr marL="0" marR="0" algn="r">
                        <a:spcBef>
                          <a:spcPts val="0"/>
                        </a:spcBef>
                        <a:spcAft>
                          <a:spcPts val="0"/>
                        </a:spcAft>
                      </a:pPr>
                      <a:r>
                        <a:rPr lang="en-US" sz="2200" dirty="0">
                          <a:effectLst/>
                        </a:rPr>
                        <a:t>Student A4: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400" b="0" i="0" u="none" kern="1200" dirty="0" smtClean="0">
                          <a:solidFill>
                            <a:schemeClr val="dk1"/>
                          </a:solidFill>
                          <a:effectLst/>
                          <a:latin typeface="+mn-lt"/>
                          <a:ea typeface="+mn-ea"/>
                          <a:cs typeface="+mn-cs"/>
                        </a:rPr>
                        <a:t>I think you said </a:t>
                      </a:r>
                      <a:r>
                        <a:rPr lang="en-US" sz="3400" b="0" i="0" kern="1200" dirty="0" smtClean="0">
                          <a:solidFill>
                            <a:schemeClr val="dk1"/>
                          </a:solidFill>
                          <a:effectLst/>
                          <a:latin typeface="+mn-lt"/>
                          <a:ea typeface="+mn-ea"/>
                          <a:cs typeface="+mn-cs"/>
                        </a:rPr>
                        <a:t>that the boy with the white shirt is playing with his tomato instead of slicing it.  </a:t>
                      </a:r>
                      <a:r>
                        <a:rPr lang="en-US" sz="3400" b="0" i="0" u="none" kern="1200" dirty="0" smtClean="0">
                          <a:solidFill>
                            <a:schemeClr val="dk1"/>
                          </a:solidFill>
                          <a:effectLst/>
                          <a:latin typeface="+mn-lt"/>
                          <a:ea typeface="+mn-ea"/>
                          <a:cs typeface="+mn-cs"/>
                        </a:rPr>
                        <a:t>I want to add</a:t>
                      </a:r>
                      <a:r>
                        <a:rPr lang="en-US" sz="3400" b="0" i="0" kern="1200" dirty="0" smtClean="0">
                          <a:solidFill>
                            <a:schemeClr val="dk1"/>
                          </a:solidFill>
                          <a:effectLst/>
                          <a:latin typeface="+mn-lt"/>
                          <a:ea typeface="+mn-ea"/>
                          <a:cs typeface="+mn-cs"/>
                        </a:rPr>
                        <a:t> that the boy with the white shirt is smiling while he shows his tomato to the other boy.  </a:t>
                      </a:r>
                      <a:r>
                        <a:rPr lang="en-US" sz="3400" b="0" i="0" u="none" kern="1200" dirty="0" smtClean="0">
                          <a:solidFill>
                            <a:schemeClr val="dk1"/>
                          </a:solidFill>
                          <a:effectLst/>
                          <a:latin typeface="+mn-lt"/>
                          <a:ea typeface="+mn-ea"/>
                          <a:cs typeface="+mn-cs"/>
                        </a:rPr>
                        <a:t>What else do you notice? </a:t>
                      </a:r>
                      <a:endParaRPr lang="en-US" sz="3400" b="0" i="0" u="none" dirty="0" smtClean="0">
                        <a:solidFill>
                          <a:srgbClr val="000000"/>
                        </a:solidFill>
                        <a:effectLst/>
                        <a:latin typeface="Questrial" charset="0"/>
                        <a:ea typeface="Questrial" charset="0"/>
                        <a:cs typeface="Questrial" charset="0"/>
                      </a:endParaRPr>
                    </a:p>
                  </a:txBody>
                  <a:tcPr marL="68580" marR="68580" marT="0" marB="0"/>
                </a:tc>
              </a:tr>
              <a:tr h="2195882">
                <a:tc>
                  <a:txBody>
                    <a:bodyPr/>
                    <a:lstStyle/>
                    <a:p>
                      <a:pPr marL="0" marR="0" algn="r">
                        <a:spcBef>
                          <a:spcPts val="0"/>
                        </a:spcBef>
                        <a:spcAft>
                          <a:spcPts val="0"/>
                        </a:spcAft>
                      </a:pPr>
                      <a:r>
                        <a:rPr lang="en-US" sz="2200" dirty="0">
                          <a:effectLst/>
                        </a:rPr>
                        <a:t>Student B4: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400" i="0" u="none" kern="1200" dirty="0" smtClean="0">
                          <a:solidFill>
                            <a:schemeClr val="dk1"/>
                          </a:solidFill>
                          <a:effectLst/>
                          <a:latin typeface="+mn-lt"/>
                          <a:ea typeface="+mn-ea"/>
                          <a:cs typeface="+mn-cs"/>
                        </a:rPr>
                        <a:t>I think you said </a:t>
                      </a:r>
                      <a:r>
                        <a:rPr lang="en-US" sz="3400" i="0" kern="1200" dirty="0" smtClean="0">
                          <a:solidFill>
                            <a:schemeClr val="dk1"/>
                          </a:solidFill>
                          <a:effectLst/>
                          <a:latin typeface="+mn-lt"/>
                          <a:ea typeface="+mn-ea"/>
                          <a:cs typeface="+mn-cs"/>
                        </a:rPr>
                        <a:t>that the boy is having fun with the tomato instead of focusing on his work.</a:t>
                      </a:r>
                      <a:r>
                        <a:rPr lang="en-US" sz="3400" i="0" kern="1200" baseline="0" dirty="0" smtClean="0">
                          <a:solidFill>
                            <a:schemeClr val="dk1"/>
                          </a:solidFill>
                          <a:effectLst/>
                          <a:latin typeface="+mn-lt"/>
                          <a:ea typeface="+mn-ea"/>
                          <a:cs typeface="+mn-cs"/>
                        </a:rPr>
                        <a:t> </a:t>
                      </a:r>
                      <a:r>
                        <a:rPr lang="en-US" sz="3400" i="0" u="none" kern="1200" dirty="0" smtClean="0">
                          <a:solidFill>
                            <a:schemeClr val="dk1"/>
                          </a:solidFill>
                          <a:effectLst/>
                          <a:latin typeface="+mn-lt"/>
                          <a:ea typeface="+mn-ea"/>
                          <a:cs typeface="+mn-cs"/>
                        </a:rPr>
                        <a:t>I want to add </a:t>
                      </a:r>
                      <a:r>
                        <a:rPr lang="en-US" sz="3400" i="0" kern="1200" dirty="0" smtClean="0">
                          <a:solidFill>
                            <a:schemeClr val="dk1"/>
                          </a:solidFill>
                          <a:effectLst/>
                          <a:latin typeface="+mn-lt"/>
                          <a:ea typeface="+mn-ea"/>
                          <a:cs typeface="+mn-cs"/>
                        </a:rPr>
                        <a:t>that the boy with the gray shirt is not looking at the boy with the white shirt.</a:t>
                      </a:r>
                      <a:r>
                        <a:rPr lang="en-US" sz="3400" b="1" i="0" kern="1200" dirty="0" smtClean="0">
                          <a:solidFill>
                            <a:schemeClr val="dk1"/>
                          </a:solidFill>
                          <a:effectLst/>
                          <a:latin typeface="+mn-lt"/>
                          <a:ea typeface="+mn-ea"/>
                          <a:cs typeface="+mn-cs"/>
                        </a:rPr>
                        <a:t> </a:t>
                      </a:r>
                      <a:r>
                        <a:rPr lang="en-US" sz="3400" i="0" u="none" kern="1200" dirty="0" smtClean="0">
                          <a:solidFill>
                            <a:schemeClr val="dk1"/>
                          </a:solidFill>
                          <a:effectLst/>
                          <a:latin typeface="+mn-lt"/>
                          <a:ea typeface="+mn-ea"/>
                          <a:cs typeface="+mn-cs"/>
                        </a:rPr>
                        <a:t>What else do you notice? </a:t>
                      </a:r>
                      <a:endParaRPr lang="en-US" sz="3400" i="0" u="none" dirty="0">
                        <a:solidFill>
                          <a:srgbClr val="000000"/>
                        </a:solidFill>
                        <a:effectLst/>
                        <a:latin typeface="Questrial" charset="0"/>
                        <a:ea typeface="Questrial" charset="0"/>
                        <a:cs typeface="Questrial" charset="0"/>
                      </a:endParaRPr>
                    </a:p>
                  </a:txBody>
                  <a:tcPr marL="68580" marR="68580" marT="0" marB="0"/>
                </a:tc>
              </a:tr>
            </a:tbl>
          </a:graphicData>
        </a:graphic>
      </p:graphicFrame>
      <p:sp>
        <p:nvSpPr>
          <p:cNvPr id="9" name="Title 1"/>
          <p:cNvSpPr txBox="1">
            <a:spLocks/>
          </p:cNvSpPr>
          <p:nvPr/>
        </p:nvSpPr>
        <p:spPr>
          <a:xfrm>
            <a:off x="2372199" y="236806"/>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spTree>
    <p:extLst>
      <p:ext uri="{BB962C8B-B14F-4D97-AF65-F5344CB8AC3E}">
        <p14:creationId xmlns:p14="http://schemas.microsoft.com/office/powerpoint/2010/main" val="47892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Table 7"/>
          <p:cNvGraphicFramePr>
            <a:graphicFrameLocks noGrp="1"/>
          </p:cNvGraphicFramePr>
          <p:nvPr>
            <p:extLst>
              <p:ext uri="{D42A27DB-BD31-4B8C-83A1-F6EECF244321}">
                <p14:modId xmlns:p14="http://schemas.microsoft.com/office/powerpoint/2010/main" val="448962166"/>
              </p:ext>
            </p:extLst>
          </p:nvPr>
        </p:nvGraphicFramePr>
        <p:xfrm>
          <a:off x="2842592" y="1991198"/>
          <a:ext cx="9180736" cy="4267200"/>
        </p:xfrm>
        <a:graphic>
          <a:graphicData uri="http://schemas.openxmlformats.org/drawingml/2006/table">
            <a:tbl>
              <a:tblPr firstRow="1" firstCol="1" bandRow="1">
                <a:tableStyleId>{8A107856-5554-42FB-B03E-39F5DBC370BA}</a:tableStyleId>
              </a:tblPr>
              <a:tblGrid>
                <a:gridCol w="969475"/>
                <a:gridCol w="8211261"/>
              </a:tblGrid>
              <a:tr h="2099087">
                <a:tc>
                  <a:txBody>
                    <a:bodyPr/>
                    <a:lstStyle/>
                    <a:p>
                      <a:pPr marL="0" marR="0" algn="r">
                        <a:spcBef>
                          <a:spcPts val="0"/>
                        </a:spcBef>
                        <a:spcAft>
                          <a:spcPts val="0"/>
                        </a:spcAft>
                      </a:pPr>
                      <a:r>
                        <a:rPr lang="en-US" sz="1800" dirty="0">
                          <a:effectLst/>
                        </a:rPr>
                        <a:t>Student A4:</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800" b="0" i="0" u="sng" kern="1200" dirty="0" smtClean="0">
                          <a:solidFill>
                            <a:schemeClr val="dk1"/>
                          </a:solidFill>
                          <a:effectLst/>
                          <a:latin typeface="+mn-lt"/>
                          <a:ea typeface="+mn-ea"/>
                          <a:cs typeface="+mn-cs"/>
                        </a:rPr>
                        <a:t>I think you said</a:t>
                      </a:r>
                      <a:r>
                        <a:rPr lang="en-US" sz="2800" b="0" i="0" kern="1200" dirty="0" smtClean="0">
                          <a:solidFill>
                            <a:schemeClr val="dk1"/>
                          </a:solidFill>
                          <a:effectLst/>
                          <a:latin typeface="+mn-lt"/>
                          <a:ea typeface="+mn-ea"/>
                          <a:cs typeface="+mn-cs"/>
                        </a:rPr>
                        <a:t> that the boy with the white shirt is playing with his tomato instead of slicing it. [PAR] </a:t>
                      </a:r>
                      <a:r>
                        <a:rPr lang="en-US" sz="2800" b="0" i="0" u="sng" kern="1200" dirty="0" smtClean="0">
                          <a:solidFill>
                            <a:schemeClr val="dk1"/>
                          </a:solidFill>
                          <a:effectLst/>
                          <a:latin typeface="+mn-lt"/>
                          <a:ea typeface="+mn-ea"/>
                          <a:cs typeface="+mn-cs"/>
                        </a:rPr>
                        <a:t>I want to add</a:t>
                      </a:r>
                      <a:r>
                        <a:rPr lang="en-US" sz="2800" b="0" i="0" kern="1200" dirty="0" smtClean="0">
                          <a:solidFill>
                            <a:schemeClr val="dk1"/>
                          </a:solidFill>
                          <a:effectLst/>
                          <a:latin typeface="+mn-lt"/>
                          <a:ea typeface="+mn-ea"/>
                          <a:cs typeface="+mn-cs"/>
                        </a:rPr>
                        <a:t> that the boy with the white shirt is smiling while he shows his tomato to the other boy. [BO] </a:t>
                      </a:r>
                      <a:r>
                        <a:rPr lang="en-US" sz="2800" b="0" i="0" u="sng" kern="1200" dirty="0" smtClean="0">
                          <a:solidFill>
                            <a:schemeClr val="dk1"/>
                          </a:solidFill>
                          <a:effectLst/>
                          <a:latin typeface="+mn-lt"/>
                          <a:ea typeface="+mn-ea"/>
                          <a:cs typeface="+mn-cs"/>
                        </a:rPr>
                        <a:t>What else do you notice?</a:t>
                      </a:r>
                      <a:r>
                        <a:rPr lang="en-US" sz="2800" b="0" i="0" kern="1200" dirty="0" smtClean="0">
                          <a:solidFill>
                            <a:schemeClr val="dk1"/>
                          </a:solidFill>
                          <a:effectLst/>
                          <a:latin typeface="+mn-lt"/>
                          <a:ea typeface="+mn-ea"/>
                          <a:cs typeface="+mn-cs"/>
                        </a:rPr>
                        <a:t> [PR]</a:t>
                      </a:r>
                      <a:r>
                        <a:rPr lang="en-US" sz="2800" b="0" i="0" dirty="0" smtClean="0">
                          <a:effectLst/>
                        </a:rPr>
                        <a:t> </a:t>
                      </a:r>
                      <a:endParaRPr lang="en-US" sz="2800" b="0" i="0" dirty="0">
                        <a:effectLst/>
                        <a:latin typeface="Avenir Next" charset="0"/>
                        <a:ea typeface="Calibri" charset="0"/>
                        <a:cs typeface="Arial" charset="0"/>
                      </a:endParaRPr>
                    </a:p>
                  </a:txBody>
                  <a:tcPr marL="68580" marR="68580" marT="0" marB="0"/>
                </a:tc>
              </a:tr>
              <a:tr h="2099087">
                <a:tc>
                  <a:txBody>
                    <a:bodyPr/>
                    <a:lstStyle/>
                    <a:p>
                      <a:pPr marL="0" marR="0" indent="57150" algn="r">
                        <a:spcBef>
                          <a:spcPts val="0"/>
                        </a:spcBef>
                        <a:spcAft>
                          <a:spcPts val="0"/>
                        </a:spcAft>
                      </a:pPr>
                      <a:r>
                        <a:rPr lang="en-US" sz="1800" dirty="0">
                          <a:effectLst/>
                        </a:rPr>
                        <a:t>Student B4:</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800" i="0" u="sng" kern="1200" dirty="0" smtClean="0">
                          <a:solidFill>
                            <a:schemeClr val="dk1"/>
                          </a:solidFill>
                          <a:effectLst/>
                          <a:latin typeface="+mn-lt"/>
                          <a:ea typeface="+mn-ea"/>
                          <a:cs typeface="+mn-cs"/>
                        </a:rPr>
                        <a:t>I think you said</a:t>
                      </a:r>
                      <a:r>
                        <a:rPr lang="en-US" sz="2800" i="0" kern="1200" dirty="0" smtClean="0">
                          <a:solidFill>
                            <a:schemeClr val="dk1"/>
                          </a:solidFill>
                          <a:effectLst/>
                          <a:latin typeface="+mn-lt"/>
                          <a:ea typeface="+mn-ea"/>
                          <a:cs typeface="+mn-cs"/>
                        </a:rPr>
                        <a:t> that the boy is having fun with the tomato instead of focusing on his work. </a:t>
                      </a:r>
                      <a:r>
                        <a:rPr lang="en-US" sz="2800" b="1" i="0" kern="1200" dirty="0" smtClean="0">
                          <a:solidFill>
                            <a:schemeClr val="dk1"/>
                          </a:solidFill>
                          <a:effectLst/>
                          <a:latin typeface="+mn-lt"/>
                          <a:ea typeface="+mn-ea"/>
                          <a:cs typeface="+mn-cs"/>
                        </a:rPr>
                        <a:t>[PAR] </a:t>
                      </a:r>
                      <a:r>
                        <a:rPr lang="en-US" sz="2800" i="0" u="sng" kern="1200" dirty="0" smtClean="0">
                          <a:solidFill>
                            <a:schemeClr val="dk1"/>
                          </a:solidFill>
                          <a:effectLst/>
                          <a:latin typeface="+mn-lt"/>
                          <a:ea typeface="+mn-ea"/>
                          <a:cs typeface="+mn-cs"/>
                        </a:rPr>
                        <a:t>I want to add</a:t>
                      </a:r>
                      <a:r>
                        <a:rPr lang="en-US" sz="2800" i="0" kern="1200" dirty="0" smtClean="0">
                          <a:solidFill>
                            <a:schemeClr val="dk1"/>
                          </a:solidFill>
                          <a:effectLst/>
                          <a:latin typeface="+mn-lt"/>
                          <a:ea typeface="+mn-ea"/>
                          <a:cs typeface="+mn-cs"/>
                        </a:rPr>
                        <a:t> that the boy with the gray shirt is not looking at the boy with the white shirt.</a:t>
                      </a:r>
                      <a:r>
                        <a:rPr lang="en-US" sz="2800" b="1" i="0" kern="1200" dirty="0" smtClean="0">
                          <a:solidFill>
                            <a:schemeClr val="dk1"/>
                          </a:solidFill>
                          <a:effectLst/>
                          <a:latin typeface="+mn-lt"/>
                          <a:ea typeface="+mn-ea"/>
                          <a:cs typeface="+mn-cs"/>
                        </a:rPr>
                        <a:t> [BO] </a:t>
                      </a:r>
                      <a:r>
                        <a:rPr lang="en-US" sz="2800" i="0" u="sng" kern="1200" dirty="0" smtClean="0">
                          <a:solidFill>
                            <a:schemeClr val="dk1"/>
                          </a:solidFill>
                          <a:effectLst/>
                          <a:latin typeface="+mn-lt"/>
                          <a:ea typeface="+mn-ea"/>
                          <a:cs typeface="+mn-cs"/>
                        </a:rPr>
                        <a:t>What else do you notice?</a:t>
                      </a:r>
                      <a:r>
                        <a:rPr lang="en-US" sz="2800" i="0" kern="1200" dirty="0" smtClean="0">
                          <a:solidFill>
                            <a:schemeClr val="dk1"/>
                          </a:solidFill>
                          <a:effectLst/>
                          <a:latin typeface="+mn-lt"/>
                          <a:ea typeface="+mn-ea"/>
                          <a:cs typeface="+mn-cs"/>
                        </a:rPr>
                        <a:t> </a:t>
                      </a:r>
                      <a:r>
                        <a:rPr lang="en-US" sz="2800" b="1" i="0" kern="1200" dirty="0" smtClean="0">
                          <a:solidFill>
                            <a:schemeClr val="dk1"/>
                          </a:solidFill>
                          <a:effectLst/>
                          <a:latin typeface="+mn-lt"/>
                          <a:ea typeface="+mn-ea"/>
                          <a:cs typeface="+mn-cs"/>
                        </a:rPr>
                        <a:t>[PR]</a:t>
                      </a:r>
                      <a:r>
                        <a:rPr lang="en-US" sz="2800" i="0" dirty="0" smtClean="0">
                          <a:effectLst/>
                        </a:rPr>
                        <a:t> </a:t>
                      </a:r>
                      <a:endParaRPr lang="en-US" sz="2800" i="0"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111384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1338" y="223132"/>
            <a:ext cx="6254008" cy="954107"/>
          </a:xfrm>
          <a:prstGeom prst="rect">
            <a:avLst/>
          </a:prstGeom>
          <a:noFill/>
        </p:spPr>
        <p:txBody>
          <a:bodyPr wrap="square" rtlCol="0">
            <a:spAutoFit/>
          </a:bodyPr>
          <a:lstStyle/>
          <a:p>
            <a:r>
              <a:rPr lang="en-US" sz="2800" b="1" dirty="0" smtClean="0"/>
              <a:t>CONSTRUCTIVE CONVERSATION GAME WITH VISUAL TEXT </a:t>
            </a:r>
            <a:endParaRPr lang="en-US" sz="2800" dirty="0"/>
          </a:p>
        </p:txBody>
      </p:sp>
      <p:pic>
        <p:nvPicPr>
          <p:cNvPr id="4" name="Picture 3"/>
          <p:cNvPicPr/>
          <p:nvPr/>
        </p:nvPicPr>
        <p:blipFill rotWithShape="1">
          <a:blip r:embed="rId3">
            <a:extLst>
              <a:ext uri="{28A0092B-C50C-407E-A947-70E740481C1C}">
                <a14:useLocalDpi xmlns:a14="http://schemas.microsoft.com/office/drawing/2010/main" val="0"/>
              </a:ext>
            </a:extLst>
          </a:blip>
          <a:srcRect r="48246"/>
          <a:stretch/>
        </p:blipFill>
        <p:spPr>
          <a:xfrm rot="5400000">
            <a:off x="1634207" y="452829"/>
            <a:ext cx="1157445" cy="3209519"/>
          </a:xfrm>
          <a:prstGeom prst="rect">
            <a:avLst/>
          </a:prstGeom>
        </p:spPr>
      </p:pic>
      <p:sp>
        <p:nvSpPr>
          <p:cNvPr id="9" name="TextBox 8"/>
          <p:cNvSpPr txBox="1"/>
          <p:nvPr/>
        </p:nvSpPr>
        <p:spPr>
          <a:xfrm>
            <a:off x="49640" y="6396335"/>
            <a:ext cx="11210031" cy="461665"/>
          </a:xfrm>
          <a:prstGeom prst="rect">
            <a:avLst/>
          </a:prstGeom>
          <a:noFill/>
        </p:spPr>
        <p:txBody>
          <a:bodyPr wrap="square" rtlCol="0">
            <a:spAutoFit/>
          </a:bodyPr>
          <a:lstStyle/>
          <a:p>
            <a:r>
              <a:rPr lang="en-US" sz="2400" b="1" dirty="0" smtClean="0">
                <a:solidFill>
                  <a:schemeClr val="bg1"/>
                </a:solidFill>
              </a:rPr>
              <a:t>PREPARE TO PLAY THE GAME – TEACHER COLLECTS </a:t>
            </a:r>
            <a:r>
              <a:rPr lang="en-US" sz="2400" b="1" smtClean="0">
                <a:solidFill>
                  <a:schemeClr val="bg1"/>
                </a:solidFill>
              </a:rPr>
              <a:t>LANGUAGE SAMPLE         SPF 1.0</a:t>
            </a:r>
            <a:endParaRPr lang="en-US" sz="2400" b="1" dirty="0">
              <a:solidFill>
                <a:schemeClr val="bg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3442" y="6350000"/>
            <a:ext cx="508000" cy="5080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918" y="127882"/>
            <a:ext cx="1277536" cy="1065462"/>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9757" y="2823335"/>
            <a:ext cx="2527457" cy="3228455"/>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3442" y="3431404"/>
            <a:ext cx="1859618" cy="2746324"/>
          </a:xfrm>
          <a:prstGeom prst="rect">
            <a:avLst/>
          </a:prstGeom>
        </p:spPr>
      </p:pic>
      <p:pic>
        <p:nvPicPr>
          <p:cNvPr id="14" name="Picture 13" descr="teacher-playing-with-kids-juniorsclub.jpg"/>
          <p:cNvPicPr/>
          <p:nvPr/>
        </p:nvPicPr>
        <p:blipFill>
          <a:blip r:embed="rId8">
            <a:extLst>
              <a:ext uri="{28A0092B-C50C-407E-A947-70E740481C1C}">
                <a14:useLocalDpi xmlns:a14="http://schemas.microsoft.com/office/drawing/2010/main" val="0"/>
              </a:ext>
            </a:extLst>
          </a:blip>
          <a:srcRect/>
          <a:stretch>
            <a:fillRect/>
          </a:stretch>
        </p:blipFill>
        <p:spPr bwMode="auto">
          <a:xfrm>
            <a:off x="4240567" y="2106069"/>
            <a:ext cx="4052828" cy="3231475"/>
          </a:xfrm>
          <a:prstGeom prst="rect">
            <a:avLst/>
          </a:prstGeom>
          <a:noFill/>
          <a:ln>
            <a:noFill/>
          </a:ln>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9633" y="914652"/>
            <a:ext cx="3033594" cy="2285872"/>
          </a:xfrm>
          <a:prstGeom prst="rect">
            <a:avLst/>
          </a:prstGeom>
          <a:ln w="38100">
            <a:solidFill>
              <a:schemeClr val="accent1"/>
            </a:solidFill>
          </a:ln>
        </p:spPr>
      </p:pic>
    </p:spTree>
    <p:extLst>
      <p:ext uri="{BB962C8B-B14F-4D97-AF65-F5344CB8AC3E}">
        <p14:creationId xmlns:p14="http://schemas.microsoft.com/office/powerpoint/2010/main" val="11202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0135" y="3461529"/>
            <a:ext cx="3826085" cy="2739211"/>
          </a:xfrm>
          <a:prstGeom prst="rect">
            <a:avLst/>
          </a:prstGeom>
          <a:noFill/>
        </p:spPr>
        <p:txBody>
          <a:bodyPr wrap="square" rtlCol="0">
            <a:spAutoFit/>
          </a:bodyPr>
          <a:lstStyle/>
          <a:p>
            <a:r>
              <a:rPr lang="en-US" sz="3200" b="1" dirty="0"/>
              <a:t>	</a:t>
            </a:r>
            <a:r>
              <a:rPr lang="en-US" sz="2800" b="1" dirty="0" smtClean="0"/>
              <a:t>PROMPT</a:t>
            </a:r>
            <a:r>
              <a:rPr lang="en-US" sz="2800" b="1" smtClean="0"/>
              <a:t>: </a:t>
            </a:r>
            <a:endParaRPr lang="en-US" sz="2800" dirty="0"/>
          </a:p>
          <a:p>
            <a:r>
              <a:rPr lang="en-US" sz="2800" dirty="0" smtClean="0"/>
              <a:t>What do you notice in the visual text? </a:t>
            </a:r>
          </a:p>
          <a:p>
            <a:endParaRPr lang="en-US" sz="2800" dirty="0"/>
          </a:p>
          <a:p>
            <a:r>
              <a:rPr lang="en-US" sz="2800" dirty="0" smtClean="0"/>
              <a:t>Cite details to CLARIFY your ideas.</a:t>
            </a:r>
            <a:endParaRPr lang="en-US" sz="2800" dirty="0"/>
          </a:p>
        </p:txBody>
      </p:sp>
      <p:sp>
        <p:nvSpPr>
          <p:cNvPr id="4" name="TextBox 3"/>
          <p:cNvSpPr txBox="1"/>
          <p:nvPr/>
        </p:nvSpPr>
        <p:spPr>
          <a:xfrm>
            <a:off x="1" y="440267"/>
            <a:ext cx="4206240" cy="1569660"/>
          </a:xfrm>
          <a:prstGeom prst="rect">
            <a:avLst/>
          </a:prstGeom>
          <a:noFill/>
        </p:spPr>
        <p:txBody>
          <a:bodyPr wrap="square" rtlCol="0">
            <a:spAutoFit/>
          </a:bodyPr>
          <a:lstStyle/>
          <a:p>
            <a:pPr algn="ctr"/>
            <a:r>
              <a:rPr lang="en-US" sz="3200" b="1" dirty="0" smtClean="0">
                <a:latin typeface="Calibri" charset="0"/>
                <a:ea typeface="Calibri" charset="0"/>
                <a:cs typeface="Calibri" charset="0"/>
              </a:rPr>
              <a:t>CONSTRUCTIVE CONVERSATION GAME WITH VISUAL TEXT</a:t>
            </a:r>
            <a:endParaRPr lang="en-US" sz="3200" b="1" dirty="0">
              <a:latin typeface="Calibri" charset="0"/>
              <a:ea typeface="Calibri" charset="0"/>
              <a:cs typeface="Calibri" charset="0"/>
            </a:endParaRPr>
          </a:p>
        </p:txBody>
      </p:sp>
      <p:sp>
        <p:nvSpPr>
          <p:cNvPr id="3" name="Rectangle 2"/>
          <p:cNvSpPr/>
          <p:nvPr/>
        </p:nvSpPr>
        <p:spPr>
          <a:xfrm>
            <a:off x="65463" y="6370046"/>
            <a:ext cx="2680414" cy="461665"/>
          </a:xfrm>
          <a:prstGeom prst="rect">
            <a:avLst/>
          </a:prstGeom>
        </p:spPr>
        <p:txBody>
          <a:bodyPr wrap="none">
            <a:spAutoFit/>
          </a:bodyPr>
          <a:lstStyle/>
          <a:p>
            <a:r>
              <a:rPr lang="en-US" sz="2400" b="1" dirty="0">
                <a:solidFill>
                  <a:schemeClr val="bg1"/>
                </a:solidFill>
              </a:rPr>
              <a:t>STUDENT PRACTICE</a:t>
            </a:r>
          </a:p>
        </p:txBody>
      </p:sp>
      <p:pic>
        <p:nvPicPr>
          <p:cNvPr id="6" name="Picture 5" descr="teacher-playing-with-kids-juniorsclub.jpg"/>
          <p:cNvPicPr/>
          <p:nvPr/>
        </p:nvPicPr>
        <p:blipFill>
          <a:blip r:embed="rId3">
            <a:extLst>
              <a:ext uri="{28A0092B-C50C-407E-A947-70E740481C1C}">
                <a14:useLocalDpi xmlns:a14="http://schemas.microsoft.com/office/drawing/2010/main" val="0"/>
              </a:ext>
            </a:extLst>
          </a:blip>
          <a:srcRect/>
          <a:stretch>
            <a:fillRect/>
          </a:stretch>
        </p:blipFill>
        <p:spPr bwMode="auto">
          <a:xfrm>
            <a:off x="4046220" y="287866"/>
            <a:ext cx="8000153" cy="5912874"/>
          </a:xfrm>
          <a:prstGeom prst="rect">
            <a:avLst/>
          </a:prstGeom>
          <a:noFill/>
          <a:ln>
            <a:noFill/>
          </a:ln>
        </p:spPr>
      </p:pic>
    </p:spTree>
    <p:extLst>
      <p:ext uri="{BB962C8B-B14F-4D97-AF65-F5344CB8AC3E}">
        <p14:creationId xmlns:p14="http://schemas.microsoft.com/office/powerpoint/2010/main" val="4298363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95941" y="-7433"/>
            <a:ext cx="10058400" cy="126669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smtClean="0">
                <a:ea typeface="Calibri" charset="0"/>
                <a:cs typeface="Calibri" charset="0"/>
              </a:rPr>
              <a:t>What do we already know about Constructive Conversation NORMS?</a:t>
            </a:r>
            <a:endParaRPr lang="en-US" sz="4000" b="1" dirty="0"/>
          </a:p>
        </p:txBody>
      </p:sp>
      <p:sp>
        <p:nvSpPr>
          <p:cNvPr id="5" name="TextBox 4"/>
          <p:cNvSpPr txBox="1"/>
          <p:nvPr/>
        </p:nvSpPr>
        <p:spPr>
          <a:xfrm>
            <a:off x="49640" y="6372272"/>
            <a:ext cx="2837939" cy="461665"/>
          </a:xfrm>
          <a:prstGeom prst="rect">
            <a:avLst/>
          </a:prstGeom>
          <a:noFill/>
        </p:spPr>
        <p:txBody>
          <a:bodyPr wrap="square" rtlCol="0">
            <a:spAutoFit/>
          </a:bodyPr>
          <a:lstStyle/>
          <a:p>
            <a:r>
              <a:rPr lang="en-US" sz="2400" b="1" smtClean="0">
                <a:solidFill>
                  <a:schemeClr val="bg1"/>
                </a:solidFill>
              </a:rPr>
              <a:t>REVIEW ARTIFACTS</a:t>
            </a:r>
            <a:endParaRPr lang="en-US" sz="2400" b="1" dirty="0">
              <a:solidFill>
                <a:schemeClr val="bg1"/>
              </a:solidFill>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1569829" y="1244651"/>
            <a:ext cx="9011085" cy="4921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1891721" y="2260495"/>
            <a:ext cx="3498574" cy="1661993"/>
          </a:xfrm>
          <a:prstGeom prst="rect">
            <a:avLst/>
          </a:prstGeom>
          <a:noFill/>
        </p:spPr>
        <p:txBody>
          <a:bodyPr wrap="square" rtlCol="0">
            <a:spAutoFit/>
          </a:bodyPr>
          <a:lstStyle/>
          <a:p>
            <a:pPr marL="285750" indent="-285750">
              <a:buFont typeface="Arial" charset="0"/>
              <a:buChar char="•"/>
            </a:pPr>
            <a:r>
              <a:rPr lang="en-US" sz="2800" dirty="0"/>
              <a:t>Listen respectfully</a:t>
            </a:r>
          </a:p>
          <a:p>
            <a:pPr marL="285750" indent="-285750">
              <a:buFont typeface="Arial" charset="0"/>
              <a:buChar char="•"/>
            </a:pPr>
            <a:endParaRPr lang="en-US" sz="2800" dirty="0"/>
          </a:p>
          <a:p>
            <a:pPr marL="285750" indent="-285750">
              <a:buFont typeface="Arial" charset="0"/>
              <a:buChar char="•"/>
            </a:pPr>
            <a:r>
              <a:rPr lang="en-US" sz="2800" dirty="0"/>
              <a:t>Take turns</a:t>
            </a:r>
          </a:p>
          <a:p>
            <a:endParaRPr lang="en-US" dirty="0"/>
          </a:p>
        </p:txBody>
      </p:sp>
      <p:sp>
        <p:nvSpPr>
          <p:cNvPr id="7" name="TextBox 6"/>
          <p:cNvSpPr txBox="1"/>
          <p:nvPr/>
        </p:nvSpPr>
        <p:spPr>
          <a:xfrm>
            <a:off x="6236317" y="2260495"/>
            <a:ext cx="3498574" cy="1231106"/>
          </a:xfrm>
          <a:prstGeom prst="rect">
            <a:avLst/>
          </a:prstGeom>
          <a:noFill/>
        </p:spPr>
        <p:txBody>
          <a:bodyPr wrap="square" rtlCol="0">
            <a:spAutoFit/>
          </a:bodyPr>
          <a:lstStyle/>
          <a:p>
            <a:pPr marL="285750" indent="-285750">
              <a:buFont typeface="Arial" charset="0"/>
              <a:buChar char="•"/>
            </a:pPr>
            <a:r>
              <a:rPr lang="en-US" sz="2800" dirty="0" smtClean="0"/>
              <a:t>Create</a:t>
            </a:r>
          </a:p>
          <a:p>
            <a:pPr marL="285750" indent="-285750">
              <a:buFont typeface="Arial" charset="0"/>
              <a:buChar char="•"/>
            </a:pPr>
            <a:endParaRPr lang="en-US" sz="2800" dirty="0"/>
          </a:p>
          <a:p>
            <a:endParaRPr lang="en-US" dirty="0"/>
          </a:p>
        </p:txBody>
      </p:sp>
      <p:sp>
        <p:nvSpPr>
          <p:cNvPr id="9" name="Rectangle 8"/>
          <p:cNvSpPr/>
          <p:nvPr/>
        </p:nvSpPr>
        <p:spPr>
          <a:xfrm>
            <a:off x="1679510" y="1950098"/>
            <a:ext cx="4374463" cy="4105470"/>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831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75630" y="457639"/>
            <a:ext cx="6454589" cy="1077218"/>
          </a:xfrm>
          <a:prstGeom prst="rect">
            <a:avLst/>
          </a:prstGeom>
          <a:noFill/>
        </p:spPr>
        <p:txBody>
          <a:bodyPr wrap="square" rtlCol="0">
            <a:spAutoFit/>
          </a:bodyPr>
          <a:lstStyle/>
          <a:p>
            <a:r>
              <a:rPr lang="en-US" sz="3200" b="1" dirty="0" smtClean="0">
                <a:latin typeface="+mj-lt"/>
              </a:rPr>
              <a:t>CONSTRUCTIVE CONVERSATION FISHBOWL MODEL</a:t>
            </a:r>
            <a:endParaRPr lang="en-US" sz="32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742" y="6419093"/>
            <a:ext cx="822952" cy="438907"/>
          </a:xfrm>
          <a:prstGeom prst="rect">
            <a:avLst/>
          </a:prstGeom>
        </p:spPr>
      </p:pic>
      <p:sp>
        <p:nvSpPr>
          <p:cNvPr id="13" name="TextBox 12"/>
          <p:cNvSpPr txBox="1"/>
          <p:nvPr/>
        </p:nvSpPr>
        <p:spPr>
          <a:xfrm>
            <a:off x="7303379" y="154775"/>
            <a:ext cx="4580629" cy="1815882"/>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dirty="0" smtClean="0"/>
              <a:t>PROMPT: </a:t>
            </a:r>
          </a:p>
          <a:p>
            <a:pPr algn="ctr"/>
            <a:r>
              <a:rPr lang="en-US" sz="2800" dirty="0" smtClean="0">
                <a:solidFill>
                  <a:schemeClr val="tx1"/>
                </a:solidFill>
              </a:rPr>
              <a:t>What do you notice in the visual text? Cite details to CLARIFY your ideas.</a:t>
            </a:r>
            <a:endParaRPr lang="en-US" sz="28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96" y="490297"/>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979" y="961192"/>
            <a:ext cx="1005484" cy="536257"/>
          </a:xfrm>
          <a:prstGeom prst="rect">
            <a:avLst/>
          </a:prstGeom>
        </p:spPr>
      </p:pic>
      <p:sp>
        <p:nvSpPr>
          <p:cNvPr id="15" name="Rectangle 1"/>
          <p:cNvSpPr>
            <a:spLocks noChangeArrowheads="1"/>
          </p:cNvSpPr>
          <p:nvPr/>
        </p:nvSpPr>
        <p:spPr bwMode="auto">
          <a:xfrm>
            <a:off x="454782" y="1789837"/>
            <a:ext cx="450863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400" b="0" i="1" u="none" strike="noStrike" cap="none" normalizeH="0" baseline="0" dirty="0">
                <a:ln>
                  <a:noFill/>
                </a:ln>
                <a:solidFill>
                  <a:schemeClr val="tx1"/>
                </a:solidFill>
                <a:effectLst/>
                <a:latin typeface="Arial" charset="0"/>
              </a:rPr>
              <a:t>How </a:t>
            </a:r>
            <a:r>
              <a:rPr kumimoji="0" lang="en-US" altLang="en-US" sz="2400" b="0" i="1" u="none" strike="noStrike" cap="none" normalizeH="0" baseline="0" dirty="0" smtClean="0">
                <a:ln>
                  <a:noFill/>
                </a:ln>
                <a:solidFill>
                  <a:schemeClr val="tx1"/>
                </a:solidFill>
                <a:effectLst/>
                <a:latin typeface="Arial" charset="0"/>
              </a:rPr>
              <a:t>did they </a:t>
            </a:r>
            <a:r>
              <a:rPr lang="en-US" altLang="en-US" sz="2400" i="1" dirty="0" smtClean="0">
                <a:latin typeface="Arial" charset="0"/>
              </a:rPr>
              <a:t>use the Conversation Pattern?</a:t>
            </a:r>
            <a:r>
              <a:rPr kumimoji="0" lang="en-US" altLang="en-US" sz="2400" i="1" u="none" strike="noStrike" cap="none" normalizeH="0" baseline="0" dirty="0" smtClean="0">
                <a:ln>
                  <a:noFill/>
                </a:ln>
                <a:solidFill>
                  <a:schemeClr val="tx1"/>
                </a:solidFill>
                <a:effectLst/>
                <a:latin typeface="Arial" charset="0"/>
              </a:rPr>
              <a:t> </a:t>
            </a: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2400" b="0" i="0" u="none" strike="noStrike" cap="none" normalizeH="0" baseline="0" dirty="0" smtClean="0">
              <a:ln>
                <a:noFill/>
              </a:ln>
              <a:solidFill>
                <a:schemeClr val="tx1"/>
              </a:solidFill>
              <a:effectLst/>
              <a:latin typeface="Arial" charset="0"/>
            </a:endParaRPr>
          </a:p>
          <a:p>
            <a:pPr marL="342900" indent="-342900" eaLnBrk="0" fontAlgn="base" hangingPunct="0">
              <a:spcBef>
                <a:spcPct val="0"/>
              </a:spcBef>
              <a:spcAft>
                <a:spcPct val="0"/>
              </a:spcAft>
              <a:buFont typeface="Wingdings" charset="2"/>
              <a:buChar char="ü"/>
            </a:pPr>
            <a:r>
              <a:rPr lang="en-US" altLang="en-US" sz="2400" i="1" dirty="0" smtClean="0">
                <a:latin typeface="Arial" charset="0"/>
              </a:rPr>
              <a:t>What language did they use?</a:t>
            </a:r>
            <a:endParaRPr lang="en-US" altLang="en-US" sz="2400" dirty="0">
              <a:latin typeface="Arial"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694" y="3738221"/>
            <a:ext cx="1784463" cy="2279389"/>
          </a:xfrm>
          <a:prstGeom prst="rect">
            <a:avLst/>
          </a:prstGeom>
        </p:spPr>
      </p:pic>
      <p:pic>
        <p:nvPicPr>
          <p:cNvPr id="17" name="Picture 16" descr="teacher-playing-with-kids-juniorsclub.jpg"/>
          <p:cNvPicPr/>
          <p:nvPr/>
        </p:nvPicPr>
        <p:blipFill>
          <a:blip r:embed="rId6">
            <a:extLst>
              <a:ext uri="{28A0092B-C50C-407E-A947-70E740481C1C}">
                <a14:useLocalDpi xmlns:a14="http://schemas.microsoft.com/office/drawing/2010/main" val="0"/>
              </a:ext>
            </a:extLst>
          </a:blip>
          <a:srcRect/>
          <a:stretch>
            <a:fillRect/>
          </a:stretch>
        </p:blipFill>
        <p:spPr bwMode="auto">
          <a:xfrm>
            <a:off x="5076336" y="2185451"/>
            <a:ext cx="6807672" cy="3996090"/>
          </a:xfrm>
          <a:prstGeom prst="rect">
            <a:avLst/>
          </a:prstGeom>
          <a:noFill/>
          <a:ln>
            <a:solidFill>
              <a:schemeClr val="tx1"/>
            </a:solidFill>
          </a:ln>
        </p:spPr>
      </p:pic>
    </p:spTree>
    <p:extLst>
      <p:ext uri="{BB962C8B-B14F-4D97-AF65-F5344CB8AC3E}">
        <p14:creationId xmlns:p14="http://schemas.microsoft.com/office/powerpoint/2010/main" val="50506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dissolv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760453" y="478531"/>
            <a:ext cx="7834660" cy="1727179"/>
          </a:xfrm>
        </p:spPr>
        <p:txBody>
          <a:bodyPr anchor="t">
            <a:noAutofit/>
          </a:bodyPr>
          <a:lstStyle/>
          <a:p>
            <a:r>
              <a:rPr lang="en-US" sz="6000" b="1" dirty="0" smtClean="0">
                <a:solidFill>
                  <a:schemeClr val="tx1"/>
                </a:solidFill>
              </a:rPr>
              <a:t>How </a:t>
            </a:r>
            <a:r>
              <a:rPr lang="en-US" sz="6000" b="1" dirty="0">
                <a:solidFill>
                  <a:schemeClr val="tx1"/>
                </a:solidFill>
              </a:rPr>
              <a:t>do noun phrases add details</a:t>
            </a:r>
            <a:r>
              <a:rPr lang="en-US" sz="6000" b="1" dirty="0" smtClean="0">
                <a:solidFill>
                  <a:schemeClr val="tx1"/>
                </a:solidFill>
              </a:rPr>
              <a:t>?</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16" name="Table 15"/>
          <p:cNvGraphicFramePr>
            <a:graphicFrameLocks noGrp="1"/>
          </p:cNvGraphicFramePr>
          <p:nvPr>
            <p:extLst>
              <p:ext uri="{D42A27DB-BD31-4B8C-83A1-F6EECF244321}">
                <p14:modId xmlns:p14="http://schemas.microsoft.com/office/powerpoint/2010/main" val="1134060973"/>
              </p:ext>
            </p:extLst>
          </p:nvPr>
        </p:nvGraphicFramePr>
        <p:xfrm>
          <a:off x="476977" y="2485165"/>
          <a:ext cx="11370465" cy="3425516"/>
        </p:xfrm>
        <a:graphic>
          <a:graphicData uri="http://schemas.openxmlformats.org/drawingml/2006/table">
            <a:tbl>
              <a:tblPr firstRow="1" firstCol="1" bandRow="1">
                <a:tableStyleId>{8A107856-5554-42FB-B03E-39F5DBC370BA}</a:tableStyleId>
              </a:tblPr>
              <a:tblGrid>
                <a:gridCol w="1530727"/>
                <a:gridCol w="9839738"/>
              </a:tblGrid>
              <a:tr h="1537127">
                <a:tc>
                  <a:txBody>
                    <a:bodyPr/>
                    <a:lstStyle/>
                    <a:p>
                      <a:pPr marL="0" marR="0" algn="r">
                        <a:spcBef>
                          <a:spcPts val="0"/>
                        </a:spcBef>
                        <a:spcAft>
                          <a:spcPts val="0"/>
                        </a:spcAft>
                      </a:pPr>
                      <a:r>
                        <a:rPr lang="en-US" sz="2800" dirty="0">
                          <a:effectLst/>
                        </a:rPr>
                        <a:t>Student A1:</a:t>
                      </a:r>
                      <a:endParaRPr lang="en-US" sz="2800" dirty="0">
                        <a:solidFill>
                          <a:srgbClr val="000000"/>
                        </a:solidFill>
                        <a:effectLst/>
                        <a:latin typeface="Questrial" charset="0"/>
                        <a:ea typeface="Questrial" charset="0"/>
                        <a:cs typeface="Questrial" charset="0"/>
                      </a:endParaRPr>
                    </a:p>
                  </a:txBody>
                  <a:tcPr marL="68580" marR="68580" marT="0" marB="0">
                    <a:solidFill>
                      <a:schemeClr val="bg2"/>
                    </a:solidFill>
                  </a:tcPr>
                </a:tc>
                <a:tc>
                  <a:txBody>
                    <a:bodyPr/>
                    <a:lstStyle/>
                    <a:p>
                      <a:pPr marL="0" marR="0">
                        <a:spcBef>
                          <a:spcPts val="0"/>
                        </a:spcBef>
                        <a:spcAft>
                          <a:spcPts val="0"/>
                        </a:spcAft>
                      </a:pPr>
                      <a:r>
                        <a:rPr lang="en-US" sz="3300" b="0" u="sng" dirty="0">
                          <a:effectLst/>
                          <a:latin typeface="Calibri" charset="0"/>
                          <a:ea typeface="Questrial" charset="0"/>
                        </a:rPr>
                        <a:t>I notice</a:t>
                      </a:r>
                      <a:r>
                        <a:rPr lang="en-US" sz="3300" b="0" dirty="0">
                          <a:effectLst/>
                          <a:latin typeface="Calibri" charset="0"/>
                          <a:ea typeface="Questrial" charset="0"/>
                        </a:rPr>
                        <a:t> that there is a woman with </a:t>
                      </a:r>
                      <a:r>
                        <a:rPr lang="en-US" sz="3300" b="0" dirty="0">
                          <a:effectLst/>
                          <a:highlight>
                            <a:srgbClr val="FFFF00"/>
                          </a:highlight>
                          <a:latin typeface="Calibri" charset="0"/>
                          <a:ea typeface="Questrial" charset="0"/>
                        </a:rPr>
                        <a:t>four children</a:t>
                      </a:r>
                      <a:r>
                        <a:rPr lang="en-US" sz="3300" b="0" dirty="0">
                          <a:effectLst/>
                          <a:latin typeface="Calibri" charset="0"/>
                          <a:ea typeface="Questrial" charset="0"/>
                        </a:rPr>
                        <a:t> sitting at the table in a classroom. </a:t>
                      </a:r>
                      <a:r>
                        <a:rPr lang="en-US" sz="3300" b="1" dirty="0">
                          <a:effectLst/>
                          <a:latin typeface="Calibri" charset="0"/>
                          <a:ea typeface="Questrial" charset="0"/>
                        </a:rPr>
                        <a:t>[ID] </a:t>
                      </a:r>
                      <a:r>
                        <a:rPr lang="en-US" sz="3300" b="0" u="sng" dirty="0">
                          <a:effectLst/>
                          <a:latin typeface="Calibri" charset="0"/>
                          <a:ea typeface="Questrial" charset="0"/>
                        </a:rPr>
                        <a:t>What do you notice?</a:t>
                      </a:r>
                      <a:r>
                        <a:rPr lang="en-US" sz="3300" b="0" dirty="0">
                          <a:effectLst/>
                          <a:latin typeface="Calibri" charset="0"/>
                          <a:ea typeface="Questrial" charset="0"/>
                        </a:rPr>
                        <a:t> </a:t>
                      </a:r>
                      <a:r>
                        <a:rPr lang="en-US" sz="3300" b="1" dirty="0">
                          <a:effectLst/>
                          <a:latin typeface="Calibri" charset="0"/>
                          <a:ea typeface="Questrial" charset="0"/>
                        </a:rPr>
                        <a:t>[PR]</a:t>
                      </a:r>
                      <a:endParaRPr lang="en-US" sz="1200" b="1" dirty="0">
                        <a:effectLst/>
                        <a:latin typeface="Times New Roman" charset="0"/>
                        <a:ea typeface="Questrial" charset="0"/>
                      </a:endParaRPr>
                    </a:p>
                  </a:txBody>
                  <a:tcPr marL="68580" marR="68580" marT="0" marB="0">
                    <a:solidFill>
                      <a:schemeClr val="bg2"/>
                    </a:solidFill>
                  </a:tcPr>
                </a:tc>
              </a:tr>
              <a:tr h="1888389">
                <a:tc>
                  <a:txBody>
                    <a:bodyPr/>
                    <a:lstStyle/>
                    <a:p>
                      <a:pPr marL="0" marR="0" algn="r">
                        <a:spcBef>
                          <a:spcPts val="0"/>
                        </a:spcBef>
                        <a:spcAft>
                          <a:spcPts val="0"/>
                        </a:spcAft>
                      </a:pPr>
                      <a:r>
                        <a:rPr lang="en-US" sz="2800" dirty="0">
                          <a:effectLst/>
                        </a:rPr>
                        <a:t>Student B1:</a:t>
                      </a:r>
                      <a:endParaRPr lang="en-US" sz="28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300" u="sng" dirty="0">
                          <a:effectLst/>
                          <a:latin typeface="Calibri" charset="0"/>
                          <a:ea typeface="Questrial" charset="0"/>
                        </a:rPr>
                        <a:t>I notice</a:t>
                      </a:r>
                      <a:r>
                        <a:rPr lang="en-US" sz="3300" dirty="0">
                          <a:effectLst/>
                          <a:latin typeface="Calibri" charset="0"/>
                          <a:ea typeface="Questrial" charset="0"/>
                        </a:rPr>
                        <a:t> that they are sitting at the table around </a:t>
                      </a:r>
                      <a:r>
                        <a:rPr lang="en-US" sz="3300" dirty="0">
                          <a:effectLst/>
                          <a:highlight>
                            <a:srgbClr val="FFFF00"/>
                          </a:highlight>
                          <a:latin typeface="Calibri" charset="0"/>
                          <a:ea typeface="Questrial" charset="0"/>
                        </a:rPr>
                        <a:t>nine plates</a:t>
                      </a:r>
                      <a:r>
                        <a:rPr lang="en-US" sz="3300" dirty="0">
                          <a:effectLst/>
                          <a:latin typeface="Calibri" charset="0"/>
                          <a:ea typeface="Questrial" charset="0"/>
                        </a:rPr>
                        <a:t> and a </a:t>
                      </a:r>
                      <a:r>
                        <a:rPr lang="en-US" sz="3300" dirty="0">
                          <a:effectLst/>
                          <a:highlight>
                            <a:srgbClr val="FFFF00"/>
                          </a:highlight>
                          <a:latin typeface="Calibri" charset="0"/>
                          <a:ea typeface="Questrial" charset="0"/>
                        </a:rPr>
                        <a:t>clear pitcher</a:t>
                      </a:r>
                      <a:r>
                        <a:rPr lang="en-US" sz="3300" dirty="0">
                          <a:effectLst/>
                          <a:latin typeface="Calibri" charset="0"/>
                          <a:ea typeface="Questrial" charset="0"/>
                        </a:rPr>
                        <a:t> with knives in it. </a:t>
                      </a:r>
                      <a:r>
                        <a:rPr lang="en-US" sz="3300" b="1" dirty="0">
                          <a:effectLst/>
                          <a:latin typeface="Calibri" charset="0"/>
                          <a:ea typeface="Questrial" charset="0"/>
                        </a:rPr>
                        <a:t>[ID] </a:t>
                      </a:r>
                      <a:r>
                        <a:rPr lang="en-US" sz="3300" u="sng" dirty="0">
                          <a:effectLst/>
                          <a:latin typeface="Calibri" charset="0"/>
                          <a:ea typeface="Questrial" charset="0"/>
                        </a:rPr>
                        <a:t>What else do you notice?</a:t>
                      </a:r>
                      <a:r>
                        <a:rPr lang="en-US" sz="3300" dirty="0">
                          <a:effectLst/>
                          <a:latin typeface="Calibri" charset="0"/>
                          <a:ea typeface="Questrial" charset="0"/>
                        </a:rPr>
                        <a:t> </a:t>
                      </a:r>
                      <a:r>
                        <a:rPr lang="en-US" sz="3300" b="1" dirty="0">
                          <a:effectLst/>
                          <a:latin typeface="Calibri" charset="0"/>
                          <a:ea typeface="Questrial" charset="0"/>
                        </a:rPr>
                        <a:t>[PR]</a:t>
                      </a:r>
                      <a:endParaRPr lang="en-US" sz="1200" dirty="0">
                        <a:effectLst/>
                        <a:latin typeface="Times New Roman" charset="0"/>
                        <a:ea typeface="Questrial" charset="0"/>
                      </a:endParaRPr>
                    </a:p>
                  </a:txBody>
                  <a:tcPr marL="68580" marR="68580" marT="0" marB="0"/>
                </a:tc>
              </a:tr>
            </a:tbl>
          </a:graphicData>
        </a:graphic>
      </p:graphicFrame>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7555" y="450246"/>
            <a:ext cx="1513786" cy="1211030"/>
          </a:xfrm>
          <a:prstGeom prst="rect">
            <a:avLst/>
          </a:prstGeom>
        </p:spPr>
      </p:pic>
    </p:spTree>
    <p:extLst>
      <p:ext uri="{BB962C8B-B14F-4D97-AF65-F5344CB8AC3E}">
        <p14:creationId xmlns:p14="http://schemas.microsoft.com/office/powerpoint/2010/main" val="3361966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7555" y="450246"/>
            <a:ext cx="1513786" cy="121103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62562904"/>
              </p:ext>
            </p:extLst>
          </p:nvPr>
        </p:nvGraphicFramePr>
        <p:xfrm>
          <a:off x="476977" y="2391174"/>
          <a:ext cx="11400892" cy="3840480"/>
        </p:xfrm>
        <a:graphic>
          <a:graphicData uri="http://schemas.openxmlformats.org/drawingml/2006/table">
            <a:tbl>
              <a:tblPr firstRow="1" firstCol="1" bandRow="1">
                <a:tableStyleId>{8A107856-5554-42FB-B03E-39F5DBC370BA}</a:tableStyleId>
              </a:tblPr>
              <a:tblGrid>
                <a:gridCol w="1149464"/>
                <a:gridCol w="10251428"/>
              </a:tblGrid>
              <a:tr h="638810">
                <a:tc>
                  <a:txBody>
                    <a:bodyPr/>
                    <a:lstStyle/>
                    <a:p>
                      <a:pPr marL="0" marR="0" algn="r">
                        <a:spcBef>
                          <a:spcPts val="0"/>
                        </a:spcBef>
                        <a:spcAft>
                          <a:spcPts val="0"/>
                        </a:spcAft>
                      </a:pPr>
                      <a:r>
                        <a:rPr lang="en-US" sz="2000" dirty="0">
                          <a:effectLst/>
                        </a:rPr>
                        <a:t>Student A2:</a:t>
                      </a:r>
                      <a:endParaRPr lang="en-US" sz="2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0" u="sng" dirty="0">
                          <a:effectLst/>
                          <a:latin typeface="Calibri" charset="0"/>
                          <a:ea typeface="Questrial" charset="0"/>
                        </a:rPr>
                        <a:t>I think you said</a:t>
                      </a:r>
                      <a:r>
                        <a:rPr lang="en-US" sz="2800" b="0" dirty="0">
                          <a:effectLst/>
                          <a:latin typeface="Calibri" charset="0"/>
                          <a:ea typeface="Questrial" charset="0"/>
                        </a:rPr>
                        <a:t> that there are plates and utensils on the table in front of the people. </a:t>
                      </a:r>
                      <a:r>
                        <a:rPr lang="en-US" sz="2800" b="1" dirty="0">
                          <a:effectLst/>
                          <a:latin typeface="Calibri" charset="0"/>
                          <a:ea typeface="Questrial" charset="0"/>
                        </a:rPr>
                        <a:t>[PAR] </a:t>
                      </a:r>
                      <a:r>
                        <a:rPr lang="en-US" sz="2800" b="0" u="sng" dirty="0">
                          <a:effectLst/>
                          <a:latin typeface="Calibri" charset="0"/>
                          <a:ea typeface="Questrial" charset="0"/>
                        </a:rPr>
                        <a:t>I want to add</a:t>
                      </a:r>
                      <a:r>
                        <a:rPr lang="en-US" sz="2800" b="0" dirty="0">
                          <a:effectLst/>
                          <a:latin typeface="Calibri" charset="0"/>
                          <a:ea typeface="Questrial" charset="0"/>
                        </a:rPr>
                        <a:t> that there are </a:t>
                      </a:r>
                      <a:r>
                        <a:rPr lang="en-US" sz="2800" b="0" dirty="0">
                          <a:effectLst/>
                          <a:highlight>
                            <a:srgbClr val="FFFF00"/>
                          </a:highlight>
                          <a:latin typeface="Calibri" charset="0"/>
                          <a:ea typeface="Questrial" charset="0"/>
                        </a:rPr>
                        <a:t>tomato slices</a:t>
                      </a:r>
                      <a:r>
                        <a:rPr lang="en-US" sz="2800" b="0" dirty="0">
                          <a:effectLst/>
                          <a:latin typeface="Calibri" charset="0"/>
                          <a:ea typeface="Questrial" charset="0"/>
                        </a:rPr>
                        <a:t> on the plates in front of everyone at the table. </a:t>
                      </a:r>
                      <a:r>
                        <a:rPr lang="en-US" sz="2800" b="1" dirty="0">
                          <a:effectLst/>
                          <a:latin typeface="Calibri" charset="0"/>
                          <a:ea typeface="Questrial" charset="0"/>
                        </a:rPr>
                        <a:t>[BO] </a:t>
                      </a:r>
                      <a:r>
                        <a:rPr lang="en-US" sz="2800" b="0" u="sng" dirty="0">
                          <a:effectLst/>
                          <a:latin typeface="Calibri" charset="0"/>
                          <a:ea typeface="Questrial" charset="0"/>
                        </a:rPr>
                        <a:t>What else do you notice?</a:t>
                      </a:r>
                      <a:r>
                        <a:rPr lang="en-US" sz="2800" b="0" dirty="0">
                          <a:effectLst/>
                          <a:latin typeface="Calibri" charset="0"/>
                          <a:ea typeface="Questrial" charset="0"/>
                        </a:rPr>
                        <a:t> </a:t>
                      </a:r>
                      <a:r>
                        <a:rPr lang="en-US" sz="2800" b="1" dirty="0">
                          <a:effectLst/>
                          <a:latin typeface="Calibri" charset="0"/>
                          <a:ea typeface="Questrial" charset="0"/>
                        </a:rPr>
                        <a:t>[PR]</a:t>
                      </a:r>
                      <a:endParaRPr lang="en-US" sz="2800" b="1" dirty="0">
                        <a:effectLst/>
                        <a:latin typeface="Times New Roman" charset="0"/>
                        <a:ea typeface="Questrial" charset="0"/>
                      </a:endParaRPr>
                    </a:p>
                  </a:txBody>
                  <a:tcPr marL="68580" marR="68580" marT="0" marB="0"/>
                </a:tc>
              </a:tr>
              <a:tr h="409575">
                <a:tc>
                  <a:txBody>
                    <a:bodyPr/>
                    <a:lstStyle/>
                    <a:p>
                      <a:pPr marL="0" marR="0" algn="r">
                        <a:spcBef>
                          <a:spcPts val="0"/>
                        </a:spcBef>
                        <a:spcAft>
                          <a:spcPts val="0"/>
                        </a:spcAft>
                      </a:pPr>
                      <a:r>
                        <a:rPr lang="en-US" sz="2000" dirty="0">
                          <a:effectLst/>
                        </a:rPr>
                        <a:t>Student B2:</a:t>
                      </a:r>
                      <a:endParaRPr lang="en-US" sz="2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u="sng" dirty="0">
                          <a:effectLst/>
                          <a:latin typeface="Calibri" charset="0"/>
                          <a:ea typeface="Questrial" charset="0"/>
                        </a:rPr>
                        <a:t>I think you said</a:t>
                      </a:r>
                      <a:r>
                        <a:rPr lang="en-US" sz="2800" dirty="0">
                          <a:effectLst/>
                          <a:latin typeface="Calibri" charset="0"/>
                          <a:ea typeface="Questrial" charset="0"/>
                        </a:rPr>
                        <a:t> that there are pieces of tomato on everyone’s plate. </a:t>
                      </a:r>
                      <a:r>
                        <a:rPr lang="en-US" sz="2800" b="1" dirty="0">
                          <a:effectLst/>
                          <a:latin typeface="Calibri" charset="0"/>
                          <a:ea typeface="Questrial" charset="0"/>
                        </a:rPr>
                        <a:t>[PAR] </a:t>
                      </a:r>
                      <a:r>
                        <a:rPr lang="en-US" sz="2800" u="sng" dirty="0">
                          <a:effectLst/>
                          <a:latin typeface="Calibri" charset="0"/>
                          <a:ea typeface="Questrial" charset="0"/>
                        </a:rPr>
                        <a:t>I want to add</a:t>
                      </a:r>
                      <a:r>
                        <a:rPr lang="en-US" sz="2800" dirty="0">
                          <a:effectLst/>
                          <a:latin typeface="Calibri" charset="0"/>
                          <a:ea typeface="Questrial" charset="0"/>
                        </a:rPr>
                        <a:t> that</a:t>
                      </a:r>
                      <a:r>
                        <a:rPr lang="en-US" sz="2800" u="sng" dirty="0">
                          <a:effectLst/>
                          <a:latin typeface="Calibri" charset="0"/>
                          <a:ea typeface="Questrial" charset="0"/>
                        </a:rPr>
                        <a:t> </a:t>
                      </a:r>
                      <a:r>
                        <a:rPr lang="en-US" sz="2800" dirty="0">
                          <a:effectLst/>
                          <a:highlight>
                            <a:srgbClr val="FFFF00"/>
                          </a:highlight>
                          <a:latin typeface="Calibri" charset="0"/>
                          <a:ea typeface="Questrial" charset="0"/>
                        </a:rPr>
                        <a:t>three kids</a:t>
                      </a:r>
                      <a:r>
                        <a:rPr lang="en-US" sz="2800" dirty="0">
                          <a:effectLst/>
                          <a:latin typeface="Calibri" charset="0"/>
                          <a:ea typeface="Questrial" charset="0"/>
                        </a:rPr>
                        <a:t> are holding knives. </a:t>
                      </a:r>
                      <a:r>
                        <a:rPr lang="en-US" sz="2800" b="1" dirty="0">
                          <a:effectLst/>
                          <a:latin typeface="Calibri" charset="0"/>
                          <a:ea typeface="Questrial" charset="0"/>
                        </a:rPr>
                        <a:t>[BO] </a:t>
                      </a:r>
                      <a:r>
                        <a:rPr lang="en-US" sz="2800" dirty="0">
                          <a:effectLst/>
                          <a:highlight>
                            <a:srgbClr val="FFFF00"/>
                          </a:highlight>
                          <a:latin typeface="Calibri" charset="0"/>
                          <a:ea typeface="Questrial" charset="0"/>
                        </a:rPr>
                        <a:t>Two children</a:t>
                      </a:r>
                      <a:r>
                        <a:rPr lang="en-US" sz="2800" dirty="0">
                          <a:effectLst/>
                          <a:latin typeface="Calibri" charset="0"/>
                          <a:ea typeface="Questrial" charset="0"/>
                        </a:rPr>
                        <a:t> are cutting tomatoes and the boy with the </a:t>
                      </a:r>
                      <a:r>
                        <a:rPr lang="en-US" sz="2800" dirty="0">
                          <a:effectLst/>
                          <a:highlight>
                            <a:srgbClr val="FFFF00"/>
                          </a:highlight>
                          <a:latin typeface="Calibri" charset="0"/>
                          <a:ea typeface="Questrial" charset="0"/>
                        </a:rPr>
                        <a:t>striped shirt</a:t>
                      </a:r>
                      <a:r>
                        <a:rPr lang="en-US" sz="2800" dirty="0">
                          <a:effectLst/>
                          <a:latin typeface="Calibri" charset="0"/>
                          <a:ea typeface="Questrial" charset="0"/>
                        </a:rPr>
                        <a:t> is using the knife to hold the </a:t>
                      </a:r>
                      <a:r>
                        <a:rPr lang="en-US" sz="2800" dirty="0">
                          <a:effectLst/>
                          <a:highlight>
                            <a:srgbClr val="FFFF00"/>
                          </a:highlight>
                          <a:latin typeface="Calibri" charset="0"/>
                          <a:ea typeface="Questrial" charset="0"/>
                        </a:rPr>
                        <a:t>tomato slice</a:t>
                      </a:r>
                      <a:r>
                        <a:rPr lang="en-US" sz="2800" dirty="0">
                          <a:effectLst/>
                          <a:latin typeface="Calibri" charset="0"/>
                          <a:ea typeface="Questrial" charset="0"/>
                        </a:rPr>
                        <a:t>. </a:t>
                      </a:r>
                      <a:r>
                        <a:rPr lang="en-US" sz="2800" b="1" dirty="0">
                          <a:effectLst/>
                          <a:latin typeface="Calibri" charset="0"/>
                          <a:ea typeface="Questrial" charset="0"/>
                        </a:rPr>
                        <a:t>[BO] </a:t>
                      </a:r>
                      <a:r>
                        <a:rPr lang="en-US" sz="2800" u="sng" dirty="0">
                          <a:effectLst/>
                          <a:latin typeface="Calibri" charset="0"/>
                          <a:ea typeface="Questrial" charset="0"/>
                        </a:rPr>
                        <a:t>What else do you notice?</a:t>
                      </a:r>
                      <a:r>
                        <a:rPr lang="en-US" sz="2800" b="1" dirty="0">
                          <a:effectLst/>
                          <a:latin typeface="Calibri" charset="0"/>
                          <a:ea typeface="Questrial" charset="0"/>
                        </a:rPr>
                        <a:t> [PR]</a:t>
                      </a:r>
                      <a:endParaRPr lang="en-US" sz="2800" dirty="0">
                        <a:effectLst/>
                        <a:latin typeface="Times New Roman" charset="0"/>
                        <a:ea typeface="Questrial" charset="0"/>
                      </a:endParaRPr>
                    </a:p>
                  </a:txBody>
                  <a:tcPr marL="68580" marR="68580" marT="0" marB="0"/>
                </a:tc>
              </a:tr>
            </a:tbl>
          </a:graphicData>
        </a:graphic>
      </p:graphicFrame>
      <p:sp>
        <p:nvSpPr>
          <p:cNvPr id="11" name="Title 1"/>
          <p:cNvSpPr txBox="1">
            <a:spLocks/>
          </p:cNvSpPr>
          <p:nvPr/>
        </p:nvSpPr>
        <p:spPr>
          <a:xfrm>
            <a:off x="2760453" y="469200"/>
            <a:ext cx="7834660" cy="1727179"/>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6000" b="1" smtClean="0">
                <a:solidFill>
                  <a:schemeClr val="tx1"/>
                </a:solidFill>
              </a:rPr>
              <a:t>How do noun phrases add details?</a:t>
            </a:r>
            <a:endParaRPr lang="en-US" sz="6000" b="1" dirty="0">
              <a:solidFill>
                <a:schemeClr val="tx1"/>
              </a:solidFill>
            </a:endParaRPr>
          </a:p>
        </p:txBody>
      </p:sp>
    </p:spTree>
    <p:extLst>
      <p:ext uri="{BB962C8B-B14F-4D97-AF65-F5344CB8AC3E}">
        <p14:creationId xmlns:p14="http://schemas.microsoft.com/office/powerpoint/2010/main" val="18877436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7555" y="450246"/>
            <a:ext cx="1513786" cy="121103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584444440"/>
              </p:ext>
            </p:extLst>
          </p:nvPr>
        </p:nvGraphicFramePr>
        <p:xfrm>
          <a:off x="266700" y="2310680"/>
          <a:ext cx="11753849" cy="3907654"/>
        </p:xfrm>
        <a:graphic>
          <a:graphicData uri="http://schemas.openxmlformats.org/drawingml/2006/table">
            <a:tbl>
              <a:tblPr firstRow="1" firstCol="1" bandRow="1">
                <a:tableStyleId>{8A107856-5554-42FB-B03E-39F5DBC370BA}</a:tableStyleId>
              </a:tblPr>
              <a:tblGrid>
                <a:gridCol w="1316030"/>
                <a:gridCol w="10437819"/>
              </a:tblGrid>
              <a:tr h="1931849">
                <a:tc>
                  <a:txBody>
                    <a:bodyPr/>
                    <a:lstStyle/>
                    <a:p>
                      <a:pPr marL="0" marR="0" algn="r">
                        <a:spcBef>
                          <a:spcPts val="0"/>
                        </a:spcBef>
                        <a:spcAft>
                          <a:spcPts val="0"/>
                        </a:spcAft>
                      </a:pPr>
                      <a:r>
                        <a:rPr lang="en-US" sz="2000" dirty="0">
                          <a:effectLst/>
                        </a:rPr>
                        <a:t>Student A3:</a:t>
                      </a:r>
                      <a:endParaRPr lang="en-US" sz="2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900" b="0" u="sng" dirty="0">
                          <a:effectLst/>
                          <a:latin typeface="Calibri" charset="0"/>
                          <a:ea typeface="Questrial" charset="0"/>
                        </a:rPr>
                        <a:t>I think you said</a:t>
                      </a:r>
                      <a:r>
                        <a:rPr lang="en-US" sz="2900" b="0" dirty="0">
                          <a:effectLst/>
                          <a:latin typeface="Calibri" charset="0"/>
                          <a:ea typeface="Questrial" charset="0"/>
                        </a:rPr>
                        <a:t> that some of the children use their knives for slicing tomatoes. </a:t>
                      </a:r>
                      <a:r>
                        <a:rPr lang="en-US" sz="2900" b="1" dirty="0">
                          <a:effectLst/>
                          <a:latin typeface="Calibri" charset="0"/>
                          <a:ea typeface="Questrial" charset="0"/>
                        </a:rPr>
                        <a:t>[PAR] </a:t>
                      </a:r>
                      <a:r>
                        <a:rPr lang="en-US" sz="2900" b="0" u="sng" dirty="0">
                          <a:effectLst/>
                          <a:latin typeface="Calibri" charset="0"/>
                          <a:ea typeface="Questrial" charset="0"/>
                        </a:rPr>
                        <a:t>I want to add</a:t>
                      </a:r>
                      <a:r>
                        <a:rPr lang="en-US" sz="2900" b="0" dirty="0">
                          <a:effectLst/>
                          <a:latin typeface="Calibri" charset="0"/>
                          <a:ea typeface="Questrial" charset="0"/>
                        </a:rPr>
                        <a:t> that the boy in the </a:t>
                      </a:r>
                      <a:r>
                        <a:rPr lang="en-US" sz="2900" b="0" dirty="0">
                          <a:effectLst/>
                          <a:highlight>
                            <a:srgbClr val="FFFF00"/>
                          </a:highlight>
                          <a:latin typeface="Calibri" charset="0"/>
                          <a:ea typeface="Questrial" charset="0"/>
                        </a:rPr>
                        <a:t>striped shirt</a:t>
                      </a:r>
                      <a:r>
                        <a:rPr lang="en-US" sz="2900" b="0" dirty="0">
                          <a:effectLst/>
                          <a:latin typeface="Calibri" charset="0"/>
                          <a:ea typeface="Questrial" charset="0"/>
                        </a:rPr>
                        <a:t> is looking at his </a:t>
                      </a:r>
                      <a:r>
                        <a:rPr lang="en-US" sz="2900" b="0" dirty="0">
                          <a:effectLst/>
                          <a:highlight>
                            <a:srgbClr val="FFFF00"/>
                          </a:highlight>
                          <a:latin typeface="Calibri" charset="0"/>
                          <a:ea typeface="Questrial" charset="0"/>
                        </a:rPr>
                        <a:t>red tomato slice</a:t>
                      </a:r>
                      <a:r>
                        <a:rPr lang="en-US" sz="2900" b="0" dirty="0">
                          <a:effectLst/>
                          <a:latin typeface="Calibri" charset="0"/>
                          <a:ea typeface="Questrial" charset="0"/>
                        </a:rPr>
                        <a:t>. </a:t>
                      </a:r>
                      <a:r>
                        <a:rPr lang="en-US" sz="2900" b="1" dirty="0">
                          <a:effectLst/>
                          <a:latin typeface="Calibri" charset="0"/>
                          <a:ea typeface="Questrial" charset="0"/>
                        </a:rPr>
                        <a:t>[BO] </a:t>
                      </a:r>
                      <a:r>
                        <a:rPr lang="en-US" sz="2900" b="0" u="sng" dirty="0">
                          <a:effectLst/>
                          <a:latin typeface="Calibri" charset="0"/>
                          <a:ea typeface="Questrial" charset="0"/>
                        </a:rPr>
                        <a:t>What else do you notice?</a:t>
                      </a:r>
                      <a:r>
                        <a:rPr lang="en-US" sz="2900" b="0" dirty="0">
                          <a:effectLst/>
                          <a:latin typeface="Calibri" charset="0"/>
                          <a:ea typeface="Questrial" charset="0"/>
                        </a:rPr>
                        <a:t>  </a:t>
                      </a:r>
                      <a:r>
                        <a:rPr lang="en-US" sz="2900" b="1" dirty="0">
                          <a:effectLst/>
                          <a:latin typeface="Calibri" charset="0"/>
                          <a:ea typeface="Questrial" charset="0"/>
                        </a:rPr>
                        <a:t>[PR]</a:t>
                      </a:r>
                      <a:endParaRPr lang="en-US" sz="1200" b="1" dirty="0">
                        <a:effectLst/>
                        <a:latin typeface="Times New Roman" charset="0"/>
                        <a:ea typeface="Questrial" charset="0"/>
                      </a:endParaRPr>
                    </a:p>
                  </a:txBody>
                  <a:tcPr marL="68580" marR="68580" marT="0" marB="0"/>
                </a:tc>
              </a:tr>
              <a:tr h="1975805">
                <a:tc>
                  <a:txBody>
                    <a:bodyPr/>
                    <a:lstStyle/>
                    <a:p>
                      <a:pPr marL="0" marR="0" algn="r">
                        <a:spcBef>
                          <a:spcPts val="0"/>
                        </a:spcBef>
                        <a:spcAft>
                          <a:spcPts val="0"/>
                        </a:spcAft>
                      </a:pPr>
                      <a:r>
                        <a:rPr lang="en-US" sz="2000" dirty="0">
                          <a:effectLst/>
                        </a:rPr>
                        <a:t>Student B3:</a:t>
                      </a:r>
                      <a:endParaRPr lang="en-US" sz="2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900" b="0" u="sng" dirty="0">
                          <a:effectLst/>
                          <a:latin typeface="Calibri" charset="0"/>
                          <a:ea typeface="Questrial" charset="0"/>
                        </a:rPr>
                        <a:t>I think you said</a:t>
                      </a:r>
                      <a:r>
                        <a:rPr lang="en-US" sz="2900" b="0" dirty="0">
                          <a:effectLst/>
                          <a:latin typeface="Calibri" charset="0"/>
                          <a:ea typeface="Questrial" charset="0"/>
                        </a:rPr>
                        <a:t> that the boy is studying his </a:t>
                      </a:r>
                      <a:r>
                        <a:rPr lang="en-US" sz="2900" b="0" dirty="0">
                          <a:effectLst/>
                          <a:highlight>
                            <a:srgbClr val="FFFF00"/>
                          </a:highlight>
                          <a:latin typeface="Calibri" charset="0"/>
                          <a:ea typeface="Questrial" charset="0"/>
                        </a:rPr>
                        <a:t>tomato slice</a:t>
                      </a:r>
                      <a:r>
                        <a:rPr lang="en-US" sz="2900" b="0" dirty="0">
                          <a:effectLst/>
                          <a:latin typeface="Calibri" charset="0"/>
                          <a:ea typeface="Questrial" charset="0"/>
                        </a:rPr>
                        <a:t>. </a:t>
                      </a:r>
                      <a:r>
                        <a:rPr lang="en-US" sz="2900" b="1" dirty="0">
                          <a:effectLst/>
                          <a:latin typeface="Calibri" charset="0"/>
                          <a:ea typeface="Questrial" charset="0"/>
                        </a:rPr>
                        <a:t>[PAR] </a:t>
                      </a:r>
                      <a:r>
                        <a:rPr lang="en-US" sz="2900" b="0" u="sng" dirty="0">
                          <a:effectLst/>
                          <a:latin typeface="Calibri" charset="0"/>
                          <a:ea typeface="Questrial" charset="0"/>
                        </a:rPr>
                        <a:t>I want to add</a:t>
                      </a:r>
                      <a:r>
                        <a:rPr lang="en-US" sz="2900" b="0" dirty="0">
                          <a:effectLst/>
                          <a:latin typeface="Calibri" charset="0"/>
                          <a:ea typeface="Questrial" charset="0"/>
                        </a:rPr>
                        <a:t> that the boy with the </a:t>
                      </a:r>
                      <a:r>
                        <a:rPr lang="en-US" sz="2900" b="0" dirty="0">
                          <a:effectLst/>
                          <a:highlight>
                            <a:srgbClr val="FFFF00"/>
                          </a:highlight>
                          <a:latin typeface="Calibri" charset="0"/>
                          <a:ea typeface="Questrial" charset="0"/>
                        </a:rPr>
                        <a:t>white shirt</a:t>
                      </a:r>
                      <a:r>
                        <a:rPr lang="en-US" sz="2900" b="0" dirty="0">
                          <a:effectLst/>
                          <a:latin typeface="Calibri" charset="0"/>
                          <a:ea typeface="Questrial" charset="0"/>
                        </a:rPr>
                        <a:t> is holding out his tomato with the knife stuck through it. </a:t>
                      </a:r>
                      <a:r>
                        <a:rPr lang="en-US" sz="2900" b="1" dirty="0">
                          <a:effectLst/>
                          <a:latin typeface="Calibri" charset="0"/>
                          <a:ea typeface="Questrial" charset="0"/>
                        </a:rPr>
                        <a:t>[BO] </a:t>
                      </a:r>
                      <a:r>
                        <a:rPr lang="en-US" sz="2900" b="0" u="sng" dirty="0">
                          <a:effectLst/>
                          <a:latin typeface="Calibri" charset="0"/>
                          <a:ea typeface="Questrial" charset="0"/>
                        </a:rPr>
                        <a:t>What else do you notice?</a:t>
                      </a:r>
                      <a:r>
                        <a:rPr lang="en-US" sz="2900" b="0" dirty="0">
                          <a:effectLst/>
                          <a:latin typeface="Calibri" charset="0"/>
                          <a:ea typeface="Questrial" charset="0"/>
                        </a:rPr>
                        <a:t>  </a:t>
                      </a:r>
                      <a:r>
                        <a:rPr lang="en-US" sz="2900" b="1" dirty="0">
                          <a:effectLst/>
                          <a:latin typeface="Calibri" charset="0"/>
                          <a:ea typeface="Questrial" charset="0"/>
                        </a:rPr>
                        <a:t>[PR]</a:t>
                      </a:r>
                      <a:endParaRPr lang="en-US" sz="1200" b="1" dirty="0">
                        <a:effectLst/>
                        <a:latin typeface="Times New Roman" charset="0"/>
                        <a:ea typeface="Questrial" charset="0"/>
                      </a:endParaRPr>
                    </a:p>
                  </a:txBody>
                  <a:tcPr marL="68580" marR="68580" marT="0" marB="0"/>
                </a:tc>
              </a:tr>
            </a:tbl>
          </a:graphicData>
        </a:graphic>
      </p:graphicFrame>
      <p:sp>
        <p:nvSpPr>
          <p:cNvPr id="11" name="Title 1"/>
          <p:cNvSpPr txBox="1">
            <a:spLocks/>
          </p:cNvSpPr>
          <p:nvPr/>
        </p:nvSpPr>
        <p:spPr>
          <a:xfrm>
            <a:off x="2760453" y="469200"/>
            <a:ext cx="7834660" cy="1727179"/>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6000" b="1" dirty="0" smtClean="0">
                <a:solidFill>
                  <a:schemeClr val="tx1"/>
                </a:solidFill>
              </a:rPr>
              <a:t>How do noun phrases add details?</a:t>
            </a:r>
            <a:endParaRPr lang="en-US" sz="6000" b="1" dirty="0">
              <a:solidFill>
                <a:schemeClr val="tx1"/>
              </a:solidFill>
            </a:endParaRPr>
          </a:p>
        </p:txBody>
      </p:sp>
    </p:spTree>
    <p:extLst>
      <p:ext uri="{BB962C8B-B14F-4D97-AF65-F5344CB8AC3E}">
        <p14:creationId xmlns:p14="http://schemas.microsoft.com/office/powerpoint/2010/main" val="18947782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7555" y="450246"/>
            <a:ext cx="1513786" cy="121103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77432946"/>
              </p:ext>
            </p:extLst>
          </p:nvPr>
        </p:nvGraphicFramePr>
        <p:xfrm>
          <a:off x="253448" y="2238048"/>
          <a:ext cx="11672193" cy="4027523"/>
        </p:xfrm>
        <a:graphic>
          <a:graphicData uri="http://schemas.openxmlformats.org/drawingml/2006/table">
            <a:tbl>
              <a:tblPr firstRow="1" firstCol="1" bandRow="1">
                <a:tableStyleId>{8A107856-5554-42FB-B03E-39F5DBC370BA}</a:tableStyleId>
              </a:tblPr>
              <a:tblGrid>
                <a:gridCol w="993913"/>
                <a:gridCol w="10678280"/>
              </a:tblGrid>
              <a:tr h="2067832">
                <a:tc>
                  <a:txBody>
                    <a:bodyPr/>
                    <a:lstStyle/>
                    <a:p>
                      <a:pPr marL="0" marR="0" algn="r">
                        <a:spcBef>
                          <a:spcPts val="0"/>
                        </a:spcBef>
                        <a:spcAft>
                          <a:spcPts val="0"/>
                        </a:spcAft>
                      </a:pPr>
                      <a:r>
                        <a:rPr lang="en-US" sz="1800" dirty="0">
                          <a:effectLst/>
                        </a:rPr>
                        <a:t>Student A4:</a:t>
                      </a:r>
                      <a:endParaRPr lang="en-US" sz="1800" dirty="0">
                        <a:effectLst/>
                        <a:latin typeface="Avenir Next" charset="0"/>
                        <a:ea typeface="Calibri" charset="0"/>
                        <a:cs typeface="A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900" b="0" u="sng" dirty="0">
                          <a:effectLst/>
                          <a:latin typeface="Calibri" charset="0"/>
                          <a:ea typeface="Questrial" charset="0"/>
                        </a:rPr>
                        <a:t>I think you said</a:t>
                      </a:r>
                      <a:r>
                        <a:rPr lang="en-US" sz="2900" b="0" dirty="0">
                          <a:effectLst/>
                          <a:latin typeface="Calibri" charset="0"/>
                          <a:ea typeface="Questrial" charset="0"/>
                        </a:rPr>
                        <a:t> that the boy with the </a:t>
                      </a:r>
                      <a:r>
                        <a:rPr lang="en-US" sz="2900" b="0" dirty="0">
                          <a:effectLst/>
                          <a:highlight>
                            <a:srgbClr val="FFFF00"/>
                          </a:highlight>
                          <a:latin typeface="Calibri" charset="0"/>
                          <a:ea typeface="Questrial" charset="0"/>
                        </a:rPr>
                        <a:t>white shirt</a:t>
                      </a:r>
                      <a:r>
                        <a:rPr lang="en-US" sz="2900" b="0" dirty="0">
                          <a:effectLst/>
                          <a:latin typeface="Calibri" charset="0"/>
                          <a:ea typeface="Questrial" charset="0"/>
                        </a:rPr>
                        <a:t> is playing with his tomato instead of slicing it. </a:t>
                      </a:r>
                      <a:r>
                        <a:rPr lang="en-US" sz="2900" b="1" dirty="0">
                          <a:effectLst/>
                          <a:latin typeface="Calibri" charset="0"/>
                          <a:ea typeface="Questrial" charset="0"/>
                        </a:rPr>
                        <a:t>[PAR] </a:t>
                      </a:r>
                      <a:r>
                        <a:rPr lang="en-US" sz="2900" b="0" u="sng" dirty="0">
                          <a:effectLst/>
                          <a:latin typeface="Calibri" charset="0"/>
                          <a:ea typeface="Questrial" charset="0"/>
                        </a:rPr>
                        <a:t>I want to add</a:t>
                      </a:r>
                      <a:r>
                        <a:rPr lang="en-US" sz="2900" b="0" dirty="0">
                          <a:effectLst/>
                          <a:latin typeface="Calibri" charset="0"/>
                          <a:ea typeface="Questrial" charset="0"/>
                        </a:rPr>
                        <a:t> that the boy with the </a:t>
                      </a:r>
                      <a:r>
                        <a:rPr lang="en-US" sz="2900" b="0" dirty="0">
                          <a:effectLst/>
                          <a:highlight>
                            <a:srgbClr val="FFFF00"/>
                          </a:highlight>
                          <a:latin typeface="Calibri" charset="0"/>
                          <a:ea typeface="Questrial" charset="0"/>
                        </a:rPr>
                        <a:t>white shirt</a:t>
                      </a:r>
                      <a:r>
                        <a:rPr lang="en-US" sz="2900" b="0" dirty="0">
                          <a:effectLst/>
                          <a:latin typeface="Calibri" charset="0"/>
                          <a:ea typeface="Questrial" charset="0"/>
                        </a:rPr>
                        <a:t> is smiling while he shows his tomato to the other boy. </a:t>
                      </a:r>
                      <a:r>
                        <a:rPr lang="en-US" sz="2900" b="1" dirty="0">
                          <a:effectLst/>
                          <a:latin typeface="Calibri" charset="0"/>
                          <a:ea typeface="Questrial" charset="0"/>
                        </a:rPr>
                        <a:t>[BO] </a:t>
                      </a:r>
                      <a:r>
                        <a:rPr lang="en-US" sz="2900" b="0" u="sng" dirty="0">
                          <a:effectLst/>
                          <a:latin typeface="Calibri" charset="0"/>
                          <a:ea typeface="Questrial" charset="0"/>
                        </a:rPr>
                        <a:t>What else do you notice</a:t>
                      </a:r>
                      <a:r>
                        <a:rPr lang="en-US" sz="2900" b="0" u="sng" dirty="0" smtClean="0">
                          <a:effectLst/>
                          <a:latin typeface="Calibri" charset="0"/>
                          <a:ea typeface="Questrial" charset="0"/>
                        </a:rPr>
                        <a:t>?</a:t>
                      </a:r>
                      <a:r>
                        <a:rPr lang="en-US" sz="2900" b="1" dirty="0" smtClean="0">
                          <a:effectLst/>
                          <a:latin typeface="Calibri" charset="0"/>
                          <a:ea typeface="Questrial" charset="0"/>
                        </a:rPr>
                        <a:t> [PR]</a:t>
                      </a:r>
                      <a:endParaRPr lang="en-US" sz="1200" b="1" dirty="0" smtClean="0">
                        <a:effectLst/>
                        <a:latin typeface="Times New Roman" charset="0"/>
                        <a:ea typeface="Questrial" charset="0"/>
                      </a:endParaRPr>
                    </a:p>
                    <a:p>
                      <a:pPr marL="0" marR="0">
                        <a:spcBef>
                          <a:spcPts val="0"/>
                        </a:spcBef>
                        <a:spcAft>
                          <a:spcPts val="0"/>
                        </a:spcAft>
                      </a:pPr>
                      <a:endParaRPr lang="en-US" sz="1200" b="1" dirty="0">
                        <a:effectLst/>
                        <a:latin typeface="Times New Roman" charset="0"/>
                        <a:ea typeface="Questrial" charset="0"/>
                      </a:endParaRPr>
                    </a:p>
                  </a:txBody>
                  <a:tcPr marL="68580" marR="68580" marT="0" marB="0"/>
                </a:tc>
              </a:tr>
              <a:tr h="1959691">
                <a:tc>
                  <a:txBody>
                    <a:bodyPr/>
                    <a:lstStyle/>
                    <a:p>
                      <a:pPr marL="0" marR="0" indent="57150" algn="r">
                        <a:spcBef>
                          <a:spcPts val="0"/>
                        </a:spcBef>
                        <a:spcAft>
                          <a:spcPts val="0"/>
                        </a:spcAft>
                      </a:pPr>
                      <a:r>
                        <a:rPr lang="en-US" sz="1800" dirty="0">
                          <a:effectLst/>
                        </a:rPr>
                        <a:t>Student B4:</a:t>
                      </a:r>
                      <a:endParaRPr lang="en-US" sz="1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900" u="sng" dirty="0">
                          <a:effectLst/>
                          <a:latin typeface="Calibri" charset="0"/>
                          <a:ea typeface="Questrial" charset="0"/>
                        </a:rPr>
                        <a:t>I think you said</a:t>
                      </a:r>
                      <a:r>
                        <a:rPr lang="en-US" sz="2900" dirty="0">
                          <a:effectLst/>
                          <a:latin typeface="Calibri" charset="0"/>
                          <a:ea typeface="Questrial" charset="0"/>
                        </a:rPr>
                        <a:t> that the boy is having fun with the tomato instead of focusing on his work. </a:t>
                      </a:r>
                      <a:r>
                        <a:rPr lang="en-US" sz="2900" b="1" dirty="0">
                          <a:effectLst/>
                          <a:latin typeface="Calibri" charset="0"/>
                          <a:ea typeface="Questrial" charset="0"/>
                        </a:rPr>
                        <a:t>[PAR] </a:t>
                      </a:r>
                      <a:r>
                        <a:rPr lang="en-US" sz="2900" u="sng" dirty="0">
                          <a:effectLst/>
                          <a:latin typeface="Calibri" charset="0"/>
                          <a:ea typeface="Questrial" charset="0"/>
                        </a:rPr>
                        <a:t>I want to add</a:t>
                      </a:r>
                      <a:r>
                        <a:rPr lang="en-US" sz="2900" dirty="0">
                          <a:effectLst/>
                          <a:latin typeface="Calibri" charset="0"/>
                          <a:ea typeface="Questrial" charset="0"/>
                        </a:rPr>
                        <a:t> that the boy with the </a:t>
                      </a:r>
                      <a:r>
                        <a:rPr lang="en-US" sz="2900" dirty="0">
                          <a:effectLst/>
                          <a:highlight>
                            <a:srgbClr val="FFFF00"/>
                          </a:highlight>
                          <a:latin typeface="Calibri" charset="0"/>
                          <a:ea typeface="Questrial" charset="0"/>
                        </a:rPr>
                        <a:t>gray shirt</a:t>
                      </a:r>
                      <a:r>
                        <a:rPr lang="en-US" sz="2900" dirty="0">
                          <a:effectLst/>
                          <a:latin typeface="Calibri" charset="0"/>
                          <a:ea typeface="Questrial" charset="0"/>
                        </a:rPr>
                        <a:t> is not looking at the boy with the </a:t>
                      </a:r>
                      <a:r>
                        <a:rPr lang="en-US" sz="2900" dirty="0">
                          <a:effectLst/>
                          <a:highlight>
                            <a:srgbClr val="FFFF00"/>
                          </a:highlight>
                          <a:latin typeface="Calibri" charset="0"/>
                          <a:ea typeface="Questrial" charset="0"/>
                        </a:rPr>
                        <a:t>white shirt</a:t>
                      </a:r>
                      <a:r>
                        <a:rPr lang="en-US" sz="2900" dirty="0">
                          <a:effectLst/>
                          <a:latin typeface="Calibri" charset="0"/>
                          <a:ea typeface="Questrial" charset="0"/>
                        </a:rPr>
                        <a:t>.</a:t>
                      </a:r>
                      <a:r>
                        <a:rPr lang="en-US" sz="2900" b="1" dirty="0">
                          <a:effectLst/>
                          <a:latin typeface="Calibri" charset="0"/>
                          <a:ea typeface="Questrial" charset="0"/>
                        </a:rPr>
                        <a:t> [BO] </a:t>
                      </a:r>
                      <a:r>
                        <a:rPr lang="en-US" sz="2900" u="sng" dirty="0">
                          <a:effectLst/>
                          <a:latin typeface="Calibri" charset="0"/>
                          <a:ea typeface="Questrial" charset="0"/>
                        </a:rPr>
                        <a:t>What else do you notice?</a:t>
                      </a:r>
                      <a:r>
                        <a:rPr lang="en-US" sz="2900" dirty="0">
                          <a:effectLst/>
                          <a:latin typeface="Calibri" charset="0"/>
                          <a:ea typeface="Questrial" charset="0"/>
                        </a:rPr>
                        <a:t> </a:t>
                      </a:r>
                      <a:r>
                        <a:rPr lang="en-US" sz="2900" b="1" dirty="0">
                          <a:effectLst/>
                          <a:latin typeface="Calibri" charset="0"/>
                          <a:ea typeface="Questrial" charset="0"/>
                        </a:rPr>
                        <a:t>[PR]</a:t>
                      </a:r>
                      <a:endParaRPr lang="en-US" sz="1200" dirty="0">
                        <a:effectLst/>
                        <a:latin typeface="Times New Roman" charset="0"/>
                        <a:ea typeface="Questrial" charset="0"/>
                      </a:endParaRPr>
                    </a:p>
                  </a:txBody>
                  <a:tcPr marL="68580" marR="68580" marT="0" marB="0"/>
                </a:tc>
              </a:tr>
            </a:tbl>
          </a:graphicData>
        </a:graphic>
      </p:graphicFrame>
      <p:sp>
        <p:nvSpPr>
          <p:cNvPr id="11" name="Title 1"/>
          <p:cNvSpPr txBox="1">
            <a:spLocks/>
          </p:cNvSpPr>
          <p:nvPr/>
        </p:nvSpPr>
        <p:spPr>
          <a:xfrm>
            <a:off x="2760453" y="469200"/>
            <a:ext cx="7834660" cy="1727179"/>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6000" b="1" smtClean="0">
                <a:solidFill>
                  <a:schemeClr val="tx1"/>
                </a:solidFill>
              </a:rPr>
              <a:t>How do noun phrases add details?</a:t>
            </a:r>
            <a:endParaRPr lang="en-US" sz="6000" b="1" dirty="0">
              <a:solidFill>
                <a:schemeClr val="tx1"/>
              </a:solidFill>
            </a:endParaRPr>
          </a:p>
        </p:txBody>
      </p:sp>
    </p:spTree>
    <p:extLst>
      <p:ext uri="{BB962C8B-B14F-4D97-AF65-F5344CB8AC3E}">
        <p14:creationId xmlns:p14="http://schemas.microsoft.com/office/powerpoint/2010/main" val="3978218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517569" y="1663115"/>
            <a:ext cx="9987242" cy="2883610"/>
          </a:xfrm>
        </p:spPr>
        <p:txBody>
          <a:bodyPr>
            <a:noAutofit/>
          </a:bodyPr>
          <a:lstStyle/>
          <a:p>
            <a:pPr marL="0" indent="0">
              <a:buNone/>
            </a:pPr>
            <a:r>
              <a:rPr lang="en-US" sz="2400" dirty="0">
                <a:solidFill>
                  <a:schemeClr val="tx1"/>
                </a:solidFill>
                <a:latin typeface="Calibri" charset="0"/>
                <a:ea typeface="Calibri" charset="0"/>
                <a:cs typeface="Calibri" charset="0"/>
              </a:rPr>
              <a:t>In this lesson, we…</a:t>
            </a:r>
          </a:p>
          <a:p>
            <a:pPr lvl="2">
              <a:buFont typeface="ZapfDingbatsITC" charset="0"/>
              <a:buChar char="✔︎"/>
            </a:pPr>
            <a:r>
              <a:rPr lang="en-US" sz="2400" dirty="0">
                <a:solidFill>
                  <a:schemeClr val="tx1"/>
                </a:solidFill>
                <a:latin typeface="Calibri" charset="0"/>
                <a:ea typeface="Calibri" charset="0"/>
                <a:cs typeface="Calibri" charset="0"/>
              </a:rPr>
              <a:t>reviewed the Conversation Pattern</a:t>
            </a:r>
          </a:p>
          <a:p>
            <a:pPr lvl="2">
              <a:buFont typeface="ZapfDingbatsITC" charset="0"/>
              <a:buChar char="✔︎"/>
            </a:pPr>
            <a:r>
              <a:rPr lang="en-US" sz="2400" dirty="0">
                <a:solidFill>
                  <a:schemeClr val="tx1"/>
                </a:solidFill>
                <a:latin typeface="Calibri" charset="0"/>
                <a:ea typeface="Calibri" charset="0"/>
                <a:cs typeface="Calibri" charset="0"/>
              </a:rPr>
              <a:t>practiced CREATE and CLARIFY with </a:t>
            </a:r>
            <a:r>
              <a:rPr lang="en-US" sz="2400" dirty="0" smtClean="0">
                <a:solidFill>
                  <a:schemeClr val="tx1"/>
                </a:solidFill>
                <a:latin typeface="Calibri" charset="0"/>
                <a:ea typeface="Calibri" charset="0"/>
                <a:cs typeface="Calibri" charset="0"/>
              </a:rPr>
              <a:t>a visual text</a:t>
            </a:r>
            <a:endParaRPr lang="en-US" sz="2400" dirty="0">
              <a:solidFill>
                <a:schemeClr val="tx1"/>
              </a:solidFill>
              <a:latin typeface="Calibri" charset="0"/>
              <a:ea typeface="Calibri" charset="0"/>
              <a:cs typeface="Calibri" charset="0"/>
            </a:endParaRPr>
          </a:p>
          <a:p>
            <a:pPr lvl="2">
              <a:buFont typeface="ZapfDingbatsITC" charset="0"/>
              <a:buChar char="✔︎"/>
            </a:pPr>
            <a:r>
              <a:rPr lang="en-US" sz="2400" dirty="0">
                <a:solidFill>
                  <a:schemeClr val="tx1"/>
                </a:solidFill>
                <a:latin typeface="Calibri" charset="0"/>
                <a:ea typeface="Calibri" charset="0"/>
                <a:cs typeface="Calibri" charset="0"/>
              </a:rPr>
              <a:t>had a conversation with a partner</a:t>
            </a:r>
            <a:endParaRPr lang="en-US" sz="800" dirty="0">
              <a:solidFill>
                <a:schemeClr val="tx1"/>
              </a:solidFill>
              <a:latin typeface="Calibri" charset="0"/>
              <a:ea typeface="Calibri" charset="0"/>
              <a:cs typeface="Calibri" charset="0"/>
            </a:endParaRPr>
          </a:p>
          <a:p>
            <a:pPr marL="384048" lvl="2" indent="0">
              <a:buNone/>
            </a:pPr>
            <a:endParaRPr lang="en-US" sz="2400" i="1" dirty="0" smtClean="0">
              <a:solidFill>
                <a:schemeClr val="tx1"/>
              </a:solidFill>
              <a:latin typeface="Calibri" charset="0"/>
              <a:ea typeface="Calibri" charset="0"/>
              <a:cs typeface="Calibri" charset="0"/>
            </a:endParaRPr>
          </a:p>
          <a:p>
            <a:pPr marL="384048" lvl="2" indent="0">
              <a:buNone/>
            </a:pPr>
            <a:r>
              <a:rPr lang="en-US" sz="2400" i="1" dirty="0" smtClean="0">
                <a:solidFill>
                  <a:schemeClr val="tx1"/>
                </a:solidFill>
              </a:rPr>
              <a:t>Think about </a:t>
            </a:r>
            <a:r>
              <a:rPr lang="mr-IN" sz="2400" i="1" dirty="0" smtClean="0">
                <a:solidFill>
                  <a:schemeClr val="tx1"/>
                </a:solidFill>
              </a:rPr>
              <a:t>…</a:t>
            </a:r>
            <a:endParaRPr lang="en-US" sz="2400" i="1" dirty="0" smtClean="0">
              <a:solidFill>
                <a:schemeClr val="tx1"/>
              </a:solidFill>
            </a:endParaRPr>
          </a:p>
          <a:p>
            <a:pPr lvl="2"/>
            <a:r>
              <a:rPr lang="en-US" sz="2400" i="1" dirty="0" smtClean="0">
                <a:solidFill>
                  <a:schemeClr val="tx1"/>
                </a:solidFill>
              </a:rPr>
              <a:t>How </a:t>
            </a:r>
            <a:r>
              <a:rPr lang="en-US" sz="2400" i="1" dirty="0">
                <a:solidFill>
                  <a:schemeClr val="tx1"/>
                </a:solidFill>
              </a:rPr>
              <a:t>did </a:t>
            </a:r>
            <a:r>
              <a:rPr lang="en-US" sz="2400" i="1" dirty="0" smtClean="0">
                <a:solidFill>
                  <a:schemeClr val="tx1"/>
                </a:solidFill>
              </a:rPr>
              <a:t> </a:t>
            </a:r>
            <a:r>
              <a:rPr lang="en-US" sz="2400" i="1" dirty="0">
                <a:solidFill>
                  <a:schemeClr val="tx1"/>
                </a:solidFill>
              </a:rPr>
              <a:t>the Conversation Pattern help </a:t>
            </a:r>
            <a:r>
              <a:rPr lang="en-US" sz="2400" i="1" dirty="0" smtClean="0">
                <a:solidFill>
                  <a:schemeClr val="tx1"/>
                </a:solidFill>
              </a:rPr>
              <a:t>us?</a:t>
            </a:r>
            <a:endParaRPr lang="en-US" sz="2400" dirty="0" smtClean="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33" y="5223762"/>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304212" y="4386649"/>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888157" y="4552355"/>
            <a:ext cx="8467424" cy="830997"/>
          </a:xfrm>
          <a:prstGeom prst="rect">
            <a:avLst/>
          </a:prstGeom>
        </p:spPr>
        <p:txBody>
          <a:bodyPr wrap="square">
            <a:spAutoFit/>
          </a:bodyPr>
          <a:lstStyle/>
          <a:p>
            <a:pPr marL="342900" indent="-342900">
              <a:buFont typeface="Arial" charset="0"/>
              <a:buChar char="•"/>
            </a:pPr>
            <a:r>
              <a:rPr lang="en-US" sz="2400" i="1" dirty="0"/>
              <a:t>O</a:t>
            </a:r>
            <a:r>
              <a:rPr lang="en-US" sz="2400" i="1" dirty="0" smtClean="0"/>
              <a:t>ne thing you did well </a:t>
            </a:r>
            <a:endParaRPr lang="en-US" sz="2400" i="1" dirty="0"/>
          </a:p>
          <a:p>
            <a:pPr marL="342900" indent="-342900">
              <a:buFont typeface="Arial" charset="0"/>
              <a:buChar char="•"/>
            </a:pPr>
            <a:r>
              <a:rPr lang="en-US" sz="2400" i="1" dirty="0"/>
              <a:t>O</a:t>
            </a:r>
            <a:r>
              <a:rPr lang="en-US" sz="2400" i="1" dirty="0" smtClean="0"/>
              <a:t>ne thing you want to improve.</a:t>
            </a:r>
            <a:endParaRPr lang="en-US" sz="2400" i="1" dirty="0"/>
          </a:p>
        </p:txBody>
      </p:sp>
    </p:spTree>
    <p:extLst>
      <p:ext uri="{BB962C8B-B14F-4D97-AF65-F5344CB8AC3E}">
        <p14:creationId xmlns:p14="http://schemas.microsoft.com/office/powerpoint/2010/main" val="98214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linds(horizontal)">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dissolv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dissolv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dissolve">
                                      <p:cBhvr>
                                        <p:cTn id="27" dur="500"/>
                                        <p:tgtEl>
                                          <p:spTgt spid="10">
                                            <p:txEl>
                                              <p:pRg st="1" end="1"/>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a:t>
            </a:r>
            <a:r>
              <a:rPr lang="en-US" b="1" dirty="0"/>
              <a:t>6</a:t>
            </a:r>
          </a:p>
        </p:txBody>
      </p:sp>
      <p:sp>
        <p:nvSpPr>
          <p:cNvPr id="3" name="Content Placeholder 2"/>
          <p:cNvSpPr>
            <a:spLocks noGrp="1"/>
          </p:cNvSpPr>
          <p:nvPr>
            <p:ph type="body" idx="1"/>
          </p:nvPr>
        </p:nvSpPr>
        <p:spPr>
          <a:xfrm>
            <a:off x="1097280" y="4453127"/>
            <a:ext cx="10058400" cy="1628695"/>
          </a:xfrm>
        </p:spPr>
        <p:txBody>
          <a:bodyPr>
            <a:normAutofit fontScale="70000" lnSpcReduction="20000"/>
          </a:bodyPr>
          <a:lstStyle/>
          <a:p>
            <a:pPr algn="ctr"/>
            <a:r>
              <a:rPr lang="en-US" sz="8000" b="1" dirty="0" smtClean="0">
                <a:solidFill>
                  <a:schemeClr val="accent1"/>
                </a:solidFill>
              </a:rPr>
              <a:t>Practice Conversation pattern WITH infographic</a:t>
            </a:r>
            <a:endParaRPr lang="en-US" sz="8000" b="1" dirty="0">
              <a:solidFill>
                <a:schemeClr val="accent1"/>
              </a:solidFill>
            </a:endParaRPr>
          </a:p>
        </p:txBody>
      </p:sp>
      <p:pic>
        <p:nvPicPr>
          <p:cNvPr id="4" name="Picture 3"/>
          <p:cNvPicPr>
            <a:picLocks noChangeAspect="1"/>
          </p:cNvPicPr>
          <p:nvPr/>
        </p:nvPicPr>
        <p:blipFill>
          <a:blip r:embed="rId3"/>
          <a:stretch>
            <a:fillRect/>
          </a:stretch>
        </p:blipFill>
        <p:spPr>
          <a:xfrm>
            <a:off x="9188408" y="397445"/>
            <a:ext cx="2466414" cy="2406258"/>
          </a:xfrm>
          <a:prstGeom prst="rect">
            <a:avLst/>
          </a:prstGeom>
        </p:spPr>
      </p:pic>
    </p:spTree>
    <p:extLst>
      <p:ext uri="{BB962C8B-B14F-4D97-AF65-F5344CB8AC3E}">
        <p14:creationId xmlns:p14="http://schemas.microsoft.com/office/powerpoint/2010/main" val="34178168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66972" y="1568612"/>
            <a:ext cx="10872897" cy="4022725"/>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a:latin typeface="Calibri" charset="0"/>
                <a:ea typeface="Calibri" charset="0"/>
                <a:cs typeface="Calibri" charset="0"/>
              </a:rPr>
              <a:t>review the Conversation </a:t>
            </a:r>
            <a:r>
              <a:rPr lang="en-US" sz="3600" dirty="0" smtClean="0">
                <a:latin typeface="Calibri" charset="0"/>
                <a:ea typeface="Calibri" charset="0"/>
                <a:cs typeface="Calibri" charset="0"/>
              </a:rPr>
              <a:t>Pattern</a:t>
            </a:r>
          </a:p>
          <a:p>
            <a:pPr lvl="1"/>
            <a:endParaRPr lang="en-US" sz="800" dirty="0" smtClean="0">
              <a:latin typeface="Calibri" charset="0"/>
              <a:ea typeface="Calibri" charset="0"/>
              <a:cs typeface="Calibri" charset="0"/>
            </a:endParaRP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practice </a:t>
            </a:r>
            <a:r>
              <a:rPr lang="en-US" sz="3600" dirty="0" smtClean="0">
                <a:latin typeface="Calibri" charset="0"/>
                <a:ea typeface="Calibri" charset="0"/>
                <a:cs typeface="Calibri" charset="0"/>
              </a:rPr>
              <a:t>using the Conversation Pattern with </a:t>
            </a:r>
            <a:r>
              <a:rPr lang="en-US" sz="3600" dirty="0">
                <a:latin typeface="Calibri" charset="0"/>
                <a:ea typeface="Calibri" charset="0"/>
                <a:cs typeface="Calibri" charset="0"/>
              </a:rPr>
              <a:t>an </a:t>
            </a:r>
            <a:r>
              <a:rPr lang="en-US" sz="3600" dirty="0" smtClean="0">
                <a:latin typeface="Calibri" charset="0"/>
                <a:ea typeface="Calibri" charset="0"/>
                <a:cs typeface="Calibri" charset="0"/>
              </a:rPr>
              <a:t>Infographic</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have a conversation with a </a:t>
            </a:r>
            <a:r>
              <a:rPr lang="en-US" sz="3600" dirty="0" smtClean="0">
                <a:latin typeface="Calibri" charset="0"/>
                <a:ea typeface="Calibri" charset="0"/>
                <a:cs typeface="Calibri" charset="0"/>
              </a:rPr>
              <a:t>partner</a:t>
            </a:r>
            <a:endParaRPr lang="en-US" sz="3600" dirty="0">
              <a:latin typeface="Calibri" charset="0"/>
              <a:ea typeface="Calibri" charset="0"/>
              <a:cs typeface="Calibri" charset="0"/>
            </a:endParaRP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29167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Effect transition="in" filter="blinds(horizontal)">
                                      <p:cBhvr>
                                        <p:cTn id="1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358589" y="1371671"/>
            <a:ext cx="6781466" cy="5078313"/>
          </a:xfrm>
          <a:prstGeom prst="rect">
            <a:avLst/>
          </a:prstGeom>
        </p:spPr>
        <p:txBody>
          <a:bodyPr wrap="square">
            <a:spAutoFit/>
          </a:bodyPr>
          <a:lstStyle/>
          <a:p>
            <a:pPr marL="285750" indent="-285750">
              <a:buFont typeface="Arial" charset="0"/>
              <a:buChar char="•"/>
              <a:defRPr/>
            </a:pPr>
            <a:r>
              <a:rPr lang="en-US" sz="2400" i="1" dirty="0"/>
              <a:t>We </a:t>
            </a:r>
            <a:r>
              <a:rPr lang="en-US" sz="2400" i="1" dirty="0" smtClean="0"/>
              <a:t>have learned and practiced how to </a:t>
            </a:r>
            <a:r>
              <a:rPr lang="en-US" sz="2400" b="1" i="1" dirty="0" smtClean="0"/>
              <a:t>CLARIFY</a:t>
            </a:r>
            <a:r>
              <a:rPr lang="en-US" sz="2400" i="1" dirty="0" smtClean="0"/>
              <a:t> our ideas by using the Conversation Pattern.</a:t>
            </a:r>
          </a:p>
          <a:p>
            <a:pPr marL="285750" indent="-285750">
              <a:buFont typeface="Arial" charset="0"/>
              <a:buChar char="•"/>
              <a:defRPr/>
            </a:pPr>
            <a:endParaRPr lang="en-US" sz="1200" i="1" dirty="0"/>
          </a:p>
          <a:p>
            <a:pPr marL="285750" indent="-285750">
              <a:buFont typeface="Arial" charset="0"/>
              <a:buChar char="•"/>
              <a:defRPr/>
            </a:pPr>
            <a:r>
              <a:rPr lang="en-US" sz="2400" i="1" dirty="0" smtClean="0"/>
              <a:t>Today’s </a:t>
            </a:r>
            <a:r>
              <a:rPr lang="en-US" sz="2400" i="1" dirty="0"/>
              <a:t>lesson will focus on </a:t>
            </a:r>
            <a:r>
              <a:rPr lang="en-US" sz="2400" i="1" dirty="0" smtClean="0"/>
              <a:t>reviewing the Constructive Conversation Skills- CREATE &amp; CLARIFY</a:t>
            </a:r>
          </a:p>
          <a:p>
            <a:pPr marL="285750" indent="-285750">
              <a:buFont typeface="Arial" charset="0"/>
              <a:buChar char="•"/>
              <a:defRPr/>
            </a:pPr>
            <a:endParaRPr lang="en-US" sz="2400" i="1" dirty="0"/>
          </a:p>
          <a:p>
            <a:pPr marL="285750" indent="-285750">
              <a:buFont typeface="Arial" charset="0"/>
              <a:buChar char="•"/>
              <a:defRPr/>
            </a:pPr>
            <a:r>
              <a:rPr lang="en-US" sz="2400" i="1" dirty="0" smtClean="0"/>
              <a:t>When we CLARIFY we make our ideas clearer for ourselves and our partners. </a:t>
            </a:r>
          </a:p>
          <a:p>
            <a:pPr marL="285750" indent="-285750">
              <a:buFont typeface="Arial" charset="0"/>
              <a:buChar char="•"/>
              <a:defRPr/>
            </a:pPr>
            <a:endParaRPr lang="en-US" sz="2400" i="1" dirty="0"/>
          </a:p>
          <a:p>
            <a:pPr marL="285750" indent="-285750">
              <a:buFont typeface="Arial" charset="0"/>
              <a:buChar char="•"/>
              <a:defRPr/>
            </a:pPr>
            <a:r>
              <a:rPr lang="en-US" sz="2400" i="1" dirty="0"/>
              <a:t>We </a:t>
            </a:r>
            <a:r>
              <a:rPr lang="en-US" sz="2400" i="1" dirty="0" smtClean="0"/>
              <a:t>CLARIFY each other’s ideas by </a:t>
            </a:r>
            <a:r>
              <a:rPr lang="en-US" sz="2400" b="1" i="1" dirty="0"/>
              <a:t>paraphrasing</a:t>
            </a:r>
            <a:r>
              <a:rPr lang="en-US" sz="2400" i="1" dirty="0"/>
              <a:t>, </a:t>
            </a:r>
            <a:r>
              <a:rPr lang="en-US" sz="2400" b="1" i="1" dirty="0"/>
              <a:t>building on</a:t>
            </a:r>
            <a:r>
              <a:rPr lang="en-US" sz="2400" i="1" dirty="0"/>
              <a:t>, and </a:t>
            </a:r>
            <a:r>
              <a:rPr lang="en-US" sz="2400" b="1" i="1" dirty="0"/>
              <a:t>prompting each other.</a:t>
            </a:r>
          </a:p>
          <a:p>
            <a:pPr marL="285750" indent="-285750">
              <a:buFont typeface="Arial" charset="0"/>
              <a:buChar char="•"/>
              <a:defRPr/>
            </a:pPr>
            <a:endParaRPr lang="en-US" sz="2400" dirty="0" smtClean="0"/>
          </a:p>
          <a:p>
            <a:pPr marL="285750" indent="-285750">
              <a:buFont typeface="Arial" charset="0"/>
              <a:buChar char="•"/>
              <a:defRPr/>
            </a:pPr>
            <a:r>
              <a:rPr lang="en-US" sz="2400" dirty="0" smtClean="0"/>
              <a:t>We will use what we know about CLARIFY and CREATE ideas with an infographic. </a:t>
            </a:r>
            <a:endParaRPr lang="en-US" sz="2400"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Practice CREATE &amp; CLARIFY</a:t>
            </a:r>
            <a:endParaRPr lang="en-US" sz="3600" b="1" dirty="0">
              <a:solidFill>
                <a:schemeClr val="accent2"/>
              </a:solidFill>
              <a:latin typeface="+mj-lt"/>
            </a:endParaRPr>
          </a:p>
        </p:txBody>
      </p:sp>
    </p:spTree>
    <p:extLst>
      <p:ext uri="{BB962C8B-B14F-4D97-AF65-F5344CB8AC3E}">
        <p14:creationId xmlns:p14="http://schemas.microsoft.com/office/powerpoint/2010/main" val="178578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dissolve">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50288"/>
            <a:ext cx="6884896" cy="1231672"/>
          </a:xfrm>
          <a:ln>
            <a:noFill/>
          </a:ln>
        </p:spPr>
        <p:txBody>
          <a:bodyPr>
            <a:noAutofit/>
          </a:bodyPr>
          <a:lstStyle/>
          <a:p>
            <a:pPr algn="ctr"/>
            <a:r>
              <a:rPr lang="en-US" sz="4000" b="1" dirty="0" smtClean="0"/>
              <a:t>Let’s Review the </a:t>
            </a:r>
            <a:br>
              <a:rPr lang="en-US" sz="4000" b="1" dirty="0" smtClean="0"/>
            </a:br>
            <a:r>
              <a:rPr lang="en-US" sz="4000" b="1" dirty="0" smtClean="0"/>
              <a:t>Conversation Pattern</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THE CONVERSATION PATTERN</a:t>
            </a:r>
            <a:endParaRPr lang="en-US" sz="2400" b="1" dirty="0">
              <a:solidFill>
                <a:schemeClr val="bg1"/>
              </a:solidFill>
            </a:endParaRPr>
          </a:p>
        </p:txBody>
      </p:sp>
      <p:sp>
        <p:nvSpPr>
          <p:cNvPr id="18" name="TextBox 17"/>
          <p:cNvSpPr txBox="1"/>
          <p:nvPr/>
        </p:nvSpPr>
        <p:spPr>
          <a:xfrm>
            <a:off x="358588" y="1398502"/>
            <a:ext cx="6884894" cy="132343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000" b="1" i="1" dirty="0" smtClean="0"/>
              <a:t>Paraphrase:</a:t>
            </a:r>
          </a:p>
          <a:p>
            <a:r>
              <a:rPr lang="en-US" sz="2000" dirty="0" smtClean="0"/>
              <a:t>This means you listen to your partner.  Then, you restate your partner’s ideas in your own words.  Paraphrasing helps you to CLARIFY and make sure you understand what your partner said.</a:t>
            </a:r>
            <a:endParaRPr lang="en-US" sz="2000" dirty="0"/>
          </a:p>
        </p:txBody>
      </p:sp>
      <p:sp>
        <p:nvSpPr>
          <p:cNvPr id="19" name="Rectangle 18"/>
          <p:cNvSpPr/>
          <p:nvPr/>
        </p:nvSpPr>
        <p:spPr>
          <a:xfrm>
            <a:off x="358587" y="2955026"/>
            <a:ext cx="6884895"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a:t>Build on each other’s </a:t>
            </a:r>
            <a:r>
              <a:rPr lang="en-US" sz="2000" b="1" i="1" dirty="0" smtClean="0"/>
              <a:t>ideas:</a:t>
            </a:r>
          </a:p>
          <a:p>
            <a:r>
              <a:rPr lang="en-US" sz="2000" dirty="0" smtClean="0"/>
              <a:t>This </a:t>
            </a:r>
            <a:r>
              <a:rPr lang="en-US" sz="2000" dirty="0"/>
              <a:t>means </a:t>
            </a:r>
            <a:r>
              <a:rPr lang="en-US" sz="2000" dirty="0" smtClean="0"/>
              <a:t>you listen to what your partner says.  Then, add details to the ideas.  Details help to make the ideas better.</a:t>
            </a:r>
          </a:p>
          <a:p>
            <a:endParaRPr lang="en-US" sz="2000" dirty="0"/>
          </a:p>
        </p:txBody>
      </p:sp>
      <p:sp>
        <p:nvSpPr>
          <p:cNvPr id="20" name="Rectangle 19"/>
          <p:cNvSpPr/>
          <p:nvPr/>
        </p:nvSpPr>
        <p:spPr>
          <a:xfrm>
            <a:off x="358586" y="4517089"/>
            <a:ext cx="6884896"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smtClean="0"/>
              <a:t>Prompt:</a:t>
            </a:r>
          </a:p>
          <a:p>
            <a:r>
              <a:rPr lang="en-US" sz="2000" dirty="0" smtClean="0"/>
              <a:t>This </a:t>
            </a:r>
            <a:r>
              <a:rPr lang="en-US" sz="2000" dirty="0"/>
              <a:t>means </a:t>
            </a:r>
            <a:r>
              <a:rPr lang="en-US" sz="2000" dirty="0" smtClean="0"/>
              <a:t>you tell your partner to give you more information.</a:t>
            </a:r>
          </a:p>
          <a:p>
            <a:endParaRPr lang="en-US" sz="2000" dirty="0"/>
          </a:p>
          <a:p>
            <a:endParaRPr lang="en-US" sz="2000" dirty="0"/>
          </a:p>
        </p:txBody>
      </p:sp>
      <p:sp>
        <p:nvSpPr>
          <p:cNvPr id="21" name="Oval 20"/>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88382" y="2312688"/>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382" y="4143133"/>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0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9" presetClass="entr" presetSubtype="0" fill="hold" grpId="2"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grpId="2"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2" grpId="0" animBg="1"/>
      <p:bldP spid="22" grpId="1" animBg="1"/>
      <p:bldP spid="23" grpId="0" animBg="1"/>
      <p:bldP spid="2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578" y="6366993"/>
            <a:ext cx="12156422" cy="446276"/>
          </a:xfrm>
          <a:prstGeom prst="rect">
            <a:avLst/>
          </a:prstGeom>
          <a:noFill/>
        </p:spPr>
        <p:txBody>
          <a:bodyPr wrap="square" rtlCol="0">
            <a:spAutoFit/>
          </a:bodyPr>
          <a:lstStyle/>
          <a:p>
            <a:r>
              <a:rPr lang="en-US" sz="2300" b="1" dirty="0" smtClean="0">
                <a:solidFill>
                  <a:schemeClr val="bg1"/>
                </a:solidFill>
              </a:rPr>
              <a:t>MODEL/GUIDED PRACTICE – ROWS OF COMMUNICATION- CONSTRUCTIVE CONVERSATION SKILLS</a:t>
            </a:r>
            <a:endParaRPr lang="en-US" sz="2300" dirty="0">
              <a:solidFill>
                <a:schemeClr val="bg1"/>
              </a:solidFill>
            </a:endParaRPr>
          </a:p>
        </p:txBody>
      </p:sp>
      <p:sp>
        <p:nvSpPr>
          <p:cNvPr id="8" name="Rectangle 7"/>
          <p:cNvSpPr/>
          <p:nvPr/>
        </p:nvSpPr>
        <p:spPr>
          <a:xfrm>
            <a:off x="204267" y="1654248"/>
            <a:ext cx="7906064" cy="4401205"/>
          </a:xfrm>
          <a:prstGeom prst="rect">
            <a:avLst/>
          </a:prstGeom>
          <a:solidFill>
            <a:schemeClr val="accent1">
              <a:lumMod val="20000"/>
              <a:lumOff val="80000"/>
            </a:schemeClr>
          </a:solidFill>
          <a:ln w="38100">
            <a:solidFill>
              <a:schemeClr val="accent1"/>
            </a:solidFill>
          </a:ln>
        </p:spPr>
        <p:txBody>
          <a:bodyPr wrap="square">
            <a:spAutoFit/>
          </a:bodyPr>
          <a:lstStyle/>
          <a:p>
            <a:r>
              <a:rPr lang="en-US" sz="2800" i="1" dirty="0" smtClean="0">
                <a:latin typeface="Calibri" charset="0"/>
                <a:ea typeface="Calibri" charset="0"/>
                <a:cs typeface="Calibri" charset="0"/>
              </a:rPr>
              <a:t>Now you will work with your partners to review all you know about the Conversation Skills.</a:t>
            </a:r>
          </a:p>
          <a:p>
            <a:endParaRPr lang="en-US" sz="800" i="1" dirty="0">
              <a:latin typeface="Calibri" charset="0"/>
              <a:ea typeface="Calibri" charset="0"/>
              <a:cs typeface="Calibri" charset="0"/>
            </a:endParaRPr>
          </a:p>
          <a:p>
            <a:r>
              <a:rPr lang="en-US" sz="2800" i="1" dirty="0" smtClean="0">
                <a:latin typeface="Calibri" charset="0"/>
                <a:ea typeface="Calibri" charset="0"/>
                <a:cs typeface="Calibri" charset="0"/>
              </a:rPr>
              <a:t>We will use the ideas we charted together and our Skills Poster to discuss with our partners.</a:t>
            </a:r>
          </a:p>
          <a:p>
            <a:endParaRPr lang="en-US" sz="800" dirty="0" smtClean="0">
              <a:latin typeface="Calibri" charset="0"/>
              <a:ea typeface="Calibri" charset="0"/>
              <a:cs typeface="Calibri" charset="0"/>
            </a:endParaRPr>
          </a:p>
          <a:p>
            <a:endParaRPr lang="en-US" sz="800" dirty="0" smtClean="0">
              <a:latin typeface="Calibri" charset="0"/>
              <a:ea typeface="Calibri" charset="0"/>
              <a:cs typeface="Calibri" charset="0"/>
            </a:endParaRPr>
          </a:p>
          <a:p>
            <a:r>
              <a:rPr lang="en-US" sz="2800" b="1" dirty="0" smtClean="0">
                <a:latin typeface="Calibri" charset="0"/>
                <a:ea typeface="Calibri" charset="0"/>
                <a:cs typeface="Calibri" charset="0"/>
              </a:rPr>
              <a:t>The prompt is:</a:t>
            </a:r>
          </a:p>
          <a:p>
            <a:endParaRPr lang="en-US" sz="1600" dirty="0" smtClean="0">
              <a:latin typeface="Calibri" charset="0"/>
              <a:ea typeface="Calibri" charset="0"/>
              <a:cs typeface="Calibri" charset="0"/>
            </a:endParaRPr>
          </a:p>
          <a:p>
            <a:pPr marL="457200" indent="-457200">
              <a:buFont typeface="Arial" charset="0"/>
              <a:buChar char="•"/>
            </a:pPr>
            <a:r>
              <a:rPr lang="en-US" sz="2800" dirty="0" smtClean="0">
                <a:latin typeface="Calibri" charset="0"/>
                <a:ea typeface="Calibri" charset="0"/>
                <a:cs typeface="Calibri" charset="0"/>
              </a:rPr>
              <a:t>What </a:t>
            </a:r>
            <a:r>
              <a:rPr lang="en-US" sz="2800" dirty="0">
                <a:latin typeface="Calibri" charset="0"/>
                <a:ea typeface="Calibri" charset="0"/>
                <a:cs typeface="Calibri" charset="0"/>
              </a:rPr>
              <a:t>do you know </a:t>
            </a:r>
            <a:r>
              <a:rPr lang="en-US" sz="2800" dirty="0" smtClean="0">
                <a:latin typeface="Calibri" charset="0"/>
                <a:ea typeface="Calibri" charset="0"/>
                <a:cs typeface="Calibri" charset="0"/>
              </a:rPr>
              <a:t>about </a:t>
            </a:r>
            <a:r>
              <a:rPr lang="en-US" sz="2800" b="1" u="sng" dirty="0" smtClean="0">
                <a:latin typeface="Calibri" charset="0"/>
                <a:ea typeface="Calibri" charset="0"/>
                <a:cs typeface="Calibri" charset="0"/>
              </a:rPr>
              <a:t>Conversation Skills</a:t>
            </a:r>
            <a:r>
              <a:rPr lang="en-US" sz="2800" dirty="0" smtClean="0">
                <a:latin typeface="Calibri" charset="0"/>
                <a:ea typeface="Calibri" charset="0"/>
                <a:cs typeface="Calibri" charset="0"/>
              </a:rPr>
              <a:t>? </a:t>
            </a:r>
          </a:p>
          <a:p>
            <a:endParaRPr lang="en-US" sz="1600" dirty="0">
              <a:latin typeface="Calibri" charset="0"/>
              <a:ea typeface="Calibri" charset="0"/>
              <a:cs typeface="Calibri" charset="0"/>
            </a:endParaRPr>
          </a:p>
          <a:p>
            <a:pPr marL="457200" indent="-457200">
              <a:buFont typeface="Arial" charset="0"/>
              <a:buChar char="•"/>
            </a:pPr>
            <a:r>
              <a:rPr lang="en-US" sz="2800" dirty="0" smtClean="0">
                <a:latin typeface="Calibri" charset="0"/>
                <a:ea typeface="Calibri" charset="0"/>
                <a:cs typeface="Calibri" charset="0"/>
              </a:rPr>
              <a:t>What </a:t>
            </a:r>
            <a:r>
              <a:rPr lang="en-US" sz="2800" dirty="0">
                <a:latin typeface="Calibri" charset="0"/>
                <a:ea typeface="Calibri" charset="0"/>
                <a:cs typeface="Calibri" charset="0"/>
              </a:rPr>
              <a:t>does it </a:t>
            </a:r>
            <a:r>
              <a:rPr lang="en-US" sz="2800" b="1" dirty="0">
                <a:latin typeface="Calibri" charset="0"/>
                <a:ea typeface="Calibri" charset="0"/>
                <a:cs typeface="Calibri" charset="0"/>
              </a:rPr>
              <a:t>look like </a:t>
            </a:r>
            <a:r>
              <a:rPr lang="en-US" sz="2800" dirty="0">
                <a:latin typeface="Calibri" charset="0"/>
                <a:ea typeface="Calibri" charset="0"/>
                <a:cs typeface="Calibri" charset="0"/>
              </a:rPr>
              <a:t>and </a:t>
            </a:r>
            <a:r>
              <a:rPr lang="en-US" sz="2800" b="1" dirty="0">
                <a:latin typeface="Calibri" charset="0"/>
                <a:ea typeface="Calibri" charset="0"/>
                <a:cs typeface="Calibri" charset="0"/>
              </a:rPr>
              <a:t>sound like</a:t>
            </a:r>
            <a:r>
              <a:rPr lang="en-US" sz="2800" dirty="0">
                <a:latin typeface="Calibri" charset="0"/>
                <a:ea typeface="Calibri" charset="0"/>
                <a:cs typeface="Calibri" charset="0"/>
              </a:rPr>
              <a:t> when you use them?</a:t>
            </a:r>
            <a:endParaRPr lang="en-US" sz="2800" dirty="0"/>
          </a:p>
        </p:txBody>
      </p:sp>
      <p:sp>
        <p:nvSpPr>
          <p:cNvPr id="2" name="TextBox 1"/>
          <p:cNvSpPr txBox="1"/>
          <p:nvPr/>
        </p:nvSpPr>
        <p:spPr>
          <a:xfrm>
            <a:off x="1694768" y="441057"/>
            <a:ext cx="8838042" cy="769441"/>
          </a:xfrm>
          <a:prstGeom prst="rect">
            <a:avLst/>
          </a:prstGeom>
          <a:noFill/>
        </p:spPr>
        <p:txBody>
          <a:bodyPr wrap="square" rtlCol="0">
            <a:spAutoFit/>
          </a:bodyPr>
          <a:lstStyle/>
          <a:p>
            <a:r>
              <a:rPr lang="en-US" sz="4400" b="1" dirty="0" smtClean="0">
                <a:latin typeface="+mj-lt"/>
              </a:rPr>
              <a:t>Review Conversation Skills</a:t>
            </a:r>
            <a:endParaRPr lang="en-US" sz="4400" b="1" dirty="0">
              <a:latin typeface="+mj-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75" y="308849"/>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RowsOfCommunicationIcon.jpeg"/>
          <p:cNvPicPr/>
          <p:nvPr/>
        </p:nvPicPr>
        <p:blipFill>
          <a:blip r:embed="rId4">
            <a:extLst>
              <a:ext uri="{28A0092B-C50C-407E-A947-70E740481C1C}">
                <a14:useLocalDpi xmlns:a14="http://schemas.microsoft.com/office/drawing/2010/main" val="0"/>
              </a:ext>
            </a:extLst>
          </a:blip>
          <a:srcRect/>
          <a:stretch>
            <a:fillRect/>
          </a:stretch>
        </p:blipFill>
        <p:spPr bwMode="auto">
          <a:xfrm>
            <a:off x="8428380" y="308849"/>
            <a:ext cx="1113185" cy="1095414"/>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 Box 1116"/>
          <p:cNvSpPr txBox="1">
            <a:spLocks/>
          </p:cNvSpPr>
          <p:nvPr/>
        </p:nvSpPr>
        <p:spPr>
          <a:xfrm>
            <a:off x="8245630" y="1655692"/>
            <a:ext cx="3709951" cy="4398315"/>
          </a:xfrm>
          <a:prstGeom prst="rect">
            <a:avLst/>
          </a:prstGeom>
          <a:noFill/>
          <a:ln w="44450">
            <a:solidFill>
              <a:srgbClr val="000000"/>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b="1" u="sng" cap="all" dirty="0">
                <a:effectLst/>
                <a:latin typeface="Calibri" charset="0"/>
                <a:ea typeface="Calibri" charset="0"/>
                <a:cs typeface="Times New Roman" charset="0"/>
              </a:rPr>
              <a:t>rows of communication</a:t>
            </a:r>
            <a:endParaRPr lang="en-US" dirty="0">
              <a:effectLst/>
              <a:latin typeface="Avenir Next" charset="0"/>
              <a:ea typeface="Calibri" charset="0"/>
              <a:cs typeface="Times New Roman" charset="0"/>
            </a:endParaRPr>
          </a:p>
          <a:p>
            <a:pPr marL="0" marR="0" algn="ctr">
              <a:spcBef>
                <a:spcPts val="0"/>
              </a:spcBef>
              <a:spcAft>
                <a:spcPts val="0"/>
              </a:spcAft>
            </a:pPr>
            <a:r>
              <a:rPr lang="en-US" sz="500" dirty="0">
                <a:effectLst/>
                <a:latin typeface="Avenir Next" charset="0"/>
                <a:ea typeface="Calibri" charset="0"/>
                <a:cs typeface="Times New Roman" charset="0"/>
              </a:rPr>
              <a:t> </a:t>
            </a:r>
            <a:endParaRPr lang="en-US" sz="1200" dirty="0">
              <a:effectLst/>
              <a:latin typeface="Avenir Next" charset="0"/>
              <a:ea typeface="Calibri" charset="0"/>
              <a:cs typeface="Times New Roman" charset="0"/>
            </a:endParaRPr>
          </a:p>
          <a:p>
            <a:pPr marL="342900" marR="0" lvl="0" indent="-342900">
              <a:spcBef>
                <a:spcPts val="0"/>
              </a:spcBef>
              <a:spcAft>
                <a:spcPts val="0"/>
              </a:spcAft>
              <a:buFont typeface="+mj-lt"/>
              <a:buAutoNum type="arabicPeriod"/>
            </a:pPr>
            <a:r>
              <a:rPr lang="en-US" sz="1550" dirty="0">
                <a:effectLst/>
                <a:latin typeface="Calibri" charset="0"/>
                <a:ea typeface="Times New Roman" charset="0"/>
                <a:cs typeface="Times New Roman" charset="0"/>
              </a:rPr>
              <a:t>Form two rows (Row A &amp; Row B) facing each other so that each person has a partner.</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Times New Roman" charset="0"/>
                <a:cs typeface="Times New Roman" charset="0"/>
              </a:rPr>
              <a:t>Sit down so that you are facing your partner from the other row.</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Times New Roman" charset="0"/>
                <a:cs typeface="Times New Roman" charset="0"/>
              </a:rPr>
              <a:t>Think about the prompt.</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Times New Roman" charset="0"/>
                <a:cs typeface="Times New Roman" charset="0"/>
              </a:rPr>
              <a:t>Take turns sharing ideas with your partner.</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Times New Roman" charset="0"/>
                <a:cs typeface="Times New Roman" charset="0"/>
              </a:rPr>
              <a:t>Stand up and thank your partner.</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Calibri" charset="0"/>
                <a:cs typeface="Arial" charset="0"/>
              </a:rPr>
              <a:t>Row A moves one position to the left. The partner at the end of Line A moves down the center aisle to the other end.</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Calibri" charset="0"/>
                <a:cs typeface="Arial" charset="0"/>
              </a:rPr>
              <a:t>Repeat steps 2-5 with your new partner.</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Calibri" charset="0"/>
                <a:cs typeface="Arial" charset="0"/>
              </a:rPr>
              <a:t>Repeat the process again to share with a third partner. </a:t>
            </a:r>
            <a:endParaRPr lang="en-US" sz="1550" dirty="0">
              <a:effectLst/>
              <a:latin typeface="Avenir Next" charset="0"/>
              <a:ea typeface="Calibri" charset="0"/>
              <a:cs typeface="Arial" charset="0"/>
            </a:endParaRPr>
          </a:p>
        </p:txBody>
      </p:sp>
    </p:spTree>
    <p:extLst>
      <p:ext uri="{BB962C8B-B14F-4D97-AF65-F5344CB8AC3E}">
        <p14:creationId xmlns:p14="http://schemas.microsoft.com/office/powerpoint/2010/main" val="99341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animEffect transition="in" filter="dissolve">
                                      <p:cBhvr>
                                        <p:cTn id="7" dur="500"/>
                                        <p:tgtEl>
                                          <p:spTgt spid="8">
                                            <p:txEl>
                                              <p:pRg st="7" end="7"/>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xEl>
                                              <p:pRg st="9" end="9"/>
                                            </p:txEl>
                                          </p:spTgt>
                                        </p:tgtEl>
                                        <p:attrNameLst>
                                          <p:attrName>style.visibility</p:attrName>
                                        </p:attrNameLst>
                                      </p:cBhvr>
                                      <p:to>
                                        <p:strVal val="visible"/>
                                      </p:to>
                                    </p:set>
                                    <p:animEffect transition="in" filter="dissolve">
                                      <p:cBhvr>
                                        <p:cTn id="10"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398" y="914399"/>
            <a:ext cx="3957635" cy="5220393"/>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842444" y="347397"/>
            <a:ext cx="6279580" cy="1546293"/>
          </a:xfrm>
        </p:spPr>
        <p:txBody>
          <a:bodyPr>
            <a:noAutofit/>
          </a:bodyPr>
          <a:lstStyle/>
          <a:p>
            <a:r>
              <a:rPr lang="en-US" sz="4000" dirty="0">
                <a:ea typeface="Calibri" charset="0"/>
                <a:cs typeface="Arial" charset="0"/>
              </a:rPr>
              <a:t>Which Conversation Norm will help </a:t>
            </a:r>
            <a:r>
              <a:rPr lang="en-US" sz="4000" dirty="0" smtClean="0">
                <a:ea typeface="Calibri" charset="0"/>
                <a:cs typeface="Arial" charset="0"/>
              </a:rPr>
              <a:t>you to </a:t>
            </a:r>
            <a:r>
              <a:rPr lang="en-US" sz="4000" b="1" dirty="0" smtClean="0">
                <a:ea typeface="Calibri" charset="0"/>
                <a:cs typeface="Arial" charset="0"/>
              </a:rPr>
              <a:t>CREATE and CLARIFY</a:t>
            </a:r>
            <a:r>
              <a:rPr lang="en-US" sz="4000" dirty="0" smtClean="0">
                <a:ea typeface="Calibri" charset="0"/>
                <a:cs typeface="Arial" charset="0"/>
              </a:rPr>
              <a:t>?</a:t>
            </a:r>
            <a:r>
              <a:rPr lang="en-US" sz="4000" b="1" dirty="0" smtClean="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1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p:cNvGrpSpPr/>
          <p:nvPr/>
        </p:nvGrpSpPr>
        <p:grpSpPr>
          <a:xfrm>
            <a:off x="3253044" y="2344089"/>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2079616" y="4318760"/>
            <a:ext cx="7374262" cy="646331"/>
          </a:xfrm>
          <a:prstGeom prst="rect">
            <a:avLst/>
          </a:prstGeom>
        </p:spPr>
        <p:txBody>
          <a:bodyPr wrap="square">
            <a:spAutoFit/>
          </a:bodyPr>
          <a:lstStyle/>
          <a:p>
            <a:r>
              <a:rPr lang="en-US" sz="2800" i="1" dirty="0"/>
              <a:t>I heard many of you </a:t>
            </a:r>
            <a:r>
              <a:rPr lang="en-US" sz="2800" i="1" dirty="0" smtClean="0"/>
              <a:t>say…</a:t>
            </a:r>
          </a:p>
          <a:p>
            <a:pPr marL="342900" indent="-342900">
              <a:buFont typeface="Arial" charset="0"/>
              <a:buChar char="•"/>
            </a:pPr>
            <a:endParaRPr lang="en-US" sz="800" i="1" dirty="0" smtClean="0"/>
          </a:p>
        </p:txBody>
      </p:sp>
      <p:sp>
        <p:nvSpPr>
          <p:cNvPr id="14" name="Oval 13"/>
          <p:cNvSpPr/>
          <p:nvPr/>
        </p:nvSpPr>
        <p:spPr>
          <a:xfrm>
            <a:off x="8259188" y="1500040"/>
            <a:ext cx="1472141" cy="156973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2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3483" y="0"/>
            <a:ext cx="4948518" cy="6260842"/>
          </a:xfrm>
          <a:prstGeom prst="rect">
            <a:avLst/>
          </a:prstGeom>
        </p:spPr>
      </p:pic>
      <p:sp>
        <p:nvSpPr>
          <p:cNvPr id="3" name="Title 2"/>
          <p:cNvSpPr>
            <a:spLocks noGrp="1"/>
          </p:cNvSpPr>
          <p:nvPr>
            <p:ph type="title" idx="4294967295"/>
          </p:nvPr>
        </p:nvSpPr>
        <p:spPr>
          <a:xfrm>
            <a:off x="358586" y="253706"/>
            <a:ext cx="6884896" cy="864112"/>
          </a:xfrm>
          <a:ln>
            <a:noFill/>
          </a:ln>
        </p:spPr>
        <p:txBody>
          <a:bodyPr>
            <a:noAutofit/>
          </a:bodyPr>
          <a:lstStyle/>
          <a:p>
            <a:pPr algn="ctr"/>
            <a:r>
              <a:rPr lang="en-US" b="1" dirty="0" smtClean="0"/>
              <a:t>What is the first step?</a:t>
            </a:r>
            <a:endParaRPr lang="en-US"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REVIEW THE CONVERSATION PATTERN</a:t>
            </a:r>
            <a:endParaRPr lang="en-US" sz="2400" b="1" dirty="0">
              <a:solidFill>
                <a:schemeClr val="bg1"/>
              </a:solidFill>
            </a:endParaRPr>
          </a:p>
        </p:txBody>
      </p:sp>
      <p:pic>
        <p:nvPicPr>
          <p:cNvPr id="8" name="Picture 7"/>
          <p:cNvPicPr/>
          <p:nvPr/>
        </p:nvPicPr>
        <p:blipFill rotWithShape="1">
          <a:blip r:embed="rId4">
            <a:extLst>
              <a:ext uri="{28A0092B-C50C-407E-A947-70E740481C1C}">
                <a14:useLocalDpi xmlns:a14="http://schemas.microsoft.com/office/drawing/2010/main" val="0"/>
              </a:ext>
            </a:extLst>
          </a:blip>
          <a:srcRect l="3736" t="75345" r="51624" b="1997"/>
          <a:stretch/>
        </p:blipFill>
        <p:spPr>
          <a:xfrm rot="5400000">
            <a:off x="2240061" y="2514600"/>
            <a:ext cx="2443193" cy="1530221"/>
          </a:xfrm>
          <a:prstGeom prst="rect">
            <a:avLst/>
          </a:prstGeom>
          <a:ln w="31750">
            <a:solidFill>
              <a:schemeClr val="tx1"/>
            </a:solidFill>
          </a:ln>
        </p:spPr>
      </p:pic>
    </p:spTree>
    <p:extLst>
      <p:ext uri="{BB962C8B-B14F-4D97-AF65-F5344CB8AC3E}">
        <p14:creationId xmlns:p14="http://schemas.microsoft.com/office/powerpoint/2010/main" val="172136172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869993"/>
            <a:ext cx="7054850" cy="5315967"/>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976907" y="-58322"/>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16" name="TextBox 15"/>
          <p:cNvSpPr txBox="1"/>
          <p:nvPr/>
        </p:nvSpPr>
        <p:spPr>
          <a:xfrm>
            <a:off x="9949598" y="800637"/>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4860" y="190409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sp>
        <p:nvSpPr>
          <p:cNvPr id="11" name="TextBox 10"/>
          <p:cNvSpPr txBox="1"/>
          <p:nvPr/>
        </p:nvSpPr>
        <p:spPr>
          <a:xfrm>
            <a:off x="5874860" y="3502462"/>
            <a:ext cx="2695398" cy="461665"/>
          </a:xfrm>
          <a:prstGeom prst="rect">
            <a:avLst/>
          </a:prstGeom>
          <a:noFill/>
        </p:spPr>
        <p:txBody>
          <a:bodyPr wrap="square" rtlCol="0">
            <a:spAutoFit/>
          </a:bodyPr>
          <a:lstStyle/>
          <a:p>
            <a:r>
              <a:rPr lang="en-US" sz="2400" b="1" dirty="0" smtClean="0">
                <a:solidFill>
                  <a:srgbClr val="FF0000"/>
                </a:solidFill>
              </a:rPr>
              <a:t>I also think</a:t>
            </a:r>
            <a:r>
              <a:rPr lang="mr-IN" sz="2400" b="1" dirty="0" smtClean="0">
                <a:solidFill>
                  <a:srgbClr val="FF0000"/>
                </a:solidFill>
              </a:rPr>
              <a:t>…</a:t>
            </a:r>
            <a:endParaRPr lang="en-US" sz="2400" b="1" dirty="0">
              <a:solidFill>
                <a:srgbClr val="FF0000"/>
              </a:solidFill>
            </a:endParaRPr>
          </a:p>
        </p:txBody>
      </p:sp>
      <p:sp>
        <p:nvSpPr>
          <p:cNvPr id="12" name="TextBox 11"/>
          <p:cNvSpPr txBox="1"/>
          <p:nvPr/>
        </p:nvSpPr>
        <p:spPr>
          <a:xfrm>
            <a:off x="5874860" y="5111419"/>
            <a:ext cx="4640739" cy="461665"/>
          </a:xfrm>
          <a:prstGeom prst="rect">
            <a:avLst/>
          </a:prstGeom>
          <a:noFill/>
        </p:spPr>
        <p:txBody>
          <a:bodyPr wrap="square" rtlCol="0">
            <a:spAutoFit/>
          </a:bodyPr>
          <a:lstStyle/>
          <a:p>
            <a:r>
              <a:rPr lang="en-US" sz="2400" b="1" dirty="0">
                <a:solidFill>
                  <a:srgbClr val="FF0000"/>
                </a:solidFill>
              </a:rPr>
              <a:t>How </a:t>
            </a:r>
            <a:r>
              <a:rPr lang="en-US" sz="2400" b="1" dirty="0" smtClean="0">
                <a:solidFill>
                  <a:srgbClr val="FF0000"/>
                </a:solidFill>
              </a:rPr>
              <a:t>else can </a:t>
            </a:r>
            <a:r>
              <a:rPr lang="en-US" sz="2400" b="1" dirty="0">
                <a:solidFill>
                  <a:srgbClr val="FF0000"/>
                </a:solidFill>
              </a:rPr>
              <a:t>you </a:t>
            </a:r>
            <a:r>
              <a:rPr lang="en-US" sz="2400" b="1" dirty="0" smtClean="0">
                <a:solidFill>
                  <a:srgbClr val="FF0000"/>
                </a:solidFill>
              </a:rPr>
              <a:t>add?</a:t>
            </a:r>
            <a:endParaRPr lang="en-US" sz="2400" b="1" dirty="0">
              <a:solidFill>
                <a:srgbClr val="FF0000"/>
              </a:solidFill>
              <a:latin typeface="Avenir Next" charset="0"/>
              <a:ea typeface="Calibri" charset="0"/>
              <a:cs typeface="Arial"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15608617"/>
              </p:ext>
            </p:extLst>
          </p:nvPr>
        </p:nvGraphicFramePr>
        <p:xfrm>
          <a:off x="167355" y="1083746"/>
          <a:ext cx="4581661" cy="4837432"/>
        </p:xfrm>
        <a:graphic>
          <a:graphicData uri="http://schemas.openxmlformats.org/drawingml/2006/table">
            <a:tbl>
              <a:tblPr firstCol="1" bandRow="1">
                <a:tableStyleId>{D7AC3CCA-C797-4891-BE02-D94E43425B78}</a:tableStyleId>
              </a:tblPr>
              <a:tblGrid>
                <a:gridCol w="4581661"/>
              </a:tblGrid>
              <a:tr h="448312">
                <a:tc>
                  <a:txBody>
                    <a:bodyPr/>
                    <a:lstStyle/>
                    <a:p>
                      <a:pPr marL="0" marR="0" algn="ctr">
                        <a:spcBef>
                          <a:spcPts val="0"/>
                        </a:spcBef>
                        <a:spcAft>
                          <a:spcPts val="0"/>
                        </a:spcAft>
                      </a:pPr>
                      <a:r>
                        <a:rPr lang="en-US" sz="2400" dirty="0">
                          <a:solidFill>
                            <a:schemeClr val="bg1"/>
                          </a:solidFill>
                          <a:effectLst/>
                        </a:rPr>
                        <a:t>PROMPT &amp; RESPONSE STARTERS</a:t>
                      </a:r>
                      <a:endParaRPr lang="en-US" sz="2400" dirty="0">
                        <a:solidFill>
                          <a:schemeClr val="bg1"/>
                        </a:solidFill>
                        <a:effectLst/>
                        <a:latin typeface="Avenir Next" charset="0"/>
                        <a:ea typeface="Calibri" charset="0"/>
                        <a:cs typeface="Arial" charset="0"/>
                      </a:endParaRPr>
                    </a:p>
                  </a:txBody>
                  <a:tcPr marL="68580" marR="68580" marT="0" marB="0" anchor="ctr">
                    <a:solidFill>
                      <a:schemeClr val="tx1"/>
                    </a:solidFill>
                  </a:tcPr>
                </a:tc>
              </a:tr>
              <a:tr h="346904">
                <a:tc>
                  <a:txBody>
                    <a:bodyPr/>
                    <a:lstStyle/>
                    <a:p>
                      <a:pPr marL="0" marR="0" algn="ctr">
                        <a:spcBef>
                          <a:spcPts val="0"/>
                        </a:spcBef>
                        <a:spcAft>
                          <a:spcPts val="0"/>
                        </a:spcAft>
                      </a:pPr>
                      <a:r>
                        <a:rPr lang="en-US" sz="2400" b="1" dirty="0" smtClean="0">
                          <a:effectLst/>
                          <a:latin typeface="+mn-lt"/>
                          <a:ea typeface="Abadi MT Condensed Extra Bold" charset="0"/>
                          <a:cs typeface="Abadi MT Condensed Extra Bold" charset="0"/>
                        </a:rPr>
                        <a:t>INITIAL IDEA</a:t>
                      </a:r>
                      <a:endParaRPr lang="en-US" sz="2400" b="1" dirty="0">
                        <a:effectLst/>
                        <a:latin typeface="+mn-lt"/>
                        <a:ea typeface="Abadi MT Condensed Extra Bold" charset="0"/>
                        <a:cs typeface="Abadi MT Condensed Extra Bold" charset="0"/>
                      </a:endParaRPr>
                    </a:p>
                  </a:txBody>
                  <a:tcPr marL="68580" marR="68580" marT="0" marB="0" anchor="ctr"/>
                </a:tc>
              </a:tr>
              <a:tr h="346904">
                <a:tc>
                  <a:txBody>
                    <a:bodyPr/>
                    <a:lstStyle/>
                    <a:p>
                      <a:pPr marL="0" marR="0" algn="ctr">
                        <a:spcBef>
                          <a:spcPts val="0"/>
                        </a:spcBef>
                        <a:spcAft>
                          <a:spcPts val="0"/>
                        </a:spcAft>
                      </a:pPr>
                      <a:r>
                        <a:rPr lang="en-US" sz="2400" b="0" dirty="0" smtClean="0">
                          <a:effectLst/>
                          <a:latin typeface="+mj-lt"/>
                          <a:ea typeface="Calibri" charset="0"/>
                          <a:cs typeface="Calibri" charset="0"/>
                        </a:rPr>
                        <a:t>I notice that…</a:t>
                      </a:r>
                    </a:p>
                  </a:txBody>
                  <a:tcPr marL="68580" marR="68580" marT="0" marB="0" anchor="ctr">
                    <a:noFill/>
                  </a:tcPr>
                </a:tc>
              </a:tr>
              <a:tr h="346904">
                <a:tc>
                  <a:txBody>
                    <a:bodyPr/>
                    <a:lstStyle/>
                    <a:p>
                      <a:pPr marL="0" marR="0" algn="ctr">
                        <a:spcBef>
                          <a:spcPts val="0"/>
                        </a:spcBef>
                        <a:spcAft>
                          <a:spcPts val="0"/>
                        </a:spcAft>
                      </a:pPr>
                      <a:r>
                        <a:rPr lang="en-US" sz="2400" b="1" dirty="0">
                          <a:effectLst/>
                          <a:latin typeface="+mn-lt"/>
                        </a:rPr>
                        <a:t>PARAPHRASE</a:t>
                      </a:r>
                      <a:endParaRPr lang="en-US" sz="2400" b="1" dirty="0">
                        <a:effectLst/>
                        <a:latin typeface="+mn-lt"/>
                        <a:ea typeface="Calibri" charset="0"/>
                        <a:cs typeface="Arial" charset="0"/>
                      </a:endParaRPr>
                    </a:p>
                  </a:txBody>
                  <a:tcPr marL="68580" marR="68580" marT="0" marB="0" anchor="ctr"/>
                </a:tc>
              </a:tr>
              <a:tr h="3469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kern="1200" dirty="0" smtClean="0">
                          <a:solidFill>
                            <a:schemeClr val="dk1"/>
                          </a:solidFill>
                          <a:effectLst/>
                          <a:latin typeface="+mj-lt"/>
                          <a:ea typeface="+mn-ea"/>
                          <a:cs typeface="+mn-cs"/>
                        </a:rPr>
                        <a:t>I heard you say…</a:t>
                      </a:r>
                      <a:endParaRPr lang="en-US" sz="2400" b="0" dirty="0" smtClean="0">
                        <a:effectLst/>
                        <a:latin typeface="+mj-lt"/>
                      </a:endParaRPr>
                    </a:p>
                    <a:p>
                      <a:pPr marL="0" marR="0" algn="ctr">
                        <a:spcBef>
                          <a:spcPts val="0"/>
                        </a:spcBef>
                        <a:spcAft>
                          <a:spcPts val="0"/>
                        </a:spcAft>
                      </a:pPr>
                      <a:r>
                        <a:rPr lang="en-US" sz="2400" b="0" dirty="0" smtClean="0">
                          <a:effectLst/>
                          <a:latin typeface="+mj-lt"/>
                        </a:rPr>
                        <a:t>I </a:t>
                      </a:r>
                      <a:r>
                        <a:rPr lang="en-US" sz="2400" b="0" dirty="0">
                          <a:effectLst/>
                          <a:latin typeface="+mj-lt"/>
                        </a:rPr>
                        <a:t>think you said</a:t>
                      </a:r>
                      <a:r>
                        <a:rPr lang="en-US" sz="2400" b="0" dirty="0" smtClean="0">
                          <a:effectLst/>
                          <a:latin typeface="+mj-lt"/>
                        </a:rPr>
                        <a:t>…</a:t>
                      </a:r>
                      <a:endParaRPr lang="en-US" sz="2400" b="0" dirty="0">
                        <a:effectLst/>
                        <a:latin typeface="+mj-lt"/>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effectLst/>
                          <a:latin typeface="+mn-lt"/>
                        </a:rPr>
                        <a:t>BUILD ON</a:t>
                      </a:r>
                      <a:endParaRPr lang="en-US" sz="2400" dirty="0">
                        <a:effectLst/>
                        <a:latin typeface="+mn-lt"/>
                        <a:ea typeface="Calibri" charset="0"/>
                        <a:cs typeface="Arial" charset="0"/>
                      </a:endParaRPr>
                    </a:p>
                  </a:txBody>
                  <a:tcPr marL="68580" marR="68580" marT="0" marB="0" anchor="ctr"/>
                </a:tc>
              </a:tr>
              <a:tr h="346904">
                <a:tc>
                  <a:txBody>
                    <a:bodyPr/>
                    <a:lstStyle/>
                    <a:p>
                      <a:pPr marL="0" marR="0" algn="ctr">
                        <a:spcBef>
                          <a:spcPts val="0"/>
                        </a:spcBef>
                        <a:spcAft>
                          <a:spcPts val="0"/>
                        </a:spcAft>
                      </a:pPr>
                      <a:r>
                        <a:rPr lang="en-US" sz="2400" b="0" dirty="0" smtClean="0">
                          <a:effectLst/>
                          <a:latin typeface="+mj-lt"/>
                          <a:ea typeface="Calibri" charset="0"/>
                          <a:cs typeface="Arial" charset="0"/>
                        </a:rPr>
                        <a:t>I would</a:t>
                      </a:r>
                      <a:r>
                        <a:rPr lang="en-US" sz="2400" b="0" baseline="0" dirty="0" smtClean="0">
                          <a:effectLst/>
                          <a:latin typeface="+mj-lt"/>
                          <a:ea typeface="Calibri" charset="0"/>
                          <a:cs typeface="Arial" charset="0"/>
                        </a:rPr>
                        <a:t> like to add…</a:t>
                      </a: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0" kern="1200" dirty="0" smtClean="0">
                          <a:solidFill>
                            <a:schemeClr val="dk1"/>
                          </a:solidFill>
                          <a:effectLst/>
                          <a:latin typeface="+mj-lt"/>
                          <a:ea typeface="+mn-ea"/>
                          <a:cs typeface="+mn-cs"/>
                        </a:rPr>
                        <a:t>I</a:t>
                      </a:r>
                      <a:r>
                        <a:rPr lang="en-US" sz="2400" b="0" kern="1200" baseline="0" dirty="0" smtClean="0">
                          <a:solidFill>
                            <a:schemeClr val="dk1"/>
                          </a:solidFill>
                          <a:effectLst/>
                          <a:latin typeface="+mj-lt"/>
                          <a:ea typeface="+mn-ea"/>
                          <a:cs typeface="+mn-cs"/>
                        </a:rPr>
                        <a:t> also think</a:t>
                      </a:r>
                      <a:r>
                        <a:rPr lang="en-US" sz="2400" b="0" kern="1200" dirty="0" smtClean="0">
                          <a:solidFill>
                            <a:schemeClr val="dk1"/>
                          </a:solidFill>
                          <a:effectLst/>
                          <a:latin typeface="+mj-lt"/>
                          <a:ea typeface="+mn-ea"/>
                          <a:cs typeface="+mn-cs"/>
                        </a:rPr>
                        <a:t>…</a:t>
                      </a: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effectLst/>
                        </a:rPr>
                        <a:t>PROMPT</a:t>
                      </a:r>
                      <a:endParaRPr lang="en-US" sz="2400" dirty="0">
                        <a:effectLst/>
                        <a:latin typeface="Avenir Next" charset="0"/>
                        <a:ea typeface="Calibri" charset="0"/>
                        <a:cs typeface="Arial" charset="0"/>
                      </a:endParaRPr>
                    </a:p>
                  </a:txBody>
                  <a:tcPr marL="68580" marR="68580" marT="0" marB="0" anchor="ctr"/>
                </a:tc>
              </a:tr>
              <a:tr h="548593">
                <a:tc>
                  <a:txBody>
                    <a:bodyPr/>
                    <a:lstStyle/>
                    <a:p>
                      <a:pPr marL="0" marR="0" algn="ctr">
                        <a:spcBef>
                          <a:spcPts val="0"/>
                        </a:spcBef>
                        <a:spcAft>
                          <a:spcPts val="0"/>
                        </a:spcAft>
                      </a:pPr>
                      <a:r>
                        <a:rPr lang="en-US" sz="2400" b="0" dirty="0" smtClean="0">
                          <a:effectLst/>
                          <a:latin typeface="+mj-lt"/>
                        </a:rPr>
                        <a:t>What</a:t>
                      </a:r>
                      <a:r>
                        <a:rPr lang="en-US" sz="2400" b="0" baseline="0" dirty="0" smtClean="0">
                          <a:effectLst/>
                          <a:latin typeface="+mj-lt"/>
                        </a:rPr>
                        <a:t> else do you notice?</a:t>
                      </a:r>
                      <a:endParaRPr lang="en-US" sz="2400" b="0" dirty="0" smtClean="0">
                        <a:effectLst/>
                        <a:latin typeface="+mj-lt"/>
                      </a:endParaRPr>
                    </a:p>
                    <a:p>
                      <a:pPr marL="0" marR="0" algn="ctr">
                        <a:spcBef>
                          <a:spcPts val="0"/>
                        </a:spcBef>
                        <a:spcAft>
                          <a:spcPts val="0"/>
                        </a:spcAft>
                      </a:pPr>
                      <a:r>
                        <a:rPr lang="en-US" sz="2400" b="0" dirty="0" smtClean="0">
                          <a:effectLst/>
                          <a:latin typeface="+mj-lt"/>
                        </a:rPr>
                        <a:t>What</a:t>
                      </a:r>
                      <a:r>
                        <a:rPr lang="en-US" sz="2400" b="0" baseline="0" dirty="0" smtClean="0">
                          <a:effectLst/>
                          <a:latin typeface="+mj-lt"/>
                        </a:rPr>
                        <a:t> else </a:t>
                      </a:r>
                      <a:r>
                        <a:rPr lang="en-US" sz="2400" b="0" dirty="0" smtClean="0">
                          <a:effectLst/>
                          <a:latin typeface="+mj-lt"/>
                        </a:rPr>
                        <a:t>can </a:t>
                      </a:r>
                      <a:r>
                        <a:rPr lang="en-US" sz="2400" b="0" dirty="0">
                          <a:effectLst/>
                          <a:latin typeface="+mj-lt"/>
                        </a:rPr>
                        <a:t>you </a:t>
                      </a:r>
                      <a:r>
                        <a:rPr lang="en-US" sz="2400" b="0" dirty="0" smtClean="0">
                          <a:effectLst/>
                          <a:latin typeface="+mj-lt"/>
                        </a:rPr>
                        <a:t>add?</a:t>
                      </a:r>
                      <a:endParaRPr lang="en-US" sz="2400" b="0" dirty="0">
                        <a:effectLst/>
                        <a:latin typeface="+mj-lt"/>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solidFill>
                            <a:schemeClr val="bg1"/>
                          </a:solidFill>
                          <a:effectLst/>
                        </a:rPr>
                        <a:t>EXPANDING</a:t>
                      </a:r>
                      <a:endParaRPr lang="en-US" sz="2400" dirty="0">
                        <a:solidFill>
                          <a:schemeClr val="bg1"/>
                        </a:solidFill>
                        <a:effectLst/>
                        <a:latin typeface="Avenir Next" charset="0"/>
                        <a:ea typeface="Calibri" charset="0"/>
                        <a:cs typeface="Arial" charset="0"/>
                      </a:endParaRPr>
                    </a:p>
                  </a:txBody>
                  <a:tcPr marL="68580" marR="68580" marT="0" marB="0" anchor="ctr">
                    <a:solidFill>
                      <a:schemeClr val="tx1"/>
                    </a:solidFill>
                  </a:tcPr>
                </a:tc>
              </a:tr>
            </a:tbl>
          </a:graphicData>
        </a:graphic>
      </p:graphicFrame>
    </p:spTree>
    <p:extLst>
      <p:ext uri="{BB962C8B-B14F-4D97-AF65-F5344CB8AC3E}">
        <p14:creationId xmlns:p14="http://schemas.microsoft.com/office/powerpoint/2010/main" val="193446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par>
                                <p:cTn id="11" presetID="9"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grpId="0" nodeType="withEffect">
                                  <p:stCondLst>
                                    <p:cond delay="50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1" grpId="0"/>
      <p:bldP spid="12"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1318" y="338034"/>
            <a:ext cx="5163670" cy="1938992"/>
          </a:xfrm>
          <a:prstGeom prst="rect">
            <a:avLst/>
          </a:prstGeom>
          <a:noFill/>
        </p:spPr>
        <p:txBody>
          <a:bodyPr wrap="square" rtlCol="0">
            <a:spAutoFit/>
          </a:bodyPr>
          <a:lstStyle/>
          <a:p>
            <a:pPr algn="ctr"/>
            <a:r>
              <a:rPr lang="en-US" sz="4000" b="1" dirty="0" smtClean="0"/>
              <a:t>Constructive Conversations Listening Task Poster</a:t>
            </a:r>
          </a:p>
        </p:txBody>
      </p:sp>
      <p:sp>
        <p:nvSpPr>
          <p:cNvPr id="4" name="Rectangle 3"/>
          <p:cNvSpPr/>
          <p:nvPr/>
        </p:nvSpPr>
        <p:spPr>
          <a:xfrm>
            <a:off x="681318" y="2778146"/>
            <a:ext cx="5289176" cy="2000548"/>
          </a:xfrm>
          <a:prstGeom prst="rect">
            <a:avLst/>
          </a:prstGeom>
        </p:spPr>
        <p:txBody>
          <a:bodyPr wrap="square">
            <a:spAutoFit/>
          </a:bodyPr>
          <a:lstStyle/>
          <a:p>
            <a:r>
              <a:rPr lang="en-US" sz="3200" i="1" dirty="0"/>
              <a:t>While you are listening to me and my partner, listen for the </a:t>
            </a:r>
            <a:r>
              <a:rPr lang="en-US" sz="3200" i="1" dirty="0" smtClean="0"/>
              <a:t>following</a:t>
            </a:r>
            <a:r>
              <a:rPr lang="is-IS" sz="3200" i="1" dirty="0" smtClean="0"/>
              <a:t>…</a:t>
            </a:r>
            <a:endParaRPr lang="en-US" sz="3200" dirty="0"/>
          </a:p>
          <a:p>
            <a:endParaRPr lang="en-US" sz="2800" dirty="0"/>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REVIEW THE CONSTRUCTIVE CONVERSATION LISTENING TASK POSTER</a:t>
            </a:r>
            <a:endParaRPr lang="en-US" sz="2400" b="1" dirty="0">
              <a:solidFill>
                <a:schemeClr val="bg1"/>
              </a:solidFill>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7147249" y="225016"/>
            <a:ext cx="4889241" cy="5923857"/>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56684096"/>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INFOGRAPHIC</a:t>
            </a:r>
            <a:endParaRPr lang="en-US" sz="2400" b="1" dirty="0">
              <a:solidFill>
                <a:schemeClr val="bg1"/>
              </a:solidFill>
            </a:endParaRPr>
          </a:p>
        </p:txBody>
      </p:sp>
      <p:sp>
        <p:nvSpPr>
          <p:cNvPr id="4" name="Title 3"/>
          <p:cNvSpPr>
            <a:spLocks noGrp="1"/>
          </p:cNvSpPr>
          <p:nvPr>
            <p:ph type="title" idx="4294967295"/>
          </p:nvPr>
        </p:nvSpPr>
        <p:spPr>
          <a:xfrm>
            <a:off x="312911" y="523164"/>
            <a:ext cx="4290269" cy="1449387"/>
          </a:xfrm>
        </p:spPr>
        <p:txBody>
          <a:bodyPr>
            <a:normAutofit fontScale="90000"/>
          </a:bodyPr>
          <a:lstStyle/>
          <a:p>
            <a:pPr algn="ctr"/>
            <a:r>
              <a:rPr lang="en-US" sz="6000" b="1" dirty="0" smtClean="0"/>
              <a:t>What is an infographic?</a:t>
            </a:r>
            <a:endParaRPr lang="en-US" sz="6000" b="1" dirty="0"/>
          </a:p>
        </p:txBody>
      </p:sp>
      <p:sp>
        <p:nvSpPr>
          <p:cNvPr id="8" name="Rectangle 7"/>
          <p:cNvSpPr/>
          <p:nvPr/>
        </p:nvSpPr>
        <p:spPr>
          <a:xfrm>
            <a:off x="348654" y="2414728"/>
            <a:ext cx="4082670" cy="2492990"/>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endParaRPr lang="en-US" sz="800" dirty="0" smtClean="0"/>
          </a:p>
          <a:p>
            <a:pPr marL="457200" indent="-457200">
              <a:buFont typeface="Arial" charset="0"/>
              <a:buChar char="•"/>
            </a:pPr>
            <a:r>
              <a:rPr lang="en-US" sz="2400" dirty="0"/>
              <a:t>An </a:t>
            </a:r>
            <a:r>
              <a:rPr lang="en-US" sz="2400" b="1" dirty="0" smtClean="0"/>
              <a:t>informational </a:t>
            </a:r>
            <a:r>
              <a:rPr lang="en-US" sz="2400" b="1" dirty="0"/>
              <a:t>text </a:t>
            </a:r>
            <a:r>
              <a:rPr lang="en-US" sz="2400" dirty="0"/>
              <a:t>that </a:t>
            </a:r>
            <a:r>
              <a:rPr lang="en-US" sz="2400" b="1" u="sng" dirty="0"/>
              <a:t>combines visuals and words. </a:t>
            </a:r>
          </a:p>
          <a:p>
            <a:pPr marL="457200" indent="-457200">
              <a:buFont typeface="Arial" charset="0"/>
              <a:buChar char="•"/>
            </a:pPr>
            <a:endParaRPr lang="en-US" sz="2000" b="1" u="sng" dirty="0"/>
          </a:p>
          <a:p>
            <a:pPr marL="342900" indent="-342900">
              <a:buFont typeface="Arial" charset="0"/>
              <a:buChar char="•"/>
            </a:pPr>
            <a:r>
              <a:rPr lang="en-US" sz="2400" dirty="0" smtClean="0"/>
              <a:t>The </a:t>
            </a:r>
            <a:r>
              <a:rPr lang="en-US" sz="2400" dirty="0"/>
              <a:t>information about a </a:t>
            </a:r>
            <a:r>
              <a:rPr lang="en-US" sz="2400" dirty="0" smtClean="0"/>
              <a:t>   topic </a:t>
            </a:r>
            <a:r>
              <a:rPr lang="en-US" sz="2400" dirty="0"/>
              <a:t>is </a:t>
            </a:r>
            <a:r>
              <a:rPr lang="en-US" sz="2400" b="1" u="sng" dirty="0"/>
              <a:t>clear and concise.</a:t>
            </a:r>
          </a:p>
          <a:p>
            <a:pPr marL="342900" indent="-342900">
              <a:buFont typeface="Arial" charset="0"/>
              <a:buChar char="•"/>
            </a:pPr>
            <a:endParaRPr lang="en-US" sz="800" dirty="0" smtClean="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5724" y="114955"/>
            <a:ext cx="5791200" cy="6189785"/>
          </a:xfrm>
          <a:prstGeom prst="rect">
            <a:avLst/>
          </a:prstGeom>
          <a:solidFill>
            <a:schemeClr val="bg1"/>
          </a:solidFill>
        </p:spPr>
      </p:pic>
      <p:sp>
        <p:nvSpPr>
          <p:cNvPr id="9" name="Oval 8"/>
          <p:cNvSpPr/>
          <p:nvPr/>
        </p:nvSpPr>
        <p:spPr>
          <a:xfrm>
            <a:off x="9885177" y="2628895"/>
            <a:ext cx="1527057" cy="13724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253046" y="1177746"/>
            <a:ext cx="1164150" cy="11050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26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GUIDED PRACTICE</a:t>
            </a:r>
            <a:endParaRPr lang="en-US" sz="2400" b="1" dirty="0">
              <a:solidFill>
                <a:schemeClr val="bg1"/>
              </a:solidFill>
            </a:endParaRPr>
          </a:p>
        </p:txBody>
      </p:sp>
      <p:sp>
        <p:nvSpPr>
          <p:cNvPr id="8" name="Rectangle 7"/>
          <p:cNvSpPr/>
          <p:nvPr/>
        </p:nvSpPr>
        <p:spPr>
          <a:xfrm>
            <a:off x="49640" y="2144030"/>
            <a:ext cx="3428666" cy="3416320"/>
          </a:xfrm>
          <a:prstGeom prst="rect">
            <a:avLst/>
          </a:prstGeom>
        </p:spPr>
        <p:txBody>
          <a:bodyPr wrap="square">
            <a:spAutoFit/>
          </a:bodyPr>
          <a:lstStyle/>
          <a:p>
            <a:pPr algn="ctr"/>
            <a:r>
              <a:rPr lang="en-US" sz="3600" i="1" dirty="0"/>
              <a:t>What do you notice in the infographic? Cite details to </a:t>
            </a:r>
            <a:r>
              <a:rPr lang="en-US" sz="3600" b="1" i="1" dirty="0"/>
              <a:t>CLARIFY</a:t>
            </a:r>
            <a:r>
              <a:rPr lang="en-US" sz="3600" i="1" dirty="0"/>
              <a:t> your ideas</a:t>
            </a:r>
            <a:r>
              <a:rPr lang="en-US" sz="3600" dirty="0"/>
              <a: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166" y="501845"/>
            <a:ext cx="1669614" cy="1393469"/>
          </a:xfrm>
          <a:prstGeom prst="rect">
            <a:avLst/>
          </a:prstGeom>
          <a:ln w="38100">
            <a:solidFill>
              <a:schemeClr val="accent1"/>
            </a:solidFill>
          </a:ln>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9108" y="132387"/>
            <a:ext cx="5791200" cy="6189785"/>
          </a:xfrm>
          <a:prstGeom prst="rect">
            <a:avLst/>
          </a:prstGeom>
          <a:solidFill>
            <a:schemeClr val="bg1"/>
          </a:solidFill>
        </p:spPr>
      </p:pic>
    </p:spTree>
    <p:extLst>
      <p:ext uri="{BB962C8B-B14F-4D97-AF65-F5344CB8AC3E}">
        <p14:creationId xmlns:p14="http://schemas.microsoft.com/office/powerpoint/2010/main" val="15050877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15634" y="938207"/>
            <a:ext cx="3601438" cy="2923877"/>
          </a:xfrm>
          <a:prstGeom prst="rect">
            <a:avLst/>
          </a:prstGeom>
          <a:noFill/>
        </p:spPr>
        <p:txBody>
          <a:bodyPr wrap="square" rtlCol="0">
            <a:spAutoFit/>
          </a:bodyPr>
          <a:lstStyle/>
          <a:p>
            <a:pPr algn="ctr"/>
            <a:r>
              <a:rPr lang="en-US" sz="3200" b="1" dirty="0" smtClean="0"/>
              <a:t>Listen to the Model Constructive Conversation</a:t>
            </a:r>
          </a:p>
          <a:p>
            <a:endParaRPr lang="en-US" sz="1200" dirty="0" smtClean="0"/>
          </a:p>
          <a:p>
            <a:endParaRPr lang="en-US" sz="1200" dirty="0"/>
          </a:p>
          <a:p>
            <a:endParaRPr lang="en-US" sz="1200" dirty="0" smtClean="0"/>
          </a:p>
          <a:p>
            <a:endParaRPr lang="en-US" sz="1200" dirty="0" smtClean="0"/>
          </a:p>
          <a:p>
            <a:endParaRPr lang="en-US" sz="1200" dirty="0" smtClean="0"/>
          </a:p>
          <a:p>
            <a:endParaRPr lang="en-US" sz="1200" dirty="0"/>
          </a:p>
          <a:p>
            <a:endParaRPr lang="en-US" sz="1600" dirty="0"/>
          </a:p>
        </p:txBody>
      </p:sp>
      <p:sp>
        <p:nvSpPr>
          <p:cNvPr id="5" name="TextBox 4"/>
          <p:cNvSpPr txBox="1"/>
          <p:nvPr/>
        </p:nvSpPr>
        <p:spPr>
          <a:xfrm>
            <a:off x="399073" y="5354624"/>
            <a:ext cx="5900128" cy="830997"/>
          </a:xfrm>
          <a:prstGeom prst="rect">
            <a:avLst/>
          </a:prstGeom>
          <a:noFill/>
        </p:spPr>
        <p:txBody>
          <a:bodyPr wrap="square" rtlCol="0">
            <a:spAutoFit/>
          </a:bodyPr>
          <a:lstStyle/>
          <a:p>
            <a:pPr algn="ctr"/>
            <a:r>
              <a:rPr lang="en-US" sz="2400" b="1" dirty="0" smtClean="0"/>
              <a:t>WHAT DO YOU NOTICE IN THE VISUAL TEXT?  CITE DETAILS TO CLARIFY YOUR IDEAS.</a:t>
            </a:r>
            <a:endParaRPr lang="en-US" sz="2400" b="1"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1816" t="17239" r="65338" b="65253"/>
          <a:stretch/>
        </p:blipFill>
        <p:spPr>
          <a:xfrm>
            <a:off x="2148758" y="2815405"/>
            <a:ext cx="1389888" cy="1378385"/>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13183" t="17980" r="64815" b="65252"/>
          <a:stretch/>
        </p:blipFill>
        <p:spPr>
          <a:xfrm>
            <a:off x="2220973" y="2846246"/>
            <a:ext cx="1390761" cy="1371600"/>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13182" t="17576" r="65076" b="65050"/>
          <a:stretch/>
        </p:blipFill>
        <p:spPr>
          <a:xfrm>
            <a:off x="2217351" y="2815405"/>
            <a:ext cx="1389888" cy="143736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3467" y="-4065"/>
            <a:ext cx="5198533" cy="6862065"/>
          </a:xfrm>
          <a:prstGeom prst="rect">
            <a:avLst/>
          </a:prstGeom>
          <a:solidFill>
            <a:schemeClr val="bg1"/>
          </a:solidFill>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15787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1850"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21617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10" name="Table 9"/>
          <p:cNvGraphicFramePr>
            <a:graphicFrameLocks noGrp="1"/>
          </p:cNvGraphicFramePr>
          <p:nvPr>
            <p:extLst/>
          </p:nvPr>
        </p:nvGraphicFramePr>
        <p:xfrm>
          <a:off x="493548" y="2486518"/>
          <a:ext cx="11144378" cy="2402518"/>
        </p:xfrm>
        <a:graphic>
          <a:graphicData uri="http://schemas.openxmlformats.org/drawingml/2006/table">
            <a:tbl>
              <a:tblPr firstRow="1" firstCol="1" bandRow="1">
                <a:tableStyleId>{D7AC3CCA-C797-4891-BE02-D94E43425B78}</a:tableStyleId>
              </a:tblPr>
              <a:tblGrid>
                <a:gridCol w="1278861"/>
                <a:gridCol w="9865517"/>
              </a:tblGrid>
              <a:tr h="1427158">
                <a:tc>
                  <a:txBody>
                    <a:bodyPr/>
                    <a:lstStyle/>
                    <a:p>
                      <a:pPr marL="0" marR="0" algn="r">
                        <a:spcBef>
                          <a:spcPts val="0"/>
                        </a:spcBef>
                        <a:spcAft>
                          <a:spcPts val="0"/>
                        </a:spcAft>
                      </a:pPr>
                      <a:r>
                        <a:rPr lang="en-US" sz="2200" dirty="0">
                          <a:effectLst/>
                        </a:rPr>
                        <a:t>Student A1:</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b="0" u="none" kern="1200" dirty="0" smtClean="0">
                          <a:solidFill>
                            <a:schemeClr val="dk1"/>
                          </a:solidFill>
                          <a:effectLst/>
                          <a:latin typeface="+mn-lt"/>
                          <a:ea typeface="+mn-ea"/>
                          <a:cs typeface="+mn-cs"/>
                        </a:rPr>
                        <a:t>I notice that </a:t>
                      </a:r>
                      <a:r>
                        <a:rPr lang="en-US" sz="3200" b="0" kern="1200" dirty="0" smtClean="0">
                          <a:solidFill>
                            <a:schemeClr val="dk1"/>
                          </a:solidFill>
                          <a:effectLst/>
                          <a:latin typeface="+mn-lt"/>
                          <a:ea typeface="+mn-ea"/>
                          <a:cs typeface="+mn-cs"/>
                        </a:rPr>
                        <a:t>the title says “Be Safe, Respectful, and Responsible”. </a:t>
                      </a:r>
                      <a:r>
                        <a:rPr lang="en-US" sz="3200" b="0" u="none" kern="1200" dirty="0" smtClean="0">
                          <a:solidFill>
                            <a:schemeClr val="dk1"/>
                          </a:solidFill>
                          <a:effectLst/>
                          <a:latin typeface="+mn-lt"/>
                          <a:ea typeface="+mn-ea"/>
                          <a:cs typeface="+mn-cs"/>
                        </a:rPr>
                        <a:t>What can you add? </a:t>
                      </a:r>
                      <a:endParaRPr lang="en-US" sz="3200" b="0" i="1" u="none" dirty="0">
                        <a:solidFill>
                          <a:srgbClr val="000000"/>
                        </a:solidFill>
                        <a:effectLst/>
                        <a:latin typeface="Questrial" charset="0"/>
                        <a:ea typeface="Questrial" charset="0"/>
                        <a:cs typeface="Questrial" charset="0"/>
                      </a:endParaRPr>
                    </a:p>
                  </a:txBody>
                  <a:tcPr marL="68580" marR="68580" marT="0" marB="0"/>
                </a:tc>
              </a:tr>
              <a:tr h="582295">
                <a:tc>
                  <a:txBody>
                    <a:bodyPr/>
                    <a:lstStyle/>
                    <a:p>
                      <a:pPr marL="0" marR="0" algn="r">
                        <a:spcBef>
                          <a:spcPts val="0"/>
                        </a:spcBef>
                        <a:spcAft>
                          <a:spcPts val="0"/>
                        </a:spcAft>
                      </a:pPr>
                      <a:r>
                        <a:rPr lang="en-US" sz="2200" dirty="0">
                          <a:effectLst/>
                        </a:rPr>
                        <a:t>Student B1:</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u="none" kern="1200" dirty="0" smtClean="0">
                          <a:solidFill>
                            <a:schemeClr val="dk1"/>
                          </a:solidFill>
                          <a:effectLst/>
                          <a:latin typeface="+mn-lt"/>
                          <a:ea typeface="+mn-ea"/>
                          <a:cs typeface="+mn-cs"/>
                        </a:rPr>
                        <a:t>I notice that </a:t>
                      </a:r>
                      <a:r>
                        <a:rPr lang="en-US" sz="3200" kern="1200" dirty="0" smtClean="0">
                          <a:solidFill>
                            <a:schemeClr val="dk1"/>
                          </a:solidFill>
                          <a:effectLst/>
                          <a:latin typeface="+mn-lt"/>
                          <a:ea typeface="+mn-ea"/>
                          <a:cs typeface="+mn-cs"/>
                        </a:rPr>
                        <a:t>there are six pictures of children in the street and at school. </a:t>
                      </a:r>
                      <a:r>
                        <a:rPr lang="en-US" sz="3200" u="none" kern="1200" dirty="0" smtClean="0">
                          <a:solidFill>
                            <a:schemeClr val="dk1"/>
                          </a:solidFill>
                          <a:effectLst/>
                          <a:latin typeface="+mn-lt"/>
                          <a:ea typeface="+mn-ea"/>
                          <a:cs typeface="+mn-cs"/>
                        </a:rPr>
                        <a:t>What else can you add? </a:t>
                      </a:r>
                      <a:endParaRPr lang="en-US" sz="3200" i="1" u="none"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46414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7" name="Table 6"/>
          <p:cNvGraphicFramePr>
            <a:graphicFrameLocks noGrp="1"/>
          </p:cNvGraphicFramePr>
          <p:nvPr>
            <p:extLst/>
          </p:nvPr>
        </p:nvGraphicFramePr>
        <p:xfrm>
          <a:off x="2858090" y="2414085"/>
          <a:ext cx="9009232" cy="3728459"/>
        </p:xfrm>
        <a:graphic>
          <a:graphicData uri="http://schemas.openxmlformats.org/drawingml/2006/table">
            <a:tbl>
              <a:tblPr firstRow="1" firstCol="1" bandRow="1">
                <a:tableStyleId>{8A107856-5554-42FB-B03E-39F5DBC370BA}</a:tableStyleId>
              </a:tblPr>
              <a:tblGrid>
                <a:gridCol w="1244987"/>
                <a:gridCol w="7764245"/>
              </a:tblGrid>
              <a:tr h="1388360">
                <a:tc>
                  <a:txBody>
                    <a:bodyPr/>
                    <a:lstStyle/>
                    <a:p>
                      <a:pPr marL="0" marR="0" algn="r">
                        <a:spcBef>
                          <a:spcPts val="0"/>
                        </a:spcBef>
                        <a:spcAft>
                          <a:spcPts val="0"/>
                        </a:spcAft>
                      </a:pPr>
                      <a:r>
                        <a:rPr lang="en-US" sz="2400" dirty="0">
                          <a:effectLst/>
                        </a:rPr>
                        <a:t>Student A1</a:t>
                      </a:r>
                      <a:r>
                        <a:rPr lang="en-US" sz="3200" dirty="0">
                          <a:effectLst/>
                        </a:rPr>
                        <a:t>:</a:t>
                      </a:r>
                      <a:endParaRPr lang="en-US" sz="32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3600" b="0" u="sng" kern="1200" dirty="0" smtClean="0">
                          <a:solidFill>
                            <a:schemeClr val="dk1"/>
                          </a:solidFill>
                          <a:effectLst/>
                          <a:latin typeface="+mn-lt"/>
                          <a:ea typeface="+mn-ea"/>
                          <a:cs typeface="+mn-cs"/>
                        </a:rPr>
                        <a:t>I notice that</a:t>
                      </a:r>
                      <a:r>
                        <a:rPr lang="en-US" sz="3600" b="0" kern="1200" dirty="0" smtClean="0">
                          <a:solidFill>
                            <a:schemeClr val="dk1"/>
                          </a:solidFill>
                          <a:effectLst/>
                          <a:latin typeface="+mn-lt"/>
                          <a:ea typeface="+mn-ea"/>
                          <a:cs typeface="+mn-cs"/>
                        </a:rPr>
                        <a:t> the title says “Be Safe, Respectful, and Responsible”. </a:t>
                      </a:r>
                      <a:r>
                        <a:rPr lang="en-US" sz="3600" b="1" kern="1200" dirty="0" smtClean="0">
                          <a:solidFill>
                            <a:schemeClr val="dk1"/>
                          </a:solidFill>
                          <a:effectLst/>
                          <a:latin typeface="+mn-lt"/>
                          <a:ea typeface="+mn-ea"/>
                          <a:cs typeface="+mn-cs"/>
                        </a:rPr>
                        <a:t>[ID] </a:t>
                      </a:r>
                      <a:r>
                        <a:rPr lang="en-US" sz="3600" b="0" u="sng" kern="1200" dirty="0" smtClean="0">
                          <a:solidFill>
                            <a:schemeClr val="dk1"/>
                          </a:solidFill>
                          <a:effectLst/>
                          <a:latin typeface="+mn-lt"/>
                          <a:ea typeface="+mn-ea"/>
                          <a:cs typeface="+mn-cs"/>
                        </a:rPr>
                        <a:t>What can you add?</a:t>
                      </a:r>
                      <a:r>
                        <a:rPr lang="en-US" sz="3600" b="0" kern="1200" dirty="0" smtClean="0">
                          <a:solidFill>
                            <a:schemeClr val="dk1"/>
                          </a:solidFill>
                          <a:effectLst/>
                          <a:latin typeface="+mn-lt"/>
                          <a:ea typeface="+mn-ea"/>
                          <a:cs typeface="+mn-cs"/>
                        </a:rPr>
                        <a:t> </a:t>
                      </a:r>
                      <a:r>
                        <a:rPr lang="en-US" sz="3600" b="1" kern="1200" dirty="0" smtClean="0">
                          <a:solidFill>
                            <a:schemeClr val="dk1"/>
                          </a:solidFill>
                          <a:effectLst/>
                          <a:latin typeface="+mn-lt"/>
                          <a:ea typeface="+mn-ea"/>
                          <a:cs typeface="+mn-cs"/>
                        </a:rPr>
                        <a:t>[PR]</a:t>
                      </a:r>
                      <a:r>
                        <a:rPr lang="en-US" sz="3600" b="1" dirty="0" smtClean="0">
                          <a:effectLst/>
                        </a:rPr>
                        <a:t> </a:t>
                      </a:r>
                      <a:endParaRPr lang="en-US" sz="3600" b="1" i="1" dirty="0">
                        <a:effectLst/>
                        <a:latin typeface="Avenir Next" charset="0"/>
                        <a:ea typeface="Calibri" charset="0"/>
                        <a:cs typeface="Arial" charset="0"/>
                      </a:endParaRPr>
                    </a:p>
                  </a:txBody>
                  <a:tcPr marL="68580" marR="68580" marT="0" marB="0"/>
                </a:tc>
              </a:tr>
              <a:tr h="2082539">
                <a:tc>
                  <a:txBody>
                    <a:bodyPr/>
                    <a:lstStyle/>
                    <a:p>
                      <a:pPr marL="0" marR="0" algn="r">
                        <a:spcBef>
                          <a:spcPts val="0"/>
                        </a:spcBef>
                        <a:spcAft>
                          <a:spcPts val="0"/>
                        </a:spcAft>
                      </a:pPr>
                      <a:r>
                        <a:rPr lang="en-US" sz="2400" dirty="0">
                          <a:effectLst/>
                        </a:rPr>
                        <a:t>Student B1</a:t>
                      </a:r>
                      <a:r>
                        <a:rPr lang="en-US" sz="3200" dirty="0">
                          <a:effectLst/>
                        </a:rPr>
                        <a:t>:</a:t>
                      </a:r>
                      <a:endParaRPr lang="en-US" sz="32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3600" u="sng" kern="1200" dirty="0" smtClean="0">
                          <a:solidFill>
                            <a:schemeClr val="dk1"/>
                          </a:solidFill>
                          <a:effectLst/>
                          <a:latin typeface="+mn-lt"/>
                          <a:ea typeface="+mn-ea"/>
                          <a:cs typeface="+mn-cs"/>
                        </a:rPr>
                        <a:t>I notice that </a:t>
                      </a:r>
                      <a:r>
                        <a:rPr lang="en-US" sz="3600" kern="1200" dirty="0" smtClean="0">
                          <a:solidFill>
                            <a:schemeClr val="dk1"/>
                          </a:solidFill>
                          <a:effectLst/>
                          <a:latin typeface="+mn-lt"/>
                          <a:ea typeface="+mn-ea"/>
                          <a:cs typeface="+mn-cs"/>
                        </a:rPr>
                        <a:t>there are six pictures of children in the street and at school. </a:t>
                      </a:r>
                      <a:r>
                        <a:rPr lang="en-US" sz="3600" b="1" kern="1200" dirty="0" smtClean="0">
                          <a:solidFill>
                            <a:schemeClr val="dk1"/>
                          </a:solidFill>
                          <a:effectLst/>
                          <a:latin typeface="+mn-lt"/>
                          <a:ea typeface="+mn-ea"/>
                          <a:cs typeface="+mn-cs"/>
                        </a:rPr>
                        <a:t>[ID]</a:t>
                      </a:r>
                      <a:r>
                        <a:rPr lang="en-US" sz="3600" kern="1200" dirty="0" smtClean="0">
                          <a:solidFill>
                            <a:schemeClr val="dk1"/>
                          </a:solidFill>
                          <a:effectLst/>
                          <a:latin typeface="+mn-lt"/>
                          <a:ea typeface="+mn-ea"/>
                          <a:cs typeface="+mn-cs"/>
                        </a:rPr>
                        <a:t> </a:t>
                      </a:r>
                      <a:r>
                        <a:rPr lang="en-US" sz="3600" u="sng" kern="1200" dirty="0" smtClean="0">
                          <a:solidFill>
                            <a:schemeClr val="dk1"/>
                          </a:solidFill>
                          <a:effectLst/>
                          <a:latin typeface="+mn-lt"/>
                          <a:ea typeface="+mn-ea"/>
                          <a:cs typeface="+mn-cs"/>
                        </a:rPr>
                        <a:t>What else can you add?</a:t>
                      </a:r>
                      <a:r>
                        <a:rPr lang="en-US" sz="3600" kern="1200" dirty="0" smtClean="0">
                          <a:solidFill>
                            <a:schemeClr val="dk1"/>
                          </a:solidFill>
                          <a:effectLst/>
                          <a:latin typeface="+mn-lt"/>
                          <a:ea typeface="+mn-ea"/>
                          <a:cs typeface="+mn-cs"/>
                        </a:rPr>
                        <a:t> </a:t>
                      </a:r>
                      <a:r>
                        <a:rPr lang="en-US" sz="3600" b="1" kern="1200" dirty="0" smtClean="0">
                          <a:solidFill>
                            <a:schemeClr val="dk1"/>
                          </a:solidFill>
                          <a:effectLst/>
                          <a:latin typeface="+mn-lt"/>
                          <a:ea typeface="+mn-ea"/>
                          <a:cs typeface="+mn-cs"/>
                        </a:rPr>
                        <a:t>[PR]</a:t>
                      </a:r>
                      <a:r>
                        <a:rPr lang="en-US" sz="3600" dirty="0" smtClean="0">
                          <a:effectLst/>
                        </a:rPr>
                        <a:t> </a:t>
                      </a:r>
                      <a:endParaRPr lang="en-US" sz="3600" i="1"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174900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21617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11" name="Table 10"/>
          <p:cNvGraphicFramePr>
            <a:graphicFrameLocks noGrp="1"/>
          </p:cNvGraphicFramePr>
          <p:nvPr>
            <p:extLst/>
          </p:nvPr>
        </p:nvGraphicFramePr>
        <p:xfrm>
          <a:off x="377815" y="2403176"/>
          <a:ext cx="11444519" cy="3413760"/>
        </p:xfrm>
        <a:graphic>
          <a:graphicData uri="http://schemas.openxmlformats.org/drawingml/2006/table">
            <a:tbl>
              <a:tblPr firstRow="1" firstCol="1" bandRow="1">
                <a:tableStyleId>{D7AC3CCA-C797-4891-BE02-D94E43425B78}</a:tableStyleId>
              </a:tblPr>
              <a:tblGrid>
                <a:gridCol w="1171396"/>
                <a:gridCol w="10273123"/>
              </a:tblGrid>
              <a:tr h="805180">
                <a:tc>
                  <a:txBody>
                    <a:bodyPr/>
                    <a:lstStyle/>
                    <a:p>
                      <a:pPr marL="0" marR="0" algn="r">
                        <a:spcBef>
                          <a:spcPts val="0"/>
                        </a:spcBef>
                        <a:spcAft>
                          <a:spcPts val="0"/>
                        </a:spcAft>
                      </a:pPr>
                      <a:r>
                        <a:rPr lang="en-US" sz="2200" dirty="0">
                          <a:effectLst/>
                        </a:rPr>
                        <a:t>Student A2:</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b="0" u="none" kern="1200" dirty="0" smtClean="0">
                          <a:solidFill>
                            <a:schemeClr val="dk1"/>
                          </a:solidFill>
                          <a:effectLst/>
                          <a:latin typeface="+mn-lt"/>
                          <a:ea typeface="+mn-ea"/>
                          <a:cs typeface="+mn-cs"/>
                        </a:rPr>
                        <a:t>I heard you say </a:t>
                      </a:r>
                      <a:r>
                        <a:rPr lang="en-US" sz="3200" b="0" kern="1200" dirty="0" smtClean="0">
                          <a:solidFill>
                            <a:schemeClr val="dk1"/>
                          </a:solidFill>
                          <a:effectLst/>
                          <a:latin typeface="+mn-lt"/>
                          <a:ea typeface="+mn-ea"/>
                          <a:cs typeface="+mn-cs"/>
                        </a:rPr>
                        <a:t>that there are pictures with children in them</a:t>
                      </a:r>
                      <a:r>
                        <a:rPr lang="en-US" sz="3200" b="0" u="none" kern="1200" dirty="0" smtClean="0">
                          <a:solidFill>
                            <a:schemeClr val="dk1"/>
                          </a:solidFill>
                          <a:effectLst/>
                          <a:latin typeface="+mn-lt"/>
                          <a:ea typeface="+mn-ea"/>
                          <a:cs typeface="+mn-cs"/>
                        </a:rPr>
                        <a:t>. I want to add that </a:t>
                      </a:r>
                      <a:r>
                        <a:rPr lang="en-US" sz="3200" b="0" kern="1200" dirty="0" smtClean="0">
                          <a:solidFill>
                            <a:schemeClr val="dk1"/>
                          </a:solidFill>
                          <a:effectLst/>
                          <a:latin typeface="+mn-lt"/>
                          <a:ea typeface="+mn-ea"/>
                          <a:cs typeface="+mn-cs"/>
                        </a:rPr>
                        <a:t>it says “Be Safe” right under the title. </a:t>
                      </a:r>
                      <a:r>
                        <a:rPr lang="en-US" sz="3200" b="0" u="none" kern="1200" dirty="0" smtClean="0">
                          <a:solidFill>
                            <a:schemeClr val="dk1"/>
                          </a:solidFill>
                          <a:effectLst/>
                          <a:latin typeface="+mn-lt"/>
                          <a:ea typeface="+mn-ea"/>
                          <a:cs typeface="+mn-cs"/>
                        </a:rPr>
                        <a:t>What else can you add? </a:t>
                      </a:r>
                      <a:endParaRPr lang="en-US" sz="3200" b="0" i="1" u="none" dirty="0">
                        <a:solidFill>
                          <a:srgbClr val="000000"/>
                        </a:solidFill>
                        <a:effectLst/>
                        <a:latin typeface="Questrial" charset="0"/>
                        <a:ea typeface="Questrial" charset="0"/>
                        <a:cs typeface="Questrial" charset="0"/>
                      </a:endParaRPr>
                    </a:p>
                  </a:txBody>
                  <a:tcPr marL="68580" marR="68580" marT="0" marB="0"/>
                </a:tc>
              </a:tr>
              <a:tr h="645160">
                <a:tc>
                  <a:txBody>
                    <a:bodyPr/>
                    <a:lstStyle/>
                    <a:p>
                      <a:pPr marL="0" marR="0" algn="r">
                        <a:spcBef>
                          <a:spcPts val="0"/>
                        </a:spcBef>
                        <a:spcAft>
                          <a:spcPts val="0"/>
                        </a:spcAft>
                      </a:pPr>
                      <a:r>
                        <a:rPr lang="en-US" sz="2200" dirty="0">
                          <a:effectLst/>
                        </a:rPr>
                        <a:t>Student B2:</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u="none" kern="1200" dirty="0" smtClean="0">
                          <a:solidFill>
                            <a:schemeClr val="dk1"/>
                          </a:solidFill>
                          <a:effectLst/>
                          <a:latin typeface="+mn-lt"/>
                          <a:ea typeface="+mn-ea"/>
                          <a:cs typeface="+mn-cs"/>
                        </a:rPr>
                        <a:t>I heard you say </a:t>
                      </a:r>
                      <a:r>
                        <a:rPr lang="en-US" sz="3200" kern="1200" dirty="0" smtClean="0">
                          <a:solidFill>
                            <a:schemeClr val="dk1"/>
                          </a:solidFill>
                          <a:effectLst/>
                          <a:latin typeface="+mn-lt"/>
                          <a:ea typeface="+mn-ea"/>
                          <a:cs typeface="+mn-cs"/>
                        </a:rPr>
                        <a:t>that the heading says to be safe. </a:t>
                      </a:r>
                      <a:r>
                        <a:rPr lang="en-US" sz="3200" u="none" kern="1200" dirty="0" smtClean="0">
                          <a:solidFill>
                            <a:schemeClr val="dk1"/>
                          </a:solidFill>
                          <a:effectLst/>
                          <a:latin typeface="+mn-lt"/>
                          <a:ea typeface="+mn-ea"/>
                          <a:cs typeface="+mn-cs"/>
                        </a:rPr>
                        <a:t>I want to add that </a:t>
                      </a:r>
                      <a:r>
                        <a:rPr lang="en-US" sz="3200" kern="1200" dirty="0" smtClean="0">
                          <a:solidFill>
                            <a:schemeClr val="dk1"/>
                          </a:solidFill>
                          <a:effectLst/>
                          <a:latin typeface="+mn-lt"/>
                          <a:ea typeface="+mn-ea"/>
                          <a:cs typeface="+mn-cs"/>
                        </a:rPr>
                        <a:t>there are two pictures underneath the heading. One of the pictures shows a boy using the crosswalk. </a:t>
                      </a:r>
                      <a:r>
                        <a:rPr lang="en-US" sz="3200" u="none" kern="1200" dirty="0" smtClean="0">
                          <a:solidFill>
                            <a:schemeClr val="dk1"/>
                          </a:solidFill>
                          <a:effectLst/>
                          <a:latin typeface="+mn-lt"/>
                          <a:ea typeface="+mn-ea"/>
                          <a:cs typeface="+mn-cs"/>
                        </a:rPr>
                        <a:t>What else can you add? </a:t>
                      </a:r>
                      <a:endParaRPr lang="en-US" sz="3200" i="1" u="none"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20571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54285" y="673016"/>
            <a:ext cx="6861524" cy="1712375"/>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smtClean="0">
                <a:solidFill>
                  <a:schemeClr val="tx1"/>
                </a:solidFill>
                <a:latin typeface="Calibri" charset="0"/>
                <a:ea typeface="Calibri" charset="0"/>
                <a:cs typeface="Calibri" charset="0"/>
              </a:rPr>
              <a:t>1.  </a:t>
            </a:r>
            <a:r>
              <a:rPr lang="en-US" sz="3600" dirty="0" smtClean="0">
                <a:solidFill>
                  <a:schemeClr val="tx1"/>
                </a:solidFill>
                <a:latin typeface="Calibri" charset="0"/>
                <a:ea typeface="Calibri" charset="0"/>
                <a:cs typeface="Calibri" charset="0"/>
              </a:rPr>
              <a:t>Form two rows (Row A &amp; Row B) facing each other so that each person has a partner</a:t>
            </a:r>
          </a:p>
        </p:txBody>
      </p:sp>
      <p:sp>
        <p:nvSpPr>
          <p:cNvPr id="3" name="Content Placeholder 2"/>
          <p:cNvSpPr txBox="1">
            <a:spLocks/>
          </p:cNvSpPr>
          <p:nvPr/>
        </p:nvSpPr>
        <p:spPr>
          <a:xfrm>
            <a:off x="354285" y="3310199"/>
            <a:ext cx="6861524" cy="1798515"/>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a:solidFill>
                  <a:schemeClr val="tx1"/>
                </a:solidFill>
                <a:latin typeface="Calibri" charset="0"/>
                <a:ea typeface="Calibri" charset="0"/>
                <a:cs typeface="Calibri" charset="0"/>
              </a:rPr>
              <a:t>2</a:t>
            </a:r>
            <a:r>
              <a:rPr lang="en-US" sz="3600" b="1" dirty="0" smtClean="0">
                <a:solidFill>
                  <a:schemeClr val="tx1"/>
                </a:solidFill>
                <a:latin typeface="Calibri" charset="0"/>
                <a:ea typeface="Calibri" charset="0"/>
                <a:cs typeface="Calibri" charset="0"/>
              </a:rPr>
              <a:t>.  </a:t>
            </a:r>
            <a:r>
              <a:rPr lang="en-US" sz="3600" dirty="0" smtClean="0">
                <a:solidFill>
                  <a:schemeClr val="tx1"/>
                </a:solidFill>
                <a:latin typeface="Calibri" charset="0"/>
                <a:ea typeface="Calibri" charset="0"/>
                <a:cs typeface="Calibri" charset="0"/>
              </a:rPr>
              <a:t>Sit down so that you are facing your partner from the other row. </a:t>
            </a:r>
          </a:p>
        </p:txBody>
      </p:sp>
      <p:pic>
        <p:nvPicPr>
          <p:cNvPr id="6" name="Picture 5" descr="RowsOfCommunicationIcon.jpeg"/>
          <p:cNvPicPr/>
          <p:nvPr/>
        </p:nvPicPr>
        <p:blipFill>
          <a:blip r:embed="rId3">
            <a:extLst>
              <a:ext uri="{28A0092B-C50C-407E-A947-70E740481C1C}">
                <a14:useLocalDpi xmlns:a14="http://schemas.microsoft.com/office/drawing/2010/main" val="0"/>
              </a:ext>
            </a:extLst>
          </a:blip>
          <a:srcRect/>
          <a:stretch>
            <a:fillRect/>
          </a:stretch>
        </p:blipFill>
        <p:spPr bwMode="auto">
          <a:xfrm>
            <a:off x="7692886" y="673016"/>
            <a:ext cx="4055165" cy="4435698"/>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35578" y="6366993"/>
            <a:ext cx="12156422" cy="446276"/>
          </a:xfrm>
          <a:prstGeom prst="rect">
            <a:avLst/>
          </a:prstGeom>
          <a:noFill/>
        </p:spPr>
        <p:txBody>
          <a:bodyPr wrap="square" rtlCol="0">
            <a:spAutoFit/>
          </a:bodyPr>
          <a:lstStyle/>
          <a:p>
            <a:r>
              <a:rPr lang="en-US" sz="2300" b="1" dirty="0" smtClean="0">
                <a:solidFill>
                  <a:schemeClr val="bg1"/>
                </a:solidFill>
              </a:rPr>
              <a:t>MODEL/GUIDED PRACTICE – ROWS OF COMMUNICATION- CONSTRUCTIVE CONVERSATION SKILLS</a:t>
            </a:r>
            <a:endParaRPr lang="en-US" sz="2300" dirty="0">
              <a:solidFill>
                <a:schemeClr val="bg1"/>
              </a:solidFill>
            </a:endParaRPr>
          </a:p>
        </p:txBody>
      </p:sp>
    </p:spTree>
    <p:extLst>
      <p:ext uri="{BB962C8B-B14F-4D97-AF65-F5344CB8AC3E}">
        <p14:creationId xmlns:p14="http://schemas.microsoft.com/office/powerpoint/2010/main" val="36616939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Table 7"/>
          <p:cNvGraphicFramePr>
            <a:graphicFrameLocks noGrp="1"/>
          </p:cNvGraphicFramePr>
          <p:nvPr>
            <p:extLst/>
          </p:nvPr>
        </p:nvGraphicFramePr>
        <p:xfrm>
          <a:off x="2889216" y="2054829"/>
          <a:ext cx="9161270" cy="4114800"/>
        </p:xfrm>
        <a:graphic>
          <a:graphicData uri="http://schemas.openxmlformats.org/drawingml/2006/table">
            <a:tbl>
              <a:tblPr firstRow="1" firstCol="1" bandRow="1">
                <a:tableStyleId>{8A107856-5554-42FB-B03E-39F5DBC370BA}</a:tableStyleId>
              </a:tblPr>
              <a:tblGrid>
                <a:gridCol w="1108600"/>
                <a:gridCol w="8052670"/>
              </a:tblGrid>
              <a:tr h="560705">
                <a:tc>
                  <a:txBody>
                    <a:bodyPr/>
                    <a:lstStyle/>
                    <a:p>
                      <a:pPr marL="0" marR="0" algn="r">
                        <a:spcBef>
                          <a:spcPts val="0"/>
                        </a:spcBef>
                        <a:spcAft>
                          <a:spcPts val="0"/>
                        </a:spcAft>
                      </a:pPr>
                      <a:r>
                        <a:rPr lang="en-US" sz="2200" dirty="0">
                          <a:effectLst/>
                        </a:rPr>
                        <a:t>Student A2:</a:t>
                      </a:r>
                      <a:endParaRPr lang="en-US" sz="22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3000" b="0" u="sng" kern="1200" dirty="0" smtClean="0">
                          <a:solidFill>
                            <a:schemeClr val="dk1"/>
                          </a:solidFill>
                          <a:effectLst/>
                          <a:latin typeface="+mn-lt"/>
                          <a:ea typeface="+mn-ea"/>
                          <a:cs typeface="+mn-cs"/>
                        </a:rPr>
                        <a:t>I heard you say</a:t>
                      </a:r>
                      <a:r>
                        <a:rPr lang="en-US" sz="3000" b="0" kern="1200" dirty="0" smtClean="0">
                          <a:solidFill>
                            <a:schemeClr val="dk1"/>
                          </a:solidFill>
                          <a:effectLst/>
                          <a:latin typeface="+mn-lt"/>
                          <a:ea typeface="+mn-ea"/>
                          <a:cs typeface="+mn-cs"/>
                        </a:rPr>
                        <a:t> that there are pictures with children in them. </a:t>
                      </a:r>
                      <a:r>
                        <a:rPr lang="en-US" sz="3000" b="1" kern="1200" dirty="0" smtClean="0">
                          <a:solidFill>
                            <a:schemeClr val="dk1"/>
                          </a:solidFill>
                          <a:effectLst/>
                          <a:latin typeface="+mn-lt"/>
                          <a:ea typeface="+mn-ea"/>
                          <a:cs typeface="+mn-cs"/>
                        </a:rPr>
                        <a:t>[PAR] </a:t>
                      </a:r>
                      <a:r>
                        <a:rPr lang="en-US" sz="3000" b="0" u="sng" kern="1200" dirty="0" smtClean="0">
                          <a:solidFill>
                            <a:schemeClr val="dk1"/>
                          </a:solidFill>
                          <a:effectLst/>
                          <a:latin typeface="+mn-lt"/>
                          <a:ea typeface="+mn-ea"/>
                          <a:cs typeface="+mn-cs"/>
                        </a:rPr>
                        <a:t>I want to add that</a:t>
                      </a:r>
                      <a:r>
                        <a:rPr lang="en-US" sz="3000" b="0" kern="1200" dirty="0" smtClean="0">
                          <a:solidFill>
                            <a:schemeClr val="dk1"/>
                          </a:solidFill>
                          <a:effectLst/>
                          <a:latin typeface="+mn-lt"/>
                          <a:ea typeface="+mn-ea"/>
                          <a:cs typeface="+mn-cs"/>
                        </a:rPr>
                        <a:t> it says “Be Safe” right under the title. </a:t>
                      </a:r>
                      <a:r>
                        <a:rPr lang="en-US" sz="3000" b="1" kern="1200" dirty="0" smtClean="0">
                          <a:solidFill>
                            <a:schemeClr val="dk1"/>
                          </a:solidFill>
                          <a:effectLst/>
                          <a:latin typeface="+mn-lt"/>
                          <a:ea typeface="+mn-ea"/>
                          <a:cs typeface="+mn-cs"/>
                        </a:rPr>
                        <a:t>[BO] </a:t>
                      </a:r>
                      <a:r>
                        <a:rPr lang="en-US" sz="3000" b="0" u="sng" kern="1200" dirty="0" smtClean="0">
                          <a:solidFill>
                            <a:schemeClr val="dk1"/>
                          </a:solidFill>
                          <a:effectLst/>
                          <a:latin typeface="+mn-lt"/>
                          <a:ea typeface="+mn-ea"/>
                          <a:cs typeface="+mn-cs"/>
                        </a:rPr>
                        <a:t>What else can you add?</a:t>
                      </a:r>
                      <a:r>
                        <a:rPr lang="en-US" sz="3000" b="0" kern="1200" dirty="0" smtClean="0">
                          <a:solidFill>
                            <a:schemeClr val="dk1"/>
                          </a:solidFill>
                          <a:effectLst/>
                          <a:latin typeface="+mn-lt"/>
                          <a:ea typeface="+mn-ea"/>
                          <a:cs typeface="+mn-cs"/>
                        </a:rPr>
                        <a:t> </a:t>
                      </a:r>
                      <a:r>
                        <a:rPr lang="en-US" sz="3000" b="1" kern="1200" dirty="0" smtClean="0">
                          <a:solidFill>
                            <a:schemeClr val="dk1"/>
                          </a:solidFill>
                          <a:effectLst/>
                          <a:latin typeface="+mn-lt"/>
                          <a:ea typeface="+mn-ea"/>
                          <a:cs typeface="+mn-cs"/>
                        </a:rPr>
                        <a:t>[PR]</a:t>
                      </a:r>
                      <a:r>
                        <a:rPr lang="en-US" sz="3000" b="1" dirty="0" smtClean="0">
                          <a:effectLst/>
                        </a:rPr>
                        <a:t> </a:t>
                      </a:r>
                      <a:endParaRPr lang="en-US" sz="3000" b="1" i="1" dirty="0">
                        <a:effectLst/>
                        <a:latin typeface="Avenir Next" charset="0"/>
                        <a:ea typeface="Calibri" charset="0"/>
                        <a:cs typeface="Arial" charset="0"/>
                      </a:endParaRPr>
                    </a:p>
                  </a:txBody>
                  <a:tcPr marL="68580" marR="68580" marT="0" marB="0"/>
                </a:tc>
              </a:tr>
              <a:tr h="408940">
                <a:tc>
                  <a:txBody>
                    <a:bodyPr/>
                    <a:lstStyle/>
                    <a:p>
                      <a:pPr marL="0" marR="0" algn="r">
                        <a:spcBef>
                          <a:spcPts val="0"/>
                        </a:spcBef>
                        <a:spcAft>
                          <a:spcPts val="0"/>
                        </a:spcAft>
                      </a:pPr>
                      <a:r>
                        <a:rPr lang="en-US" sz="2200" dirty="0">
                          <a:effectLst/>
                        </a:rPr>
                        <a:t>Student B2:</a:t>
                      </a:r>
                      <a:endParaRPr lang="en-US" sz="22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3000" u="sng" kern="1200" dirty="0" smtClean="0">
                          <a:solidFill>
                            <a:schemeClr val="dk1"/>
                          </a:solidFill>
                          <a:effectLst/>
                          <a:latin typeface="+mn-lt"/>
                          <a:ea typeface="+mn-ea"/>
                          <a:cs typeface="+mn-cs"/>
                        </a:rPr>
                        <a:t>I heard you say</a:t>
                      </a:r>
                      <a:r>
                        <a:rPr lang="en-US" sz="3000" kern="1200" dirty="0" smtClean="0">
                          <a:solidFill>
                            <a:schemeClr val="dk1"/>
                          </a:solidFill>
                          <a:effectLst/>
                          <a:latin typeface="+mn-lt"/>
                          <a:ea typeface="+mn-ea"/>
                          <a:cs typeface="+mn-cs"/>
                        </a:rPr>
                        <a:t> that the heading says to be safe. </a:t>
                      </a:r>
                      <a:r>
                        <a:rPr lang="en-US" sz="3000" b="1" kern="1200" dirty="0" smtClean="0">
                          <a:solidFill>
                            <a:schemeClr val="dk1"/>
                          </a:solidFill>
                          <a:effectLst/>
                          <a:latin typeface="+mn-lt"/>
                          <a:ea typeface="+mn-ea"/>
                          <a:cs typeface="+mn-cs"/>
                        </a:rPr>
                        <a:t>[PAR]</a:t>
                      </a:r>
                      <a:r>
                        <a:rPr lang="en-US" sz="3000" kern="1200" dirty="0" smtClean="0">
                          <a:solidFill>
                            <a:schemeClr val="dk1"/>
                          </a:solidFill>
                          <a:effectLst/>
                          <a:latin typeface="+mn-lt"/>
                          <a:ea typeface="+mn-ea"/>
                          <a:cs typeface="+mn-cs"/>
                        </a:rPr>
                        <a:t> </a:t>
                      </a:r>
                      <a:r>
                        <a:rPr lang="en-US" sz="3000" u="sng" kern="1200" dirty="0" smtClean="0">
                          <a:solidFill>
                            <a:schemeClr val="dk1"/>
                          </a:solidFill>
                          <a:effectLst/>
                          <a:latin typeface="+mn-lt"/>
                          <a:ea typeface="+mn-ea"/>
                          <a:cs typeface="+mn-cs"/>
                        </a:rPr>
                        <a:t>I want to add that</a:t>
                      </a:r>
                      <a:r>
                        <a:rPr lang="en-US" sz="3000" kern="1200" dirty="0" smtClean="0">
                          <a:solidFill>
                            <a:schemeClr val="dk1"/>
                          </a:solidFill>
                          <a:effectLst/>
                          <a:latin typeface="+mn-lt"/>
                          <a:ea typeface="+mn-ea"/>
                          <a:cs typeface="+mn-cs"/>
                        </a:rPr>
                        <a:t> there are two pictures underneath the heading. One of the pictures shows a boy using the crosswalk. </a:t>
                      </a:r>
                      <a:r>
                        <a:rPr lang="en-US" sz="3000" u="sng" kern="1200" dirty="0" smtClean="0">
                          <a:solidFill>
                            <a:schemeClr val="dk1"/>
                          </a:solidFill>
                          <a:effectLst/>
                          <a:latin typeface="+mn-lt"/>
                          <a:ea typeface="+mn-ea"/>
                          <a:cs typeface="+mn-cs"/>
                        </a:rPr>
                        <a:t>What else can you add?</a:t>
                      </a:r>
                      <a:r>
                        <a:rPr lang="en-US" sz="3000" kern="1200" dirty="0" smtClean="0">
                          <a:solidFill>
                            <a:schemeClr val="dk1"/>
                          </a:solidFill>
                          <a:effectLst/>
                          <a:latin typeface="+mn-lt"/>
                          <a:ea typeface="+mn-ea"/>
                          <a:cs typeface="+mn-cs"/>
                        </a:rPr>
                        <a:t> </a:t>
                      </a:r>
                      <a:r>
                        <a:rPr lang="en-US" sz="3000" b="1" kern="1200" dirty="0" smtClean="0">
                          <a:solidFill>
                            <a:schemeClr val="dk1"/>
                          </a:solidFill>
                          <a:effectLst/>
                          <a:latin typeface="+mn-lt"/>
                          <a:ea typeface="+mn-ea"/>
                          <a:cs typeface="+mn-cs"/>
                        </a:rPr>
                        <a:t>[PR]</a:t>
                      </a:r>
                      <a:r>
                        <a:rPr lang="en-US" sz="3000" dirty="0" smtClean="0">
                          <a:effectLst/>
                        </a:rPr>
                        <a:t> </a:t>
                      </a:r>
                      <a:endParaRPr lang="en-US" sz="3000" i="1"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59659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21617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8" name="Table 7"/>
          <p:cNvGraphicFramePr>
            <a:graphicFrameLocks noGrp="1"/>
          </p:cNvGraphicFramePr>
          <p:nvPr>
            <p:extLst/>
          </p:nvPr>
        </p:nvGraphicFramePr>
        <p:xfrm>
          <a:off x="377815" y="2092573"/>
          <a:ext cx="11554596" cy="4015770"/>
        </p:xfrm>
        <a:graphic>
          <a:graphicData uri="http://schemas.openxmlformats.org/drawingml/2006/table">
            <a:tbl>
              <a:tblPr firstRow="1" firstCol="1" bandRow="1">
                <a:tableStyleId>{D7AC3CCA-C797-4891-BE02-D94E43425B78}</a:tableStyleId>
              </a:tblPr>
              <a:tblGrid>
                <a:gridCol w="1168352"/>
                <a:gridCol w="10386244"/>
              </a:tblGrid>
              <a:tr h="2007885">
                <a:tc>
                  <a:txBody>
                    <a:bodyPr/>
                    <a:lstStyle/>
                    <a:p>
                      <a:pPr marL="0" marR="0" algn="r">
                        <a:spcBef>
                          <a:spcPts val="0"/>
                        </a:spcBef>
                        <a:spcAft>
                          <a:spcPts val="0"/>
                        </a:spcAft>
                      </a:pPr>
                      <a:r>
                        <a:rPr lang="en-US" sz="2200" dirty="0">
                          <a:effectLst/>
                        </a:rPr>
                        <a:t>Student A3:</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b="0" u="none" kern="1200" dirty="0" smtClean="0">
                          <a:solidFill>
                            <a:schemeClr val="dk1"/>
                          </a:solidFill>
                          <a:effectLst/>
                          <a:latin typeface="+mn-lt"/>
                          <a:ea typeface="+mn-ea"/>
                          <a:cs typeface="+mn-cs"/>
                        </a:rPr>
                        <a:t>I heard you say </a:t>
                      </a:r>
                      <a:r>
                        <a:rPr lang="en-US" sz="3200" b="0" kern="1200" dirty="0" smtClean="0">
                          <a:solidFill>
                            <a:schemeClr val="dk1"/>
                          </a:solidFill>
                          <a:effectLst/>
                          <a:latin typeface="+mn-lt"/>
                          <a:ea typeface="+mn-ea"/>
                          <a:cs typeface="+mn-cs"/>
                        </a:rPr>
                        <a:t>that the boy is safely crossing the street. </a:t>
                      </a:r>
                      <a:r>
                        <a:rPr lang="en-US" sz="3200" b="0" u="none" kern="1200" dirty="0" smtClean="0">
                          <a:solidFill>
                            <a:schemeClr val="dk1"/>
                          </a:solidFill>
                          <a:effectLst/>
                          <a:latin typeface="+mn-lt"/>
                          <a:ea typeface="+mn-ea"/>
                          <a:cs typeface="+mn-cs"/>
                        </a:rPr>
                        <a:t>I want to add that </a:t>
                      </a:r>
                      <a:r>
                        <a:rPr lang="en-US" sz="3200" b="0" kern="1200" dirty="0" smtClean="0">
                          <a:solidFill>
                            <a:schemeClr val="dk1"/>
                          </a:solidFill>
                          <a:effectLst/>
                          <a:latin typeface="+mn-lt"/>
                          <a:ea typeface="+mn-ea"/>
                          <a:cs typeface="+mn-cs"/>
                        </a:rPr>
                        <a:t>the picture next to it shows two boys running across the street. </a:t>
                      </a:r>
                      <a:r>
                        <a:rPr lang="en-US" sz="3200" b="0" u="none" kern="1200" dirty="0" smtClean="0">
                          <a:solidFill>
                            <a:schemeClr val="dk1"/>
                          </a:solidFill>
                          <a:effectLst/>
                          <a:latin typeface="+mn-lt"/>
                          <a:ea typeface="+mn-ea"/>
                          <a:cs typeface="+mn-cs"/>
                        </a:rPr>
                        <a:t>What else can you add? </a:t>
                      </a:r>
                      <a:endParaRPr lang="en-US" sz="3200" b="0" i="1" u="none" dirty="0">
                        <a:solidFill>
                          <a:srgbClr val="000000"/>
                        </a:solidFill>
                        <a:effectLst/>
                        <a:latin typeface="Questrial" charset="0"/>
                        <a:ea typeface="Questrial" charset="0"/>
                        <a:cs typeface="Questrial" charset="0"/>
                      </a:endParaRPr>
                    </a:p>
                  </a:txBody>
                  <a:tcPr marL="68580" marR="68580" marT="0" marB="0"/>
                </a:tc>
              </a:tr>
              <a:tr h="2007885">
                <a:tc>
                  <a:txBody>
                    <a:bodyPr/>
                    <a:lstStyle/>
                    <a:p>
                      <a:pPr marL="0" marR="0" algn="r">
                        <a:spcBef>
                          <a:spcPts val="0"/>
                        </a:spcBef>
                        <a:spcAft>
                          <a:spcPts val="0"/>
                        </a:spcAft>
                      </a:pPr>
                      <a:r>
                        <a:rPr lang="en-US" sz="2200" dirty="0">
                          <a:effectLst/>
                        </a:rPr>
                        <a:t>Student B3:</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u="none" kern="1200" dirty="0" smtClean="0">
                          <a:solidFill>
                            <a:schemeClr val="dk1"/>
                          </a:solidFill>
                          <a:effectLst/>
                          <a:latin typeface="+mn-lt"/>
                          <a:ea typeface="+mn-ea"/>
                          <a:cs typeface="+mn-cs"/>
                        </a:rPr>
                        <a:t>I heard you say </a:t>
                      </a:r>
                      <a:r>
                        <a:rPr lang="en-US" sz="3200" kern="1200" dirty="0" smtClean="0">
                          <a:solidFill>
                            <a:schemeClr val="dk1"/>
                          </a:solidFill>
                          <a:effectLst/>
                          <a:latin typeface="+mn-lt"/>
                          <a:ea typeface="+mn-ea"/>
                          <a:cs typeface="+mn-cs"/>
                        </a:rPr>
                        <a:t>that two boys are being unsafe by running in the street. </a:t>
                      </a:r>
                      <a:r>
                        <a:rPr lang="en-US" sz="3200" u="none" kern="1200" dirty="0" smtClean="0">
                          <a:solidFill>
                            <a:schemeClr val="dk1"/>
                          </a:solidFill>
                          <a:effectLst/>
                          <a:latin typeface="+mn-lt"/>
                          <a:ea typeface="+mn-ea"/>
                          <a:cs typeface="+mn-cs"/>
                        </a:rPr>
                        <a:t>I want to add that </a:t>
                      </a:r>
                      <a:r>
                        <a:rPr lang="en-US" sz="3200" kern="1200" dirty="0" smtClean="0">
                          <a:solidFill>
                            <a:schemeClr val="dk1"/>
                          </a:solidFill>
                          <a:effectLst/>
                          <a:latin typeface="+mn-lt"/>
                          <a:ea typeface="+mn-ea"/>
                          <a:cs typeface="+mn-cs"/>
                        </a:rPr>
                        <a:t>the next heading says “Be Respectful”. </a:t>
                      </a:r>
                      <a:r>
                        <a:rPr lang="en-US" sz="3200" u="none" kern="1200" dirty="0" smtClean="0">
                          <a:solidFill>
                            <a:schemeClr val="dk1"/>
                          </a:solidFill>
                          <a:effectLst/>
                          <a:latin typeface="+mn-lt"/>
                          <a:ea typeface="+mn-ea"/>
                          <a:cs typeface="+mn-cs"/>
                        </a:rPr>
                        <a:t>What else can you add? </a:t>
                      </a:r>
                      <a:endParaRPr lang="en-US" sz="3200" i="1" u="none"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121899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6" name="Table 5"/>
          <p:cNvGraphicFramePr>
            <a:graphicFrameLocks noGrp="1"/>
          </p:cNvGraphicFramePr>
          <p:nvPr>
            <p:extLst/>
          </p:nvPr>
        </p:nvGraphicFramePr>
        <p:xfrm>
          <a:off x="2881231" y="2041206"/>
          <a:ext cx="8947452" cy="3901440"/>
        </p:xfrm>
        <a:graphic>
          <a:graphicData uri="http://schemas.openxmlformats.org/drawingml/2006/table">
            <a:tbl>
              <a:tblPr firstRow="1" firstCol="1" bandRow="1">
                <a:tableStyleId>{8A107856-5554-42FB-B03E-39F5DBC370BA}</a:tableStyleId>
              </a:tblPr>
              <a:tblGrid>
                <a:gridCol w="1113182"/>
                <a:gridCol w="7834270"/>
              </a:tblGrid>
              <a:tr h="562610">
                <a:tc>
                  <a:txBody>
                    <a:bodyPr/>
                    <a:lstStyle/>
                    <a:p>
                      <a:pPr marL="0" marR="0" algn="r">
                        <a:spcBef>
                          <a:spcPts val="0"/>
                        </a:spcBef>
                        <a:spcAft>
                          <a:spcPts val="0"/>
                        </a:spcAft>
                      </a:pPr>
                      <a:r>
                        <a:rPr lang="en-US" sz="2200" dirty="0">
                          <a:effectLst/>
                        </a:rPr>
                        <a:t>Student A3:</a:t>
                      </a:r>
                      <a:endParaRPr lang="en-US" sz="22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3200" b="0" u="sng" kern="1200" dirty="0" smtClean="0">
                          <a:solidFill>
                            <a:schemeClr val="dk1"/>
                          </a:solidFill>
                          <a:effectLst/>
                          <a:latin typeface="+mn-lt"/>
                          <a:ea typeface="+mn-ea"/>
                          <a:cs typeface="+mn-cs"/>
                        </a:rPr>
                        <a:t>I heard you say</a:t>
                      </a:r>
                      <a:r>
                        <a:rPr lang="en-US" sz="3200" b="0" kern="1200" dirty="0" smtClean="0">
                          <a:solidFill>
                            <a:schemeClr val="dk1"/>
                          </a:solidFill>
                          <a:effectLst/>
                          <a:latin typeface="+mn-lt"/>
                          <a:ea typeface="+mn-ea"/>
                          <a:cs typeface="+mn-cs"/>
                        </a:rPr>
                        <a:t> that the boy is safely crossing the street. </a:t>
                      </a:r>
                      <a:r>
                        <a:rPr lang="en-US" sz="3200" b="1" kern="1200" dirty="0" smtClean="0">
                          <a:solidFill>
                            <a:schemeClr val="dk1"/>
                          </a:solidFill>
                          <a:effectLst/>
                          <a:latin typeface="+mn-lt"/>
                          <a:ea typeface="+mn-ea"/>
                          <a:cs typeface="+mn-cs"/>
                        </a:rPr>
                        <a:t>[PAR] </a:t>
                      </a:r>
                      <a:r>
                        <a:rPr lang="en-US" sz="3200" b="0" u="sng" kern="1200" dirty="0" smtClean="0">
                          <a:solidFill>
                            <a:schemeClr val="dk1"/>
                          </a:solidFill>
                          <a:effectLst/>
                          <a:latin typeface="+mn-lt"/>
                          <a:ea typeface="+mn-ea"/>
                          <a:cs typeface="+mn-cs"/>
                        </a:rPr>
                        <a:t>I want to add that</a:t>
                      </a:r>
                      <a:r>
                        <a:rPr lang="en-US" sz="3200" b="0" kern="1200" dirty="0" smtClean="0">
                          <a:solidFill>
                            <a:schemeClr val="dk1"/>
                          </a:solidFill>
                          <a:effectLst/>
                          <a:latin typeface="+mn-lt"/>
                          <a:ea typeface="+mn-ea"/>
                          <a:cs typeface="+mn-cs"/>
                        </a:rPr>
                        <a:t> the picture next to it shows two boys running across the street. </a:t>
                      </a:r>
                      <a:r>
                        <a:rPr lang="en-US" sz="3200" b="1" kern="1200" dirty="0" smtClean="0">
                          <a:solidFill>
                            <a:schemeClr val="dk1"/>
                          </a:solidFill>
                          <a:effectLst/>
                          <a:latin typeface="+mn-lt"/>
                          <a:ea typeface="+mn-ea"/>
                          <a:cs typeface="+mn-cs"/>
                        </a:rPr>
                        <a:t>[BO] </a:t>
                      </a:r>
                      <a:r>
                        <a:rPr lang="en-US" sz="3200" b="0" u="sng" kern="1200" dirty="0" smtClean="0">
                          <a:solidFill>
                            <a:schemeClr val="dk1"/>
                          </a:solidFill>
                          <a:effectLst/>
                          <a:latin typeface="+mn-lt"/>
                          <a:ea typeface="+mn-ea"/>
                          <a:cs typeface="+mn-cs"/>
                        </a:rPr>
                        <a:t>What else can you add?</a:t>
                      </a:r>
                      <a:r>
                        <a:rPr lang="en-US" sz="3200" b="0" kern="1200" dirty="0" smtClean="0">
                          <a:solidFill>
                            <a:schemeClr val="dk1"/>
                          </a:solidFill>
                          <a:effectLst/>
                          <a:latin typeface="+mn-lt"/>
                          <a:ea typeface="+mn-ea"/>
                          <a:cs typeface="+mn-cs"/>
                        </a:rPr>
                        <a:t> </a:t>
                      </a:r>
                      <a:r>
                        <a:rPr lang="en-US" sz="3200" b="1" kern="1200" dirty="0" smtClean="0">
                          <a:solidFill>
                            <a:schemeClr val="dk1"/>
                          </a:solidFill>
                          <a:effectLst/>
                          <a:latin typeface="+mn-lt"/>
                          <a:ea typeface="+mn-ea"/>
                          <a:cs typeface="+mn-cs"/>
                        </a:rPr>
                        <a:t>[PR]</a:t>
                      </a:r>
                      <a:r>
                        <a:rPr lang="en-US" sz="3200" b="1" dirty="0" smtClean="0">
                          <a:effectLst/>
                        </a:rPr>
                        <a:t> </a:t>
                      </a:r>
                      <a:endParaRPr lang="en-US" sz="3200" b="1" i="1" dirty="0">
                        <a:effectLst/>
                        <a:latin typeface="Avenir Next" charset="0"/>
                        <a:ea typeface="Calibri" charset="0"/>
                        <a:cs typeface="Arial" charset="0"/>
                      </a:endParaRPr>
                    </a:p>
                  </a:txBody>
                  <a:tcPr marL="68580" marR="68580" marT="0" marB="0"/>
                </a:tc>
              </a:tr>
              <a:tr h="589280">
                <a:tc>
                  <a:txBody>
                    <a:bodyPr/>
                    <a:lstStyle/>
                    <a:p>
                      <a:pPr marL="0" marR="0" algn="r">
                        <a:spcBef>
                          <a:spcPts val="0"/>
                        </a:spcBef>
                        <a:spcAft>
                          <a:spcPts val="0"/>
                        </a:spcAft>
                      </a:pPr>
                      <a:r>
                        <a:rPr lang="en-US" sz="2200" dirty="0">
                          <a:effectLst/>
                        </a:rPr>
                        <a:t>Student B3:</a:t>
                      </a:r>
                      <a:endParaRPr lang="en-US" sz="22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3200" u="sng" kern="1200" dirty="0" smtClean="0">
                          <a:solidFill>
                            <a:schemeClr val="dk1"/>
                          </a:solidFill>
                          <a:effectLst/>
                          <a:latin typeface="+mn-lt"/>
                          <a:ea typeface="+mn-ea"/>
                          <a:cs typeface="+mn-cs"/>
                        </a:rPr>
                        <a:t>I heard you say</a:t>
                      </a:r>
                      <a:r>
                        <a:rPr lang="en-US" sz="3200" kern="1200" dirty="0" smtClean="0">
                          <a:solidFill>
                            <a:schemeClr val="dk1"/>
                          </a:solidFill>
                          <a:effectLst/>
                          <a:latin typeface="+mn-lt"/>
                          <a:ea typeface="+mn-ea"/>
                          <a:cs typeface="+mn-cs"/>
                        </a:rPr>
                        <a:t> that two boys are being unsafe by running in the street. </a:t>
                      </a:r>
                      <a:r>
                        <a:rPr lang="en-US" sz="3200" b="1" kern="1200" dirty="0" smtClean="0">
                          <a:solidFill>
                            <a:schemeClr val="dk1"/>
                          </a:solidFill>
                          <a:effectLst/>
                          <a:latin typeface="+mn-lt"/>
                          <a:ea typeface="+mn-ea"/>
                          <a:cs typeface="+mn-cs"/>
                        </a:rPr>
                        <a:t>[PAR]</a:t>
                      </a:r>
                      <a:r>
                        <a:rPr lang="en-US" sz="3200" kern="1200" dirty="0" smtClean="0">
                          <a:solidFill>
                            <a:schemeClr val="dk1"/>
                          </a:solidFill>
                          <a:effectLst/>
                          <a:latin typeface="+mn-lt"/>
                          <a:ea typeface="+mn-ea"/>
                          <a:cs typeface="+mn-cs"/>
                        </a:rPr>
                        <a:t> </a:t>
                      </a:r>
                      <a:r>
                        <a:rPr lang="en-US" sz="3200" u="sng" kern="1200" dirty="0" smtClean="0">
                          <a:solidFill>
                            <a:schemeClr val="dk1"/>
                          </a:solidFill>
                          <a:effectLst/>
                          <a:latin typeface="+mn-lt"/>
                          <a:ea typeface="+mn-ea"/>
                          <a:cs typeface="+mn-cs"/>
                        </a:rPr>
                        <a:t>I want to add that</a:t>
                      </a:r>
                      <a:r>
                        <a:rPr lang="en-US" sz="3200" kern="1200" dirty="0" smtClean="0">
                          <a:solidFill>
                            <a:schemeClr val="dk1"/>
                          </a:solidFill>
                          <a:effectLst/>
                          <a:latin typeface="+mn-lt"/>
                          <a:ea typeface="+mn-ea"/>
                          <a:cs typeface="+mn-cs"/>
                        </a:rPr>
                        <a:t> the next heading says “Be Respectful”. </a:t>
                      </a:r>
                      <a:r>
                        <a:rPr lang="en-US" sz="3200" b="1" kern="1200" dirty="0" smtClean="0">
                          <a:solidFill>
                            <a:schemeClr val="dk1"/>
                          </a:solidFill>
                          <a:effectLst/>
                          <a:latin typeface="+mn-lt"/>
                          <a:ea typeface="+mn-ea"/>
                          <a:cs typeface="+mn-cs"/>
                        </a:rPr>
                        <a:t>[BO]</a:t>
                      </a:r>
                      <a:r>
                        <a:rPr lang="en-US" sz="3200" kern="1200" dirty="0" smtClean="0">
                          <a:solidFill>
                            <a:schemeClr val="dk1"/>
                          </a:solidFill>
                          <a:effectLst/>
                          <a:latin typeface="+mn-lt"/>
                          <a:ea typeface="+mn-ea"/>
                          <a:cs typeface="+mn-cs"/>
                        </a:rPr>
                        <a:t> </a:t>
                      </a:r>
                      <a:r>
                        <a:rPr lang="en-US" sz="3200" u="sng" kern="1200" dirty="0" smtClean="0">
                          <a:solidFill>
                            <a:schemeClr val="dk1"/>
                          </a:solidFill>
                          <a:effectLst/>
                          <a:latin typeface="+mn-lt"/>
                          <a:ea typeface="+mn-ea"/>
                          <a:cs typeface="+mn-cs"/>
                        </a:rPr>
                        <a:t>What else can you add?</a:t>
                      </a:r>
                      <a:r>
                        <a:rPr lang="en-US" sz="3200" kern="1200" dirty="0" smtClean="0">
                          <a:solidFill>
                            <a:schemeClr val="dk1"/>
                          </a:solidFill>
                          <a:effectLst/>
                          <a:latin typeface="+mn-lt"/>
                          <a:ea typeface="+mn-ea"/>
                          <a:cs typeface="+mn-cs"/>
                        </a:rPr>
                        <a:t> </a:t>
                      </a:r>
                      <a:r>
                        <a:rPr lang="en-US" sz="3200" b="1" kern="1200" dirty="0" smtClean="0">
                          <a:solidFill>
                            <a:schemeClr val="dk1"/>
                          </a:solidFill>
                          <a:effectLst/>
                          <a:latin typeface="+mn-lt"/>
                          <a:ea typeface="+mn-ea"/>
                          <a:cs typeface="+mn-cs"/>
                        </a:rPr>
                        <a:t>[PR]</a:t>
                      </a:r>
                      <a:r>
                        <a:rPr lang="en-US" sz="3200" dirty="0" smtClean="0">
                          <a:effectLst/>
                        </a:rPr>
                        <a:t> </a:t>
                      </a:r>
                      <a:endParaRPr lang="en-US" sz="3200" i="1"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115506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21617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8" name="Table 7"/>
          <p:cNvGraphicFramePr>
            <a:graphicFrameLocks noGrp="1"/>
          </p:cNvGraphicFramePr>
          <p:nvPr>
            <p:extLst/>
          </p:nvPr>
        </p:nvGraphicFramePr>
        <p:xfrm>
          <a:off x="515388" y="1995523"/>
          <a:ext cx="11306946" cy="4078706"/>
        </p:xfrm>
        <a:graphic>
          <a:graphicData uri="http://schemas.openxmlformats.org/drawingml/2006/table">
            <a:tbl>
              <a:tblPr firstRow="1" firstCol="1" bandRow="1">
                <a:tableStyleId>{D7AC3CCA-C797-4891-BE02-D94E43425B78}</a:tableStyleId>
              </a:tblPr>
              <a:tblGrid>
                <a:gridCol w="1093119"/>
                <a:gridCol w="10213827"/>
              </a:tblGrid>
              <a:tr h="1923334">
                <a:tc>
                  <a:txBody>
                    <a:bodyPr/>
                    <a:lstStyle/>
                    <a:p>
                      <a:pPr marL="0" marR="0" algn="r">
                        <a:spcBef>
                          <a:spcPts val="0"/>
                        </a:spcBef>
                        <a:spcAft>
                          <a:spcPts val="0"/>
                        </a:spcAft>
                      </a:pPr>
                      <a:r>
                        <a:rPr lang="en-US" sz="2200" dirty="0">
                          <a:effectLst/>
                        </a:rPr>
                        <a:t>Student A4: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b="0" u="none" kern="1200" dirty="0" smtClean="0">
                          <a:solidFill>
                            <a:schemeClr val="dk1"/>
                          </a:solidFill>
                          <a:effectLst/>
                          <a:latin typeface="+mn-lt"/>
                          <a:ea typeface="+mn-ea"/>
                          <a:cs typeface="+mn-cs"/>
                        </a:rPr>
                        <a:t>I heard you say</a:t>
                      </a:r>
                      <a:r>
                        <a:rPr lang="en-US" sz="3200" b="0" kern="1200" dirty="0" smtClean="0">
                          <a:solidFill>
                            <a:schemeClr val="dk1"/>
                          </a:solidFill>
                          <a:effectLst/>
                          <a:latin typeface="+mn-lt"/>
                          <a:ea typeface="+mn-ea"/>
                          <a:cs typeface="+mn-cs"/>
                        </a:rPr>
                        <a:t> that the infographic says to “Be Respectful”. </a:t>
                      </a:r>
                      <a:r>
                        <a:rPr lang="en-US" sz="3200" b="0" u="none" kern="1200" dirty="0" smtClean="0">
                          <a:solidFill>
                            <a:schemeClr val="dk1"/>
                          </a:solidFill>
                          <a:effectLst/>
                          <a:latin typeface="+mn-lt"/>
                          <a:ea typeface="+mn-ea"/>
                          <a:cs typeface="+mn-cs"/>
                        </a:rPr>
                        <a:t>I want to add </a:t>
                      </a:r>
                      <a:r>
                        <a:rPr lang="en-US" sz="3200" b="0" kern="1200" dirty="0" smtClean="0">
                          <a:solidFill>
                            <a:schemeClr val="dk1"/>
                          </a:solidFill>
                          <a:effectLst/>
                          <a:latin typeface="+mn-lt"/>
                          <a:ea typeface="+mn-ea"/>
                          <a:cs typeface="+mn-cs"/>
                        </a:rPr>
                        <a:t>that underneath the heading there is a picture of a boy who is making a silly face. </a:t>
                      </a:r>
                      <a:r>
                        <a:rPr lang="en-US" sz="3200" b="0" u="none" kern="1200" dirty="0" smtClean="0">
                          <a:solidFill>
                            <a:schemeClr val="dk1"/>
                          </a:solidFill>
                          <a:effectLst/>
                          <a:latin typeface="+mn-lt"/>
                          <a:ea typeface="+mn-ea"/>
                          <a:cs typeface="+mn-cs"/>
                        </a:rPr>
                        <a:t>What else can you add? </a:t>
                      </a:r>
                      <a:endParaRPr lang="en-US" sz="3200" b="0" i="1" u="none" dirty="0">
                        <a:solidFill>
                          <a:srgbClr val="000000"/>
                        </a:solidFill>
                        <a:effectLst/>
                        <a:latin typeface="Questrial" charset="0"/>
                        <a:ea typeface="Questrial" charset="0"/>
                        <a:cs typeface="Questrial" charset="0"/>
                      </a:endParaRPr>
                    </a:p>
                  </a:txBody>
                  <a:tcPr marL="68580" marR="68580" marT="0" marB="0"/>
                </a:tc>
              </a:tr>
              <a:tr h="2155372">
                <a:tc>
                  <a:txBody>
                    <a:bodyPr/>
                    <a:lstStyle/>
                    <a:p>
                      <a:pPr marL="0" marR="0" algn="r">
                        <a:spcBef>
                          <a:spcPts val="0"/>
                        </a:spcBef>
                        <a:spcAft>
                          <a:spcPts val="0"/>
                        </a:spcAft>
                      </a:pPr>
                      <a:r>
                        <a:rPr lang="en-US" sz="2200" dirty="0">
                          <a:effectLst/>
                        </a:rPr>
                        <a:t>Student B4: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u="none" kern="1200" dirty="0" smtClean="0">
                          <a:solidFill>
                            <a:schemeClr val="dk1"/>
                          </a:solidFill>
                          <a:effectLst/>
                          <a:latin typeface="+mn-lt"/>
                          <a:ea typeface="+mn-ea"/>
                          <a:cs typeface="+mn-cs"/>
                        </a:rPr>
                        <a:t>I heard you say </a:t>
                      </a:r>
                      <a:r>
                        <a:rPr lang="en-US" sz="3200" kern="1200" dirty="0" smtClean="0">
                          <a:solidFill>
                            <a:schemeClr val="dk1"/>
                          </a:solidFill>
                          <a:effectLst/>
                          <a:latin typeface="+mn-lt"/>
                          <a:ea typeface="+mn-ea"/>
                          <a:cs typeface="+mn-cs"/>
                        </a:rPr>
                        <a:t>there is a boy who is acting silly</a:t>
                      </a:r>
                      <a:r>
                        <a:rPr lang="en-US" sz="3200" u="none" kern="1200" dirty="0" smtClean="0">
                          <a:solidFill>
                            <a:schemeClr val="dk1"/>
                          </a:solidFill>
                          <a:effectLst/>
                          <a:latin typeface="+mn-lt"/>
                          <a:ea typeface="+mn-ea"/>
                          <a:cs typeface="+mn-cs"/>
                        </a:rPr>
                        <a:t>. I want to add </a:t>
                      </a:r>
                      <a:r>
                        <a:rPr lang="en-US" sz="3200" kern="1200" dirty="0" smtClean="0">
                          <a:solidFill>
                            <a:schemeClr val="dk1"/>
                          </a:solidFill>
                          <a:effectLst/>
                          <a:latin typeface="+mn-lt"/>
                          <a:ea typeface="+mn-ea"/>
                          <a:cs typeface="+mn-cs"/>
                        </a:rPr>
                        <a:t>that the sentence underneath that picture says “Respectful students do not distract others”. </a:t>
                      </a:r>
                      <a:r>
                        <a:rPr lang="en-US" sz="3200" u="none" kern="1200" dirty="0" smtClean="0">
                          <a:solidFill>
                            <a:schemeClr val="dk1"/>
                          </a:solidFill>
                          <a:effectLst/>
                          <a:latin typeface="+mn-lt"/>
                          <a:ea typeface="+mn-ea"/>
                          <a:cs typeface="+mn-cs"/>
                        </a:rPr>
                        <a:t>What else can you add? </a:t>
                      </a:r>
                      <a:endParaRPr lang="en-US" sz="3200" i="1" u="none"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44440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6" name="Table 5"/>
          <p:cNvGraphicFramePr>
            <a:graphicFrameLocks noGrp="1"/>
          </p:cNvGraphicFramePr>
          <p:nvPr>
            <p:extLst/>
          </p:nvPr>
        </p:nvGraphicFramePr>
        <p:xfrm>
          <a:off x="2838257" y="2108826"/>
          <a:ext cx="9029065" cy="3818444"/>
        </p:xfrm>
        <a:graphic>
          <a:graphicData uri="http://schemas.openxmlformats.org/drawingml/2006/table">
            <a:tbl>
              <a:tblPr firstRow="1" firstCol="1" bandRow="1">
                <a:tableStyleId>{8A107856-5554-42FB-B03E-39F5DBC370BA}</a:tableStyleId>
              </a:tblPr>
              <a:tblGrid>
                <a:gridCol w="1126236"/>
                <a:gridCol w="7902829"/>
              </a:tblGrid>
              <a:tr h="1909222">
                <a:tc>
                  <a:txBody>
                    <a:bodyPr/>
                    <a:lstStyle/>
                    <a:p>
                      <a:pPr marL="0" marR="0" algn="r">
                        <a:spcBef>
                          <a:spcPts val="0"/>
                        </a:spcBef>
                        <a:spcAft>
                          <a:spcPts val="0"/>
                        </a:spcAft>
                      </a:pPr>
                      <a:r>
                        <a:rPr lang="en-US" sz="2200" dirty="0">
                          <a:effectLst/>
                        </a:rPr>
                        <a:t>Student A4: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2800" b="0" u="sng" kern="1200" dirty="0" smtClean="0">
                          <a:solidFill>
                            <a:schemeClr val="dk1"/>
                          </a:solidFill>
                          <a:effectLst/>
                          <a:latin typeface="+mn-lt"/>
                          <a:ea typeface="+mn-ea"/>
                          <a:cs typeface="+mn-cs"/>
                        </a:rPr>
                        <a:t>I heard you say</a:t>
                      </a:r>
                      <a:r>
                        <a:rPr lang="en-US" sz="2800" b="0" kern="1200" dirty="0" smtClean="0">
                          <a:solidFill>
                            <a:schemeClr val="dk1"/>
                          </a:solidFill>
                          <a:effectLst/>
                          <a:latin typeface="+mn-lt"/>
                          <a:ea typeface="+mn-ea"/>
                          <a:cs typeface="+mn-cs"/>
                        </a:rPr>
                        <a:t> that the infographic says to “Be Respectful”.  </a:t>
                      </a:r>
                      <a:r>
                        <a:rPr lang="en-US" sz="2800" b="1" kern="1200" dirty="0" smtClean="0">
                          <a:solidFill>
                            <a:schemeClr val="dk1"/>
                          </a:solidFill>
                          <a:effectLst/>
                          <a:latin typeface="+mn-lt"/>
                          <a:ea typeface="+mn-ea"/>
                          <a:cs typeface="+mn-cs"/>
                        </a:rPr>
                        <a:t>[PAR</a:t>
                      </a:r>
                      <a:r>
                        <a:rPr lang="en-US" sz="2800" b="1" u="sng" kern="1200" dirty="0" smtClean="0">
                          <a:solidFill>
                            <a:schemeClr val="dk1"/>
                          </a:solidFill>
                          <a:effectLst/>
                          <a:latin typeface="+mn-lt"/>
                          <a:ea typeface="+mn-ea"/>
                          <a:cs typeface="+mn-cs"/>
                        </a:rPr>
                        <a:t>]</a:t>
                      </a:r>
                      <a:r>
                        <a:rPr lang="en-US" sz="2800" b="0" kern="1200" dirty="0" smtClean="0">
                          <a:solidFill>
                            <a:schemeClr val="dk1"/>
                          </a:solidFill>
                          <a:effectLst/>
                          <a:latin typeface="+mn-lt"/>
                          <a:ea typeface="+mn-ea"/>
                          <a:cs typeface="+mn-cs"/>
                        </a:rPr>
                        <a:t> </a:t>
                      </a:r>
                      <a:r>
                        <a:rPr lang="en-US" sz="2800" b="0" u="sng" kern="1200" dirty="0" smtClean="0">
                          <a:solidFill>
                            <a:schemeClr val="dk1"/>
                          </a:solidFill>
                          <a:effectLst/>
                          <a:latin typeface="+mn-lt"/>
                          <a:ea typeface="+mn-ea"/>
                          <a:cs typeface="+mn-cs"/>
                        </a:rPr>
                        <a:t>I want to add</a:t>
                      </a:r>
                      <a:r>
                        <a:rPr lang="en-US" sz="2800" b="0" kern="1200" dirty="0" smtClean="0">
                          <a:solidFill>
                            <a:schemeClr val="dk1"/>
                          </a:solidFill>
                          <a:effectLst/>
                          <a:latin typeface="+mn-lt"/>
                          <a:ea typeface="+mn-ea"/>
                          <a:cs typeface="+mn-cs"/>
                        </a:rPr>
                        <a:t> that underneath the heading there is a picture of a boy who is making a silly face. [BO] </a:t>
                      </a:r>
                      <a:r>
                        <a:rPr lang="en-US" sz="2800" b="0" u="sng" kern="1200" dirty="0" smtClean="0">
                          <a:solidFill>
                            <a:schemeClr val="dk1"/>
                          </a:solidFill>
                          <a:effectLst/>
                          <a:latin typeface="+mn-lt"/>
                          <a:ea typeface="+mn-ea"/>
                          <a:cs typeface="+mn-cs"/>
                        </a:rPr>
                        <a:t>What else can you add?</a:t>
                      </a:r>
                      <a:r>
                        <a:rPr lang="en-US" sz="2800" b="0" kern="1200" dirty="0" smtClean="0">
                          <a:solidFill>
                            <a:schemeClr val="dk1"/>
                          </a:solidFill>
                          <a:effectLst/>
                          <a:latin typeface="+mn-lt"/>
                          <a:ea typeface="+mn-ea"/>
                          <a:cs typeface="+mn-cs"/>
                        </a:rPr>
                        <a:t> </a:t>
                      </a:r>
                      <a:r>
                        <a:rPr lang="en-US" sz="2800" b="1" kern="1200" dirty="0" smtClean="0">
                          <a:solidFill>
                            <a:schemeClr val="dk1"/>
                          </a:solidFill>
                          <a:effectLst/>
                          <a:latin typeface="+mn-lt"/>
                          <a:ea typeface="+mn-ea"/>
                          <a:cs typeface="+mn-cs"/>
                        </a:rPr>
                        <a:t>[PR]</a:t>
                      </a:r>
                      <a:r>
                        <a:rPr lang="en-US" sz="2800" b="1" dirty="0" smtClean="0">
                          <a:effectLst/>
                        </a:rPr>
                        <a:t> </a:t>
                      </a:r>
                      <a:endParaRPr lang="en-US" sz="2800" b="1" i="1" dirty="0">
                        <a:solidFill>
                          <a:schemeClr val="tx1"/>
                        </a:solidFill>
                        <a:effectLst/>
                        <a:latin typeface="Questrial" charset="0"/>
                        <a:ea typeface="Questrial" charset="0"/>
                        <a:cs typeface="Questrial" charset="0"/>
                      </a:endParaRPr>
                    </a:p>
                  </a:txBody>
                  <a:tcPr marL="68580" marR="68580" marT="0" marB="0"/>
                </a:tc>
              </a:tr>
              <a:tr h="1909222">
                <a:tc>
                  <a:txBody>
                    <a:bodyPr/>
                    <a:lstStyle/>
                    <a:p>
                      <a:pPr marL="0" marR="0" algn="r">
                        <a:spcBef>
                          <a:spcPts val="0"/>
                        </a:spcBef>
                        <a:spcAft>
                          <a:spcPts val="0"/>
                        </a:spcAft>
                      </a:pPr>
                      <a:r>
                        <a:rPr lang="en-US" sz="2200" dirty="0">
                          <a:effectLst/>
                        </a:rPr>
                        <a:t>Student B4: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2800" u="sng" kern="1200" dirty="0" smtClean="0">
                          <a:solidFill>
                            <a:schemeClr val="dk1"/>
                          </a:solidFill>
                          <a:effectLst/>
                          <a:latin typeface="+mn-lt"/>
                          <a:ea typeface="+mn-ea"/>
                          <a:cs typeface="+mn-cs"/>
                        </a:rPr>
                        <a:t>I heard you say</a:t>
                      </a:r>
                      <a:r>
                        <a:rPr lang="en-US" sz="2800" kern="1200" dirty="0" smtClean="0">
                          <a:solidFill>
                            <a:schemeClr val="dk1"/>
                          </a:solidFill>
                          <a:effectLst/>
                          <a:latin typeface="+mn-lt"/>
                          <a:ea typeface="+mn-ea"/>
                          <a:cs typeface="+mn-cs"/>
                        </a:rPr>
                        <a:t> there is a boy who is acting silly. </a:t>
                      </a:r>
                      <a:r>
                        <a:rPr lang="en-US" sz="2800" b="1" kern="1200" dirty="0" smtClean="0">
                          <a:solidFill>
                            <a:schemeClr val="dk1"/>
                          </a:solidFill>
                          <a:effectLst/>
                          <a:latin typeface="+mn-lt"/>
                          <a:ea typeface="+mn-ea"/>
                          <a:cs typeface="+mn-cs"/>
                        </a:rPr>
                        <a:t>[PAR]</a:t>
                      </a:r>
                      <a:r>
                        <a:rPr lang="en-US" sz="2800" kern="1200" dirty="0" smtClean="0">
                          <a:solidFill>
                            <a:schemeClr val="dk1"/>
                          </a:solidFill>
                          <a:effectLst/>
                          <a:latin typeface="+mn-lt"/>
                          <a:ea typeface="+mn-ea"/>
                          <a:cs typeface="+mn-cs"/>
                        </a:rPr>
                        <a:t> </a:t>
                      </a:r>
                      <a:r>
                        <a:rPr lang="en-US" sz="2800" u="sng" kern="1200" dirty="0" smtClean="0">
                          <a:solidFill>
                            <a:schemeClr val="dk1"/>
                          </a:solidFill>
                          <a:effectLst/>
                          <a:latin typeface="+mn-lt"/>
                          <a:ea typeface="+mn-ea"/>
                          <a:cs typeface="+mn-cs"/>
                        </a:rPr>
                        <a:t>I want to add</a:t>
                      </a:r>
                      <a:r>
                        <a:rPr lang="en-US" sz="2800" kern="1200" dirty="0" smtClean="0">
                          <a:solidFill>
                            <a:schemeClr val="dk1"/>
                          </a:solidFill>
                          <a:effectLst/>
                          <a:latin typeface="+mn-lt"/>
                          <a:ea typeface="+mn-ea"/>
                          <a:cs typeface="+mn-cs"/>
                        </a:rPr>
                        <a:t> that the sentence underneath that picture says “Respectful students do not distract others”. </a:t>
                      </a:r>
                      <a:r>
                        <a:rPr lang="en-US" sz="2800" b="1" kern="1200" dirty="0" smtClean="0">
                          <a:solidFill>
                            <a:schemeClr val="dk1"/>
                          </a:solidFill>
                          <a:effectLst/>
                          <a:latin typeface="+mn-lt"/>
                          <a:ea typeface="+mn-ea"/>
                          <a:cs typeface="+mn-cs"/>
                        </a:rPr>
                        <a:t>[BO]</a:t>
                      </a:r>
                      <a:r>
                        <a:rPr lang="en-US" sz="2800" kern="1200" dirty="0" smtClean="0">
                          <a:solidFill>
                            <a:schemeClr val="dk1"/>
                          </a:solidFill>
                          <a:effectLst/>
                          <a:latin typeface="+mn-lt"/>
                          <a:ea typeface="+mn-ea"/>
                          <a:cs typeface="+mn-cs"/>
                        </a:rPr>
                        <a:t> </a:t>
                      </a:r>
                      <a:r>
                        <a:rPr lang="en-US" sz="2800" u="sng" kern="1200" dirty="0" smtClean="0">
                          <a:solidFill>
                            <a:schemeClr val="dk1"/>
                          </a:solidFill>
                          <a:effectLst/>
                          <a:latin typeface="+mn-lt"/>
                          <a:ea typeface="+mn-ea"/>
                          <a:cs typeface="+mn-cs"/>
                        </a:rPr>
                        <a:t>What else can you add?</a:t>
                      </a:r>
                      <a:r>
                        <a:rPr lang="en-US" sz="2800" kern="1200" dirty="0" smtClean="0">
                          <a:solidFill>
                            <a:schemeClr val="dk1"/>
                          </a:solidFill>
                          <a:effectLst/>
                          <a:latin typeface="+mn-lt"/>
                          <a:ea typeface="+mn-ea"/>
                          <a:cs typeface="+mn-cs"/>
                        </a:rPr>
                        <a:t> </a:t>
                      </a:r>
                      <a:r>
                        <a:rPr lang="en-US" sz="2800" b="1" kern="1200" dirty="0" smtClean="0">
                          <a:solidFill>
                            <a:schemeClr val="dk1"/>
                          </a:solidFill>
                          <a:effectLst/>
                          <a:latin typeface="+mn-lt"/>
                          <a:ea typeface="+mn-ea"/>
                          <a:cs typeface="+mn-cs"/>
                        </a:rPr>
                        <a:t>[PR]</a:t>
                      </a:r>
                      <a:r>
                        <a:rPr lang="en-US" sz="2800" dirty="0" smtClean="0">
                          <a:effectLst/>
                        </a:rPr>
                        <a:t> </a:t>
                      </a:r>
                      <a:endParaRPr lang="en-US" sz="2800" i="1"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82591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1338" y="223132"/>
            <a:ext cx="6254008" cy="954107"/>
          </a:xfrm>
          <a:prstGeom prst="rect">
            <a:avLst/>
          </a:prstGeom>
          <a:noFill/>
        </p:spPr>
        <p:txBody>
          <a:bodyPr wrap="square" rtlCol="0">
            <a:spAutoFit/>
          </a:bodyPr>
          <a:lstStyle/>
          <a:p>
            <a:r>
              <a:rPr lang="en-US" sz="2800" b="1" dirty="0" smtClean="0"/>
              <a:t>CONSTRUCTIVE CONVERSATION GAME WITH INFOGRAPHIC </a:t>
            </a:r>
            <a:endParaRPr lang="en-US" sz="2800" dirty="0"/>
          </a:p>
        </p:txBody>
      </p:sp>
      <p:pic>
        <p:nvPicPr>
          <p:cNvPr id="4" name="Picture 3"/>
          <p:cNvPicPr/>
          <p:nvPr/>
        </p:nvPicPr>
        <p:blipFill rotWithShape="1">
          <a:blip r:embed="rId3">
            <a:extLst>
              <a:ext uri="{28A0092B-C50C-407E-A947-70E740481C1C}">
                <a14:useLocalDpi xmlns:a14="http://schemas.microsoft.com/office/drawing/2010/main" val="0"/>
              </a:ext>
            </a:extLst>
          </a:blip>
          <a:srcRect r="48246"/>
          <a:stretch/>
        </p:blipFill>
        <p:spPr>
          <a:xfrm rot="5400000">
            <a:off x="1634207" y="452829"/>
            <a:ext cx="1157445" cy="3209519"/>
          </a:xfrm>
          <a:prstGeom prst="rect">
            <a:avLst/>
          </a:prstGeom>
        </p:spPr>
      </p:pic>
      <p:sp>
        <p:nvSpPr>
          <p:cNvPr id="9" name="TextBox 8"/>
          <p:cNvSpPr txBox="1"/>
          <p:nvPr/>
        </p:nvSpPr>
        <p:spPr>
          <a:xfrm>
            <a:off x="49640" y="6396335"/>
            <a:ext cx="11210031" cy="461665"/>
          </a:xfrm>
          <a:prstGeom prst="rect">
            <a:avLst/>
          </a:prstGeom>
          <a:noFill/>
        </p:spPr>
        <p:txBody>
          <a:bodyPr wrap="square" rtlCol="0">
            <a:spAutoFit/>
          </a:bodyPr>
          <a:lstStyle/>
          <a:p>
            <a:r>
              <a:rPr lang="en-US" sz="2400" b="1" dirty="0" smtClean="0">
                <a:solidFill>
                  <a:schemeClr val="bg1"/>
                </a:solidFill>
              </a:rPr>
              <a:t>PREPARE TO PLAY THE GAME – TEACHER COLLECTS </a:t>
            </a:r>
            <a:r>
              <a:rPr lang="en-US" sz="2400" b="1" smtClean="0">
                <a:solidFill>
                  <a:schemeClr val="bg1"/>
                </a:solidFill>
              </a:rPr>
              <a:t>LANGUAGE SAMPLE         SPF 1.0</a:t>
            </a:r>
            <a:endParaRPr lang="en-US" sz="2400" b="1" dirty="0">
              <a:solidFill>
                <a:schemeClr val="bg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3442" y="6350000"/>
            <a:ext cx="508000" cy="5080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918" y="127882"/>
            <a:ext cx="1277536" cy="1065462"/>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9757" y="2823335"/>
            <a:ext cx="2527457" cy="3228455"/>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3442" y="3431404"/>
            <a:ext cx="1859618" cy="2746324"/>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9633" y="914652"/>
            <a:ext cx="3033594" cy="2285872"/>
          </a:xfrm>
          <a:prstGeom prst="rect">
            <a:avLst/>
          </a:prstGeom>
          <a:ln w="38100">
            <a:solidFill>
              <a:schemeClr val="accent1"/>
            </a:solidFill>
          </a:ln>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0077" y="1223573"/>
            <a:ext cx="3716692" cy="5000489"/>
          </a:xfrm>
          <a:prstGeom prst="rect">
            <a:avLst/>
          </a:prstGeom>
          <a:ln w="38100">
            <a:solidFill>
              <a:schemeClr val="tx1"/>
            </a:solidFill>
          </a:ln>
        </p:spPr>
      </p:pic>
    </p:spTree>
    <p:extLst>
      <p:ext uri="{BB962C8B-B14F-4D97-AF65-F5344CB8AC3E}">
        <p14:creationId xmlns:p14="http://schemas.microsoft.com/office/powerpoint/2010/main" val="149309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0034" y="3047926"/>
            <a:ext cx="4563036" cy="3077766"/>
          </a:xfrm>
          <a:prstGeom prst="rect">
            <a:avLst/>
          </a:prstGeom>
          <a:noFill/>
        </p:spPr>
        <p:txBody>
          <a:bodyPr wrap="square" rtlCol="0">
            <a:spAutoFit/>
          </a:bodyPr>
          <a:lstStyle/>
          <a:p>
            <a:r>
              <a:rPr lang="en-US" sz="3200" b="1" dirty="0" smtClean="0"/>
              <a:t>	    PROMPT: </a:t>
            </a:r>
          </a:p>
          <a:p>
            <a:endParaRPr lang="en-US" sz="1000" dirty="0"/>
          </a:p>
          <a:p>
            <a:r>
              <a:rPr lang="en-US" sz="3600" dirty="0" smtClean="0"/>
              <a:t>What do you notice in the infographic? </a:t>
            </a:r>
          </a:p>
          <a:p>
            <a:endParaRPr lang="en-US" sz="800" dirty="0"/>
          </a:p>
          <a:p>
            <a:r>
              <a:rPr lang="en-US" sz="3600" dirty="0" smtClean="0"/>
              <a:t>Cite details to CLARIFY your ideas.</a:t>
            </a:r>
            <a:endParaRPr lang="en-US" sz="3600" dirty="0"/>
          </a:p>
        </p:txBody>
      </p:sp>
      <p:sp>
        <p:nvSpPr>
          <p:cNvPr id="4" name="TextBox 3"/>
          <p:cNvSpPr txBox="1"/>
          <p:nvPr/>
        </p:nvSpPr>
        <p:spPr>
          <a:xfrm>
            <a:off x="233082" y="282406"/>
            <a:ext cx="4661647" cy="1569660"/>
          </a:xfrm>
          <a:prstGeom prst="rect">
            <a:avLst/>
          </a:prstGeom>
          <a:noFill/>
        </p:spPr>
        <p:txBody>
          <a:bodyPr wrap="square" rtlCol="0">
            <a:spAutoFit/>
          </a:bodyPr>
          <a:lstStyle/>
          <a:p>
            <a:pPr algn="ctr"/>
            <a:r>
              <a:rPr lang="en-US" sz="3200" b="1" dirty="0" smtClean="0"/>
              <a:t>CONSTRUCTIVE CONVERSATION GAME WITH INFOGRAPHIC</a:t>
            </a:r>
            <a:endParaRPr lang="en-US" sz="32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295" y="282406"/>
            <a:ext cx="4663814" cy="5843286"/>
          </a:xfrm>
          <a:prstGeom prst="rect">
            <a:avLst/>
          </a:prstGeom>
          <a:ln w="38100">
            <a:solidFill>
              <a:schemeClr val="tx1"/>
            </a:solidFill>
          </a:ln>
        </p:spPr>
      </p:pic>
    </p:spTree>
    <p:extLst>
      <p:ext uri="{BB962C8B-B14F-4D97-AF65-F5344CB8AC3E}">
        <p14:creationId xmlns:p14="http://schemas.microsoft.com/office/powerpoint/2010/main" val="1944388499"/>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0610" y="1853796"/>
            <a:ext cx="5234979" cy="523220"/>
          </a:xfrm>
          <a:prstGeom prst="rect">
            <a:avLst/>
          </a:prstGeom>
          <a:noFill/>
        </p:spPr>
        <p:txBody>
          <a:bodyPr wrap="square" rtlCol="0">
            <a:spAutoFit/>
          </a:bodyPr>
          <a:lstStyle/>
          <a:p>
            <a:endParaRPr lang="en-US" sz="2800" b="1" dirty="0" smtClean="0">
              <a:solidFill>
                <a:schemeClr val="accent2"/>
              </a:solidFill>
            </a:endParaRPr>
          </a:p>
        </p:txBody>
      </p:sp>
      <p:sp>
        <p:nvSpPr>
          <p:cNvPr id="6" name="TextBox 5"/>
          <p:cNvSpPr txBox="1"/>
          <p:nvPr/>
        </p:nvSpPr>
        <p:spPr>
          <a:xfrm>
            <a:off x="1375630" y="457639"/>
            <a:ext cx="6454589" cy="1077218"/>
          </a:xfrm>
          <a:prstGeom prst="rect">
            <a:avLst/>
          </a:prstGeom>
          <a:noFill/>
        </p:spPr>
        <p:txBody>
          <a:bodyPr wrap="square" rtlCol="0">
            <a:spAutoFit/>
          </a:bodyPr>
          <a:lstStyle/>
          <a:p>
            <a:r>
              <a:rPr lang="en-US" sz="3200" b="1" dirty="0" smtClean="0">
                <a:latin typeface="+mj-lt"/>
              </a:rPr>
              <a:t>CONSTRUCTIVE CONVERSATION FISHBOWL MODEL</a:t>
            </a:r>
            <a:endParaRPr lang="en-US" sz="32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742" y="6419093"/>
            <a:ext cx="822952" cy="438907"/>
          </a:xfrm>
          <a:prstGeom prst="rect">
            <a:avLst/>
          </a:prstGeom>
        </p:spPr>
      </p:pic>
      <p:sp>
        <p:nvSpPr>
          <p:cNvPr id="13" name="TextBox 12"/>
          <p:cNvSpPr txBox="1"/>
          <p:nvPr/>
        </p:nvSpPr>
        <p:spPr>
          <a:xfrm>
            <a:off x="7303380" y="874723"/>
            <a:ext cx="4580629" cy="1815882"/>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dirty="0" smtClean="0"/>
              <a:t>PROMPT: </a:t>
            </a:r>
          </a:p>
          <a:p>
            <a:pPr algn="ctr"/>
            <a:r>
              <a:rPr lang="en-US" sz="2800" dirty="0" smtClean="0">
                <a:solidFill>
                  <a:schemeClr val="tx1"/>
                </a:solidFill>
              </a:rPr>
              <a:t>What do you notice in the infographic? Cite details to CLARIFY your ideas.</a:t>
            </a:r>
            <a:endParaRPr lang="en-US" sz="28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96" y="490297"/>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979" y="961192"/>
            <a:ext cx="1005484" cy="536257"/>
          </a:xfrm>
          <a:prstGeom prst="rect">
            <a:avLst/>
          </a:prstGeom>
        </p:spPr>
      </p:pic>
      <p:sp>
        <p:nvSpPr>
          <p:cNvPr id="15" name="Rectangle 1"/>
          <p:cNvSpPr>
            <a:spLocks noChangeArrowheads="1"/>
          </p:cNvSpPr>
          <p:nvPr/>
        </p:nvSpPr>
        <p:spPr bwMode="auto">
          <a:xfrm>
            <a:off x="411696" y="2324572"/>
            <a:ext cx="5450261"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3200" b="0" i="1" u="none" strike="noStrike" cap="none" normalizeH="0" baseline="0" dirty="0">
                <a:ln>
                  <a:noFill/>
                </a:ln>
                <a:solidFill>
                  <a:schemeClr val="tx1"/>
                </a:solidFill>
                <a:effectLst/>
              </a:rPr>
              <a:t>How </a:t>
            </a:r>
            <a:r>
              <a:rPr kumimoji="0" lang="en-US" altLang="en-US" sz="3200" b="0" i="1" u="none" strike="noStrike" cap="none" normalizeH="0" baseline="0" dirty="0" smtClean="0">
                <a:ln>
                  <a:noFill/>
                </a:ln>
                <a:solidFill>
                  <a:schemeClr val="tx1"/>
                </a:solidFill>
                <a:effectLst/>
              </a:rPr>
              <a:t>did they use</a:t>
            </a:r>
            <a:r>
              <a:rPr kumimoji="0" lang="en-US" altLang="en-US" sz="3200" b="0" i="1" u="none" strike="noStrike" cap="none" normalizeH="0" dirty="0" smtClean="0">
                <a:ln>
                  <a:noFill/>
                </a:ln>
                <a:solidFill>
                  <a:schemeClr val="tx1"/>
                </a:solidFill>
                <a:effectLst/>
              </a:rPr>
              <a:t> the Conversation Pattern</a:t>
            </a:r>
            <a:r>
              <a:rPr lang="en-US" altLang="en-US" sz="3200" i="1" dirty="0" smtClean="0"/>
              <a:t>?</a:t>
            </a:r>
          </a:p>
          <a:p>
            <a:pPr marR="0" lvl="0" algn="l" defTabSz="914400" rtl="0" eaLnBrk="0" fontAlgn="base" latinLnBrk="0" hangingPunct="0">
              <a:lnSpc>
                <a:spcPct val="100000"/>
              </a:lnSpc>
              <a:spcBef>
                <a:spcPct val="0"/>
              </a:spcBef>
              <a:spcAft>
                <a:spcPct val="0"/>
              </a:spcAft>
              <a:buClrTx/>
              <a:buSzTx/>
              <a:tabLst/>
            </a:pPr>
            <a:endParaRPr kumimoji="0" lang="en-US" altLang="en-US" sz="3200" b="0" i="0" u="none" strike="noStrike" cap="none" normalizeH="0" baseline="0" dirty="0" smtClean="0">
              <a:ln>
                <a:noFill/>
              </a:ln>
              <a:solidFill>
                <a:schemeClr val="tx1"/>
              </a:solidFill>
              <a:effectLst/>
            </a:endParaRPr>
          </a:p>
          <a:p>
            <a:pPr marL="342900" indent="-342900" eaLnBrk="0" fontAlgn="base" hangingPunct="0">
              <a:spcBef>
                <a:spcPct val="0"/>
              </a:spcBef>
              <a:spcAft>
                <a:spcPct val="0"/>
              </a:spcAft>
              <a:buFont typeface="Wingdings" charset="2"/>
              <a:buChar char="ü"/>
            </a:pPr>
            <a:r>
              <a:rPr lang="en-US" altLang="en-US" sz="3200" i="1" dirty="0" smtClean="0"/>
              <a:t>What language did they use?</a:t>
            </a:r>
            <a:endParaRPr lang="en-US" altLang="en-US" sz="3200" dirty="0"/>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9959" y="3009543"/>
            <a:ext cx="2456506" cy="3097168"/>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0835" y="2837051"/>
            <a:ext cx="2536644" cy="3412837"/>
          </a:xfrm>
          <a:prstGeom prst="rect">
            <a:avLst/>
          </a:prstGeom>
          <a:noFill/>
          <a:ln w="38100">
            <a:solidFill>
              <a:schemeClr val="tx1"/>
            </a:solidFill>
          </a:ln>
        </p:spPr>
      </p:pic>
    </p:spTree>
    <p:extLst>
      <p:ext uri="{BB962C8B-B14F-4D97-AF65-F5344CB8AC3E}">
        <p14:creationId xmlns:p14="http://schemas.microsoft.com/office/powerpoint/2010/main" val="96523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linds(horizont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7555" y="450246"/>
            <a:ext cx="1513786" cy="121103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789415364"/>
              </p:ext>
            </p:extLst>
          </p:nvPr>
        </p:nvGraphicFramePr>
        <p:xfrm>
          <a:off x="633982" y="2554306"/>
          <a:ext cx="11233340" cy="2174448"/>
        </p:xfrm>
        <a:graphic>
          <a:graphicData uri="http://schemas.openxmlformats.org/drawingml/2006/table">
            <a:tbl>
              <a:tblPr firstRow="1" firstCol="1" bandRow="1">
                <a:tableStyleId>{8A107856-5554-42FB-B03E-39F5DBC370BA}</a:tableStyleId>
              </a:tblPr>
              <a:tblGrid>
                <a:gridCol w="1182772"/>
                <a:gridCol w="10050568"/>
              </a:tblGrid>
              <a:tr h="1168608">
                <a:tc>
                  <a:txBody>
                    <a:bodyPr/>
                    <a:lstStyle/>
                    <a:p>
                      <a:pPr marL="0" marR="0" algn="r">
                        <a:spcBef>
                          <a:spcPts val="0"/>
                        </a:spcBef>
                        <a:spcAft>
                          <a:spcPts val="0"/>
                        </a:spcAft>
                      </a:pPr>
                      <a:r>
                        <a:rPr lang="en-US" sz="2000" dirty="0">
                          <a:effectLst/>
                        </a:rPr>
                        <a:t>Student A1:</a:t>
                      </a:r>
                      <a:endParaRPr lang="en-US" sz="2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3300" b="0" u="sng" dirty="0">
                          <a:effectLst/>
                          <a:latin typeface="Calibri" charset="0"/>
                          <a:ea typeface="Questrial" charset="0"/>
                        </a:rPr>
                        <a:t>I notice</a:t>
                      </a:r>
                      <a:r>
                        <a:rPr lang="en-US" sz="3300" b="0" dirty="0">
                          <a:effectLst/>
                          <a:latin typeface="Calibri" charset="0"/>
                          <a:ea typeface="Questrial" charset="0"/>
                        </a:rPr>
                        <a:t> that the title says “Be Safe, Respectful, and Responsible”. </a:t>
                      </a:r>
                      <a:r>
                        <a:rPr lang="en-US" sz="3300" b="1" dirty="0">
                          <a:effectLst/>
                          <a:latin typeface="Calibri" charset="0"/>
                          <a:ea typeface="Questrial" charset="0"/>
                        </a:rPr>
                        <a:t>[ID] </a:t>
                      </a:r>
                      <a:r>
                        <a:rPr lang="en-US" sz="3300" b="0" u="sng" dirty="0">
                          <a:effectLst/>
                          <a:latin typeface="Calibri" charset="0"/>
                          <a:ea typeface="Questrial" charset="0"/>
                        </a:rPr>
                        <a:t>What can you add?</a:t>
                      </a:r>
                      <a:r>
                        <a:rPr lang="en-US" sz="3300" b="0" dirty="0">
                          <a:effectLst/>
                          <a:latin typeface="Calibri" charset="0"/>
                          <a:ea typeface="Questrial" charset="0"/>
                        </a:rPr>
                        <a:t> </a:t>
                      </a:r>
                      <a:r>
                        <a:rPr lang="en-US" sz="3300" b="1" dirty="0">
                          <a:effectLst/>
                          <a:latin typeface="Calibri" charset="0"/>
                          <a:ea typeface="Questrial" charset="0"/>
                        </a:rPr>
                        <a:t>[PR]</a:t>
                      </a:r>
                      <a:endParaRPr lang="en-US" sz="1200" b="1" dirty="0">
                        <a:effectLst/>
                        <a:latin typeface="Times New Roman" charset="0"/>
                        <a:ea typeface="Questrial" charset="0"/>
                      </a:endParaRPr>
                    </a:p>
                  </a:txBody>
                  <a:tcPr marL="68580" marR="68580" marT="0" marB="0"/>
                </a:tc>
              </a:tr>
              <a:tr h="375285">
                <a:tc>
                  <a:txBody>
                    <a:bodyPr/>
                    <a:lstStyle/>
                    <a:p>
                      <a:pPr marL="0" marR="0" algn="r">
                        <a:spcBef>
                          <a:spcPts val="0"/>
                        </a:spcBef>
                        <a:spcAft>
                          <a:spcPts val="0"/>
                        </a:spcAft>
                      </a:pPr>
                      <a:r>
                        <a:rPr lang="en-US" sz="2000" dirty="0">
                          <a:effectLst/>
                        </a:rPr>
                        <a:t>Student B1:</a:t>
                      </a:r>
                      <a:endParaRPr lang="en-US" sz="2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3300" u="sng" dirty="0">
                          <a:effectLst/>
                          <a:latin typeface="Calibri" charset="0"/>
                          <a:ea typeface="Questrial" charset="0"/>
                        </a:rPr>
                        <a:t>I notice </a:t>
                      </a:r>
                      <a:r>
                        <a:rPr lang="en-US" sz="3300" dirty="0">
                          <a:effectLst/>
                          <a:latin typeface="Calibri" charset="0"/>
                          <a:ea typeface="Questrial" charset="0"/>
                        </a:rPr>
                        <a:t>that there are </a:t>
                      </a:r>
                      <a:r>
                        <a:rPr lang="en-US" sz="3300" dirty="0">
                          <a:effectLst/>
                          <a:highlight>
                            <a:srgbClr val="FFFF00"/>
                          </a:highlight>
                          <a:latin typeface="Calibri" charset="0"/>
                          <a:ea typeface="Questrial" charset="0"/>
                        </a:rPr>
                        <a:t>six pictures</a:t>
                      </a:r>
                      <a:r>
                        <a:rPr lang="en-US" sz="3300" dirty="0">
                          <a:effectLst/>
                          <a:latin typeface="Calibri" charset="0"/>
                          <a:ea typeface="Questrial" charset="0"/>
                        </a:rPr>
                        <a:t> of children in the street and at school. </a:t>
                      </a:r>
                      <a:r>
                        <a:rPr lang="en-US" sz="3300" b="1" dirty="0">
                          <a:effectLst/>
                          <a:latin typeface="Calibri" charset="0"/>
                          <a:ea typeface="Questrial" charset="0"/>
                        </a:rPr>
                        <a:t>[ID]</a:t>
                      </a:r>
                      <a:r>
                        <a:rPr lang="en-US" sz="3300" dirty="0">
                          <a:effectLst/>
                          <a:latin typeface="Calibri" charset="0"/>
                          <a:ea typeface="Questrial" charset="0"/>
                        </a:rPr>
                        <a:t> </a:t>
                      </a:r>
                      <a:r>
                        <a:rPr lang="en-US" sz="3300" u="sng" dirty="0">
                          <a:effectLst/>
                          <a:latin typeface="Calibri" charset="0"/>
                          <a:ea typeface="Questrial" charset="0"/>
                        </a:rPr>
                        <a:t>What else can you add?</a:t>
                      </a:r>
                      <a:r>
                        <a:rPr lang="en-US" sz="3300" dirty="0">
                          <a:effectLst/>
                          <a:latin typeface="Calibri" charset="0"/>
                          <a:ea typeface="Questrial" charset="0"/>
                        </a:rPr>
                        <a:t> </a:t>
                      </a:r>
                      <a:r>
                        <a:rPr lang="en-US" sz="3300" b="1" dirty="0">
                          <a:effectLst/>
                          <a:latin typeface="Calibri" charset="0"/>
                          <a:ea typeface="Questrial" charset="0"/>
                        </a:rPr>
                        <a:t>[PR]</a:t>
                      </a:r>
                      <a:endParaRPr lang="en-US" sz="1200" dirty="0">
                        <a:effectLst/>
                        <a:latin typeface="Times New Roman" charset="0"/>
                        <a:ea typeface="Questrial" charset="0"/>
                      </a:endParaRPr>
                    </a:p>
                  </a:txBody>
                  <a:tcPr marL="68580" marR="68580" marT="0" marB="0"/>
                </a:tc>
              </a:tr>
            </a:tbl>
          </a:graphicData>
        </a:graphic>
      </p:graphicFrame>
      <p:sp>
        <p:nvSpPr>
          <p:cNvPr id="10" name="Title 1"/>
          <p:cNvSpPr txBox="1">
            <a:spLocks/>
          </p:cNvSpPr>
          <p:nvPr/>
        </p:nvSpPr>
        <p:spPr>
          <a:xfrm>
            <a:off x="2760453" y="469200"/>
            <a:ext cx="7834660" cy="1727179"/>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6000" b="1" dirty="0" smtClean="0">
                <a:solidFill>
                  <a:schemeClr val="tx1"/>
                </a:solidFill>
              </a:rPr>
              <a:t>How do noun phrases add details?</a:t>
            </a:r>
            <a:endParaRPr lang="en-US" sz="6000" b="1" dirty="0">
              <a:solidFill>
                <a:schemeClr val="tx1"/>
              </a:solidFill>
            </a:endParaRPr>
          </a:p>
        </p:txBody>
      </p:sp>
    </p:spTree>
    <p:extLst>
      <p:ext uri="{BB962C8B-B14F-4D97-AF65-F5344CB8AC3E}">
        <p14:creationId xmlns:p14="http://schemas.microsoft.com/office/powerpoint/2010/main" val="16246304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7555" y="450246"/>
            <a:ext cx="1513786" cy="121103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454582072"/>
              </p:ext>
            </p:extLst>
          </p:nvPr>
        </p:nvGraphicFramePr>
        <p:xfrm>
          <a:off x="476977" y="2648891"/>
          <a:ext cx="11343721" cy="3520440"/>
        </p:xfrm>
        <a:graphic>
          <a:graphicData uri="http://schemas.openxmlformats.org/drawingml/2006/table">
            <a:tbl>
              <a:tblPr firstRow="1" firstCol="1" bandRow="1">
                <a:tableStyleId>{8A107856-5554-42FB-B03E-39F5DBC370BA}</a:tableStyleId>
              </a:tblPr>
              <a:tblGrid>
                <a:gridCol w="1294202"/>
                <a:gridCol w="10049519"/>
              </a:tblGrid>
              <a:tr h="560705">
                <a:tc>
                  <a:txBody>
                    <a:bodyPr/>
                    <a:lstStyle/>
                    <a:p>
                      <a:pPr marL="0" marR="0" algn="r">
                        <a:spcBef>
                          <a:spcPts val="0"/>
                        </a:spcBef>
                        <a:spcAft>
                          <a:spcPts val="0"/>
                        </a:spcAft>
                      </a:pPr>
                      <a:r>
                        <a:rPr lang="en-US" sz="2200" dirty="0">
                          <a:effectLst/>
                        </a:rPr>
                        <a:t>Student A2:</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3300" b="0" u="sng" dirty="0">
                          <a:effectLst/>
                          <a:latin typeface="Calibri" charset="0"/>
                          <a:ea typeface="Questrial" charset="0"/>
                        </a:rPr>
                        <a:t>I heard you say</a:t>
                      </a:r>
                      <a:r>
                        <a:rPr lang="en-US" sz="3300" b="0" dirty="0">
                          <a:effectLst/>
                          <a:latin typeface="Calibri" charset="0"/>
                          <a:ea typeface="Questrial" charset="0"/>
                        </a:rPr>
                        <a:t> that there are pictures with children in them. </a:t>
                      </a:r>
                      <a:r>
                        <a:rPr lang="en-US" sz="3300" b="1" dirty="0">
                          <a:effectLst/>
                          <a:latin typeface="Calibri" charset="0"/>
                          <a:ea typeface="Questrial" charset="0"/>
                        </a:rPr>
                        <a:t>[PAR] </a:t>
                      </a:r>
                      <a:r>
                        <a:rPr lang="en-US" sz="3300" b="0" u="sng" dirty="0">
                          <a:effectLst/>
                          <a:latin typeface="Calibri" charset="0"/>
                          <a:ea typeface="Questrial" charset="0"/>
                        </a:rPr>
                        <a:t>I want to add that</a:t>
                      </a:r>
                      <a:r>
                        <a:rPr lang="en-US" sz="3300" b="0" dirty="0">
                          <a:effectLst/>
                          <a:latin typeface="Calibri" charset="0"/>
                          <a:ea typeface="Questrial" charset="0"/>
                        </a:rPr>
                        <a:t> it says “Be Safe” right under the title. </a:t>
                      </a:r>
                      <a:r>
                        <a:rPr lang="en-US" sz="3300" b="1" dirty="0">
                          <a:effectLst/>
                          <a:latin typeface="Calibri" charset="0"/>
                          <a:ea typeface="Questrial" charset="0"/>
                        </a:rPr>
                        <a:t>[BO] </a:t>
                      </a:r>
                      <a:r>
                        <a:rPr lang="en-US" sz="3300" b="0" u="sng" dirty="0">
                          <a:effectLst/>
                          <a:latin typeface="Calibri" charset="0"/>
                          <a:ea typeface="Questrial" charset="0"/>
                        </a:rPr>
                        <a:t>What else can you add?</a:t>
                      </a:r>
                      <a:r>
                        <a:rPr lang="en-US" sz="3300" b="0" dirty="0">
                          <a:effectLst/>
                          <a:latin typeface="Calibri" charset="0"/>
                          <a:ea typeface="Questrial" charset="0"/>
                        </a:rPr>
                        <a:t> </a:t>
                      </a:r>
                      <a:r>
                        <a:rPr lang="en-US" sz="3300" b="1" dirty="0">
                          <a:effectLst/>
                          <a:latin typeface="Calibri" charset="0"/>
                          <a:ea typeface="Questrial" charset="0"/>
                        </a:rPr>
                        <a:t>[PR]</a:t>
                      </a:r>
                      <a:endParaRPr lang="en-US" sz="1200" b="1" dirty="0">
                        <a:effectLst/>
                        <a:latin typeface="Times New Roman" charset="0"/>
                        <a:ea typeface="Questrial" charset="0"/>
                      </a:endParaRPr>
                    </a:p>
                  </a:txBody>
                  <a:tcPr marL="68580" marR="68580" marT="0" marB="0"/>
                </a:tc>
              </a:tr>
              <a:tr h="408940">
                <a:tc>
                  <a:txBody>
                    <a:bodyPr/>
                    <a:lstStyle/>
                    <a:p>
                      <a:pPr marL="0" marR="0" algn="r">
                        <a:spcBef>
                          <a:spcPts val="0"/>
                        </a:spcBef>
                        <a:spcAft>
                          <a:spcPts val="0"/>
                        </a:spcAft>
                      </a:pPr>
                      <a:r>
                        <a:rPr lang="en-US" sz="2200" dirty="0">
                          <a:effectLst/>
                        </a:rPr>
                        <a:t>Student B2:</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3300" u="sng" dirty="0">
                          <a:effectLst/>
                          <a:latin typeface="Calibri" charset="0"/>
                          <a:ea typeface="Questrial" charset="0"/>
                        </a:rPr>
                        <a:t>I heard you say</a:t>
                      </a:r>
                      <a:r>
                        <a:rPr lang="en-US" sz="3300" dirty="0">
                          <a:effectLst/>
                          <a:latin typeface="Calibri" charset="0"/>
                          <a:ea typeface="Questrial" charset="0"/>
                        </a:rPr>
                        <a:t> that the heading says to be safe. </a:t>
                      </a:r>
                      <a:r>
                        <a:rPr lang="en-US" sz="3300" b="1" dirty="0">
                          <a:effectLst/>
                          <a:latin typeface="Calibri" charset="0"/>
                          <a:ea typeface="Questrial" charset="0"/>
                        </a:rPr>
                        <a:t>[PAR]</a:t>
                      </a:r>
                      <a:r>
                        <a:rPr lang="en-US" sz="3300" dirty="0">
                          <a:effectLst/>
                          <a:latin typeface="Calibri" charset="0"/>
                          <a:ea typeface="Questrial" charset="0"/>
                        </a:rPr>
                        <a:t> </a:t>
                      </a:r>
                      <a:r>
                        <a:rPr lang="en-US" sz="3300" u="sng" dirty="0">
                          <a:effectLst/>
                          <a:latin typeface="Calibri" charset="0"/>
                          <a:ea typeface="Questrial" charset="0"/>
                        </a:rPr>
                        <a:t>I want to add that</a:t>
                      </a:r>
                      <a:r>
                        <a:rPr lang="en-US" sz="3300" dirty="0">
                          <a:effectLst/>
                          <a:latin typeface="Calibri" charset="0"/>
                          <a:ea typeface="Questrial" charset="0"/>
                        </a:rPr>
                        <a:t> there are </a:t>
                      </a:r>
                      <a:r>
                        <a:rPr lang="en-US" sz="3300" dirty="0">
                          <a:effectLst/>
                          <a:highlight>
                            <a:srgbClr val="FFFF00"/>
                          </a:highlight>
                          <a:latin typeface="Calibri" charset="0"/>
                          <a:ea typeface="Questrial" charset="0"/>
                        </a:rPr>
                        <a:t>two pictures</a:t>
                      </a:r>
                      <a:r>
                        <a:rPr lang="en-US" sz="3300" dirty="0">
                          <a:effectLst/>
                          <a:latin typeface="Calibri" charset="0"/>
                          <a:ea typeface="Questrial" charset="0"/>
                        </a:rPr>
                        <a:t> underneath the heading. One of the pictures shows a boy using the crosswalk. </a:t>
                      </a:r>
                      <a:r>
                        <a:rPr lang="en-US" sz="3300" u="sng" dirty="0">
                          <a:effectLst/>
                          <a:latin typeface="Calibri" charset="0"/>
                          <a:ea typeface="Questrial" charset="0"/>
                        </a:rPr>
                        <a:t>What else can you add?</a:t>
                      </a:r>
                      <a:r>
                        <a:rPr lang="en-US" sz="3300" dirty="0">
                          <a:effectLst/>
                          <a:latin typeface="Calibri" charset="0"/>
                          <a:ea typeface="Questrial" charset="0"/>
                        </a:rPr>
                        <a:t> </a:t>
                      </a:r>
                      <a:r>
                        <a:rPr lang="en-US" sz="3300" b="1" dirty="0">
                          <a:effectLst/>
                          <a:latin typeface="Calibri" charset="0"/>
                          <a:ea typeface="Questrial" charset="0"/>
                        </a:rPr>
                        <a:t>[PR]</a:t>
                      </a:r>
                      <a:endParaRPr lang="en-US" sz="1200" dirty="0">
                        <a:effectLst/>
                        <a:latin typeface="Times New Roman" charset="0"/>
                        <a:ea typeface="Questrial" charset="0"/>
                      </a:endParaRPr>
                    </a:p>
                  </a:txBody>
                  <a:tcPr marL="68580" marR="68580" marT="0" marB="0"/>
                </a:tc>
              </a:tr>
            </a:tbl>
          </a:graphicData>
        </a:graphic>
      </p:graphicFrame>
      <p:sp>
        <p:nvSpPr>
          <p:cNvPr id="11" name="Title 1"/>
          <p:cNvSpPr txBox="1">
            <a:spLocks/>
          </p:cNvSpPr>
          <p:nvPr/>
        </p:nvSpPr>
        <p:spPr>
          <a:xfrm>
            <a:off x="2760453" y="469200"/>
            <a:ext cx="7834660" cy="1727179"/>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6000" b="1" dirty="0" smtClean="0">
                <a:solidFill>
                  <a:schemeClr val="tx1"/>
                </a:solidFill>
              </a:rPr>
              <a:t>How do noun phrases add details?</a:t>
            </a:r>
            <a:endParaRPr lang="en-US" sz="6000" b="1" dirty="0">
              <a:solidFill>
                <a:schemeClr val="tx1"/>
              </a:solidFill>
            </a:endParaRPr>
          </a:p>
        </p:txBody>
      </p:sp>
    </p:spTree>
    <p:extLst>
      <p:ext uri="{BB962C8B-B14F-4D97-AF65-F5344CB8AC3E}">
        <p14:creationId xmlns:p14="http://schemas.microsoft.com/office/powerpoint/2010/main" val="10042147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10" descr="Screen Shot 2016-03-16 at 2.54.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4761" y="291820"/>
            <a:ext cx="4813849" cy="5962023"/>
          </a:xfrm>
          <a:prstGeom prst="rect">
            <a:avLst/>
          </a:prstGeom>
          <a:ln w="12700">
            <a:solidFill>
              <a:schemeClr val="tx1"/>
            </a:solidFill>
          </a:ln>
        </p:spPr>
      </p:pic>
      <p:sp>
        <p:nvSpPr>
          <p:cNvPr id="9" name="Content Placeholder 2"/>
          <p:cNvSpPr txBox="1">
            <a:spLocks/>
          </p:cNvSpPr>
          <p:nvPr/>
        </p:nvSpPr>
        <p:spPr>
          <a:xfrm>
            <a:off x="157511" y="291820"/>
            <a:ext cx="6489647" cy="2410058"/>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smtClean="0">
                <a:solidFill>
                  <a:schemeClr val="tx1"/>
                </a:solidFill>
                <a:latin typeface="Calibri" charset="0"/>
                <a:ea typeface="Calibri" charset="0"/>
                <a:cs typeface="Calibri" charset="0"/>
              </a:rPr>
              <a:t>3. </a:t>
            </a:r>
            <a:r>
              <a:rPr lang="en-US" sz="3600" dirty="0" smtClean="0">
                <a:solidFill>
                  <a:schemeClr val="tx1"/>
                </a:solidFill>
                <a:latin typeface="Calibri" charset="0"/>
                <a:ea typeface="Calibri" charset="0"/>
                <a:cs typeface="Calibri" charset="0"/>
              </a:rPr>
              <a:t>Think about the prompt. </a:t>
            </a:r>
          </a:p>
          <a:p>
            <a:pPr marL="0" indent="0">
              <a:buNone/>
            </a:pPr>
            <a:r>
              <a:rPr lang="en-US" sz="2400" b="1" dirty="0" smtClean="0">
                <a:solidFill>
                  <a:schemeClr val="tx1"/>
                </a:solidFill>
                <a:latin typeface="Calibri" charset="0"/>
                <a:ea typeface="Calibri" charset="0"/>
                <a:cs typeface="Calibri" charset="0"/>
              </a:rPr>
              <a:t>Prompt: </a:t>
            </a:r>
            <a:r>
              <a:rPr lang="en-US" sz="2400" dirty="0" smtClean="0">
                <a:solidFill>
                  <a:schemeClr val="tx1"/>
                </a:solidFill>
                <a:latin typeface="Calibri" charset="0"/>
                <a:ea typeface="Calibri" charset="0"/>
                <a:cs typeface="Calibri" charset="0"/>
              </a:rPr>
              <a:t>What do you know about the </a:t>
            </a:r>
            <a:r>
              <a:rPr lang="en-US" sz="2400" b="1" u="sng" dirty="0" smtClean="0">
                <a:solidFill>
                  <a:schemeClr val="tx1"/>
                </a:solidFill>
                <a:latin typeface="Calibri" charset="0"/>
                <a:ea typeface="Calibri" charset="0"/>
                <a:cs typeface="Calibri" charset="0"/>
              </a:rPr>
              <a:t>Constructive Conversation Skills</a:t>
            </a:r>
            <a:r>
              <a:rPr lang="en-US" sz="2400" dirty="0" smtClean="0">
                <a:solidFill>
                  <a:schemeClr val="tx1"/>
                </a:solidFill>
                <a:latin typeface="Calibri" charset="0"/>
                <a:ea typeface="Calibri" charset="0"/>
                <a:cs typeface="Calibri" charset="0"/>
              </a:rPr>
              <a:t>? </a:t>
            </a:r>
          </a:p>
          <a:p>
            <a:pPr marL="0" indent="0">
              <a:buNone/>
            </a:pPr>
            <a:r>
              <a:rPr lang="en-US" sz="2400" dirty="0" smtClean="0">
                <a:solidFill>
                  <a:schemeClr val="tx1"/>
                </a:solidFill>
                <a:latin typeface="Calibri" charset="0"/>
                <a:ea typeface="Calibri" charset="0"/>
                <a:cs typeface="Calibri" charset="0"/>
              </a:rPr>
              <a:t>What does it </a:t>
            </a:r>
            <a:r>
              <a:rPr lang="en-US" sz="2400" b="1" dirty="0" smtClean="0">
                <a:solidFill>
                  <a:schemeClr val="tx1"/>
                </a:solidFill>
                <a:latin typeface="Calibri" charset="0"/>
                <a:ea typeface="Calibri" charset="0"/>
                <a:cs typeface="Calibri" charset="0"/>
              </a:rPr>
              <a:t>look like </a:t>
            </a:r>
            <a:r>
              <a:rPr lang="en-US" sz="2400" dirty="0" smtClean="0">
                <a:solidFill>
                  <a:schemeClr val="tx1"/>
                </a:solidFill>
                <a:latin typeface="Calibri" charset="0"/>
                <a:ea typeface="Calibri" charset="0"/>
                <a:cs typeface="Calibri" charset="0"/>
              </a:rPr>
              <a:t>or </a:t>
            </a:r>
            <a:r>
              <a:rPr lang="en-US" sz="2400" b="1" dirty="0" smtClean="0">
                <a:solidFill>
                  <a:schemeClr val="tx1"/>
                </a:solidFill>
                <a:latin typeface="Calibri" charset="0"/>
                <a:ea typeface="Calibri" charset="0"/>
                <a:cs typeface="Calibri" charset="0"/>
              </a:rPr>
              <a:t>sound like </a:t>
            </a:r>
            <a:r>
              <a:rPr lang="en-US" sz="2400" dirty="0" smtClean="0">
                <a:solidFill>
                  <a:schemeClr val="tx1"/>
                </a:solidFill>
                <a:latin typeface="Calibri" charset="0"/>
                <a:ea typeface="Calibri" charset="0"/>
                <a:cs typeface="Calibri" charset="0"/>
              </a:rPr>
              <a:t>when you use them?</a:t>
            </a:r>
          </a:p>
        </p:txBody>
      </p:sp>
      <p:sp>
        <p:nvSpPr>
          <p:cNvPr id="5" name="TextBox 4"/>
          <p:cNvSpPr txBox="1"/>
          <p:nvPr/>
        </p:nvSpPr>
        <p:spPr>
          <a:xfrm>
            <a:off x="157512" y="2718554"/>
            <a:ext cx="6489646" cy="2831544"/>
          </a:xfrm>
          <a:prstGeom prst="rect">
            <a:avLst/>
          </a:prstGeom>
          <a:noFill/>
        </p:spPr>
        <p:txBody>
          <a:bodyPr wrap="square" rtlCol="0">
            <a:spAutoFit/>
          </a:bodyPr>
          <a:lstStyle/>
          <a:p>
            <a:pPr marL="342900" indent="-342900">
              <a:buFont typeface="Arial" charset="0"/>
              <a:buChar char="•"/>
            </a:pPr>
            <a:r>
              <a:rPr lang="en-US" sz="2200" i="1" dirty="0" smtClean="0"/>
              <a:t>Hmmm. So, I’m going to use the artifacts to remember what I know about the skills.</a:t>
            </a:r>
          </a:p>
          <a:p>
            <a:pPr marL="342900" indent="-342900">
              <a:buFont typeface="Arial" charset="0"/>
              <a:buChar char="•"/>
            </a:pPr>
            <a:endParaRPr lang="en-US" sz="800" i="1" dirty="0" smtClean="0"/>
          </a:p>
          <a:p>
            <a:pPr marL="342900" indent="-342900">
              <a:buFont typeface="Arial" charset="0"/>
              <a:buChar char="•"/>
            </a:pPr>
            <a:r>
              <a:rPr lang="en-US" sz="2200" i="1" dirty="0" smtClean="0"/>
              <a:t>One thing I know is that when I CLARIFY I make my ideas clearer, so my partner knows what I am trying to say.</a:t>
            </a:r>
          </a:p>
          <a:p>
            <a:pPr marL="342900" indent="-342900">
              <a:buFont typeface="Arial" charset="0"/>
              <a:buChar char="•"/>
            </a:pPr>
            <a:endParaRPr lang="en-US" sz="800" i="1" dirty="0" smtClean="0"/>
          </a:p>
          <a:p>
            <a:pPr marL="342900" indent="-342900">
              <a:buFont typeface="Arial" charset="0"/>
              <a:buChar char="•"/>
            </a:pPr>
            <a:endParaRPr lang="en-US" sz="800" i="1" dirty="0" smtClean="0"/>
          </a:p>
          <a:p>
            <a:pPr marL="342900" indent="-342900">
              <a:buFont typeface="Arial" charset="0"/>
              <a:buChar char="•"/>
            </a:pPr>
            <a:r>
              <a:rPr lang="en-US" sz="2200" i="1" dirty="0" smtClean="0"/>
              <a:t>I can ask, “Does this make sense?” so I will know if my partner understands my idea.</a:t>
            </a:r>
            <a:endParaRPr lang="en-US" sz="2200" i="1" dirty="0"/>
          </a:p>
        </p:txBody>
      </p:sp>
      <p:sp>
        <p:nvSpPr>
          <p:cNvPr id="3" name="Rectangle 2"/>
          <p:cNvSpPr/>
          <p:nvPr/>
        </p:nvSpPr>
        <p:spPr>
          <a:xfrm>
            <a:off x="7114761" y="2358434"/>
            <a:ext cx="4813849" cy="10287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0" y="6411724"/>
            <a:ext cx="12156422" cy="446276"/>
          </a:xfrm>
          <a:prstGeom prst="rect">
            <a:avLst/>
          </a:prstGeom>
          <a:noFill/>
        </p:spPr>
        <p:txBody>
          <a:bodyPr wrap="square" rtlCol="0">
            <a:spAutoFit/>
          </a:bodyPr>
          <a:lstStyle/>
          <a:p>
            <a:r>
              <a:rPr lang="en-US" sz="2300" b="1" dirty="0" smtClean="0">
                <a:solidFill>
                  <a:schemeClr val="bg1"/>
                </a:solidFill>
              </a:rPr>
              <a:t>MODEL/GUIDED PRACTICE – ROWS OF COMMUNICATION- CONSTRUCTIVE CONVERSATION SKILLS</a:t>
            </a:r>
            <a:endParaRPr lang="en-US" sz="2300" dirty="0">
              <a:solidFill>
                <a:schemeClr val="bg1"/>
              </a:solidFill>
            </a:endParaRPr>
          </a:p>
        </p:txBody>
      </p:sp>
    </p:spTree>
    <p:extLst>
      <p:ext uri="{BB962C8B-B14F-4D97-AF65-F5344CB8AC3E}">
        <p14:creationId xmlns:p14="http://schemas.microsoft.com/office/powerpoint/2010/main" val="8793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dissolve">
                                      <p:cBhvr>
                                        <p:cTn id="2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7555" y="450246"/>
            <a:ext cx="1513786" cy="121103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531860806"/>
              </p:ext>
            </p:extLst>
          </p:nvPr>
        </p:nvGraphicFramePr>
        <p:xfrm>
          <a:off x="399053" y="2590487"/>
          <a:ext cx="11412288" cy="3671776"/>
        </p:xfrm>
        <a:graphic>
          <a:graphicData uri="http://schemas.openxmlformats.org/drawingml/2006/table">
            <a:tbl>
              <a:tblPr firstRow="1" firstCol="1" bandRow="1">
                <a:tableStyleId>{8A107856-5554-42FB-B03E-39F5DBC370BA}</a:tableStyleId>
              </a:tblPr>
              <a:tblGrid>
                <a:gridCol w="1333013"/>
                <a:gridCol w="10079275"/>
              </a:tblGrid>
              <a:tr h="1660096">
                <a:tc>
                  <a:txBody>
                    <a:bodyPr/>
                    <a:lstStyle/>
                    <a:p>
                      <a:pPr marL="0" marR="0" algn="r">
                        <a:spcBef>
                          <a:spcPts val="0"/>
                        </a:spcBef>
                        <a:spcAft>
                          <a:spcPts val="0"/>
                        </a:spcAft>
                      </a:pPr>
                      <a:r>
                        <a:rPr lang="en-US" sz="2200" dirty="0">
                          <a:effectLst/>
                        </a:rPr>
                        <a:t>Student A3:</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3300" b="0" u="sng" dirty="0">
                          <a:effectLst/>
                          <a:latin typeface="Calibri" charset="0"/>
                          <a:ea typeface="Questrial" charset="0"/>
                        </a:rPr>
                        <a:t>I heard you say</a:t>
                      </a:r>
                      <a:r>
                        <a:rPr lang="en-US" sz="3300" b="0" dirty="0">
                          <a:effectLst/>
                          <a:latin typeface="Calibri" charset="0"/>
                          <a:ea typeface="Questrial" charset="0"/>
                        </a:rPr>
                        <a:t> that the boy is safely crossing the street. </a:t>
                      </a:r>
                      <a:r>
                        <a:rPr lang="en-US" sz="3300" b="1" dirty="0">
                          <a:effectLst/>
                          <a:latin typeface="Calibri" charset="0"/>
                          <a:ea typeface="Questrial" charset="0"/>
                        </a:rPr>
                        <a:t>[PAR] </a:t>
                      </a:r>
                      <a:r>
                        <a:rPr lang="en-US" sz="3300" b="0" u="sng" dirty="0">
                          <a:effectLst/>
                          <a:latin typeface="Calibri" charset="0"/>
                          <a:ea typeface="Questrial" charset="0"/>
                        </a:rPr>
                        <a:t>I want to add that</a:t>
                      </a:r>
                      <a:r>
                        <a:rPr lang="en-US" sz="3300" b="0" dirty="0">
                          <a:effectLst/>
                          <a:latin typeface="Calibri" charset="0"/>
                          <a:ea typeface="Questrial" charset="0"/>
                        </a:rPr>
                        <a:t> the picture next to it shows </a:t>
                      </a:r>
                      <a:r>
                        <a:rPr lang="en-US" sz="3300" b="0" dirty="0">
                          <a:effectLst/>
                          <a:highlight>
                            <a:srgbClr val="FFFF00"/>
                          </a:highlight>
                          <a:latin typeface="Calibri" charset="0"/>
                          <a:ea typeface="Questrial" charset="0"/>
                        </a:rPr>
                        <a:t>two boys</a:t>
                      </a:r>
                      <a:r>
                        <a:rPr lang="en-US" sz="3300" b="0" dirty="0">
                          <a:effectLst/>
                          <a:latin typeface="Calibri" charset="0"/>
                          <a:ea typeface="Questrial" charset="0"/>
                        </a:rPr>
                        <a:t> running across the street. </a:t>
                      </a:r>
                      <a:r>
                        <a:rPr lang="en-US" sz="3300" b="1" dirty="0">
                          <a:effectLst/>
                          <a:latin typeface="Calibri" charset="0"/>
                          <a:ea typeface="Questrial" charset="0"/>
                        </a:rPr>
                        <a:t>[BO] </a:t>
                      </a:r>
                      <a:r>
                        <a:rPr lang="en-US" sz="3300" b="0" u="sng" dirty="0">
                          <a:effectLst/>
                          <a:latin typeface="Calibri" charset="0"/>
                          <a:ea typeface="Questrial" charset="0"/>
                        </a:rPr>
                        <a:t>What else can you add?</a:t>
                      </a:r>
                      <a:r>
                        <a:rPr lang="en-US" sz="3300" b="0" dirty="0">
                          <a:effectLst/>
                          <a:latin typeface="Calibri" charset="0"/>
                          <a:ea typeface="Questrial" charset="0"/>
                        </a:rPr>
                        <a:t> </a:t>
                      </a:r>
                      <a:r>
                        <a:rPr lang="en-US" sz="3300" b="1" dirty="0">
                          <a:effectLst/>
                          <a:latin typeface="Calibri" charset="0"/>
                          <a:ea typeface="Questrial" charset="0"/>
                        </a:rPr>
                        <a:t>[PR]</a:t>
                      </a:r>
                      <a:endParaRPr lang="en-US" sz="1200" b="1" dirty="0">
                        <a:effectLst/>
                        <a:latin typeface="Times New Roman" charset="0"/>
                        <a:ea typeface="Questrial" charset="0"/>
                      </a:endParaRPr>
                    </a:p>
                  </a:txBody>
                  <a:tcPr marL="68580" marR="68580" marT="0" marB="0"/>
                </a:tc>
              </a:tr>
              <a:tr h="1660096">
                <a:tc>
                  <a:txBody>
                    <a:bodyPr/>
                    <a:lstStyle/>
                    <a:p>
                      <a:pPr marL="0" marR="0" algn="r">
                        <a:spcBef>
                          <a:spcPts val="0"/>
                        </a:spcBef>
                        <a:spcAft>
                          <a:spcPts val="0"/>
                        </a:spcAft>
                      </a:pPr>
                      <a:r>
                        <a:rPr lang="en-US" sz="2200" dirty="0">
                          <a:effectLst/>
                        </a:rPr>
                        <a:t>Student B3:</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3300" u="sng" dirty="0">
                          <a:effectLst/>
                          <a:latin typeface="Calibri" charset="0"/>
                          <a:ea typeface="Questrial" charset="0"/>
                        </a:rPr>
                        <a:t>I heard you say</a:t>
                      </a:r>
                      <a:r>
                        <a:rPr lang="en-US" sz="3300" dirty="0">
                          <a:effectLst/>
                          <a:latin typeface="Calibri" charset="0"/>
                          <a:ea typeface="Questrial" charset="0"/>
                        </a:rPr>
                        <a:t> that </a:t>
                      </a:r>
                      <a:r>
                        <a:rPr lang="en-US" sz="3300" dirty="0">
                          <a:effectLst/>
                          <a:highlight>
                            <a:srgbClr val="FFFF00"/>
                          </a:highlight>
                          <a:latin typeface="Calibri" charset="0"/>
                          <a:ea typeface="Questrial" charset="0"/>
                        </a:rPr>
                        <a:t>two boys</a:t>
                      </a:r>
                      <a:r>
                        <a:rPr lang="en-US" sz="3300" dirty="0">
                          <a:effectLst/>
                          <a:latin typeface="Calibri" charset="0"/>
                          <a:ea typeface="Questrial" charset="0"/>
                        </a:rPr>
                        <a:t> are being unsafe by running in the street. </a:t>
                      </a:r>
                      <a:r>
                        <a:rPr lang="en-US" sz="3300" b="1" dirty="0">
                          <a:effectLst/>
                          <a:latin typeface="Calibri" charset="0"/>
                          <a:ea typeface="Questrial" charset="0"/>
                        </a:rPr>
                        <a:t>[PAR]</a:t>
                      </a:r>
                      <a:r>
                        <a:rPr lang="en-US" sz="3300" dirty="0">
                          <a:effectLst/>
                          <a:latin typeface="Calibri" charset="0"/>
                          <a:ea typeface="Questrial" charset="0"/>
                        </a:rPr>
                        <a:t> </a:t>
                      </a:r>
                      <a:r>
                        <a:rPr lang="en-US" sz="3300" u="sng" dirty="0">
                          <a:effectLst/>
                          <a:latin typeface="Calibri" charset="0"/>
                          <a:ea typeface="Questrial" charset="0"/>
                        </a:rPr>
                        <a:t>I want to add that</a:t>
                      </a:r>
                      <a:r>
                        <a:rPr lang="en-US" sz="3300" dirty="0">
                          <a:effectLst/>
                          <a:latin typeface="Calibri" charset="0"/>
                          <a:ea typeface="Questrial" charset="0"/>
                        </a:rPr>
                        <a:t> the next heading says “Be Respectful”. </a:t>
                      </a:r>
                      <a:r>
                        <a:rPr lang="en-US" sz="3300" b="1" dirty="0">
                          <a:effectLst/>
                          <a:latin typeface="Calibri" charset="0"/>
                          <a:ea typeface="Questrial" charset="0"/>
                        </a:rPr>
                        <a:t>[BO]</a:t>
                      </a:r>
                      <a:r>
                        <a:rPr lang="en-US" sz="3300" dirty="0">
                          <a:effectLst/>
                          <a:latin typeface="Calibri" charset="0"/>
                          <a:ea typeface="Questrial" charset="0"/>
                        </a:rPr>
                        <a:t> </a:t>
                      </a:r>
                      <a:r>
                        <a:rPr lang="en-US" sz="3300" u="sng" dirty="0">
                          <a:effectLst/>
                          <a:latin typeface="Calibri" charset="0"/>
                          <a:ea typeface="Questrial" charset="0"/>
                        </a:rPr>
                        <a:t>What else can you add?</a:t>
                      </a:r>
                      <a:r>
                        <a:rPr lang="en-US" sz="3300" dirty="0">
                          <a:effectLst/>
                          <a:latin typeface="Calibri" charset="0"/>
                          <a:ea typeface="Questrial" charset="0"/>
                        </a:rPr>
                        <a:t> </a:t>
                      </a:r>
                      <a:r>
                        <a:rPr lang="en-US" sz="3300" b="1" dirty="0">
                          <a:effectLst/>
                          <a:latin typeface="Calibri" charset="0"/>
                          <a:ea typeface="Questrial" charset="0"/>
                        </a:rPr>
                        <a:t>[PR]</a:t>
                      </a:r>
                      <a:endParaRPr lang="en-US" sz="1200" dirty="0">
                        <a:effectLst/>
                        <a:latin typeface="Times New Roman" charset="0"/>
                        <a:ea typeface="Questrial" charset="0"/>
                      </a:endParaRPr>
                    </a:p>
                  </a:txBody>
                  <a:tcPr marL="68580" marR="68580" marT="0" marB="0"/>
                </a:tc>
              </a:tr>
            </a:tbl>
          </a:graphicData>
        </a:graphic>
      </p:graphicFrame>
      <p:sp>
        <p:nvSpPr>
          <p:cNvPr id="10" name="Title 1"/>
          <p:cNvSpPr txBox="1">
            <a:spLocks/>
          </p:cNvSpPr>
          <p:nvPr/>
        </p:nvSpPr>
        <p:spPr>
          <a:xfrm>
            <a:off x="2760453" y="469200"/>
            <a:ext cx="7834660" cy="1727179"/>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6000" b="1" dirty="0" smtClean="0">
                <a:solidFill>
                  <a:schemeClr val="tx1"/>
                </a:solidFill>
              </a:rPr>
              <a:t>How do noun phrases add details?</a:t>
            </a:r>
            <a:endParaRPr lang="en-US" sz="6000" b="1" dirty="0">
              <a:solidFill>
                <a:schemeClr val="tx1"/>
              </a:solidFill>
            </a:endParaRPr>
          </a:p>
        </p:txBody>
      </p:sp>
    </p:spTree>
    <p:extLst>
      <p:ext uri="{BB962C8B-B14F-4D97-AF65-F5344CB8AC3E}">
        <p14:creationId xmlns:p14="http://schemas.microsoft.com/office/powerpoint/2010/main" val="10365008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7555" y="450246"/>
            <a:ext cx="1513786" cy="121103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942676470"/>
              </p:ext>
            </p:extLst>
          </p:nvPr>
        </p:nvGraphicFramePr>
        <p:xfrm>
          <a:off x="476977" y="2337536"/>
          <a:ext cx="11178040" cy="3901440"/>
        </p:xfrm>
        <a:graphic>
          <a:graphicData uri="http://schemas.openxmlformats.org/drawingml/2006/table">
            <a:tbl>
              <a:tblPr firstRow="1" firstCol="1" bandRow="1">
                <a:tableStyleId>{8A107856-5554-42FB-B03E-39F5DBC370BA}</a:tableStyleId>
              </a:tblPr>
              <a:tblGrid>
                <a:gridCol w="1394287"/>
                <a:gridCol w="9783753"/>
              </a:tblGrid>
              <a:tr h="1786572">
                <a:tc>
                  <a:txBody>
                    <a:bodyPr/>
                    <a:lstStyle/>
                    <a:p>
                      <a:pPr marL="0" marR="0" algn="r">
                        <a:spcBef>
                          <a:spcPts val="0"/>
                        </a:spcBef>
                        <a:spcAft>
                          <a:spcPts val="0"/>
                        </a:spcAft>
                      </a:pPr>
                      <a:r>
                        <a:rPr lang="en-US" sz="2200" dirty="0">
                          <a:effectLst/>
                        </a:rPr>
                        <a:t>Student A4: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b="0" u="sng" dirty="0">
                          <a:effectLst/>
                          <a:latin typeface="Calibri" charset="0"/>
                          <a:ea typeface="Questrial" charset="0"/>
                        </a:rPr>
                        <a:t>I heard you say</a:t>
                      </a:r>
                      <a:r>
                        <a:rPr lang="en-US" sz="3200" b="0" dirty="0">
                          <a:effectLst/>
                          <a:latin typeface="Calibri" charset="0"/>
                          <a:ea typeface="Questrial" charset="0"/>
                        </a:rPr>
                        <a:t> that the infographic says to “Be Respectful”.  </a:t>
                      </a:r>
                      <a:r>
                        <a:rPr lang="en-US" sz="3200" b="1" u="none" dirty="0">
                          <a:effectLst/>
                          <a:latin typeface="Calibri" charset="0"/>
                          <a:ea typeface="Questrial" charset="0"/>
                        </a:rPr>
                        <a:t>[PAR] </a:t>
                      </a:r>
                      <a:r>
                        <a:rPr lang="en-US" sz="3200" b="0" u="sng" dirty="0">
                          <a:effectLst/>
                          <a:latin typeface="Calibri" charset="0"/>
                          <a:ea typeface="Questrial" charset="0"/>
                        </a:rPr>
                        <a:t>I want to add</a:t>
                      </a:r>
                      <a:r>
                        <a:rPr lang="en-US" sz="3200" b="0" dirty="0">
                          <a:effectLst/>
                          <a:latin typeface="Calibri" charset="0"/>
                          <a:ea typeface="Questrial" charset="0"/>
                        </a:rPr>
                        <a:t> that underneath the heading there is a picture of a boy who is making a </a:t>
                      </a:r>
                      <a:r>
                        <a:rPr lang="en-US" sz="3200" b="0" dirty="0">
                          <a:effectLst/>
                          <a:highlight>
                            <a:srgbClr val="FFFF00"/>
                          </a:highlight>
                          <a:latin typeface="Calibri" charset="0"/>
                          <a:ea typeface="Questrial" charset="0"/>
                        </a:rPr>
                        <a:t>silly face</a:t>
                      </a:r>
                      <a:r>
                        <a:rPr lang="en-US" sz="3200" b="0" dirty="0">
                          <a:effectLst/>
                          <a:latin typeface="Calibri" charset="0"/>
                          <a:ea typeface="Questrial" charset="0"/>
                        </a:rPr>
                        <a:t>. </a:t>
                      </a:r>
                      <a:r>
                        <a:rPr lang="en-US" sz="3200" b="1" dirty="0">
                          <a:effectLst/>
                          <a:latin typeface="Calibri" charset="0"/>
                          <a:ea typeface="Questrial" charset="0"/>
                        </a:rPr>
                        <a:t>[BO] </a:t>
                      </a:r>
                      <a:r>
                        <a:rPr lang="en-US" sz="3200" b="0" u="sng" dirty="0">
                          <a:effectLst/>
                          <a:latin typeface="Calibri" charset="0"/>
                          <a:ea typeface="Questrial" charset="0"/>
                        </a:rPr>
                        <a:t>What else can you add?</a:t>
                      </a:r>
                      <a:r>
                        <a:rPr lang="en-US" sz="3200" b="0" dirty="0">
                          <a:effectLst/>
                          <a:latin typeface="Calibri" charset="0"/>
                          <a:ea typeface="Questrial" charset="0"/>
                        </a:rPr>
                        <a:t> </a:t>
                      </a:r>
                      <a:r>
                        <a:rPr lang="en-US" sz="3200" b="1" dirty="0">
                          <a:effectLst/>
                          <a:latin typeface="Calibri" charset="0"/>
                          <a:ea typeface="Questrial" charset="0"/>
                        </a:rPr>
                        <a:t>[PR]</a:t>
                      </a:r>
                      <a:endParaRPr lang="en-US" sz="3200" b="1" dirty="0">
                        <a:effectLst/>
                        <a:latin typeface="Times New Roman" charset="0"/>
                        <a:ea typeface="Questrial" charset="0"/>
                      </a:endParaRPr>
                    </a:p>
                  </a:txBody>
                  <a:tcPr marL="68580" marR="68580" marT="0" marB="0"/>
                </a:tc>
              </a:tr>
              <a:tr h="1786572">
                <a:tc>
                  <a:txBody>
                    <a:bodyPr/>
                    <a:lstStyle/>
                    <a:p>
                      <a:pPr marL="0" marR="0" algn="r">
                        <a:spcBef>
                          <a:spcPts val="0"/>
                        </a:spcBef>
                        <a:spcAft>
                          <a:spcPts val="0"/>
                        </a:spcAft>
                      </a:pPr>
                      <a:r>
                        <a:rPr lang="en-US" sz="2200" dirty="0">
                          <a:effectLst/>
                        </a:rPr>
                        <a:t>Student B4: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u="sng" dirty="0">
                          <a:effectLst/>
                          <a:latin typeface="Calibri" charset="0"/>
                          <a:ea typeface="Questrial" charset="0"/>
                        </a:rPr>
                        <a:t>I heard you say</a:t>
                      </a:r>
                      <a:r>
                        <a:rPr lang="en-US" sz="3200" dirty="0">
                          <a:effectLst/>
                          <a:latin typeface="Calibri" charset="0"/>
                          <a:ea typeface="Questrial" charset="0"/>
                        </a:rPr>
                        <a:t> there is a boy who is acting silly. </a:t>
                      </a:r>
                      <a:r>
                        <a:rPr lang="en-US" sz="3200" b="1" dirty="0">
                          <a:effectLst/>
                          <a:latin typeface="Calibri" charset="0"/>
                          <a:ea typeface="Questrial" charset="0"/>
                        </a:rPr>
                        <a:t>[PAR]</a:t>
                      </a:r>
                      <a:r>
                        <a:rPr lang="en-US" sz="3200" dirty="0">
                          <a:effectLst/>
                          <a:latin typeface="Calibri" charset="0"/>
                          <a:ea typeface="Questrial" charset="0"/>
                        </a:rPr>
                        <a:t> </a:t>
                      </a:r>
                      <a:r>
                        <a:rPr lang="en-US" sz="3200" u="sng" dirty="0">
                          <a:effectLst/>
                          <a:latin typeface="Calibri" charset="0"/>
                          <a:ea typeface="Questrial" charset="0"/>
                        </a:rPr>
                        <a:t>I want to add</a:t>
                      </a:r>
                      <a:r>
                        <a:rPr lang="en-US" sz="3200" dirty="0">
                          <a:effectLst/>
                          <a:latin typeface="Calibri" charset="0"/>
                          <a:ea typeface="Questrial" charset="0"/>
                        </a:rPr>
                        <a:t> that the sentence underneath that picture says “Respectful students do not distract others”. </a:t>
                      </a:r>
                      <a:r>
                        <a:rPr lang="en-US" sz="3200" b="1" dirty="0">
                          <a:effectLst/>
                          <a:latin typeface="Calibri" charset="0"/>
                          <a:ea typeface="Questrial" charset="0"/>
                        </a:rPr>
                        <a:t>[BO]</a:t>
                      </a:r>
                      <a:r>
                        <a:rPr lang="en-US" sz="3200" dirty="0">
                          <a:effectLst/>
                          <a:latin typeface="Calibri" charset="0"/>
                          <a:ea typeface="Questrial" charset="0"/>
                        </a:rPr>
                        <a:t> </a:t>
                      </a:r>
                      <a:r>
                        <a:rPr lang="en-US" sz="3200" u="sng" dirty="0">
                          <a:effectLst/>
                          <a:latin typeface="Calibri" charset="0"/>
                          <a:ea typeface="Questrial" charset="0"/>
                        </a:rPr>
                        <a:t>What else can you add?</a:t>
                      </a:r>
                      <a:r>
                        <a:rPr lang="en-US" sz="3200" dirty="0">
                          <a:effectLst/>
                          <a:latin typeface="Calibri" charset="0"/>
                          <a:ea typeface="Questrial" charset="0"/>
                        </a:rPr>
                        <a:t> </a:t>
                      </a:r>
                      <a:r>
                        <a:rPr lang="en-US" sz="3200" b="1" dirty="0">
                          <a:effectLst/>
                          <a:latin typeface="Calibri" charset="0"/>
                          <a:ea typeface="Questrial" charset="0"/>
                        </a:rPr>
                        <a:t>[PR]</a:t>
                      </a:r>
                      <a:endParaRPr lang="en-US" sz="3200" dirty="0">
                        <a:effectLst/>
                        <a:latin typeface="Times New Roman" charset="0"/>
                        <a:ea typeface="Questrial" charset="0"/>
                      </a:endParaRPr>
                    </a:p>
                  </a:txBody>
                  <a:tcPr marL="68580" marR="68580" marT="0" marB="0"/>
                </a:tc>
              </a:tr>
            </a:tbl>
          </a:graphicData>
        </a:graphic>
      </p:graphicFrame>
      <p:sp>
        <p:nvSpPr>
          <p:cNvPr id="10" name="Title 1"/>
          <p:cNvSpPr txBox="1">
            <a:spLocks/>
          </p:cNvSpPr>
          <p:nvPr/>
        </p:nvSpPr>
        <p:spPr>
          <a:xfrm>
            <a:off x="2760453" y="469200"/>
            <a:ext cx="7834660" cy="1727179"/>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6000" b="1" dirty="0" smtClean="0">
                <a:solidFill>
                  <a:schemeClr val="tx1"/>
                </a:solidFill>
              </a:rPr>
              <a:t>How do noun phrases add details?</a:t>
            </a:r>
            <a:endParaRPr lang="en-US" sz="6000" b="1" dirty="0">
              <a:solidFill>
                <a:schemeClr val="tx1"/>
              </a:solidFill>
            </a:endParaRPr>
          </a:p>
        </p:txBody>
      </p:sp>
    </p:spTree>
    <p:extLst>
      <p:ext uri="{BB962C8B-B14F-4D97-AF65-F5344CB8AC3E}">
        <p14:creationId xmlns:p14="http://schemas.microsoft.com/office/powerpoint/2010/main" val="13145286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517569" y="1663115"/>
            <a:ext cx="9987242" cy="2883610"/>
          </a:xfrm>
        </p:spPr>
        <p:txBody>
          <a:bodyPr>
            <a:noAutofit/>
          </a:bodyPr>
          <a:lstStyle/>
          <a:p>
            <a:pPr marL="0" indent="0">
              <a:buNone/>
            </a:pPr>
            <a:r>
              <a:rPr lang="en-US" sz="2400" dirty="0">
                <a:solidFill>
                  <a:schemeClr val="tx1"/>
                </a:solidFill>
                <a:latin typeface="Calibri" charset="0"/>
                <a:ea typeface="Calibri" charset="0"/>
                <a:cs typeface="Calibri" charset="0"/>
              </a:rPr>
              <a:t>In this lesson, we…</a:t>
            </a:r>
          </a:p>
          <a:p>
            <a:pPr lvl="2">
              <a:buFont typeface="ZapfDingbatsITC" charset="0"/>
              <a:buChar char="✔︎"/>
            </a:pPr>
            <a:r>
              <a:rPr lang="en-US" sz="2400" dirty="0">
                <a:solidFill>
                  <a:schemeClr val="tx1"/>
                </a:solidFill>
                <a:latin typeface="Calibri" charset="0"/>
                <a:ea typeface="Calibri" charset="0"/>
                <a:cs typeface="Calibri" charset="0"/>
              </a:rPr>
              <a:t>reviewed the Conversation Pattern</a:t>
            </a:r>
          </a:p>
          <a:p>
            <a:pPr lvl="2">
              <a:buFont typeface="ZapfDingbatsITC" charset="0"/>
              <a:buChar char="✔︎"/>
            </a:pPr>
            <a:r>
              <a:rPr lang="en-US" sz="2400" dirty="0">
                <a:solidFill>
                  <a:schemeClr val="tx1"/>
                </a:solidFill>
                <a:latin typeface="Calibri" charset="0"/>
                <a:ea typeface="Calibri" charset="0"/>
                <a:cs typeface="Calibri" charset="0"/>
              </a:rPr>
              <a:t>practiced CREATE and CLARIFY with an infographic</a:t>
            </a:r>
          </a:p>
          <a:p>
            <a:pPr lvl="2">
              <a:buFont typeface="ZapfDingbatsITC" charset="0"/>
              <a:buChar char="✔︎"/>
            </a:pPr>
            <a:r>
              <a:rPr lang="en-US" sz="2400" dirty="0">
                <a:solidFill>
                  <a:schemeClr val="tx1"/>
                </a:solidFill>
                <a:latin typeface="Calibri" charset="0"/>
                <a:ea typeface="Calibri" charset="0"/>
                <a:cs typeface="Calibri" charset="0"/>
              </a:rPr>
              <a:t>had a conversation with a partner</a:t>
            </a:r>
            <a:endParaRPr lang="en-US" sz="800" dirty="0">
              <a:solidFill>
                <a:schemeClr val="tx1"/>
              </a:solidFill>
              <a:latin typeface="Calibri" charset="0"/>
              <a:ea typeface="Calibri" charset="0"/>
              <a:cs typeface="Calibri" charset="0"/>
            </a:endParaRPr>
          </a:p>
          <a:p>
            <a:pPr marL="384048" lvl="2" indent="0">
              <a:buNone/>
            </a:pPr>
            <a:endParaRPr lang="en-US" sz="2400" i="1" dirty="0" smtClean="0">
              <a:solidFill>
                <a:schemeClr val="tx1"/>
              </a:solidFill>
              <a:latin typeface="Calibri" charset="0"/>
              <a:ea typeface="Calibri" charset="0"/>
              <a:cs typeface="Calibri" charset="0"/>
            </a:endParaRPr>
          </a:p>
          <a:p>
            <a:pPr marL="384048" lvl="2" indent="0">
              <a:buNone/>
            </a:pPr>
            <a:r>
              <a:rPr lang="en-US" sz="2400" i="1" dirty="0" smtClean="0">
                <a:solidFill>
                  <a:schemeClr val="tx1"/>
                </a:solidFill>
              </a:rPr>
              <a:t>Think about </a:t>
            </a:r>
            <a:r>
              <a:rPr lang="mr-IN" sz="2400" i="1" dirty="0" smtClean="0">
                <a:solidFill>
                  <a:schemeClr val="tx1"/>
                </a:solidFill>
              </a:rPr>
              <a:t>…</a:t>
            </a:r>
            <a:endParaRPr lang="en-US" sz="2400" i="1" dirty="0" smtClean="0">
              <a:solidFill>
                <a:schemeClr val="tx1"/>
              </a:solidFill>
            </a:endParaRPr>
          </a:p>
          <a:p>
            <a:pPr lvl="2"/>
            <a:r>
              <a:rPr lang="en-US" sz="2400" i="1" dirty="0" smtClean="0">
                <a:solidFill>
                  <a:schemeClr val="tx1"/>
                </a:solidFill>
              </a:rPr>
              <a:t>How </a:t>
            </a:r>
            <a:r>
              <a:rPr lang="en-US" sz="2400" i="1" dirty="0">
                <a:solidFill>
                  <a:schemeClr val="tx1"/>
                </a:solidFill>
              </a:rPr>
              <a:t>did </a:t>
            </a:r>
            <a:r>
              <a:rPr lang="en-US" sz="2400" i="1" dirty="0" smtClean="0">
                <a:solidFill>
                  <a:schemeClr val="tx1"/>
                </a:solidFill>
              </a:rPr>
              <a:t> </a:t>
            </a:r>
            <a:r>
              <a:rPr lang="en-US" sz="2400" i="1" dirty="0">
                <a:solidFill>
                  <a:schemeClr val="tx1"/>
                </a:solidFill>
              </a:rPr>
              <a:t>the Conversation Pattern help </a:t>
            </a:r>
            <a:r>
              <a:rPr lang="en-US" sz="2400" i="1" dirty="0" smtClean="0">
                <a:solidFill>
                  <a:schemeClr val="tx1"/>
                </a:solidFill>
              </a:rPr>
              <a:t>us?</a:t>
            </a:r>
            <a:endParaRPr lang="en-US" sz="2400" dirty="0" smtClean="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33" y="5223762"/>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304212" y="4386649"/>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888157" y="4552355"/>
            <a:ext cx="8467424" cy="830997"/>
          </a:xfrm>
          <a:prstGeom prst="rect">
            <a:avLst/>
          </a:prstGeom>
        </p:spPr>
        <p:txBody>
          <a:bodyPr wrap="square">
            <a:spAutoFit/>
          </a:bodyPr>
          <a:lstStyle/>
          <a:p>
            <a:pPr marL="342900" indent="-342900">
              <a:buFont typeface="Arial" charset="0"/>
              <a:buChar char="•"/>
            </a:pPr>
            <a:r>
              <a:rPr lang="en-US" sz="2400" i="1" dirty="0"/>
              <a:t>O</a:t>
            </a:r>
            <a:r>
              <a:rPr lang="en-US" sz="2400" i="1" dirty="0" smtClean="0"/>
              <a:t>ne thing you did well </a:t>
            </a:r>
            <a:endParaRPr lang="en-US" sz="2400" i="1" dirty="0"/>
          </a:p>
          <a:p>
            <a:pPr marL="342900" indent="-342900">
              <a:buFont typeface="Arial" charset="0"/>
              <a:buChar char="•"/>
            </a:pPr>
            <a:r>
              <a:rPr lang="en-US" sz="2400" i="1" dirty="0"/>
              <a:t>O</a:t>
            </a:r>
            <a:r>
              <a:rPr lang="en-US" sz="2400" i="1" dirty="0" smtClean="0"/>
              <a:t>ne thing you want to improve.</a:t>
            </a:r>
            <a:endParaRPr lang="en-US" sz="2400" i="1" dirty="0"/>
          </a:p>
        </p:txBody>
      </p:sp>
    </p:spTree>
    <p:extLst>
      <p:ext uri="{BB962C8B-B14F-4D97-AF65-F5344CB8AC3E}">
        <p14:creationId xmlns:p14="http://schemas.microsoft.com/office/powerpoint/2010/main" val="273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ssolv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dissolv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dissolv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dissolve">
                                      <p:cBhvr>
                                        <p:cTn id="27" dur="500"/>
                                        <p:tgtEl>
                                          <p:spTgt spid="10">
                                            <p:txEl>
                                              <p:pRg st="1" end="1"/>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1</a:t>
            </a:r>
            <a:endParaRPr lang="en-US" b="1" dirty="0"/>
          </a:p>
        </p:txBody>
      </p:sp>
      <p:sp>
        <p:nvSpPr>
          <p:cNvPr id="3" name="Content Placeholder 2"/>
          <p:cNvSpPr>
            <a:spLocks noGrp="1"/>
          </p:cNvSpPr>
          <p:nvPr>
            <p:ph type="body" idx="1"/>
          </p:nvPr>
        </p:nvSpPr>
        <p:spPr/>
        <p:txBody>
          <a:bodyPr>
            <a:normAutofit fontScale="85000" lnSpcReduction="10000"/>
          </a:bodyPr>
          <a:lstStyle/>
          <a:p>
            <a:pPr algn="ctr"/>
            <a:r>
              <a:rPr lang="en-US" sz="8000" b="1" dirty="0" smtClean="0">
                <a:solidFill>
                  <a:schemeClr val="accent2"/>
                </a:solidFill>
              </a:rPr>
              <a:t>REVIEW </a:t>
            </a:r>
            <a:r>
              <a:rPr lang="en-US" sz="8000" b="1" dirty="0">
                <a:solidFill>
                  <a:schemeClr val="accent2"/>
                </a:solidFill>
              </a:rPr>
              <a:t>NORMS </a:t>
            </a:r>
            <a:r>
              <a:rPr lang="en-US" sz="8000" b="1" dirty="0" smtClean="0">
                <a:solidFill>
                  <a:schemeClr val="accent2"/>
                </a:solidFill>
              </a:rPr>
              <a:t>&amp; SKILLS</a:t>
            </a:r>
          </a:p>
        </p:txBody>
      </p:sp>
      <p:pic>
        <p:nvPicPr>
          <p:cNvPr id="4" name="Picture 3"/>
          <p:cNvPicPr>
            <a:picLocks noChangeAspect="1"/>
          </p:cNvPicPr>
          <p:nvPr/>
        </p:nvPicPr>
        <p:blipFill>
          <a:blip r:embed="rId3"/>
          <a:stretch>
            <a:fillRect/>
          </a:stretch>
        </p:blipFill>
        <p:spPr>
          <a:xfrm>
            <a:off x="8997022" y="354915"/>
            <a:ext cx="2466414" cy="2406258"/>
          </a:xfrm>
          <a:prstGeom prst="rect">
            <a:avLst/>
          </a:prstGeom>
        </p:spPr>
      </p:pic>
    </p:spTree>
    <p:extLst>
      <p:ext uri="{BB962C8B-B14F-4D97-AF65-F5344CB8AC3E}">
        <p14:creationId xmlns:p14="http://schemas.microsoft.com/office/powerpoint/2010/main" val="7017651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59" y="434972"/>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ontent Placeholder 2"/>
          <p:cNvSpPr txBox="1">
            <a:spLocks/>
          </p:cNvSpPr>
          <p:nvPr/>
        </p:nvSpPr>
        <p:spPr>
          <a:xfrm>
            <a:off x="1427709" y="434972"/>
            <a:ext cx="5430290" cy="1096149"/>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smtClean="0">
                <a:solidFill>
                  <a:schemeClr val="tx1"/>
                </a:solidFill>
                <a:latin typeface="Calibri" charset="0"/>
                <a:ea typeface="Calibri" charset="0"/>
                <a:cs typeface="Calibri" charset="0"/>
              </a:rPr>
              <a:t>4. </a:t>
            </a:r>
            <a:r>
              <a:rPr lang="en-US" sz="3600" dirty="0" smtClean="0">
                <a:solidFill>
                  <a:schemeClr val="tx1"/>
                </a:solidFill>
                <a:latin typeface="Calibri" charset="0"/>
                <a:ea typeface="Calibri" charset="0"/>
                <a:cs typeface="Calibri" charset="0"/>
              </a:rPr>
              <a:t>Take turns sharing ideas with your partner </a:t>
            </a:r>
          </a:p>
        </p:txBody>
      </p:sp>
      <p:sp>
        <p:nvSpPr>
          <p:cNvPr id="9" name="TextBox 8"/>
          <p:cNvSpPr txBox="1"/>
          <p:nvPr/>
        </p:nvSpPr>
        <p:spPr>
          <a:xfrm>
            <a:off x="0" y="6411724"/>
            <a:ext cx="12156422" cy="446276"/>
          </a:xfrm>
          <a:prstGeom prst="rect">
            <a:avLst/>
          </a:prstGeom>
          <a:noFill/>
        </p:spPr>
        <p:txBody>
          <a:bodyPr wrap="square" rtlCol="0">
            <a:spAutoFit/>
          </a:bodyPr>
          <a:lstStyle/>
          <a:p>
            <a:r>
              <a:rPr lang="en-US" sz="2300" b="1" dirty="0" smtClean="0">
                <a:solidFill>
                  <a:schemeClr val="bg1"/>
                </a:solidFill>
              </a:rPr>
              <a:t>MODEL/GUIDED PRACTICE – ROWS OF COMMUNICATION- CONSTRUCTIVE CONVERSATION SKILLS</a:t>
            </a:r>
            <a:endParaRPr lang="en-US" sz="2300" dirty="0">
              <a:solidFill>
                <a:schemeClr val="bg1"/>
              </a:solidFill>
            </a:endParaRPr>
          </a:p>
        </p:txBody>
      </p:sp>
      <p:pic>
        <p:nvPicPr>
          <p:cNvPr id="7"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4761" y="291820"/>
            <a:ext cx="4813849" cy="5962023"/>
          </a:xfrm>
          <a:prstGeom prst="rect">
            <a:avLst/>
          </a:prstGeom>
          <a:ln w="12700">
            <a:solidFill>
              <a:schemeClr val="tx1"/>
            </a:solidFill>
          </a:ln>
        </p:spPr>
      </p:pic>
      <p:sp>
        <p:nvSpPr>
          <p:cNvPr id="8" name="Rectangle 7"/>
          <p:cNvSpPr/>
          <p:nvPr/>
        </p:nvSpPr>
        <p:spPr>
          <a:xfrm>
            <a:off x="1139687" y="1722750"/>
            <a:ext cx="5718312" cy="2800767"/>
          </a:xfrm>
          <a:prstGeom prst="rect">
            <a:avLst/>
          </a:prstGeom>
        </p:spPr>
        <p:txBody>
          <a:bodyPr wrap="square">
            <a:spAutoFit/>
          </a:bodyPr>
          <a:lstStyle/>
          <a:p>
            <a:pPr marL="914400" indent="-457200">
              <a:buFont typeface="Arial" charset="0"/>
              <a:buChar char="•"/>
            </a:pPr>
            <a:endParaRPr lang="en-US" sz="800" i="1" dirty="0"/>
          </a:p>
          <a:p>
            <a:pPr marL="914400" indent="-457200">
              <a:buFont typeface="Arial" charset="0"/>
              <a:buChar char="•"/>
            </a:pPr>
            <a:r>
              <a:rPr lang="en-US" sz="2800" i="1" dirty="0" smtClean="0"/>
              <a:t>When </a:t>
            </a:r>
            <a:r>
              <a:rPr lang="en-US" sz="2800" i="1" dirty="0"/>
              <a:t>you’re ready, take turns sharing your ideas with your partner. </a:t>
            </a:r>
            <a:endParaRPr lang="en-US" sz="2800" i="1" dirty="0" smtClean="0">
              <a:ea typeface="Calibri" charset="0"/>
              <a:cs typeface="Arial" charset="0"/>
            </a:endParaRPr>
          </a:p>
          <a:p>
            <a:pPr marL="914400" indent="-457200">
              <a:buFont typeface="Arial" charset="0"/>
              <a:buChar char="•"/>
            </a:pPr>
            <a:endParaRPr lang="en-US" sz="2800" i="1" dirty="0" smtClean="0">
              <a:ea typeface="Calibri" charset="0"/>
              <a:cs typeface="Arial" charset="0"/>
            </a:endParaRPr>
          </a:p>
          <a:p>
            <a:pPr marL="914400" indent="-457200">
              <a:buFont typeface="Arial" charset="0"/>
              <a:buChar char="•"/>
            </a:pPr>
            <a:r>
              <a:rPr lang="en-US" sz="2800" i="1" dirty="0" smtClean="0">
                <a:ea typeface="Calibri" charset="0"/>
                <a:cs typeface="Arial" charset="0"/>
              </a:rPr>
              <a:t>Turn and face me when you’re done sharing.</a:t>
            </a:r>
            <a:endParaRPr lang="en-US" sz="2800" i="1" dirty="0">
              <a:ea typeface="Calibri" charset="0"/>
              <a:cs typeface="Arial" charset="0"/>
            </a:endParaRPr>
          </a:p>
        </p:txBody>
      </p:sp>
    </p:spTree>
    <p:extLst>
      <p:ext uri="{BB962C8B-B14F-4D97-AF65-F5344CB8AC3E}">
        <p14:creationId xmlns:p14="http://schemas.microsoft.com/office/powerpoint/2010/main" val="3700848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59" y="434972"/>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ontent Placeholder 2"/>
          <p:cNvSpPr txBox="1">
            <a:spLocks/>
          </p:cNvSpPr>
          <p:nvPr/>
        </p:nvSpPr>
        <p:spPr>
          <a:xfrm>
            <a:off x="1427709" y="434972"/>
            <a:ext cx="5430290" cy="1433585"/>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smtClean="0">
                <a:solidFill>
                  <a:schemeClr val="tx1"/>
                </a:solidFill>
                <a:latin typeface="Calibri" charset="0"/>
                <a:ea typeface="Calibri" charset="0"/>
                <a:cs typeface="Calibri" charset="0"/>
              </a:rPr>
              <a:t>5. </a:t>
            </a:r>
            <a:r>
              <a:rPr lang="en-US" sz="3600" dirty="0" smtClean="0">
                <a:solidFill>
                  <a:schemeClr val="tx1"/>
                </a:solidFill>
                <a:latin typeface="Calibri" charset="0"/>
                <a:ea typeface="Calibri" charset="0"/>
                <a:cs typeface="Calibri" charset="0"/>
              </a:rPr>
              <a:t>Stand up and thank your partner (ROW A).</a:t>
            </a:r>
          </a:p>
        </p:txBody>
      </p:sp>
      <p:sp>
        <p:nvSpPr>
          <p:cNvPr id="7" name="Content Placeholder 2"/>
          <p:cNvSpPr txBox="1">
            <a:spLocks/>
          </p:cNvSpPr>
          <p:nvPr/>
        </p:nvSpPr>
        <p:spPr>
          <a:xfrm>
            <a:off x="1427709" y="3064005"/>
            <a:ext cx="5430290" cy="2584266"/>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smtClean="0">
                <a:solidFill>
                  <a:schemeClr val="tx1"/>
                </a:solidFill>
                <a:latin typeface="Calibri" charset="0"/>
                <a:ea typeface="Calibri" charset="0"/>
                <a:cs typeface="Calibri" charset="0"/>
              </a:rPr>
              <a:t>6 . </a:t>
            </a:r>
            <a:r>
              <a:rPr lang="en-US" sz="3600" dirty="0" smtClean="0">
                <a:solidFill>
                  <a:schemeClr val="tx1"/>
                </a:solidFill>
                <a:latin typeface="Calibri" charset="0"/>
                <a:ea typeface="Calibri" charset="0"/>
                <a:cs typeface="Calibri" charset="0"/>
              </a:rPr>
              <a:t>Row A moves one position to the left.  The partner at the end of Line A moves down the center aisle to the end. </a:t>
            </a:r>
          </a:p>
        </p:txBody>
      </p:sp>
      <p:sp>
        <p:nvSpPr>
          <p:cNvPr id="11" name="TextBox 10"/>
          <p:cNvSpPr txBox="1"/>
          <p:nvPr/>
        </p:nvSpPr>
        <p:spPr>
          <a:xfrm>
            <a:off x="0" y="6411724"/>
            <a:ext cx="12156422" cy="446276"/>
          </a:xfrm>
          <a:prstGeom prst="rect">
            <a:avLst/>
          </a:prstGeom>
          <a:noFill/>
        </p:spPr>
        <p:txBody>
          <a:bodyPr wrap="square" rtlCol="0">
            <a:spAutoFit/>
          </a:bodyPr>
          <a:lstStyle/>
          <a:p>
            <a:r>
              <a:rPr lang="en-US" sz="2300" b="1" dirty="0" smtClean="0">
                <a:solidFill>
                  <a:schemeClr val="bg1"/>
                </a:solidFill>
              </a:rPr>
              <a:t>MODEL/GUIDED PRACTICE – ROWS OF COMMUNICATION- CONSTRUCTIVE CONVERSATION SKILLS</a:t>
            </a:r>
            <a:endParaRPr lang="en-US" sz="2300" dirty="0">
              <a:solidFill>
                <a:schemeClr val="bg1"/>
              </a:solidFill>
            </a:endParaRPr>
          </a:p>
        </p:txBody>
      </p:sp>
      <p:pic>
        <p:nvPicPr>
          <p:cNvPr id="8"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4761" y="291820"/>
            <a:ext cx="4813849" cy="5962023"/>
          </a:xfrm>
          <a:prstGeom prst="rect">
            <a:avLst/>
          </a:prstGeom>
          <a:ln w="12700">
            <a:solidFill>
              <a:schemeClr val="tx1"/>
            </a:solidFill>
          </a:ln>
        </p:spPr>
      </p:pic>
    </p:spTree>
    <p:extLst>
      <p:ext uri="{BB962C8B-B14F-4D97-AF65-F5344CB8AC3E}">
        <p14:creationId xmlns:p14="http://schemas.microsoft.com/office/powerpoint/2010/main" val="10066974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59" y="434972"/>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ontent Placeholder 2"/>
          <p:cNvSpPr txBox="1">
            <a:spLocks/>
          </p:cNvSpPr>
          <p:nvPr/>
        </p:nvSpPr>
        <p:spPr>
          <a:xfrm>
            <a:off x="1427709" y="434972"/>
            <a:ext cx="5430290" cy="1096149"/>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a:solidFill>
                  <a:schemeClr val="tx1"/>
                </a:solidFill>
                <a:latin typeface="Calibri" charset="0"/>
                <a:ea typeface="Calibri" charset="0"/>
                <a:cs typeface="Calibri" charset="0"/>
              </a:rPr>
              <a:t>7</a:t>
            </a:r>
            <a:r>
              <a:rPr lang="en-US" sz="3600" b="1" dirty="0" smtClean="0">
                <a:solidFill>
                  <a:schemeClr val="tx1"/>
                </a:solidFill>
                <a:latin typeface="Calibri" charset="0"/>
                <a:ea typeface="Calibri" charset="0"/>
                <a:cs typeface="Calibri" charset="0"/>
              </a:rPr>
              <a:t>. </a:t>
            </a:r>
            <a:r>
              <a:rPr lang="en-US" sz="3600" dirty="0" smtClean="0">
                <a:solidFill>
                  <a:schemeClr val="tx1"/>
                </a:solidFill>
                <a:latin typeface="Calibri" charset="0"/>
                <a:ea typeface="Calibri" charset="0"/>
                <a:cs typeface="Calibri" charset="0"/>
              </a:rPr>
              <a:t>Repeat steps 2-5 with your new partner.</a:t>
            </a:r>
          </a:p>
        </p:txBody>
      </p:sp>
      <p:sp>
        <p:nvSpPr>
          <p:cNvPr id="8" name="Rectangle 7"/>
          <p:cNvSpPr/>
          <p:nvPr/>
        </p:nvSpPr>
        <p:spPr>
          <a:xfrm>
            <a:off x="1139687" y="1722750"/>
            <a:ext cx="5718312" cy="2800767"/>
          </a:xfrm>
          <a:prstGeom prst="rect">
            <a:avLst/>
          </a:prstGeom>
        </p:spPr>
        <p:txBody>
          <a:bodyPr wrap="square">
            <a:spAutoFit/>
          </a:bodyPr>
          <a:lstStyle/>
          <a:p>
            <a:pPr marL="914400" indent="-457200">
              <a:buFont typeface="Arial" charset="0"/>
              <a:buChar char="•"/>
            </a:pPr>
            <a:endParaRPr lang="en-US" sz="800" i="1" dirty="0"/>
          </a:p>
          <a:p>
            <a:pPr marL="914400" indent="-457200">
              <a:buFont typeface="Arial" charset="0"/>
              <a:buChar char="•"/>
            </a:pPr>
            <a:r>
              <a:rPr lang="en-US" sz="2800" i="1" dirty="0" smtClean="0"/>
              <a:t>Now you will share any ideas you have with a new partner.</a:t>
            </a:r>
          </a:p>
          <a:p>
            <a:pPr marL="914400" indent="-457200">
              <a:buFont typeface="Arial" charset="0"/>
              <a:buChar char="•"/>
            </a:pPr>
            <a:endParaRPr lang="en-US" sz="2800" i="1" dirty="0" smtClean="0"/>
          </a:p>
          <a:p>
            <a:pPr marL="914400" indent="-457200">
              <a:buFont typeface="Arial" charset="0"/>
              <a:buChar char="•"/>
            </a:pPr>
            <a:r>
              <a:rPr lang="en-US" sz="2800" i="1" dirty="0" smtClean="0">
                <a:ea typeface="Calibri" charset="0"/>
                <a:cs typeface="Arial" charset="0"/>
              </a:rPr>
              <a:t>Maybe you have new ideas or your last partner helped you think of another idea.</a:t>
            </a:r>
            <a:endParaRPr lang="en-US" sz="2800" i="1" dirty="0">
              <a:ea typeface="Calibri" charset="0"/>
              <a:cs typeface="Arial" charset="0"/>
            </a:endParaRPr>
          </a:p>
        </p:txBody>
      </p:sp>
      <p:sp>
        <p:nvSpPr>
          <p:cNvPr id="10" name="Content Placeholder 2"/>
          <p:cNvSpPr txBox="1">
            <a:spLocks/>
          </p:cNvSpPr>
          <p:nvPr/>
        </p:nvSpPr>
        <p:spPr>
          <a:xfrm>
            <a:off x="1427709" y="4715145"/>
            <a:ext cx="5430290" cy="1466993"/>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smtClean="0">
                <a:solidFill>
                  <a:schemeClr val="tx1"/>
                </a:solidFill>
                <a:latin typeface="Calibri" charset="0"/>
                <a:ea typeface="Calibri" charset="0"/>
                <a:cs typeface="Calibri" charset="0"/>
              </a:rPr>
              <a:t>8. </a:t>
            </a:r>
            <a:r>
              <a:rPr lang="en-US" sz="3600" dirty="0" smtClean="0">
                <a:solidFill>
                  <a:schemeClr val="tx1"/>
                </a:solidFill>
                <a:latin typeface="Calibri" charset="0"/>
                <a:ea typeface="Calibri" charset="0"/>
                <a:cs typeface="Calibri" charset="0"/>
              </a:rPr>
              <a:t>Repeat the process again to share with a third partner.</a:t>
            </a:r>
          </a:p>
        </p:txBody>
      </p:sp>
      <p:sp>
        <p:nvSpPr>
          <p:cNvPr id="13" name="TextBox 12"/>
          <p:cNvSpPr txBox="1"/>
          <p:nvPr/>
        </p:nvSpPr>
        <p:spPr>
          <a:xfrm>
            <a:off x="0" y="6411724"/>
            <a:ext cx="12156422" cy="446276"/>
          </a:xfrm>
          <a:prstGeom prst="rect">
            <a:avLst/>
          </a:prstGeom>
          <a:noFill/>
        </p:spPr>
        <p:txBody>
          <a:bodyPr wrap="square" rtlCol="0">
            <a:spAutoFit/>
          </a:bodyPr>
          <a:lstStyle/>
          <a:p>
            <a:r>
              <a:rPr lang="en-US" sz="2300" b="1" dirty="0" smtClean="0">
                <a:solidFill>
                  <a:schemeClr val="bg1"/>
                </a:solidFill>
              </a:rPr>
              <a:t>MODEL/GUIDED PRACTICE – ROWS OF COMMUNICATION- CONSTRUCTIVE CONVERSATION SKILLS</a:t>
            </a:r>
            <a:endParaRPr lang="en-US" sz="2300" dirty="0">
              <a:solidFill>
                <a:schemeClr val="bg1"/>
              </a:solidFill>
            </a:endParaRPr>
          </a:p>
        </p:txBody>
      </p:sp>
      <p:pic>
        <p:nvPicPr>
          <p:cNvPr id="9"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4761" y="291820"/>
            <a:ext cx="4813849" cy="5962023"/>
          </a:xfrm>
          <a:prstGeom prst="rect">
            <a:avLst/>
          </a:prstGeom>
          <a:ln w="12700">
            <a:solidFill>
              <a:schemeClr val="tx1"/>
            </a:solidFill>
          </a:ln>
        </p:spPr>
      </p:pic>
    </p:spTree>
    <p:extLst>
      <p:ext uri="{BB962C8B-B14F-4D97-AF65-F5344CB8AC3E}">
        <p14:creationId xmlns:p14="http://schemas.microsoft.com/office/powerpoint/2010/main" val="170852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95941" y="-7433"/>
            <a:ext cx="10058400" cy="126669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smtClean="0">
                <a:ea typeface="Calibri" charset="0"/>
                <a:cs typeface="Calibri" charset="0"/>
              </a:rPr>
              <a:t>What do we already know about Constructive Conversation </a:t>
            </a:r>
            <a:r>
              <a:rPr lang="en-US" sz="4000" b="1" dirty="0" smtClean="0">
                <a:solidFill>
                  <a:schemeClr val="tx1"/>
                </a:solidFill>
                <a:ea typeface="Calibri" charset="0"/>
                <a:cs typeface="Calibri" charset="0"/>
              </a:rPr>
              <a:t>SKILLS</a:t>
            </a:r>
            <a:r>
              <a:rPr lang="en-US" sz="4000" b="1" dirty="0" smtClean="0">
                <a:ea typeface="Calibri" charset="0"/>
                <a:cs typeface="Calibri" charset="0"/>
              </a:rPr>
              <a:t>?</a:t>
            </a:r>
            <a:endParaRPr lang="en-US" sz="4000" b="1" dirty="0"/>
          </a:p>
        </p:txBody>
      </p:sp>
      <p:sp>
        <p:nvSpPr>
          <p:cNvPr id="5" name="TextBox 4"/>
          <p:cNvSpPr txBox="1"/>
          <p:nvPr/>
        </p:nvSpPr>
        <p:spPr>
          <a:xfrm>
            <a:off x="49640" y="6372272"/>
            <a:ext cx="2837939" cy="461665"/>
          </a:xfrm>
          <a:prstGeom prst="rect">
            <a:avLst/>
          </a:prstGeom>
          <a:noFill/>
        </p:spPr>
        <p:txBody>
          <a:bodyPr wrap="square" rtlCol="0">
            <a:spAutoFit/>
          </a:bodyPr>
          <a:lstStyle/>
          <a:p>
            <a:r>
              <a:rPr lang="en-US" sz="2400" b="1" smtClean="0">
                <a:solidFill>
                  <a:schemeClr val="bg1"/>
                </a:solidFill>
              </a:rPr>
              <a:t>REVIEW ARTIFACTS</a:t>
            </a:r>
            <a:endParaRPr lang="en-US" sz="2400" b="1" dirty="0">
              <a:solidFill>
                <a:schemeClr val="bg1"/>
              </a:solidFill>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1642188" y="1244651"/>
            <a:ext cx="8938726" cy="4921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1891721" y="2260495"/>
            <a:ext cx="3498574" cy="1661993"/>
          </a:xfrm>
          <a:prstGeom prst="rect">
            <a:avLst/>
          </a:prstGeom>
          <a:noFill/>
        </p:spPr>
        <p:txBody>
          <a:bodyPr wrap="square" rtlCol="0">
            <a:spAutoFit/>
          </a:bodyPr>
          <a:lstStyle/>
          <a:p>
            <a:pPr marL="285750" indent="-285750">
              <a:buFont typeface="Arial" charset="0"/>
              <a:buChar char="•"/>
            </a:pPr>
            <a:r>
              <a:rPr lang="en-US" sz="2800" dirty="0"/>
              <a:t>Listen respectfully</a:t>
            </a:r>
          </a:p>
          <a:p>
            <a:pPr marL="285750" indent="-285750">
              <a:buFont typeface="Arial" charset="0"/>
              <a:buChar char="•"/>
            </a:pPr>
            <a:endParaRPr lang="en-US" sz="2800" dirty="0"/>
          </a:p>
          <a:p>
            <a:pPr marL="285750" indent="-285750">
              <a:buFont typeface="Arial" charset="0"/>
              <a:buChar char="•"/>
            </a:pPr>
            <a:r>
              <a:rPr lang="en-US" sz="2800" dirty="0"/>
              <a:t>Take turns</a:t>
            </a:r>
          </a:p>
          <a:p>
            <a:endParaRPr lang="en-US" dirty="0"/>
          </a:p>
        </p:txBody>
      </p:sp>
      <p:sp>
        <p:nvSpPr>
          <p:cNvPr id="7" name="TextBox 6"/>
          <p:cNvSpPr txBox="1"/>
          <p:nvPr/>
        </p:nvSpPr>
        <p:spPr>
          <a:xfrm>
            <a:off x="6236317" y="2260495"/>
            <a:ext cx="3498574" cy="1231106"/>
          </a:xfrm>
          <a:prstGeom prst="rect">
            <a:avLst/>
          </a:prstGeom>
          <a:noFill/>
        </p:spPr>
        <p:txBody>
          <a:bodyPr wrap="square" rtlCol="0">
            <a:spAutoFit/>
          </a:bodyPr>
          <a:lstStyle/>
          <a:p>
            <a:pPr marL="285750" indent="-285750">
              <a:buFont typeface="Arial" charset="0"/>
              <a:buChar char="•"/>
            </a:pPr>
            <a:r>
              <a:rPr lang="en-US" sz="2800" dirty="0" smtClean="0"/>
              <a:t>Create</a:t>
            </a:r>
          </a:p>
          <a:p>
            <a:pPr marL="285750" indent="-285750">
              <a:buFont typeface="Arial" charset="0"/>
              <a:buChar char="•"/>
            </a:pPr>
            <a:endParaRPr lang="en-US" sz="2800" dirty="0"/>
          </a:p>
          <a:p>
            <a:endParaRPr lang="en-US" dirty="0"/>
          </a:p>
        </p:txBody>
      </p:sp>
    </p:spTree>
    <p:extLst>
      <p:ext uri="{BB962C8B-B14F-4D97-AF65-F5344CB8AC3E}">
        <p14:creationId xmlns:p14="http://schemas.microsoft.com/office/powerpoint/2010/main" val="56237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4760899" y="1277924"/>
            <a:ext cx="7166527" cy="47310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1"/>
          <p:cNvSpPr txBox="1">
            <a:spLocks/>
          </p:cNvSpPr>
          <p:nvPr/>
        </p:nvSpPr>
        <p:spPr>
          <a:xfrm>
            <a:off x="1298301" y="-178904"/>
            <a:ext cx="10058400" cy="126669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b="1" dirty="0" smtClean="0">
                <a:ea typeface="Calibri" charset="0"/>
                <a:cs typeface="Calibri" charset="0"/>
              </a:rPr>
              <a:t>What do we already know about Conversation Norms and Constructive Conversation Skills?</a:t>
            </a:r>
            <a:endParaRPr lang="en-US" sz="3600" b="1" dirty="0"/>
          </a:p>
        </p:txBody>
      </p:sp>
      <p:sp>
        <p:nvSpPr>
          <p:cNvPr id="4" name="Content Placeholder 2"/>
          <p:cNvSpPr txBox="1">
            <a:spLocks/>
          </p:cNvSpPr>
          <p:nvPr/>
        </p:nvSpPr>
        <p:spPr>
          <a:xfrm>
            <a:off x="238538" y="2155794"/>
            <a:ext cx="4333461" cy="2242374"/>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charset="0"/>
              <a:buChar char="•"/>
            </a:pPr>
            <a:r>
              <a:rPr lang="en-US" sz="2800" i="1" dirty="0" smtClean="0">
                <a:solidFill>
                  <a:schemeClr val="tx1"/>
                </a:solidFill>
                <a:latin typeface="Calibri" charset="0"/>
                <a:ea typeface="Calibri" charset="0"/>
                <a:cs typeface="Calibri" charset="0"/>
              </a:rPr>
              <a:t>We charted many new ideas about the Norms and many ideas about the Skills.</a:t>
            </a:r>
          </a:p>
          <a:p>
            <a:pPr>
              <a:buFont typeface="Arial" charset="0"/>
              <a:buChar char="•"/>
            </a:pPr>
            <a:r>
              <a:rPr lang="en-US" sz="2800" i="1" dirty="0" smtClean="0">
                <a:solidFill>
                  <a:schemeClr val="tx1"/>
                </a:solidFill>
                <a:latin typeface="Calibri" charset="0"/>
                <a:ea typeface="Calibri" charset="0"/>
                <a:cs typeface="Calibri" charset="0"/>
              </a:rPr>
              <a:t>I can draw or write using these ideas</a:t>
            </a:r>
            <a:r>
              <a:rPr lang="en-US" sz="2800" i="1" dirty="0">
                <a:solidFill>
                  <a:schemeClr val="tx1"/>
                </a:solidFill>
                <a:latin typeface="Calibri" charset="0"/>
                <a:ea typeface="Calibri" charset="0"/>
                <a:cs typeface="Calibri" charset="0"/>
              </a:rPr>
              <a:t>.</a:t>
            </a:r>
            <a:endParaRPr lang="en-US" sz="2800" i="1" dirty="0" smtClean="0">
              <a:solidFill>
                <a:schemeClr val="tx1"/>
              </a:solidFill>
              <a:latin typeface="Calibri" charset="0"/>
              <a:ea typeface="Calibri" charset="0"/>
              <a:cs typeface="Calibri" charset="0"/>
            </a:endParaRPr>
          </a:p>
        </p:txBody>
      </p:sp>
      <p:sp>
        <p:nvSpPr>
          <p:cNvPr id="5" name="TextBox 4"/>
          <p:cNvSpPr txBox="1"/>
          <p:nvPr/>
        </p:nvSpPr>
        <p:spPr>
          <a:xfrm>
            <a:off x="49640" y="6372272"/>
            <a:ext cx="12142360" cy="461665"/>
          </a:xfrm>
          <a:prstGeom prst="rect">
            <a:avLst/>
          </a:prstGeom>
          <a:noFill/>
        </p:spPr>
        <p:txBody>
          <a:bodyPr wrap="square" rtlCol="0">
            <a:spAutoFit/>
          </a:bodyPr>
          <a:lstStyle/>
          <a:p>
            <a:r>
              <a:rPr lang="en-US" sz="2400" b="1" dirty="0" smtClean="0">
                <a:solidFill>
                  <a:schemeClr val="bg1"/>
                </a:solidFill>
              </a:rPr>
              <a:t>STUDENT PRACTICE – TWO COLUMN WORKSHEET – REVIEW CONSTRUCTIVE CONVERSATIONS</a:t>
            </a:r>
            <a:endParaRPr lang="en-US" sz="2400" b="1" dirty="0">
              <a:solidFill>
                <a:schemeClr val="bg1"/>
              </a:solidFill>
            </a:endParaRPr>
          </a:p>
        </p:txBody>
      </p:sp>
      <p:pic>
        <p:nvPicPr>
          <p:cNvPr id="6" name="Picture 5" descr="/Users/mstaine/Desktop/ThinkAloudIcon.png"/>
          <p:cNvPicPr/>
          <p:nvPr/>
        </p:nvPicPr>
        <p:blipFill>
          <a:blip r:embed="rId4">
            <a:extLst>
              <a:ext uri="{28A0092B-C50C-407E-A947-70E740481C1C}">
                <a14:useLocalDpi xmlns:a14="http://schemas.microsoft.com/office/drawing/2010/main" val="0"/>
              </a:ext>
            </a:extLst>
          </a:blip>
          <a:srcRect/>
          <a:stretch>
            <a:fillRect/>
          </a:stretch>
        </p:blipFill>
        <p:spPr bwMode="auto">
          <a:xfrm>
            <a:off x="1735622" y="1277924"/>
            <a:ext cx="769039" cy="742300"/>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238537" y="4508057"/>
            <a:ext cx="4333461" cy="1754326"/>
          </a:xfrm>
          <a:prstGeom prst="rect">
            <a:avLst/>
          </a:prstGeom>
          <a:noFill/>
        </p:spPr>
        <p:txBody>
          <a:bodyPr wrap="square" rtlCol="0">
            <a:spAutoFit/>
          </a:bodyPr>
          <a:lstStyle/>
          <a:p>
            <a:r>
              <a:rPr lang="en-US" sz="2400" i="1" dirty="0" smtClean="0"/>
              <a:t>Now you will work with your partner to draw and/or write: </a:t>
            </a:r>
          </a:p>
          <a:p>
            <a:endParaRPr lang="en-US" sz="800" i="1" dirty="0" smtClean="0"/>
          </a:p>
          <a:p>
            <a:pPr marL="285750" indent="-285750">
              <a:buFont typeface="Arial" charset="0"/>
              <a:buChar char="•"/>
            </a:pPr>
            <a:r>
              <a:rPr lang="en-US" sz="2200" i="1" dirty="0" smtClean="0"/>
              <a:t>One idea about the Norms here</a:t>
            </a:r>
          </a:p>
          <a:p>
            <a:pPr marL="285750" indent="-285750">
              <a:buFont typeface="Arial" charset="0"/>
              <a:buChar char="•"/>
            </a:pPr>
            <a:endParaRPr lang="en-US" sz="800" i="1" dirty="0" smtClean="0"/>
          </a:p>
          <a:p>
            <a:pPr marL="285750" indent="-285750">
              <a:buFont typeface="Arial" charset="0"/>
              <a:buChar char="•"/>
            </a:pPr>
            <a:r>
              <a:rPr lang="en-US" sz="2200" i="1" dirty="0" smtClean="0"/>
              <a:t>One idea about the Skills here</a:t>
            </a:r>
          </a:p>
        </p:txBody>
      </p:sp>
      <p:sp>
        <p:nvSpPr>
          <p:cNvPr id="8" name="Rectangle 7"/>
          <p:cNvSpPr/>
          <p:nvPr/>
        </p:nvSpPr>
        <p:spPr>
          <a:xfrm>
            <a:off x="4881982" y="1938879"/>
            <a:ext cx="3406782" cy="40887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404704" y="1920194"/>
            <a:ext cx="3406782" cy="40887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381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dissolve">
                                      <p:cBhvr>
                                        <p:cTn id="10" dur="500"/>
                                        <p:tgtEl>
                                          <p:spTgt spid="7">
                                            <p:txEl>
                                              <p:pRg st="2" end="2"/>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dissolve">
                                      <p:cBhvr>
                                        <p:cTn id="18" dur="500"/>
                                        <p:tgtEl>
                                          <p:spTgt spid="7">
                                            <p:txEl>
                                              <p:pRg st="4" end="4"/>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1696" y="1159504"/>
            <a:ext cx="3976823" cy="1785104"/>
          </a:xfrm>
          <a:prstGeom prst="rect">
            <a:avLst/>
          </a:prstGeom>
          <a:noFill/>
        </p:spPr>
        <p:txBody>
          <a:bodyPr wrap="square" rtlCol="0">
            <a:spAutoFit/>
          </a:bodyPr>
          <a:lstStyle/>
          <a:p>
            <a:pPr marL="285750" indent="-285750">
              <a:buFont typeface="Arial" charset="0"/>
              <a:buChar char="•"/>
            </a:pPr>
            <a:endParaRPr lang="en-US" sz="2200" dirty="0" smtClean="0"/>
          </a:p>
          <a:p>
            <a:pPr marL="285750" indent="-285750">
              <a:buFont typeface="Arial" charset="0"/>
              <a:buChar char="•"/>
            </a:pPr>
            <a:r>
              <a:rPr lang="en-US" sz="2200" dirty="0" smtClean="0"/>
              <a:t>Form pairs</a:t>
            </a:r>
          </a:p>
          <a:p>
            <a:pPr marL="285750" indent="-285750">
              <a:buFont typeface="Arial" charset="0"/>
              <a:buChar char="•"/>
            </a:pPr>
            <a:endParaRPr lang="en-US" sz="2200" dirty="0" smtClean="0"/>
          </a:p>
          <a:p>
            <a:pPr marL="285750" indent="-285750">
              <a:buFont typeface="Arial" charset="0"/>
              <a:buChar char="•"/>
            </a:pPr>
            <a:r>
              <a:rPr lang="en-US" sz="2200" dirty="0" smtClean="0"/>
              <a:t>Each of you needs two cards for CREATE &amp; CLARIFY</a:t>
            </a:r>
          </a:p>
        </p:txBody>
      </p:sp>
      <p:sp>
        <p:nvSpPr>
          <p:cNvPr id="6" name="TextBox 5"/>
          <p:cNvSpPr txBox="1"/>
          <p:nvPr/>
        </p:nvSpPr>
        <p:spPr>
          <a:xfrm>
            <a:off x="1476000" y="359285"/>
            <a:ext cx="6454589" cy="830997"/>
          </a:xfrm>
          <a:prstGeom prst="rect">
            <a:avLst/>
          </a:prstGeom>
          <a:noFill/>
        </p:spPr>
        <p:txBody>
          <a:bodyPr wrap="square" rtlCol="0">
            <a:spAutoFit/>
          </a:bodyPr>
          <a:lstStyle/>
          <a:p>
            <a:r>
              <a:rPr lang="en-US" sz="2400" b="1" dirty="0" smtClean="0">
                <a:latin typeface="+mj-lt"/>
              </a:rPr>
              <a:t>CONSTRUCTIVE CONVERSATION</a:t>
            </a:r>
          </a:p>
          <a:p>
            <a:r>
              <a:rPr lang="en-US" sz="2400" b="1" dirty="0" smtClean="0">
                <a:latin typeface="+mj-lt"/>
              </a:rPr>
              <a:t> GAME WITH VISUAL TEXT </a:t>
            </a:r>
            <a:endParaRPr lang="en-US" sz="2400" b="1" dirty="0">
              <a:latin typeface="+mj-lt"/>
            </a:endParaRPr>
          </a:p>
        </p:txBody>
      </p:sp>
      <p:sp>
        <p:nvSpPr>
          <p:cNvPr id="9" name="TextBox 8"/>
          <p:cNvSpPr txBox="1"/>
          <p:nvPr/>
        </p:nvSpPr>
        <p:spPr>
          <a:xfrm>
            <a:off x="49640" y="6396335"/>
            <a:ext cx="11299678" cy="461665"/>
          </a:xfrm>
          <a:prstGeom prst="rect">
            <a:avLst/>
          </a:prstGeom>
          <a:noFill/>
        </p:spPr>
        <p:txBody>
          <a:bodyPr wrap="square" rtlCol="0">
            <a:spAutoFit/>
          </a:bodyPr>
          <a:lstStyle/>
          <a:p>
            <a:r>
              <a:rPr lang="en-US" sz="2400" b="1" dirty="0" smtClean="0">
                <a:solidFill>
                  <a:schemeClr val="bg1"/>
                </a:solidFill>
              </a:rPr>
              <a:t>PREPARE TO PLAY THE GAME – TEACHER COLLECTS LANGUAGE SAMPLE          SPF 1.0</a:t>
            </a:r>
            <a:endParaRPr lang="en-US" sz="24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531" y="1255598"/>
            <a:ext cx="1244958" cy="1002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5739388" y="359285"/>
            <a:ext cx="6325477" cy="1692771"/>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u="sng" dirty="0" smtClean="0"/>
              <a:t>PROMPT: </a:t>
            </a:r>
          </a:p>
          <a:p>
            <a:pPr algn="ctr"/>
            <a:r>
              <a:rPr lang="en-US" sz="2400" dirty="0" smtClean="0">
                <a:solidFill>
                  <a:schemeClr val="tx1"/>
                </a:solidFill>
              </a:rPr>
              <a:t>What </a:t>
            </a:r>
            <a:r>
              <a:rPr lang="en-US" sz="2400" dirty="0">
                <a:solidFill>
                  <a:schemeClr val="tx1"/>
                </a:solidFill>
              </a:rPr>
              <a:t>do you know about Constructive Conversations? What do they look like and sound like? </a:t>
            </a:r>
            <a:endParaRPr lang="en-US" sz="2400" dirty="0"/>
          </a:p>
        </p:txBody>
      </p:sp>
      <p:sp>
        <p:nvSpPr>
          <p:cNvPr id="3" name="Rectangle 2"/>
          <p:cNvSpPr/>
          <p:nvPr/>
        </p:nvSpPr>
        <p:spPr>
          <a:xfrm>
            <a:off x="411696" y="2855024"/>
            <a:ext cx="5097092" cy="3508653"/>
          </a:xfrm>
          <a:prstGeom prst="rect">
            <a:avLst/>
          </a:prstGeom>
        </p:spPr>
        <p:txBody>
          <a:bodyPr wrap="square">
            <a:spAutoFit/>
          </a:bodyPr>
          <a:lstStyle/>
          <a:p>
            <a:pPr marL="285750" indent="-285750">
              <a:buFont typeface="Arial" charset="0"/>
              <a:buChar char="•"/>
            </a:pPr>
            <a:r>
              <a:rPr lang="en-US" sz="2200" i="1" dirty="0" smtClean="0"/>
              <a:t>You are now going to practice the Constructive Conversation Skills while playing the game</a:t>
            </a:r>
          </a:p>
          <a:p>
            <a:pPr marL="285750" indent="-285750">
              <a:buFont typeface="Arial" charset="0"/>
              <a:buChar char="•"/>
            </a:pPr>
            <a:endParaRPr lang="en-US" sz="2200" i="1" dirty="0" smtClean="0"/>
          </a:p>
          <a:p>
            <a:pPr marL="285750" indent="-285750">
              <a:buFont typeface="Arial" charset="0"/>
              <a:buChar char="•"/>
            </a:pPr>
            <a:r>
              <a:rPr lang="en-US" sz="2200" i="1" dirty="0" smtClean="0"/>
              <a:t>You will have two cards for each skill of CREATE and CLARIFY</a:t>
            </a:r>
          </a:p>
          <a:p>
            <a:pPr marL="285750" indent="-285750">
              <a:buFont typeface="Arial" charset="0"/>
              <a:buChar char="•"/>
            </a:pPr>
            <a:endParaRPr lang="en-US" sz="2200" i="1" dirty="0" smtClean="0"/>
          </a:p>
          <a:p>
            <a:pPr marL="285750" indent="-285750">
              <a:buFont typeface="Arial" charset="0"/>
              <a:buChar char="•"/>
            </a:pPr>
            <a:r>
              <a:rPr lang="en-US" sz="2200" i="1" dirty="0" smtClean="0"/>
              <a:t>Remember to use the norms and the skills as you play the Constructive Conversation </a:t>
            </a:r>
            <a:r>
              <a:rPr lang="en-US" sz="2400" i="1" dirty="0" smtClean="0"/>
              <a:t>Game</a:t>
            </a:r>
            <a:endParaRPr lang="en-US" sz="2400" i="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3488" y="6331019"/>
            <a:ext cx="508000" cy="5080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696" y="490297"/>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Content Placeholder 10" descr="Screen Shot 2016-03-16 at 2.54.0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5548" y="2150644"/>
            <a:ext cx="3156429" cy="4020783"/>
          </a:xfrm>
          <a:prstGeom prst="rect">
            <a:avLst/>
          </a:prstGeom>
          <a:ln w="12700">
            <a:solidFill>
              <a:schemeClr val="tx1"/>
            </a:solidFill>
          </a:ln>
        </p:spPr>
      </p:pic>
      <p:pic>
        <p:nvPicPr>
          <p:cNvPr id="17" name="Content Placeholder 8" descr="Screen Shot 2016-03-16 at 2.53.11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61622" y="2150644"/>
            <a:ext cx="3203243" cy="3964839"/>
          </a:xfrm>
          <a:prstGeom prst="rect">
            <a:avLst/>
          </a:prstGeom>
          <a:ln w="12700">
            <a:solidFill>
              <a:schemeClr val="tx1"/>
            </a:solidFill>
          </a:ln>
        </p:spPr>
      </p:pic>
    </p:spTree>
    <p:extLst>
      <p:ext uri="{BB962C8B-B14F-4D97-AF65-F5344CB8AC3E}">
        <p14:creationId xmlns:p14="http://schemas.microsoft.com/office/powerpoint/2010/main" val="31026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dissolv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dissolv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dissolv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5630" y="1863569"/>
            <a:ext cx="6313492" cy="1384995"/>
          </a:xfrm>
          <a:prstGeom prst="rect">
            <a:avLst/>
          </a:prstGeom>
          <a:noFill/>
        </p:spPr>
        <p:txBody>
          <a:bodyPr wrap="square" rtlCol="0">
            <a:spAutoFit/>
          </a:bodyPr>
          <a:lstStyle/>
          <a:p>
            <a:r>
              <a:rPr lang="en-US" sz="2800" b="1" dirty="0" smtClean="0">
                <a:solidFill>
                  <a:schemeClr val="accent2"/>
                </a:solidFill>
              </a:rPr>
              <a:t>Listen actively as two of your peers model how to have a Constructive Conversation</a:t>
            </a:r>
          </a:p>
        </p:txBody>
      </p:sp>
      <p:sp>
        <p:nvSpPr>
          <p:cNvPr id="6" name="TextBox 5"/>
          <p:cNvSpPr txBox="1"/>
          <p:nvPr/>
        </p:nvSpPr>
        <p:spPr>
          <a:xfrm>
            <a:off x="1375630" y="457639"/>
            <a:ext cx="6454589" cy="1077218"/>
          </a:xfrm>
          <a:prstGeom prst="rect">
            <a:avLst/>
          </a:prstGeom>
          <a:noFill/>
        </p:spPr>
        <p:txBody>
          <a:bodyPr wrap="square" rtlCol="0">
            <a:spAutoFit/>
          </a:bodyPr>
          <a:lstStyle/>
          <a:p>
            <a:r>
              <a:rPr lang="en-US" sz="3200" b="1" dirty="0" smtClean="0">
                <a:latin typeface="+mj-lt"/>
              </a:rPr>
              <a:t>CONSTRUCTIVE CONVERSATION FISHBOWL MODEL</a:t>
            </a:r>
            <a:endParaRPr lang="en-US" sz="3200" b="1" dirty="0">
              <a:latin typeface="+mj-lt"/>
            </a:endParaRPr>
          </a:p>
        </p:txBody>
      </p:sp>
      <p:sp>
        <p:nvSpPr>
          <p:cNvPr id="9" name="TextBox 8"/>
          <p:cNvSpPr txBox="1"/>
          <p:nvPr/>
        </p:nvSpPr>
        <p:spPr>
          <a:xfrm>
            <a:off x="49640" y="6396335"/>
            <a:ext cx="12142360"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0348" y="6396335"/>
            <a:ext cx="822952" cy="438907"/>
          </a:xfrm>
          <a:prstGeom prst="rect">
            <a:avLst/>
          </a:prstGeom>
        </p:spPr>
      </p:pic>
      <p:sp>
        <p:nvSpPr>
          <p:cNvPr id="13" name="TextBox 12"/>
          <p:cNvSpPr txBox="1"/>
          <p:nvPr/>
        </p:nvSpPr>
        <p:spPr>
          <a:xfrm>
            <a:off x="7315822" y="319449"/>
            <a:ext cx="4580629" cy="224676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dirty="0" smtClean="0"/>
              <a:t>PROMPT: </a:t>
            </a:r>
          </a:p>
          <a:p>
            <a:pPr algn="ctr"/>
            <a:r>
              <a:rPr lang="en-US" sz="2800" dirty="0" smtClean="0">
                <a:solidFill>
                  <a:schemeClr val="tx1"/>
                </a:solidFill>
              </a:rPr>
              <a:t>What </a:t>
            </a:r>
            <a:r>
              <a:rPr lang="en-US" sz="2800" dirty="0">
                <a:solidFill>
                  <a:schemeClr val="tx1"/>
                </a:solidFill>
              </a:rPr>
              <a:t>do you know about Constructive Conversations? What do they look like and sound like? </a:t>
            </a:r>
            <a:endParaRPr lang="en-US" sz="28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96" y="490297"/>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979" y="961192"/>
            <a:ext cx="1005484" cy="536257"/>
          </a:xfrm>
          <a:prstGeom prst="rect">
            <a:avLst/>
          </a:prstGeom>
        </p:spPr>
      </p:pic>
      <p:sp>
        <p:nvSpPr>
          <p:cNvPr id="15" name="Rectangle 1"/>
          <p:cNvSpPr>
            <a:spLocks noChangeArrowheads="1"/>
          </p:cNvSpPr>
          <p:nvPr/>
        </p:nvSpPr>
        <p:spPr bwMode="auto">
          <a:xfrm>
            <a:off x="840610" y="3669299"/>
            <a:ext cx="545026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400" b="0" i="1" u="none" strike="noStrike" cap="none" normalizeH="0" baseline="0" dirty="0">
                <a:ln>
                  <a:noFill/>
                </a:ln>
                <a:solidFill>
                  <a:schemeClr val="tx1"/>
                </a:solidFill>
                <a:effectLst/>
                <a:latin typeface="Arial" charset="0"/>
              </a:rPr>
              <a:t>How </a:t>
            </a:r>
            <a:r>
              <a:rPr kumimoji="0" lang="en-US" altLang="en-US" sz="2400" b="0" i="1" u="none" strike="noStrike" cap="none" normalizeH="0" baseline="0" dirty="0" smtClean="0">
                <a:ln>
                  <a:noFill/>
                </a:ln>
                <a:solidFill>
                  <a:schemeClr val="tx1"/>
                </a:solidFill>
                <a:effectLst/>
                <a:latin typeface="Arial" charset="0"/>
              </a:rPr>
              <a:t>did they use the</a:t>
            </a:r>
            <a:r>
              <a:rPr kumimoji="0" lang="en-US" altLang="en-US" sz="2400" b="0" i="1" u="none" strike="noStrike" cap="none" normalizeH="0" dirty="0" smtClean="0">
                <a:ln>
                  <a:noFill/>
                </a:ln>
                <a:solidFill>
                  <a:schemeClr val="tx1"/>
                </a:solidFill>
                <a:effectLst/>
                <a:latin typeface="Arial" charset="0"/>
              </a:rPr>
              <a:t> Conversation Norms</a:t>
            </a:r>
            <a:r>
              <a:rPr kumimoji="0" lang="en-US" altLang="en-US" sz="2400" b="0" i="1" u="none" strike="noStrike" cap="none" normalizeH="0" baseline="0" dirty="0" smtClean="0">
                <a:ln>
                  <a:noFill/>
                </a:ln>
                <a:solidFill>
                  <a:schemeClr val="tx1"/>
                </a:solidFill>
                <a:effectLst/>
                <a:latin typeface="Arial" charset="0"/>
              </a:rPr>
              <a:t>?</a:t>
            </a:r>
            <a:r>
              <a:rPr kumimoji="0" lang="en-US" altLang="en-US" sz="2400" b="0" i="0" u="none" strike="noStrike" cap="none" normalizeH="0" baseline="0" dirty="0" smtClean="0">
                <a:ln>
                  <a:noFill/>
                </a:ln>
                <a:solidFill>
                  <a:schemeClr val="tx1"/>
                </a:solidFill>
                <a:effectLst/>
                <a:latin typeface="Arial" charset="0"/>
              </a:rPr>
              <a:t> </a:t>
            </a: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2400" b="0" i="0" u="none" strike="noStrike" cap="none" normalizeH="0" baseline="0" dirty="0" smtClean="0">
              <a:ln>
                <a:noFill/>
              </a:ln>
              <a:solidFill>
                <a:schemeClr val="tx1"/>
              </a:solidFill>
              <a:effectLst/>
              <a:latin typeface="Arial" charset="0"/>
            </a:endParaRPr>
          </a:p>
          <a:p>
            <a:pPr marL="342900" indent="-342900" eaLnBrk="0" fontAlgn="base" hangingPunct="0">
              <a:spcBef>
                <a:spcPct val="0"/>
              </a:spcBef>
              <a:spcAft>
                <a:spcPct val="0"/>
              </a:spcAft>
              <a:buFont typeface="Wingdings" charset="2"/>
              <a:buChar char="ü"/>
            </a:pPr>
            <a:r>
              <a:rPr lang="en-US" altLang="en-US" sz="2400" i="1" dirty="0">
                <a:latin typeface="Arial" charset="0"/>
              </a:rPr>
              <a:t>How </a:t>
            </a:r>
            <a:r>
              <a:rPr lang="en-US" altLang="en-US" sz="2400" i="1" dirty="0" smtClean="0">
                <a:latin typeface="Arial" charset="0"/>
              </a:rPr>
              <a:t>did </a:t>
            </a:r>
            <a:r>
              <a:rPr lang="en-US" altLang="en-US" sz="2400" i="1" dirty="0">
                <a:latin typeface="Arial" charset="0"/>
              </a:rPr>
              <a:t>they </a:t>
            </a:r>
            <a:r>
              <a:rPr lang="en-US" altLang="en-US" sz="2400" i="1" dirty="0" smtClean="0">
                <a:latin typeface="Arial" charset="0"/>
              </a:rPr>
              <a:t>use the Constructive Conversation </a:t>
            </a:r>
            <a:r>
              <a:rPr lang="en-US" altLang="en-US" sz="2400" i="1" dirty="0">
                <a:latin typeface="Arial" charset="0"/>
              </a:rPr>
              <a:t>Skills?</a:t>
            </a:r>
            <a:r>
              <a:rPr lang="en-US" altLang="en-US" sz="2400" dirty="0">
                <a:latin typeface="Arial" charset="0"/>
              </a:rPr>
              <a:t> </a:t>
            </a:r>
          </a:p>
        </p:txBody>
      </p:sp>
      <p:pic>
        <p:nvPicPr>
          <p:cNvPr id="16" name="Picture 15" descr="ListenIcon.png"/>
          <p:cNvPicPr/>
          <p:nvPr/>
        </p:nvPicPr>
        <p:blipFill>
          <a:blip r:embed="rId5">
            <a:extLst>
              <a:ext uri="{28A0092B-C50C-407E-A947-70E740481C1C}">
                <a14:useLocalDpi xmlns:a14="http://schemas.microsoft.com/office/drawing/2010/main" val="0"/>
              </a:ext>
            </a:extLst>
          </a:blip>
          <a:srcRect/>
          <a:stretch>
            <a:fillRect/>
          </a:stretch>
        </p:blipFill>
        <p:spPr bwMode="auto">
          <a:xfrm>
            <a:off x="358642" y="2100455"/>
            <a:ext cx="963935" cy="1003247"/>
          </a:xfrm>
          <a:prstGeom prst="rect">
            <a:avLst/>
          </a:prstGeom>
          <a:noFill/>
          <a:ln>
            <a:noFill/>
          </a:ln>
        </p:spPr>
      </p:pic>
      <p:pic>
        <p:nvPicPr>
          <p:cNvPr id="17" name="Content Placeholder 10" descr="Screen Shot 2016-03-16 at 2.54.0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0871" y="2704408"/>
            <a:ext cx="2714351" cy="3457647"/>
          </a:xfrm>
          <a:prstGeom prst="rect">
            <a:avLst/>
          </a:prstGeom>
          <a:ln w="12700">
            <a:solidFill>
              <a:schemeClr val="tx1"/>
            </a:solidFill>
          </a:ln>
        </p:spPr>
      </p:pic>
      <p:pic>
        <p:nvPicPr>
          <p:cNvPr id="18" name="Content Placeholder 8" descr="Screen Shot 2016-03-16 at 2.53.11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43350" y="2704409"/>
            <a:ext cx="2754608" cy="3409538"/>
          </a:xfrm>
          <a:prstGeom prst="rect">
            <a:avLst/>
          </a:prstGeom>
          <a:ln w="12700">
            <a:solidFill>
              <a:schemeClr val="tx1"/>
            </a:solidFill>
          </a:ln>
        </p:spPr>
      </p:pic>
    </p:spTree>
    <p:extLst>
      <p:ext uri="{BB962C8B-B14F-4D97-AF65-F5344CB8AC3E}">
        <p14:creationId xmlns:p14="http://schemas.microsoft.com/office/powerpoint/2010/main" val="18651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517568" y="1647630"/>
            <a:ext cx="9987242" cy="2891397"/>
          </a:xfrm>
        </p:spPr>
        <p:txBody>
          <a:bodyPr>
            <a:noAutofit/>
          </a:bodyPr>
          <a:lstStyle/>
          <a:p>
            <a:pPr marL="0" indent="0">
              <a:buNone/>
            </a:pPr>
            <a:r>
              <a:rPr lang="en-US" sz="2400" dirty="0">
                <a:solidFill>
                  <a:schemeClr val="tx1"/>
                </a:solidFill>
                <a:latin typeface="Calibri" charset="0"/>
                <a:ea typeface="Calibri" charset="0"/>
                <a:cs typeface="Calibri" charset="0"/>
              </a:rPr>
              <a:t>In this lesson, </a:t>
            </a:r>
            <a:r>
              <a:rPr lang="en-US" sz="2400" dirty="0" smtClean="0">
                <a:solidFill>
                  <a:schemeClr val="tx1"/>
                </a:solidFill>
                <a:latin typeface="Calibri" charset="0"/>
                <a:ea typeface="Calibri" charset="0"/>
                <a:cs typeface="Calibri" charset="0"/>
              </a:rPr>
              <a:t>we…</a:t>
            </a:r>
            <a:endParaRPr lang="en-US" sz="2400" dirty="0">
              <a:solidFill>
                <a:schemeClr val="tx1"/>
              </a:solidFill>
              <a:latin typeface="Calibri" charset="0"/>
              <a:ea typeface="Calibri" charset="0"/>
              <a:cs typeface="Calibri" charset="0"/>
            </a:endParaRPr>
          </a:p>
          <a:p>
            <a:pPr lvl="2">
              <a:buFont typeface="ZapfDingbatsITC" charset="0"/>
              <a:buChar char="✔︎"/>
            </a:pPr>
            <a:r>
              <a:rPr lang="en-US" sz="2400" dirty="0" smtClean="0">
                <a:solidFill>
                  <a:schemeClr val="tx1"/>
                </a:solidFill>
                <a:latin typeface="Calibri" charset="0"/>
                <a:ea typeface="Calibri" charset="0"/>
                <a:cs typeface="Calibri" charset="0"/>
              </a:rPr>
              <a:t>shared what we know about Constructive Conversations</a:t>
            </a:r>
          </a:p>
          <a:p>
            <a:pPr lvl="2">
              <a:buFont typeface="ZapfDingbatsITC" charset="0"/>
              <a:buChar char="✔︎"/>
            </a:pPr>
            <a:r>
              <a:rPr lang="en-US" sz="2400" dirty="0" smtClean="0">
                <a:solidFill>
                  <a:schemeClr val="tx1"/>
                </a:solidFill>
                <a:latin typeface="Calibri" charset="0"/>
                <a:ea typeface="Calibri" charset="0"/>
                <a:cs typeface="Calibri" charset="0"/>
              </a:rPr>
              <a:t>had a conversation with a partner</a:t>
            </a:r>
          </a:p>
          <a:p>
            <a:pPr lvl="2">
              <a:buFont typeface="ZapfDingbatsITC" charset="0"/>
              <a:buChar char="✔︎"/>
            </a:pPr>
            <a:endParaRPr lang="en-US" sz="800" dirty="0" smtClean="0">
              <a:solidFill>
                <a:schemeClr val="tx1"/>
              </a:solidFill>
              <a:latin typeface="Calibri" charset="0"/>
              <a:ea typeface="Calibri" charset="0"/>
              <a:cs typeface="Calibri" charset="0"/>
            </a:endParaRPr>
          </a:p>
          <a:p>
            <a:r>
              <a:rPr lang="en-US" sz="2400" i="1" dirty="0" smtClean="0">
                <a:solidFill>
                  <a:schemeClr val="tx1"/>
                </a:solidFill>
              </a:rPr>
              <a:t>Think</a:t>
            </a:r>
            <a:r>
              <a:rPr lang="mr-IN" sz="2400" i="1" dirty="0" smtClean="0">
                <a:solidFill>
                  <a:schemeClr val="tx1"/>
                </a:solidFill>
              </a:rPr>
              <a:t>…</a:t>
            </a:r>
            <a:endParaRPr lang="en-US" sz="2400" i="1" dirty="0" smtClean="0">
              <a:solidFill>
                <a:schemeClr val="tx1"/>
              </a:solidFill>
            </a:endParaRPr>
          </a:p>
          <a:p>
            <a:pPr lvl="2"/>
            <a:r>
              <a:rPr lang="en-US" sz="2400" i="1" dirty="0" smtClean="0">
                <a:solidFill>
                  <a:schemeClr val="tx1"/>
                </a:solidFill>
              </a:rPr>
              <a:t>How did the norms and skills help us to have Constructive Conversation?</a:t>
            </a:r>
            <a:endParaRPr lang="en-US" sz="24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68" y="4386650"/>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10" name="Rectangle 9"/>
          <p:cNvSpPr/>
          <p:nvPr/>
        </p:nvSpPr>
        <p:spPr>
          <a:xfrm>
            <a:off x="1524212" y="4364176"/>
            <a:ext cx="8780000" cy="1508105"/>
          </a:xfrm>
          <a:prstGeom prst="rect">
            <a:avLst/>
          </a:prstGeom>
        </p:spPr>
        <p:txBody>
          <a:bodyPr wrap="square">
            <a:spAutoFit/>
          </a:bodyPr>
          <a:lstStyle/>
          <a:p>
            <a:r>
              <a:rPr lang="en-US" sz="2400" b="1" i="1" dirty="0" smtClean="0"/>
              <a:t>Think about…</a:t>
            </a:r>
          </a:p>
          <a:p>
            <a:endParaRPr lang="en-US" sz="1200" dirty="0"/>
          </a:p>
          <a:p>
            <a:pPr marL="342900" indent="-342900">
              <a:buFont typeface="Arial" charset="0"/>
              <a:buChar char="•"/>
            </a:pPr>
            <a:r>
              <a:rPr lang="en-US" sz="2400" i="1" dirty="0" smtClean="0"/>
              <a:t>One think you did well</a:t>
            </a:r>
          </a:p>
          <a:p>
            <a:pPr marL="342900" indent="-342900">
              <a:buFont typeface="Arial" charset="0"/>
              <a:buChar char="•"/>
            </a:pPr>
            <a:endParaRPr lang="en-US" sz="800" i="1" dirty="0" smtClean="0"/>
          </a:p>
          <a:p>
            <a:pPr marL="342900" indent="-342900">
              <a:buFont typeface="Arial" charset="0"/>
              <a:buChar char="•"/>
            </a:pPr>
            <a:r>
              <a:rPr lang="en-US" sz="2400" i="1" dirty="0" smtClean="0"/>
              <a:t>One thing you want to improve</a:t>
            </a:r>
          </a:p>
        </p:txBody>
      </p:sp>
      <p:grpSp>
        <p:nvGrpSpPr>
          <p:cNvPr id="12" name="Group 11"/>
          <p:cNvGrpSpPr/>
          <p:nvPr/>
        </p:nvGrpSpPr>
        <p:grpSpPr>
          <a:xfrm>
            <a:off x="6702875" y="4386650"/>
            <a:ext cx="1407456" cy="1366943"/>
            <a:chOff x="587828" y="4231661"/>
            <a:chExt cx="1847691" cy="2022623"/>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4" name="TextBox 13"/>
            <p:cNvSpPr txBox="1"/>
            <p:nvPr/>
          </p:nvSpPr>
          <p:spPr>
            <a:xfrm>
              <a:off x="587828" y="5884951"/>
              <a:ext cx="1560042" cy="369333"/>
            </a:xfrm>
            <a:prstGeom prst="rect">
              <a:avLst/>
            </a:prstGeom>
            <a:noFill/>
          </p:spPr>
          <p:txBody>
            <a:bodyPr wrap="none" rtlCol="0">
              <a:spAutoFit/>
            </a:bodyPr>
            <a:lstStyle/>
            <a:p>
              <a:r>
                <a:rPr lang="en-US" b="1" dirty="0" smtClean="0"/>
                <a:t>TURN &amp; TALK</a:t>
              </a:r>
              <a:endParaRPr lang="en-US" b="1" dirty="0"/>
            </a:p>
          </p:txBody>
        </p:sp>
      </p:grpSp>
    </p:spTree>
    <p:extLst>
      <p:ext uri="{BB962C8B-B14F-4D97-AF65-F5344CB8AC3E}">
        <p14:creationId xmlns:p14="http://schemas.microsoft.com/office/powerpoint/2010/main" val="196043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dissolv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dissolve">
                                      <p:cBhvr>
                                        <p:cTn id="25" dur="500"/>
                                        <p:tgtEl>
                                          <p:spTgt spid="3">
                                            <p:txEl>
                                              <p:pRg st="5" end="5"/>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dissolve">
                                      <p:cBhvr>
                                        <p:cTn id="28" dur="500"/>
                                        <p:tgtEl>
                                          <p:spTgt spid="10">
                                            <p:txEl>
                                              <p:pRg st="0" end="0"/>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animEffect transition="in" filter="dissolve">
                                      <p:cBhvr>
                                        <p:cTn id="31" dur="500"/>
                                        <p:tgtEl>
                                          <p:spTgt spid="10">
                                            <p:txEl>
                                              <p:pRg st="2" end="2"/>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dissolve">
                                      <p:cBhvr>
                                        <p:cTn id="34" dur="500"/>
                                        <p:tgtEl>
                                          <p:spTgt spid="10">
                                            <p:txEl>
                                              <p:pRg st="4" end="4"/>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2</a:t>
            </a:r>
            <a:endParaRPr lang="en-US" b="1" dirty="0"/>
          </a:p>
        </p:txBody>
      </p:sp>
      <p:sp>
        <p:nvSpPr>
          <p:cNvPr id="3" name="Content Placeholder 2"/>
          <p:cNvSpPr>
            <a:spLocks noGrp="1"/>
          </p:cNvSpPr>
          <p:nvPr>
            <p:ph type="body" idx="1"/>
          </p:nvPr>
        </p:nvSpPr>
        <p:spPr/>
        <p:txBody>
          <a:bodyPr>
            <a:normAutofit fontScale="77500" lnSpcReduction="20000"/>
          </a:bodyPr>
          <a:lstStyle/>
          <a:p>
            <a:pPr algn="ctr"/>
            <a:r>
              <a:rPr lang="en-US" sz="8000" b="1" dirty="0" smtClean="0">
                <a:solidFill>
                  <a:schemeClr val="accent2"/>
                </a:solidFill>
              </a:rPr>
              <a:t>CLARIFY BY PARAPHRASING</a:t>
            </a:r>
          </a:p>
        </p:txBody>
      </p:sp>
      <p:pic>
        <p:nvPicPr>
          <p:cNvPr id="4" name="Picture 3"/>
          <p:cNvPicPr>
            <a:picLocks noChangeAspect="1"/>
          </p:cNvPicPr>
          <p:nvPr/>
        </p:nvPicPr>
        <p:blipFill>
          <a:blip r:embed="rId3"/>
          <a:stretch>
            <a:fillRect/>
          </a:stretch>
        </p:blipFill>
        <p:spPr>
          <a:xfrm>
            <a:off x="9230938" y="333650"/>
            <a:ext cx="2466414" cy="2406258"/>
          </a:xfrm>
          <a:prstGeom prst="rect">
            <a:avLst/>
          </a:prstGeom>
        </p:spPr>
      </p:pic>
    </p:spTree>
    <p:extLst>
      <p:ext uri="{BB962C8B-B14F-4D97-AF65-F5344CB8AC3E}">
        <p14:creationId xmlns:p14="http://schemas.microsoft.com/office/powerpoint/2010/main" val="17152671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63315" y="1748993"/>
            <a:ext cx="10058400" cy="4022725"/>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smtClean="0">
                <a:latin typeface="Calibri" charset="0"/>
                <a:ea typeface="Calibri" charset="0"/>
                <a:cs typeface="Calibri" charset="0"/>
              </a:rPr>
              <a:t>learn the Conversation Pattern</a:t>
            </a:r>
          </a:p>
          <a:p>
            <a:pPr lvl="1"/>
            <a:endParaRPr lang="en-US" sz="800" dirty="0">
              <a:latin typeface="Calibri" charset="0"/>
              <a:ea typeface="Calibri" charset="0"/>
              <a:cs typeface="Calibri" charset="0"/>
            </a:endParaRPr>
          </a:p>
          <a:p>
            <a:pPr lvl="1"/>
            <a:r>
              <a:rPr lang="en-US" sz="3600" dirty="0" smtClean="0">
                <a:latin typeface="Calibri" charset="0"/>
                <a:ea typeface="Calibri" charset="0"/>
                <a:cs typeface="Calibri" charset="0"/>
              </a:rPr>
              <a:t>practice </a:t>
            </a:r>
            <a:r>
              <a:rPr lang="en-US" sz="3600" b="1" dirty="0" smtClean="0">
                <a:latin typeface="Calibri" charset="0"/>
                <a:ea typeface="Calibri" charset="0"/>
                <a:cs typeface="Calibri" charset="0"/>
              </a:rPr>
              <a:t>paraphrasing</a:t>
            </a:r>
          </a:p>
          <a:p>
            <a:pPr lvl="1"/>
            <a:endParaRPr lang="en-US" sz="800" dirty="0" smtClean="0">
              <a:latin typeface="Calibri" charset="0"/>
              <a:ea typeface="Calibri" charset="0"/>
              <a:cs typeface="Calibri" charset="0"/>
            </a:endParaRPr>
          </a:p>
          <a:p>
            <a:pPr lvl="1"/>
            <a:r>
              <a:rPr lang="en-US" sz="3600" dirty="0" smtClean="0">
                <a:latin typeface="Calibri" charset="0"/>
                <a:ea typeface="Calibri" charset="0"/>
                <a:cs typeface="Calibri" charset="0"/>
              </a:rPr>
              <a:t>have a conversation with a partner using a visual text</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5567324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11350" y="1950262"/>
            <a:ext cx="10058400" cy="4022725"/>
          </a:xfrm>
        </p:spPr>
        <p:txBody>
          <a:bodyPr>
            <a:noAutofit/>
          </a:bodyPr>
          <a:lstStyle/>
          <a:p>
            <a:pPr marL="0" indent="0">
              <a:buNone/>
            </a:pPr>
            <a:r>
              <a:rPr lang="en-US" sz="3800" dirty="0">
                <a:solidFill>
                  <a:schemeClr val="tx1">
                    <a:lumMod val="95000"/>
                    <a:lumOff val="5000"/>
                  </a:schemeClr>
                </a:solidFill>
                <a:latin typeface="Calibri" charset="0"/>
                <a:ea typeface="Calibri" charset="0"/>
                <a:cs typeface="Calibri" charset="0"/>
              </a:rPr>
              <a:t>In this lesson, we will... </a:t>
            </a:r>
            <a:endParaRPr lang="en-US" sz="3800" dirty="0" smtClean="0">
              <a:solidFill>
                <a:schemeClr val="tx1">
                  <a:lumMod val="95000"/>
                  <a:lumOff val="5000"/>
                </a:schemeClr>
              </a:solidFill>
              <a:latin typeface="Calibri" charset="0"/>
              <a:ea typeface="Calibri" charset="0"/>
              <a:cs typeface="Calibri" charset="0"/>
            </a:endParaRPr>
          </a:p>
          <a:p>
            <a:endParaRPr lang="en-US" sz="1400" dirty="0" smtClean="0">
              <a:solidFill>
                <a:schemeClr val="tx1">
                  <a:lumMod val="95000"/>
                  <a:lumOff val="5000"/>
                </a:schemeClr>
              </a:solidFill>
              <a:latin typeface="Calibri" charset="0"/>
              <a:ea typeface="Calibri" charset="0"/>
              <a:cs typeface="Calibri" charset="0"/>
            </a:endParaRPr>
          </a:p>
          <a:p>
            <a:pPr lvl="1"/>
            <a:r>
              <a:rPr lang="en-US" sz="3800" dirty="0">
                <a:solidFill>
                  <a:schemeClr val="tx1">
                    <a:lumMod val="95000"/>
                    <a:lumOff val="5000"/>
                  </a:schemeClr>
                </a:solidFill>
                <a:latin typeface="Calibri" charset="0"/>
                <a:ea typeface="Calibri" charset="0"/>
                <a:cs typeface="Calibri" charset="0"/>
              </a:rPr>
              <a:t>share what we know about Constructive Conversations </a:t>
            </a:r>
            <a:endParaRPr lang="en-US" sz="3800" dirty="0" smtClean="0">
              <a:solidFill>
                <a:schemeClr val="tx1">
                  <a:lumMod val="95000"/>
                  <a:lumOff val="5000"/>
                </a:schemeClr>
              </a:solidFill>
              <a:latin typeface="Calibri" charset="0"/>
              <a:ea typeface="Calibri" charset="0"/>
              <a:cs typeface="Calibri" charset="0"/>
            </a:endParaRPr>
          </a:p>
          <a:p>
            <a:pPr lvl="1"/>
            <a:endParaRPr lang="en-US" sz="1400" dirty="0">
              <a:solidFill>
                <a:schemeClr val="tx1">
                  <a:lumMod val="95000"/>
                  <a:lumOff val="5000"/>
                </a:schemeClr>
              </a:solidFill>
              <a:latin typeface="Calibri" charset="0"/>
              <a:ea typeface="Calibri" charset="0"/>
              <a:cs typeface="Calibri" charset="0"/>
            </a:endParaRPr>
          </a:p>
          <a:p>
            <a:pPr lvl="1"/>
            <a:r>
              <a:rPr lang="en-US" sz="3800" dirty="0">
                <a:solidFill>
                  <a:schemeClr val="tx1">
                    <a:lumMod val="95000"/>
                    <a:lumOff val="5000"/>
                  </a:schemeClr>
                </a:solidFill>
                <a:latin typeface="Calibri" charset="0"/>
                <a:ea typeface="Calibri" charset="0"/>
                <a:cs typeface="Calibri" charset="0"/>
              </a:rPr>
              <a:t>have a conversation with a </a:t>
            </a:r>
            <a:r>
              <a:rPr lang="en-US" sz="3800" dirty="0" smtClean="0">
                <a:solidFill>
                  <a:schemeClr val="tx1">
                    <a:lumMod val="95000"/>
                    <a:lumOff val="5000"/>
                  </a:schemeClr>
                </a:solidFill>
                <a:latin typeface="Calibri" charset="0"/>
                <a:ea typeface="Calibri" charset="0"/>
                <a:cs typeface="Calibri" charset="0"/>
              </a:rPr>
              <a:t>partner</a:t>
            </a:r>
            <a:endParaRPr lang="en-US" sz="3800" dirty="0">
              <a:solidFill>
                <a:schemeClr val="tx1">
                  <a:lumMod val="95000"/>
                  <a:lumOff val="5000"/>
                </a:schemeClr>
              </a:solidFill>
              <a:latin typeface="Calibri" charset="0"/>
              <a:ea typeface="Calibri" charset="0"/>
              <a:cs typeface="Calibri" charset="0"/>
            </a:endParaRP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11730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 INTRODUCE THE CONVERSATION PATTERN</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358589" y="1711096"/>
            <a:ext cx="6781466" cy="3970318"/>
          </a:xfrm>
          <a:prstGeom prst="rect">
            <a:avLst/>
          </a:prstGeom>
        </p:spPr>
        <p:txBody>
          <a:bodyPr wrap="square">
            <a:spAutoFit/>
          </a:bodyPr>
          <a:lstStyle/>
          <a:p>
            <a:pPr marL="285750" indent="-285750">
              <a:buFont typeface="Arial" charset="0"/>
              <a:buChar char="•"/>
              <a:defRPr/>
            </a:pPr>
            <a:r>
              <a:rPr lang="en-US" sz="3600" i="1" dirty="0" smtClean="0"/>
              <a:t>Our first objective today is to learn about the Conversation Pattern.  </a:t>
            </a:r>
          </a:p>
          <a:p>
            <a:pPr marL="285750" indent="-285750">
              <a:buFont typeface="Arial" charset="0"/>
              <a:buChar char="•"/>
              <a:defRPr/>
            </a:pPr>
            <a:endParaRPr lang="en-US" sz="3600" i="1" dirty="0" smtClean="0"/>
          </a:p>
          <a:p>
            <a:pPr marL="285750" indent="-285750">
              <a:buFont typeface="Arial" charset="0"/>
              <a:buChar char="•"/>
              <a:defRPr/>
            </a:pPr>
            <a:r>
              <a:rPr lang="en-US" sz="3600" i="1" dirty="0" smtClean="0"/>
              <a:t>This speaking pattern will help us to improve our Constructive Conversations</a:t>
            </a:r>
            <a:endParaRPr lang="en-US" sz="3600" dirty="0"/>
          </a:p>
        </p:txBody>
      </p:sp>
      <p:sp>
        <p:nvSpPr>
          <p:cNvPr id="5" name="TextBox 4"/>
          <p:cNvSpPr txBox="1"/>
          <p:nvPr/>
        </p:nvSpPr>
        <p:spPr>
          <a:xfrm>
            <a:off x="358589" y="239054"/>
            <a:ext cx="6615953" cy="646331"/>
          </a:xfrm>
          <a:prstGeom prst="rect">
            <a:avLst/>
          </a:prstGeom>
          <a:noFill/>
        </p:spPr>
        <p:txBody>
          <a:bodyPr wrap="square" rtlCol="0">
            <a:spAutoFit/>
          </a:bodyPr>
          <a:lstStyle/>
          <a:p>
            <a:r>
              <a:rPr lang="en-US" sz="3600" b="1" dirty="0" smtClean="0">
                <a:latin typeface="+mj-lt"/>
              </a:rPr>
              <a:t>Conversation Pattern</a:t>
            </a:r>
            <a:endParaRPr lang="en-US" sz="3600" b="1" dirty="0">
              <a:solidFill>
                <a:schemeClr val="accent2"/>
              </a:solidFill>
              <a:latin typeface="+mj-lt"/>
            </a:endParaRPr>
          </a:p>
        </p:txBody>
      </p:sp>
    </p:spTree>
    <p:extLst>
      <p:ext uri="{BB962C8B-B14F-4D97-AF65-F5344CB8AC3E}">
        <p14:creationId xmlns:p14="http://schemas.microsoft.com/office/powerpoint/2010/main" val="53797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50288"/>
            <a:ext cx="6884896" cy="1231672"/>
          </a:xfrm>
          <a:ln>
            <a:noFill/>
          </a:ln>
        </p:spPr>
        <p:txBody>
          <a:bodyPr>
            <a:noAutofit/>
          </a:bodyPr>
          <a:lstStyle/>
          <a:p>
            <a:pPr algn="ctr"/>
            <a:r>
              <a:rPr lang="en-US" sz="4000" b="1" dirty="0" smtClean="0"/>
              <a:t>Let’s Learn the </a:t>
            </a:r>
            <a:br>
              <a:rPr lang="en-US" sz="4000" b="1" dirty="0" smtClean="0"/>
            </a:br>
            <a:r>
              <a:rPr lang="en-US" sz="4000" b="1" dirty="0" smtClean="0"/>
              <a:t>Conversation Pattern</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THE CONVERSATION PATTERN</a:t>
            </a:r>
            <a:endParaRPr lang="en-US" sz="2400" b="1" dirty="0">
              <a:solidFill>
                <a:schemeClr val="bg1"/>
              </a:solidFill>
            </a:endParaRPr>
          </a:p>
        </p:txBody>
      </p:sp>
      <p:sp>
        <p:nvSpPr>
          <p:cNvPr id="18" name="TextBox 17"/>
          <p:cNvSpPr txBox="1"/>
          <p:nvPr/>
        </p:nvSpPr>
        <p:spPr>
          <a:xfrm>
            <a:off x="358588" y="1398502"/>
            <a:ext cx="6884894" cy="132343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000" b="1" i="1" dirty="0" smtClean="0"/>
              <a:t>Paraphrase:</a:t>
            </a:r>
          </a:p>
          <a:p>
            <a:r>
              <a:rPr lang="en-US" sz="2000" dirty="0" smtClean="0"/>
              <a:t>This means you listen to your partner.  Then, you restate your partner’s ideas in your own words.  Paraphrasing helps you to CLARIFY and make sure you understand what your partner said.</a:t>
            </a:r>
            <a:endParaRPr lang="en-US" sz="2000" dirty="0"/>
          </a:p>
        </p:txBody>
      </p:sp>
      <p:sp>
        <p:nvSpPr>
          <p:cNvPr id="19" name="Rectangle 18"/>
          <p:cNvSpPr/>
          <p:nvPr/>
        </p:nvSpPr>
        <p:spPr>
          <a:xfrm>
            <a:off x="358587" y="2955026"/>
            <a:ext cx="6884895"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a:t>Build on each other’s </a:t>
            </a:r>
            <a:r>
              <a:rPr lang="en-US" sz="2000" b="1" i="1" dirty="0" smtClean="0"/>
              <a:t>ideas:</a:t>
            </a:r>
          </a:p>
          <a:p>
            <a:r>
              <a:rPr lang="en-US" sz="2000" dirty="0" smtClean="0"/>
              <a:t>This </a:t>
            </a:r>
            <a:r>
              <a:rPr lang="en-US" sz="2000" dirty="0"/>
              <a:t>means </a:t>
            </a:r>
            <a:r>
              <a:rPr lang="en-US" sz="2000" dirty="0" smtClean="0"/>
              <a:t>you listen to what your partner says.  Then, add details to the ideas.  Details help to make the ideas better.</a:t>
            </a:r>
          </a:p>
          <a:p>
            <a:endParaRPr lang="en-US" sz="2000" dirty="0"/>
          </a:p>
        </p:txBody>
      </p:sp>
      <p:sp>
        <p:nvSpPr>
          <p:cNvPr id="20" name="Rectangle 19"/>
          <p:cNvSpPr/>
          <p:nvPr/>
        </p:nvSpPr>
        <p:spPr>
          <a:xfrm>
            <a:off x="358586" y="4517089"/>
            <a:ext cx="6884896"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smtClean="0"/>
              <a:t>Prompt:</a:t>
            </a:r>
          </a:p>
          <a:p>
            <a:r>
              <a:rPr lang="en-US" sz="2000" dirty="0" smtClean="0"/>
              <a:t>This </a:t>
            </a:r>
            <a:r>
              <a:rPr lang="en-US" sz="2000" dirty="0"/>
              <a:t>means </a:t>
            </a:r>
            <a:r>
              <a:rPr lang="en-US" sz="2000" dirty="0" smtClean="0"/>
              <a:t>you tell your partner to give you more information.</a:t>
            </a:r>
          </a:p>
          <a:p>
            <a:endParaRPr lang="en-US" sz="2000" dirty="0"/>
          </a:p>
          <a:p>
            <a:endParaRPr lang="en-US" sz="2000" dirty="0"/>
          </a:p>
        </p:txBody>
      </p:sp>
      <p:sp>
        <p:nvSpPr>
          <p:cNvPr id="21" name="Oval 20"/>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88382" y="2312688"/>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382" y="4143133"/>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7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9" presetClass="entr" presetSubtype="0" fill="hold" grpId="2"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grpId="2"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2" grpId="0" animBg="1"/>
      <p:bldP spid="22" grpId="1" animBg="1"/>
      <p:bldP spid="23" grpId="0" animBg="1"/>
      <p:bldP spid="2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 INTRODUCE THE CONVERSATION PATTERN</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358589" y="1552296"/>
            <a:ext cx="6781466" cy="3354765"/>
          </a:xfrm>
          <a:prstGeom prst="rect">
            <a:avLst/>
          </a:prstGeom>
        </p:spPr>
        <p:txBody>
          <a:bodyPr wrap="square">
            <a:spAutoFit/>
          </a:bodyPr>
          <a:lstStyle/>
          <a:p>
            <a:pPr marL="285750" indent="-285750">
              <a:buFont typeface="Arial" charset="0"/>
              <a:buChar char="•"/>
              <a:defRPr/>
            </a:pPr>
            <a:r>
              <a:rPr lang="en-US" sz="2800" i="1" dirty="0" smtClean="0"/>
              <a:t>We will learn the Conversation Pattern.</a:t>
            </a:r>
          </a:p>
          <a:p>
            <a:pPr marL="285750" indent="-285750">
              <a:buFont typeface="Arial" charset="0"/>
              <a:buChar char="•"/>
              <a:defRPr/>
            </a:pPr>
            <a:endParaRPr lang="en-US" sz="2800" i="1" dirty="0" smtClean="0"/>
          </a:p>
          <a:p>
            <a:pPr marL="285750" indent="-285750">
              <a:buFont typeface="Arial" charset="0"/>
              <a:buChar char="•"/>
              <a:defRPr/>
            </a:pPr>
            <a:endParaRPr lang="en-US" sz="800" i="1" dirty="0" smtClean="0"/>
          </a:p>
          <a:p>
            <a:pPr marL="285750" indent="-285750">
              <a:buFont typeface="Arial" charset="0"/>
              <a:buChar char="•"/>
              <a:defRPr/>
            </a:pPr>
            <a:r>
              <a:rPr lang="en-US" sz="2800" i="1" dirty="0" smtClean="0"/>
              <a:t>This will help us when we have Constructive Conversations.  </a:t>
            </a:r>
          </a:p>
          <a:p>
            <a:pPr marL="285750" indent="-285750">
              <a:buFont typeface="Arial" charset="0"/>
              <a:buChar char="•"/>
              <a:defRPr/>
            </a:pPr>
            <a:endParaRPr lang="en-US" sz="2800" i="1" dirty="0" smtClean="0"/>
          </a:p>
          <a:p>
            <a:pPr marL="285750" indent="-285750">
              <a:buFont typeface="Arial" charset="0"/>
              <a:buChar char="•"/>
              <a:defRPr/>
            </a:pPr>
            <a:endParaRPr lang="en-US" sz="800" i="1" dirty="0" smtClean="0"/>
          </a:p>
          <a:p>
            <a:pPr marL="285750" indent="-285750">
              <a:buFont typeface="Arial" charset="0"/>
              <a:buChar char="•"/>
              <a:defRPr/>
            </a:pPr>
            <a:r>
              <a:rPr lang="en-US" sz="2800" i="1" dirty="0" smtClean="0"/>
              <a:t>One way to </a:t>
            </a:r>
            <a:r>
              <a:rPr lang="en-US" sz="2800" b="1" i="1" dirty="0" smtClean="0"/>
              <a:t>CLARIFY</a:t>
            </a:r>
            <a:r>
              <a:rPr lang="en-US" sz="2800" i="1" dirty="0" smtClean="0"/>
              <a:t> is to repeat our partner’s thought in our own words.  </a:t>
            </a:r>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CLARIFY by Paraphrasing</a:t>
            </a:r>
            <a:endParaRPr lang="en-US" sz="3600" b="1" dirty="0">
              <a:solidFill>
                <a:schemeClr val="accent2"/>
              </a:solidFill>
              <a:latin typeface="+mj-lt"/>
            </a:endParaRPr>
          </a:p>
        </p:txBody>
      </p:sp>
      <p:sp>
        <p:nvSpPr>
          <p:cNvPr id="7" name="Oval 6"/>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998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dissolv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dissolve">
                                      <p:cBhvr>
                                        <p:cTn id="17" dur="500"/>
                                        <p:tgtEl>
                                          <p:spTgt spid="2">
                                            <p:txEl>
                                              <p:pRg st="6" end="6"/>
                                            </p:txEl>
                                          </p:spTgt>
                                        </p:tgtEl>
                                      </p:cBhvr>
                                    </p:animEffect>
                                  </p:childTnLst>
                                </p:cTn>
                              </p:par>
                              <p:par>
                                <p:cTn id="18" presetID="1" presetClass="entr" presetSubtype="0" fill="hold" grpId="0" nodeType="withEffect">
                                  <p:stCondLst>
                                    <p:cond delay="50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7642" y="1200094"/>
            <a:ext cx="5639308" cy="5016758"/>
          </a:xfrm>
          <a:prstGeom prst="rect">
            <a:avLst/>
          </a:prstGeom>
          <a:solidFill>
            <a:schemeClr val="accent1">
              <a:lumMod val="20000"/>
              <a:lumOff val="80000"/>
            </a:schemeClr>
          </a:solidFill>
          <a:ln w="38100">
            <a:solidFill>
              <a:schemeClr val="accent1"/>
            </a:solidFill>
          </a:ln>
        </p:spPr>
        <p:txBody>
          <a:bodyPr wrap="square">
            <a:spAutoFit/>
          </a:bodyPr>
          <a:lstStyle/>
          <a:p>
            <a:r>
              <a:rPr lang="en-US" sz="3200" b="1" i="1" dirty="0" smtClean="0"/>
              <a:t>For Example:</a:t>
            </a:r>
          </a:p>
          <a:p>
            <a:pPr marL="457200" indent="-457200">
              <a:buFont typeface="Arial" charset="0"/>
              <a:buChar char="•"/>
            </a:pPr>
            <a:r>
              <a:rPr lang="en-US" sz="3200" i="1" dirty="0" smtClean="0"/>
              <a:t>If my partner says, “The dinner my mom made last night was so delicious!”</a:t>
            </a:r>
          </a:p>
          <a:p>
            <a:pPr marL="457200" indent="-457200">
              <a:buFont typeface="Arial" charset="0"/>
              <a:buChar char="•"/>
            </a:pPr>
            <a:endParaRPr lang="en-US" sz="800" i="1" dirty="0" smtClean="0"/>
          </a:p>
          <a:p>
            <a:pPr marL="457200" indent="-457200">
              <a:buFont typeface="Arial" charset="0"/>
              <a:buChar char="•"/>
            </a:pPr>
            <a:endParaRPr lang="en-US" sz="800" i="1" dirty="0" smtClean="0"/>
          </a:p>
          <a:p>
            <a:r>
              <a:rPr lang="en-US" sz="3200" b="1" i="1" dirty="0" smtClean="0"/>
              <a:t>How could I restate this idea?</a:t>
            </a:r>
          </a:p>
          <a:p>
            <a:pPr marL="457200" indent="-457200">
              <a:buFont typeface="Arial" charset="0"/>
              <a:buChar char="•"/>
            </a:pPr>
            <a:endParaRPr lang="en-US" sz="800" b="1" i="1" dirty="0"/>
          </a:p>
          <a:p>
            <a:pPr marL="457200" indent="-457200">
              <a:buFont typeface="Arial" charset="0"/>
              <a:buChar char="•"/>
            </a:pPr>
            <a:endParaRPr lang="en-US" sz="800" b="1" i="1" dirty="0" smtClean="0"/>
          </a:p>
          <a:p>
            <a:pPr marL="457200" indent="-457200">
              <a:buFont typeface="Arial" charset="0"/>
              <a:buChar char="•"/>
            </a:pPr>
            <a:r>
              <a:rPr lang="en-US" sz="3200" i="1" dirty="0" smtClean="0"/>
              <a:t>I could paraphrase by saying, “I think you said that what your mom cooked was very tasty.” </a:t>
            </a:r>
            <a:endParaRPr lang="en-US" sz="3200" i="1" dirty="0"/>
          </a:p>
        </p:txBody>
      </p:sp>
      <p:sp>
        <p:nvSpPr>
          <p:cNvPr id="4" name="TextBox 3"/>
          <p:cNvSpPr txBox="1"/>
          <p:nvPr/>
        </p:nvSpPr>
        <p:spPr>
          <a:xfrm>
            <a:off x="1843781" y="156446"/>
            <a:ext cx="8873839" cy="830997"/>
          </a:xfrm>
          <a:prstGeom prst="rect">
            <a:avLst/>
          </a:prstGeom>
          <a:noFill/>
        </p:spPr>
        <p:txBody>
          <a:bodyPr wrap="none" rtlCol="0">
            <a:spAutoFit/>
          </a:bodyPr>
          <a:lstStyle/>
          <a:p>
            <a:r>
              <a:rPr lang="en-US" sz="4800" b="1" dirty="0" smtClean="0">
                <a:latin typeface="+mj-lt"/>
              </a:rPr>
              <a:t>What does it mean to  paraphrase?</a:t>
            </a:r>
            <a:endParaRPr lang="en-US" sz="4800" b="1" dirty="0">
              <a:latin typeface="+mj-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0700" y="1649541"/>
            <a:ext cx="5662961" cy="4117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836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dissolve">
                                      <p:cBhvr>
                                        <p:cTn id="15" dur="5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
                                            <p:txEl>
                                              <p:pRg st="7" end="7"/>
                                            </p:txEl>
                                          </p:spTgt>
                                        </p:tgtEl>
                                        <p:attrNameLst>
                                          <p:attrName>style.visibility</p:attrName>
                                        </p:attrNameLst>
                                      </p:cBhvr>
                                      <p:to>
                                        <p:strVal val="visible"/>
                                      </p:to>
                                    </p:set>
                                    <p:animEffect transition="in" filter="dissolve">
                                      <p:cBhvr>
                                        <p:cTn id="2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14695" y="347398"/>
            <a:ext cx="6407329" cy="1249418"/>
          </a:xfrm>
        </p:spPr>
        <p:txBody>
          <a:bodyPr>
            <a:noAutofit/>
          </a:bodyPr>
          <a:lstStyle/>
          <a:p>
            <a:r>
              <a:rPr lang="en-US" sz="4000" dirty="0" smtClean="0">
                <a:ea typeface="Calibri" charset="0"/>
                <a:cs typeface="Arial" charset="0"/>
              </a:rPr>
              <a:t>How will listening respectfully help you today?</a:t>
            </a:r>
            <a:r>
              <a:rPr lang="en-US" sz="4000" b="1" dirty="0" smtClean="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9776" y="4970895"/>
            <a:ext cx="3517257" cy="1102879"/>
          </a:xfrm>
          <a:prstGeom prst="rect">
            <a:avLst/>
          </a:prstGeom>
          <a:ln w="38100">
            <a:solidFill>
              <a:schemeClr val="accent1"/>
            </a:solidFill>
          </a:ln>
        </p:spPr>
      </p:pic>
      <p:grpSp>
        <p:nvGrpSpPr>
          <p:cNvPr id="9" name="Group 8"/>
          <p:cNvGrpSpPr/>
          <p:nvPr/>
        </p:nvGrpSpPr>
        <p:grpSpPr>
          <a:xfrm>
            <a:off x="3065929" y="1893691"/>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5" name="Rectangle 14"/>
          <p:cNvSpPr/>
          <p:nvPr/>
        </p:nvSpPr>
        <p:spPr>
          <a:xfrm>
            <a:off x="1498847" y="4213083"/>
            <a:ext cx="7768710" cy="769441"/>
          </a:xfrm>
          <a:prstGeom prst="rect">
            <a:avLst/>
          </a:prstGeom>
        </p:spPr>
        <p:txBody>
          <a:bodyPr wrap="square">
            <a:spAutoFit/>
          </a:bodyPr>
          <a:lstStyle/>
          <a:p>
            <a:r>
              <a:rPr lang="en-US" sz="4400" i="1" dirty="0" smtClean="0"/>
              <a:t>I heard many of you say…</a:t>
            </a:r>
            <a:endParaRPr lang="en-US" sz="4400" dirty="0"/>
          </a:p>
        </p:txBody>
      </p:sp>
      <p:pic>
        <p:nvPicPr>
          <p:cNvPr id="16" name="Content Placeholder 8" descr="Screen Shot 2016-03-16 at 2.53.1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7872" y="295674"/>
            <a:ext cx="3519161" cy="4429115"/>
          </a:xfrm>
          <a:prstGeom prst="rect">
            <a:avLst/>
          </a:prstGeom>
          <a:ln w="12700">
            <a:solidFill>
              <a:schemeClr val="tx1"/>
            </a:solidFill>
          </a:ln>
        </p:spPr>
      </p:pic>
      <p:sp>
        <p:nvSpPr>
          <p:cNvPr id="14" name="Oval 13"/>
          <p:cNvSpPr/>
          <p:nvPr/>
        </p:nvSpPr>
        <p:spPr>
          <a:xfrm>
            <a:off x="10060624" y="1974066"/>
            <a:ext cx="1762777" cy="1552176"/>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61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dissolve">
                                      <p:cBhvr>
                                        <p:cTn id="1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625885" y="3511744"/>
            <a:ext cx="6472520" cy="1266249"/>
          </a:xfrm>
          <a:solidFill>
            <a:schemeClr val="accent1">
              <a:lumMod val="20000"/>
              <a:lumOff val="80000"/>
              <a:alpha val="50000"/>
            </a:schemeClr>
          </a:solidFill>
          <a:ln w="38100">
            <a:solidFill>
              <a:schemeClr val="accent1"/>
            </a:solidFill>
          </a:ln>
        </p:spPr>
        <p:txBody>
          <a:bodyPr anchor="ctr" anchorCtr="0">
            <a:noAutofit/>
          </a:bodyPr>
          <a:lstStyle/>
          <a:p>
            <a:pPr algn="ctr"/>
            <a:r>
              <a:rPr lang="en-US" sz="2400" b="1" dirty="0" smtClean="0">
                <a:latin typeface="+mn-lt"/>
              </a:rPr>
              <a:t>Paraphrase Gesture:</a:t>
            </a:r>
            <a:r>
              <a:rPr lang="en-US" sz="2400" dirty="0" smtClean="0">
                <a:latin typeface="+mn-lt"/>
              </a:rPr>
              <a:t> Point </a:t>
            </a:r>
            <a:r>
              <a:rPr lang="en-US" sz="2400" dirty="0">
                <a:latin typeface="+mn-lt"/>
              </a:rPr>
              <a:t>index finger to ear and whoosh hand out in front of mouth to symbolize listening and then paraphrasing what was heard. </a:t>
            </a:r>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PARAPHRASE</a:t>
            </a:r>
            <a:endParaRPr lang="en-US" sz="2400" b="1" dirty="0">
              <a:solidFill>
                <a:schemeClr val="bg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737" y="1726369"/>
            <a:ext cx="4738639" cy="1251020"/>
          </a:xfrm>
          <a:prstGeom prst="rect">
            <a:avLst/>
          </a:prstGeom>
          <a:ln w="38100">
            <a:solidFill>
              <a:schemeClr val="accent1"/>
            </a:solidFill>
          </a:ln>
        </p:spPr>
      </p:pic>
      <p:sp>
        <p:nvSpPr>
          <p:cNvPr id="16" name="Rectangle 15"/>
          <p:cNvSpPr/>
          <p:nvPr/>
        </p:nvSpPr>
        <p:spPr>
          <a:xfrm>
            <a:off x="502024" y="545684"/>
            <a:ext cx="6781466" cy="646331"/>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en-US" sz="3600" b="1" dirty="0" smtClean="0"/>
              <a:t>Do the gesture with me…</a:t>
            </a:r>
            <a:endParaRPr lang="en-US" sz="3600" b="1" dirty="0"/>
          </a:p>
        </p:txBody>
      </p:sp>
    </p:spTree>
    <p:extLst>
      <p:ext uri="{BB962C8B-B14F-4D97-AF65-F5344CB8AC3E}">
        <p14:creationId xmlns:p14="http://schemas.microsoft.com/office/powerpoint/2010/main" val="138318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1520765" y="328475"/>
            <a:ext cx="8104093" cy="807671"/>
          </a:xfrm>
        </p:spPr>
        <p:txBody>
          <a:bodyPr>
            <a:normAutofit/>
          </a:bodyPr>
          <a:lstStyle/>
          <a:p>
            <a:pPr algn="ctr"/>
            <a:r>
              <a:rPr lang="en-US" sz="4000" dirty="0" smtClean="0">
                <a:latin typeface="Calibri" charset="0"/>
                <a:ea typeface="Calibri" charset="0"/>
                <a:cs typeface="Arial" charset="0"/>
              </a:rPr>
              <a:t>What will you say to</a:t>
            </a:r>
            <a:r>
              <a:rPr lang="en-US" sz="4000" b="1" dirty="0" smtClean="0">
                <a:latin typeface="Calibri" charset="0"/>
                <a:ea typeface="Calibri" charset="0"/>
                <a:cs typeface="Arial" charset="0"/>
              </a:rPr>
              <a:t> paraphrase</a:t>
            </a:r>
            <a:r>
              <a:rPr lang="en-US" sz="4000" dirty="0" smtClean="0">
                <a:latin typeface="Calibri" charset="0"/>
                <a:ea typeface="Calibri" charset="0"/>
                <a:cs typeface="Arial" charset="0"/>
              </a:rPr>
              <a:t>?</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959" y="209686"/>
            <a:ext cx="1035612" cy="1156901"/>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7414420" y="2964623"/>
            <a:ext cx="4381243" cy="2923877"/>
          </a:xfrm>
          <a:prstGeom prst="rect">
            <a:avLst/>
          </a:prstGeom>
          <a:solidFill>
            <a:schemeClr val="accent1">
              <a:lumMod val="20000"/>
              <a:lumOff val="80000"/>
            </a:schemeClr>
          </a:solidFill>
          <a:ln w="38100">
            <a:solidFill>
              <a:schemeClr val="accent1"/>
            </a:solidFill>
          </a:ln>
        </p:spPr>
        <p:txBody>
          <a:bodyPr wrap="square">
            <a:spAutoFit/>
          </a:bodyPr>
          <a:lstStyle/>
          <a:p>
            <a:r>
              <a:rPr lang="en-US" sz="2400" b="1" i="1" dirty="0" smtClean="0"/>
              <a:t>For example</a:t>
            </a:r>
          </a:p>
          <a:p>
            <a:pPr marL="457200" indent="-457200">
              <a:buFont typeface="Arial" charset="0"/>
              <a:buChar char="•"/>
            </a:pPr>
            <a:r>
              <a:rPr lang="en-US" sz="2400" i="1" dirty="0" smtClean="0"/>
              <a:t>If someone says, “I notice that the dog’s tail is moving side to side.”</a:t>
            </a:r>
          </a:p>
          <a:p>
            <a:pPr marL="457200" indent="-457200">
              <a:buFont typeface="Arial" charset="0"/>
              <a:buChar char="•"/>
            </a:pPr>
            <a:r>
              <a:rPr lang="en-US" sz="2400" i="1" dirty="0" smtClean="0"/>
              <a:t>I could restate by saying</a:t>
            </a:r>
            <a:r>
              <a:rPr lang="en-US" sz="2400" i="1" dirty="0"/>
              <a:t>, </a:t>
            </a:r>
            <a:r>
              <a:rPr lang="en-US" sz="2400" i="1" dirty="0" smtClean="0"/>
              <a:t>“I heard </a:t>
            </a:r>
            <a:r>
              <a:rPr lang="en-US" sz="2400" i="1" dirty="0"/>
              <a:t>you say the </a:t>
            </a:r>
            <a:r>
              <a:rPr lang="en-US" sz="2400" i="1" dirty="0" smtClean="0"/>
              <a:t>puppy is wagging its tail.”</a:t>
            </a:r>
            <a:endParaRPr lang="en-US" sz="2400" dirty="0" smtClean="0"/>
          </a:p>
          <a:p>
            <a:pPr marL="457200" indent="-457200">
              <a:buFont typeface="Arial" charset="0"/>
              <a:buChar char="•"/>
            </a:pPr>
            <a:endParaRPr lang="en-US" sz="800" i="1" dirty="0"/>
          </a:p>
          <a:p>
            <a:pPr marL="457200" indent="-457200">
              <a:buFont typeface="Arial" charset="0"/>
              <a:buChar char="•"/>
            </a:pPr>
            <a:endParaRPr lang="en-US" sz="800" i="1" dirty="0" smtClean="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7664" y="959236"/>
            <a:ext cx="2094753" cy="1714657"/>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240724493"/>
              </p:ext>
            </p:extLst>
          </p:nvPr>
        </p:nvGraphicFramePr>
        <p:xfrm>
          <a:off x="244276" y="1705752"/>
          <a:ext cx="6282030" cy="3883635"/>
        </p:xfrm>
        <a:graphic>
          <a:graphicData uri="http://schemas.openxmlformats.org/drawingml/2006/table">
            <a:tbl>
              <a:tblPr firstRow="1" bandRow="1">
                <a:tableStyleId>{073A0DAA-6AF3-43AB-8588-CEC1D06C72B9}</a:tableStyleId>
              </a:tblPr>
              <a:tblGrid>
                <a:gridCol w="6282030"/>
              </a:tblGrid>
              <a:tr h="871522">
                <a:tc>
                  <a:txBody>
                    <a:bodyPr/>
                    <a:lstStyle/>
                    <a:p>
                      <a:pPr algn="ctr"/>
                      <a:r>
                        <a:rPr lang="en-US" sz="2800" dirty="0" smtClean="0">
                          <a:solidFill>
                            <a:schemeClr val="bg1"/>
                          </a:solidFill>
                        </a:rPr>
                        <a:t>RESPONSE</a:t>
                      </a:r>
                      <a:r>
                        <a:rPr lang="en-US" sz="2800" baseline="0" dirty="0" smtClean="0">
                          <a:solidFill>
                            <a:schemeClr val="bg1"/>
                          </a:solidFill>
                        </a:rPr>
                        <a:t> STARTERS</a:t>
                      </a:r>
                      <a:endParaRPr lang="en-US" sz="2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r>
              <a:tr h="871522">
                <a:tc>
                  <a:txBody>
                    <a:bodyPr/>
                    <a:lstStyle/>
                    <a:p>
                      <a:pPr algn="ctr"/>
                      <a:r>
                        <a:rPr lang="en-US" sz="2800" b="1" dirty="0" smtClean="0"/>
                        <a:t> Paraphrasing</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r>
              <a:tr h="1176992">
                <a:tc>
                  <a:txBody>
                    <a:bodyPr/>
                    <a:lstStyle/>
                    <a:p>
                      <a:pPr algn="ctr"/>
                      <a:r>
                        <a:rPr lang="en-US" sz="2800" dirty="0" smtClean="0"/>
                        <a:t>I heard you say…</a:t>
                      </a:r>
                    </a:p>
                    <a:p>
                      <a:endParaRPr lang="en-US" sz="2800" dirty="0" smtClean="0"/>
                    </a:p>
                    <a:p>
                      <a:pPr algn="ctr"/>
                      <a:r>
                        <a:rPr lang="en-US" sz="2800" dirty="0" smtClean="0"/>
                        <a:t>I think you said…</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68991">
                <a:tc>
                  <a:txBody>
                    <a:bodyPr/>
                    <a:lstStyle/>
                    <a:p>
                      <a:pPr lvl="0" algn="ctr"/>
                      <a:r>
                        <a:rPr lang="en-US" sz="2800" b="1" dirty="0" smtClean="0">
                          <a:solidFill>
                            <a:schemeClr val="bg1"/>
                          </a:solidFill>
                        </a:rPr>
                        <a:t>EXPANDING</a:t>
                      </a:r>
                      <a:endParaRPr lang="en-US" sz="28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bl>
          </a:graphicData>
        </a:graphic>
      </p:graphicFrame>
    </p:spTree>
    <p:extLst>
      <p:ext uri="{BB962C8B-B14F-4D97-AF65-F5344CB8AC3E}">
        <p14:creationId xmlns:p14="http://schemas.microsoft.com/office/powerpoint/2010/main" val="92344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dissolve">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1157801"/>
            <a:ext cx="7054850" cy="5028159"/>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827278" y="114063"/>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3" name="Rectangle 2"/>
          <p:cNvSpPr/>
          <p:nvPr/>
        </p:nvSpPr>
        <p:spPr>
          <a:xfrm>
            <a:off x="248976" y="4497061"/>
            <a:ext cx="4419057" cy="1631216"/>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endParaRPr lang="en-US" sz="800" dirty="0" smtClean="0"/>
          </a:p>
          <a:p>
            <a:r>
              <a:rPr lang="en-US" sz="2400" dirty="0" smtClean="0"/>
              <a:t>You </a:t>
            </a:r>
            <a:r>
              <a:rPr lang="en-US" sz="2400" dirty="0"/>
              <a:t>will use </a:t>
            </a:r>
            <a:r>
              <a:rPr lang="en-US" sz="2400" dirty="0" smtClean="0"/>
              <a:t>the </a:t>
            </a:r>
            <a:r>
              <a:rPr lang="en-US" sz="2400" b="1" u="sng" dirty="0" smtClean="0"/>
              <a:t>Class Conversation </a:t>
            </a:r>
            <a:r>
              <a:rPr lang="en-US" sz="2400" b="1" u="sng" dirty="0"/>
              <a:t>Pattern Guide</a:t>
            </a:r>
            <a:r>
              <a:rPr lang="en-US" sz="2400" u="sng" dirty="0"/>
              <a:t> </a:t>
            </a:r>
            <a:r>
              <a:rPr lang="en-US" sz="2400" dirty="0"/>
              <a:t>to remind you of the pattern. </a:t>
            </a:r>
            <a:endParaRPr lang="en-US" sz="2400" dirty="0" smtClean="0"/>
          </a:p>
          <a:p>
            <a:endParaRPr lang="en-US" sz="1200" dirty="0"/>
          </a:p>
          <a:p>
            <a:pPr marL="342900" indent="-342900">
              <a:buFont typeface="Arial" charset="0"/>
              <a:buChar char="•"/>
            </a:pPr>
            <a:endParaRPr lang="en-US" sz="800" dirty="0"/>
          </a:p>
        </p:txBody>
      </p:sp>
      <p:sp>
        <p:nvSpPr>
          <p:cNvPr id="16" name="TextBox 15"/>
          <p:cNvSpPr txBox="1"/>
          <p:nvPr/>
        </p:nvSpPr>
        <p:spPr>
          <a:xfrm>
            <a:off x="10065976" y="1051492"/>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5875" y="213880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250229263"/>
              </p:ext>
            </p:extLst>
          </p:nvPr>
        </p:nvGraphicFramePr>
        <p:xfrm>
          <a:off x="306154" y="1157801"/>
          <a:ext cx="4267074" cy="2651760"/>
        </p:xfrm>
        <a:graphic>
          <a:graphicData uri="http://schemas.openxmlformats.org/drawingml/2006/table">
            <a:tbl>
              <a:tblPr firstRow="1" bandRow="1">
                <a:tableStyleId>{073A0DAA-6AF3-43AB-8588-CEC1D06C72B9}</a:tableStyleId>
              </a:tblPr>
              <a:tblGrid>
                <a:gridCol w="4267074"/>
              </a:tblGrid>
              <a:tr h="482851">
                <a:tc>
                  <a:txBody>
                    <a:bodyPr/>
                    <a:lstStyle/>
                    <a:p>
                      <a:pPr algn="ctr"/>
                      <a:r>
                        <a:rPr lang="en-US" sz="2800" dirty="0" smtClean="0">
                          <a:solidFill>
                            <a:schemeClr val="bg1"/>
                          </a:solidFill>
                        </a:rPr>
                        <a:t>RESPONSE</a:t>
                      </a:r>
                      <a:r>
                        <a:rPr lang="en-US" sz="2800" baseline="0" dirty="0" smtClean="0">
                          <a:solidFill>
                            <a:schemeClr val="bg1"/>
                          </a:solidFill>
                        </a:rPr>
                        <a:t> STARTERS</a:t>
                      </a:r>
                      <a:endParaRPr lang="en-US" sz="2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80311">
                <a:tc>
                  <a:txBody>
                    <a:bodyPr/>
                    <a:lstStyle/>
                    <a:p>
                      <a:pPr algn="ctr"/>
                      <a:r>
                        <a:rPr lang="en-US" sz="2800" b="1" dirty="0" smtClean="0"/>
                        <a:t> Paraphrasing</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083235">
                <a:tc>
                  <a:txBody>
                    <a:bodyPr/>
                    <a:lstStyle/>
                    <a:p>
                      <a:pPr algn="ctr"/>
                      <a:r>
                        <a:rPr lang="en-US" sz="2800" dirty="0" smtClean="0"/>
                        <a:t>I heard you say…</a:t>
                      </a:r>
                    </a:p>
                    <a:p>
                      <a:endParaRPr lang="en-US" sz="1400" dirty="0" smtClean="0"/>
                    </a:p>
                    <a:p>
                      <a:pPr algn="ctr"/>
                      <a:r>
                        <a:rPr lang="en-US" sz="2800" dirty="0" smtClean="0"/>
                        <a:t>I think you said…</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05206">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bl>
          </a:graphicData>
        </a:graphic>
      </p:graphicFrame>
    </p:spTree>
    <p:extLst>
      <p:ext uri="{BB962C8B-B14F-4D97-AF65-F5344CB8AC3E}">
        <p14:creationId xmlns:p14="http://schemas.microsoft.com/office/powerpoint/2010/main" val="196489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GUIDED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a:t>paraphrasing </a:t>
            </a:r>
            <a:r>
              <a:rPr lang="en-US" sz="2600" dirty="0"/>
              <a:t>what your partner said.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descr="obamakids.jpg"/>
          <p:cNvPicPr/>
          <p:nvPr/>
        </p:nvPicPr>
        <p:blipFill>
          <a:blip r:embed="rId4">
            <a:extLst>
              <a:ext uri="{28A0092B-C50C-407E-A947-70E740481C1C}">
                <a14:useLocalDpi xmlns:a14="http://schemas.microsoft.com/office/drawing/2010/main" val="0"/>
              </a:ext>
            </a:extLst>
          </a:blip>
          <a:srcRect/>
          <a:stretch>
            <a:fillRect/>
          </a:stretch>
        </p:blipFill>
        <p:spPr bwMode="auto">
          <a:xfrm>
            <a:off x="3830595" y="16500"/>
            <a:ext cx="8361405" cy="6841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882048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752" y="2089823"/>
            <a:ext cx="1480339" cy="1553572"/>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434275" y="4091031"/>
            <a:ext cx="2779295"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275" y="342613"/>
            <a:ext cx="2822109" cy="1019656"/>
          </a:xfrm>
          <a:prstGeom prst="rect">
            <a:avLst/>
          </a:prstGeom>
          <a:ln w="38100">
            <a:solidFill>
              <a:schemeClr val="accent1"/>
            </a:solidFill>
          </a:ln>
        </p:spPr>
      </p:pic>
      <p:pic>
        <p:nvPicPr>
          <p:cNvPr id="11" name="Picture 10" descr="obamakids.jpg"/>
          <p:cNvPicPr/>
          <p:nvPr/>
        </p:nvPicPr>
        <p:blipFill>
          <a:blip r:embed="rId7">
            <a:extLst>
              <a:ext uri="{28A0092B-C50C-407E-A947-70E740481C1C}">
                <a14:useLocalDpi xmlns:a14="http://schemas.microsoft.com/office/drawing/2010/main" val="0"/>
              </a:ext>
            </a:extLst>
          </a:blip>
          <a:srcRect/>
          <a:stretch>
            <a:fillRect/>
          </a:stretch>
        </p:blipFill>
        <p:spPr bwMode="auto">
          <a:xfrm>
            <a:off x="3582955" y="81992"/>
            <a:ext cx="8521041" cy="61940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0533" y="5463235"/>
            <a:ext cx="812800" cy="812800"/>
          </a:xfrm>
          <a:prstGeom prst="rect">
            <a:avLst/>
          </a:prstGeom>
        </p:spPr>
      </p:pic>
    </p:spTree>
    <p:extLst>
      <p:ext uri="{BB962C8B-B14F-4D97-AF65-F5344CB8AC3E}">
        <p14:creationId xmlns:p14="http://schemas.microsoft.com/office/powerpoint/2010/main" val="9746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4210" fill="hold"/>
                                        <p:tgtEl>
                                          <p:spTgt spid="4"/>
                                        </p:tgtEl>
                                      </p:cBhvr>
                                    </p:cmd>
                                  </p:childTnLst>
                                </p:cTn>
                              </p:par>
                            </p:childTnLst>
                          </p:cTn>
                        </p:par>
                      </p:childTnLst>
                    </p:cTn>
                  </p:par>
                </p:childTnLst>
              </p:cTn>
              <p:nextCondLst>
                <p:cond evt="onClick" delay="0">
                  <p:tgtEl>
                    <p:spTgt spid="4"/>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18179" y="0"/>
            <a:ext cx="10058400" cy="126669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smtClean="0">
                <a:ea typeface="Calibri" charset="0"/>
                <a:cs typeface="Calibri" charset="0"/>
              </a:rPr>
              <a:t>What do we already know about Constructive Conversation Norms</a:t>
            </a:r>
            <a:r>
              <a:rPr lang="en-US" sz="4000" b="1" dirty="0">
                <a:ea typeface="Calibri" charset="0"/>
                <a:cs typeface="Calibri" charset="0"/>
              </a:rPr>
              <a:t> </a:t>
            </a:r>
            <a:r>
              <a:rPr lang="en-US" sz="4000" b="1" dirty="0" smtClean="0">
                <a:ea typeface="Calibri" charset="0"/>
                <a:cs typeface="Calibri" charset="0"/>
              </a:rPr>
              <a:t>and Skills?</a:t>
            </a:r>
            <a:endParaRPr lang="en-US" sz="4000" b="1" dirty="0"/>
          </a:p>
        </p:txBody>
      </p:sp>
      <p:sp>
        <p:nvSpPr>
          <p:cNvPr id="5" name="TextBox 4"/>
          <p:cNvSpPr txBox="1"/>
          <p:nvPr/>
        </p:nvSpPr>
        <p:spPr>
          <a:xfrm>
            <a:off x="49640" y="6372272"/>
            <a:ext cx="2837939" cy="461665"/>
          </a:xfrm>
          <a:prstGeom prst="rect">
            <a:avLst/>
          </a:prstGeom>
          <a:noFill/>
        </p:spPr>
        <p:txBody>
          <a:bodyPr wrap="square" rtlCol="0">
            <a:spAutoFit/>
          </a:bodyPr>
          <a:lstStyle/>
          <a:p>
            <a:r>
              <a:rPr lang="en-US" sz="2400" b="1" smtClean="0">
                <a:solidFill>
                  <a:schemeClr val="bg1"/>
                </a:solidFill>
              </a:rPr>
              <a:t>REVIEW ARTIFACTS</a:t>
            </a:r>
            <a:endParaRPr lang="en-US" sz="2400" b="1" dirty="0">
              <a:solidFill>
                <a:schemeClr val="bg1"/>
              </a:solidFill>
            </a:endParaRP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1149928" y="1384049"/>
            <a:ext cx="9462654" cy="48708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52206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PARAPHRASE</a:t>
            </a:r>
            <a:endParaRPr lang="en-US" sz="2400" b="1" dirty="0">
              <a:solidFill>
                <a:srgbClr val="FFFF00"/>
              </a:solidFill>
            </a:endParaRPr>
          </a:p>
        </p:txBody>
      </p:sp>
      <p:sp>
        <p:nvSpPr>
          <p:cNvPr id="3" name="Rectangle 2"/>
          <p:cNvSpPr/>
          <p:nvPr/>
        </p:nvSpPr>
        <p:spPr>
          <a:xfrm>
            <a:off x="7905205" y="369084"/>
            <a:ext cx="3928204" cy="3701763"/>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i="1" dirty="0" smtClean="0"/>
              <a:t>Hmmm. Student B began by saying, “I think you said… “Why did he say that?”</a:t>
            </a:r>
          </a:p>
          <a:p>
            <a:endParaRPr lang="en-US" i="1" dirty="0" smtClean="0"/>
          </a:p>
          <a:p>
            <a:r>
              <a:rPr lang="en-US" i="1" dirty="0" smtClean="0"/>
              <a:t>Oh yes. “I think you said” is one way we can begin to restate a partner’s idea.</a:t>
            </a:r>
          </a:p>
          <a:p>
            <a:endParaRPr lang="en-US" i="1" dirty="0" smtClean="0"/>
          </a:p>
          <a:p>
            <a:r>
              <a:rPr lang="en-US" i="1" dirty="0" smtClean="0"/>
              <a:t>Then, what did he say?</a:t>
            </a:r>
            <a:r>
              <a:rPr lang="en-US" i="1" dirty="0"/>
              <a:t> </a:t>
            </a:r>
            <a:r>
              <a:rPr lang="en-US" i="1" dirty="0" smtClean="0"/>
              <a:t>Let’s listen again.</a:t>
            </a:r>
          </a:p>
          <a:p>
            <a:endParaRPr lang="en-US" i="1" dirty="0"/>
          </a:p>
          <a:p>
            <a:r>
              <a:rPr lang="en-US" i="1" dirty="0" smtClean="0"/>
              <a:t>Oh he used his own words to paraphrase what his partner said. </a:t>
            </a:r>
          </a:p>
          <a:p>
            <a:pPr marL="457200" indent="-457200">
              <a:buFont typeface="Arial" charset="0"/>
              <a:buChar char="•"/>
            </a:pPr>
            <a:endParaRPr lang="en-US" sz="800" i="1" dirty="0" smtClean="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005" y="6328717"/>
            <a:ext cx="584200" cy="5969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941202434"/>
              </p:ext>
            </p:extLst>
          </p:nvPr>
        </p:nvGraphicFramePr>
        <p:xfrm>
          <a:off x="322728" y="4346342"/>
          <a:ext cx="11510681" cy="1706880"/>
        </p:xfrm>
        <a:graphic>
          <a:graphicData uri="http://schemas.openxmlformats.org/drawingml/2006/table">
            <a:tbl>
              <a:tblPr firstRow="1" firstCol="1" bandRow="1">
                <a:tableStyleId>{D7AC3CCA-C797-4891-BE02-D94E43425B78}</a:tableStyleId>
              </a:tblPr>
              <a:tblGrid>
                <a:gridCol w="1624080"/>
                <a:gridCol w="9886601"/>
              </a:tblGrid>
              <a:tr h="435259">
                <a:tc>
                  <a:txBody>
                    <a:bodyPr/>
                    <a:lstStyle/>
                    <a:p>
                      <a:pPr marL="0" marR="0" algn="r">
                        <a:spcBef>
                          <a:spcPts val="0"/>
                        </a:spcBef>
                        <a:spcAft>
                          <a:spcPts val="0"/>
                        </a:spcAf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800" b="0" dirty="0">
                          <a:effectLst/>
                        </a:rPr>
                        <a:t>I notice </a:t>
                      </a:r>
                      <a:r>
                        <a:rPr lang="en-US" sz="2800" b="0" dirty="0" smtClean="0">
                          <a:effectLst/>
                        </a:rPr>
                        <a:t>th</a:t>
                      </a:r>
                      <a:r>
                        <a:rPr lang="en-US" sz="2800" b="0" baseline="0" dirty="0" smtClean="0">
                          <a:effectLst/>
                        </a:rPr>
                        <a:t>e P</a:t>
                      </a:r>
                      <a:r>
                        <a:rPr lang="en-US" sz="2800" b="0" dirty="0" smtClean="0">
                          <a:effectLst/>
                        </a:rPr>
                        <a:t>resident</a:t>
                      </a:r>
                      <a:r>
                        <a:rPr lang="en-US" sz="2800" b="0" baseline="0" dirty="0" smtClean="0">
                          <a:effectLst/>
                        </a:rPr>
                        <a:t> is using a tool with the children in a classroom. </a:t>
                      </a:r>
                      <a:endParaRPr lang="en-US" sz="2800" b="0" dirty="0">
                        <a:effectLst/>
                        <a:latin typeface="Avenir Next" charset="0"/>
                        <a:ea typeface="Calibri" charset="0"/>
                        <a:cs typeface="Arial" charset="0"/>
                      </a:endParaRPr>
                    </a:p>
                  </a:txBody>
                  <a:tcPr marL="68580" marR="68580" marT="0" marB="0"/>
                </a:tc>
              </a:tr>
              <a:tr h="398215">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800" b="1" u="sng" dirty="0">
                          <a:effectLst/>
                        </a:rPr>
                        <a:t>I think you </a:t>
                      </a:r>
                      <a:r>
                        <a:rPr lang="en-US" sz="2800" b="1" u="sng" dirty="0" smtClean="0">
                          <a:effectLst/>
                        </a:rPr>
                        <a:t>said</a:t>
                      </a:r>
                      <a:r>
                        <a:rPr lang="en-US" sz="2800" b="0" u="none" baseline="0" dirty="0" smtClean="0">
                          <a:effectLst/>
                        </a:rPr>
                        <a:t> </a:t>
                      </a:r>
                      <a:r>
                        <a:rPr lang="en-US" sz="2800" dirty="0" smtClean="0">
                          <a:effectLst/>
                        </a:rPr>
                        <a:t>that President Obama is using a magnifying</a:t>
                      </a:r>
                      <a:r>
                        <a:rPr lang="en-US" sz="2800" baseline="0" dirty="0" smtClean="0">
                          <a:effectLst/>
                        </a:rPr>
                        <a:t> glass with the students.</a:t>
                      </a:r>
                      <a:endParaRPr lang="en-US" sz="2800" dirty="0">
                        <a:effectLst/>
                        <a:latin typeface="Avenir Next" charset="0"/>
                        <a:ea typeface="Calibri" charset="0"/>
                        <a:cs typeface="Arial" charset="0"/>
                      </a:endParaRPr>
                    </a:p>
                  </a:txBody>
                  <a:tcPr marL="68580" marR="68580" marT="0" marB="0"/>
                </a:tc>
              </a:tr>
            </a:tbl>
          </a:graphicData>
        </a:graphic>
      </p:graphicFrame>
      <p:pic>
        <p:nvPicPr>
          <p:cNvPr id="17" name="Picture 16" descr="/Users/mstaine/Desktop/ThinkAloudIcon.png"/>
          <p:cNvPicPr/>
          <p:nvPr/>
        </p:nvPicPr>
        <p:blipFill>
          <a:blip r:embed="rId4">
            <a:extLst>
              <a:ext uri="{28A0092B-C50C-407E-A947-70E740481C1C}">
                <a14:useLocalDpi xmlns:a14="http://schemas.microsoft.com/office/drawing/2010/main" val="0"/>
              </a:ext>
            </a:extLst>
          </a:blip>
          <a:srcRect/>
          <a:stretch>
            <a:fillRect/>
          </a:stretch>
        </p:blipFill>
        <p:spPr bwMode="auto">
          <a:xfrm>
            <a:off x="6522236" y="369084"/>
            <a:ext cx="1090869" cy="113447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obamakids.jpg"/>
          <p:cNvPicPr/>
          <p:nvPr/>
        </p:nvPicPr>
        <p:blipFill>
          <a:blip r:embed="rId5">
            <a:extLst>
              <a:ext uri="{28A0092B-C50C-407E-A947-70E740481C1C}">
                <a14:useLocalDpi xmlns:a14="http://schemas.microsoft.com/office/drawing/2010/main" val="0"/>
              </a:ext>
            </a:extLst>
          </a:blip>
          <a:srcRect/>
          <a:stretch>
            <a:fillRect/>
          </a:stretch>
        </p:blipFill>
        <p:spPr bwMode="auto">
          <a:xfrm>
            <a:off x="322728" y="286367"/>
            <a:ext cx="5263425" cy="38011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3003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bamakids.jpg"/>
          <p:cNvPicPr/>
          <p:nvPr/>
        </p:nvPicPr>
        <p:blipFill>
          <a:blip r:embed="rId3">
            <a:extLst>
              <a:ext uri="{28A0092B-C50C-407E-A947-70E740481C1C}">
                <a14:useLocalDpi xmlns:a14="http://schemas.microsoft.com/office/drawing/2010/main" val="0"/>
              </a:ext>
            </a:extLst>
          </a:blip>
          <a:srcRect/>
          <a:stretch>
            <a:fillRect/>
          </a:stretch>
        </p:blipFill>
        <p:spPr bwMode="auto">
          <a:xfrm>
            <a:off x="6549081" y="82910"/>
            <a:ext cx="5284328" cy="4065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208012" y="277574"/>
            <a:ext cx="5870056" cy="858499"/>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smtClean="0"/>
          </a:p>
          <a:p>
            <a:r>
              <a:rPr lang="en-US" sz="2400" dirty="0" smtClean="0"/>
              <a:t>Let’s practice </a:t>
            </a:r>
            <a:r>
              <a:rPr lang="en-US" sz="2400" b="1" dirty="0" smtClean="0"/>
              <a:t>paraphrasing</a:t>
            </a:r>
            <a:r>
              <a:rPr lang="en-US" sz="2400" dirty="0" smtClean="0"/>
              <a:t> again.  I will be Student A and you will be Student B.</a:t>
            </a:r>
          </a:p>
          <a:p>
            <a:endParaRPr 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221214507"/>
              </p:ext>
            </p:extLst>
          </p:nvPr>
        </p:nvGraphicFramePr>
        <p:xfrm>
          <a:off x="208012" y="4987792"/>
          <a:ext cx="11510681" cy="1280160"/>
        </p:xfrm>
        <a:graphic>
          <a:graphicData uri="http://schemas.openxmlformats.org/drawingml/2006/table">
            <a:tbl>
              <a:tblPr firstRow="1" firstCol="1" bandRow="1">
                <a:tableStyleId>{D7AC3CCA-C797-4891-BE02-D94E43425B78}</a:tableStyleId>
              </a:tblPr>
              <a:tblGrid>
                <a:gridCol w="2177876"/>
                <a:gridCol w="9332805"/>
              </a:tblGrid>
              <a:tr h="435259">
                <a:tc>
                  <a:txBody>
                    <a:bodyPr/>
                    <a:lstStyle/>
                    <a:p>
                      <a:pPr marL="0" marR="0" algn="r">
                        <a:spcBef>
                          <a:spcPts val="0"/>
                        </a:spcBef>
                        <a:spcAft>
                          <a:spcPts val="0"/>
                        </a:spcAf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800" b="0" dirty="0">
                          <a:effectLst/>
                        </a:rPr>
                        <a:t>I notice </a:t>
                      </a:r>
                      <a:r>
                        <a:rPr lang="en-US" sz="2800" b="0" dirty="0" smtClean="0">
                          <a:effectLst/>
                        </a:rPr>
                        <a:t>th</a:t>
                      </a:r>
                      <a:r>
                        <a:rPr lang="en-US" sz="2800" b="0" baseline="0" dirty="0" smtClean="0">
                          <a:effectLst/>
                        </a:rPr>
                        <a:t>e P</a:t>
                      </a:r>
                      <a:r>
                        <a:rPr lang="en-US" sz="2800" b="0" dirty="0" smtClean="0">
                          <a:effectLst/>
                        </a:rPr>
                        <a:t>resident</a:t>
                      </a:r>
                      <a:r>
                        <a:rPr lang="en-US" sz="2800" b="0" baseline="0" dirty="0" smtClean="0">
                          <a:effectLst/>
                        </a:rPr>
                        <a:t> is using a tool with the children in a classroom. </a:t>
                      </a:r>
                      <a:endParaRPr lang="en-US" sz="2800" b="0" dirty="0">
                        <a:effectLst/>
                        <a:latin typeface="Avenir Next" charset="0"/>
                        <a:ea typeface="Calibri" charset="0"/>
                        <a:cs typeface="Arial" charset="0"/>
                      </a:endParaRPr>
                    </a:p>
                  </a:txBody>
                  <a:tcPr marL="68580" marR="68580" marT="0" marB="0"/>
                </a:tc>
              </a:tr>
              <a:tr h="398215">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endParaRPr lang="en-US" sz="2800" dirty="0">
                        <a:effectLst/>
                        <a:latin typeface="Avenir Next" charset="0"/>
                        <a:ea typeface="Calibri" charset="0"/>
                        <a:cs typeface="Arial" charset="0"/>
                      </a:endParaRPr>
                    </a:p>
                  </a:txBody>
                  <a:tcPr marL="68580" marR="68580" marT="0" marB="0"/>
                </a:tc>
              </a:tr>
            </a:tbl>
          </a:graphicData>
        </a:graphic>
      </p:graphicFrame>
      <p:sp>
        <p:nvSpPr>
          <p:cNvPr id="6" name="TextBox 5"/>
          <p:cNvSpPr txBox="1"/>
          <p:nvPr/>
        </p:nvSpPr>
        <p:spPr>
          <a:xfrm>
            <a:off x="2485047" y="5750026"/>
            <a:ext cx="9233646" cy="677108"/>
          </a:xfrm>
          <a:prstGeom prst="rect">
            <a:avLst/>
          </a:prstGeom>
          <a:noFill/>
        </p:spPr>
        <p:txBody>
          <a:bodyPr wrap="square" rtlCol="0">
            <a:spAutoFit/>
          </a:bodyPr>
          <a:lstStyle/>
          <a:p>
            <a:pPr>
              <a:tabLst>
                <a:tab pos="5130800" algn="l"/>
              </a:tabLst>
            </a:pPr>
            <a:r>
              <a:rPr lang="en-US" sz="3200" b="1" i="1" dirty="0" smtClean="0">
                <a:solidFill>
                  <a:srgbClr val="FF0000"/>
                </a:solidFill>
                <a:latin typeface="Avenir Next" charset="0"/>
                <a:ea typeface="Calibri" charset="0"/>
                <a:cs typeface="Arial" charset="0"/>
              </a:rPr>
              <a:t>Now, what does Student B say?</a:t>
            </a:r>
            <a:endParaRPr lang="en-US" sz="3200" b="1" i="1" dirty="0">
              <a:solidFill>
                <a:srgbClr val="FF0000"/>
              </a:solidFill>
              <a:latin typeface="Avenir Next" charset="0"/>
              <a:ea typeface="Calibri" charset="0"/>
              <a:cs typeface="Arial" charset="0"/>
            </a:endParaRPr>
          </a:p>
          <a:p>
            <a:pPr>
              <a:tabLst>
                <a:tab pos="5130800" algn="l"/>
              </a:tabLst>
            </a:pPr>
            <a:endParaRPr lang="en-US" sz="600" dirty="0">
              <a:latin typeface="Avenir Next" charset="0"/>
              <a:ea typeface="Calibri" charset="0"/>
              <a:cs typeface="Arial" charset="0"/>
            </a:endParaRPr>
          </a:p>
        </p:txBody>
      </p:sp>
      <p:grpSp>
        <p:nvGrpSpPr>
          <p:cNvPr id="7" name="Group 6"/>
          <p:cNvGrpSpPr/>
          <p:nvPr/>
        </p:nvGrpSpPr>
        <p:grpSpPr>
          <a:xfrm>
            <a:off x="4623987" y="2393124"/>
            <a:ext cx="1689588" cy="1645403"/>
            <a:chOff x="466027" y="4231661"/>
            <a:chExt cx="1969492" cy="214590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466027" y="5889502"/>
              <a:ext cx="1510911" cy="488059"/>
            </a:xfrm>
            <a:prstGeom prst="rect">
              <a:avLst/>
            </a:prstGeom>
            <a:noFill/>
          </p:spPr>
          <p:txBody>
            <a:bodyPr wrap="none" rtlCol="0">
              <a:spAutoFit/>
            </a:bodyPr>
            <a:lstStyle/>
            <a:p>
              <a:r>
                <a:rPr lang="en-US" sz="2400" b="1" dirty="0" smtClean="0"/>
                <a:t>TURN &amp; TALK</a:t>
              </a:r>
              <a:endParaRPr lang="en-US" sz="2400" b="1" dirty="0"/>
            </a:p>
          </p:txBody>
        </p:sp>
      </p:grpSp>
      <p:graphicFrame>
        <p:nvGraphicFramePr>
          <p:cNvPr id="10" name="Table 9"/>
          <p:cNvGraphicFramePr>
            <a:graphicFrameLocks noGrp="1"/>
          </p:cNvGraphicFramePr>
          <p:nvPr>
            <p:extLst>
              <p:ext uri="{D42A27DB-BD31-4B8C-83A1-F6EECF244321}">
                <p14:modId xmlns:p14="http://schemas.microsoft.com/office/powerpoint/2010/main" val="1542033586"/>
              </p:ext>
            </p:extLst>
          </p:nvPr>
        </p:nvGraphicFramePr>
        <p:xfrm>
          <a:off x="354535" y="1530801"/>
          <a:ext cx="4267074" cy="2651760"/>
        </p:xfrm>
        <a:graphic>
          <a:graphicData uri="http://schemas.openxmlformats.org/drawingml/2006/table">
            <a:tbl>
              <a:tblPr firstRow="1" bandRow="1">
                <a:tableStyleId>{073A0DAA-6AF3-43AB-8588-CEC1D06C72B9}</a:tableStyleId>
              </a:tblPr>
              <a:tblGrid>
                <a:gridCol w="4267074"/>
              </a:tblGrid>
              <a:tr h="482851">
                <a:tc>
                  <a:txBody>
                    <a:bodyPr/>
                    <a:lstStyle/>
                    <a:p>
                      <a:pPr algn="ctr"/>
                      <a:r>
                        <a:rPr lang="en-US" sz="2800" dirty="0" smtClean="0">
                          <a:solidFill>
                            <a:schemeClr val="bg1"/>
                          </a:solidFill>
                        </a:rPr>
                        <a:t>RESPONSE</a:t>
                      </a:r>
                      <a:r>
                        <a:rPr lang="en-US" sz="2800" baseline="0" dirty="0" smtClean="0">
                          <a:solidFill>
                            <a:schemeClr val="bg1"/>
                          </a:solidFill>
                        </a:rPr>
                        <a:t> STARTERS</a:t>
                      </a:r>
                      <a:endParaRPr lang="en-US" sz="2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80311">
                <a:tc>
                  <a:txBody>
                    <a:bodyPr/>
                    <a:lstStyle/>
                    <a:p>
                      <a:pPr algn="ctr"/>
                      <a:r>
                        <a:rPr lang="en-US" sz="2800" b="1" dirty="0" smtClean="0"/>
                        <a:t> Paraphrasing</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083235">
                <a:tc>
                  <a:txBody>
                    <a:bodyPr/>
                    <a:lstStyle/>
                    <a:p>
                      <a:pPr algn="ctr"/>
                      <a:r>
                        <a:rPr lang="en-US" sz="2800" dirty="0" smtClean="0"/>
                        <a:t>I heard you say…</a:t>
                      </a:r>
                    </a:p>
                    <a:p>
                      <a:endParaRPr lang="en-US" sz="1400" dirty="0" smtClean="0"/>
                    </a:p>
                    <a:p>
                      <a:pPr algn="ctr"/>
                      <a:r>
                        <a:rPr lang="en-US" sz="2800" dirty="0" smtClean="0"/>
                        <a:t>I think you said…</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05206">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bl>
          </a:graphicData>
        </a:graphic>
      </p:graphicFrame>
    </p:spTree>
    <p:extLst>
      <p:ext uri="{BB962C8B-B14F-4D97-AF65-F5344CB8AC3E}">
        <p14:creationId xmlns:p14="http://schemas.microsoft.com/office/powerpoint/2010/main" val="50930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878" y="1698211"/>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a:t>
            </a:r>
            <a:r>
              <a:rPr lang="en-US" sz="2400" b="1" dirty="0">
                <a:solidFill>
                  <a:srgbClr val="FFFF00"/>
                </a:solidFill>
              </a:rPr>
              <a:t>2</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633614" y="4203998"/>
            <a:ext cx="2753397"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642" y="342613"/>
            <a:ext cx="2960370" cy="839689"/>
          </a:xfrm>
          <a:prstGeom prst="rect">
            <a:avLst/>
          </a:prstGeom>
          <a:ln w="38100">
            <a:solidFill>
              <a:schemeClr val="accent1"/>
            </a:solidFill>
          </a:ln>
        </p:spPr>
      </p:pic>
      <p:pic>
        <p:nvPicPr>
          <p:cNvPr id="11" name="Picture 10" descr="obamakids.jpg"/>
          <p:cNvPicPr/>
          <p:nvPr/>
        </p:nvPicPr>
        <p:blipFill>
          <a:blip r:embed="rId7">
            <a:extLst>
              <a:ext uri="{28A0092B-C50C-407E-A947-70E740481C1C}">
                <a14:useLocalDpi xmlns:a14="http://schemas.microsoft.com/office/drawing/2010/main" val="0"/>
              </a:ext>
            </a:extLst>
          </a:blip>
          <a:srcRect/>
          <a:stretch>
            <a:fillRect/>
          </a:stretch>
        </p:blipFill>
        <p:spPr bwMode="auto">
          <a:xfrm>
            <a:off x="3601616" y="138976"/>
            <a:ext cx="8437067" cy="6016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5883" y="5463237"/>
            <a:ext cx="812800" cy="812800"/>
          </a:xfrm>
          <a:prstGeom prst="rect">
            <a:avLst/>
          </a:prstGeom>
        </p:spPr>
      </p:pic>
    </p:spTree>
    <p:extLst>
      <p:ext uri="{BB962C8B-B14F-4D97-AF65-F5344CB8AC3E}">
        <p14:creationId xmlns:p14="http://schemas.microsoft.com/office/powerpoint/2010/main" val="7003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2445" fill="hold"/>
                                        <p:tgtEl>
                                          <p:spTgt spid="4"/>
                                        </p:tgtEl>
                                      </p:cBhvr>
                                    </p:cmd>
                                  </p:childTnLst>
                                </p:cTn>
                              </p:par>
                            </p:childTnLst>
                          </p:cTn>
                        </p:par>
                      </p:childTnLst>
                    </p:cTn>
                  </p:par>
                </p:childTnLst>
              </p:cTn>
              <p:nextCondLst>
                <p:cond evt="onClick" delay="0">
                  <p:tgtEl>
                    <p:spTgt spid="4"/>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PARAPHRASE</a:t>
            </a:r>
            <a:endParaRPr lang="en-US" sz="2400" b="1" dirty="0">
              <a:solidFill>
                <a:srgbClr val="FFFF00"/>
              </a:solidFill>
            </a:endParaRPr>
          </a:p>
        </p:txBody>
      </p:sp>
      <p:sp>
        <p:nvSpPr>
          <p:cNvPr id="3" name="Rectangle 2"/>
          <p:cNvSpPr/>
          <p:nvPr/>
        </p:nvSpPr>
        <p:spPr>
          <a:xfrm>
            <a:off x="6060141" y="287928"/>
            <a:ext cx="5773268" cy="3828577"/>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400" i="1" dirty="0" smtClean="0"/>
              <a:t>Hmmm. Student B began by saying, “I think you said… “Why did he say that?”</a:t>
            </a:r>
          </a:p>
          <a:p>
            <a:pPr marL="457200" indent="-457200">
              <a:buFont typeface="Arial" charset="0"/>
              <a:buChar char="•"/>
            </a:pPr>
            <a:endParaRPr lang="en-US" sz="800" i="1" dirty="0" smtClean="0"/>
          </a:p>
          <a:p>
            <a:pPr marL="457200" indent="-457200">
              <a:buFont typeface="Arial" charset="0"/>
              <a:buChar char="•"/>
            </a:pPr>
            <a:endParaRPr lang="en-US" sz="800" i="1" dirty="0" smtClean="0"/>
          </a:p>
          <a:p>
            <a:pPr marL="457200" indent="-457200">
              <a:buFont typeface="Arial" charset="0"/>
              <a:buChar char="•"/>
            </a:pPr>
            <a:r>
              <a:rPr lang="en-US" sz="2400" i="1" dirty="0" smtClean="0"/>
              <a:t>Oh yes. “I think you said” is one way we can begin to restate a partner’s idea.</a:t>
            </a:r>
          </a:p>
          <a:p>
            <a:pPr marL="457200" indent="-457200">
              <a:buFont typeface="Arial" charset="0"/>
              <a:buChar char="•"/>
            </a:pPr>
            <a:endParaRPr lang="en-US" sz="800" i="1" dirty="0" smtClean="0"/>
          </a:p>
          <a:p>
            <a:pPr marL="457200" indent="-457200">
              <a:buFont typeface="Arial" charset="0"/>
              <a:buChar char="•"/>
            </a:pPr>
            <a:endParaRPr lang="en-US" sz="800" i="1" dirty="0" smtClean="0"/>
          </a:p>
          <a:p>
            <a:pPr marL="457200" indent="-457200">
              <a:buFont typeface="Arial" charset="0"/>
              <a:buChar char="•"/>
            </a:pPr>
            <a:r>
              <a:rPr lang="en-US" sz="2400" i="1" dirty="0" smtClean="0"/>
              <a:t>Then, what did he say?</a:t>
            </a:r>
            <a:r>
              <a:rPr lang="en-US" sz="2400" i="1" dirty="0"/>
              <a:t> </a:t>
            </a:r>
            <a:r>
              <a:rPr lang="en-US" sz="2400" i="1" dirty="0" smtClean="0"/>
              <a:t>Let’s listen again.</a:t>
            </a:r>
          </a:p>
          <a:p>
            <a:pPr marL="457200" indent="-457200">
              <a:buFont typeface="Arial" charset="0"/>
              <a:buChar char="•"/>
            </a:pPr>
            <a:endParaRPr lang="en-US" sz="800" i="1" dirty="0" smtClean="0"/>
          </a:p>
          <a:p>
            <a:pPr marL="457200" indent="-457200">
              <a:buFont typeface="Arial" charset="0"/>
              <a:buChar char="•"/>
            </a:pPr>
            <a:endParaRPr lang="en-US" sz="800" i="1" dirty="0"/>
          </a:p>
          <a:p>
            <a:pPr marL="457200" indent="-457200">
              <a:buFont typeface="Arial" charset="0"/>
              <a:buChar char="•"/>
            </a:pPr>
            <a:r>
              <a:rPr lang="en-US" sz="2400" i="1" dirty="0"/>
              <a:t>H</a:t>
            </a:r>
            <a:r>
              <a:rPr lang="en-US" sz="2400" i="1" dirty="0" smtClean="0"/>
              <a:t>e used his own words to paraphrase what his partner said. </a:t>
            </a:r>
          </a:p>
          <a:p>
            <a:pPr marL="457200" indent="-457200">
              <a:buFont typeface="Arial" charset="0"/>
              <a:buChar char="•"/>
            </a:pPr>
            <a:endParaRPr lang="en-US" sz="800" i="1" dirty="0" smtClean="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005" y="6328717"/>
            <a:ext cx="584200" cy="5969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28" y="287928"/>
            <a:ext cx="4197988" cy="1134472"/>
          </a:xfrm>
          <a:prstGeom prst="rect">
            <a:avLst/>
          </a:prstGeom>
          <a:ln w="38100">
            <a:solidFill>
              <a:schemeClr val="accent1"/>
            </a:solidFill>
          </a:ln>
        </p:spPr>
      </p:pic>
      <p:pic>
        <p:nvPicPr>
          <p:cNvPr id="17" name="Picture 16" descr="/Users/mstaine/Desktop/ThinkAloudIcon.png"/>
          <p:cNvPicPr/>
          <p:nvPr/>
        </p:nvPicPr>
        <p:blipFill>
          <a:blip r:embed="rId5">
            <a:extLst>
              <a:ext uri="{28A0092B-C50C-407E-A947-70E740481C1C}">
                <a14:useLocalDpi xmlns:a14="http://schemas.microsoft.com/office/drawing/2010/main" val="0"/>
              </a:ext>
            </a:extLst>
          </a:blip>
          <a:srcRect/>
          <a:stretch>
            <a:fillRect/>
          </a:stretch>
        </p:blipFill>
        <p:spPr bwMode="auto">
          <a:xfrm>
            <a:off x="4744994" y="287928"/>
            <a:ext cx="1090869" cy="113447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Table 7"/>
          <p:cNvGraphicFramePr>
            <a:graphicFrameLocks noGrp="1"/>
          </p:cNvGraphicFramePr>
          <p:nvPr>
            <p:extLst>
              <p:ext uri="{D42A27DB-BD31-4B8C-83A1-F6EECF244321}">
                <p14:modId xmlns:p14="http://schemas.microsoft.com/office/powerpoint/2010/main" val="953957028"/>
              </p:ext>
            </p:extLst>
          </p:nvPr>
        </p:nvGraphicFramePr>
        <p:xfrm>
          <a:off x="322728" y="4446726"/>
          <a:ext cx="11510681" cy="1706880"/>
        </p:xfrm>
        <a:graphic>
          <a:graphicData uri="http://schemas.openxmlformats.org/drawingml/2006/table">
            <a:tbl>
              <a:tblPr firstRow="1" firstCol="1" bandRow="1">
                <a:tableStyleId>{D7AC3CCA-C797-4891-BE02-D94E43425B78}</a:tableStyleId>
              </a:tblPr>
              <a:tblGrid>
                <a:gridCol w="1639008"/>
                <a:gridCol w="9871673"/>
              </a:tblGrid>
              <a:tr h="333307">
                <a:tc>
                  <a:txBody>
                    <a:bodyPr/>
                    <a:lstStyle/>
                    <a:p>
                      <a:pPr marL="0" marR="0" algn="r">
                        <a:spcBef>
                          <a:spcPts val="0"/>
                        </a:spcBef>
                        <a:spcAft>
                          <a:spcPts val="0"/>
                        </a:spcAft>
                      </a:pPr>
                      <a:r>
                        <a:rPr lang="en-US" sz="2800" smtClean="0">
                          <a:effectLst/>
                        </a:rPr>
                        <a:t>Student A:</a:t>
                      </a:r>
                      <a:endParaRPr lang="en-US" sz="2800">
                        <a:effectLst/>
                        <a:latin typeface="Avenir Next" charset="0"/>
                        <a:ea typeface="Calibri" charset="0"/>
                        <a:cs typeface="Arial" charset="0"/>
                      </a:endParaRPr>
                    </a:p>
                  </a:txBody>
                  <a:tcPr marL="68580" marR="68580" marT="0" marB="0"/>
                </a:tc>
                <a:tc>
                  <a:txBody>
                    <a:bodyPr/>
                    <a:lstStyle/>
                    <a:p>
                      <a:pPr rtl="0" eaLnBrk="1" fontAlgn="t" latinLnBrk="0" hangingPunct="1"/>
                      <a:r>
                        <a:rPr lang="en-US" sz="2800" b="0" i="0" u="none" strike="noStrike" kern="1200" dirty="0" smtClean="0">
                          <a:solidFill>
                            <a:schemeClr val="tx1"/>
                          </a:solidFill>
                          <a:effectLst/>
                          <a:latin typeface="+mn-lt"/>
                          <a:ea typeface="+mn-ea"/>
                          <a:cs typeface="+mn-cs"/>
                        </a:rPr>
                        <a:t>I notice the boy is also</a:t>
                      </a:r>
                      <a:r>
                        <a:rPr lang="en-US" sz="2800" b="0" i="0" u="none" strike="noStrike" kern="1200" baseline="0" dirty="0" smtClean="0">
                          <a:solidFill>
                            <a:schemeClr val="tx1"/>
                          </a:solidFill>
                          <a:effectLst/>
                          <a:latin typeface="+mn-lt"/>
                          <a:ea typeface="+mn-ea"/>
                          <a:cs typeface="+mn-cs"/>
                        </a:rPr>
                        <a:t> looking through a magnifying glass just like the President. </a:t>
                      </a:r>
                      <a:endParaRPr lang="en-US" sz="2800" b="0" i="0" u="none" strike="noStrike" kern="1200" dirty="0" smtClean="0">
                        <a:solidFill>
                          <a:schemeClr val="tx1"/>
                        </a:solidFill>
                        <a:effectLst/>
                        <a:latin typeface="+mn-lt"/>
                        <a:ea typeface="+mn-ea"/>
                        <a:cs typeface="+mn-cs"/>
                      </a:endParaRPr>
                    </a:p>
                  </a:txBody>
                  <a:tcPr marL="68580" marR="68580" marT="0" marB="0"/>
                </a:tc>
              </a:tr>
              <a:tr h="602414">
                <a:tc>
                  <a:txBody>
                    <a:bodyPr/>
                    <a:lstStyle/>
                    <a:p>
                      <a:pPr marL="0" marR="0" algn="r">
                        <a:spcBef>
                          <a:spcPts val="0"/>
                        </a:spcBef>
                        <a:spcAft>
                          <a:spcPts val="0"/>
                        </a:spcAft>
                      </a:pPr>
                      <a:r>
                        <a:rPr lang="en-US" sz="2800" smtClean="0">
                          <a:effectLst/>
                        </a:rPr>
                        <a:t>Student B:</a:t>
                      </a:r>
                      <a:endParaRPr lang="en-US" sz="2800" dirty="0">
                        <a:effectLst/>
                        <a:latin typeface="Avenir Next" charset="0"/>
                        <a:ea typeface="Calibri" charset="0"/>
                        <a:cs typeface="Arial" charset="0"/>
                      </a:endParaRPr>
                    </a:p>
                  </a:txBody>
                  <a:tcPr marL="68580" marR="68580" marT="0" marB="0"/>
                </a:tc>
                <a:tc>
                  <a:txBody>
                    <a:bodyPr/>
                    <a:lstStyle/>
                    <a:p>
                      <a:pPr rtl="0" eaLnBrk="1" fontAlgn="t" latinLnBrk="0" hangingPunct="1"/>
                      <a:r>
                        <a:rPr lang="en-US" sz="2800" b="1" i="0" u="sng" strike="noStrike" kern="1200" dirty="0" smtClean="0">
                          <a:solidFill>
                            <a:schemeClr val="tx1"/>
                          </a:solidFill>
                          <a:effectLst/>
                          <a:latin typeface="+mn-lt"/>
                          <a:ea typeface="+mn-ea"/>
                          <a:cs typeface="+mn-cs"/>
                        </a:rPr>
                        <a:t>I think you said</a:t>
                      </a:r>
                      <a:r>
                        <a:rPr lang="en-US" sz="2800" b="0" i="0" u="none" strike="noStrike" kern="1200" dirty="0" smtClean="0">
                          <a:solidFill>
                            <a:schemeClr val="tx1"/>
                          </a:solidFill>
                          <a:effectLst/>
                          <a:latin typeface="+mn-lt"/>
                          <a:ea typeface="+mn-ea"/>
                          <a:cs typeface="+mn-cs"/>
                        </a:rPr>
                        <a:t> the boy is</a:t>
                      </a:r>
                      <a:r>
                        <a:rPr lang="en-US" sz="2800" b="0" i="0" u="none" strike="noStrike" kern="1200" baseline="0" dirty="0" smtClean="0">
                          <a:solidFill>
                            <a:schemeClr val="tx1"/>
                          </a:solidFill>
                          <a:effectLst/>
                          <a:latin typeface="+mn-lt"/>
                          <a:ea typeface="+mn-ea"/>
                          <a:cs typeface="+mn-cs"/>
                        </a:rPr>
                        <a:t> </a:t>
                      </a:r>
                      <a:r>
                        <a:rPr lang="en-US" sz="2800" b="0" i="0" u="none" strike="noStrike" kern="1200" dirty="0" smtClean="0">
                          <a:solidFill>
                            <a:schemeClr val="tx1"/>
                          </a:solidFill>
                          <a:effectLst/>
                          <a:latin typeface="+mn-lt"/>
                          <a:ea typeface="+mn-ea"/>
                          <a:cs typeface="+mn-cs"/>
                        </a:rPr>
                        <a:t>doing</a:t>
                      </a:r>
                      <a:r>
                        <a:rPr lang="en-US" sz="2800" b="0" i="0" u="none" strike="noStrike" kern="1200" baseline="0" dirty="0" smtClean="0">
                          <a:solidFill>
                            <a:schemeClr val="tx1"/>
                          </a:solidFill>
                          <a:effectLst/>
                          <a:latin typeface="+mn-lt"/>
                          <a:ea typeface="+mn-ea"/>
                          <a:cs typeface="+mn-cs"/>
                        </a:rPr>
                        <a:t> the same thing as President Obama.</a:t>
                      </a:r>
                      <a:endParaRPr lang="en-US" sz="2800" b="0" i="0" u="none" strike="noStrike" kern="1200" dirty="0" smtClean="0">
                        <a:solidFill>
                          <a:schemeClr val="tx1"/>
                        </a:solidFill>
                        <a:effectLst/>
                        <a:latin typeface="+mn-lt"/>
                        <a:ea typeface="+mn-ea"/>
                        <a:cs typeface="+mn-cs"/>
                      </a:endParaRPr>
                    </a:p>
                  </a:txBody>
                  <a:tcPr marL="68580" marR="68580" marT="0" marB="0"/>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2861094"/>
              </p:ext>
            </p:extLst>
          </p:nvPr>
        </p:nvGraphicFramePr>
        <p:xfrm>
          <a:off x="322728" y="1629856"/>
          <a:ext cx="4267074" cy="2651760"/>
        </p:xfrm>
        <a:graphic>
          <a:graphicData uri="http://schemas.openxmlformats.org/drawingml/2006/table">
            <a:tbl>
              <a:tblPr firstRow="1" bandRow="1">
                <a:tableStyleId>{073A0DAA-6AF3-43AB-8588-CEC1D06C72B9}</a:tableStyleId>
              </a:tblPr>
              <a:tblGrid>
                <a:gridCol w="4267074"/>
              </a:tblGrid>
              <a:tr h="482851">
                <a:tc>
                  <a:txBody>
                    <a:bodyPr/>
                    <a:lstStyle/>
                    <a:p>
                      <a:pPr algn="ctr"/>
                      <a:r>
                        <a:rPr lang="en-US" sz="2800" dirty="0" smtClean="0">
                          <a:solidFill>
                            <a:schemeClr val="bg1"/>
                          </a:solidFill>
                        </a:rPr>
                        <a:t>RESPONSE</a:t>
                      </a:r>
                      <a:r>
                        <a:rPr lang="en-US" sz="2800" baseline="0" dirty="0" smtClean="0">
                          <a:solidFill>
                            <a:schemeClr val="bg1"/>
                          </a:solidFill>
                        </a:rPr>
                        <a:t> STARTERS</a:t>
                      </a:r>
                      <a:endParaRPr lang="en-US" sz="2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80311">
                <a:tc>
                  <a:txBody>
                    <a:bodyPr/>
                    <a:lstStyle/>
                    <a:p>
                      <a:pPr algn="ctr"/>
                      <a:r>
                        <a:rPr lang="en-US" sz="2800" b="1" dirty="0" smtClean="0"/>
                        <a:t> Paraphrasing</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1083235">
                <a:tc>
                  <a:txBody>
                    <a:bodyPr/>
                    <a:lstStyle/>
                    <a:p>
                      <a:pPr algn="ctr"/>
                      <a:r>
                        <a:rPr lang="en-US" sz="2800" dirty="0" smtClean="0"/>
                        <a:t>I heard you say…</a:t>
                      </a:r>
                    </a:p>
                    <a:p>
                      <a:endParaRPr lang="en-US" sz="1400" dirty="0" smtClean="0"/>
                    </a:p>
                    <a:p>
                      <a:pPr algn="ctr"/>
                      <a:r>
                        <a:rPr lang="en-US" sz="2800" dirty="0" smtClean="0"/>
                        <a:t>I think you said…</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05206">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Tree>
    <p:extLst>
      <p:ext uri="{BB962C8B-B14F-4D97-AF65-F5344CB8AC3E}">
        <p14:creationId xmlns:p14="http://schemas.microsoft.com/office/powerpoint/2010/main" val="953795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dissolv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dissolve">
                                      <p:cBhvr>
                                        <p:cTn id="22" dur="500"/>
                                        <p:tgtEl>
                                          <p:spTgt spid="3">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8" y="287928"/>
            <a:ext cx="3681345" cy="1020554"/>
          </a:xfrm>
          <a:prstGeom prst="rect">
            <a:avLst/>
          </a:prstGeom>
          <a:ln w="38100">
            <a:solidFill>
              <a:schemeClr val="accent1"/>
            </a:solidFill>
          </a:ln>
        </p:spPr>
      </p:pic>
      <p:pic>
        <p:nvPicPr>
          <p:cNvPr id="3" name="Picture 2" descr="obamakids.jpg"/>
          <p:cNvPicPr/>
          <p:nvPr/>
        </p:nvPicPr>
        <p:blipFill>
          <a:blip r:embed="rId4">
            <a:extLst>
              <a:ext uri="{28A0092B-C50C-407E-A947-70E740481C1C}">
                <a14:useLocalDpi xmlns:a14="http://schemas.microsoft.com/office/drawing/2010/main" val="0"/>
              </a:ext>
            </a:extLst>
          </a:blip>
          <a:srcRect/>
          <a:stretch>
            <a:fillRect/>
          </a:stretch>
        </p:blipFill>
        <p:spPr bwMode="auto">
          <a:xfrm>
            <a:off x="5066523" y="116005"/>
            <a:ext cx="6962829" cy="45841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322729" y="2196190"/>
            <a:ext cx="2691060" cy="25039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800" dirty="0" smtClean="0"/>
              <a:t>Let’s practice </a:t>
            </a:r>
            <a:r>
              <a:rPr lang="en-US" sz="2800" b="1" dirty="0" smtClean="0"/>
              <a:t>paraphrasing</a:t>
            </a:r>
            <a:r>
              <a:rPr lang="en-US" sz="2800" dirty="0" smtClean="0"/>
              <a:t> again.  I will be Student A and you will be Student B.</a:t>
            </a:r>
          </a:p>
          <a:p>
            <a:endParaRPr lang="en-US" sz="1400" dirty="0"/>
          </a:p>
        </p:txBody>
      </p:sp>
      <p:grpSp>
        <p:nvGrpSpPr>
          <p:cNvPr id="7" name="Group 6"/>
          <p:cNvGrpSpPr/>
          <p:nvPr/>
        </p:nvGrpSpPr>
        <p:grpSpPr>
          <a:xfrm>
            <a:off x="3227927" y="1393162"/>
            <a:ext cx="1747455" cy="1511624"/>
            <a:chOff x="1032227" y="4257318"/>
            <a:chExt cx="2036946" cy="1971428"/>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1482" y="4257318"/>
              <a:ext cx="1847691" cy="1595536"/>
            </a:xfrm>
            <a:prstGeom prst="rect">
              <a:avLst/>
            </a:prstGeom>
          </p:spPr>
        </p:pic>
        <p:sp>
          <p:nvSpPr>
            <p:cNvPr id="9" name="TextBox 8"/>
            <p:cNvSpPr txBox="1"/>
            <p:nvPr/>
          </p:nvSpPr>
          <p:spPr>
            <a:xfrm>
              <a:off x="1032227" y="5740687"/>
              <a:ext cx="1510911" cy="488059"/>
            </a:xfrm>
            <a:prstGeom prst="rect">
              <a:avLst/>
            </a:prstGeom>
            <a:noFill/>
          </p:spPr>
          <p:txBody>
            <a:bodyPr wrap="none" rtlCol="0">
              <a:spAutoFit/>
            </a:bodyPr>
            <a:lstStyle/>
            <a:p>
              <a:r>
                <a:rPr lang="en-US" sz="2400" b="1" dirty="0" smtClean="0"/>
                <a:t>TURN &amp; TALK</a:t>
              </a:r>
              <a:endParaRPr lang="en-US" sz="2400" b="1" dirty="0"/>
            </a:p>
          </p:txBody>
        </p:sp>
      </p:grpSp>
      <p:graphicFrame>
        <p:nvGraphicFramePr>
          <p:cNvPr id="10" name="Table 9"/>
          <p:cNvGraphicFramePr>
            <a:graphicFrameLocks noGrp="1"/>
          </p:cNvGraphicFramePr>
          <p:nvPr>
            <p:extLst>
              <p:ext uri="{D42A27DB-BD31-4B8C-83A1-F6EECF244321}">
                <p14:modId xmlns:p14="http://schemas.microsoft.com/office/powerpoint/2010/main" val="605722568"/>
              </p:ext>
            </p:extLst>
          </p:nvPr>
        </p:nvGraphicFramePr>
        <p:xfrm>
          <a:off x="238332" y="4801290"/>
          <a:ext cx="11791020" cy="1455854"/>
        </p:xfrm>
        <a:graphic>
          <a:graphicData uri="http://schemas.openxmlformats.org/drawingml/2006/table">
            <a:tbl>
              <a:tblPr firstRow="1" firstCol="1" bandRow="1">
                <a:tableStyleId>{D7AC3CCA-C797-4891-BE02-D94E43425B78}</a:tableStyleId>
              </a:tblPr>
              <a:tblGrid>
                <a:gridCol w="1953990"/>
                <a:gridCol w="9837030"/>
              </a:tblGrid>
              <a:tr h="333307">
                <a:tc>
                  <a:txBody>
                    <a:bodyPr/>
                    <a:lstStyle/>
                    <a:p>
                      <a:pPr marL="0" marR="0" algn="r">
                        <a:spcBef>
                          <a:spcPts val="0"/>
                        </a:spcBef>
                        <a:spcAft>
                          <a:spcPts val="0"/>
                        </a:spcAf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rtl="0" eaLnBrk="1" fontAlgn="t" latinLnBrk="0" hangingPunct="1"/>
                      <a:r>
                        <a:rPr lang="en-US" sz="2800" b="0" i="0" u="none" strike="noStrike" kern="1200" dirty="0" smtClean="0">
                          <a:solidFill>
                            <a:schemeClr val="tx1"/>
                          </a:solidFill>
                          <a:effectLst/>
                          <a:latin typeface="+mn-lt"/>
                          <a:ea typeface="+mn-ea"/>
                          <a:cs typeface="+mn-cs"/>
                        </a:rPr>
                        <a:t>I notice the boy is also</a:t>
                      </a:r>
                      <a:r>
                        <a:rPr lang="en-US" sz="2800" b="0" i="0" u="none" strike="noStrike" kern="1200" baseline="0" dirty="0" smtClean="0">
                          <a:solidFill>
                            <a:schemeClr val="tx1"/>
                          </a:solidFill>
                          <a:effectLst/>
                          <a:latin typeface="+mn-lt"/>
                          <a:ea typeface="+mn-ea"/>
                          <a:cs typeface="+mn-cs"/>
                        </a:rPr>
                        <a:t> looking through a magnifying glass just like the President. </a:t>
                      </a:r>
                      <a:endParaRPr lang="en-US" sz="2800" b="0" i="0" u="none" strike="noStrike" kern="1200" dirty="0" smtClean="0">
                        <a:solidFill>
                          <a:schemeClr val="tx1"/>
                        </a:solidFill>
                        <a:effectLst/>
                        <a:latin typeface="+mn-lt"/>
                        <a:ea typeface="+mn-ea"/>
                        <a:cs typeface="+mn-cs"/>
                      </a:endParaRPr>
                    </a:p>
                  </a:txBody>
                  <a:tcPr marL="68580" marR="68580" marT="0" marB="0"/>
                </a:tc>
              </a:tr>
              <a:tr h="602414">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endParaRPr lang="en-US" sz="2800" dirty="0">
                        <a:effectLst/>
                        <a:latin typeface="Avenir Next" charset="0"/>
                        <a:ea typeface="Calibri" charset="0"/>
                        <a:cs typeface="Arial" charset="0"/>
                      </a:endParaRPr>
                    </a:p>
                  </a:txBody>
                  <a:tcPr marL="68580" marR="68580" marT="0" marB="0"/>
                </a:tc>
              </a:tr>
            </a:tbl>
          </a:graphicData>
        </a:graphic>
      </p:graphicFrame>
      <p:sp>
        <p:nvSpPr>
          <p:cNvPr id="6" name="TextBox 5"/>
          <p:cNvSpPr txBox="1"/>
          <p:nvPr/>
        </p:nvSpPr>
        <p:spPr>
          <a:xfrm>
            <a:off x="2163400" y="5714239"/>
            <a:ext cx="9036401" cy="677108"/>
          </a:xfrm>
          <a:prstGeom prst="rect">
            <a:avLst/>
          </a:prstGeom>
          <a:noFill/>
        </p:spPr>
        <p:txBody>
          <a:bodyPr wrap="square" rtlCol="0">
            <a:spAutoFit/>
          </a:bodyPr>
          <a:lstStyle/>
          <a:p>
            <a:pPr>
              <a:tabLst>
                <a:tab pos="5130800" algn="l"/>
              </a:tabLst>
            </a:pPr>
            <a:r>
              <a:rPr lang="en-US" sz="3200" b="1" i="1" dirty="0" smtClean="0">
                <a:solidFill>
                  <a:srgbClr val="FF0000"/>
                </a:solidFill>
                <a:latin typeface="Avenir Next" charset="0"/>
                <a:ea typeface="Calibri" charset="0"/>
                <a:cs typeface="Arial" charset="0"/>
              </a:rPr>
              <a:t>Now, what does Student B say?</a:t>
            </a:r>
            <a:endParaRPr lang="en-US" sz="3200" b="1" i="1" dirty="0">
              <a:solidFill>
                <a:srgbClr val="FF0000"/>
              </a:solidFill>
              <a:latin typeface="Avenir Next" charset="0"/>
              <a:ea typeface="Calibri" charset="0"/>
              <a:cs typeface="Arial" charset="0"/>
            </a:endParaRPr>
          </a:p>
          <a:p>
            <a:pPr>
              <a:tabLst>
                <a:tab pos="5130800" algn="l"/>
              </a:tabLst>
            </a:pPr>
            <a:endParaRPr lang="en-US" sz="600" dirty="0">
              <a:latin typeface="Avenir Next" charset="0"/>
              <a:ea typeface="Calibri" charset="0"/>
              <a:cs typeface="Arial" charset="0"/>
            </a:endParaRPr>
          </a:p>
        </p:txBody>
      </p:sp>
    </p:spTree>
    <p:extLst>
      <p:ext uri="{BB962C8B-B14F-4D97-AF65-F5344CB8AC3E}">
        <p14:creationId xmlns:p14="http://schemas.microsoft.com/office/powerpoint/2010/main" val="152259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8515" y="1650189"/>
            <a:ext cx="1602032" cy="1750730"/>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1783" y="339343"/>
            <a:ext cx="2635496" cy="698692"/>
          </a:xfrm>
          <a:prstGeom prst="rect">
            <a:avLst/>
          </a:prstGeom>
          <a:ln w="38100">
            <a:solidFill>
              <a:schemeClr val="accent1"/>
            </a:solidFill>
          </a:ln>
        </p:spPr>
      </p:pic>
      <p:pic>
        <p:nvPicPr>
          <p:cNvPr id="11" name="Picture 10" descr="obamakids.jpg"/>
          <p:cNvPicPr/>
          <p:nvPr/>
        </p:nvPicPr>
        <p:blipFill>
          <a:blip r:embed="rId7">
            <a:extLst>
              <a:ext uri="{28A0092B-C50C-407E-A947-70E740481C1C}">
                <a14:useLocalDpi xmlns:a14="http://schemas.microsoft.com/office/drawing/2010/main" val="0"/>
              </a:ext>
            </a:extLst>
          </a:blip>
          <a:srcRect/>
          <a:stretch>
            <a:fillRect/>
          </a:stretch>
        </p:blipFill>
        <p:spPr bwMode="auto">
          <a:xfrm>
            <a:off x="361696" y="130629"/>
            <a:ext cx="8196542" cy="5198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Table 3"/>
          <p:cNvGraphicFramePr>
            <a:graphicFrameLocks noGrp="1"/>
          </p:cNvGraphicFramePr>
          <p:nvPr>
            <p:extLst>
              <p:ext uri="{D42A27DB-BD31-4B8C-83A1-F6EECF244321}">
                <p14:modId xmlns:p14="http://schemas.microsoft.com/office/powerpoint/2010/main" val="1842236889"/>
              </p:ext>
            </p:extLst>
          </p:nvPr>
        </p:nvGraphicFramePr>
        <p:xfrm>
          <a:off x="434274" y="5436187"/>
          <a:ext cx="11399134" cy="85344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a:effectLst/>
                        </a:rPr>
                        <a:t>I notice that there are two more children and another adult at the table.</a:t>
                      </a:r>
                      <a:endParaRPr lang="en-US" sz="2800" b="0" dirty="0">
                        <a:effectLst/>
                        <a:latin typeface="Avenir Next" charset="0"/>
                        <a:ea typeface="Calibri" charset="0"/>
                        <a:cs typeface="Arial" charset="0"/>
                      </a:endParaRPr>
                    </a:p>
                  </a:txBody>
                  <a:tcPr marL="68580" marR="68580" marT="0" marB="0"/>
                </a:tc>
              </a:tr>
            </a:tbl>
          </a:graphicData>
        </a:graphic>
      </p:graphicFrame>
      <p:sp>
        <p:nvSpPr>
          <p:cNvPr id="10" name="Rectangle 9"/>
          <p:cNvSpPr/>
          <p:nvPr/>
        </p:nvSpPr>
        <p:spPr>
          <a:xfrm>
            <a:off x="8814331" y="3926163"/>
            <a:ext cx="2902948" cy="8511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200" b="1" u="sng" dirty="0" smtClean="0"/>
              <a:t>Listen actively!</a:t>
            </a:r>
          </a:p>
          <a:p>
            <a:pPr marL="457200" indent="-457200">
              <a:buFont typeface="Arial" charset="0"/>
              <a:buChar char="•"/>
            </a:pPr>
            <a:endParaRPr lang="en-US" sz="800" i="1" dirty="0" smtClean="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20608" y="5727019"/>
            <a:ext cx="812800" cy="812800"/>
          </a:xfrm>
          <a:prstGeom prst="rect">
            <a:avLst/>
          </a:prstGeom>
        </p:spPr>
      </p:pic>
    </p:spTree>
    <p:extLst>
      <p:ext uri="{BB962C8B-B14F-4D97-AF65-F5344CB8AC3E}">
        <p14:creationId xmlns:p14="http://schemas.microsoft.com/office/powerpoint/2010/main" val="107087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362" fill="hold"/>
                                        <p:tgtEl>
                                          <p:spTgt spid="3"/>
                                        </p:tgtEl>
                                      </p:cBhvr>
                                    </p:cmd>
                                  </p:childTnLst>
                                </p:cTn>
                              </p:par>
                            </p:childTnLst>
                          </p:cTn>
                        </p:par>
                      </p:childTnLst>
                    </p:cTn>
                  </p:par>
                </p:childTnLst>
              </p:cTn>
              <p:nextCondLst>
                <p:cond evt="onClick" delay="0">
                  <p:tgtEl>
                    <p:spTgt spid="3"/>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4252" y="2193298"/>
            <a:ext cx="1288305" cy="1479709"/>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8061648" y="372152"/>
            <a:ext cx="3642371" cy="1092753"/>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600" b="1" u="sng" dirty="0" smtClean="0"/>
          </a:p>
          <a:p>
            <a:r>
              <a:rPr lang="en-US" i="1" dirty="0" smtClean="0"/>
              <a:t>Let’s listen to two different responses and think about which is the best </a:t>
            </a:r>
            <a:r>
              <a:rPr lang="en-US" b="1" i="1" dirty="0" smtClean="0"/>
              <a:t>paraphrase:</a:t>
            </a:r>
            <a:r>
              <a:rPr lang="en-US" i="1" dirty="0" smtClean="0"/>
              <a:t> </a:t>
            </a:r>
          </a:p>
          <a:p>
            <a:pPr marL="457200" indent="-457200">
              <a:buFont typeface="Arial" charset="0"/>
              <a:buChar char="•"/>
            </a:pPr>
            <a:endParaRPr lang="en-US" sz="800" i="1" dirty="0" smtClean="0"/>
          </a:p>
        </p:txBody>
      </p:sp>
      <p:graphicFrame>
        <p:nvGraphicFramePr>
          <p:cNvPr id="4" name="Table 3"/>
          <p:cNvGraphicFramePr>
            <a:graphicFrameLocks noGrp="1"/>
          </p:cNvGraphicFramePr>
          <p:nvPr>
            <p:extLst>
              <p:ext uri="{D42A27DB-BD31-4B8C-83A1-F6EECF244321}">
                <p14:modId xmlns:p14="http://schemas.microsoft.com/office/powerpoint/2010/main" val="1503224023"/>
              </p:ext>
            </p:extLst>
          </p:nvPr>
        </p:nvGraphicFramePr>
        <p:xfrm>
          <a:off x="434274" y="4715394"/>
          <a:ext cx="11399134" cy="463275"/>
        </p:xfrm>
        <a:graphic>
          <a:graphicData uri="http://schemas.openxmlformats.org/drawingml/2006/table">
            <a:tbl>
              <a:tblPr firstRow="1" firstCol="1" bandRow="1">
                <a:tableStyleId>{D7AC3CCA-C797-4891-BE02-D94E43425B78}</a:tableStyleId>
              </a:tblPr>
              <a:tblGrid>
                <a:gridCol w="1595247"/>
                <a:gridCol w="9803887"/>
              </a:tblGrid>
              <a:tr h="463275">
                <a:tc>
                  <a:txBody>
                    <a:bodyPr/>
                    <a:lstStyle/>
                    <a:p>
                      <a:pPr marL="0" marR="0" algn="r">
                        <a:spcBef>
                          <a:spcPts val="0"/>
                        </a:spcBef>
                        <a:spcAft>
                          <a:spcPts val="0"/>
                        </a:spcAft>
                        <a:tabLst>
                          <a:tab pos="5130800" algn="l"/>
                        </a:tabLst>
                      </a:pPr>
                      <a:r>
                        <a:rPr lang="en-US" sz="2000" dirty="0">
                          <a:effectLst/>
                        </a:rPr>
                        <a:t>Student A:</a:t>
                      </a:r>
                      <a:endParaRPr lang="en-US" sz="2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000" b="0" dirty="0">
                          <a:effectLst/>
                        </a:rPr>
                        <a:t>I notice that there are two more children and another adult at the table.</a:t>
                      </a:r>
                      <a:endParaRPr lang="en-US" sz="2000" b="0" dirty="0">
                        <a:effectLst/>
                        <a:latin typeface="Avenir Next" charset="0"/>
                        <a:ea typeface="Calibri" charset="0"/>
                        <a:cs typeface="Arial" charset="0"/>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324067427"/>
              </p:ext>
            </p:extLst>
          </p:nvPr>
        </p:nvGraphicFramePr>
        <p:xfrm>
          <a:off x="434274" y="5329533"/>
          <a:ext cx="11399134" cy="914400"/>
        </p:xfrm>
        <a:graphic>
          <a:graphicData uri="http://schemas.openxmlformats.org/drawingml/2006/table">
            <a:tbl>
              <a:tblPr firstRow="1" firstCol="1" bandRow="1">
                <a:tableStyleId>{D7AC3CCA-C797-4891-BE02-D94E43425B78}</a:tableStyleId>
              </a:tblPr>
              <a:tblGrid>
                <a:gridCol w="5175343"/>
                <a:gridCol w="1046993"/>
                <a:gridCol w="5176798"/>
              </a:tblGrid>
              <a:tr h="177800">
                <a:tc>
                  <a:txBody>
                    <a:bodyPr/>
                    <a:lstStyle/>
                    <a:p>
                      <a:pPr marL="0" marR="0">
                        <a:spcBef>
                          <a:spcPts val="0"/>
                        </a:spcBef>
                        <a:spcAft>
                          <a:spcPts val="0"/>
                        </a:spcAft>
                      </a:pPr>
                      <a:r>
                        <a:rPr lang="en-US" sz="2000" b="1" dirty="0">
                          <a:effectLst/>
                        </a:rPr>
                        <a:t>Choice #1: Should Student B say…</a:t>
                      </a:r>
                      <a:endParaRPr lang="en-US" sz="2000" b="1"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000" dirty="0" smtClean="0">
                          <a:effectLst/>
                        </a:rPr>
                        <a:t>OR</a:t>
                      </a:r>
                      <a:endParaRPr lang="en-US" sz="20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000" dirty="0">
                          <a:effectLst/>
                        </a:rPr>
                        <a:t>Choice 2: Should Student B say…</a:t>
                      </a:r>
                      <a:endParaRPr lang="en-US" sz="20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2000" b="0" dirty="0" smtClean="0">
                          <a:effectLst/>
                        </a:rPr>
                        <a:t>I think you said you notice that there are two more children and another adult at the table.</a:t>
                      </a:r>
                      <a:endParaRPr lang="en-US" sz="20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000" dirty="0" smtClean="0">
                          <a:effectLst/>
                        </a:rPr>
                        <a:t>I think you said that there are three more people at the table.</a:t>
                      </a:r>
                      <a:endParaRPr lang="en-US" sz="2000" dirty="0">
                        <a:effectLst/>
                        <a:latin typeface="Avenir Next" charset="0"/>
                        <a:ea typeface="Calibri" charset="0"/>
                        <a:cs typeface="Arial" charset="0"/>
                      </a:endParaRPr>
                    </a:p>
                  </a:txBody>
                  <a:tcPr marL="73025" marR="73025" marT="0" marB="0"/>
                </a:tc>
              </a:tr>
            </a:tbl>
          </a:graphicData>
        </a:graphic>
      </p:graphicFrame>
      <p:pic>
        <p:nvPicPr>
          <p:cNvPr id="8" name="Picture 7"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434274" y="199506"/>
            <a:ext cx="7012247" cy="4363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91219" y="5581997"/>
            <a:ext cx="812800" cy="812800"/>
          </a:xfrm>
          <a:prstGeom prst="rect">
            <a:avLst/>
          </a:prstGeom>
        </p:spPr>
      </p:pic>
    </p:spTree>
    <p:extLst>
      <p:ext uri="{BB962C8B-B14F-4D97-AF65-F5344CB8AC3E}">
        <p14:creationId xmlns:p14="http://schemas.microsoft.com/office/powerpoint/2010/main" val="185997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9257" fill="hold"/>
                                        <p:tgtEl>
                                          <p:spTgt spid="6"/>
                                        </p:tgtEl>
                                      </p:cBhvr>
                                    </p:cmd>
                                  </p:childTnLst>
                                </p:cTn>
                              </p:par>
                            </p:childTnLst>
                          </p:cTn>
                        </p:par>
                      </p:childTnLst>
                    </p:cTn>
                  </p:par>
                </p:childTnLst>
              </p:cTn>
              <p:nextCondLst>
                <p:cond evt="onClick" delay="0">
                  <p:tgtEl>
                    <p:spTgt spid="6"/>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2042723" y="1095737"/>
            <a:ext cx="8055682" cy="1598154"/>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4000" b="1" i="1" dirty="0" smtClean="0"/>
              <a:t>Which one restates Student A’s ideas using their own words? Why?</a:t>
            </a:r>
          </a:p>
          <a:p>
            <a:pPr marL="457200" indent="-457200">
              <a:buFont typeface="Arial" charset="0"/>
              <a:buChar char="•"/>
            </a:pPr>
            <a:endParaRPr lang="en-US" sz="800" i="1" dirty="0" smtClean="0"/>
          </a:p>
        </p:txBody>
      </p:sp>
      <p:graphicFrame>
        <p:nvGraphicFramePr>
          <p:cNvPr id="4" name="Table 3"/>
          <p:cNvGraphicFramePr>
            <a:graphicFrameLocks noGrp="1"/>
          </p:cNvGraphicFramePr>
          <p:nvPr>
            <p:extLst>
              <p:ext uri="{D42A27DB-BD31-4B8C-83A1-F6EECF244321}">
                <p14:modId xmlns:p14="http://schemas.microsoft.com/office/powerpoint/2010/main" val="1205096254"/>
              </p:ext>
            </p:extLst>
          </p:nvPr>
        </p:nvGraphicFramePr>
        <p:xfrm>
          <a:off x="199556" y="3300694"/>
          <a:ext cx="11399134" cy="85344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a:effectLst/>
                        </a:rPr>
                        <a:t>I notice that there are two more children and another adult at the table.</a:t>
                      </a:r>
                      <a:endParaRPr lang="en-US" sz="2800" b="0" dirty="0">
                        <a:effectLst/>
                        <a:latin typeface="Avenir Next" charset="0"/>
                        <a:ea typeface="Calibri" charset="0"/>
                        <a:cs typeface="Arial" charset="0"/>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58044361"/>
              </p:ext>
            </p:extLst>
          </p:nvPr>
        </p:nvGraphicFramePr>
        <p:xfrm>
          <a:off x="199556" y="4512612"/>
          <a:ext cx="11399134" cy="1706880"/>
        </p:xfrm>
        <a:graphic>
          <a:graphicData uri="http://schemas.openxmlformats.org/drawingml/2006/table">
            <a:tbl>
              <a:tblPr firstRow="1" firstCol="1" bandRow="1">
                <a:tableStyleId>{D7AC3CCA-C797-4891-BE02-D94E43425B78}</a:tableStyleId>
              </a:tblPr>
              <a:tblGrid>
                <a:gridCol w="5175343"/>
                <a:gridCol w="1046993"/>
                <a:gridCol w="5176798"/>
              </a:tblGrid>
              <a:tr h="177800">
                <a:tc>
                  <a:txBody>
                    <a:bodyPr/>
                    <a:lstStyle/>
                    <a:p>
                      <a:pPr marL="0" marR="0">
                        <a:spcBef>
                          <a:spcPts val="0"/>
                        </a:spcBef>
                        <a:spcAft>
                          <a:spcPts val="0"/>
                        </a:spcAft>
                      </a:pPr>
                      <a:r>
                        <a:rPr lang="en-US" sz="2800" b="1" dirty="0">
                          <a:effectLst/>
                        </a:rPr>
                        <a:t>Choice #1: Should Student B say…</a:t>
                      </a:r>
                      <a:endParaRPr lang="en-US" sz="2800" b="1"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28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800" dirty="0">
                          <a:effectLst/>
                        </a:rPr>
                        <a:t>Choice 2: Should Student B say…</a:t>
                      </a:r>
                      <a:endParaRPr lang="en-US" sz="28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2800" b="0" dirty="0">
                          <a:effectLst/>
                        </a:rPr>
                        <a:t>I think you said you notice that there are two more children and another adult at the table.</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800" dirty="0">
                          <a:effectLst/>
                        </a:rPr>
                        <a:t>I think you said that there are three more people at the table.</a:t>
                      </a:r>
                      <a:endParaRPr lang="en-US" sz="2800" dirty="0">
                        <a:effectLst/>
                        <a:latin typeface="Avenir Next" charset="0"/>
                        <a:ea typeface="Calibri" charset="0"/>
                        <a:cs typeface="Arial" charset="0"/>
                      </a:endParaRPr>
                    </a:p>
                  </a:txBody>
                  <a:tcPr marL="73025" marR="73025" marT="0" marB="0"/>
                </a:tc>
              </a:tr>
            </a:tbl>
          </a:graphicData>
        </a:graphic>
      </p:graphicFrame>
      <p:grpSp>
        <p:nvGrpSpPr>
          <p:cNvPr id="8" name="Group 7"/>
          <p:cNvGrpSpPr/>
          <p:nvPr/>
        </p:nvGrpSpPr>
        <p:grpSpPr>
          <a:xfrm>
            <a:off x="10098405" y="290077"/>
            <a:ext cx="1500286" cy="1532246"/>
            <a:chOff x="149200" y="4231661"/>
            <a:chExt cx="2286319" cy="2232452"/>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149200" y="5866748"/>
              <a:ext cx="2286318" cy="597365"/>
            </a:xfrm>
            <a:prstGeom prst="rect">
              <a:avLst/>
            </a:prstGeom>
            <a:noFill/>
          </p:spPr>
          <p:txBody>
            <a:bodyPr wrap="none" rtlCol="0">
              <a:spAutoFit/>
            </a:bodyPr>
            <a:lstStyle/>
            <a:p>
              <a:r>
                <a:rPr lang="en-US" sz="2200" b="1" dirty="0" smtClean="0"/>
                <a:t>TURN &amp; TALK</a:t>
              </a:r>
              <a:endParaRPr lang="en-US" sz="2200" b="1" dirty="0"/>
            </a:p>
          </p:txBody>
        </p:sp>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355239"/>
            <a:ext cx="1320620" cy="1475288"/>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1648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434275" y="1593485"/>
            <a:ext cx="5096730"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smtClean="0"/>
              <a:t>If you think Choice #1 is the better </a:t>
            </a:r>
            <a:r>
              <a:rPr lang="en-US" sz="2800" b="1" i="1" dirty="0" smtClean="0"/>
              <a:t>paraphrase</a:t>
            </a:r>
            <a:r>
              <a:rPr lang="en-US" sz="2800" i="1" dirty="0" smtClean="0"/>
              <a:t>, you will move to this side of the room/rug.</a:t>
            </a:r>
          </a:p>
        </p:txBody>
      </p:sp>
      <p:graphicFrame>
        <p:nvGraphicFramePr>
          <p:cNvPr id="4" name="Table 3"/>
          <p:cNvGraphicFramePr>
            <a:graphicFrameLocks noGrp="1"/>
          </p:cNvGraphicFramePr>
          <p:nvPr>
            <p:extLst>
              <p:ext uri="{D42A27DB-BD31-4B8C-83A1-F6EECF244321}">
                <p14:modId xmlns:p14="http://schemas.microsoft.com/office/powerpoint/2010/main" val="9978534"/>
              </p:ext>
            </p:extLst>
          </p:nvPr>
        </p:nvGraphicFramePr>
        <p:xfrm>
          <a:off x="434275" y="357455"/>
          <a:ext cx="11399134" cy="91440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a:effectLst/>
                        </a:rPr>
                        <a:t>Student A:</a:t>
                      </a:r>
                      <a:endParaRPr lang="en-US" sz="30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000" b="0" dirty="0">
                          <a:effectLst/>
                        </a:rPr>
                        <a:t>I notice that there are two more children and another adult at the table.</a:t>
                      </a:r>
                      <a:endParaRPr lang="en-US" sz="3000" b="0" dirty="0">
                        <a:effectLst/>
                        <a:latin typeface="Avenir Next" charset="0"/>
                        <a:ea typeface="Calibri" charset="0"/>
                        <a:cs typeface="Arial" charset="0"/>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344092682"/>
              </p:ext>
            </p:extLst>
          </p:nvPr>
        </p:nvGraphicFramePr>
        <p:xfrm>
          <a:off x="229002" y="4490499"/>
          <a:ext cx="11399134" cy="1706880"/>
        </p:xfrm>
        <a:graphic>
          <a:graphicData uri="http://schemas.openxmlformats.org/drawingml/2006/table">
            <a:tbl>
              <a:tblPr firstRow="1" firstCol="1" bandRow="1">
                <a:tableStyleId>{D7AC3CCA-C797-4891-BE02-D94E43425B78}</a:tableStyleId>
              </a:tblPr>
              <a:tblGrid>
                <a:gridCol w="5175343"/>
                <a:gridCol w="1046993"/>
                <a:gridCol w="5176798"/>
              </a:tblGrid>
              <a:tr h="177800">
                <a:tc>
                  <a:txBody>
                    <a:bodyPr/>
                    <a:lstStyle/>
                    <a:p>
                      <a:pPr marL="0" marR="0">
                        <a:spcBef>
                          <a:spcPts val="0"/>
                        </a:spcBef>
                        <a:spcAft>
                          <a:spcPts val="0"/>
                        </a:spcAft>
                      </a:pPr>
                      <a:r>
                        <a:rPr lang="en-US" sz="2800" b="1" dirty="0">
                          <a:effectLst/>
                        </a:rPr>
                        <a:t>Choice #1: Should Student B say…</a:t>
                      </a:r>
                      <a:endParaRPr lang="en-US" sz="2800" b="1"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28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800" dirty="0">
                          <a:effectLst/>
                        </a:rPr>
                        <a:t>Choice 2: Should Student B say…</a:t>
                      </a:r>
                      <a:endParaRPr lang="en-US" sz="28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2800" b="0" dirty="0">
                          <a:effectLst/>
                        </a:rPr>
                        <a:t>I think you said you notice that there are two more children and another adult at the table.</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800" dirty="0">
                          <a:effectLst/>
                        </a:rPr>
                        <a:t>I think you said that there are three more people at the table.</a:t>
                      </a:r>
                      <a:endParaRPr lang="en-US" sz="2800" dirty="0">
                        <a:effectLst/>
                        <a:latin typeface="Avenir Next" charset="0"/>
                        <a:ea typeface="Calibri" charset="0"/>
                        <a:cs typeface="Arial" charset="0"/>
                      </a:endParaRPr>
                    </a:p>
                  </a:txBody>
                  <a:tcPr marL="73025" marR="73025" marT="0" marB="0"/>
                </a:tc>
              </a:tr>
            </a:tbl>
          </a:graphicData>
        </a:graphic>
      </p:graphicFrame>
      <p:sp>
        <p:nvSpPr>
          <p:cNvPr id="13" name="Rectangle 12"/>
          <p:cNvSpPr/>
          <p:nvPr/>
        </p:nvSpPr>
        <p:spPr>
          <a:xfrm>
            <a:off x="6690732" y="1593484"/>
            <a:ext cx="5142677"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a:t>If you think Choice </a:t>
            </a:r>
            <a:r>
              <a:rPr lang="en-US" sz="2800" i="1" dirty="0" smtClean="0"/>
              <a:t>#2 </a:t>
            </a:r>
            <a:r>
              <a:rPr lang="en-US" sz="2800" i="1" dirty="0"/>
              <a:t>is the better </a:t>
            </a:r>
            <a:r>
              <a:rPr lang="en-US" sz="2800" b="1" i="1" dirty="0"/>
              <a:t>paraphrase</a:t>
            </a:r>
            <a:r>
              <a:rPr lang="en-US" sz="2800" i="1" dirty="0"/>
              <a:t>, you will move to this side of the room/rug.</a:t>
            </a:r>
          </a:p>
        </p:txBody>
      </p:sp>
    </p:spTree>
    <p:extLst>
      <p:ext uri="{BB962C8B-B14F-4D97-AF65-F5344CB8AC3E}">
        <p14:creationId xmlns:p14="http://schemas.microsoft.com/office/powerpoint/2010/main" val="1141961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107743159"/>
              </p:ext>
            </p:extLst>
          </p:nvPr>
        </p:nvGraphicFramePr>
        <p:xfrm>
          <a:off x="434275" y="2623186"/>
          <a:ext cx="11399134" cy="91440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dirty="0">
                          <a:effectLst/>
                        </a:rPr>
                        <a:t>Student A:</a:t>
                      </a:r>
                      <a:endParaRPr lang="en-US" sz="3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000" b="0" dirty="0">
                          <a:effectLst/>
                        </a:rPr>
                        <a:t>I notice that there are two more children and another adult at the table.</a:t>
                      </a:r>
                      <a:endParaRPr lang="en-US" sz="3000" b="0" dirty="0">
                        <a:effectLst/>
                        <a:latin typeface="Avenir Next" charset="0"/>
                        <a:ea typeface="Calibri" charset="0"/>
                        <a:cs typeface="Arial" charset="0"/>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50368159"/>
              </p:ext>
            </p:extLst>
          </p:nvPr>
        </p:nvGraphicFramePr>
        <p:xfrm>
          <a:off x="434275" y="3767011"/>
          <a:ext cx="11399134" cy="2286000"/>
        </p:xfrm>
        <a:graphic>
          <a:graphicData uri="http://schemas.openxmlformats.org/drawingml/2006/table">
            <a:tbl>
              <a:tblPr firstRow="1" firstCol="1" bandRow="1">
                <a:tableStyleId>{D7AC3CCA-C797-4891-BE02-D94E43425B78}</a:tableStyleId>
              </a:tblPr>
              <a:tblGrid>
                <a:gridCol w="5175343"/>
                <a:gridCol w="1046993"/>
                <a:gridCol w="5176798"/>
              </a:tblGrid>
              <a:tr h="177800">
                <a:tc>
                  <a:txBody>
                    <a:bodyPr/>
                    <a:lstStyle/>
                    <a:p>
                      <a:pPr marL="0" marR="0">
                        <a:spcBef>
                          <a:spcPts val="0"/>
                        </a:spcBef>
                        <a:spcAft>
                          <a:spcPts val="0"/>
                        </a:spcAft>
                      </a:pPr>
                      <a:r>
                        <a:rPr lang="en-US" sz="3000" b="1" dirty="0">
                          <a:effectLst/>
                        </a:rPr>
                        <a:t>Choice #1: Should Student B say…</a:t>
                      </a:r>
                      <a:endParaRPr lang="en-US" sz="3000" b="1"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3000" dirty="0" smtClean="0">
                          <a:effectLst/>
                        </a:rPr>
                        <a:t>OR</a:t>
                      </a:r>
                      <a:endParaRPr lang="en-US" sz="30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3000" dirty="0">
                          <a:effectLst/>
                        </a:rPr>
                        <a:t>Choice 2: Should Student B say…</a:t>
                      </a:r>
                      <a:endParaRPr lang="en-US" sz="30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3000" b="0" dirty="0">
                          <a:effectLst/>
                        </a:rPr>
                        <a:t>I think you said you notice that there are two more children and another adult at the table.</a:t>
                      </a:r>
                      <a:endParaRPr lang="en-US" sz="30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3000" dirty="0">
                          <a:effectLst/>
                        </a:rPr>
                        <a:t>I think you said that there are three more people at the table.</a:t>
                      </a:r>
                      <a:endParaRPr lang="en-US" sz="3000" dirty="0">
                        <a:effectLst/>
                        <a:latin typeface="Avenir Next" charset="0"/>
                        <a:ea typeface="Calibri" charset="0"/>
                        <a:cs typeface="Arial" charset="0"/>
                      </a:endParaRPr>
                    </a:p>
                  </a:txBody>
                  <a:tcPr marL="73025" marR="73025" marT="0" marB="0"/>
                </a:tc>
              </a:tr>
            </a:tbl>
          </a:graphicData>
        </a:graphic>
      </p:graphicFrame>
      <p:sp>
        <p:nvSpPr>
          <p:cNvPr id="13" name="Rectangle 12"/>
          <p:cNvSpPr/>
          <p:nvPr/>
        </p:nvSpPr>
        <p:spPr>
          <a:xfrm>
            <a:off x="2163337" y="404650"/>
            <a:ext cx="9670072" cy="2046874"/>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800" i="1" dirty="0" smtClean="0"/>
              <a:t>Which one uses their own words to restate Student A’s idea?</a:t>
            </a:r>
          </a:p>
          <a:p>
            <a:pPr marL="457200" indent="-457200">
              <a:buFont typeface="Arial" charset="0"/>
              <a:buChar char="•"/>
            </a:pPr>
            <a:r>
              <a:rPr lang="en-US" sz="2800" i="1" dirty="0" smtClean="0"/>
              <a:t>Choice #1 is just repeating using the same words.</a:t>
            </a:r>
          </a:p>
          <a:p>
            <a:pPr marL="457200" indent="-457200">
              <a:buFont typeface="Arial" charset="0"/>
              <a:buChar char="•"/>
            </a:pPr>
            <a:r>
              <a:rPr lang="en-US" sz="2800" i="1" dirty="0" smtClean="0"/>
              <a:t>Choice #2 uses their own words to restate.</a:t>
            </a:r>
          </a:p>
          <a:p>
            <a:pPr marL="457200" indent="-457200">
              <a:buFont typeface="Arial" charset="0"/>
              <a:buChar char="•"/>
            </a:pPr>
            <a:r>
              <a:rPr lang="en-US" sz="2800" i="1" dirty="0" smtClean="0"/>
              <a:t>I think Choice #2 is the better </a:t>
            </a:r>
            <a:r>
              <a:rPr lang="en-US" sz="2800" b="1" i="1" dirty="0" smtClean="0"/>
              <a:t>paraphrase.</a:t>
            </a:r>
            <a:endParaRPr lang="en-US" sz="2800" b="1" i="1" dirty="0"/>
          </a:p>
        </p:txBody>
      </p:sp>
      <p:pic>
        <p:nvPicPr>
          <p:cNvPr id="7" name="Picture 6" descr="/Users/mstaine/Desktop/ThinkAloudIcon.png"/>
          <p:cNvPicPr/>
          <p:nvPr/>
        </p:nvPicPr>
        <p:blipFill>
          <a:blip r:embed="rId3">
            <a:extLst>
              <a:ext uri="{28A0092B-C50C-407E-A947-70E740481C1C}">
                <a14:useLocalDpi xmlns:a14="http://schemas.microsoft.com/office/drawing/2010/main" val="0"/>
              </a:ext>
            </a:extLst>
          </a:blip>
          <a:srcRect/>
          <a:stretch>
            <a:fillRect/>
          </a:stretch>
        </p:blipFill>
        <p:spPr bwMode="auto">
          <a:xfrm>
            <a:off x="434275" y="704861"/>
            <a:ext cx="1402949" cy="144645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6668429" y="3767011"/>
            <a:ext cx="5164980" cy="228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186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94039" y="226842"/>
            <a:ext cx="10058400" cy="1266695"/>
          </a:xfrm>
        </p:spPr>
        <p:txBody>
          <a:bodyPr>
            <a:normAutofit/>
          </a:bodyPr>
          <a:lstStyle/>
          <a:p>
            <a:r>
              <a:rPr lang="en-US" sz="4000" b="1" dirty="0">
                <a:solidFill>
                  <a:schemeClr val="tx1">
                    <a:lumMod val="95000"/>
                    <a:lumOff val="5000"/>
                  </a:schemeClr>
                </a:solidFill>
                <a:ea typeface="Calibri" charset="0"/>
                <a:cs typeface="Calibri" charset="0"/>
              </a:rPr>
              <a:t>What </a:t>
            </a:r>
            <a:r>
              <a:rPr lang="en-US" sz="4000" b="1" dirty="0" smtClean="0">
                <a:solidFill>
                  <a:schemeClr val="tx1">
                    <a:lumMod val="95000"/>
                    <a:lumOff val="5000"/>
                  </a:schemeClr>
                </a:solidFill>
                <a:ea typeface="Calibri" charset="0"/>
                <a:cs typeface="Calibri" charset="0"/>
              </a:rPr>
              <a:t>do </a:t>
            </a:r>
            <a:r>
              <a:rPr lang="en-US" sz="4000" b="1" dirty="0">
                <a:solidFill>
                  <a:schemeClr val="tx1">
                    <a:lumMod val="95000"/>
                    <a:lumOff val="5000"/>
                  </a:schemeClr>
                </a:solidFill>
                <a:ea typeface="Calibri" charset="0"/>
                <a:cs typeface="Calibri" charset="0"/>
              </a:rPr>
              <a:t>we already know about Constructive Conversation </a:t>
            </a:r>
            <a:r>
              <a:rPr lang="en-US" sz="4000" b="1" dirty="0" smtClean="0">
                <a:solidFill>
                  <a:schemeClr val="tx1">
                    <a:lumMod val="95000"/>
                    <a:lumOff val="5000"/>
                  </a:schemeClr>
                </a:solidFill>
                <a:ea typeface="Calibri" charset="0"/>
                <a:cs typeface="Calibri" charset="0"/>
              </a:rPr>
              <a:t>Norms?</a:t>
            </a:r>
            <a:endParaRPr lang="en-US" sz="4000" b="1" dirty="0">
              <a:solidFill>
                <a:schemeClr val="tx1">
                  <a:lumMod val="95000"/>
                  <a:lumOff val="5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96" y="324313"/>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49640" y="6372272"/>
            <a:ext cx="2837939" cy="461665"/>
          </a:xfrm>
          <a:prstGeom prst="rect">
            <a:avLst/>
          </a:prstGeom>
          <a:noFill/>
        </p:spPr>
        <p:txBody>
          <a:bodyPr wrap="square" rtlCol="0">
            <a:spAutoFit/>
          </a:bodyPr>
          <a:lstStyle/>
          <a:p>
            <a:r>
              <a:rPr lang="en-US" sz="2400" b="1" smtClean="0">
                <a:solidFill>
                  <a:schemeClr val="bg1"/>
                </a:solidFill>
              </a:rPr>
              <a:t>REVIEW ARTIFACTS</a:t>
            </a:r>
            <a:endParaRPr lang="en-US" sz="2400" b="1" dirty="0">
              <a:solidFill>
                <a:schemeClr val="bg1"/>
              </a:solidFill>
            </a:endParaRPr>
          </a:p>
        </p:txBody>
      </p:sp>
      <p:grpSp>
        <p:nvGrpSpPr>
          <p:cNvPr id="8" name="Group 7"/>
          <p:cNvGrpSpPr/>
          <p:nvPr/>
        </p:nvGrpSpPr>
        <p:grpSpPr>
          <a:xfrm>
            <a:off x="7704003" y="2438533"/>
            <a:ext cx="1847691" cy="2058925"/>
            <a:chOff x="587828" y="4231661"/>
            <a:chExt cx="1847691" cy="2058925"/>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18" name="Content Placeholder 8" descr="Screen Shot 2016-03-16 at 2.53.1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4456" y="1544921"/>
            <a:ext cx="3322638" cy="4337050"/>
          </a:xfrm>
          <a:prstGeom prst="rect">
            <a:avLst/>
          </a:prstGeom>
          <a:ln w="12700">
            <a:solidFill>
              <a:schemeClr val="tx1"/>
            </a:solidFill>
          </a:ln>
        </p:spPr>
      </p:pic>
    </p:spTree>
    <p:extLst>
      <p:ext uri="{BB962C8B-B14F-4D97-AF65-F5344CB8AC3E}">
        <p14:creationId xmlns:p14="http://schemas.microsoft.com/office/powerpoint/2010/main" val="63420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274" y="353416"/>
            <a:ext cx="4539171" cy="1020554"/>
          </a:xfrm>
          <a:prstGeom prst="rect">
            <a:avLst/>
          </a:prstGeom>
          <a:ln w="38100">
            <a:solidFill>
              <a:schemeClr val="accent1"/>
            </a:solidFill>
          </a:ln>
        </p:spPr>
      </p:pic>
      <p:pic>
        <p:nvPicPr>
          <p:cNvPr id="3" name="Picture 2"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5597912" y="82910"/>
            <a:ext cx="6235497" cy="4065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34275" y="2007220"/>
            <a:ext cx="4539170" cy="2140711"/>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600" dirty="0" smtClean="0"/>
              <a:t>Let’s read what Student A and Student B say to each other.</a:t>
            </a:r>
          </a:p>
          <a:p>
            <a:endParaRPr lang="en-US" sz="1400" dirty="0"/>
          </a:p>
        </p:txBody>
      </p:sp>
      <p:graphicFrame>
        <p:nvGraphicFramePr>
          <p:cNvPr id="10" name="Table 9"/>
          <p:cNvGraphicFramePr>
            <a:graphicFrameLocks noGrp="1"/>
          </p:cNvGraphicFramePr>
          <p:nvPr>
            <p:extLst>
              <p:ext uri="{D42A27DB-BD31-4B8C-83A1-F6EECF244321}">
                <p14:modId xmlns:p14="http://schemas.microsoft.com/office/powerpoint/2010/main" val="1549136384"/>
              </p:ext>
            </p:extLst>
          </p:nvPr>
        </p:nvGraphicFramePr>
        <p:xfrm>
          <a:off x="434275" y="4446726"/>
          <a:ext cx="11399134" cy="1706880"/>
        </p:xfrm>
        <a:graphic>
          <a:graphicData uri="http://schemas.openxmlformats.org/drawingml/2006/table">
            <a:tbl>
              <a:tblPr firstRow="1" firstCol="1" bandRow="1">
                <a:tableStyleId>{D7AC3CCA-C797-4891-BE02-D94E43425B78}</a:tableStyleId>
              </a:tblPr>
              <a:tblGrid>
                <a:gridCol w="1623125"/>
                <a:gridCol w="9776009"/>
              </a:tblGrid>
              <a:tr h="333307">
                <a:tc>
                  <a:txBody>
                    <a:bodyPr/>
                    <a:lstStyle/>
                    <a:p>
                      <a:pPr marL="0" marR="0" algn="r">
                        <a:spcBef>
                          <a:spcPts val="0"/>
                        </a:spcBef>
                        <a:spcAft>
                          <a:spcPts val="0"/>
                        </a:spcAf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0" dirty="0">
                          <a:effectLst/>
                        </a:rPr>
                        <a:t>I notice </a:t>
                      </a:r>
                      <a:r>
                        <a:rPr lang="en-US" sz="2800" b="0" dirty="0" smtClean="0">
                          <a:effectLst/>
                        </a:rPr>
                        <a:t>that</a:t>
                      </a:r>
                      <a:r>
                        <a:rPr lang="en-US" sz="2800" b="0" baseline="0" dirty="0" smtClean="0">
                          <a:effectLst/>
                        </a:rPr>
                        <a:t> there are two more children and another adult at the table. </a:t>
                      </a:r>
                      <a:endParaRPr lang="en-US" sz="2800" b="0" dirty="0">
                        <a:effectLst/>
                        <a:latin typeface="Avenir Next" charset="0"/>
                        <a:ea typeface="Calibri" charset="0"/>
                        <a:cs typeface="Arial" charset="0"/>
                      </a:endParaRPr>
                    </a:p>
                  </a:txBody>
                  <a:tcPr marL="68580" marR="68580" marT="0" marB="0"/>
                </a:tc>
              </a:tr>
              <a:tr h="602414">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1" u="sng" dirty="0" smtClean="0">
                          <a:effectLst/>
                          <a:latin typeface="+mn-lt"/>
                          <a:ea typeface="Calibri" charset="0"/>
                          <a:cs typeface="Arial" charset="0"/>
                        </a:rPr>
                        <a:t>I think you said </a:t>
                      </a:r>
                      <a:r>
                        <a:rPr lang="en-US" sz="2800" dirty="0" smtClean="0">
                          <a:effectLst/>
                          <a:latin typeface="+mn-lt"/>
                          <a:ea typeface="Calibri" charset="0"/>
                          <a:cs typeface="Arial" charset="0"/>
                        </a:rPr>
                        <a:t>that there</a:t>
                      </a:r>
                      <a:r>
                        <a:rPr lang="en-US" sz="2800" baseline="0" dirty="0" smtClean="0">
                          <a:effectLst/>
                          <a:latin typeface="+mn-lt"/>
                          <a:ea typeface="Calibri" charset="0"/>
                          <a:cs typeface="Arial" charset="0"/>
                        </a:rPr>
                        <a:t> are three more people at the table. </a:t>
                      </a:r>
                      <a:endParaRPr lang="en-US" sz="2800" dirty="0">
                        <a:effectLst/>
                        <a:latin typeface="+mn-lt"/>
                        <a:ea typeface="Calibri" charset="0"/>
                        <a:cs typeface="Arial" charset="0"/>
                      </a:endParaRPr>
                    </a:p>
                  </a:txBody>
                  <a:tcPr marL="68580" marR="68580" marT="0" marB="0"/>
                </a:tc>
              </a:tr>
            </a:tbl>
          </a:graphicData>
        </a:graphic>
      </p:graphicFrame>
      <p:sp>
        <p:nvSpPr>
          <p:cNvPr id="11" name="TextBox 10"/>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20609" y="5639600"/>
            <a:ext cx="812800" cy="812800"/>
          </a:xfrm>
          <a:prstGeom prst="rect">
            <a:avLst/>
          </a:prstGeom>
        </p:spPr>
      </p:pic>
    </p:spTree>
    <p:extLst>
      <p:ext uri="{BB962C8B-B14F-4D97-AF65-F5344CB8AC3E}">
        <p14:creationId xmlns:p14="http://schemas.microsoft.com/office/powerpoint/2010/main" val="1362375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75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9639" y="1655303"/>
            <a:ext cx="1602032" cy="1750730"/>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0980" y="328541"/>
            <a:ext cx="3908223" cy="865777"/>
          </a:xfrm>
          <a:prstGeom prst="rect">
            <a:avLst/>
          </a:prstGeom>
          <a:ln w="38100">
            <a:solidFill>
              <a:schemeClr val="accent1"/>
            </a:solidFill>
          </a:ln>
        </p:spPr>
      </p:pic>
      <p:pic>
        <p:nvPicPr>
          <p:cNvPr id="11" name="Picture 10" descr="obamakids.jpg"/>
          <p:cNvPicPr/>
          <p:nvPr/>
        </p:nvPicPr>
        <p:blipFill>
          <a:blip r:embed="rId7">
            <a:extLst>
              <a:ext uri="{28A0092B-C50C-407E-A947-70E740481C1C}">
                <a14:useLocalDpi xmlns:a14="http://schemas.microsoft.com/office/drawing/2010/main" val="0"/>
              </a:ext>
            </a:extLst>
          </a:blip>
          <a:srcRect/>
          <a:stretch>
            <a:fillRect/>
          </a:stretch>
        </p:blipFill>
        <p:spPr bwMode="auto">
          <a:xfrm>
            <a:off x="303645" y="328541"/>
            <a:ext cx="7496746" cy="4750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Table 3"/>
          <p:cNvGraphicFramePr>
            <a:graphicFrameLocks noGrp="1"/>
          </p:cNvGraphicFramePr>
          <p:nvPr>
            <p:extLst>
              <p:ext uri="{D42A27DB-BD31-4B8C-83A1-F6EECF244321}">
                <p14:modId xmlns:p14="http://schemas.microsoft.com/office/powerpoint/2010/main" val="1002276906"/>
              </p:ext>
            </p:extLst>
          </p:nvPr>
        </p:nvGraphicFramePr>
        <p:xfrm>
          <a:off x="434275" y="5268236"/>
          <a:ext cx="11399134" cy="85344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1" dirty="0">
                          <a:effectLst/>
                        </a:rPr>
                        <a:t>I notice </a:t>
                      </a:r>
                      <a:r>
                        <a:rPr lang="en-US" sz="2800" b="0" dirty="0">
                          <a:effectLst/>
                        </a:rPr>
                        <a:t>that there are </a:t>
                      </a:r>
                      <a:r>
                        <a:rPr lang="en-US" sz="2800" b="0" dirty="0" smtClean="0">
                          <a:effectLst/>
                        </a:rPr>
                        <a:t>four children standing around a</a:t>
                      </a:r>
                      <a:r>
                        <a:rPr lang="en-US" sz="2800" b="0" baseline="0" dirty="0" smtClean="0">
                          <a:effectLst/>
                        </a:rPr>
                        <a:t> </a:t>
                      </a:r>
                      <a:r>
                        <a:rPr lang="en-US" sz="2800" b="0" dirty="0" smtClean="0">
                          <a:effectLst/>
                        </a:rPr>
                        <a:t>grown-up in the back of the classroom.</a:t>
                      </a:r>
                      <a:endParaRPr lang="en-US" sz="2800" b="0" dirty="0">
                        <a:effectLst/>
                        <a:latin typeface="Avenir Next" charset="0"/>
                        <a:ea typeface="Calibri" charset="0"/>
                        <a:cs typeface="Arial" charset="0"/>
                      </a:endParaRPr>
                    </a:p>
                  </a:txBody>
                  <a:tcPr marL="68580" marR="68580" marT="0" marB="0"/>
                </a:tc>
              </a:tr>
            </a:tbl>
          </a:graphicData>
        </a:graphic>
      </p:graphicFrame>
      <p:sp>
        <p:nvSpPr>
          <p:cNvPr id="10" name="Rectangle 9"/>
          <p:cNvSpPr/>
          <p:nvPr/>
        </p:nvSpPr>
        <p:spPr>
          <a:xfrm>
            <a:off x="8328209" y="3754776"/>
            <a:ext cx="3505200" cy="938844"/>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200" b="1" u="sng" dirty="0" smtClean="0"/>
              <a:t>Listen actively!</a:t>
            </a:r>
          </a:p>
          <a:p>
            <a:pPr marL="457200" indent="-457200">
              <a:buFont typeface="Arial" charset="0"/>
              <a:buChar char="•"/>
            </a:pPr>
            <a:endParaRPr lang="en-US" sz="800" i="1" dirty="0" smtClean="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20609" y="5583535"/>
            <a:ext cx="812800" cy="812800"/>
          </a:xfrm>
          <a:prstGeom prst="rect">
            <a:avLst/>
          </a:prstGeom>
        </p:spPr>
      </p:pic>
    </p:spTree>
    <p:extLst>
      <p:ext uri="{BB962C8B-B14F-4D97-AF65-F5344CB8AC3E}">
        <p14:creationId xmlns:p14="http://schemas.microsoft.com/office/powerpoint/2010/main" val="103822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894" fill="hold"/>
                                        <p:tgtEl>
                                          <p:spTgt spid="3"/>
                                        </p:tgtEl>
                                      </p:cBhvr>
                                    </p:cmd>
                                  </p:childTnLst>
                                </p:cTn>
                              </p:par>
                            </p:childTnLst>
                          </p:cTn>
                        </p:par>
                      </p:childTnLst>
                    </p:cTn>
                  </p:par>
                </p:childTnLst>
              </p:cTn>
              <p:nextCondLst>
                <p:cond evt="onClick" delay="0">
                  <p:tgtEl>
                    <p:spTgt spid="3"/>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4974" y="342613"/>
            <a:ext cx="1288305" cy="1479709"/>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7446521" y="371995"/>
            <a:ext cx="4386888" cy="1450327"/>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marL="457200" indent="-457200">
              <a:buFont typeface="Arial" charset="0"/>
              <a:buChar char="•"/>
            </a:pPr>
            <a:r>
              <a:rPr lang="en-US" sz="2400" i="1" dirty="0" smtClean="0"/>
              <a:t>Let’s listen to two different responses and think about which is the best </a:t>
            </a:r>
            <a:r>
              <a:rPr lang="en-US" sz="2400" b="1" i="1" dirty="0" smtClean="0"/>
              <a:t>paraphrase:</a:t>
            </a:r>
            <a:r>
              <a:rPr lang="en-US" sz="2400" i="1" dirty="0" smtClean="0"/>
              <a:t> </a:t>
            </a:r>
          </a:p>
          <a:p>
            <a:pPr marL="457200" indent="-457200">
              <a:buFont typeface="Arial" charset="0"/>
              <a:buChar char="•"/>
            </a:pPr>
            <a:endParaRPr lang="en-US" sz="800" i="1" dirty="0" smtClean="0"/>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275" y="342613"/>
            <a:ext cx="5470699" cy="1450328"/>
          </a:xfrm>
          <a:prstGeom prst="rect">
            <a:avLst/>
          </a:prstGeom>
          <a:ln w="38100">
            <a:solidFill>
              <a:schemeClr val="accent1"/>
            </a:solidFill>
          </a:ln>
        </p:spPr>
      </p:pic>
      <p:graphicFrame>
        <p:nvGraphicFramePr>
          <p:cNvPr id="8" name="Table 7"/>
          <p:cNvGraphicFramePr>
            <a:graphicFrameLocks noGrp="1"/>
          </p:cNvGraphicFramePr>
          <p:nvPr>
            <p:extLst>
              <p:ext uri="{D42A27DB-BD31-4B8C-83A1-F6EECF244321}">
                <p14:modId xmlns:p14="http://schemas.microsoft.com/office/powerpoint/2010/main" val="406232074"/>
              </p:ext>
            </p:extLst>
          </p:nvPr>
        </p:nvGraphicFramePr>
        <p:xfrm>
          <a:off x="434274" y="3119058"/>
          <a:ext cx="11399134" cy="853440"/>
        </p:xfrm>
        <a:graphic>
          <a:graphicData uri="http://schemas.openxmlformats.org/drawingml/2006/table">
            <a:tbl>
              <a:tblPr firstRow="1" firstCol="1" bandRow="1">
                <a:tableStyleId>{D7AC3CCA-C797-4891-BE02-D94E43425B78}</a:tableStyleId>
              </a:tblPr>
              <a:tblGrid>
                <a:gridCol w="1439130"/>
                <a:gridCol w="9960004"/>
              </a:tblGrid>
              <a:tr h="575172">
                <a:tc>
                  <a:txBody>
                    <a:bodyPr/>
                    <a:lstStyle/>
                    <a:p>
                      <a:pPr marL="0" marR="0" algn="r">
                        <a:spcBef>
                          <a:spcPts val="0"/>
                        </a:spcBef>
                        <a:spcAft>
                          <a:spcPts val="0"/>
                        </a:spcAft>
                        <a:tabLst>
                          <a:tab pos="5130800" algn="l"/>
                        </a:tabLs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tab pos="5130800" algn="l"/>
                        </a:tabLst>
                        <a:defRPr/>
                      </a:pPr>
                      <a:r>
                        <a:rPr lang="en-US" sz="2800" b="1" dirty="0" smtClean="0">
                          <a:effectLst/>
                        </a:rPr>
                        <a:t>I notice </a:t>
                      </a:r>
                      <a:r>
                        <a:rPr lang="en-US" sz="2800" b="0" dirty="0" smtClean="0">
                          <a:effectLst/>
                        </a:rPr>
                        <a:t>that there are four children standing around a</a:t>
                      </a:r>
                      <a:r>
                        <a:rPr lang="en-US" sz="2800" b="0" baseline="0" dirty="0" smtClean="0">
                          <a:effectLst/>
                        </a:rPr>
                        <a:t> </a:t>
                      </a:r>
                      <a:r>
                        <a:rPr lang="en-US" sz="2800" b="0" dirty="0" smtClean="0">
                          <a:effectLst/>
                        </a:rPr>
                        <a:t>grown-up in the back of the classroom.</a:t>
                      </a:r>
                      <a:endParaRPr lang="en-US" sz="2800" b="0" dirty="0" smtClean="0">
                        <a:effectLst/>
                        <a:latin typeface="Avenir Next" charset="0"/>
                        <a:ea typeface="Calibri" charset="0"/>
                        <a:cs typeface="Arial" charset="0"/>
                      </a:endParaRPr>
                    </a:p>
                  </a:txBody>
                  <a:tcPr marL="68580" marR="68580" marT="0" marB="0"/>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738566890"/>
              </p:ext>
            </p:extLst>
          </p:nvPr>
        </p:nvGraphicFramePr>
        <p:xfrm>
          <a:off x="434274" y="4317511"/>
          <a:ext cx="11399135" cy="1946833"/>
        </p:xfrm>
        <a:graphic>
          <a:graphicData uri="http://schemas.openxmlformats.org/drawingml/2006/table">
            <a:tbl>
              <a:tblPr firstRow="1" firstCol="1" bandRow="1">
                <a:tableStyleId>{D7AC3CCA-C797-4891-BE02-D94E43425B78}</a:tableStyleId>
              </a:tblPr>
              <a:tblGrid>
                <a:gridCol w="5175344"/>
                <a:gridCol w="1046993"/>
                <a:gridCol w="5176798"/>
              </a:tblGrid>
              <a:tr h="508501">
                <a:tc>
                  <a:txBody>
                    <a:bodyPr/>
                    <a:lstStyle/>
                    <a:p>
                      <a:pPr marL="0" marR="0">
                        <a:spcBef>
                          <a:spcPts val="0"/>
                        </a:spcBef>
                        <a:spcAft>
                          <a:spcPts val="0"/>
                        </a:spcAft>
                      </a:pPr>
                      <a:r>
                        <a:rPr lang="en-US" sz="2800" dirty="0">
                          <a:effectLst/>
                        </a:rPr>
                        <a:t>Choice #1: Should Student B say…</a:t>
                      </a:r>
                      <a:endParaRPr lang="en-US" sz="28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28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800">
                          <a:effectLst/>
                        </a:rPr>
                        <a:t>Choice #2: Should Student B say…</a:t>
                      </a:r>
                      <a:endParaRPr lang="en-US" sz="2800">
                        <a:effectLst/>
                        <a:latin typeface="Avenir Next" charset="0"/>
                        <a:ea typeface="Calibri" charset="0"/>
                        <a:cs typeface="Arial" charset="0"/>
                      </a:endParaRPr>
                    </a:p>
                  </a:txBody>
                  <a:tcPr marL="73025" marR="73025" marT="0" marB="0"/>
                </a:tc>
              </a:tr>
              <a:tr h="1438332">
                <a:tc>
                  <a:txBody>
                    <a:bodyPr/>
                    <a:lstStyle/>
                    <a:p>
                      <a:pPr marL="0" marR="0">
                        <a:spcBef>
                          <a:spcPts val="0"/>
                        </a:spcBef>
                        <a:spcAft>
                          <a:spcPts val="0"/>
                        </a:spcAft>
                      </a:pPr>
                      <a:r>
                        <a:rPr lang="en-US" sz="2800" b="0" dirty="0">
                          <a:effectLst/>
                        </a:rPr>
                        <a:t>I think you said </a:t>
                      </a:r>
                      <a:r>
                        <a:rPr lang="en-US" sz="2800" b="0" dirty="0" smtClean="0">
                          <a:effectLst/>
                        </a:rPr>
                        <a:t>there </a:t>
                      </a:r>
                      <a:r>
                        <a:rPr lang="en-US" sz="2800" b="0" dirty="0">
                          <a:effectLst/>
                        </a:rPr>
                        <a:t>is </a:t>
                      </a:r>
                      <a:r>
                        <a:rPr lang="en-US" sz="2800" b="0" dirty="0" smtClean="0">
                          <a:effectLst/>
                        </a:rPr>
                        <a:t>a</a:t>
                      </a:r>
                      <a:r>
                        <a:rPr lang="en-US" sz="2800" b="0" baseline="0" dirty="0" smtClean="0">
                          <a:effectLst/>
                        </a:rPr>
                        <a:t> small group of students </a:t>
                      </a:r>
                      <a:r>
                        <a:rPr lang="en-US" sz="2800" b="0" dirty="0" smtClean="0">
                          <a:effectLst/>
                        </a:rPr>
                        <a:t>standing around an</a:t>
                      </a:r>
                      <a:r>
                        <a:rPr lang="en-US" sz="2800" b="0" baseline="0" dirty="0" smtClean="0">
                          <a:effectLst/>
                        </a:rPr>
                        <a:t> adult.</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effectLst/>
                        </a:rPr>
                        <a:t>I think </a:t>
                      </a:r>
                      <a:r>
                        <a:rPr lang="en-US" sz="2800" dirty="0" smtClean="0">
                          <a:effectLst/>
                        </a:rPr>
                        <a:t>you said that</a:t>
                      </a:r>
                      <a:r>
                        <a:rPr lang="en-US" sz="2800" b="0" dirty="0" smtClean="0">
                          <a:effectLst/>
                        </a:rPr>
                        <a:t> there are four children standing around a</a:t>
                      </a:r>
                      <a:r>
                        <a:rPr lang="en-US" sz="2800" b="0" baseline="0" dirty="0" smtClean="0">
                          <a:effectLst/>
                        </a:rPr>
                        <a:t> </a:t>
                      </a:r>
                      <a:r>
                        <a:rPr lang="en-US" sz="2800" b="0" dirty="0" smtClean="0">
                          <a:effectLst/>
                        </a:rPr>
                        <a:t>grown-up in the back of the classroom.</a:t>
                      </a:r>
                      <a:endParaRPr lang="en-US" sz="2800" b="0" dirty="0" smtClean="0">
                        <a:effectLst/>
                        <a:latin typeface="Avenir Next" charset="0"/>
                        <a:ea typeface="Calibri" charset="0"/>
                        <a:cs typeface="Arial" charset="0"/>
                      </a:endParaRPr>
                    </a:p>
                  </a:txBody>
                  <a:tcPr marL="73025" marR="73025" marT="0" marB="0"/>
                </a:tc>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66649" y="5654887"/>
            <a:ext cx="812800" cy="812800"/>
          </a:xfrm>
          <a:prstGeom prst="rect">
            <a:avLst/>
          </a:prstGeom>
        </p:spPr>
      </p:pic>
    </p:spTree>
    <p:extLst>
      <p:ext uri="{BB962C8B-B14F-4D97-AF65-F5344CB8AC3E}">
        <p14:creationId xmlns:p14="http://schemas.microsoft.com/office/powerpoint/2010/main" val="22223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37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2042722" y="645974"/>
            <a:ext cx="8055682" cy="1598154"/>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4000" b="1" i="1" dirty="0" smtClean="0"/>
              <a:t>Which one restates Student A’s ideas using their own words? Why?</a:t>
            </a:r>
          </a:p>
          <a:p>
            <a:pPr marL="457200" indent="-457200">
              <a:buFont typeface="Arial" charset="0"/>
              <a:buChar char="•"/>
            </a:pPr>
            <a:endParaRPr lang="en-US" sz="800" i="1" dirty="0" smtClean="0"/>
          </a:p>
        </p:txBody>
      </p:sp>
      <p:grpSp>
        <p:nvGrpSpPr>
          <p:cNvPr id="8" name="Group 7"/>
          <p:cNvGrpSpPr/>
          <p:nvPr/>
        </p:nvGrpSpPr>
        <p:grpSpPr>
          <a:xfrm>
            <a:off x="10098405" y="290077"/>
            <a:ext cx="1500286" cy="1532246"/>
            <a:chOff x="149200" y="4231661"/>
            <a:chExt cx="2286319" cy="2232452"/>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149200" y="5866748"/>
              <a:ext cx="2286318" cy="597365"/>
            </a:xfrm>
            <a:prstGeom prst="rect">
              <a:avLst/>
            </a:prstGeom>
            <a:noFill/>
          </p:spPr>
          <p:txBody>
            <a:bodyPr wrap="none" rtlCol="0">
              <a:spAutoFit/>
            </a:bodyPr>
            <a:lstStyle/>
            <a:p>
              <a:r>
                <a:rPr lang="en-US" sz="2200" b="1" dirty="0" smtClean="0"/>
                <a:t>TURN &amp; TALK</a:t>
              </a:r>
              <a:endParaRPr lang="en-US" sz="2200" b="1" dirty="0"/>
            </a:p>
          </p:txBody>
        </p:sp>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355239"/>
            <a:ext cx="1320620" cy="1475288"/>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3" name="Table 12"/>
          <p:cNvGraphicFramePr>
            <a:graphicFrameLocks noGrp="1"/>
          </p:cNvGraphicFramePr>
          <p:nvPr>
            <p:extLst>
              <p:ext uri="{D42A27DB-BD31-4B8C-83A1-F6EECF244321}">
                <p14:modId xmlns:p14="http://schemas.microsoft.com/office/powerpoint/2010/main" val="2078749339"/>
              </p:ext>
            </p:extLst>
          </p:nvPr>
        </p:nvGraphicFramePr>
        <p:xfrm>
          <a:off x="434275" y="2665932"/>
          <a:ext cx="11399134" cy="853440"/>
        </p:xfrm>
        <a:graphic>
          <a:graphicData uri="http://schemas.openxmlformats.org/drawingml/2006/table">
            <a:tbl>
              <a:tblPr firstRow="1" firstCol="1" bandRow="1">
                <a:tableStyleId>{D7AC3CCA-C797-4891-BE02-D94E43425B78}</a:tableStyleId>
              </a:tblPr>
              <a:tblGrid>
                <a:gridCol w="1439130"/>
                <a:gridCol w="9960004"/>
              </a:tblGrid>
              <a:tr h="575172">
                <a:tc>
                  <a:txBody>
                    <a:bodyPr/>
                    <a:lstStyle/>
                    <a:p>
                      <a:pPr marL="0" marR="0" algn="r">
                        <a:spcBef>
                          <a:spcPts val="0"/>
                        </a:spcBef>
                        <a:spcAft>
                          <a:spcPts val="0"/>
                        </a:spcAft>
                        <a:tabLst>
                          <a:tab pos="5130800" algn="l"/>
                        </a:tabLs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tab pos="5130800" algn="l"/>
                        </a:tabLst>
                        <a:defRPr/>
                      </a:pPr>
                      <a:r>
                        <a:rPr lang="en-US" sz="2800" b="0" dirty="0" smtClean="0">
                          <a:effectLst/>
                        </a:rPr>
                        <a:t>I notice that there are four children standing around a</a:t>
                      </a:r>
                      <a:r>
                        <a:rPr lang="en-US" sz="2800" b="0" baseline="0" dirty="0" smtClean="0">
                          <a:effectLst/>
                        </a:rPr>
                        <a:t> </a:t>
                      </a:r>
                      <a:r>
                        <a:rPr lang="en-US" sz="2800" b="0" dirty="0" smtClean="0">
                          <a:effectLst/>
                        </a:rPr>
                        <a:t>grown-up in the back of the classroom.</a:t>
                      </a:r>
                      <a:endParaRPr lang="en-US" sz="2800" b="0" dirty="0" smtClean="0">
                        <a:effectLst/>
                        <a:latin typeface="Avenir Next" charset="0"/>
                        <a:ea typeface="Calibri" charset="0"/>
                        <a:cs typeface="Arial" charset="0"/>
                      </a:endParaRPr>
                    </a:p>
                  </a:txBody>
                  <a:tcPr marL="68580" marR="68580" marT="0" marB="0"/>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809957020"/>
              </p:ext>
            </p:extLst>
          </p:nvPr>
        </p:nvGraphicFramePr>
        <p:xfrm>
          <a:off x="370996" y="3984437"/>
          <a:ext cx="11399135" cy="1946833"/>
        </p:xfrm>
        <a:graphic>
          <a:graphicData uri="http://schemas.openxmlformats.org/drawingml/2006/table">
            <a:tbl>
              <a:tblPr firstRow="1" firstCol="1" bandRow="1">
                <a:tableStyleId>{D7AC3CCA-C797-4891-BE02-D94E43425B78}</a:tableStyleId>
              </a:tblPr>
              <a:tblGrid>
                <a:gridCol w="5175344"/>
                <a:gridCol w="1046993"/>
                <a:gridCol w="5176798"/>
              </a:tblGrid>
              <a:tr h="508501">
                <a:tc>
                  <a:txBody>
                    <a:bodyPr/>
                    <a:lstStyle/>
                    <a:p>
                      <a:pPr marL="0" marR="0">
                        <a:spcBef>
                          <a:spcPts val="0"/>
                        </a:spcBef>
                        <a:spcAft>
                          <a:spcPts val="0"/>
                        </a:spcAft>
                      </a:pPr>
                      <a:r>
                        <a:rPr lang="en-US" sz="2800" dirty="0">
                          <a:effectLst/>
                        </a:rPr>
                        <a:t>Choice #1: Should Student B say…</a:t>
                      </a:r>
                      <a:endParaRPr lang="en-US" sz="28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900" dirty="0" smtClean="0">
                          <a:effectLst/>
                        </a:rPr>
                        <a:t>OR</a:t>
                      </a:r>
                      <a:endParaRPr lang="en-US" sz="29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800" dirty="0">
                          <a:effectLst/>
                        </a:rPr>
                        <a:t>Choice #2: Should Student B say…</a:t>
                      </a:r>
                      <a:endParaRPr lang="en-US" sz="2800" dirty="0">
                        <a:effectLst/>
                        <a:latin typeface="Avenir Next" charset="0"/>
                        <a:ea typeface="Calibri" charset="0"/>
                        <a:cs typeface="Arial" charset="0"/>
                      </a:endParaRPr>
                    </a:p>
                  </a:txBody>
                  <a:tcPr marL="73025" marR="73025" marT="0" marB="0"/>
                </a:tc>
              </a:tr>
              <a:tr h="1438332">
                <a:tc>
                  <a:txBody>
                    <a:bodyPr/>
                    <a:lstStyle/>
                    <a:p>
                      <a:pPr marL="0" marR="0">
                        <a:spcBef>
                          <a:spcPts val="0"/>
                        </a:spcBef>
                        <a:spcAft>
                          <a:spcPts val="0"/>
                        </a:spcAft>
                      </a:pPr>
                      <a:r>
                        <a:rPr lang="en-US" sz="2800" b="0" dirty="0" smtClean="0">
                          <a:effectLst/>
                        </a:rPr>
                        <a:t>I think you said there is a</a:t>
                      </a:r>
                      <a:r>
                        <a:rPr lang="en-US" sz="2800" b="0" baseline="0" dirty="0" smtClean="0">
                          <a:effectLst/>
                        </a:rPr>
                        <a:t> small group of students </a:t>
                      </a:r>
                      <a:r>
                        <a:rPr lang="en-US" sz="2800" b="0" dirty="0" smtClean="0">
                          <a:effectLst/>
                        </a:rPr>
                        <a:t>standing around an</a:t>
                      </a:r>
                      <a:r>
                        <a:rPr lang="en-US" sz="2800" b="0" baseline="0" dirty="0" smtClean="0">
                          <a:effectLst/>
                        </a:rPr>
                        <a:t> adult.</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effectLst/>
                        </a:rPr>
                        <a:t>I think you said that</a:t>
                      </a:r>
                      <a:r>
                        <a:rPr lang="en-US" sz="2800" b="0" dirty="0" smtClean="0">
                          <a:effectLst/>
                        </a:rPr>
                        <a:t> there are four children standing around a</a:t>
                      </a:r>
                      <a:r>
                        <a:rPr lang="en-US" sz="2800" b="0" baseline="0" dirty="0" smtClean="0">
                          <a:effectLst/>
                        </a:rPr>
                        <a:t> </a:t>
                      </a:r>
                      <a:r>
                        <a:rPr lang="en-US" sz="2800" b="0" dirty="0" smtClean="0">
                          <a:effectLst/>
                        </a:rPr>
                        <a:t>grown-up in the back of the classroom.</a:t>
                      </a:r>
                      <a:endParaRPr lang="en-US" sz="2800" b="0" dirty="0" smtClean="0">
                        <a:effectLst/>
                        <a:latin typeface="Avenir Next" charset="0"/>
                        <a:ea typeface="Calibri" charset="0"/>
                        <a:cs typeface="Arial" charset="0"/>
                      </a:endParaRPr>
                    </a:p>
                  </a:txBody>
                  <a:tcPr marL="73025" marR="73025" marT="0" marB="0"/>
                </a:tc>
              </a:tr>
            </a:tbl>
          </a:graphicData>
        </a:graphic>
      </p:graphicFrame>
    </p:spTree>
    <p:extLst>
      <p:ext uri="{BB962C8B-B14F-4D97-AF65-F5344CB8AC3E}">
        <p14:creationId xmlns:p14="http://schemas.microsoft.com/office/powerpoint/2010/main" val="114902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434275" y="1593485"/>
            <a:ext cx="5096730"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smtClean="0"/>
              <a:t>If you think Choice #1 is the better </a:t>
            </a:r>
            <a:r>
              <a:rPr lang="en-US" sz="2800" b="1" i="1" dirty="0" smtClean="0"/>
              <a:t>paraphrase</a:t>
            </a:r>
            <a:r>
              <a:rPr lang="en-US" sz="2800" i="1" dirty="0" smtClean="0"/>
              <a:t>, you will move to this side of the room/rug.</a:t>
            </a:r>
          </a:p>
        </p:txBody>
      </p:sp>
      <p:sp>
        <p:nvSpPr>
          <p:cNvPr id="13" name="Rectangle 12"/>
          <p:cNvSpPr/>
          <p:nvPr/>
        </p:nvSpPr>
        <p:spPr>
          <a:xfrm>
            <a:off x="6690732" y="1593484"/>
            <a:ext cx="5142677"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a:t>If you think Choice </a:t>
            </a:r>
            <a:r>
              <a:rPr lang="en-US" sz="2800" i="1" dirty="0" smtClean="0"/>
              <a:t>#2 </a:t>
            </a:r>
            <a:r>
              <a:rPr lang="en-US" sz="2800" i="1" dirty="0"/>
              <a:t>is the better </a:t>
            </a:r>
            <a:r>
              <a:rPr lang="en-US" sz="2800" b="1" i="1" dirty="0"/>
              <a:t>paraphrase</a:t>
            </a:r>
            <a:r>
              <a:rPr lang="en-US" sz="2800" i="1" dirty="0"/>
              <a:t>, you will move to this side of the room/rug.</a:t>
            </a:r>
          </a:p>
        </p:txBody>
      </p:sp>
      <p:graphicFrame>
        <p:nvGraphicFramePr>
          <p:cNvPr id="7" name="Table 6"/>
          <p:cNvGraphicFramePr>
            <a:graphicFrameLocks noGrp="1"/>
          </p:cNvGraphicFramePr>
          <p:nvPr>
            <p:extLst>
              <p:ext uri="{D42A27DB-BD31-4B8C-83A1-F6EECF244321}">
                <p14:modId xmlns:p14="http://schemas.microsoft.com/office/powerpoint/2010/main" val="217652782"/>
              </p:ext>
            </p:extLst>
          </p:nvPr>
        </p:nvGraphicFramePr>
        <p:xfrm>
          <a:off x="434275" y="440717"/>
          <a:ext cx="11399134" cy="853440"/>
        </p:xfrm>
        <a:graphic>
          <a:graphicData uri="http://schemas.openxmlformats.org/drawingml/2006/table">
            <a:tbl>
              <a:tblPr firstRow="1" firstCol="1" bandRow="1">
                <a:tableStyleId>{D7AC3CCA-C797-4891-BE02-D94E43425B78}</a:tableStyleId>
              </a:tblPr>
              <a:tblGrid>
                <a:gridCol w="1439130"/>
                <a:gridCol w="9960004"/>
              </a:tblGrid>
              <a:tr h="575172">
                <a:tc>
                  <a:txBody>
                    <a:bodyPr/>
                    <a:lstStyle/>
                    <a:p>
                      <a:pPr marL="0" marR="0" algn="r">
                        <a:spcBef>
                          <a:spcPts val="0"/>
                        </a:spcBef>
                        <a:spcAft>
                          <a:spcPts val="0"/>
                        </a:spcAft>
                        <a:tabLst>
                          <a:tab pos="5130800" algn="l"/>
                        </a:tabLs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a:effectLst/>
                        </a:rPr>
                        <a:t>I notice that there are </a:t>
                      </a:r>
                      <a:r>
                        <a:rPr lang="en-US" sz="2800" b="0" dirty="0" smtClean="0">
                          <a:effectLst/>
                        </a:rPr>
                        <a:t>four children standing around a blonde woman.</a:t>
                      </a:r>
                      <a:r>
                        <a:rPr lang="en-US" sz="2800" b="0" baseline="0" dirty="0" smtClean="0">
                          <a:effectLst/>
                        </a:rPr>
                        <a:t>  They are behind the other group in the classroom. </a:t>
                      </a:r>
                      <a:endParaRPr lang="en-US" sz="2800" b="0" dirty="0">
                        <a:effectLst/>
                        <a:latin typeface="Avenir Next" charset="0"/>
                        <a:ea typeface="Calibri" charset="0"/>
                        <a:cs typeface="Arial" charset="0"/>
                      </a:endParaRPr>
                    </a:p>
                  </a:txBody>
                  <a:tcPr marL="68580" marR="68580" marT="0" marB="0"/>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80772648"/>
              </p:ext>
            </p:extLst>
          </p:nvPr>
        </p:nvGraphicFramePr>
        <p:xfrm>
          <a:off x="434274" y="4017040"/>
          <a:ext cx="11399135" cy="2215381"/>
        </p:xfrm>
        <a:graphic>
          <a:graphicData uri="http://schemas.openxmlformats.org/drawingml/2006/table">
            <a:tbl>
              <a:tblPr firstRow="1" firstCol="1" bandRow="1">
                <a:tableStyleId>{D7AC3CCA-C797-4891-BE02-D94E43425B78}</a:tableStyleId>
              </a:tblPr>
              <a:tblGrid>
                <a:gridCol w="5175344"/>
                <a:gridCol w="1046993"/>
                <a:gridCol w="5176798"/>
              </a:tblGrid>
              <a:tr h="508501">
                <a:tc>
                  <a:txBody>
                    <a:bodyPr/>
                    <a:lstStyle/>
                    <a:p>
                      <a:pPr marL="0" marR="0">
                        <a:spcBef>
                          <a:spcPts val="0"/>
                        </a:spcBef>
                        <a:spcAft>
                          <a:spcPts val="0"/>
                        </a:spcAft>
                      </a:pPr>
                      <a:r>
                        <a:rPr lang="en-US" sz="2800" dirty="0">
                          <a:effectLst/>
                        </a:rPr>
                        <a:t>Choice #1: Should Student B say…</a:t>
                      </a:r>
                      <a:endParaRPr lang="en-US" sz="28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900" dirty="0" smtClean="0">
                          <a:effectLst/>
                        </a:rPr>
                        <a:t>OR</a:t>
                      </a:r>
                      <a:endParaRPr lang="en-US" sz="29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800" dirty="0">
                          <a:effectLst/>
                        </a:rPr>
                        <a:t>Choice #2: Should Student B say…</a:t>
                      </a:r>
                      <a:endParaRPr lang="en-US" sz="2800" dirty="0">
                        <a:effectLst/>
                        <a:latin typeface="Avenir Next" charset="0"/>
                        <a:ea typeface="Calibri" charset="0"/>
                        <a:cs typeface="Arial" charset="0"/>
                      </a:endParaRPr>
                    </a:p>
                  </a:txBody>
                  <a:tcPr marL="73025" marR="73025" marT="0" marB="0"/>
                </a:tc>
              </a:tr>
              <a:tr h="1438332">
                <a:tc>
                  <a:txBody>
                    <a:bodyPr/>
                    <a:lstStyle/>
                    <a:p>
                      <a:pPr marL="0" marR="0">
                        <a:spcBef>
                          <a:spcPts val="0"/>
                        </a:spcBef>
                        <a:spcAft>
                          <a:spcPts val="0"/>
                        </a:spcAft>
                      </a:pPr>
                      <a:r>
                        <a:rPr lang="en-US" sz="2800" b="0" dirty="0">
                          <a:effectLst/>
                        </a:rPr>
                        <a:t>I think you said that there is another group of people in the classroom.</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800" dirty="0">
                          <a:effectLst/>
                        </a:rPr>
                        <a:t>I think you notice that there are four children standing around a blonde woman. They are behind the other group in the classroom. </a:t>
                      </a:r>
                      <a:endParaRPr lang="en-US" sz="2800" dirty="0">
                        <a:effectLst/>
                        <a:latin typeface="Avenir Next" charset="0"/>
                        <a:ea typeface="Calibri" charset="0"/>
                        <a:cs typeface="Arial" charset="0"/>
                      </a:endParaRPr>
                    </a:p>
                  </a:txBody>
                  <a:tcPr marL="73025" marR="73025" marT="0" marB="0"/>
                </a:tc>
              </a:tr>
            </a:tbl>
          </a:graphicData>
        </a:graphic>
      </p:graphicFrame>
    </p:spTree>
    <p:extLst>
      <p:ext uri="{BB962C8B-B14F-4D97-AF65-F5344CB8AC3E}">
        <p14:creationId xmlns:p14="http://schemas.microsoft.com/office/powerpoint/2010/main" val="349618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13" name="Rectangle 12"/>
          <p:cNvSpPr/>
          <p:nvPr/>
        </p:nvSpPr>
        <p:spPr>
          <a:xfrm>
            <a:off x="2163337" y="404650"/>
            <a:ext cx="9670072" cy="2046874"/>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800" i="1" dirty="0" smtClean="0"/>
              <a:t>Which one uses their own words to restate Student A’s idea?</a:t>
            </a:r>
          </a:p>
          <a:p>
            <a:pPr marL="457200" indent="-457200">
              <a:buFont typeface="Arial" charset="0"/>
              <a:buChar char="•"/>
            </a:pPr>
            <a:r>
              <a:rPr lang="en-US" sz="2800" i="1" dirty="0" smtClean="0"/>
              <a:t>Choice #1 uses their own words to restate..</a:t>
            </a:r>
          </a:p>
          <a:p>
            <a:pPr marL="457200" indent="-457200">
              <a:buFont typeface="Arial" charset="0"/>
              <a:buChar char="•"/>
            </a:pPr>
            <a:r>
              <a:rPr lang="en-US" sz="2800" i="1" dirty="0" smtClean="0"/>
              <a:t>Choice #2 is just repeating</a:t>
            </a:r>
          </a:p>
          <a:p>
            <a:pPr marL="457200" indent="-457200">
              <a:buFont typeface="Arial" charset="0"/>
              <a:buChar char="•"/>
            </a:pPr>
            <a:r>
              <a:rPr lang="en-US" sz="2800" i="1" dirty="0" smtClean="0"/>
              <a:t>I think Choice #1 is the better </a:t>
            </a:r>
            <a:r>
              <a:rPr lang="en-US" sz="2800" b="1" i="1" dirty="0" smtClean="0"/>
              <a:t>paraphrase.</a:t>
            </a:r>
            <a:endParaRPr lang="en-US" sz="2800" b="1" i="1" dirty="0"/>
          </a:p>
        </p:txBody>
      </p:sp>
      <p:pic>
        <p:nvPicPr>
          <p:cNvPr id="7" name="Picture 6" descr="/Users/mstaine/Desktop/ThinkAloudIcon.png"/>
          <p:cNvPicPr/>
          <p:nvPr/>
        </p:nvPicPr>
        <p:blipFill>
          <a:blip r:embed="rId3">
            <a:extLst>
              <a:ext uri="{28A0092B-C50C-407E-A947-70E740481C1C}">
                <a14:useLocalDpi xmlns:a14="http://schemas.microsoft.com/office/drawing/2010/main" val="0"/>
              </a:ext>
            </a:extLst>
          </a:blip>
          <a:srcRect/>
          <a:stretch>
            <a:fillRect/>
          </a:stretch>
        </p:blipFill>
        <p:spPr bwMode="auto">
          <a:xfrm>
            <a:off x="434275" y="704861"/>
            <a:ext cx="1402949" cy="144645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Table 7"/>
          <p:cNvGraphicFramePr>
            <a:graphicFrameLocks noGrp="1"/>
          </p:cNvGraphicFramePr>
          <p:nvPr>
            <p:extLst>
              <p:ext uri="{D42A27DB-BD31-4B8C-83A1-F6EECF244321}">
                <p14:modId xmlns:p14="http://schemas.microsoft.com/office/powerpoint/2010/main" val="77123592"/>
              </p:ext>
            </p:extLst>
          </p:nvPr>
        </p:nvGraphicFramePr>
        <p:xfrm>
          <a:off x="434275" y="2682547"/>
          <a:ext cx="11399134" cy="853440"/>
        </p:xfrm>
        <a:graphic>
          <a:graphicData uri="http://schemas.openxmlformats.org/drawingml/2006/table">
            <a:tbl>
              <a:tblPr firstRow="1" firstCol="1" bandRow="1">
                <a:tableStyleId>{D7AC3CCA-C797-4891-BE02-D94E43425B78}</a:tableStyleId>
              </a:tblPr>
              <a:tblGrid>
                <a:gridCol w="1439130"/>
                <a:gridCol w="9960004"/>
              </a:tblGrid>
              <a:tr h="575172">
                <a:tc>
                  <a:txBody>
                    <a:bodyPr/>
                    <a:lstStyle/>
                    <a:p>
                      <a:pPr marL="0" marR="0" algn="r">
                        <a:spcBef>
                          <a:spcPts val="0"/>
                        </a:spcBef>
                        <a:spcAft>
                          <a:spcPts val="0"/>
                        </a:spcAft>
                        <a:tabLst>
                          <a:tab pos="5130800" algn="l"/>
                        </a:tabLs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a:effectLst/>
                        </a:rPr>
                        <a:t>I notice that there are </a:t>
                      </a:r>
                      <a:r>
                        <a:rPr lang="en-US" sz="2800" b="0" dirty="0" smtClean="0">
                          <a:effectLst/>
                        </a:rPr>
                        <a:t>four children standing around a blonde woman.</a:t>
                      </a:r>
                      <a:r>
                        <a:rPr lang="en-US" sz="2800" b="0" baseline="0" dirty="0" smtClean="0">
                          <a:effectLst/>
                        </a:rPr>
                        <a:t>  They are behind the other group in the classroom. </a:t>
                      </a:r>
                      <a:endParaRPr lang="en-US" sz="2800" b="0" dirty="0">
                        <a:effectLst/>
                        <a:latin typeface="Avenir Next" charset="0"/>
                        <a:ea typeface="Calibri" charset="0"/>
                        <a:cs typeface="Arial" charset="0"/>
                      </a:endParaRPr>
                    </a:p>
                  </a:txBody>
                  <a:tcPr marL="68580" marR="68580" marT="0" marB="0"/>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521202270"/>
              </p:ext>
            </p:extLst>
          </p:nvPr>
        </p:nvGraphicFramePr>
        <p:xfrm>
          <a:off x="434275" y="3627244"/>
          <a:ext cx="11399135" cy="2651760"/>
        </p:xfrm>
        <a:graphic>
          <a:graphicData uri="http://schemas.openxmlformats.org/drawingml/2006/table">
            <a:tbl>
              <a:tblPr firstRow="1" firstCol="1" bandRow="1">
                <a:tableStyleId>{D7AC3CCA-C797-4891-BE02-D94E43425B78}</a:tableStyleId>
              </a:tblPr>
              <a:tblGrid>
                <a:gridCol w="5175344"/>
                <a:gridCol w="1046993"/>
                <a:gridCol w="5176798"/>
              </a:tblGrid>
              <a:tr h="508501">
                <a:tc>
                  <a:txBody>
                    <a:bodyPr/>
                    <a:lstStyle/>
                    <a:p>
                      <a:pPr marL="0" marR="0">
                        <a:spcBef>
                          <a:spcPts val="0"/>
                        </a:spcBef>
                        <a:spcAft>
                          <a:spcPts val="0"/>
                        </a:spcAft>
                      </a:pPr>
                      <a:r>
                        <a:rPr lang="en-US" sz="2900" dirty="0">
                          <a:effectLst/>
                        </a:rPr>
                        <a:t>Choice #1: Should Student B say…</a:t>
                      </a:r>
                      <a:endParaRPr lang="en-US" sz="29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900" dirty="0" smtClean="0">
                          <a:effectLst/>
                        </a:rPr>
                        <a:t>OR</a:t>
                      </a:r>
                      <a:endParaRPr lang="en-US" sz="29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900">
                          <a:effectLst/>
                        </a:rPr>
                        <a:t>Choice #2: Should Student B say…</a:t>
                      </a:r>
                      <a:endParaRPr lang="en-US" sz="2900">
                        <a:effectLst/>
                        <a:latin typeface="Avenir Next" charset="0"/>
                        <a:ea typeface="Calibri" charset="0"/>
                        <a:cs typeface="Arial" charset="0"/>
                      </a:endParaRPr>
                    </a:p>
                  </a:txBody>
                  <a:tcPr marL="73025" marR="73025" marT="0" marB="0"/>
                </a:tc>
              </a:tr>
              <a:tr h="1438332">
                <a:tc>
                  <a:txBody>
                    <a:bodyPr/>
                    <a:lstStyle/>
                    <a:p>
                      <a:pPr marL="0" marR="0">
                        <a:spcBef>
                          <a:spcPts val="0"/>
                        </a:spcBef>
                        <a:spcAft>
                          <a:spcPts val="0"/>
                        </a:spcAft>
                      </a:pPr>
                      <a:r>
                        <a:rPr lang="en-US" sz="2900" b="0" dirty="0">
                          <a:effectLst/>
                        </a:rPr>
                        <a:t>I think you said that there is another group of people in the classroom.</a:t>
                      </a:r>
                      <a:endParaRPr lang="en-US" sz="29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900" dirty="0">
                          <a:effectLst/>
                        </a:rPr>
                        <a:t>I think you notice that there are four children standing around a blonde woman. They are behind the other group in the classroom. </a:t>
                      </a:r>
                      <a:endParaRPr lang="en-US" sz="2900" dirty="0">
                        <a:effectLst/>
                        <a:latin typeface="Avenir Next" charset="0"/>
                        <a:ea typeface="Calibri" charset="0"/>
                        <a:cs typeface="Arial" charset="0"/>
                      </a:endParaRPr>
                    </a:p>
                  </a:txBody>
                  <a:tcPr marL="73025" marR="73025" marT="0" marB="0"/>
                </a:tc>
              </a:tr>
            </a:tbl>
          </a:graphicData>
        </a:graphic>
      </p:graphicFrame>
      <p:sp>
        <p:nvSpPr>
          <p:cNvPr id="2" name="Rectangle 1"/>
          <p:cNvSpPr/>
          <p:nvPr/>
        </p:nvSpPr>
        <p:spPr>
          <a:xfrm>
            <a:off x="434275" y="3699708"/>
            <a:ext cx="5164980" cy="25792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2488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274" y="353416"/>
            <a:ext cx="4539171" cy="1020554"/>
          </a:xfrm>
          <a:prstGeom prst="rect">
            <a:avLst/>
          </a:prstGeom>
          <a:ln w="38100">
            <a:solidFill>
              <a:schemeClr val="accent1"/>
            </a:solidFill>
          </a:ln>
        </p:spPr>
      </p:pic>
      <p:pic>
        <p:nvPicPr>
          <p:cNvPr id="3" name="Picture 2"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5597912" y="82910"/>
            <a:ext cx="6235497" cy="4065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34275" y="2007220"/>
            <a:ext cx="4539170" cy="2140711"/>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600" dirty="0" smtClean="0"/>
              <a:t>Let’s read what Student A and Student B say to each other.</a:t>
            </a:r>
          </a:p>
          <a:p>
            <a:endParaRPr lang="en-US" sz="1400" dirty="0"/>
          </a:p>
        </p:txBody>
      </p:sp>
      <p:graphicFrame>
        <p:nvGraphicFramePr>
          <p:cNvPr id="10" name="Table 9"/>
          <p:cNvGraphicFramePr>
            <a:graphicFrameLocks noGrp="1"/>
          </p:cNvGraphicFramePr>
          <p:nvPr>
            <p:extLst>
              <p:ext uri="{D42A27DB-BD31-4B8C-83A1-F6EECF244321}">
                <p14:modId xmlns:p14="http://schemas.microsoft.com/office/powerpoint/2010/main" val="1045332830"/>
              </p:ext>
            </p:extLst>
          </p:nvPr>
        </p:nvGraphicFramePr>
        <p:xfrm>
          <a:off x="434275" y="4446726"/>
          <a:ext cx="11399134" cy="1706880"/>
        </p:xfrm>
        <a:graphic>
          <a:graphicData uri="http://schemas.openxmlformats.org/drawingml/2006/table">
            <a:tbl>
              <a:tblPr firstRow="1" firstCol="1" bandRow="1">
                <a:tableStyleId>{D7AC3CCA-C797-4891-BE02-D94E43425B78}</a:tableStyleId>
              </a:tblPr>
              <a:tblGrid>
                <a:gridCol w="1623125"/>
                <a:gridCol w="9776009"/>
              </a:tblGrid>
              <a:tr h="333307">
                <a:tc>
                  <a:txBody>
                    <a:bodyPr/>
                    <a:lstStyle/>
                    <a:p>
                      <a:pPr marL="0" marR="0" algn="r">
                        <a:spcBef>
                          <a:spcPts val="0"/>
                        </a:spcBef>
                        <a:spcAft>
                          <a:spcPts val="0"/>
                        </a:spcAf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tab pos="5130800" algn="l"/>
                        </a:tabLst>
                        <a:defRPr/>
                      </a:pPr>
                      <a:r>
                        <a:rPr lang="en-US" sz="2800" b="1" u="sng" dirty="0" smtClean="0">
                          <a:effectLst/>
                        </a:rPr>
                        <a:t>I notice </a:t>
                      </a:r>
                      <a:r>
                        <a:rPr lang="en-US" sz="2800" b="0" dirty="0" smtClean="0">
                          <a:effectLst/>
                        </a:rPr>
                        <a:t>that there are four children standing around a</a:t>
                      </a:r>
                      <a:r>
                        <a:rPr lang="en-US" sz="2800" b="0" baseline="0" dirty="0" smtClean="0">
                          <a:effectLst/>
                        </a:rPr>
                        <a:t> </a:t>
                      </a:r>
                      <a:r>
                        <a:rPr lang="en-US" sz="2800" b="0" dirty="0" smtClean="0">
                          <a:effectLst/>
                        </a:rPr>
                        <a:t>grown-up in the back of the classroom.</a:t>
                      </a:r>
                      <a:endParaRPr lang="en-US" sz="2800" b="0" dirty="0" smtClean="0">
                        <a:effectLst/>
                        <a:latin typeface="Avenir Next" charset="0"/>
                        <a:ea typeface="Calibri" charset="0"/>
                        <a:cs typeface="Arial" charset="0"/>
                      </a:endParaRPr>
                    </a:p>
                  </a:txBody>
                  <a:tcPr marL="68580" marR="68580" marT="0" marB="0"/>
                </a:tc>
              </a:tr>
              <a:tr h="602414">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1" u="sng" dirty="0" smtClean="0">
                          <a:effectLst/>
                        </a:rPr>
                        <a:t>I think you said </a:t>
                      </a:r>
                      <a:r>
                        <a:rPr lang="en-US" sz="2800" b="0" dirty="0" smtClean="0">
                          <a:effectLst/>
                        </a:rPr>
                        <a:t>there is a</a:t>
                      </a:r>
                      <a:r>
                        <a:rPr lang="en-US" sz="2800" b="0" baseline="0" dirty="0" smtClean="0">
                          <a:effectLst/>
                        </a:rPr>
                        <a:t> small group of students </a:t>
                      </a:r>
                      <a:r>
                        <a:rPr lang="en-US" sz="2800" b="0" dirty="0" smtClean="0">
                          <a:effectLst/>
                        </a:rPr>
                        <a:t>standing around an</a:t>
                      </a:r>
                      <a:r>
                        <a:rPr lang="en-US" sz="2800" b="0" baseline="0" dirty="0" smtClean="0">
                          <a:effectLst/>
                        </a:rPr>
                        <a:t> adult.</a:t>
                      </a:r>
                      <a:endParaRPr lang="en-US" sz="2800" b="0" dirty="0">
                        <a:effectLst/>
                        <a:latin typeface="Avenir Next" charset="0"/>
                        <a:ea typeface="Calibri" charset="0"/>
                        <a:cs typeface="Arial" charset="0"/>
                      </a:endParaRPr>
                    </a:p>
                  </a:txBody>
                  <a:tcPr marL="68580" marR="68580" marT="0" marB="0"/>
                </a:tc>
              </a:tr>
            </a:tbl>
          </a:graphicData>
        </a:graphic>
      </p:graphicFrame>
      <p:sp>
        <p:nvSpPr>
          <p:cNvPr id="11" name="TextBox 10"/>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20609" y="5462171"/>
            <a:ext cx="812800" cy="812800"/>
          </a:xfrm>
          <a:prstGeom prst="rect">
            <a:avLst/>
          </a:prstGeom>
        </p:spPr>
      </p:pic>
    </p:spTree>
    <p:extLst>
      <p:ext uri="{BB962C8B-B14F-4D97-AF65-F5344CB8AC3E}">
        <p14:creationId xmlns:p14="http://schemas.microsoft.com/office/powerpoint/2010/main" val="686569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42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282" y="117162"/>
            <a:ext cx="11732420" cy="581107"/>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2000" b="1" dirty="0"/>
              <a:t>Prompt: </a:t>
            </a:r>
            <a:r>
              <a:rPr lang="en-US" sz="2000" b="1" dirty="0" smtClean="0"/>
              <a:t> </a:t>
            </a:r>
            <a:r>
              <a:rPr lang="en-US" sz="2000" dirty="0" smtClean="0"/>
              <a:t>What </a:t>
            </a:r>
            <a:r>
              <a:rPr lang="en-US" sz="2000" dirty="0"/>
              <a:t>do you notice in the visual text? </a:t>
            </a:r>
            <a:r>
              <a:rPr lang="en-US" sz="2000" b="1" dirty="0" smtClean="0"/>
              <a:t>CLARIFY </a:t>
            </a:r>
            <a:r>
              <a:rPr lang="en-US" sz="2000" dirty="0"/>
              <a:t>by </a:t>
            </a:r>
            <a:r>
              <a:rPr lang="en-US" sz="2000" b="1" dirty="0"/>
              <a:t>paraphrasing </a:t>
            </a:r>
            <a:r>
              <a:rPr lang="en-US" sz="2000" dirty="0"/>
              <a:t>what your partner said</a:t>
            </a:r>
            <a:r>
              <a:rPr lang="en-US" sz="2000" dirty="0" smtClean="0"/>
              <a:t>.</a:t>
            </a:r>
            <a:endParaRPr lang="en-US" sz="2000" dirty="0"/>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REVIEW MODEL CONVERSATION – CLARIFY BY PARAPHRASING</a:t>
            </a:r>
            <a:endParaRPr lang="en-US" sz="2400" b="1" dirty="0">
              <a:solidFill>
                <a:schemeClr val="bg1"/>
              </a:solidFill>
            </a:endParaRPr>
          </a:p>
        </p:txBody>
      </p:sp>
      <p:sp>
        <p:nvSpPr>
          <p:cNvPr id="6" name="Rectangle 5"/>
          <p:cNvSpPr/>
          <p:nvPr/>
        </p:nvSpPr>
        <p:spPr>
          <a:xfrm>
            <a:off x="1445426" y="4253737"/>
            <a:ext cx="2517198" cy="1336264"/>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000" i="1" dirty="0" smtClean="0"/>
              <a:t>What examples of </a:t>
            </a:r>
            <a:r>
              <a:rPr lang="en-US" sz="2000" b="1" i="1" dirty="0" smtClean="0"/>
              <a:t>paraphrasing</a:t>
            </a:r>
            <a:r>
              <a:rPr lang="en-US" sz="2000" i="1" dirty="0" smtClean="0"/>
              <a:t> did you hear? How do you know?</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282" y="4350718"/>
            <a:ext cx="909550" cy="101607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4277218" y="830896"/>
            <a:ext cx="7676484" cy="5289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0832" y="1124921"/>
            <a:ext cx="1912164" cy="2196255"/>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72800" y="5408133"/>
            <a:ext cx="812800" cy="812800"/>
          </a:xfrm>
          <a:prstGeom prst="rect">
            <a:avLst/>
          </a:prstGeom>
        </p:spPr>
      </p:pic>
    </p:spTree>
    <p:extLst>
      <p:ext uri="{BB962C8B-B14F-4D97-AF65-F5344CB8AC3E}">
        <p14:creationId xmlns:p14="http://schemas.microsoft.com/office/powerpoint/2010/main" val="95354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9830"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4"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8407" y="347934"/>
            <a:ext cx="7208371" cy="898340"/>
          </a:xfrm>
        </p:spPr>
        <p:txBody>
          <a:bodyPr>
            <a:normAutofit/>
          </a:bodyPr>
          <a:lstStyle/>
          <a:p>
            <a:r>
              <a:rPr lang="en-US" b="1" dirty="0"/>
              <a:t>Stand Up, Hand Up, Pair </a:t>
            </a:r>
            <a:r>
              <a:rPr lang="en-US" b="1" dirty="0" smtClean="0"/>
              <a:t>Up</a:t>
            </a:r>
            <a:endParaRPr lang="en-US" dirty="0"/>
          </a:p>
        </p:txBody>
      </p:sp>
      <p:sp>
        <p:nvSpPr>
          <p:cNvPr id="13" name="Content Placeholder 12"/>
          <p:cNvSpPr>
            <a:spLocks noGrp="1"/>
          </p:cNvSpPr>
          <p:nvPr>
            <p:ph sz="half" idx="4294967295"/>
          </p:nvPr>
        </p:nvSpPr>
        <p:spPr>
          <a:xfrm>
            <a:off x="449438" y="2379433"/>
            <a:ext cx="5305904" cy="3258523"/>
          </a:xfrm>
        </p:spPr>
        <p:txBody>
          <a:bodyPr>
            <a:normAutofit lnSpcReduction="10000"/>
          </a:bodyPr>
          <a:lstStyle/>
          <a:p>
            <a:pPr marL="514350" indent="-514350">
              <a:buFont typeface="+mj-lt"/>
              <a:buAutoNum type="arabicPeriod"/>
            </a:pPr>
            <a:r>
              <a:rPr lang="en-US" sz="3200" b="1" dirty="0">
                <a:solidFill>
                  <a:schemeClr val="tx1"/>
                </a:solidFill>
              </a:rPr>
              <a:t>Stand </a:t>
            </a:r>
            <a:r>
              <a:rPr lang="en-US" sz="3200" b="1" dirty="0" smtClean="0">
                <a:solidFill>
                  <a:schemeClr val="tx1"/>
                </a:solidFill>
              </a:rPr>
              <a:t>Up </a:t>
            </a:r>
            <a:r>
              <a:rPr lang="mr-IN" sz="3200" b="1" dirty="0" smtClean="0">
                <a:solidFill>
                  <a:schemeClr val="tx1"/>
                </a:solidFill>
              </a:rPr>
              <a:t>–</a:t>
            </a:r>
            <a:r>
              <a:rPr lang="en-US" sz="3200" b="1" dirty="0" smtClean="0">
                <a:solidFill>
                  <a:schemeClr val="tx1"/>
                </a:solidFill>
              </a:rPr>
              <a:t> </a:t>
            </a:r>
            <a:r>
              <a:rPr lang="en-US" sz="3200" dirty="0" smtClean="0">
                <a:solidFill>
                  <a:schemeClr val="tx1"/>
                </a:solidFill>
              </a:rPr>
              <a:t>Look </a:t>
            </a:r>
            <a:r>
              <a:rPr lang="en-US" sz="3200" dirty="0">
                <a:solidFill>
                  <a:schemeClr val="tx1"/>
                </a:solidFill>
              </a:rPr>
              <a:t>for a </a:t>
            </a:r>
            <a:r>
              <a:rPr lang="en-US" sz="3200" dirty="0" smtClean="0">
                <a:solidFill>
                  <a:schemeClr val="tx1"/>
                </a:solidFill>
              </a:rPr>
              <a:t>partner </a:t>
            </a:r>
          </a:p>
          <a:p>
            <a:pPr marL="514350" indent="-514350">
              <a:buFont typeface="+mj-lt"/>
              <a:buAutoNum type="arabicPeriod"/>
            </a:pPr>
            <a:r>
              <a:rPr lang="en-US" sz="3200" b="1" dirty="0">
                <a:solidFill>
                  <a:schemeClr val="tx1"/>
                </a:solidFill>
              </a:rPr>
              <a:t>Hand </a:t>
            </a:r>
            <a:r>
              <a:rPr lang="en-US" sz="3200" b="1" dirty="0" smtClean="0">
                <a:solidFill>
                  <a:schemeClr val="tx1"/>
                </a:solidFill>
              </a:rPr>
              <a:t>Up </a:t>
            </a:r>
            <a:r>
              <a:rPr lang="mr-IN" sz="3200" b="1" dirty="0" smtClean="0">
                <a:solidFill>
                  <a:schemeClr val="tx1"/>
                </a:solidFill>
              </a:rPr>
              <a:t>–</a:t>
            </a:r>
            <a:r>
              <a:rPr lang="en-US" sz="3200" b="1" dirty="0" smtClean="0">
                <a:solidFill>
                  <a:schemeClr val="tx1"/>
                </a:solidFill>
              </a:rPr>
              <a:t> </a:t>
            </a:r>
            <a:r>
              <a:rPr lang="en-US" sz="3200" dirty="0" smtClean="0">
                <a:solidFill>
                  <a:schemeClr val="tx1"/>
                </a:solidFill>
              </a:rPr>
              <a:t>Raise </a:t>
            </a:r>
            <a:r>
              <a:rPr lang="en-US" sz="3200" dirty="0">
                <a:solidFill>
                  <a:schemeClr val="tx1"/>
                </a:solidFill>
              </a:rPr>
              <a:t>one hand in the </a:t>
            </a:r>
            <a:r>
              <a:rPr lang="en-US" sz="3200" dirty="0" smtClean="0">
                <a:solidFill>
                  <a:schemeClr val="tx1"/>
                </a:solidFill>
              </a:rPr>
              <a:t>air and walk </a:t>
            </a:r>
            <a:r>
              <a:rPr lang="en-US" sz="3200" dirty="0">
                <a:solidFill>
                  <a:schemeClr val="tx1"/>
                </a:solidFill>
              </a:rPr>
              <a:t>across the room to find a </a:t>
            </a:r>
            <a:r>
              <a:rPr lang="en-US" sz="3200" dirty="0" smtClean="0">
                <a:solidFill>
                  <a:schemeClr val="tx1"/>
                </a:solidFill>
              </a:rPr>
              <a:t>partner</a:t>
            </a:r>
          </a:p>
          <a:p>
            <a:pPr marL="514350" indent="-514350">
              <a:buFont typeface="+mj-lt"/>
              <a:buAutoNum type="arabicPeriod"/>
            </a:pPr>
            <a:r>
              <a:rPr lang="en-US" sz="3200" b="1" dirty="0" smtClean="0">
                <a:solidFill>
                  <a:schemeClr val="tx1"/>
                </a:solidFill>
              </a:rPr>
              <a:t>Pair Up </a:t>
            </a:r>
            <a:r>
              <a:rPr lang="mr-IN" sz="3200" b="1" dirty="0" smtClean="0">
                <a:solidFill>
                  <a:schemeClr val="tx1"/>
                </a:solidFill>
              </a:rPr>
              <a:t>–</a:t>
            </a:r>
            <a:r>
              <a:rPr lang="en-US" sz="3200" b="1" dirty="0" smtClean="0">
                <a:solidFill>
                  <a:schemeClr val="tx1"/>
                </a:solidFill>
              </a:rPr>
              <a:t> </a:t>
            </a:r>
            <a:r>
              <a:rPr lang="en-US" sz="3200" dirty="0" smtClean="0">
                <a:solidFill>
                  <a:schemeClr val="tx1"/>
                </a:solidFill>
              </a:rPr>
              <a:t>Connect </a:t>
            </a:r>
            <a:r>
              <a:rPr lang="en-US" sz="3200" dirty="0">
                <a:solidFill>
                  <a:schemeClr val="tx1"/>
                </a:solidFill>
              </a:rPr>
              <a:t>your hand with your </a:t>
            </a:r>
            <a:r>
              <a:rPr lang="en-US" sz="3200" dirty="0" smtClean="0">
                <a:solidFill>
                  <a:schemeClr val="tx1"/>
                </a:solidFill>
              </a:rPr>
              <a:t>partner</a:t>
            </a:r>
            <a:endParaRPr lang="en-US" sz="3200" dirty="0">
              <a:solidFill>
                <a:schemeClr val="tx1"/>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PRACTICE: STAND UP, HAND UP, PAIR UP STRATEGY</a:t>
            </a:r>
            <a:endParaRPr lang="en-US" sz="24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729" y="1760726"/>
            <a:ext cx="6007847" cy="4495938"/>
          </a:xfrm>
          <a:prstGeom prst="rect">
            <a:avLst/>
          </a:prstGeom>
        </p:spPr>
      </p:pic>
    </p:spTree>
    <p:extLst>
      <p:ext uri="{BB962C8B-B14F-4D97-AF65-F5344CB8AC3E}">
        <p14:creationId xmlns:p14="http://schemas.microsoft.com/office/powerpoint/2010/main" val="200011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a:t>paraphrasing </a:t>
            </a:r>
            <a:r>
              <a:rPr lang="en-US" sz="2600" dirty="0"/>
              <a:t>what your partner said.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3860800" y="1"/>
            <a:ext cx="83312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1312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149928" y="1384049"/>
            <a:ext cx="9462654" cy="48708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1"/>
          <p:cNvSpPr txBox="1">
            <a:spLocks/>
          </p:cNvSpPr>
          <p:nvPr/>
        </p:nvSpPr>
        <p:spPr>
          <a:xfrm>
            <a:off x="1318179" y="0"/>
            <a:ext cx="10058400" cy="126669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smtClean="0">
                <a:ea typeface="Calibri" charset="0"/>
                <a:cs typeface="Calibri" charset="0"/>
              </a:rPr>
              <a:t>What do we already know about Constructive Conversation Norms?</a:t>
            </a:r>
            <a:endParaRPr lang="en-US" sz="4000" b="1" dirty="0"/>
          </a:p>
        </p:txBody>
      </p:sp>
      <p:sp>
        <p:nvSpPr>
          <p:cNvPr id="5" name="TextBox 4"/>
          <p:cNvSpPr txBox="1"/>
          <p:nvPr/>
        </p:nvSpPr>
        <p:spPr>
          <a:xfrm>
            <a:off x="49640" y="6372272"/>
            <a:ext cx="2837939" cy="461665"/>
          </a:xfrm>
          <a:prstGeom prst="rect">
            <a:avLst/>
          </a:prstGeom>
          <a:noFill/>
        </p:spPr>
        <p:txBody>
          <a:bodyPr wrap="square" rtlCol="0">
            <a:spAutoFit/>
          </a:bodyPr>
          <a:lstStyle/>
          <a:p>
            <a:r>
              <a:rPr lang="en-US" sz="2400" b="1" smtClean="0">
                <a:solidFill>
                  <a:schemeClr val="bg1"/>
                </a:solidFill>
              </a:rPr>
              <a:t>REVIEW ARTIFACTS</a:t>
            </a:r>
            <a:endParaRPr lang="en-US" sz="2400" b="1" dirty="0">
              <a:solidFill>
                <a:schemeClr val="bg1"/>
              </a:solidFill>
            </a:endParaRPr>
          </a:p>
        </p:txBody>
      </p:sp>
      <p:sp>
        <p:nvSpPr>
          <p:cNvPr id="6" name="TextBox 5"/>
          <p:cNvSpPr txBox="1"/>
          <p:nvPr/>
        </p:nvSpPr>
        <p:spPr>
          <a:xfrm>
            <a:off x="1468609" y="2445847"/>
            <a:ext cx="3498574" cy="1661993"/>
          </a:xfrm>
          <a:prstGeom prst="rect">
            <a:avLst/>
          </a:prstGeom>
          <a:noFill/>
        </p:spPr>
        <p:txBody>
          <a:bodyPr wrap="square" rtlCol="0">
            <a:spAutoFit/>
          </a:bodyPr>
          <a:lstStyle/>
          <a:p>
            <a:pPr marL="285750" indent="-285750">
              <a:buFont typeface="Arial" charset="0"/>
              <a:buChar char="•"/>
            </a:pPr>
            <a:r>
              <a:rPr lang="en-US" sz="2800" dirty="0"/>
              <a:t>Listen respectfully</a:t>
            </a:r>
          </a:p>
          <a:p>
            <a:pPr marL="285750" indent="-285750">
              <a:buFont typeface="Arial" charset="0"/>
              <a:buChar char="•"/>
            </a:pPr>
            <a:endParaRPr lang="en-US" sz="2800" dirty="0"/>
          </a:p>
          <a:p>
            <a:pPr marL="285750" indent="-285750">
              <a:buFont typeface="Arial" charset="0"/>
              <a:buChar char="•"/>
            </a:pPr>
            <a:r>
              <a:rPr lang="en-US" sz="2800" dirty="0"/>
              <a:t>Take turns</a:t>
            </a:r>
          </a:p>
          <a:p>
            <a:endParaRPr lang="en-US" dirty="0"/>
          </a:p>
        </p:txBody>
      </p:sp>
    </p:spTree>
    <p:extLst>
      <p:ext uri="{BB962C8B-B14F-4D97-AF65-F5344CB8AC3E}">
        <p14:creationId xmlns:p14="http://schemas.microsoft.com/office/powerpoint/2010/main" val="154826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dissolv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2142360" cy="461665"/>
          </a:xfrm>
          <a:prstGeom prst="rect">
            <a:avLst/>
          </a:prstGeom>
          <a:noFill/>
        </p:spPr>
        <p:txBody>
          <a:bodyPr wrap="square" rtlCol="0">
            <a:spAutoFit/>
          </a:bodyPr>
          <a:lstStyle/>
          <a:p>
            <a:r>
              <a:rPr lang="en-US" sz="2400" b="1" dirty="0">
                <a:solidFill>
                  <a:schemeClr val="bg1"/>
                </a:solidFill>
              </a:rPr>
              <a:t>CONSTRUCTIVE </a:t>
            </a:r>
            <a:r>
              <a:rPr lang="en-US" sz="2400" b="1" dirty="0" smtClean="0">
                <a:solidFill>
                  <a:schemeClr val="bg1"/>
                </a:solidFill>
              </a:rPr>
              <a:t>CONVERSATION – </a:t>
            </a:r>
            <a:r>
              <a:rPr lang="en-US" sz="2400" b="1" dirty="0">
                <a:solidFill>
                  <a:schemeClr val="bg1"/>
                </a:solidFill>
              </a:rPr>
              <a:t>TEACHER COLLECTS LANGUAGE SAMPLE        SPF 1.0</a:t>
            </a:r>
          </a:p>
        </p:txBody>
      </p:sp>
      <p:sp>
        <p:nvSpPr>
          <p:cNvPr id="8" name="Rectangle 7"/>
          <p:cNvSpPr/>
          <p:nvPr/>
        </p:nvSpPr>
        <p:spPr>
          <a:xfrm>
            <a:off x="334770" y="2274516"/>
            <a:ext cx="3374641" cy="2754600"/>
          </a:xfrm>
          <a:prstGeom prst="rect">
            <a:avLst/>
          </a:prstGeom>
          <a:solidFill>
            <a:schemeClr val="accent1">
              <a:lumMod val="20000"/>
              <a:lumOff val="80000"/>
            </a:schemeClr>
          </a:solidFill>
          <a:ln w="38100">
            <a:solidFill>
              <a:schemeClr val="accent1"/>
            </a:solidFill>
          </a:ln>
        </p:spPr>
        <p:txBody>
          <a:bodyPr wrap="square">
            <a:spAutoFit/>
          </a:bodyPr>
          <a:lstStyle/>
          <a:p>
            <a:r>
              <a:rPr lang="en-US" sz="2600" b="1" dirty="0" smtClean="0"/>
              <a:t>Prompt:</a:t>
            </a:r>
          </a:p>
          <a:p>
            <a:endParaRPr lang="en-US" sz="500" b="1" dirty="0" smtClean="0"/>
          </a:p>
          <a:p>
            <a:r>
              <a:rPr lang="en-US" sz="2600" dirty="0" smtClean="0"/>
              <a:t>What </a:t>
            </a:r>
            <a:r>
              <a:rPr lang="en-US" sz="2600" dirty="0"/>
              <a:t>do you notice in the visual text? </a:t>
            </a:r>
            <a:endParaRPr lang="en-US" sz="2600" dirty="0" smtClean="0"/>
          </a:p>
          <a:p>
            <a:endParaRPr lang="en-US" sz="1200" dirty="0" smtClean="0"/>
          </a:p>
          <a:p>
            <a:r>
              <a:rPr lang="en-US" sz="2600" b="1" dirty="0" smtClean="0"/>
              <a:t>CLARIFY </a:t>
            </a:r>
            <a:r>
              <a:rPr lang="en-US" sz="2600" dirty="0"/>
              <a:t>by </a:t>
            </a:r>
            <a:r>
              <a:rPr lang="en-US" sz="2600" b="1" dirty="0"/>
              <a:t>paraphrasing </a:t>
            </a:r>
            <a:r>
              <a:rPr lang="en-US" sz="2600" dirty="0"/>
              <a:t>what your partner said.</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03" y="384597"/>
            <a:ext cx="1322875" cy="1477806"/>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02" y="5363629"/>
            <a:ext cx="3336109" cy="769011"/>
          </a:xfrm>
          <a:prstGeom prst="rect">
            <a:avLst/>
          </a:prstGeom>
          <a:ln w="38100">
            <a:solidFill>
              <a:schemeClr val="accent1"/>
            </a:solidFill>
          </a:ln>
        </p:spPr>
      </p:pic>
      <p:sp>
        <p:nvSpPr>
          <p:cNvPr id="3" name="TextBox 2"/>
          <p:cNvSpPr txBox="1"/>
          <p:nvPr/>
        </p:nvSpPr>
        <p:spPr>
          <a:xfrm>
            <a:off x="1882956" y="428535"/>
            <a:ext cx="1916102" cy="1323439"/>
          </a:xfrm>
          <a:prstGeom prst="rect">
            <a:avLst/>
          </a:prstGeom>
          <a:noFill/>
        </p:spPr>
        <p:txBody>
          <a:bodyPr wrap="none" rtlCol="0">
            <a:spAutoFit/>
          </a:bodyPr>
          <a:lstStyle/>
          <a:p>
            <a:r>
              <a:rPr lang="en-US" sz="4000" b="1" dirty="0" smtClean="0">
                <a:latin typeface="+mj-lt"/>
              </a:rPr>
              <a:t>Student </a:t>
            </a:r>
          </a:p>
          <a:p>
            <a:r>
              <a:rPr lang="en-US" sz="4000" b="1" dirty="0" smtClean="0">
                <a:latin typeface="+mj-lt"/>
              </a:rPr>
              <a:t>Practice</a:t>
            </a:r>
            <a:endParaRPr lang="en-US" sz="4000" b="1" dirty="0">
              <a:latin typeface="+mj-lt"/>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4145" y="6350000"/>
            <a:ext cx="508000" cy="508000"/>
          </a:xfrm>
          <a:prstGeom prst="rect">
            <a:avLst/>
          </a:prstGeom>
        </p:spPr>
      </p:pic>
      <p:pic>
        <p:nvPicPr>
          <p:cNvPr id="9" name="Picture 8"/>
          <p:cNvPicPr/>
          <p:nvPr/>
        </p:nvPicPr>
        <p:blipFill>
          <a:blip r:embed="rId6">
            <a:extLst>
              <a:ext uri="{28A0092B-C50C-407E-A947-70E740481C1C}">
                <a14:useLocalDpi xmlns:a14="http://schemas.microsoft.com/office/drawing/2010/main" val="0"/>
              </a:ext>
            </a:extLst>
          </a:blip>
          <a:stretch>
            <a:fillRect/>
          </a:stretch>
        </p:blipFill>
        <p:spPr>
          <a:xfrm>
            <a:off x="3985836" y="156117"/>
            <a:ext cx="8035179" cy="59765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41840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1891" y="142667"/>
            <a:ext cx="7015616" cy="1261884"/>
          </a:xfrm>
          <a:prstGeom prst="rect">
            <a:avLst/>
          </a:prstGeom>
          <a:noFill/>
        </p:spPr>
        <p:txBody>
          <a:bodyPr wrap="square" rtlCol="0">
            <a:spAutoFit/>
          </a:bodyPr>
          <a:lstStyle/>
          <a:p>
            <a:r>
              <a:rPr lang="en-US" sz="3800" b="1" dirty="0" smtClean="0">
                <a:latin typeface="+mj-lt"/>
              </a:rPr>
              <a:t>CONSTRUCTIVE CONVERSATION </a:t>
            </a:r>
          </a:p>
          <a:p>
            <a:r>
              <a:rPr lang="en-US" sz="3800" b="1" dirty="0" smtClean="0">
                <a:latin typeface="+mj-lt"/>
              </a:rPr>
              <a:t>FISHBOWL MODEL</a:t>
            </a:r>
            <a:endParaRPr lang="en-US" sz="38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sp>
        <p:nvSpPr>
          <p:cNvPr id="13" name="TextBox 12"/>
          <p:cNvSpPr txBox="1"/>
          <p:nvPr/>
        </p:nvSpPr>
        <p:spPr>
          <a:xfrm>
            <a:off x="337324" y="1623688"/>
            <a:ext cx="6511711" cy="928211"/>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r>
              <a:rPr lang="en-US" sz="2400" b="1" dirty="0" smtClean="0"/>
              <a:t>PROMPT: </a:t>
            </a:r>
            <a:r>
              <a:rPr lang="en-US" sz="2400" dirty="0" smtClean="0">
                <a:solidFill>
                  <a:schemeClr val="tx1"/>
                </a:solidFill>
              </a:rPr>
              <a:t>What do you notice in the visual text? CLARIFY by paraphrasing what your partner said. </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24" y="182083"/>
            <a:ext cx="1029671" cy="115026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
          <p:cNvSpPr>
            <a:spLocks noChangeArrowheads="1"/>
          </p:cNvSpPr>
          <p:nvPr/>
        </p:nvSpPr>
        <p:spPr bwMode="auto">
          <a:xfrm>
            <a:off x="1581892" y="4556173"/>
            <a:ext cx="5267144"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600" b="0" i="1" u="none" strike="noStrike" cap="none" normalizeH="0" baseline="0" dirty="0">
                <a:ln>
                  <a:noFill/>
                </a:ln>
                <a:solidFill>
                  <a:schemeClr val="tx1"/>
                </a:solidFill>
                <a:effectLst/>
              </a:rPr>
              <a:t>How </a:t>
            </a:r>
            <a:r>
              <a:rPr kumimoji="0" lang="en-US" altLang="en-US" sz="2600" b="0" i="1" u="none" strike="noStrike" cap="none" normalizeH="0" baseline="0" dirty="0" smtClean="0">
                <a:ln>
                  <a:noFill/>
                </a:ln>
                <a:solidFill>
                  <a:schemeClr val="tx1"/>
                </a:solidFill>
                <a:effectLst/>
              </a:rPr>
              <a:t>did they </a:t>
            </a:r>
            <a:r>
              <a:rPr kumimoji="0" lang="en-US" altLang="en-US" sz="2600" b="1" i="1" u="none" strike="noStrike" cap="none" normalizeH="0" baseline="0" dirty="0" smtClean="0">
                <a:ln>
                  <a:noFill/>
                </a:ln>
                <a:solidFill>
                  <a:schemeClr val="tx1"/>
                </a:solidFill>
                <a:effectLst/>
              </a:rPr>
              <a:t>paraphrase?</a:t>
            </a:r>
            <a:endParaRPr kumimoji="0" lang="en-US" altLang="en-US" sz="26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1400" b="0" i="0" u="none" strike="noStrike" cap="none" normalizeH="0" baseline="0" dirty="0" smtClean="0">
              <a:ln>
                <a:noFill/>
              </a:ln>
              <a:solidFill>
                <a:schemeClr val="tx1"/>
              </a:solidFill>
              <a:effectLst/>
            </a:endParaRPr>
          </a:p>
          <a:p>
            <a:pPr marL="342900" indent="-342900" eaLnBrk="0" fontAlgn="base" hangingPunct="0">
              <a:spcBef>
                <a:spcPct val="0"/>
              </a:spcBef>
              <a:spcAft>
                <a:spcPct val="0"/>
              </a:spcAft>
              <a:buFont typeface="Wingdings" charset="2"/>
              <a:buChar char="ü"/>
            </a:pPr>
            <a:r>
              <a:rPr lang="en-US" altLang="en-US" sz="2600" i="1" dirty="0" smtClean="0"/>
              <a:t>What language did they use?</a:t>
            </a:r>
            <a:endParaRPr lang="en-US" altLang="en-US" sz="2600" dirty="0"/>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0754" y="1649445"/>
            <a:ext cx="4595024" cy="1173105"/>
          </a:xfrm>
          <a:prstGeom prst="rect">
            <a:avLst/>
          </a:prstGeom>
          <a:ln w="38100">
            <a:solidFill>
              <a:schemeClr val="accent1"/>
            </a:solidFill>
          </a:ln>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780" y="2843241"/>
            <a:ext cx="1190757" cy="1301281"/>
          </a:xfrm>
          <a:prstGeom prst="rect">
            <a:avLst/>
          </a:prstGeom>
        </p:spPr>
      </p:pic>
      <p:sp>
        <p:nvSpPr>
          <p:cNvPr id="21" name="Rectangle 20"/>
          <p:cNvSpPr/>
          <p:nvPr/>
        </p:nvSpPr>
        <p:spPr>
          <a:xfrm>
            <a:off x="1581892" y="2958413"/>
            <a:ext cx="5267144" cy="1070935"/>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22" name="Picture 21" descr="../../../../Desktop/Screen%20Shot%202016-10-14%20at%2011.21.13%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63137" y="6396334"/>
            <a:ext cx="417347" cy="40787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13695" y="6339830"/>
            <a:ext cx="449441" cy="500242"/>
          </a:xfrm>
          <a:prstGeom prst="rect">
            <a:avLst/>
          </a:prstGeom>
          <a:noFill/>
          <a:ln>
            <a:noFill/>
          </a:ln>
        </p:spPr>
      </p:pic>
      <p:grpSp>
        <p:nvGrpSpPr>
          <p:cNvPr id="2" name="Group 1"/>
          <p:cNvGrpSpPr/>
          <p:nvPr/>
        </p:nvGrpSpPr>
        <p:grpSpPr>
          <a:xfrm>
            <a:off x="9580484" y="205429"/>
            <a:ext cx="2355293" cy="1140028"/>
            <a:chOff x="9802268" y="304448"/>
            <a:chExt cx="1983896" cy="973758"/>
          </a:xfrm>
        </p:grpSpPr>
        <p:pic>
          <p:nvPicPr>
            <p:cNvPr id="26" name="Picture 25" descr="assessment%20icon.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Picture 15"/>
          <p:cNvPicPr/>
          <p:nvPr/>
        </p:nvPicPr>
        <p:blipFill>
          <a:blip r:embed="rId8">
            <a:extLst>
              <a:ext uri="{28A0092B-C50C-407E-A947-70E740481C1C}">
                <a14:useLocalDpi xmlns:a14="http://schemas.microsoft.com/office/drawing/2010/main" val="0"/>
              </a:ext>
            </a:extLst>
          </a:blip>
          <a:stretch>
            <a:fillRect/>
          </a:stretch>
        </p:blipFill>
        <p:spPr>
          <a:xfrm>
            <a:off x="7340754" y="2988232"/>
            <a:ext cx="4595023" cy="3242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3337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dissolve">
                                      <p:cBhvr>
                                        <p:cTn id="15" dur="500"/>
                                        <p:tgtEl>
                                          <p:spTgt spid="15">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dissolve">
                                      <p:cBhvr>
                                        <p:cTn id="18"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517568" y="1647630"/>
            <a:ext cx="9987242" cy="2891397"/>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a:latin typeface="Calibri" charset="0"/>
                <a:ea typeface="Calibri" charset="0"/>
                <a:cs typeface="Calibri" charset="0"/>
              </a:rPr>
              <a:t>l</a:t>
            </a:r>
            <a:r>
              <a:rPr lang="en-US" sz="2400" dirty="0" smtClean="0">
                <a:latin typeface="Calibri" charset="0"/>
                <a:ea typeface="Calibri" charset="0"/>
                <a:cs typeface="Calibri" charset="0"/>
              </a:rPr>
              <a:t>earned the Conversation Pattern</a:t>
            </a:r>
          </a:p>
          <a:p>
            <a:pPr lvl="2">
              <a:buFont typeface="ZapfDingbatsITC" charset="0"/>
              <a:buChar char="✔︎"/>
            </a:pPr>
            <a:r>
              <a:rPr lang="en-US" sz="2400" dirty="0" smtClean="0">
                <a:latin typeface="Calibri" charset="0"/>
                <a:ea typeface="Calibri" charset="0"/>
                <a:cs typeface="Calibri" charset="0"/>
              </a:rPr>
              <a:t>practiced paraphrasing</a:t>
            </a:r>
          </a:p>
          <a:p>
            <a:pPr lvl="2">
              <a:buFont typeface="ZapfDingbatsITC" charset="0"/>
              <a:buChar char="✔︎"/>
            </a:pPr>
            <a:r>
              <a:rPr lang="en-US" sz="2400" dirty="0" smtClean="0">
                <a:latin typeface="Calibri" charset="0"/>
                <a:ea typeface="Calibri" charset="0"/>
                <a:cs typeface="Calibri" charset="0"/>
              </a:rPr>
              <a:t>had a conversation with a partner using a visual text</a:t>
            </a:r>
          </a:p>
          <a:p>
            <a:pPr lvl="2">
              <a:buFont typeface="ZapfDingbatsITC" charset="0"/>
              <a:buChar char="✔︎"/>
            </a:pPr>
            <a:endParaRPr lang="en-US" sz="800" dirty="0" smtClean="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did paraphrasing help you and your partner </a:t>
            </a:r>
            <a:r>
              <a:rPr lang="en-US" sz="2400" b="1" i="1" dirty="0" smtClean="0"/>
              <a:t>CLARIFY</a:t>
            </a:r>
            <a:r>
              <a:rPr lang="en-US" sz="2400" i="1" dirty="0" smtClean="0"/>
              <a:t> your ideas?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68" y="4838359"/>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10" name="Rectangle 9"/>
          <p:cNvSpPr/>
          <p:nvPr/>
        </p:nvSpPr>
        <p:spPr>
          <a:xfrm>
            <a:off x="1524211" y="4539027"/>
            <a:ext cx="8780000" cy="1508105"/>
          </a:xfrm>
          <a:prstGeom prst="rect">
            <a:avLst/>
          </a:prstGeom>
        </p:spPr>
        <p:txBody>
          <a:bodyPr wrap="square">
            <a:spAutoFit/>
          </a:bodyPr>
          <a:lstStyle/>
          <a:p>
            <a:r>
              <a:rPr lang="en-US" sz="2400" b="1" i="1" dirty="0" smtClean="0"/>
              <a:t>Think about…</a:t>
            </a:r>
          </a:p>
          <a:p>
            <a:endParaRPr lang="en-US" sz="1200" dirty="0"/>
          </a:p>
          <a:p>
            <a:pPr marL="342900" indent="-342900">
              <a:buFont typeface="Arial" charset="0"/>
              <a:buChar char="•"/>
            </a:pPr>
            <a:r>
              <a:rPr lang="en-US" sz="2400" i="1" dirty="0" smtClean="0"/>
              <a:t>One think you did well</a:t>
            </a:r>
          </a:p>
          <a:p>
            <a:pPr marL="342900" indent="-342900">
              <a:buFont typeface="Arial" charset="0"/>
              <a:buChar char="•"/>
            </a:pPr>
            <a:endParaRPr lang="en-US" sz="800" i="1" dirty="0" smtClean="0"/>
          </a:p>
          <a:p>
            <a:pPr marL="342900" indent="-342900">
              <a:buFont typeface="Arial" charset="0"/>
              <a:buChar char="•"/>
            </a:pPr>
            <a:r>
              <a:rPr lang="en-US" sz="2400" i="1" dirty="0" smtClean="0"/>
              <a:t>One thing you want to improve</a:t>
            </a:r>
          </a:p>
        </p:txBody>
      </p:sp>
      <p:grpSp>
        <p:nvGrpSpPr>
          <p:cNvPr id="12" name="Group 11"/>
          <p:cNvGrpSpPr/>
          <p:nvPr/>
        </p:nvGrpSpPr>
        <p:grpSpPr>
          <a:xfrm>
            <a:off x="6836689" y="4618045"/>
            <a:ext cx="1407456" cy="1366943"/>
            <a:chOff x="587828" y="4231661"/>
            <a:chExt cx="1847691" cy="2022623"/>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4" name="TextBox 13"/>
            <p:cNvSpPr txBox="1"/>
            <p:nvPr/>
          </p:nvSpPr>
          <p:spPr>
            <a:xfrm>
              <a:off x="587828" y="5884951"/>
              <a:ext cx="1560042" cy="369333"/>
            </a:xfrm>
            <a:prstGeom prst="rect">
              <a:avLst/>
            </a:prstGeom>
            <a:noFill/>
          </p:spPr>
          <p:txBody>
            <a:bodyPr wrap="none" rtlCol="0">
              <a:spAutoFit/>
            </a:bodyPr>
            <a:lstStyle/>
            <a:p>
              <a:r>
                <a:rPr lang="en-US" b="1" dirty="0" smtClean="0"/>
                <a:t>TURN &amp; TALK</a:t>
              </a:r>
              <a:endParaRPr lang="en-US" b="1" dirty="0"/>
            </a:p>
          </p:txBody>
        </p:sp>
      </p:grpSp>
    </p:spTree>
    <p:extLst>
      <p:ext uri="{BB962C8B-B14F-4D97-AF65-F5344CB8AC3E}">
        <p14:creationId xmlns:p14="http://schemas.microsoft.com/office/powerpoint/2010/main" val="485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dissolv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dissolve">
                                      <p:cBhvr>
                                        <p:cTn id="28" dur="500"/>
                                        <p:tgtEl>
                                          <p:spTgt spid="3">
                                            <p:txEl>
                                              <p:pRg st="6" end="6"/>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dissolve">
                                      <p:cBhvr>
                                        <p:cTn id="31" dur="500"/>
                                        <p:tgtEl>
                                          <p:spTgt spid="10">
                                            <p:txEl>
                                              <p:pRg st="0" end="0"/>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0">
                                            <p:txEl>
                                              <p:pRg st="2" end="2"/>
                                            </p:txEl>
                                          </p:spTgt>
                                        </p:tgtEl>
                                        <p:attrNameLst>
                                          <p:attrName>style.visibility</p:attrName>
                                        </p:attrNameLst>
                                      </p:cBhvr>
                                      <p:to>
                                        <p:strVal val="visible"/>
                                      </p:to>
                                    </p:set>
                                    <p:animEffect transition="in" filter="dissolve">
                                      <p:cBhvr>
                                        <p:cTn id="34" dur="500"/>
                                        <p:tgtEl>
                                          <p:spTgt spid="10">
                                            <p:txEl>
                                              <p:pRg st="2" end="2"/>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Effect transition="in" filter="dissolve">
                                      <p:cBhvr>
                                        <p:cTn id="37" dur="500"/>
                                        <p:tgtEl>
                                          <p:spTgt spid="10">
                                            <p:txEl>
                                              <p:pRg st="4" end="4"/>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a:t>
            </a:r>
            <a:r>
              <a:rPr lang="en-US" b="1" dirty="0"/>
              <a:t>3</a:t>
            </a:r>
          </a:p>
        </p:txBody>
      </p:sp>
      <p:sp>
        <p:nvSpPr>
          <p:cNvPr id="3" name="Content Placeholder 2"/>
          <p:cNvSpPr>
            <a:spLocks noGrp="1"/>
          </p:cNvSpPr>
          <p:nvPr>
            <p:ph type="body" idx="1"/>
          </p:nvPr>
        </p:nvSpPr>
        <p:spPr/>
        <p:txBody>
          <a:bodyPr>
            <a:normAutofit fontScale="85000" lnSpcReduction="10000"/>
          </a:bodyPr>
          <a:lstStyle/>
          <a:p>
            <a:pPr algn="ctr"/>
            <a:r>
              <a:rPr lang="en-US" sz="8000" b="1" dirty="0" smtClean="0">
                <a:solidFill>
                  <a:schemeClr val="accent1"/>
                </a:solidFill>
              </a:rPr>
              <a:t>CLARIFY BY BUILDING ON </a:t>
            </a:r>
          </a:p>
        </p:txBody>
      </p:sp>
      <p:pic>
        <p:nvPicPr>
          <p:cNvPr id="4" name="Picture 3"/>
          <p:cNvPicPr>
            <a:picLocks noChangeAspect="1"/>
          </p:cNvPicPr>
          <p:nvPr/>
        </p:nvPicPr>
        <p:blipFill>
          <a:blip r:embed="rId3"/>
          <a:stretch>
            <a:fillRect/>
          </a:stretch>
        </p:blipFill>
        <p:spPr>
          <a:xfrm>
            <a:off x="9188408" y="397445"/>
            <a:ext cx="2466414" cy="2406258"/>
          </a:xfrm>
          <a:prstGeom prst="rect">
            <a:avLst/>
          </a:prstGeom>
        </p:spPr>
      </p:pic>
    </p:spTree>
    <p:extLst>
      <p:ext uri="{BB962C8B-B14F-4D97-AF65-F5344CB8AC3E}">
        <p14:creationId xmlns:p14="http://schemas.microsoft.com/office/powerpoint/2010/main" val="12128776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63315" y="1748993"/>
            <a:ext cx="10058400" cy="4022725"/>
          </a:xfrm>
        </p:spPr>
        <p:txBody>
          <a:bodyPr>
            <a:noAutofit/>
          </a:bodyPr>
          <a:lstStyle/>
          <a:p>
            <a:pPr marL="0" indent="0">
              <a:buNone/>
            </a:pPr>
            <a:r>
              <a:rPr lang="en-US" sz="3600" dirty="0">
                <a:solidFill>
                  <a:schemeClr val="tx1"/>
                </a:solidFill>
                <a:latin typeface="Calibri" charset="0"/>
                <a:ea typeface="Calibri" charset="0"/>
                <a:cs typeface="Calibri" charset="0"/>
              </a:rPr>
              <a:t>In this lesson, we will... </a:t>
            </a:r>
            <a:endParaRPr lang="en-US" sz="3600" dirty="0" smtClean="0">
              <a:solidFill>
                <a:schemeClr val="tx1"/>
              </a:solidFill>
              <a:latin typeface="Calibri" charset="0"/>
              <a:ea typeface="Calibri" charset="0"/>
              <a:cs typeface="Calibri" charset="0"/>
            </a:endParaRPr>
          </a:p>
          <a:p>
            <a:endParaRPr lang="en-US" sz="1400" dirty="0" smtClean="0">
              <a:solidFill>
                <a:schemeClr val="tx1"/>
              </a:solidFill>
              <a:latin typeface="Calibri" charset="0"/>
              <a:ea typeface="Calibri" charset="0"/>
              <a:cs typeface="Calibri" charset="0"/>
            </a:endParaRPr>
          </a:p>
          <a:p>
            <a:pPr lvl="1"/>
            <a:r>
              <a:rPr lang="en-US" sz="3600" dirty="0">
                <a:solidFill>
                  <a:schemeClr val="tx1"/>
                </a:solidFill>
                <a:latin typeface="Calibri" charset="0"/>
                <a:ea typeface="Calibri" charset="0"/>
                <a:cs typeface="Calibri" charset="0"/>
              </a:rPr>
              <a:t>r</a:t>
            </a:r>
            <a:r>
              <a:rPr lang="en-US" sz="3600" dirty="0" smtClean="0">
                <a:solidFill>
                  <a:schemeClr val="tx1"/>
                </a:solidFill>
                <a:latin typeface="Calibri" charset="0"/>
                <a:ea typeface="Calibri" charset="0"/>
                <a:cs typeface="Calibri" charset="0"/>
              </a:rPr>
              <a:t>eview the Conversation Pattern</a:t>
            </a:r>
          </a:p>
          <a:p>
            <a:pPr lvl="1"/>
            <a:endParaRPr lang="en-US" sz="800" dirty="0" smtClean="0">
              <a:solidFill>
                <a:schemeClr val="tx1"/>
              </a:solidFill>
              <a:latin typeface="Calibri" charset="0"/>
              <a:ea typeface="Calibri" charset="0"/>
              <a:cs typeface="Calibri" charset="0"/>
            </a:endParaRPr>
          </a:p>
          <a:p>
            <a:pPr lvl="1"/>
            <a:endParaRPr lang="en-US" sz="800" dirty="0">
              <a:solidFill>
                <a:schemeClr val="tx1"/>
              </a:solidFill>
              <a:latin typeface="Calibri" charset="0"/>
              <a:ea typeface="Calibri" charset="0"/>
              <a:cs typeface="Calibri" charset="0"/>
            </a:endParaRPr>
          </a:p>
          <a:p>
            <a:pPr lvl="1"/>
            <a:r>
              <a:rPr lang="en-US" sz="3600" dirty="0">
                <a:solidFill>
                  <a:schemeClr val="tx1"/>
                </a:solidFill>
                <a:latin typeface="Calibri" charset="0"/>
                <a:ea typeface="Calibri" charset="0"/>
                <a:cs typeface="Calibri" charset="0"/>
              </a:rPr>
              <a:t>practice </a:t>
            </a:r>
            <a:r>
              <a:rPr lang="en-US" sz="3600" b="1" dirty="0" smtClean="0">
                <a:solidFill>
                  <a:schemeClr val="tx1"/>
                </a:solidFill>
                <a:latin typeface="Calibri" charset="0"/>
                <a:ea typeface="Calibri" charset="0"/>
                <a:cs typeface="Calibri" charset="0"/>
              </a:rPr>
              <a:t>building on each other’s ideas</a:t>
            </a:r>
          </a:p>
          <a:p>
            <a:pPr lvl="1"/>
            <a:endParaRPr lang="en-US" sz="800" dirty="0" smtClean="0">
              <a:solidFill>
                <a:schemeClr val="tx1"/>
              </a:solidFill>
              <a:latin typeface="Calibri" charset="0"/>
              <a:ea typeface="Calibri" charset="0"/>
              <a:cs typeface="Calibri" charset="0"/>
            </a:endParaRPr>
          </a:p>
          <a:p>
            <a:pPr lvl="1"/>
            <a:endParaRPr lang="en-US" sz="800" dirty="0">
              <a:solidFill>
                <a:schemeClr val="tx1"/>
              </a:solidFill>
              <a:latin typeface="Calibri" charset="0"/>
              <a:ea typeface="Calibri" charset="0"/>
              <a:cs typeface="Calibri" charset="0"/>
            </a:endParaRPr>
          </a:p>
          <a:p>
            <a:pPr lvl="1"/>
            <a:r>
              <a:rPr lang="en-US" sz="3600" dirty="0" smtClean="0">
                <a:solidFill>
                  <a:schemeClr val="tx1"/>
                </a:solidFill>
                <a:latin typeface="Calibri" charset="0"/>
                <a:ea typeface="Calibri" charset="0"/>
                <a:cs typeface="Calibri" charset="0"/>
              </a:rPr>
              <a:t>have a conversation with a partner using a visual text</a:t>
            </a:r>
            <a:endParaRPr lang="en-US" sz="3600" dirty="0">
              <a:solidFill>
                <a:schemeClr val="tx1"/>
              </a:solidFill>
              <a:latin typeface="Calibri" charset="0"/>
              <a:ea typeface="Calibri" charset="0"/>
              <a:cs typeface="Calibri" charset="0"/>
            </a:endParaRP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74245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linds(horizontal)">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50288"/>
            <a:ext cx="6884896" cy="1231672"/>
          </a:xfrm>
          <a:ln>
            <a:noFill/>
          </a:ln>
        </p:spPr>
        <p:txBody>
          <a:bodyPr>
            <a:noAutofit/>
          </a:bodyPr>
          <a:lstStyle/>
          <a:p>
            <a:pPr algn="ctr"/>
            <a:r>
              <a:rPr lang="en-US" sz="4000" b="1" dirty="0" smtClean="0"/>
              <a:t>Let’s Review the </a:t>
            </a:r>
            <a:br>
              <a:rPr lang="en-US" sz="4000" b="1" dirty="0" smtClean="0"/>
            </a:br>
            <a:r>
              <a:rPr lang="en-US" sz="4000" b="1" dirty="0" smtClean="0"/>
              <a:t>Conversation Pattern</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a:t>
            </a:r>
            <a:r>
              <a:rPr lang="en-US" sz="2400" b="1" dirty="0" smtClean="0">
                <a:solidFill>
                  <a:schemeClr val="bg1"/>
                </a:solidFill>
              </a:rPr>
              <a:t>REVIEW </a:t>
            </a:r>
            <a:r>
              <a:rPr lang="en-US" sz="2400" b="1" dirty="0" smtClean="0">
                <a:solidFill>
                  <a:schemeClr val="bg1"/>
                </a:solidFill>
              </a:rPr>
              <a:t>THE CONVERSATION PATTERN</a:t>
            </a:r>
            <a:endParaRPr lang="en-US" sz="2400" b="1" dirty="0">
              <a:solidFill>
                <a:schemeClr val="bg1"/>
              </a:solidFill>
            </a:endParaRPr>
          </a:p>
        </p:txBody>
      </p:sp>
      <p:sp>
        <p:nvSpPr>
          <p:cNvPr id="18" name="TextBox 17"/>
          <p:cNvSpPr txBox="1"/>
          <p:nvPr/>
        </p:nvSpPr>
        <p:spPr>
          <a:xfrm>
            <a:off x="358588" y="1398502"/>
            <a:ext cx="6884894" cy="132343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000" b="1" i="1" dirty="0" smtClean="0"/>
              <a:t>Paraphrase:</a:t>
            </a:r>
          </a:p>
          <a:p>
            <a:r>
              <a:rPr lang="en-US" sz="2000" dirty="0" smtClean="0"/>
              <a:t>This means you listen to your partner.  Then, you restate your partner’s ideas in your own words.  Paraphrasing helps you to CLARIFY and make sure you understand what your partner said.</a:t>
            </a:r>
            <a:endParaRPr lang="en-US" sz="2000" dirty="0"/>
          </a:p>
        </p:txBody>
      </p:sp>
      <p:sp>
        <p:nvSpPr>
          <p:cNvPr id="19" name="Rectangle 18"/>
          <p:cNvSpPr/>
          <p:nvPr/>
        </p:nvSpPr>
        <p:spPr>
          <a:xfrm>
            <a:off x="358587" y="2955026"/>
            <a:ext cx="6884895"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a:t>Build on each other’s </a:t>
            </a:r>
            <a:r>
              <a:rPr lang="en-US" sz="2000" b="1" i="1" dirty="0" smtClean="0"/>
              <a:t>ideas:</a:t>
            </a:r>
          </a:p>
          <a:p>
            <a:r>
              <a:rPr lang="en-US" sz="2000" dirty="0" smtClean="0"/>
              <a:t>This </a:t>
            </a:r>
            <a:r>
              <a:rPr lang="en-US" sz="2000" dirty="0"/>
              <a:t>means </a:t>
            </a:r>
            <a:r>
              <a:rPr lang="en-US" sz="2000" dirty="0" smtClean="0"/>
              <a:t>you listen to what your partner says.  Then, add details to the ideas.  Details help to make the ideas better.</a:t>
            </a:r>
          </a:p>
          <a:p>
            <a:endParaRPr lang="en-US" sz="2000" dirty="0"/>
          </a:p>
        </p:txBody>
      </p:sp>
      <p:sp>
        <p:nvSpPr>
          <p:cNvPr id="20" name="Rectangle 19"/>
          <p:cNvSpPr/>
          <p:nvPr/>
        </p:nvSpPr>
        <p:spPr>
          <a:xfrm>
            <a:off x="358586" y="4517089"/>
            <a:ext cx="6884896"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smtClean="0"/>
              <a:t>Prompt:</a:t>
            </a:r>
          </a:p>
          <a:p>
            <a:r>
              <a:rPr lang="en-US" sz="2000" dirty="0" smtClean="0"/>
              <a:t>This </a:t>
            </a:r>
            <a:r>
              <a:rPr lang="en-US" sz="2000" dirty="0"/>
              <a:t>means </a:t>
            </a:r>
            <a:r>
              <a:rPr lang="en-US" sz="2000" dirty="0" smtClean="0"/>
              <a:t>you tell your partner to give you more information.</a:t>
            </a:r>
          </a:p>
          <a:p>
            <a:endParaRPr lang="en-US" sz="2000" dirty="0"/>
          </a:p>
          <a:p>
            <a:endParaRPr lang="en-US" sz="2000" dirty="0"/>
          </a:p>
        </p:txBody>
      </p:sp>
      <p:sp>
        <p:nvSpPr>
          <p:cNvPr id="21" name="Oval 20"/>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88382" y="2312688"/>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382" y="4143133"/>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59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9" presetClass="entr" presetSubtype="0" fill="hold" grpId="2"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grpId="2"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2" grpId="0" animBg="1"/>
      <p:bldP spid="22" grpId="1" animBg="1"/>
      <p:bldP spid="23" grpId="0" animBg="1"/>
      <p:bldP spid="23"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5038" y="560175"/>
            <a:ext cx="11106382" cy="1450327"/>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4800" b="1" dirty="0"/>
              <a:t>Let’s review what </a:t>
            </a:r>
            <a:r>
              <a:rPr lang="en-US" sz="4800" b="1" dirty="0" smtClean="0"/>
              <a:t>it means to paraphrase?</a:t>
            </a:r>
            <a:endParaRPr lang="en-US" sz="4800" b="1" dirty="0"/>
          </a:p>
          <a:p>
            <a:pPr marL="457200" indent="-457200">
              <a:buFont typeface="Arial" charset="0"/>
              <a:buChar char="•"/>
            </a:pPr>
            <a:endParaRPr lang="en-US" sz="800" i="1" dirty="0" smtClean="0"/>
          </a:p>
        </p:txBody>
      </p:sp>
      <p:sp>
        <p:nvSpPr>
          <p:cNvPr id="10" name="TextBox 9"/>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PARAPHRASING </a:t>
            </a:r>
            <a:r>
              <a:rPr lang="en-US" sz="2400" b="1" dirty="0" smtClean="0">
                <a:solidFill>
                  <a:schemeClr val="bg1"/>
                </a:solidFill>
              </a:rPr>
              <a:t>REVIEW</a:t>
            </a:r>
            <a:endParaRPr lang="en-US" sz="2400" b="1" dirty="0">
              <a:solidFill>
                <a:schemeClr val="bg1"/>
              </a:solidFill>
            </a:endParaRPr>
          </a:p>
        </p:txBody>
      </p:sp>
      <p:sp>
        <p:nvSpPr>
          <p:cNvPr id="12" name="Rectangle 11"/>
          <p:cNvSpPr/>
          <p:nvPr/>
        </p:nvSpPr>
        <p:spPr>
          <a:xfrm>
            <a:off x="352078" y="2241167"/>
            <a:ext cx="4200872" cy="3477875"/>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4400" b="1" i="1" dirty="0" smtClean="0"/>
              <a:t>Paraphrase:</a:t>
            </a:r>
          </a:p>
          <a:p>
            <a:pPr marL="342900" indent="-342900">
              <a:buFont typeface="Arial" charset="0"/>
              <a:buChar char="•"/>
            </a:pPr>
            <a:r>
              <a:rPr lang="en-US" sz="4400" dirty="0" smtClean="0"/>
              <a:t>We use our own words to restate our partner’s ideas.</a:t>
            </a:r>
            <a:endParaRPr lang="en-US" sz="44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736" y="2687795"/>
            <a:ext cx="5717721" cy="2122715"/>
          </a:xfrm>
          <a:prstGeom prst="rect">
            <a:avLst/>
          </a:prstGeom>
          <a:ln w="38100">
            <a:solidFill>
              <a:schemeClr val="accent1"/>
            </a:solidFill>
          </a:ln>
        </p:spPr>
      </p:pic>
    </p:spTree>
    <p:extLst>
      <p:ext uri="{BB962C8B-B14F-4D97-AF65-F5344CB8AC3E}">
        <p14:creationId xmlns:p14="http://schemas.microsoft.com/office/powerpoint/2010/main" val="3618376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4252" y="2193298"/>
            <a:ext cx="1288305" cy="1479709"/>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REVIEW</a:t>
            </a:r>
            <a:r>
              <a:rPr lang="en-US" sz="2400" b="1" dirty="0" smtClean="0">
                <a:solidFill>
                  <a:schemeClr val="bg1"/>
                </a:solidFill>
              </a:rPr>
              <a:t>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8061648" y="372152"/>
            <a:ext cx="3642371" cy="1270381"/>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endParaRPr lang="en-US" sz="1600" b="1" u="sng" dirty="0" smtClean="0"/>
          </a:p>
          <a:p>
            <a:pPr algn="ctr"/>
            <a:r>
              <a:rPr lang="en-US" sz="2000" b="1" i="1" dirty="0"/>
              <a:t>Which one restates Student A’s ideas using their own words? Why?</a:t>
            </a:r>
          </a:p>
          <a:p>
            <a:pPr marL="457200" indent="-457200" algn="ctr">
              <a:buFont typeface="Arial" charset="0"/>
              <a:buChar char="•"/>
            </a:pPr>
            <a:endParaRPr lang="en-US" sz="800" i="1" dirty="0" smtClean="0"/>
          </a:p>
        </p:txBody>
      </p:sp>
      <p:graphicFrame>
        <p:nvGraphicFramePr>
          <p:cNvPr id="4" name="Table 3"/>
          <p:cNvGraphicFramePr>
            <a:graphicFrameLocks noGrp="1"/>
          </p:cNvGraphicFramePr>
          <p:nvPr>
            <p:extLst/>
          </p:nvPr>
        </p:nvGraphicFramePr>
        <p:xfrm>
          <a:off x="434274" y="4715394"/>
          <a:ext cx="11399134" cy="463275"/>
        </p:xfrm>
        <a:graphic>
          <a:graphicData uri="http://schemas.openxmlformats.org/drawingml/2006/table">
            <a:tbl>
              <a:tblPr firstRow="1" firstCol="1" bandRow="1">
                <a:tableStyleId>{D7AC3CCA-C797-4891-BE02-D94E43425B78}</a:tableStyleId>
              </a:tblPr>
              <a:tblGrid>
                <a:gridCol w="1595247"/>
                <a:gridCol w="9803887"/>
              </a:tblGrid>
              <a:tr h="463275">
                <a:tc>
                  <a:txBody>
                    <a:bodyPr/>
                    <a:lstStyle/>
                    <a:p>
                      <a:pPr marL="0" marR="0" algn="r">
                        <a:spcBef>
                          <a:spcPts val="0"/>
                        </a:spcBef>
                        <a:spcAft>
                          <a:spcPts val="0"/>
                        </a:spcAft>
                        <a:tabLst>
                          <a:tab pos="5130800" algn="l"/>
                        </a:tabLst>
                      </a:pPr>
                      <a:r>
                        <a:rPr lang="en-US" sz="2000" dirty="0">
                          <a:effectLst/>
                        </a:rPr>
                        <a:t>Student A:</a:t>
                      </a:r>
                      <a:endParaRPr lang="en-US" sz="2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000" b="0" dirty="0">
                          <a:effectLst/>
                        </a:rPr>
                        <a:t>I notice that there are two more children and another adult at the table.</a:t>
                      </a:r>
                      <a:endParaRPr lang="en-US" sz="2000" b="0" dirty="0">
                        <a:effectLst/>
                        <a:latin typeface="Avenir Next" charset="0"/>
                        <a:ea typeface="Calibri" charset="0"/>
                        <a:cs typeface="Arial" charset="0"/>
                      </a:endParaRPr>
                    </a:p>
                  </a:txBody>
                  <a:tcPr marL="68580" marR="68580" marT="0" marB="0"/>
                </a:tc>
              </a:tr>
            </a:tbl>
          </a:graphicData>
        </a:graphic>
      </p:graphicFrame>
      <p:graphicFrame>
        <p:nvGraphicFramePr>
          <p:cNvPr id="5" name="Table 4"/>
          <p:cNvGraphicFramePr>
            <a:graphicFrameLocks noGrp="1"/>
          </p:cNvGraphicFramePr>
          <p:nvPr>
            <p:extLst/>
          </p:nvPr>
        </p:nvGraphicFramePr>
        <p:xfrm>
          <a:off x="434274" y="5329533"/>
          <a:ext cx="11399134" cy="914400"/>
        </p:xfrm>
        <a:graphic>
          <a:graphicData uri="http://schemas.openxmlformats.org/drawingml/2006/table">
            <a:tbl>
              <a:tblPr firstRow="1" firstCol="1" bandRow="1">
                <a:tableStyleId>{D7AC3CCA-C797-4891-BE02-D94E43425B78}</a:tableStyleId>
              </a:tblPr>
              <a:tblGrid>
                <a:gridCol w="5175343"/>
                <a:gridCol w="1046993"/>
                <a:gridCol w="5176798"/>
              </a:tblGrid>
              <a:tr h="177800">
                <a:tc>
                  <a:txBody>
                    <a:bodyPr/>
                    <a:lstStyle/>
                    <a:p>
                      <a:pPr marL="0" marR="0">
                        <a:spcBef>
                          <a:spcPts val="0"/>
                        </a:spcBef>
                        <a:spcAft>
                          <a:spcPts val="0"/>
                        </a:spcAft>
                      </a:pPr>
                      <a:r>
                        <a:rPr lang="en-US" sz="2000" b="1" dirty="0">
                          <a:effectLst/>
                        </a:rPr>
                        <a:t>Choice #1: Should Student B say…</a:t>
                      </a:r>
                      <a:endParaRPr lang="en-US" sz="2000" b="1"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000" dirty="0" smtClean="0">
                          <a:effectLst/>
                        </a:rPr>
                        <a:t>OR</a:t>
                      </a:r>
                      <a:endParaRPr lang="en-US" sz="20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000" dirty="0">
                          <a:effectLst/>
                        </a:rPr>
                        <a:t>Choice 2: Should Student B say…</a:t>
                      </a:r>
                      <a:endParaRPr lang="en-US" sz="20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2000" b="0" dirty="0" smtClean="0">
                          <a:effectLst/>
                        </a:rPr>
                        <a:t>I think you said you notice that there are two more children and another adult at the table.</a:t>
                      </a:r>
                      <a:endParaRPr lang="en-US" sz="20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000" dirty="0" smtClean="0">
                          <a:effectLst/>
                        </a:rPr>
                        <a:t>I think you said that there are three more people at the table.</a:t>
                      </a:r>
                      <a:endParaRPr lang="en-US" sz="2000" dirty="0">
                        <a:effectLst/>
                        <a:latin typeface="Avenir Next" charset="0"/>
                        <a:ea typeface="Calibri" charset="0"/>
                        <a:cs typeface="Arial" charset="0"/>
                      </a:endParaRPr>
                    </a:p>
                  </a:txBody>
                  <a:tcPr marL="73025" marR="73025" marT="0" marB="0"/>
                </a:tc>
              </a:tr>
            </a:tbl>
          </a:graphicData>
        </a:graphic>
      </p:graphicFrame>
      <p:pic>
        <p:nvPicPr>
          <p:cNvPr id="8" name="Picture 7"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434274" y="199506"/>
            <a:ext cx="7012247" cy="4363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91219" y="5608501"/>
            <a:ext cx="812800" cy="812800"/>
          </a:xfrm>
          <a:prstGeom prst="rect">
            <a:avLst/>
          </a:prstGeom>
        </p:spPr>
      </p:pic>
    </p:spTree>
    <p:extLst>
      <p:ext uri="{BB962C8B-B14F-4D97-AF65-F5344CB8AC3E}">
        <p14:creationId xmlns:p14="http://schemas.microsoft.com/office/powerpoint/2010/main" val="53382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9257" fill="hold"/>
                                        <p:tgtEl>
                                          <p:spTgt spid="6"/>
                                        </p:tgtEl>
                                      </p:cBhvr>
                                    </p:cmd>
                                  </p:childTnLst>
                                </p:cTn>
                              </p:par>
                            </p:childTnLst>
                          </p:cTn>
                        </p:par>
                      </p:childTnLst>
                    </p:cTn>
                  </p:par>
                </p:childTnLst>
              </p:cTn>
              <p:nextCondLst>
                <p:cond evt="onClick" delay="0">
                  <p:tgtEl>
                    <p:spTgt spid="6"/>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PARAPRASHING </a:t>
            </a:r>
            <a:r>
              <a:rPr lang="en-US" sz="2400" b="1" dirty="0" smtClean="0">
                <a:solidFill>
                  <a:schemeClr val="bg1"/>
                </a:solidFill>
              </a:rPr>
              <a:t>REVIEW</a:t>
            </a:r>
            <a:endParaRPr lang="en-US" sz="2400" b="1" dirty="0">
              <a:solidFill>
                <a:schemeClr val="bg1"/>
              </a:solidFill>
            </a:endParaRPr>
          </a:p>
        </p:txBody>
      </p:sp>
      <p:sp>
        <p:nvSpPr>
          <p:cNvPr id="3" name="Rectangle 2"/>
          <p:cNvSpPr/>
          <p:nvPr/>
        </p:nvSpPr>
        <p:spPr>
          <a:xfrm>
            <a:off x="2042723" y="224169"/>
            <a:ext cx="8055682" cy="1598154"/>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4000" b="1" i="1" dirty="0" smtClean="0"/>
              <a:t>Which one restates Student A’s ideas using their own words? Why?</a:t>
            </a:r>
          </a:p>
          <a:p>
            <a:pPr marL="457200" indent="-457200">
              <a:buFont typeface="Arial" charset="0"/>
              <a:buChar char="•"/>
            </a:pPr>
            <a:endParaRPr lang="en-US" sz="800" i="1" dirty="0" smtClean="0"/>
          </a:p>
        </p:txBody>
      </p:sp>
      <p:grpSp>
        <p:nvGrpSpPr>
          <p:cNvPr id="8" name="Group 7"/>
          <p:cNvGrpSpPr/>
          <p:nvPr/>
        </p:nvGrpSpPr>
        <p:grpSpPr>
          <a:xfrm>
            <a:off x="10098405" y="290077"/>
            <a:ext cx="1500286" cy="1532246"/>
            <a:chOff x="149200" y="4231661"/>
            <a:chExt cx="2286319" cy="2232452"/>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149200" y="5866748"/>
              <a:ext cx="2286318" cy="597365"/>
            </a:xfrm>
            <a:prstGeom prst="rect">
              <a:avLst/>
            </a:prstGeom>
            <a:noFill/>
          </p:spPr>
          <p:txBody>
            <a:bodyPr wrap="none" rtlCol="0">
              <a:spAutoFit/>
            </a:bodyPr>
            <a:lstStyle/>
            <a:p>
              <a:r>
                <a:rPr lang="en-US" sz="2200" b="1" dirty="0" smtClean="0"/>
                <a:t>TURN &amp; TALK</a:t>
              </a:r>
              <a:endParaRPr lang="en-US" sz="2200" b="1" dirty="0"/>
            </a:p>
          </p:txBody>
        </p:sp>
      </p:grpSp>
      <p:graphicFrame>
        <p:nvGraphicFramePr>
          <p:cNvPr id="15" name="Table 14"/>
          <p:cNvGraphicFramePr>
            <a:graphicFrameLocks noGrp="1"/>
          </p:cNvGraphicFramePr>
          <p:nvPr>
            <p:extLst/>
          </p:nvPr>
        </p:nvGraphicFramePr>
        <p:xfrm>
          <a:off x="434275" y="2097045"/>
          <a:ext cx="11399134" cy="91440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dirty="0">
                          <a:effectLst/>
                        </a:rPr>
                        <a:t>Student A:</a:t>
                      </a:r>
                      <a:endParaRPr lang="en-US" sz="3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000" b="0" dirty="0">
                          <a:effectLst/>
                        </a:rPr>
                        <a:t>I notice that there are two more children and another adult at the table.</a:t>
                      </a:r>
                      <a:endParaRPr lang="en-US" sz="3000" b="0" dirty="0">
                        <a:effectLst/>
                        <a:latin typeface="Avenir Next" charset="0"/>
                        <a:ea typeface="Calibri" charset="0"/>
                        <a:cs typeface="Arial" charset="0"/>
                      </a:endParaRPr>
                    </a:p>
                  </a:txBody>
                  <a:tcPr marL="68580" marR="68580" marT="0" marB="0"/>
                </a:tc>
              </a:tr>
            </a:tbl>
          </a:graphicData>
        </a:graphic>
      </p:graphicFrame>
      <p:graphicFrame>
        <p:nvGraphicFramePr>
          <p:cNvPr id="16" name="Table 15"/>
          <p:cNvGraphicFramePr>
            <a:graphicFrameLocks noGrp="1"/>
          </p:cNvGraphicFramePr>
          <p:nvPr>
            <p:extLst/>
          </p:nvPr>
        </p:nvGraphicFramePr>
        <p:xfrm>
          <a:off x="370997" y="4353773"/>
          <a:ext cx="11399134" cy="1706880"/>
        </p:xfrm>
        <a:graphic>
          <a:graphicData uri="http://schemas.openxmlformats.org/drawingml/2006/table">
            <a:tbl>
              <a:tblPr firstRow="1" firstCol="1" bandRow="1">
                <a:tableStyleId>{D7AC3CCA-C797-4891-BE02-D94E43425B78}</a:tableStyleId>
              </a:tblPr>
              <a:tblGrid>
                <a:gridCol w="5175343"/>
                <a:gridCol w="1046993"/>
                <a:gridCol w="5176798"/>
              </a:tblGrid>
              <a:tr h="177800">
                <a:tc>
                  <a:txBody>
                    <a:bodyPr/>
                    <a:lstStyle/>
                    <a:p>
                      <a:pPr marL="0" marR="0">
                        <a:spcBef>
                          <a:spcPts val="0"/>
                        </a:spcBef>
                        <a:spcAft>
                          <a:spcPts val="0"/>
                        </a:spcAft>
                      </a:pPr>
                      <a:r>
                        <a:rPr lang="en-US" sz="2800" b="1" dirty="0">
                          <a:effectLst/>
                        </a:rPr>
                        <a:t>Choice #1: Should Student B say…</a:t>
                      </a:r>
                      <a:endParaRPr lang="en-US" sz="2800" b="1"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28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800" dirty="0">
                          <a:effectLst/>
                        </a:rPr>
                        <a:t>Choice 2: Should Student B say…</a:t>
                      </a:r>
                      <a:endParaRPr lang="en-US" sz="28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2800" b="0" u="sng" dirty="0">
                          <a:effectLst/>
                        </a:rPr>
                        <a:t>I think you said </a:t>
                      </a:r>
                      <a:r>
                        <a:rPr lang="en-US" sz="2800" b="0" dirty="0">
                          <a:effectLst/>
                        </a:rPr>
                        <a:t>you notice that there are two more children and another adult at the table.</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800" u="sng" dirty="0">
                          <a:effectLst/>
                        </a:rPr>
                        <a:t>I think you said</a:t>
                      </a:r>
                      <a:r>
                        <a:rPr lang="en-US" sz="2800" dirty="0">
                          <a:effectLst/>
                        </a:rPr>
                        <a:t> that there are three more people at the table.</a:t>
                      </a:r>
                      <a:endParaRPr lang="en-US" sz="2800" dirty="0">
                        <a:effectLst/>
                        <a:latin typeface="Avenir Next" charset="0"/>
                        <a:ea typeface="Calibri" charset="0"/>
                        <a:cs typeface="Arial" charset="0"/>
                      </a:endParaRPr>
                    </a:p>
                  </a:txBody>
                  <a:tcPr marL="73025" marR="73025" marT="0" marB="0"/>
                </a:tc>
              </a:tr>
            </a:tbl>
          </a:graphicData>
        </a:graphic>
      </p:graphicFrame>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290077"/>
            <a:ext cx="1398107" cy="1605824"/>
          </a:xfrm>
          <a:prstGeom prst="rect">
            <a:avLst/>
          </a:prstGeom>
        </p:spPr>
      </p:pic>
    </p:spTree>
    <p:extLst>
      <p:ext uri="{BB962C8B-B14F-4D97-AF65-F5344CB8AC3E}">
        <p14:creationId xmlns:p14="http://schemas.microsoft.com/office/powerpoint/2010/main" val="140397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PARAPHRASING </a:t>
            </a:r>
            <a:r>
              <a:rPr lang="en-US" sz="2400" b="1" dirty="0" smtClean="0">
                <a:solidFill>
                  <a:schemeClr val="bg1"/>
                </a:solidFill>
              </a:rPr>
              <a:t>REVIEW</a:t>
            </a:r>
            <a:endParaRPr lang="en-US" sz="2400" b="1" dirty="0">
              <a:solidFill>
                <a:schemeClr val="bg1"/>
              </a:solidFill>
            </a:endParaRPr>
          </a:p>
        </p:txBody>
      </p:sp>
      <p:sp>
        <p:nvSpPr>
          <p:cNvPr id="3" name="Rectangle 2"/>
          <p:cNvSpPr/>
          <p:nvPr/>
        </p:nvSpPr>
        <p:spPr>
          <a:xfrm>
            <a:off x="434275" y="1593485"/>
            <a:ext cx="5096730"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smtClean="0"/>
              <a:t>If you think Choice #1 is the better </a:t>
            </a:r>
            <a:r>
              <a:rPr lang="en-US" sz="2800" b="1" i="1" dirty="0" smtClean="0"/>
              <a:t>paraphrase</a:t>
            </a:r>
            <a:r>
              <a:rPr lang="en-US" sz="2800" i="1" dirty="0" smtClean="0"/>
              <a:t>, you will move to this side of the room/rug.</a:t>
            </a:r>
          </a:p>
        </p:txBody>
      </p:sp>
      <p:graphicFrame>
        <p:nvGraphicFramePr>
          <p:cNvPr id="4" name="Table 3"/>
          <p:cNvGraphicFramePr>
            <a:graphicFrameLocks noGrp="1"/>
          </p:cNvGraphicFramePr>
          <p:nvPr>
            <p:extLst/>
          </p:nvPr>
        </p:nvGraphicFramePr>
        <p:xfrm>
          <a:off x="434275" y="357455"/>
          <a:ext cx="11399134" cy="91440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a:effectLst/>
                        </a:rPr>
                        <a:t>Student A:</a:t>
                      </a:r>
                      <a:endParaRPr lang="en-US" sz="30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000" b="0" dirty="0">
                          <a:effectLst/>
                        </a:rPr>
                        <a:t>I notice that there are two more children and another adult at the table.</a:t>
                      </a:r>
                      <a:endParaRPr lang="en-US" sz="3000" b="0" dirty="0">
                        <a:effectLst/>
                        <a:latin typeface="Avenir Next" charset="0"/>
                        <a:ea typeface="Calibri" charset="0"/>
                        <a:cs typeface="Arial" charset="0"/>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8819557"/>
              </p:ext>
            </p:extLst>
          </p:nvPr>
        </p:nvGraphicFramePr>
        <p:xfrm>
          <a:off x="434275" y="4357738"/>
          <a:ext cx="11399134" cy="1706880"/>
        </p:xfrm>
        <a:graphic>
          <a:graphicData uri="http://schemas.openxmlformats.org/drawingml/2006/table">
            <a:tbl>
              <a:tblPr firstRow="1" firstCol="1" bandRow="1">
                <a:tableStyleId>{D7AC3CCA-C797-4891-BE02-D94E43425B78}</a:tableStyleId>
              </a:tblPr>
              <a:tblGrid>
                <a:gridCol w="5175343"/>
                <a:gridCol w="1046993"/>
                <a:gridCol w="5176798"/>
              </a:tblGrid>
              <a:tr h="177800">
                <a:tc>
                  <a:txBody>
                    <a:bodyPr/>
                    <a:lstStyle/>
                    <a:p>
                      <a:pPr marL="0" marR="0">
                        <a:spcBef>
                          <a:spcPts val="0"/>
                        </a:spcBef>
                        <a:spcAft>
                          <a:spcPts val="0"/>
                        </a:spcAft>
                      </a:pPr>
                      <a:r>
                        <a:rPr lang="en-US" sz="2800" b="1" dirty="0">
                          <a:effectLst/>
                        </a:rPr>
                        <a:t>Choice #1: Should Student B say…</a:t>
                      </a:r>
                      <a:endParaRPr lang="en-US" sz="2800" b="1"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28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800" dirty="0">
                          <a:effectLst/>
                        </a:rPr>
                        <a:t>Choice 2: Should Student B say…</a:t>
                      </a:r>
                      <a:endParaRPr lang="en-US" sz="28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2800" b="0" dirty="0">
                          <a:effectLst/>
                        </a:rPr>
                        <a:t>I think you said you notice that there are two more children and another adult at the table.</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800" dirty="0">
                          <a:effectLst/>
                        </a:rPr>
                        <a:t>I think you said that there are three more people at the table.</a:t>
                      </a:r>
                      <a:endParaRPr lang="en-US" sz="2800" dirty="0">
                        <a:effectLst/>
                        <a:latin typeface="Avenir Next" charset="0"/>
                        <a:ea typeface="Calibri" charset="0"/>
                        <a:cs typeface="Arial" charset="0"/>
                      </a:endParaRPr>
                    </a:p>
                  </a:txBody>
                  <a:tcPr marL="73025" marR="73025" marT="0" marB="0"/>
                </a:tc>
              </a:tr>
            </a:tbl>
          </a:graphicData>
        </a:graphic>
      </p:graphicFrame>
      <p:sp>
        <p:nvSpPr>
          <p:cNvPr id="13" name="Rectangle 12"/>
          <p:cNvSpPr/>
          <p:nvPr/>
        </p:nvSpPr>
        <p:spPr>
          <a:xfrm>
            <a:off x="6690732" y="1593484"/>
            <a:ext cx="5142677"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a:t>If you think Choice </a:t>
            </a:r>
            <a:r>
              <a:rPr lang="en-US" sz="2800" i="1" dirty="0" smtClean="0"/>
              <a:t>#2 </a:t>
            </a:r>
            <a:r>
              <a:rPr lang="en-US" sz="2800" i="1" dirty="0"/>
              <a:t>is the better </a:t>
            </a:r>
            <a:r>
              <a:rPr lang="en-US" sz="2800" b="1" i="1" dirty="0"/>
              <a:t>paraphrase</a:t>
            </a:r>
            <a:r>
              <a:rPr lang="en-US" sz="2800" i="1" dirty="0"/>
              <a:t>, you will move to this side of the room/rug.</a:t>
            </a:r>
          </a:p>
        </p:txBody>
      </p:sp>
    </p:spTree>
    <p:extLst>
      <p:ext uri="{BB962C8B-B14F-4D97-AF65-F5344CB8AC3E}">
        <p14:creationId xmlns:p14="http://schemas.microsoft.com/office/powerpoint/2010/main" val="5986936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94039" y="324313"/>
            <a:ext cx="8660709" cy="1169224"/>
          </a:xfrm>
        </p:spPr>
        <p:txBody>
          <a:bodyPr>
            <a:normAutofit/>
          </a:bodyPr>
          <a:lstStyle/>
          <a:p>
            <a:r>
              <a:rPr lang="en-US" sz="4000" b="1" dirty="0">
                <a:solidFill>
                  <a:schemeClr val="tx1"/>
                </a:solidFill>
                <a:ea typeface="Calibri" charset="0"/>
                <a:cs typeface="Calibri" charset="0"/>
              </a:rPr>
              <a:t>What </a:t>
            </a:r>
            <a:r>
              <a:rPr lang="en-US" sz="4000" b="1" dirty="0" smtClean="0">
                <a:solidFill>
                  <a:schemeClr val="tx1"/>
                </a:solidFill>
                <a:ea typeface="Calibri" charset="0"/>
                <a:cs typeface="Calibri" charset="0"/>
              </a:rPr>
              <a:t>do </a:t>
            </a:r>
            <a:r>
              <a:rPr lang="en-US" sz="4000" b="1" dirty="0">
                <a:solidFill>
                  <a:schemeClr val="tx1"/>
                </a:solidFill>
                <a:ea typeface="Calibri" charset="0"/>
                <a:cs typeface="Calibri" charset="0"/>
              </a:rPr>
              <a:t>we already know about Constructive Conversation</a:t>
            </a:r>
            <a:r>
              <a:rPr lang="en-US" sz="4000" b="1" dirty="0">
                <a:solidFill>
                  <a:schemeClr val="tx1"/>
                </a:solidFill>
                <a:latin typeface="Calibri" charset="0"/>
                <a:ea typeface="Calibri" charset="0"/>
                <a:cs typeface="Calibri" charset="0"/>
              </a:rPr>
              <a:t> </a:t>
            </a:r>
            <a:r>
              <a:rPr lang="en-US" sz="4000" b="1" dirty="0" smtClean="0">
                <a:solidFill>
                  <a:schemeClr val="tx1"/>
                </a:solidFill>
                <a:latin typeface="Calibri" charset="0"/>
                <a:ea typeface="Calibri" charset="0"/>
                <a:cs typeface="Calibri" charset="0"/>
              </a:rPr>
              <a:t>Skills</a:t>
            </a:r>
            <a:r>
              <a:rPr lang="en-US" sz="4000" b="1" dirty="0" smtClean="0">
                <a:solidFill>
                  <a:schemeClr val="tx1"/>
                </a:solidFill>
                <a:ea typeface="Calibri" charset="0"/>
                <a:cs typeface="Calibri" charset="0"/>
              </a:rPr>
              <a:t>?</a:t>
            </a:r>
            <a:endParaRPr lang="en-US" sz="4000" b="1" dirty="0">
              <a:solidFill>
                <a:schemeClr val="tx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96" y="324313"/>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49640" y="6372272"/>
            <a:ext cx="2837939" cy="461665"/>
          </a:xfrm>
          <a:prstGeom prst="rect">
            <a:avLst/>
          </a:prstGeom>
          <a:noFill/>
        </p:spPr>
        <p:txBody>
          <a:bodyPr wrap="square" rtlCol="0">
            <a:spAutoFit/>
          </a:bodyPr>
          <a:lstStyle/>
          <a:p>
            <a:r>
              <a:rPr lang="en-US" sz="2400" b="1" smtClean="0">
                <a:solidFill>
                  <a:schemeClr val="bg1"/>
                </a:solidFill>
              </a:rPr>
              <a:t>REVIEW ARTIFACTS</a:t>
            </a:r>
            <a:endParaRPr lang="en-US" sz="2400" b="1" dirty="0">
              <a:solidFill>
                <a:schemeClr val="bg1"/>
              </a:solidFill>
            </a:endParaRPr>
          </a:p>
        </p:txBody>
      </p:sp>
      <p:grpSp>
        <p:nvGrpSpPr>
          <p:cNvPr id="8" name="Group 7"/>
          <p:cNvGrpSpPr/>
          <p:nvPr/>
        </p:nvGrpSpPr>
        <p:grpSpPr>
          <a:xfrm>
            <a:off x="6928312" y="2369126"/>
            <a:ext cx="2035579" cy="1784483"/>
            <a:chOff x="587828" y="4231661"/>
            <a:chExt cx="1847691" cy="2058925"/>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14" name="Content Placeholder 10" descr="Screen Shot 2016-03-16 at 2.54.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7968" y="1683009"/>
            <a:ext cx="3370262" cy="4421187"/>
          </a:xfrm>
          <a:prstGeom prst="rect">
            <a:avLst/>
          </a:prstGeom>
          <a:ln w="12700">
            <a:solidFill>
              <a:schemeClr val="tx1"/>
            </a:solidFill>
          </a:ln>
        </p:spPr>
      </p:pic>
    </p:spTree>
    <p:extLst>
      <p:ext uri="{BB962C8B-B14F-4D97-AF65-F5344CB8AC3E}">
        <p14:creationId xmlns:p14="http://schemas.microsoft.com/office/powerpoint/2010/main" val="154911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2892" y="6396335"/>
            <a:ext cx="10048765" cy="461665"/>
          </a:xfrm>
          <a:prstGeom prst="rect">
            <a:avLst/>
          </a:prstGeom>
          <a:noFill/>
        </p:spPr>
        <p:txBody>
          <a:bodyPr wrap="square" rtlCol="0">
            <a:spAutoFit/>
          </a:bodyPr>
          <a:lstStyle/>
          <a:p>
            <a:r>
              <a:rPr lang="en-US" sz="2400" b="1" dirty="0" smtClean="0">
                <a:solidFill>
                  <a:schemeClr val="bg1"/>
                </a:solidFill>
              </a:rPr>
              <a:t>PARAPHRASING </a:t>
            </a:r>
            <a:r>
              <a:rPr lang="en-US" sz="2400" b="1" dirty="0" smtClean="0">
                <a:solidFill>
                  <a:schemeClr val="bg1"/>
                </a:solidFill>
              </a:rPr>
              <a:t>REVIEW</a:t>
            </a:r>
            <a:endParaRPr lang="en-US" sz="2400" b="1" dirty="0">
              <a:solidFill>
                <a:schemeClr val="bg1"/>
              </a:solidFill>
            </a:endParaRPr>
          </a:p>
        </p:txBody>
      </p:sp>
      <p:graphicFrame>
        <p:nvGraphicFramePr>
          <p:cNvPr id="4" name="Table 3"/>
          <p:cNvGraphicFramePr>
            <a:graphicFrameLocks noGrp="1"/>
          </p:cNvGraphicFramePr>
          <p:nvPr>
            <p:extLst/>
          </p:nvPr>
        </p:nvGraphicFramePr>
        <p:xfrm>
          <a:off x="434275" y="2623186"/>
          <a:ext cx="11399134" cy="91440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dirty="0">
                          <a:effectLst/>
                        </a:rPr>
                        <a:t>Student A:</a:t>
                      </a:r>
                      <a:endParaRPr lang="en-US" sz="3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000" b="0" dirty="0">
                          <a:effectLst/>
                        </a:rPr>
                        <a:t>I notice that there are two more children and another adult at the table.</a:t>
                      </a:r>
                      <a:endParaRPr lang="en-US" sz="3000" b="0" dirty="0">
                        <a:effectLst/>
                        <a:latin typeface="Avenir Next" charset="0"/>
                        <a:ea typeface="Calibri" charset="0"/>
                        <a:cs typeface="Arial" charset="0"/>
                      </a:endParaRPr>
                    </a:p>
                  </a:txBody>
                  <a:tcPr marL="68580" marR="68580" marT="0" marB="0"/>
                </a:tc>
              </a:tr>
            </a:tbl>
          </a:graphicData>
        </a:graphic>
      </p:graphicFrame>
      <p:graphicFrame>
        <p:nvGraphicFramePr>
          <p:cNvPr id="5" name="Table 4"/>
          <p:cNvGraphicFramePr>
            <a:graphicFrameLocks noGrp="1"/>
          </p:cNvGraphicFramePr>
          <p:nvPr>
            <p:extLst/>
          </p:nvPr>
        </p:nvGraphicFramePr>
        <p:xfrm>
          <a:off x="434275" y="3767011"/>
          <a:ext cx="11399134" cy="2286000"/>
        </p:xfrm>
        <a:graphic>
          <a:graphicData uri="http://schemas.openxmlformats.org/drawingml/2006/table">
            <a:tbl>
              <a:tblPr firstRow="1" firstCol="1" bandRow="1">
                <a:tableStyleId>{D7AC3CCA-C797-4891-BE02-D94E43425B78}</a:tableStyleId>
              </a:tblPr>
              <a:tblGrid>
                <a:gridCol w="5175343"/>
                <a:gridCol w="1046993"/>
                <a:gridCol w="5176798"/>
              </a:tblGrid>
              <a:tr h="177800">
                <a:tc>
                  <a:txBody>
                    <a:bodyPr/>
                    <a:lstStyle/>
                    <a:p>
                      <a:pPr marL="0" marR="0">
                        <a:spcBef>
                          <a:spcPts val="0"/>
                        </a:spcBef>
                        <a:spcAft>
                          <a:spcPts val="0"/>
                        </a:spcAft>
                      </a:pPr>
                      <a:r>
                        <a:rPr lang="en-US" sz="3000" b="1" dirty="0">
                          <a:effectLst/>
                        </a:rPr>
                        <a:t>Choice #1: Should Student B say…</a:t>
                      </a:r>
                      <a:endParaRPr lang="en-US" sz="3000" b="1" dirty="0">
                        <a:effectLst/>
                        <a:latin typeface="Avenir Next" charset="0"/>
                        <a:ea typeface="Calibri" charset="0"/>
                        <a:cs typeface="Arial" charset="0"/>
                      </a:endParaRPr>
                    </a:p>
                  </a:txBody>
                  <a:tcPr marL="73025" marR="73025" marT="0" marB="0"/>
                </a:tc>
                <a:tc rowSpan="2">
                  <a:txBody>
                    <a:bodyPr/>
                    <a:lstStyle/>
                    <a:p>
                      <a:pPr marL="0" marR="0">
                        <a:spcBef>
                          <a:spcPts val="0"/>
                        </a:spcBef>
                        <a:spcAft>
                          <a:spcPts val="0"/>
                        </a:spcAft>
                      </a:pPr>
                      <a:r>
                        <a:rPr lang="en-US" sz="3000">
                          <a:effectLst/>
                        </a:rPr>
                        <a:t>OR…</a:t>
                      </a:r>
                      <a:endParaRPr lang="en-US" sz="3000">
                        <a:effectLst/>
                        <a:latin typeface="Avenir Next" charset="0"/>
                        <a:ea typeface="Calibri" charset="0"/>
                        <a:cs typeface="Arial" charset="0"/>
                      </a:endParaRPr>
                    </a:p>
                  </a:txBody>
                  <a:tcPr marL="73025" marR="73025" marT="0" marB="0"/>
                </a:tc>
                <a:tc>
                  <a:txBody>
                    <a:bodyPr/>
                    <a:lstStyle/>
                    <a:p>
                      <a:pPr marL="0" marR="0">
                        <a:spcBef>
                          <a:spcPts val="0"/>
                        </a:spcBef>
                        <a:spcAft>
                          <a:spcPts val="0"/>
                        </a:spcAft>
                      </a:pPr>
                      <a:r>
                        <a:rPr lang="en-US" sz="3000" dirty="0">
                          <a:effectLst/>
                        </a:rPr>
                        <a:t>Choice 2: Should Student B say…</a:t>
                      </a:r>
                      <a:endParaRPr lang="en-US" sz="30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3000" b="0" dirty="0">
                          <a:effectLst/>
                        </a:rPr>
                        <a:t>I think you said you notice that there are two more children and another adult at the table.</a:t>
                      </a:r>
                      <a:endParaRPr lang="en-US" sz="30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3000" dirty="0">
                          <a:effectLst/>
                        </a:rPr>
                        <a:t>I think you said that there are three more people at the table.</a:t>
                      </a:r>
                      <a:endParaRPr lang="en-US" sz="3000" dirty="0">
                        <a:effectLst/>
                        <a:latin typeface="Avenir Next" charset="0"/>
                        <a:ea typeface="Calibri" charset="0"/>
                        <a:cs typeface="Arial" charset="0"/>
                      </a:endParaRPr>
                    </a:p>
                  </a:txBody>
                  <a:tcPr marL="73025" marR="73025" marT="0" marB="0"/>
                </a:tc>
              </a:tr>
            </a:tbl>
          </a:graphicData>
        </a:graphic>
      </p:graphicFrame>
      <p:sp>
        <p:nvSpPr>
          <p:cNvPr id="13" name="Rectangle 12"/>
          <p:cNvSpPr/>
          <p:nvPr/>
        </p:nvSpPr>
        <p:spPr>
          <a:xfrm>
            <a:off x="2163337" y="404650"/>
            <a:ext cx="9670072" cy="2046874"/>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800" i="1" dirty="0" smtClean="0"/>
              <a:t>Which one uses their own words to restate Student A’s idea?</a:t>
            </a:r>
          </a:p>
          <a:p>
            <a:pPr marL="457200" indent="-457200">
              <a:buFont typeface="Arial" charset="0"/>
              <a:buChar char="•"/>
            </a:pPr>
            <a:r>
              <a:rPr lang="en-US" sz="2800" i="1" dirty="0" smtClean="0"/>
              <a:t>Choice #1 is just repeating using the same words.</a:t>
            </a:r>
          </a:p>
          <a:p>
            <a:pPr marL="457200" indent="-457200">
              <a:buFont typeface="Arial" charset="0"/>
              <a:buChar char="•"/>
            </a:pPr>
            <a:r>
              <a:rPr lang="en-US" sz="2800" i="1" dirty="0" smtClean="0"/>
              <a:t>Choice #2 uses their own words to restate.</a:t>
            </a:r>
          </a:p>
          <a:p>
            <a:pPr marL="457200" indent="-457200">
              <a:buFont typeface="Arial" charset="0"/>
              <a:buChar char="•"/>
            </a:pPr>
            <a:r>
              <a:rPr lang="en-US" sz="2800" i="1" dirty="0" smtClean="0"/>
              <a:t>I think Choice #2 is the better </a:t>
            </a:r>
            <a:r>
              <a:rPr lang="en-US" sz="2800" b="1" i="1" dirty="0" smtClean="0"/>
              <a:t>paraphrase.</a:t>
            </a:r>
            <a:endParaRPr lang="en-US" sz="2800" b="1" i="1" dirty="0"/>
          </a:p>
        </p:txBody>
      </p:sp>
      <p:pic>
        <p:nvPicPr>
          <p:cNvPr id="7" name="Picture 6" descr="/Users/mstaine/Desktop/ThinkAloudIcon.png"/>
          <p:cNvPicPr/>
          <p:nvPr/>
        </p:nvPicPr>
        <p:blipFill>
          <a:blip r:embed="rId3">
            <a:extLst>
              <a:ext uri="{28A0092B-C50C-407E-A947-70E740481C1C}">
                <a14:useLocalDpi xmlns:a14="http://schemas.microsoft.com/office/drawing/2010/main" val="0"/>
              </a:ext>
            </a:extLst>
          </a:blip>
          <a:srcRect/>
          <a:stretch>
            <a:fillRect/>
          </a:stretch>
        </p:blipFill>
        <p:spPr bwMode="auto">
          <a:xfrm>
            <a:off x="434275" y="404650"/>
            <a:ext cx="1585025" cy="2046874"/>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6668429" y="3767011"/>
            <a:ext cx="5164980" cy="228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2978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274" y="353416"/>
            <a:ext cx="4539171" cy="1020554"/>
          </a:xfrm>
          <a:prstGeom prst="rect">
            <a:avLst/>
          </a:prstGeom>
          <a:ln w="38100">
            <a:solidFill>
              <a:schemeClr val="accent1"/>
            </a:solidFill>
          </a:ln>
        </p:spPr>
      </p:pic>
      <p:pic>
        <p:nvPicPr>
          <p:cNvPr id="3" name="Picture 2" descr="obamakids.jpg"/>
          <p:cNvPicPr/>
          <p:nvPr/>
        </p:nvPicPr>
        <p:blipFill>
          <a:blip r:embed="rId4">
            <a:extLst>
              <a:ext uri="{28A0092B-C50C-407E-A947-70E740481C1C}">
                <a14:useLocalDpi xmlns:a14="http://schemas.microsoft.com/office/drawing/2010/main" val="0"/>
              </a:ext>
            </a:extLst>
          </a:blip>
          <a:srcRect/>
          <a:stretch>
            <a:fillRect/>
          </a:stretch>
        </p:blipFill>
        <p:spPr bwMode="auto">
          <a:xfrm>
            <a:off x="5597912" y="168442"/>
            <a:ext cx="6235497" cy="3979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34275" y="2007220"/>
            <a:ext cx="4539170" cy="2140711"/>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600" dirty="0" smtClean="0"/>
              <a:t>Let’s read what Student A and Student B say to each other.</a:t>
            </a:r>
          </a:p>
          <a:p>
            <a:endParaRPr lang="en-US" sz="1400" dirty="0"/>
          </a:p>
        </p:txBody>
      </p:sp>
      <p:graphicFrame>
        <p:nvGraphicFramePr>
          <p:cNvPr id="10" name="Table 9"/>
          <p:cNvGraphicFramePr>
            <a:graphicFrameLocks noGrp="1"/>
          </p:cNvGraphicFramePr>
          <p:nvPr>
            <p:extLst/>
          </p:nvPr>
        </p:nvGraphicFramePr>
        <p:xfrm>
          <a:off x="434275" y="4446726"/>
          <a:ext cx="11399134" cy="1706880"/>
        </p:xfrm>
        <a:graphic>
          <a:graphicData uri="http://schemas.openxmlformats.org/drawingml/2006/table">
            <a:tbl>
              <a:tblPr firstRow="1" firstCol="1" bandRow="1">
                <a:tableStyleId>{D7AC3CCA-C797-4891-BE02-D94E43425B78}</a:tableStyleId>
              </a:tblPr>
              <a:tblGrid>
                <a:gridCol w="1623125"/>
                <a:gridCol w="9776009"/>
              </a:tblGrid>
              <a:tr h="333307">
                <a:tc>
                  <a:txBody>
                    <a:bodyPr/>
                    <a:lstStyle/>
                    <a:p>
                      <a:pPr marL="0" marR="0" algn="r">
                        <a:spcBef>
                          <a:spcPts val="0"/>
                        </a:spcBef>
                        <a:spcAft>
                          <a:spcPts val="0"/>
                        </a:spcAf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0" dirty="0">
                          <a:effectLst/>
                        </a:rPr>
                        <a:t>I notice </a:t>
                      </a:r>
                      <a:r>
                        <a:rPr lang="en-US" sz="2800" b="0" dirty="0" smtClean="0">
                          <a:effectLst/>
                        </a:rPr>
                        <a:t>that</a:t>
                      </a:r>
                      <a:r>
                        <a:rPr lang="en-US" sz="2800" b="0" baseline="0" dirty="0" smtClean="0">
                          <a:effectLst/>
                        </a:rPr>
                        <a:t> there are two more children and another adult at the table. </a:t>
                      </a:r>
                      <a:endParaRPr lang="en-US" sz="2800" b="0" dirty="0">
                        <a:effectLst/>
                        <a:latin typeface="Avenir Next" charset="0"/>
                        <a:ea typeface="Calibri" charset="0"/>
                        <a:cs typeface="Arial" charset="0"/>
                      </a:endParaRPr>
                    </a:p>
                  </a:txBody>
                  <a:tcPr marL="68580" marR="68580" marT="0" marB="0"/>
                </a:tc>
              </a:tr>
              <a:tr h="602414">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1" u="sng" dirty="0" smtClean="0">
                          <a:effectLst/>
                          <a:latin typeface="+mn-lt"/>
                          <a:ea typeface="Calibri" charset="0"/>
                          <a:cs typeface="Arial" charset="0"/>
                        </a:rPr>
                        <a:t>I think you said </a:t>
                      </a:r>
                      <a:r>
                        <a:rPr lang="en-US" sz="2800" dirty="0" smtClean="0">
                          <a:effectLst/>
                          <a:latin typeface="+mn-lt"/>
                          <a:ea typeface="Calibri" charset="0"/>
                          <a:cs typeface="Arial" charset="0"/>
                        </a:rPr>
                        <a:t>that there</a:t>
                      </a:r>
                      <a:r>
                        <a:rPr lang="en-US" sz="2800" baseline="0" dirty="0" smtClean="0">
                          <a:effectLst/>
                          <a:latin typeface="+mn-lt"/>
                          <a:ea typeface="Calibri" charset="0"/>
                          <a:cs typeface="Arial" charset="0"/>
                        </a:rPr>
                        <a:t> are three more people at the table. </a:t>
                      </a:r>
                      <a:endParaRPr lang="en-US" sz="2800" dirty="0">
                        <a:effectLst/>
                        <a:latin typeface="+mn-lt"/>
                        <a:ea typeface="Calibri" charset="0"/>
                        <a:cs typeface="Arial" charset="0"/>
                      </a:endParaRPr>
                    </a:p>
                  </a:txBody>
                  <a:tcPr marL="68580" marR="68580" marT="0" marB="0"/>
                </a:tc>
              </a:tr>
            </a:tbl>
          </a:graphicData>
        </a:graphic>
      </p:graphicFrame>
      <p:sp>
        <p:nvSpPr>
          <p:cNvPr id="11" name="TextBox 10"/>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PARAPHRASING </a:t>
            </a:r>
            <a:r>
              <a:rPr lang="en-US" sz="2400" b="1" dirty="0" smtClean="0">
                <a:solidFill>
                  <a:schemeClr val="bg1"/>
                </a:solidFill>
              </a:rPr>
              <a:t>REVIEW</a:t>
            </a:r>
            <a:endParaRPr lang="en-US" sz="2400" b="1" dirty="0">
              <a:solidFill>
                <a:schemeClr val="bg1"/>
              </a:solidFill>
            </a:endParaRPr>
          </a:p>
        </p:txBody>
      </p:sp>
    </p:spTree>
    <p:extLst>
      <p:ext uri="{BB962C8B-B14F-4D97-AF65-F5344CB8AC3E}">
        <p14:creationId xmlns:p14="http://schemas.microsoft.com/office/powerpoint/2010/main" val="4632754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412376" y="1510926"/>
            <a:ext cx="6781466" cy="4278094"/>
          </a:xfrm>
          <a:prstGeom prst="rect">
            <a:avLst/>
          </a:prstGeom>
        </p:spPr>
        <p:txBody>
          <a:bodyPr wrap="square">
            <a:spAutoFit/>
          </a:bodyPr>
          <a:lstStyle/>
          <a:p>
            <a:pPr marL="285750" indent="-285750">
              <a:buFont typeface="Arial" charset="0"/>
              <a:buChar char="•"/>
              <a:defRPr/>
            </a:pPr>
            <a:r>
              <a:rPr lang="en-US" sz="2800" i="1" dirty="0" smtClean="0"/>
              <a:t>The Conversation Pattern helps us improve our Constructive Conversation.</a:t>
            </a:r>
          </a:p>
          <a:p>
            <a:pPr marL="285750" indent="-285750">
              <a:buFont typeface="Arial" charset="0"/>
              <a:buChar char="•"/>
              <a:defRPr/>
            </a:pPr>
            <a:endParaRPr lang="en-US" sz="2400" i="1" dirty="0" smtClean="0"/>
          </a:p>
          <a:p>
            <a:pPr marL="285750" indent="-285750">
              <a:buFont typeface="Arial" charset="0"/>
              <a:buChar char="•"/>
              <a:defRPr/>
            </a:pPr>
            <a:endParaRPr lang="en-US" sz="1200" dirty="0"/>
          </a:p>
          <a:p>
            <a:pPr marL="285750" indent="-285750">
              <a:buFont typeface="Arial" charset="0"/>
              <a:buChar char="•"/>
              <a:defRPr/>
            </a:pPr>
            <a:r>
              <a:rPr lang="en-US" sz="2800" i="1" dirty="0" smtClean="0"/>
              <a:t>We will learn and practice how to add details to </a:t>
            </a:r>
            <a:r>
              <a:rPr lang="en-US" sz="2800" b="1" i="1" dirty="0" smtClean="0"/>
              <a:t>build on </a:t>
            </a:r>
            <a:r>
              <a:rPr lang="en-US" sz="2800" i="1" dirty="0" smtClean="0"/>
              <a:t>your own and your partner’s ideas.</a:t>
            </a:r>
            <a:endParaRPr lang="en-US" sz="2400" i="1" dirty="0" smtClean="0"/>
          </a:p>
          <a:p>
            <a:pPr marL="285750" indent="-285750">
              <a:buFont typeface="Arial" charset="0"/>
              <a:buChar char="•"/>
              <a:defRPr/>
            </a:pPr>
            <a:endParaRPr lang="en-US" sz="2800" i="1" dirty="0"/>
          </a:p>
          <a:p>
            <a:pPr marL="285750" indent="-285750">
              <a:buFont typeface="Arial" charset="0"/>
              <a:buChar char="•"/>
              <a:defRPr/>
            </a:pPr>
            <a:r>
              <a:rPr lang="en-US" sz="2800" i="1" dirty="0" smtClean="0"/>
              <a:t>We will also remember to follow the Conversation Norms.</a:t>
            </a:r>
          </a:p>
          <a:p>
            <a:pPr marL="285750" indent="-285750">
              <a:buFont typeface="Arial" charset="0"/>
              <a:buChar char="•"/>
              <a:defRPr/>
            </a:pPr>
            <a:endParaRPr lang="en-US" sz="1200" i="1"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CLARIFY by Building On</a:t>
            </a:r>
            <a:endParaRPr lang="en-US" sz="3600" b="1" dirty="0">
              <a:solidFill>
                <a:schemeClr val="accent2"/>
              </a:solidFill>
              <a:latin typeface="+mj-lt"/>
            </a:endParaRPr>
          </a:p>
        </p:txBody>
      </p:sp>
      <p:sp>
        <p:nvSpPr>
          <p:cNvPr id="9" name="Oval 8"/>
          <p:cNvSpPr/>
          <p:nvPr/>
        </p:nvSpPr>
        <p:spPr>
          <a:xfrm>
            <a:off x="7532121" y="2097742"/>
            <a:ext cx="4560070" cy="199016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40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dissolv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dissolve">
                                      <p:cBhvr>
                                        <p:cTn id="17" dur="500"/>
                                        <p:tgtEl>
                                          <p:spTgt spid="2">
                                            <p:txEl>
                                              <p:pRg st="5" end="5"/>
                                            </p:txEl>
                                          </p:spTgt>
                                        </p:tgtEl>
                                      </p:cBhvr>
                                    </p:animEffect>
                                  </p:childTnLst>
                                </p:cTn>
                              </p:par>
                              <p:par>
                                <p:cTn id="18" presetID="1" presetClass="entr" presetSubtype="0" fill="hold" grpId="0" nodeType="withEffect">
                                  <p:stCondLst>
                                    <p:cond delay="50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14695" y="594249"/>
            <a:ext cx="6407329" cy="1249418"/>
          </a:xfrm>
        </p:spPr>
        <p:txBody>
          <a:bodyPr>
            <a:noAutofit/>
          </a:bodyPr>
          <a:lstStyle/>
          <a:p>
            <a:r>
              <a:rPr lang="en-US" sz="4000" dirty="0" smtClean="0">
                <a:ea typeface="Calibri" charset="0"/>
                <a:cs typeface="Arial" charset="0"/>
              </a:rPr>
              <a:t>How will “Take turns and build on each other’s ideas,” help you today?</a:t>
            </a:r>
            <a:r>
              <a:rPr lang="en-US" sz="4000" b="1" dirty="0" smtClean="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9776" y="4970895"/>
            <a:ext cx="3517257" cy="1102879"/>
          </a:xfrm>
          <a:prstGeom prst="rect">
            <a:avLst/>
          </a:prstGeom>
          <a:ln w="38100">
            <a:solidFill>
              <a:schemeClr val="accent1"/>
            </a:solidFill>
          </a:ln>
        </p:spPr>
      </p:pic>
      <p:grpSp>
        <p:nvGrpSpPr>
          <p:cNvPr id="9" name="Group 8"/>
          <p:cNvGrpSpPr/>
          <p:nvPr/>
        </p:nvGrpSpPr>
        <p:grpSpPr>
          <a:xfrm>
            <a:off x="3065929" y="2446529"/>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5" name="Rectangle 14"/>
          <p:cNvSpPr/>
          <p:nvPr/>
        </p:nvSpPr>
        <p:spPr>
          <a:xfrm>
            <a:off x="1100021" y="4366980"/>
            <a:ext cx="7768710" cy="769441"/>
          </a:xfrm>
          <a:prstGeom prst="rect">
            <a:avLst/>
          </a:prstGeom>
        </p:spPr>
        <p:txBody>
          <a:bodyPr wrap="square">
            <a:spAutoFit/>
          </a:bodyPr>
          <a:lstStyle/>
          <a:p>
            <a:r>
              <a:rPr lang="en-US" sz="4400" i="1" dirty="0" smtClean="0"/>
              <a:t>I heard many of you say…</a:t>
            </a:r>
            <a:endParaRPr lang="en-US" sz="4400" dirty="0"/>
          </a:p>
        </p:txBody>
      </p:sp>
      <p:pic>
        <p:nvPicPr>
          <p:cNvPr id="12" name="Picture 11" descr="Screen Shot 2016-03-16 at 2.53.11 PM.png"/>
          <p:cNvPicPr>
            <a:picLocks noChangeAspect="1"/>
          </p:cNvPicPr>
          <p:nvPr/>
        </p:nvPicPr>
        <p:blipFill rotWithShape="1">
          <a:blip r:embed="rId6">
            <a:extLst>
              <a:ext uri="{28A0092B-C50C-407E-A947-70E740481C1C}">
                <a14:useLocalDpi xmlns:a14="http://schemas.microsoft.com/office/drawing/2010/main" val="0"/>
              </a:ext>
            </a:extLst>
          </a:blip>
          <a:srcRect l="2183" r="1870"/>
          <a:stretch/>
        </p:blipFill>
        <p:spPr>
          <a:xfrm>
            <a:off x="8321703" y="383773"/>
            <a:ext cx="3535330" cy="4425842"/>
          </a:xfrm>
          <a:prstGeom prst="rect">
            <a:avLst/>
          </a:prstGeom>
          <a:solidFill>
            <a:schemeClr val="accent1"/>
          </a:solidFill>
          <a:ln w="38100">
            <a:solidFill>
              <a:schemeClr val="accent1"/>
            </a:solidFill>
          </a:ln>
        </p:spPr>
      </p:pic>
      <p:sp>
        <p:nvSpPr>
          <p:cNvPr id="16" name="Oval 15"/>
          <p:cNvSpPr/>
          <p:nvPr/>
        </p:nvSpPr>
        <p:spPr>
          <a:xfrm>
            <a:off x="8321702" y="3429627"/>
            <a:ext cx="3735009" cy="1379988"/>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738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dissolve">
                                      <p:cBhvr>
                                        <p:cTn id="12" dur="500"/>
                                        <p:tgtEl>
                                          <p:spTgt spid="15">
                                            <p:txEl>
                                              <p:pRg st="0" end="0"/>
                                            </p:txEl>
                                          </p:spTgt>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626359" y="4871024"/>
            <a:ext cx="6137236" cy="1215245"/>
          </a:xfrm>
          <a:solidFill>
            <a:schemeClr val="bg1">
              <a:alpha val="50000"/>
            </a:schemeClr>
          </a:solidFill>
          <a:ln w="38100">
            <a:solidFill>
              <a:schemeClr val="accent1"/>
            </a:solidFill>
          </a:ln>
        </p:spPr>
        <p:txBody>
          <a:bodyPr anchor="ctr" anchorCtr="0">
            <a:noAutofit/>
          </a:bodyPr>
          <a:lstStyle/>
          <a:p>
            <a:pPr algn="ctr"/>
            <a:r>
              <a:rPr lang="en-US" sz="3400" b="1" dirty="0" smtClean="0">
                <a:solidFill>
                  <a:schemeClr val="tx1"/>
                </a:solidFill>
                <a:latin typeface="+mn-lt"/>
              </a:rPr>
              <a:t>Build On Gesture:</a:t>
            </a:r>
            <a:r>
              <a:rPr lang="en-US" sz="3400" dirty="0" smtClean="0">
                <a:solidFill>
                  <a:schemeClr val="tx1"/>
                </a:solidFill>
                <a:latin typeface="+mn-lt"/>
              </a:rPr>
              <a:t> </a:t>
            </a:r>
            <a:r>
              <a:rPr lang="en-US" sz="3400" dirty="0">
                <a:solidFill>
                  <a:schemeClr val="tx1"/>
                </a:solidFill>
              </a:rPr>
              <a:t>Make stacking motion with hands</a:t>
            </a:r>
            <a:r>
              <a:rPr lang="en-US" sz="3400" dirty="0" smtClean="0">
                <a:solidFill>
                  <a:schemeClr val="tx1"/>
                </a:solidFill>
              </a:rPr>
              <a:t>. </a:t>
            </a:r>
            <a:endParaRPr lang="en-US" sz="3400" dirty="0">
              <a:solidFill>
                <a:schemeClr val="tx1"/>
              </a:solidFill>
              <a:latin typeface="+mn-lt"/>
            </a:endParaRPr>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BUILDING ON</a:t>
            </a:r>
            <a:endParaRPr lang="en-US" sz="2400" b="1" dirty="0">
              <a:solidFill>
                <a:schemeClr val="bg1"/>
              </a:solidFill>
            </a:endParaRPr>
          </a:p>
        </p:txBody>
      </p:sp>
      <p:sp>
        <p:nvSpPr>
          <p:cNvPr id="8" name="TextBox 7"/>
          <p:cNvSpPr txBox="1"/>
          <p:nvPr/>
        </p:nvSpPr>
        <p:spPr>
          <a:xfrm>
            <a:off x="335383" y="1496326"/>
            <a:ext cx="4738639" cy="2831544"/>
          </a:xfrm>
          <a:prstGeom prst="rect">
            <a:avLst/>
          </a:prstGeom>
          <a:solidFill>
            <a:schemeClr val="accent1">
              <a:lumMod val="20000"/>
              <a:lumOff val="80000"/>
              <a:alpha val="50000"/>
            </a:schemeClr>
          </a:solidFill>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500" b="1" dirty="0" smtClean="0"/>
              <a:t>Build on </a:t>
            </a:r>
            <a:r>
              <a:rPr lang="en-US" sz="2500" b="1" dirty="0"/>
              <a:t>to CLARIFY </a:t>
            </a:r>
            <a:r>
              <a:rPr lang="en-US" sz="2500" dirty="0" smtClean="0"/>
              <a:t>to develop a clearer and more complete idea.</a:t>
            </a:r>
          </a:p>
          <a:p>
            <a:endParaRPr lang="en-US" sz="1400" dirty="0" smtClean="0"/>
          </a:p>
          <a:p>
            <a:pPr marL="914400" lvl="1" indent="-457200">
              <a:buFont typeface="Wingdings" charset="2"/>
              <a:buChar char="ü"/>
            </a:pPr>
            <a:r>
              <a:rPr lang="en-US" sz="2500" dirty="0" smtClean="0"/>
              <a:t>listen actively to your partner’s ideas</a:t>
            </a:r>
          </a:p>
          <a:p>
            <a:pPr marL="914400" lvl="1" indent="-457200">
              <a:buFont typeface="Wingdings" charset="2"/>
              <a:buChar char="ü"/>
            </a:pPr>
            <a:endParaRPr lang="en-US" sz="1400" dirty="0"/>
          </a:p>
          <a:p>
            <a:pPr marL="800100" lvl="1" indent="-342900">
              <a:buFont typeface="Wingdings" charset="2"/>
              <a:buChar char="ü"/>
            </a:pPr>
            <a:r>
              <a:rPr lang="en-US" sz="2500" dirty="0" smtClean="0"/>
              <a:t>add details to what your partner said.</a:t>
            </a:r>
            <a:endParaRPr lang="en-US" sz="25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15" y="332260"/>
            <a:ext cx="812098" cy="907209"/>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1224566" y="369097"/>
            <a:ext cx="10511917" cy="707886"/>
          </a:xfrm>
          <a:prstGeom prst="rect">
            <a:avLst/>
          </a:prstGeom>
          <a:noFill/>
        </p:spPr>
        <p:txBody>
          <a:bodyPr wrap="none" rtlCol="0">
            <a:spAutoFit/>
          </a:bodyPr>
          <a:lstStyle/>
          <a:p>
            <a:r>
              <a:rPr lang="en-US" sz="4000" b="1" dirty="0" smtClean="0">
                <a:latin typeface="+mj-lt"/>
              </a:rPr>
              <a:t>What does it mean to build on each other’s ideas?</a:t>
            </a:r>
            <a:endParaRPr lang="en-US" sz="4000" b="1" dirty="0">
              <a:latin typeface="+mj-lt"/>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315" y="4871024"/>
            <a:ext cx="4720708" cy="1215245"/>
          </a:xfrm>
          <a:prstGeom prst="rect">
            <a:avLst/>
          </a:prstGeom>
          <a:ln w="38100">
            <a:solidFill>
              <a:schemeClr val="accent1"/>
            </a:solidFill>
          </a:ln>
        </p:spPr>
      </p:pic>
      <p:sp>
        <p:nvSpPr>
          <p:cNvPr id="17" name="Rectangle 16"/>
          <p:cNvSpPr/>
          <p:nvPr/>
        </p:nvSpPr>
        <p:spPr>
          <a:xfrm>
            <a:off x="7136180" y="1252944"/>
            <a:ext cx="4680519" cy="2877711"/>
          </a:xfrm>
          <a:prstGeom prst="rect">
            <a:avLst/>
          </a:prstGeom>
          <a:solidFill>
            <a:schemeClr val="accent1">
              <a:lumMod val="20000"/>
              <a:lumOff val="80000"/>
            </a:schemeClr>
          </a:solidFill>
          <a:ln w="38100">
            <a:solidFill>
              <a:schemeClr val="accent1"/>
            </a:solidFill>
          </a:ln>
        </p:spPr>
        <p:txBody>
          <a:bodyPr wrap="square">
            <a:spAutoFit/>
          </a:bodyPr>
          <a:lstStyle/>
          <a:p>
            <a:endParaRPr lang="en-US" sz="500" b="1" i="1" dirty="0" smtClean="0"/>
          </a:p>
          <a:p>
            <a:r>
              <a:rPr lang="en-US" sz="2800" b="1" i="1" dirty="0" smtClean="0"/>
              <a:t>Example</a:t>
            </a:r>
          </a:p>
          <a:p>
            <a:endParaRPr lang="en-US" sz="1200" b="1" i="1" dirty="0" smtClean="0"/>
          </a:p>
          <a:p>
            <a:pPr marL="457200" indent="-457200">
              <a:buFont typeface="Arial" charset="0"/>
              <a:buChar char="•"/>
            </a:pPr>
            <a:r>
              <a:rPr lang="en-US" sz="2400" i="1" dirty="0" smtClean="0"/>
              <a:t>Someone </a:t>
            </a:r>
            <a:r>
              <a:rPr lang="en-US" sz="2400" i="1" dirty="0"/>
              <a:t>says, “I notice that the </a:t>
            </a:r>
            <a:r>
              <a:rPr lang="en-US" sz="2400" i="1" dirty="0" smtClean="0"/>
              <a:t>puppy is wagging its tail.”</a:t>
            </a:r>
          </a:p>
          <a:p>
            <a:pPr marL="457200" indent="-457200">
              <a:buFont typeface="Arial" charset="0"/>
              <a:buChar char="•"/>
            </a:pPr>
            <a:endParaRPr lang="en-US" sz="800" i="1" dirty="0" smtClean="0"/>
          </a:p>
          <a:p>
            <a:pPr marL="457200" indent="-457200">
              <a:buFont typeface="Arial" charset="0"/>
              <a:buChar char="•"/>
            </a:pPr>
            <a:r>
              <a:rPr lang="en-US" sz="2400" i="1" dirty="0" smtClean="0"/>
              <a:t>I could </a:t>
            </a:r>
            <a:r>
              <a:rPr lang="en-US" sz="2400" b="1" i="1" dirty="0" smtClean="0"/>
              <a:t>build on</a:t>
            </a:r>
            <a:r>
              <a:rPr lang="en-US" sz="2400" i="1" dirty="0"/>
              <a:t> </a:t>
            </a:r>
            <a:r>
              <a:rPr lang="en-US" sz="2400" i="1" dirty="0" smtClean="0"/>
              <a:t>by saying, “ I would like to add…that the dog’s tails is long and white.” </a:t>
            </a:r>
          </a:p>
          <a:p>
            <a:pPr marL="457200" indent="-457200">
              <a:buFont typeface="Arial" charset="0"/>
              <a:buChar char="•"/>
            </a:pPr>
            <a:endParaRPr lang="en-US" sz="800" dirty="0"/>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1075" y="2020084"/>
            <a:ext cx="1711789" cy="1872601"/>
          </a:xfrm>
          <a:prstGeom prst="rect">
            <a:avLst/>
          </a:prstGeom>
        </p:spPr>
      </p:pic>
    </p:spTree>
    <p:extLst>
      <p:ext uri="{BB962C8B-B14F-4D97-AF65-F5344CB8AC3E}">
        <p14:creationId xmlns:p14="http://schemas.microsoft.com/office/powerpoint/2010/main" val="165612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dissolv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dissolv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dissolve">
                                      <p:cBhvr>
                                        <p:cTn id="22" dur="500"/>
                                        <p:tgtEl>
                                          <p:spTgt spid="17">
                                            <p:txEl>
                                              <p:pRg st="1" end="1"/>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7">
                                            <p:txEl>
                                              <p:pRg st="3" end="3"/>
                                            </p:txEl>
                                          </p:spTgt>
                                        </p:tgtEl>
                                        <p:attrNameLst>
                                          <p:attrName>style.visibility</p:attrName>
                                        </p:attrNameLst>
                                      </p:cBhvr>
                                      <p:to>
                                        <p:strVal val="visible"/>
                                      </p:to>
                                    </p:set>
                                    <p:animEffect transition="in" filter="dissolve">
                                      <p:cBhvr>
                                        <p:cTn id="25" dur="500"/>
                                        <p:tgtEl>
                                          <p:spTgt spid="1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7">
                                            <p:txEl>
                                              <p:pRg st="5" end="5"/>
                                            </p:txEl>
                                          </p:spTgt>
                                        </p:tgtEl>
                                        <p:attrNameLst>
                                          <p:attrName>style.visibility</p:attrName>
                                        </p:attrNameLst>
                                      </p:cBhvr>
                                      <p:to>
                                        <p:strVal val="visible"/>
                                      </p:to>
                                    </p:set>
                                    <p:animEffect transition="in" filter="dissolve">
                                      <p:cBhvr>
                                        <p:cTn id="30" dur="500"/>
                                        <p:tgtEl>
                                          <p:spTgt spid="17">
                                            <p:txEl>
                                              <p:pRg st="5" end="5"/>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dissolv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593334131"/>
              </p:ext>
            </p:extLst>
          </p:nvPr>
        </p:nvGraphicFramePr>
        <p:xfrm>
          <a:off x="374485" y="1709564"/>
          <a:ext cx="4514755" cy="3291645"/>
        </p:xfrm>
        <a:graphic>
          <a:graphicData uri="http://schemas.openxmlformats.org/drawingml/2006/table">
            <a:tbl>
              <a:tblPr firstRow="1" bandRow="1">
                <a:tableStyleId>{073A0DAA-6AF3-43AB-8588-CEC1D06C72B9}</a:tableStyleId>
              </a:tblPr>
              <a:tblGrid>
                <a:gridCol w="4514755"/>
              </a:tblGrid>
              <a:tr h="522385">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2385">
                <a:tc>
                  <a:txBody>
                    <a:bodyPr/>
                    <a:lstStyle/>
                    <a:p>
                      <a:pPr algn="ctr"/>
                      <a:r>
                        <a:rPr lang="en-US" sz="2400" b="1" dirty="0" smtClean="0"/>
                        <a:t> BUILD</a:t>
                      </a:r>
                      <a:r>
                        <a:rPr lang="en-US" sz="2400" b="1" baseline="0" dirty="0" smtClean="0"/>
                        <a:t> ON</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7244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0" dirty="0" smtClean="0">
                          <a:effectLst/>
                        </a:rPr>
                        <a:t>I would like to add…</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700" b="0" dirty="0" smtClean="0">
                        <a:effectLst/>
                      </a:endParaRPr>
                    </a:p>
                    <a:p>
                      <a:pPr marL="0" marR="0" algn="ctr">
                        <a:spcBef>
                          <a:spcPts val="0"/>
                        </a:spcBef>
                        <a:spcAft>
                          <a:spcPts val="0"/>
                        </a:spcAft>
                      </a:pPr>
                      <a:r>
                        <a:rPr lang="en-US" sz="3200" b="0" dirty="0" smtClean="0">
                          <a:effectLst/>
                        </a:rPr>
                        <a:t>I also think…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22385">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1643274" y="379016"/>
            <a:ext cx="10131538" cy="807671"/>
          </a:xfrm>
        </p:spPr>
        <p:txBody>
          <a:bodyPr>
            <a:noAutofit/>
          </a:bodyPr>
          <a:lstStyle/>
          <a:p>
            <a:r>
              <a:rPr lang="en-US" dirty="0" smtClean="0">
                <a:latin typeface="Calibri" charset="0"/>
                <a:ea typeface="Calibri" charset="0"/>
                <a:cs typeface="Arial" charset="0"/>
              </a:rPr>
              <a:t>What will you say to </a:t>
            </a:r>
            <a:r>
              <a:rPr lang="en-US" b="1" dirty="0" smtClean="0">
                <a:latin typeface="Calibri" charset="0"/>
                <a:ea typeface="Calibri" charset="0"/>
                <a:cs typeface="Arial" charset="0"/>
              </a:rPr>
              <a:t>build on</a:t>
            </a:r>
            <a:r>
              <a:rPr lang="en-US" dirty="0" smtClean="0">
                <a:latin typeface="Calibri" charset="0"/>
                <a:ea typeface="Calibri" charset="0"/>
                <a:cs typeface="Arial" charset="0"/>
              </a:rPr>
              <a:t>?</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86" y="300902"/>
            <a:ext cx="1035612" cy="1156901"/>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1" name="Group 10"/>
          <p:cNvGrpSpPr/>
          <p:nvPr/>
        </p:nvGrpSpPr>
        <p:grpSpPr>
          <a:xfrm>
            <a:off x="5766318" y="2744982"/>
            <a:ext cx="1300392" cy="1463126"/>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6818" y="1035950"/>
            <a:ext cx="3949863" cy="5086754"/>
          </a:xfrm>
          <a:prstGeom prst="rect">
            <a:avLst/>
          </a:prstGeom>
        </p:spPr>
      </p:pic>
    </p:spTree>
    <p:extLst>
      <p:ext uri="{BB962C8B-B14F-4D97-AF65-F5344CB8AC3E}">
        <p14:creationId xmlns:p14="http://schemas.microsoft.com/office/powerpoint/2010/main" val="88973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1157801"/>
            <a:ext cx="7054850" cy="5028159"/>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827278" y="114063"/>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3" name="Rectangle 2"/>
          <p:cNvSpPr/>
          <p:nvPr/>
        </p:nvSpPr>
        <p:spPr>
          <a:xfrm>
            <a:off x="248659" y="4074731"/>
            <a:ext cx="4359074" cy="1107996"/>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r>
              <a:rPr lang="en-US" sz="2200" dirty="0" smtClean="0"/>
              <a:t>You </a:t>
            </a:r>
            <a:r>
              <a:rPr lang="en-US" sz="2200" dirty="0"/>
              <a:t>will use the </a:t>
            </a:r>
            <a:r>
              <a:rPr lang="en-US" sz="2200" b="1" u="sng" dirty="0"/>
              <a:t>Conversation Pattern Guide</a:t>
            </a:r>
            <a:r>
              <a:rPr lang="en-US" sz="2200" u="sng" dirty="0"/>
              <a:t> </a:t>
            </a:r>
            <a:r>
              <a:rPr lang="en-US" sz="2200" dirty="0"/>
              <a:t>to remind you of the pattern</a:t>
            </a:r>
            <a:r>
              <a:rPr lang="en-US" sz="2200"/>
              <a:t>. </a:t>
            </a:r>
            <a:endParaRPr lang="en-US" sz="2200" dirty="0" smtClean="0"/>
          </a:p>
        </p:txBody>
      </p:sp>
      <p:sp>
        <p:nvSpPr>
          <p:cNvPr id="16" name="TextBox 15"/>
          <p:cNvSpPr txBox="1"/>
          <p:nvPr/>
        </p:nvSpPr>
        <p:spPr>
          <a:xfrm>
            <a:off x="10065976" y="1051492"/>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5875" y="213880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475855846"/>
              </p:ext>
            </p:extLst>
          </p:nvPr>
        </p:nvGraphicFramePr>
        <p:xfrm>
          <a:off x="248659" y="1163060"/>
          <a:ext cx="4419057" cy="2486369"/>
        </p:xfrm>
        <a:graphic>
          <a:graphicData uri="http://schemas.openxmlformats.org/drawingml/2006/table">
            <a:tbl>
              <a:tblPr firstRow="1" bandRow="1">
                <a:tableStyleId>{073A0DAA-6AF3-43AB-8588-CEC1D06C72B9}</a:tableStyleId>
              </a:tblPr>
              <a:tblGrid>
                <a:gridCol w="4419057"/>
              </a:tblGrid>
              <a:tr h="447402">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45048">
                <a:tc>
                  <a:txBody>
                    <a:bodyPr/>
                    <a:lstStyle/>
                    <a:p>
                      <a:pPr algn="ctr"/>
                      <a:r>
                        <a:rPr lang="en-US" sz="2400" b="1" dirty="0" smtClean="0"/>
                        <a:t> BUILD</a:t>
                      </a:r>
                      <a:r>
                        <a:rPr lang="en-US" sz="2400" b="1" baseline="0" dirty="0" smtClean="0"/>
                        <a:t> ON</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1147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smtClean="0">
                          <a:effectLst/>
                        </a:rPr>
                        <a:t>I would like to add…</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600" b="0" dirty="0" smtClean="0">
                        <a:effectLst/>
                      </a:endParaRPr>
                    </a:p>
                    <a:p>
                      <a:pPr marL="0" marR="0" algn="ctr">
                        <a:spcBef>
                          <a:spcPts val="0"/>
                        </a:spcBef>
                        <a:spcAft>
                          <a:spcPts val="0"/>
                        </a:spcAft>
                      </a:pPr>
                      <a:r>
                        <a:rPr lang="en-US" sz="2400" b="0" dirty="0" smtClean="0">
                          <a:effectLst/>
                        </a:rPr>
                        <a:t>I also think…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23634">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11" name="TextBox 10"/>
          <p:cNvSpPr txBox="1"/>
          <p:nvPr/>
        </p:nvSpPr>
        <p:spPr>
          <a:xfrm>
            <a:off x="5874861" y="3649429"/>
            <a:ext cx="2695398" cy="461665"/>
          </a:xfrm>
          <a:prstGeom prst="rect">
            <a:avLst/>
          </a:prstGeom>
          <a:noFill/>
        </p:spPr>
        <p:txBody>
          <a:bodyPr wrap="square" rtlCol="0">
            <a:spAutoFit/>
          </a:bodyPr>
          <a:lstStyle/>
          <a:p>
            <a:r>
              <a:rPr lang="en-US" sz="2400" b="1" dirty="0" smtClean="0">
                <a:solidFill>
                  <a:srgbClr val="FF0000"/>
                </a:solidFill>
              </a:rPr>
              <a:t>I also think</a:t>
            </a:r>
            <a:r>
              <a:rPr lang="mr-IN" sz="2400" b="1" dirty="0" smtClean="0">
                <a:solidFill>
                  <a:srgbClr val="FF0000"/>
                </a:solidFill>
              </a:rPr>
              <a:t>…</a:t>
            </a:r>
            <a:endParaRPr lang="en-US" sz="2400" b="1" dirty="0">
              <a:solidFill>
                <a:srgbClr val="FF0000"/>
              </a:solidFill>
            </a:endParaRPr>
          </a:p>
        </p:txBody>
      </p:sp>
    </p:spTree>
    <p:extLst>
      <p:ext uri="{BB962C8B-B14F-4D97-AF65-F5344CB8AC3E}">
        <p14:creationId xmlns:p14="http://schemas.microsoft.com/office/powerpoint/2010/main" val="147942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dissolve">
                                      <p:cBhvr>
                                        <p:cTn id="12" dur="500"/>
                                        <p:tgtEl>
                                          <p:spTgt spid="3">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par>
                                <p:cTn id="16" presetID="9" presetClass="entr" presetSubtype="0" fill="hold" grpId="0" nodeType="withEffect">
                                  <p:stCondLst>
                                    <p:cond delay="50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par>
                                <p:cTn id="24" presetID="9" presetClass="entr" presetSubtype="0" fill="hold" grpId="0" nodeType="withEffect">
                                  <p:stCondLst>
                                    <p:cond delay="50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nimBg="1"/>
      <p:bldP spid="16" grpId="0"/>
      <p:bldP spid="17" grpId="0"/>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GUIDED PRACTICE</a:t>
            </a:r>
            <a:endParaRPr lang="en-US" sz="2400" b="1" dirty="0">
              <a:solidFill>
                <a:schemeClr val="bg1"/>
              </a:solidFill>
            </a:endParaRPr>
          </a:p>
        </p:txBody>
      </p:sp>
      <p:sp>
        <p:nvSpPr>
          <p:cNvPr id="8" name="Rectangle 7"/>
          <p:cNvSpPr/>
          <p:nvPr/>
        </p:nvSpPr>
        <p:spPr>
          <a:xfrm>
            <a:off x="185692" y="2739596"/>
            <a:ext cx="3071386" cy="307776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smtClean="0"/>
              <a:t>building on </a:t>
            </a:r>
            <a:r>
              <a:rPr lang="en-US" sz="2600" dirty="0"/>
              <a:t>what your partner said.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497" y="197450"/>
            <a:ext cx="2647777" cy="2209849"/>
          </a:xfrm>
          <a:prstGeom prst="rect">
            <a:avLst/>
          </a:prstGeom>
          <a:ln w="38100">
            <a:solidFill>
              <a:schemeClr val="accent1"/>
            </a:solidFill>
          </a:ln>
          <a:effectLst>
            <a:glow rad="139700">
              <a:schemeClr val="accent1">
                <a:lumMod val="40000"/>
                <a:lumOff val="60000"/>
                <a:alpha val="40000"/>
              </a:schemeClr>
            </a:glow>
          </a:effectLst>
        </p:spPr>
      </p:pic>
      <p:pic>
        <p:nvPicPr>
          <p:cNvPr id="7" name="Picture 6" descr="obamakids.jpg"/>
          <p:cNvPicPr/>
          <p:nvPr/>
        </p:nvPicPr>
        <p:blipFill>
          <a:blip r:embed="rId4">
            <a:extLst>
              <a:ext uri="{28A0092B-C50C-407E-A947-70E740481C1C}">
                <a14:useLocalDpi xmlns:a14="http://schemas.microsoft.com/office/drawing/2010/main" val="0"/>
              </a:ext>
            </a:extLst>
          </a:blip>
          <a:srcRect/>
          <a:stretch>
            <a:fillRect/>
          </a:stretch>
        </p:blipFill>
        <p:spPr bwMode="auto">
          <a:xfrm>
            <a:off x="3368351" y="99871"/>
            <a:ext cx="8730343" cy="6151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450728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760" y="2671936"/>
            <a:ext cx="1324587" cy="1447533"/>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648376" y="4925504"/>
            <a:ext cx="2353636" cy="1090858"/>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000" b="1" u="sng" dirty="0" smtClean="0"/>
              <a:t>Listen </a:t>
            </a:r>
            <a:r>
              <a:rPr lang="en-US" sz="2000" b="1" u="sng" dirty="0"/>
              <a:t>actively </a:t>
            </a:r>
            <a:r>
              <a:rPr lang="en-US" sz="2000" dirty="0"/>
              <a:t>to what two partners say to each other</a:t>
            </a:r>
            <a:r>
              <a:rPr lang="en-US" sz="2000" dirty="0" smtClean="0"/>
              <a:t>.</a:t>
            </a:r>
          </a:p>
          <a:p>
            <a:endParaRPr lang="en-US" sz="1400"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002" y="860367"/>
            <a:ext cx="2869729" cy="735168"/>
          </a:xfrm>
          <a:prstGeom prst="rect">
            <a:avLst/>
          </a:prstGeom>
          <a:ln w="38100">
            <a:solidFill>
              <a:schemeClr val="accent1"/>
            </a:solidFill>
          </a:ln>
        </p:spPr>
      </p:pic>
      <p:pic>
        <p:nvPicPr>
          <p:cNvPr id="11" name="Picture 10" descr="obamakids.jpg"/>
          <p:cNvPicPr/>
          <p:nvPr/>
        </p:nvPicPr>
        <p:blipFill>
          <a:blip r:embed="rId7">
            <a:extLst>
              <a:ext uri="{28A0092B-C50C-407E-A947-70E740481C1C}">
                <a14:useLocalDpi xmlns:a14="http://schemas.microsoft.com/office/drawing/2010/main" val="0"/>
              </a:ext>
            </a:extLst>
          </a:blip>
          <a:srcRect/>
          <a:stretch>
            <a:fillRect/>
          </a:stretch>
        </p:blipFill>
        <p:spPr bwMode="auto">
          <a:xfrm>
            <a:off x="3582956" y="135714"/>
            <a:ext cx="8455728" cy="5723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72800" y="5328432"/>
            <a:ext cx="812800" cy="812800"/>
          </a:xfrm>
          <a:prstGeom prst="rect">
            <a:avLst/>
          </a:prstGeom>
        </p:spPr>
      </p:pic>
    </p:spTree>
    <p:extLst>
      <p:ext uri="{BB962C8B-B14F-4D97-AF65-F5344CB8AC3E}">
        <p14:creationId xmlns:p14="http://schemas.microsoft.com/office/powerpoint/2010/main" val="131086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1052" fill="hold"/>
                                        <p:tgtEl>
                                          <p:spTgt spid="4"/>
                                        </p:tgtEl>
                                      </p:cBhvr>
                                    </p:cmd>
                                  </p:childTnLst>
                                </p:cTn>
                              </p:par>
                            </p:childTnLst>
                          </p:cTn>
                        </p:par>
                      </p:childTnLst>
                    </p:cTn>
                  </p:par>
                </p:childTnLst>
              </p:cTn>
              <p:nextCondLst>
                <p:cond evt="onClick" delay="0">
                  <p:tgtEl>
                    <p:spTgt spid="4"/>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 </a:t>
            </a:r>
            <a:endParaRPr lang="en-US" sz="2400" b="1" dirty="0">
              <a:solidFill>
                <a:srgbClr val="FFFF00"/>
              </a:solidFill>
            </a:endParaRPr>
          </a:p>
        </p:txBody>
      </p:sp>
      <p:sp>
        <p:nvSpPr>
          <p:cNvPr id="3" name="Rectangle 2"/>
          <p:cNvSpPr/>
          <p:nvPr/>
        </p:nvSpPr>
        <p:spPr>
          <a:xfrm>
            <a:off x="6811347" y="619661"/>
            <a:ext cx="5199344" cy="4269580"/>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endParaRPr lang="en-US" sz="2400" i="1" smtClean="0"/>
          </a:p>
          <a:p>
            <a:pPr marL="457200" indent="-457200">
              <a:buFont typeface="Arial" charset="0"/>
              <a:buChar char="•"/>
            </a:pPr>
            <a:r>
              <a:rPr lang="en-US" sz="2400" i="1" dirty="0" smtClean="0"/>
              <a:t>Hmmm. Student B began by saying, “I would like to add… “Why did he say that?”</a:t>
            </a:r>
          </a:p>
          <a:p>
            <a:pPr marL="457200" indent="-457200">
              <a:buFont typeface="Arial" charset="0"/>
              <a:buChar char="•"/>
            </a:pPr>
            <a:endParaRPr lang="en-US" sz="800" i="1" dirty="0" smtClean="0"/>
          </a:p>
          <a:p>
            <a:pPr marL="457200" indent="-457200">
              <a:buFont typeface="Arial" charset="0"/>
              <a:buChar char="•"/>
            </a:pPr>
            <a:endParaRPr lang="en-US" sz="800" i="1" dirty="0" smtClean="0"/>
          </a:p>
          <a:p>
            <a:pPr marL="457200" indent="-457200">
              <a:buFont typeface="Arial" charset="0"/>
              <a:buChar char="•"/>
            </a:pPr>
            <a:r>
              <a:rPr lang="en-US" sz="2400" i="1" dirty="0" smtClean="0"/>
              <a:t>“I would like to add…” is one way we can begin build on the idea.</a:t>
            </a:r>
          </a:p>
          <a:p>
            <a:pPr marL="457200" indent="-457200">
              <a:buFont typeface="Arial" charset="0"/>
              <a:buChar char="•"/>
            </a:pPr>
            <a:endParaRPr lang="en-US" sz="800" i="1" dirty="0" smtClean="0"/>
          </a:p>
          <a:p>
            <a:pPr marL="457200" indent="-457200">
              <a:buFont typeface="Arial" charset="0"/>
              <a:buChar char="•"/>
            </a:pPr>
            <a:endParaRPr lang="en-US" sz="800" i="1" dirty="0" smtClean="0"/>
          </a:p>
          <a:p>
            <a:pPr marL="457200" indent="-457200">
              <a:buFont typeface="Arial" charset="0"/>
              <a:buChar char="•"/>
            </a:pPr>
            <a:r>
              <a:rPr lang="en-US" sz="2400" i="1" dirty="0" smtClean="0"/>
              <a:t>Then, what did he say?</a:t>
            </a:r>
            <a:r>
              <a:rPr lang="en-US" sz="2400" i="1" dirty="0"/>
              <a:t> </a:t>
            </a:r>
            <a:r>
              <a:rPr lang="en-US" sz="2400" i="1" dirty="0" smtClean="0"/>
              <a:t>Let’s listen again.</a:t>
            </a:r>
          </a:p>
          <a:p>
            <a:pPr marL="457200" indent="-457200">
              <a:buFont typeface="Arial" charset="0"/>
              <a:buChar char="•"/>
            </a:pPr>
            <a:endParaRPr lang="en-US" sz="800" i="1" dirty="0" smtClean="0"/>
          </a:p>
          <a:p>
            <a:pPr marL="457200" indent="-457200">
              <a:buFont typeface="Arial" charset="0"/>
              <a:buChar char="•"/>
            </a:pPr>
            <a:endParaRPr lang="en-US" sz="800" i="1" dirty="0"/>
          </a:p>
          <a:p>
            <a:pPr marL="457200" indent="-457200">
              <a:buFont typeface="Arial" charset="0"/>
              <a:buChar char="•"/>
            </a:pPr>
            <a:r>
              <a:rPr lang="en-US" sz="2400" i="1" dirty="0" smtClean="0"/>
              <a:t>Oh. He thought about what her partner said and added details. </a:t>
            </a:r>
          </a:p>
          <a:p>
            <a:pPr marL="457200" indent="-457200">
              <a:buFont typeface="Arial" charset="0"/>
              <a:buChar char="•"/>
            </a:pPr>
            <a:endParaRPr lang="en-US" sz="800" i="1" dirty="0" smtClean="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005" y="6328717"/>
            <a:ext cx="584200" cy="596900"/>
          </a:xfrm>
          <a:prstGeom prst="rect">
            <a:avLst/>
          </a:prstGeom>
        </p:spPr>
      </p:pic>
      <p:pic>
        <p:nvPicPr>
          <p:cNvPr id="17" name="Picture 16" descr="/Users/mstaine/Desktop/ThinkAloudIcon.png"/>
          <p:cNvPicPr/>
          <p:nvPr/>
        </p:nvPicPr>
        <p:blipFill>
          <a:blip r:embed="rId4">
            <a:extLst>
              <a:ext uri="{28A0092B-C50C-407E-A947-70E740481C1C}">
                <a14:useLocalDpi xmlns:a14="http://schemas.microsoft.com/office/drawing/2010/main" val="0"/>
              </a:ext>
            </a:extLst>
          </a:blip>
          <a:srcRect/>
          <a:stretch>
            <a:fillRect/>
          </a:stretch>
        </p:blipFill>
        <p:spPr bwMode="auto">
          <a:xfrm>
            <a:off x="4762642" y="810153"/>
            <a:ext cx="1090869" cy="113447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728" y="291198"/>
            <a:ext cx="4141696" cy="1037911"/>
          </a:xfrm>
          <a:prstGeom prst="rect">
            <a:avLst/>
          </a:prstGeom>
          <a:ln w="38100">
            <a:solidFill>
              <a:schemeClr val="accent1"/>
            </a:solidFill>
          </a:ln>
        </p:spPr>
      </p:pic>
      <p:graphicFrame>
        <p:nvGraphicFramePr>
          <p:cNvPr id="12" name="Table 11"/>
          <p:cNvGraphicFramePr>
            <a:graphicFrameLocks noGrp="1"/>
          </p:cNvGraphicFramePr>
          <p:nvPr>
            <p:extLst>
              <p:ext uri="{D42A27DB-BD31-4B8C-83A1-F6EECF244321}">
                <p14:modId xmlns:p14="http://schemas.microsoft.com/office/powerpoint/2010/main" val="1606559348"/>
              </p:ext>
            </p:extLst>
          </p:nvPr>
        </p:nvGraphicFramePr>
        <p:xfrm>
          <a:off x="322728" y="2133565"/>
          <a:ext cx="4121316" cy="2755676"/>
        </p:xfrm>
        <a:graphic>
          <a:graphicData uri="http://schemas.openxmlformats.org/drawingml/2006/table">
            <a:tbl>
              <a:tblPr firstRow="1" bandRow="1">
                <a:tableStyleId>{073A0DAA-6AF3-43AB-8588-CEC1D06C72B9}</a:tableStyleId>
              </a:tblPr>
              <a:tblGrid>
                <a:gridCol w="4121316"/>
              </a:tblGrid>
              <a:tr h="456867">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19266">
                <a:tc>
                  <a:txBody>
                    <a:bodyPr/>
                    <a:lstStyle/>
                    <a:p>
                      <a:pPr algn="ctr"/>
                      <a:r>
                        <a:rPr lang="en-US" sz="2400" b="1" dirty="0" smtClean="0"/>
                        <a:t> BUILD</a:t>
                      </a:r>
                      <a:r>
                        <a:rPr lang="en-US" sz="2400" b="1" baseline="0" dirty="0" smtClean="0"/>
                        <a:t> ON</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3840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0" dirty="0" smtClean="0">
                          <a:effectLst/>
                        </a:rPr>
                        <a:t>I would like to add…</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dirty="0" smtClean="0">
                        <a:effectLst/>
                      </a:endParaRPr>
                    </a:p>
                    <a:p>
                      <a:pPr marL="0" marR="0" algn="ctr">
                        <a:spcBef>
                          <a:spcPts val="0"/>
                        </a:spcBef>
                        <a:spcAft>
                          <a:spcPts val="0"/>
                        </a:spcAft>
                      </a:pPr>
                      <a:r>
                        <a:rPr lang="en-US" sz="3200" b="0" dirty="0" smtClean="0">
                          <a:effectLst/>
                        </a:rPr>
                        <a:t>I also think…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19266">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111574089"/>
              </p:ext>
            </p:extLst>
          </p:nvPr>
        </p:nvGraphicFramePr>
        <p:xfrm>
          <a:off x="248083" y="5280881"/>
          <a:ext cx="11762608" cy="861979"/>
        </p:xfrm>
        <a:graphic>
          <a:graphicData uri="http://schemas.openxmlformats.org/drawingml/2006/table">
            <a:tbl>
              <a:tblPr firstRow="1" firstCol="1" bandRow="1">
                <a:tableStyleId>{D7AC3CCA-C797-4891-BE02-D94E43425B78}</a:tableStyleId>
              </a:tblPr>
              <a:tblGrid>
                <a:gridCol w="2053915"/>
                <a:gridCol w="9708693"/>
              </a:tblGrid>
              <a:tr h="435259">
                <a:tc>
                  <a:txBody>
                    <a:bodyPr/>
                    <a:lstStyle/>
                    <a:p>
                      <a:pPr marL="0" marR="0" algn="r">
                        <a:spcBef>
                          <a:spcPts val="0"/>
                        </a:spcBef>
                        <a:spcAft>
                          <a:spcPts val="0"/>
                        </a:spcAf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700" b="0" dirty="0">
                          <a:effectLst/>
                        </a:rPr>
                        <a:t>I notice the man is looking through a black magnifying glass.</a:t>
                      </a:r>
                      <a:endParaRPr lang="en-US" sz="2700" b="0" dirty="0">
                        <a:effectLst/>
                        <a:latin typeface="Avenir Next" charset="0"/>
                        <a:ea typeface="Calibri" charset="0"/>
                        <a:cs typeface="Arial" charset="0"/>
                      </a:endParaRPr>
                    </a:p>
                  </a:txBody>
                  <a:tcPr marL="68580" marR="68580" marT="0" marB="0"/>
                </a:tc>
              </a:tr>
              <a:tr h="398215">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700" b="0" i="0" u="sng" strike="noStrike" kern="1200" dirty="0" smtClean="0">
                          <a:solidFill>
                            <a:schemeClr val="tx1"/>
                          </a:solidFill>
                          <a:effectLst/>
                          <a:latin typeface="+mn-lt"/>
                          <a:ea typeface="+mn-ea"/>
                          <a:cs typeface="+mn-cs"/>
                        </a:rPr>
                        <a:t>I would like to add</a:t>
                      </a:r>
                      <a:r>
                        <a:rPr lang="en-US" sz="2700" b="0" i="0" u="none" strike="noStrike" kern="1200" dirty="0" smtClean="0">
                          <a:solidFill>
                            <a:schemeClr val="tx1"/>
                          </a:solidFill>
                          <a:effectLst/>
                          <a:latin typeface="+mn-lt"/>
                          <a:ea typeface="+mn-ea"/>
                          <a:cs typeface="+mn-cs"/>
                        </a:rPr>
                        <a:t> that his nose is pressed on the magnifying glass.</a:t>
                      </a:r>
                    </a:p>
                  </a:txBody>
                  <a:tcPr marL="68580" marR="68580" marT="0" marB="0"/>
                </a:tc>
              </a:tr>
            </a:tbl>
          </a:graphicData>
        </a:graphic>
      </p:graphicFrame>
    </p:spTree>
    <p:extLst>
      <p:ext uri="{BB962C8B-B14F-4D97-AF65-F5344CB8AC3E}">
        <p14:creationId xmlns:p14="http://schemas.microsoft.com/office/powerpoint/2010/main" val="8618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dissolv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dissolve">
                                      <p:cBhvr>
                                        <p:cTn id="22" dur="500"/>
                                        <p:tgtEl>
                                          <p:spTgt spid="3">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1468609" y="1266695"/>
            <a:ext cx="9090305" cy="4918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1"/>
          <p:cNvSpPr txBox="1">
            <a:spLocks/>
          </p:cNvSpPr>
          <p:nvPr/>
        </p:nvSpPr>
        <p:spPr>
          <a:xfrm>
            <a:off x="1318179" y="0"/>
            <a:ext cx="10058400" cy="126669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smtClean="0">
                <a:ea typeface="Calibri" charset="0"/>
                <a:cs typeface="Calibri" charset="0"/>
              </a:rPr>
              <a:t>What do we already know about Constructive Conversation Skills?</a:t>
            </a:r>
            <a:endParaRPr lang="en-US" sz="4000" b="1" dirty="0"/>
          </a:p>
        </p:txBody>
      </p:sp>
      <p:sp>
        <p:nvSpPr>
          <p:cNvPr id="5" name="TextBox 4"/>
          <p:cNvSpPr txBox="1"/>
          <p:nvPr/>
        </p:nvSpPr>
        <p:spPr>
          <a:xfrm>
            <a:off x="49640" y="6372272"/>
            <a:ext cx="2837939" cy="461665"/>
          </a:xfrm>
          <a:prstGeom prst="rect">
            <a:avLst/>
          </a:prstGeom>
          <a:noFill/>
        </p:spPr>
        <p:txBody>
          <a:bodyPr wrap="square" rtlCol="0">
            <a:spAutoFit/>
          </a:bodyPr>
          <a:lstStyle/>
          <a:p>
            <a:r>
              <a:rPr lang="en-US" sz="2400" b="1" smtClean="0">
                <a:solidFill>
                  <a:schemeClr val="bg1"/>
                </a:solidFill>
              </a:rPr>
              <a:t>REVIEW ARTIFACTS</a:t>
            </a:r>
            <a:endParaRPr lang="en-US" sz="2400" b="1" dirty="0">
              <a:solidFill>
                <a:schemeClr val="bg1"/>
              </a:solidFill>
            </a:endParaRPr>
          </a:p>
        </p:txBody>
      </p:sp>
      <p:sp>
        <p:nvSpPr>
          <p:cNvPr id="6" name="TextBox 5"/>
          <p:cNvSpPr txBox="1"/>
          <p:nvPr/>
        </p:nvSpPr>
        <p:spPr>
          <a:xfrm>
            <a:off x="1824744" y="2445846"/>
            <a:ext cx="3498574" cy="1661993"/>
          </a:xfrm>
          <a:prstGeom prst="rect">
            <a:avLst/>
          </a:prstGeom>
          <a:noFill/>
        </p:spPr>
        <p:txBody>
          <a:bodyPr wrap="square" rtlCol="0">
            <a:spAutoFit/>
          </a:bodyPr>
          <a:lstStyle/>
          <a:p>
            <a:pPr marL="285750" indent="-285750">
              <a:buFont typeface="Arial" charset="0"/>
              <a:buChar char="•"/>
            </a:pPr>
            <a:r>
              <a:rPr lang="en-US" sz="2800" dirty="0"/>
              <a:t>Listen respectfully</a:t>
            </a:r>
          </a:p>
          <a:p>
            <a:pPr marL="285750" indent="-285750">
              <a:buFont typeface="Arial" charset="0"/>
              <a:buChar char="•"/>
            </a:pPr>
            <a:endParaRPr lang="en-US" sz="2800" dirty="0"/>
          </a:p>
          <a:p>
            <a:pPr marL="285750" indent="-285750">
              <a:buFont typeface="Arial" charset="0"/>
              <a:buChar char="•"/>
            </a:pPr>
            <a:r>
              <a:rPr lang="en-US" sz="2800" dirty="0"/>
              <a:t>Take turns</a:t>
            </a:r>
          </a:p>
          <a:p>
            <a:endParaRPr lang="en-US" dirty="0"/>
          </a:p>
        </p:txBody>
      </p:sp>
      <p:sp>
        <p:nvSpPr>
          <p:cNvPr id="7" name="TextBox 6"/>
          <p:cNvSpPr txBox="1"/>
          <p:nvPr/>
        </p:nvSpPr>
        <p:spPr>
          <a:xfrm>
            <a:off x="6133374" y="2445846"/>
            <a:ext cx="3498574" cy="1231106"/>
          </a:xfrm>
          <a:prstGeom prst="rect">
            <a:avLst/>
          </a:prstGeom>
          <a:noFill/>
        </p:spPr>
        <p:txBody>
          <a:bodyPr wrap="square" rtlCol="0">
            <a:spAutoFit/>
          </a:bodyPr>
          <a:lstStyle/>
          <a:p>
            <a:pPr marL="285750" indent="-285750">
              <a:buFont typeface="Arial" charset="0"/>
              <a:buChar char="•"/>
            </a:pPr>
            <a:r>
              <a:rPr lang="en-US" sz="2800" dirty="0" smtClean="0"/>
              <a:t>Create</a:t>
            </a:r>
          </a:p>
          <a:p>
            <a:pPr marL="285750" indent="-285750">
              <a:buFont typeface="Arial" charset="0"/>
              <a:buChar char="•"/>
            </a:pPr>
            <a:endParaRPr lang="en-US" sz="2800" dirty="0"/>
          </a:p>
          <a:p>
            <a:endParaRPr lang="en-US" dirty="0"/>
          </a:p>
        </p:txBody>
      </p:sp>
    </p:spTree>
    <p:extLst>
      <p:ext uri="{BB962C8B-B14F-4D97-AF65-F5344CB8AC3E}">
        <p14:creationId xmlns:p14="http://schemas.microsoft.com/office/powerpoint/2010/main" val="168358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bamakids.jpg"/>
          <p:cNvPicPr/>
          <p:nvPr/>
        </p:nvPicPr>
        <p:blipFill>
          <a:blip r:embed="rId3">
            <a:extLst>
              <a:ext uri="{28A0092B-C50C-407E-A947-70E740481C1C}">
                <a14:useLocalDpi xmlns:a14="http://schemas.microsoft.com/office/drawing/2010/main" val="0"/>
              </a:ext>
            </a:extLst>
          </a:blip>
          <a:srcRect/>
          <a:stretch>
            <a:fillRect/>
          </a:stretch>
        </p:blipFill>
        <p:spPr bwMode="auto">
          <a:xfrm>
            <a:off x="3974841" y="32628"/>
            <a:ext cx="8061650" cy="5271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5" name="Table 4"/>
          <p:cNvGraphicFramePr>
            <a:graphicFrameLocks noGrp="1"/>
          </p:cNvGraphicFramePr>
          <p:nvPr>
            <p:extLst>
              <p:ext uri="{D42A27DB-BD31-4B8C-83A1-F6EECF244321}">
                <p14:modId xmlns:p14="http://schemas.microsoft.com/office/powerpoint/2010/main" val="2107257406"/>
              </p:ext>
            </p:extLst>
          </p:nvPr>
        </p:nvGraphicFramePr>
        <p:xfrm>
          <a:off x="145446" y="5383721"/>
          <a:ext cx="11510681" cy="861979"/>
        </p:xfrm>
        <a:graphic>
          <a:graphicData uri="http://schemas.openxmlformats.org/drawingml/2006/table">
            <a:tbl>
              <a:tblPr firstRow="1" firstCol="1" bandRow="1">
                <a:tableStyleId>{D7AC3CCA-C797-4891-BE02-D94E43425B78}</a:tableStyleId>
              </a:tblPr>
              <a:tblGrid>
                <a:gridCol w="1804652"/>
                <a:gridCol w="9706029"/>
              </a:tblGrid>
              <a:tr h="435259">
                <a:tc>
                  <a:txBody>
                    <a:bodyPr/>
                    <a:lstStyle/>
                    <a:p>
                      <a:pPr marL="0" marR="0" algn="r">
                        <a:spcBef>
                          <a:spcPts val="0"/>
                        </a:spcBef>
                        <a:spcAft>
                          <a:spcPts val="0"/>
                        </a:spcAf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800" b="0" dirty="0">
                          <a:effectLst/>
                        </a:rPr>
                        <a:t>I notice the man is looking through a black magnifying glass.</a:t>
                      </a:r>
                      <a:endParaRPr lang="en-US" sz="2800" b="0" dirty="0">
                        <a:effectLst/>
                        <a:latin typeface="Avenir Next" charset="0"/>
                        <a:ea typeface="Calibri" charset="0"/>
                        <a:cs typeface="Arial" charset="0"/>
                      </a:endParaRPr>
                    </a:p>
                  </a:txBody>
                  <a:tcPr marL="68580" marR="68580" marT="0" marB="0"/>
                </a:tc>
              </a:tr>
              <a:tr h="398215">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endParaRPr lang="en-US" sz="2800" dirty="0">
                        <a:effectLst/>
                        <a:latin typeface="Avenir Next" charset="0"/>
                        <a:ea typeface="Calibri" charset="0"/>
                        <a:cs typeface="Arial" charset="0"/>
                      </a:endParaRPr>
                    </a:p>
                  </a:txBody>
                  <a:tcPr marL="68580" marR="68580" marT="0" marB="0"/>
                </a:tc>
              </a:tr>
            </a:tbl>
          </a:graphicData>
        </a:graphic>
      </p:graphicFrame>
      <p:sp>
        <p:nvSpPr>
          <p:cNvPr id="6" name="TextBox 5"/>
          <p:cNvSpPr txBox="1"/>
          <p:nvPr/>
        </p:nvSpPr>
        <p:spPr>
          <a:xfrm>
            <a:off x="1932258" y="5742542"/>
            <a:ext cx="9233646" cy="677108"/>
          </a:xfrm>
          <a:prstGeom prst="rect">
            <a:avLst/>
          </a:prstGeom>
          <a:noFill/>
        </p:spPr>
        <p:txBody>
          <a:bodyPr wrap="square" rtlCol="0">
            <a:spAutoFit/>
          </a:bodyPr>
          <a:lstStyle/>
          <a:p>
            <a:pPr>
              <a:tabLst>
                <a:tab pos="5130800" algn="l"/>
              </a:tabLst>
            </a:pPr>
            <a:r>
              <a:rPr lang="en-US" sz="3200" b="1" i="1" dirty="0" smtClean="0">
                <a:solidFill>
                  <a:srgbClr val="FF0000"/>
                </a:solidFill>
                <a:latin typeface="Avenir Next" charset="0"/>
                <a:ea typeface="Calibri" charset="0"/>
                <a:cs typeface="Arial" charset="0"/>
              </a:rPr>
              <a:t>Now, what does Student B say?</a:t>
            </a:r>
            <a:endParaRPr lang="en-US" sz="3200" b="1" i="1" dirty="0">
              <a:solidFill>
                <a:srgbClr val="FF0000"/>
              </a:solidFill>
              <a:latin typeface="Avenir Next" charset="0"/>
              <a:ea typeface="Calibri" charset="0"/>
              <a:cs typeface="Arial" charset="0"/>
            </a:endParaRPr>
          </a:p>
          <a:p>
            <a:pPr>
              <a:tabLst>
                <a:tab pos="5130800" algn="l"/>
              </a:tabLst>
            </a:pPr>
            <a:endParaRPr lang="en-US" sz="600" dirty="0">
              <a:latin typeface="Avenir Next" charset="0"/>
              <a:ea typeface="Calibri" charset="0"/>
              <a:cs typeface="Arial" charset="0"/>
            </a:endParaRPr>
          </a:p>
        </p:txBody>
      </p:sp>
      <p:grpSp>
        <p:nvGrpSpPr>
          <p:cNvPr id="7" name="Group 6"/>
          <p:cNvGrpSpPr/>
          <p:nvPr/>
        </p:nvGrpSpPr>
        <p:grpSpPr>
          <a:xfrm>
            <a:off x="1282649" y="2980311"/>
            <a:ext cx="1759130" cy="1362850"/>
            <a:chOff x="466027" y="4231661"/>
            <a:chExt cx="1969492" cy="214590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466027" y="5889502"/>
              <a:ext cx="1510911" cy="488059"/>
            </a:xfrm>
            <a:prstGeom prst="rect">
              <a:avLst/>
            </a:prstGeom>
            <a:noFill/>
          </p:spPr>
          <p:txBody>
            <a:bodyPr wrap="none" rtlCol="0">
              <a:spAutoFit/>
            </a:bodyPr>
            <a:lstStyle/>
            <a:p>
              <a:r>
                <a:rPr lang="en-US" sz="2400" b="1" dirty="0" smtClean="0"/>
                <a:t>TURN &amp; TALK</a:t>
              </a:r>
              <a:endParaRPr lang="en-US" sz="2400" b="1" dirty="0"/>
            </a:p>
          </p:txBody>
        </p:sp>
      </p:gr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413" y="728398"/>
            <a:ext cx="3577469" cy="896515"/>
          </a:xfrm>
          <a:prstGeom prst="rect">
            <a:avLst/>
          </a:prstGeom>
          <a:ln w="38100">
            <a:solidFill>
              <a:schemeClr val="accent1"/>
            </a:solidFill>
          </a:ln>
        </p:spPr>
      </p:pic>
      <p:sp>
        <p:nvSpPr>
          <p:cNvPr id="11" name="TextBox 10"/>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 </a:t>
            </a:r>
            <a:endParaRPr lang="en-US" sz="2400" b="1" dirty="0">
              <a:solidFill>
                <a:srgbClr val="FFFF00"/>
              </a:solidFill>
            </a:endParaRPr>
          </a:p>
        </p:txBody>
      </p:sp>
    </p:spTree>
    <p:extLst>
      <p:ext uri="{BB962C8B-B14F-4D97-AF65-F5344CB8AC3E}">
        <p14:creationId xmlns:p14="http://schemas.microsoft.com/office/powerpoint/2010/main" val="44218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0475" y="2373322"/>
            <a:ext cx="1363036" cy="1489551"/>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533073" y="4566572"/>
            <a:ext cx="2508707" cy="1302384"/>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000" b="1" u="sng" dirty="0" smtClean="0"/>
              <a:t>Listen </a:t>
            </a:r>
            <a:r>
              <a:rPr lang="en-US" sz="2000" b="1" u="sng" dirty="0"/>
              <a:t>actively </a:t>
            </a:r>
            <a:r>
              <a:rPr lang="en-US" sz="2000" dirty="0"/>
              <a:t>to what two partners say to each other</a:t>
            </a:r>
            <a:r>
              <a:rPr lang="en-US" sz="2000" dirty="0" smtClean="0"/>
              <a:t>.</a:t>
            </a:r>
          </a:p>
          <a:p>
            <a:endParaRPr lang="en-US" sz="1400"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728" y="238698"/>
            <a:ext cx="3033849" cy="908967"/>
          </a:xfrm>
          <a:prstGeom prst="rect">
            <a:avLst/>
          </a:prstGeom>
          <a:ln w="38100">
            <a:solidFill>
              <a:schemeClr val="accent1"/>
            </a:solidFill>
          </a:ln>
        </p:spPr>
      </p:pic>
      <p:pic>
        <p:nvPicPr>
          <p:cNvPr id="11" name="Picture 10" descr="obamakids.jpg"/>
          <p:cNvPicPr/>
          <p:nvPr/>
        </p:nvPicPr>
        <p:blipFill>
          <a:blip r:embed="rId7">
            <a:extLst>
              <a:ext uri="{28A0092B-C50C-407E-A947-70E740481C1C}">
                <a14:useLocalDpi xmlns:a14="http://schemas.microsoft.com/office/drawing/2010/main" val="0"/>
              </a:ext>
            </a:extLst>
          </a:blip>
          <a:srcRect/>
          <a:stretch>
            <a:fillRect/>
          </a:stretch>
        </p:blipFill>
        <p:spPr bwMode="auto">
          <a:xfrm>
            <a:off x="3498980" y="135017"/>
            <a:ext cx="8612155" cy="59661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3874" y="5583535"/>
            <a:ext cx="812800" cy="812800"/>
          </a:xfrm>
          <a:prstGeom prst="rect">
            <a:avLst/>
          </a:prstGeom>
        </p:spPr>
      </p:pic>
    </p:spTree>
    <p:extLst>
      <p:ext uri="{BB962C8B-B14F-4D97-AF65-F5344CB8AC3E}">
        <p14:creationId xmlns:p14="http://schemas.microsoft.com/office/powerpoint/2010/main" val="68768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4001" fill="hold"/>
                                        <p:tgtEl>
                                          <p:spTgt spid="4"/>
                                        </p:tgtEl>
                                      </p:cBhvr>
                                    </p:cmd>
                                  </p:childTnLst>
                                </p:cTn>
                              </p:par>
                            </p:childTnLst>
                          </p:cTn>
                        </p:par>
                      </p:childTnLst>
                    </p:cTn>
                  </p:par>
                </p:childTnLst>
              </p:cTn>
              <p:nextCondLst>
                <p:cond evt="onClick" delay="0">
                  <p:tgtEl>
                    <p:spTgt spid="4"/>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 </a:t>
            </a:r>
            <a:endParaRPr lang="en-US" sz="2400" b="1" dirty="0">
              <a:solidFill>
                <a:srgbClr val="FFFF00"/>
              </a:solidFill>
            </a:endParaRPr>
          </a:p>
        </p:txBody>
      </p:sp>
      <p:sp>
        <p:nvSpPr>
          <p:cNvPr id="3" name="Rectangle 2"/>
          <p:cNvSpPr/>
          <p:nvPr/>
        </p:nvSpPr>
        <p:spPr>
          <a:xfrm>
            <a:off x="6876661" y="595838"/>
            <a:ext cx="4956748" cy="3388333"/>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000" i="1" dirty="0" smtClean="0"/>
              <a:t>Hmmm. Student B began by saying, “I would like to add… “Why did he say that?”</a:t>
            </a:r>
          </a:p>
          <a:p>
            <a:pPr marL="457200" indent="-457200">
              <a:buFont typeface="Arial" charset="0"/>
              <a:buChar char="•"/>
            </a:pPr>
            <a:endParaRPr lang="en-US" sz="1700" i="1" dirty="0" smtClean="0"/>
          </a:p>
          <a:p>
            <a:pPr marL="457200" indent="-457200">
              <a:buFont typeface="Arial" charset="0"/>
              <a:buChar char="•"/>
            </a:pPr>
            <a:r>
              <a:rPr lang="en-US" sz="2000" i="1" dirty="0" smtClean="0"/>
              <a:t>Oh yes. “I would like to add…” is one way we can begin to build on the idea.</a:t>
            </a:r>
          </a:p>
          <a:p>
            <a:pPr marL="457200" indent="-457200">
              <a:buFont typeface="Arial" charset="0"/>
              <a:buChar char="•"/>
            </a:pPr>
            <a:endParaRPr lang="en-US" sz="1700" i="1" dirty="0" smtClean="0"/>
          </a:p>
          <a:p>
            <a:pPr marL="457200" indent="-457200">
              <a:buFont typeface="Arial" charset="0"/>
              <a:buChar char="•"/>
            </a:pPr>
            <a:r>
              <a:rPr lang="en-US" sz="2000" i="1" dirty="0" smtClean="0"/>
              <a:t>Then, what did he say?</a:t>
            </a:r>
            <a:r>
              <a:rPr lang="en-US" sz="2000" i="1" dirty="0"/>
              <a:t> </a:t>
            </a:r>
            <a:r>
              <a:rPr lang="en-US" sz="2000" i="1" dirty="0" smtClean="0"/>
              <a:t>Let’s listen again.</a:t>
            </a:r>
          </a:p>
          <a:p>
            <a:pPr marL="457200" indent="-457200">
              <a:buFont typeface="Arial" charset="0"/>
              <a:buChar char="•"/>
            </a:pPr>
            <a:endParaRPr lang="en-US" sz="1700" i="1" dirty="0"/>
          </a:p>
          <a:p>
            <a:pPr marL="457200" indent="-457200">
              <a:buFont typeface="Arial" charset="0"/>
              <a:buChar char="•"/>
            </a:pPr>
            <a:r>
              <a:rPr lang="en-US" sz="2000" i="1" dirty="0" smtClean="0"/>
              <a:t>Oh. He thought about what her partner said and added details. </a:t>
            </a:r>
          </a:p>
          <a:p>
            <a:pPr marL="457200" indent="-457200">
              <a:buFont typeface="Arial" charset="0"/>
              <a:buChar char="•"/>
            </a:pPr>
            <a:endParaRPr lang="en-US" sz="800" i="1" dirty="0" smtClean="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005" y="6328717"/>
            <a:ext cx="584200" cy="596900"/>
          </a:xfrm>
          <a:prstGeom prst="rect">
            <a:avLst/>
          </a:prstGeom>
        </p:spPr>
      </p:pic>
      <p:pic>
        <p:nvPicPr>
          <p:cNvPr id="17" name="Picture 16" descr="/Users/mstaine/Desktop/ThinkAloudIcon.png"/>
          <p:cNvPicPr/>
          <p:nvPr/>
        </p:nvPicPr>
        <p:blipFill>
          <a:blip r:embed="rId4">
            <a:extLst>
              <a:ext uri="{28A0092B-C50C-407E-A947-70E740481C1C}">
                <a14:useLocalDpi xmlns:a14="http://schemas.microsoft.com/office/drawing/2010/main" val="0"/>
              </a:ext>
            </a:extLst>
          </a:blip>
          <a:srcRect/>
          <a:stretch>
            <a:fillRect/>
          </a:stretch>
        </p:blipFill>
        <p:spPr bwMode="auto">
          <a:xfrm>
            <a:off x="5125108" y="287928"/>
            <a:ext cx="1090869" cy="113447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562" y="287928"/>
            <a:ext cx="4141696" cy="1037911"/>
          </a:xfrm>
          <a:prstGeom prst="rect">
            <a:avLst/>
          </a:prstGeom>
          <a:ln w="38100">
            <a:solidFill>
              <a:schemeClr val="accent1"/>
            </a:solidFill>
          </a:ln>
        </p:spPr>
      </p:pic>
      <p:graphicFrame>
        <p:nvGraphicFramePr>
          <p:cNvPr id="12" name="Table 11"/>
          <p:cNvGraphicFramePr>
            <a:graphicFrameLocks noGrp="1"/>
          </p:cNvGraphicFramePr>
          <p:nvPr>
            <p:extLst>
              <p:ext uri="{D42A27DB-BD31-4B8C-83A1-F6EECF244321}">
                <p14:modId xmlns:p14="http://schemas.microsoft.com/office/powerpoint/2010/main" val="526257361"/>
              </p:ext>
            </p:extLst>
          </p:nvPr>
        </p:nvGraphicFramePr>
        <p:xfrm>
          <a:off x="161272" y="5163820"/>
          <a:ext cx="11797737" cy="1097280"/>
        </p:xfrm>
        <a:graphic>
          <a:graphicData uri="http://schemas.openxmlformats.org/drawingml/2006/table">
            <a:tbl>
              <a:tblPr firstRow="1" firstCol="1" bandRow="1">
                <a:tableStyleId>{D7AC3CCA-C797-4891-BE02-D94E43425B78}</a:tableStyleId>
              </a:tblPr>
              <a:tblGrid>
                <a:gridCol w="1887910"/>
                <a:gridCol w="9909827"/>
              </a:tblGrid>
              <a:tr h="240665">
                <a:tc>
                  <a:txBody>
                    <a:bodyPr/>
                    <a:lstStyle/>
                    <a:p>
                      <a:pPr marL="0" marR="0" algn="r">
                        <a:spcBef>
                          <a:spcPts val="0"/>
                        </a:spcBef>
                        <a:spcAft>
                          <a:spcPts val="0"/>
                        </a:spcAft>
                      </a:pPr>
                      <a:r>
                        <a:rPr lang="en-US" sz="2400" dirty="0">
                          <a:effectLst/>
                        </a:rPr>
                        <a:t>Student A:</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400" b="0" dirty="0">
                          <a:effectLst/>
                        </a:rPr>
                        <a:t>I notice the boy next to the man is also looking through a magnifying glass. </a:t>
                      </a:r>
                      <a:endParaRPr lang="en-US" sz="2400" b="0" dirty="0">
                        <a:effectLst/>
                        <a:latin typeface="Avenir Next" charset="0"/>
                        <a:ea typeface="Calibri" charset="0"/>
                        <a:cs typeface="Arial" charset="0"/>
                      </a:endParaRPr>
                    </a:p>
                  </a:txBody>
                  <a:tcPr marL="68580" marR="68580" marT="0" marB="0"/>
                </a:tc>
              </a:tr>
              <a:tr h="434975">
                <a:tc>
                  <a:txBody>
                    <a:bodyPr/>
                    <a:lstStyle/>
                    <a:p>
                      <a:pPr marL="0" marR="0" algn="r">
                        <a:spcBef>
                          <a:spcPts val="0"/>
                        </a:spcBef>
                        <a:spcAft>
                          <a:spcPts val="0"/>
                        </a:spcAft>
                      </a:pPr>
                      <a:r>
                        <a:rPr lang="en-US" sz="2400" dirty="0">
                          <a:effectLst/>
                        </a:rPr>
                        <a:t>Student B:</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400" u="sng" dirty="0">
                          <a:effectLst/>
                        </a:rPr>
                        <a:t>I would like to add</a:t>
                      </a:r>
                      <a:r>
                        <a:rPr lang="en-US" sz="2400" dirty="0">
                          <a:effectLst/>
                        </a:rPr>
                        <a:t> </a:t>
                      </a:r>
                      <a:r>
                        <a:rPr lang="en-US" sz="2400" dirty="0" smtClean="0">
                          <a:effectLst/>
                        </a:rPr>
                        <a:t>that </a:t>
                      </a:r>
                      <a:r>
                        <a:rPr lang="en-US" sz="2400" dirty="0">
                          <a:effectLst/>
                        </a:rPr>
                        <a:t>the magnifying glass is silver and is smaller than the man’s.</a:t>
                      </a:r>
                      <a:endParaRPr lang="en-US" sz="2400" dirty="0">
                        <a:effectLst/>
                        <a:latin typeface="Avenir Next" charset="0"/>
                        <a:ea typeface="Calibri" charset="0"/>
                        <a:cs typeface="Arial" charset="0"/>
                      </a:endParaRPr>
                    </a:p>
                  </a:txBody>
                  <a:tcPr marL="68580" marR="68580" marT="0" marB="0"/>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108922578"/>
              </p:ext>
            </p:extLst>
          </p:nvPr>
        </p:nvGraphicFramePr>
        <p:xfrm>
          <a:off x="332918" y="1671432"/>
          <a:ext cx="4574984" cy="2755676"/>
        </p:xfrm>
        <a:graphic>
          <a:graphicData uri="http://schemas.openxmlformats.org/drawingml/2006/table">
            <a:tbl>
              <a:tblPr firstRow="1" bandRow="1">
                <a:tableStyleId>{073A0DAA-6AF3-43AB-8588-CEC1D06C72B9}</a:tableStyleId>
              </a:tblPr>
              <a:tblGrid>
                <a:gridCol w="4574984"/>
              </a:tblGrid>
              <a:tr h="419266">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19266">
                <a:tc>
                  <a:txBody>
                    <a:bodyPr/>
                    <a:lstStyle/>
                    <a:p>
                      <a:pPr algn="ctr"/>
                      <a:r>
                        <a:rPr lang="en-US" sz="2400" b="1" dirty="0" smtClean="0"/>
                        <a:t> BUILD</a:t>
                      </a:r>
                      <a:r>
                        <a:rPr lang="en-US" sz="2400" b="1" baseline="0" dirty="0" smtClean="0"/>
                        <a:t> ON</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3840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smtClean="0">
                          <a:effectLst/>
                        </a:rPr>
                        <a:t>I would like to add…</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0" dirty="0" smtClean="0">
                        <a:effectLst/>
                      </a:endParaRPr>
                    </a:p>
                    <a:p>
                      <a:pPr marL="0" marR="0" algn="ctr">
                        <a:spcBef>
                          <a:spcPts val="0"/>
                        </a:spcBef>
                        <a:spcAft>
                          <a:spcPts val="0"/>
                        </a:spcAft>
                      </a:pPr>
                      <a:r>
                        <a:rPr lang="en-US" sz="2800" b="0" dirty="0" smtClean="0">
                          <a:effectLst/>
                        </a:rPr>
                        <a:t>I also think…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19266">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bl>
          </a:graphicData>
        </a:graphic>
      </p:graphicFrame>
    </p:spTree>
    <p:extLst>
      <p:ext uri="{BB962C8B-B14F-4D97-AF65-F5344CB8AC3E}">
        <p14:creationId xmlns:p14="http://schemas.microsoft.com/office/powerpoint/2010/main" val="15035724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bamakids.jpg"/>
          <p:cNvPicPr/>
          <p:nvPr/>
        </p:nvPicPr>
        <p:blipFill>
          <a:blip r:embed="rId3">
            <a:extLst>
              <a:ext uri="{28A0092B-C50C-407E-A947-70E740481C1C}">
                <a14:useLocalDpi xmlns:a14="http://schemas.microsoft.com/office/drawing/2010/main" val="0"/>
              </a:ext>
            </a:extLst>
          </a:blip>
          <a:srcRect/>
          <a:stretch>
            <a:fillRect/>
          </a:stretch>
        </p:blipFill>
        <p:spPr bwMode="auto">
          <a:xfrm>
            <a:off x="4590660" y="82910"/>
            <a:ext cx="7473821" cy="4769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5" name="Table 4"/>
          <p:cNvGraphicFramePr>
            <a:graphicFrameLocks noGrp="1"/>
          </p:cNvGraphicFramePr>
          <p:nvPr>
            <p:extLst>
              <p:ext uri="{D42A27DB-BD31-4B8C-83A1-F6EECF244321}">
                <p14:modId xmlns:p14="http://schemas.microsoft.com/office/powerpoint/2010/main" val="925830337"/>
              </p:ext>
            </p:extLst>
          </p:nvPr>
        </p:nvGraphicFramePr>
        <p:xfrm>
          <a:off x="210761" y="4944619"/>
          <a:ext cx="11510681" cy="1280160"/>
        </p:xfrm>
        <a:graphic>
          <a:graphicData uri="http://schemas.openxmlformats.org/drawingml/2006/table">
            <a:tbl>
              <a:tblPr firstRow="1" firstCol="1" bandRow="1">
                <a:tableStyleId>{D7AC3CCA-C797-4891-BE02-D94E43425B78}</a:tableStyleId>
              </a:tblPr>
              <a:tblGrid>
                <a:gridCol w="1823313"/>
                <a:gridCol w="9687368"/>
              </a:tblGrid>
              <a:tr h="435259">
                <a:tc>
                  <a:txBody>
                    <a:bodyPr/>
                    <a:lstStyle/>
                    <a:p>
                      <a:pPr marL="0" marR="0" algn="r">
                        <a:spcBef>
                          <a:spcPts val="0"/>
                        </a:spcBef>
                        <a:spcAft>
                          <a:spcPts val="0"/>
                        </a:spcAf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0" dirty="0" smtClean="0">
                          <a:effectLst/>
                        </a:rPr>
                        <a:t>I notice the boy next to the man is also looking through a magnifying glass. </a:t>
                      </a:r>
                      <a:endParaRPr lang="en-US" sz="2800" b="0" dirty="0">
                        <a:effectLst/>
                        <a:latin typeface="Avenir Next" charset="0"/>
                        <a:ea typeface="Calibri" charset="0"/>
                        <a:cs typeface="Arial" charset="0"/>
                      </a:endParaRPr>
                    </a:p>
                  </a:txBody>
                  <a:tcPr marL="68580" marR="68580" marT="0" marB="0"/>
                </a:tc>
              </a:tr>
              <a:tr h="398215">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endParaRPr lang="en-US" sz="2800" dirty="0">
                        <a:effectLst/>
                        <a:latin typeface="Avenir Next" charset="0"/>
                        <a:ea typeface="Calibri" charset="0"/>
                        <a:cs typeface="Arial" charset="0"/>
                      </a:endParaRPr>
                    </a:p>
                  </a:txBody>
                  <a:tcPr marL="68580" marR="68580" marT="0" marB="0"/>
                </a:tc>
              </a:tr>
            </a:tbl>
          </a:graphicData>
        </a:graphic>
      </p:graphicFrame>
      <p:sp>
        <p:nvSpPr>
          <p:cNvPr id="6" name="TextBox 5"/>
          <p:cNvSpPr txBox="1"/>
          <p:nvPr/>
        </p:nvSpPr>
        <p:spPr>
          <a:xfrm>
            <a:off x="2016233" y="5719227"/>
            <a:ext cx="9233646" cy="677108"/>
          </a:xfrm>
          <a:prstGeom prst="rect">
            <a:avLst/>
          </a:prstGeom>
          <a:noFill/>
        </p:spPr>
        <p:txBody>
          <a:bodyPr wrap="square" rtlCol="0">
            <a:spAutoFit/>
          </a:bodyPr>
          <a:lstStyle/>
          <a:p>
            <a:pPr>
              <a:tabLst>
                <a:tab pos="5130800" algn="l"/>
              </a:tabLst>
            </a:pPr>
            <a:r>
              <a:rPr lang="en-US" sz="3200" b="1" i="1" dirty="0" smtClean="0">
                <a:solidFill>
                  <a:srgbClr val="FF0000"/>
                </a:solidFill>
                <a:latin typeface="Avenir Next" charset="0"/>
                <a:ea typeface="Calibri" charset="0"/>
                <a:cs typeface="Arial" charset="0"/>
              </a:rPr>
              <a:t>Now, what does Student B say?</a:t>
            </a:r>
            <a:endParaRPr lang="en-US" sz="3200" b="1" i="1" dirty="0">
              <a:solidFill>
                <a:srgbClr val="FF0000"/>
              </a:solidFill>
              <a:latin typeface="Avenir Next" charset="0"/>
              <a:ea typeface="Calibri" charset="0"/>
              <a:cs typeface="Arial" charset="0"/>
            </a:endParaRPr>
          </a:p>
          <a:p>
            <a:pPr>
              <a:tabLst>
                <a:tab pos="5130800" algn="l"/>
              </a:tabLst>
            </a:pPr>
            <a:endParaRPr lang="en-US" sz="600" dirty="0">
              <a:latin typeface="Avenir Next" charset="0"/>
              <a:ea typeface="Calibri" charset="0"/>
              <a:cs typeface="Arial" charset="0"/>
            </a:endParaRPr>
          </a:p>
        </p:txBody>
      </p:sp>
      <p:grpSp>
        <p:nvGrpSpPr>
          <p:cNvPr id="7" name="Group 6"/>
          <p:cNvGrpSpPr/>
          <p:nvPr/>
        </p:nvGrpSpPr>
        <p:grpSpPr>
          <a:xfrm>
            <a:off x="1432696" y="2390737"/>
            <a:ext cx="1689588" cy="1645403"/>
            <a:chOff x="466027" y="4231661"/>
            <a:chExt cx="1969492" cy="214590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466027" y="5889502"/>
              <a:ext cx="1510911" cy="488059"/>
            </a:xfrm>
            <a:prstGeom prst="rect">
              <a:avLst/>
            </a:prstGeom>
            <a:noFill/>
          </p:spPr>
          <p:txBody>
            <a:bodyPr wrap="none" rtlCol="0">
              <a:spAutoFit/>
            </a:bodyPr>
            <a:lstStyle/>
            <a:p>
              <a:r>
                <a:rPr lang="en-US" sz="2400" b="1" dirty="0" smtClean="0"/>
                <a:t>TURN &amp; TALK</a:t>
              </a:r>
              <a:endParaRPr lang="en-US" sz="2400" b="1" dirty="0"/>
            </a:p>
          </p:txBody>
        </p:sp>
      </p:gr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654" y="688795"/>
            <a:ext cx="3962750" cy="1037911"/>
          </a:xfrm>
          <a:prstGeom prst="rect">
            <a:avLst/>
          </a:prstGeom>
          <a:ln w="38100">
            <a:solidFill>
              <a:schemeClr val="accent1"/>
            </a:solidFill>
          </a:ln>
        </p:spPr>
      </p:pic>
      <p:sp>
        <p:nvSpPr>
          <p:cNvPr id="11" name="TextBox 10"/>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 </a:t>
            </a:r>
            <a:endParaRPr lang="en-US" sz="2400" b="1" dirty="0">
              <a:solidFill>
                <a:srgbClr val="FFFF00"/>
              </a:solidFill>
            </a:endParaRPr>
          </a:p>
        </p:txBody>
      </p:sp>
    </p:spTree>
    <p:extLst>
      <p:ext uri="{BB962C8B-B14F-4D97-AF65-F5344CB8AC3E}">
        <p14:creationId xmlns:p14="http://schemas.microsoft.com/office/powerpoint/2010/main" val="110120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7389" y="1569643"/>
            <a:ext cx="1602032" cy="1750730"/>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pic>
        <p:nvPicPr>
          <p:cNvPr id="11" name="Picture 10"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195943" y="111967"/>
            <a:ext cx="7921690" cy="5192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Table 3"/>
          <p:cNvGraphicFramePr>
            <a:graphicFrameLocks noGrp="1"/>
          </p:cNvGraphicFramePr>
          <p:nvPr>
            <p:extLst>
              <p:ext uri="{D42A27DB-BD31-4B8C-83A1-F6EECF244321}">
                <p14:modId xmlns:p14="http://schemas.microsoft.com/office/powerpoint/2010/main" val="1556796184"/>
              </p:ext>
            </p:extLst>
          </p:nvPr>
        </p:nvGraphicFramePr>
        <p:xfrm>
          <a:off x="195943" y="5423551"/>
          <a:ext cx="11399134" cy="85344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a:effectLst/>
                        </a:rPr>
                        <a:t>I notice that there are two more children and another adult at the table.</a:t>
                      </a:r>
                      <a:endParaRPr lang="en-US" sz="2800" b="0" dirty="0">
                        <a:effectLst/>
                        <a:latin typeface="Avenir Next" charset="0"/>
                        <a:ea typeface="Calibri" charset="0"/>
                        <a:cs typeface="Arial" charset="0"/>
                      </a:endParaRPr>
                    </a:p>
                  </a:txBody>
                  <a:tcPr marL="68580" marR="68580" marT="0" marB="0"/>
                </a:tc>
              </a:tr>
            </a:tbl>
          </a:graphicData>
        </a:graphic>
      </p:graphicFrame>
      <p:sp>
        <p:nvSpPr>
          <p:cNvPr id="10" name="Rectangle 9"/>
          <p:cNvSpPr/>
          <p:nvPr/>
        </p:nvSpPr>
        <p:spPr>
          <a:xfrm>
            <a:off x="8261830" y="3824882"/>
            <a:ext cx="3505200" cy="719126"/>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200" b="1" u="sng" dirty="0" smtClean="0"/>
              <a:t>Listen actively!</a:t>
            </a:r>
          </a:p>
          <a:p>
            <a:pPr marL="457200" indent="-457200">
              <a:buFont typeface="Arial" charset="0"/>
              <a:buChar char="•"/>
            </a:pPr>
            <a:endParaRPr lang="en-US" sz="800" i="1" dirty="0" smtClean="0"/>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3534" y="354953"/>
            <a:ext cx="3544329" cy="940031"/>
          </a:xfrm>
          <a:prstGeom prst="rect">
            <a:avLst/>
          </a:prstGeom>
          <a:ln w="38100">
            <a:solidFill>
              <a:schemeClr val="accent1"/>
            </a:solidFill>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54230" y="5397047"/>
            <a:ext cx="812800" cy="812800"/>
          </a:xfrm>
          <a:prstGeom prst="rect">
            <a:avLst/>
          </a:prstGeom>
        </p:spPr>
      </p:pic>
    </p:spTree>
    <p:extLst>
      <p:ext uri="{BB962C8B-B14F-4D97-AF65-F5344CB8AC3E}">
        <p14:creationId xmlns:p14="http://schemas.microsoft.com/office/powerpoint/2010/main" val="7269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758" fill="hold"/>
                                        <p:tgtEl>
                                          <p:spTgt spid="3"/>
                                        </p:tgtEl>
                                      </p:cBhvr>
                                    </p:cmd>
                                  </p:childTnLst>
                                </p:cTn>
                              </p:par>
                            </p:childTnLst>
                          </p:cTn>
                        </p:par>
                      </p:childTnLst>
                    </p:cTn>
                  </p:par>
                </p:childTnLst>
              </p:cTn>
              <p:nextCondLst>
                <p:cond evt="onClick" delay="0">
                  <p:tgtEl>
                    <p:spTgt spid="3"/>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9782" y="837135"/>
            <a:ext cx="1288305" cy="1479709"/>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7446521" y="371996"/>
            <a:ext cx="4386888" cy="982672"/>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000" i="1" dirty="0" smtClean="0"/>
              <a:t>Let’s listen to two different responses and think about which is the best  example of </a:t>
            </a:r>
            <a:r>
              <a:rPr lang="en-US" sz="2000" b="1" i="1" dirty="0" smtClean="0"/>
              <a:t>building on:</a:t>
            </a:r>
            <a:endParaRPr lang="en-US" sz="2000" i="1" dirty="0" smtClean="0"/>
          </a:p>
        </p:txBody>
      </p:sp>
      <p:graphicFrame>
        <p:nvGraphicFramePr>
          <p:cNvPr id="4" name="Table 3"/>
          <p:cNvGraphicFramePr>
            <a:graphicFrameLocks noGrp="1"/>
          </p:cNvGraphicFramePr>
          <p:nvPr>
            <p:extLst>
              <p:ext uri="{D42A27DB-BD31-4B8C-83A1-F6EECF244321}">
                <p14:modId xmlns:p14="http://schemas.microsoft.com/office/powerpoint/2010/main" val="901477013"/>
              </p:ext>
            </p:extLst>
          </p:nvPr>
        </p:nvGraphicFramePr>
        <p:xfrm>
          <a:off x="205407" y="3320622"/>
          <a:ext cx="11399134" cy="853440"/>
        </p:xfrm>
        <a:graphic>
          <a:graphicData uri="http://schemas.openxmlformats.org/drawingml/2006/table">
            <a:tbl>
              <a:tblPr firstRow="1" firstCol="1" bandRow="1">
                <a:tableStyleId>{D7AC3CCA-C797-4891-BE02-D94E43425B78}</a:tableStyleId>
              </a:tblPr>
              <a:tblGrid>
                <a:gridCol w="1977956"/>
                <a:gridCol w="9421178"/>
              </a:tblGrid>
              <a:tr h="575172">
                <a:tc>
                  <a:txBody>
                    <a:bodyPr/>
                    <a:lstStyle/>
                    <a:p>
                      <a:pPr marL="0" marR="0" algn="r">
                        <a:spcBef>
                          <a:spcPts val="0"/>
                        </a:spcBef>
                        <a:spcAft>
                          <a:spcPts val="0"/>
                        </a:spcAft>
                        <a:tabLst>
                          <a:tab pos="5130800" algn="l"/>
                        </a:tabLs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a:effectLst/>
                        </a:rPr>
                        <a:t>I notice that there are two more children and another adult at the table.</a:t>
                      </a:r>
                      <a:endParaRPr lang="en-US" sz="2800" b="0" dirty="0">
                        <a:effectLst/>
                        <a:latin typeface="Avenir Next" charset="0"/>
                        <a:ea typeface="Calibri" charset="0"/>
                        <a:cs typeface="Arial" charset="0"/>
                      </a:endParaRPr>
                    </a:p>
                  </a:txBody>
                  <a:tcPr marL="68580" marR="68580" marT="0" marB="0"/>
                </a:tc>
              </a:tr>
            </a:tbl>
          </a:graphicData>
        </a:graphic>
      </p:graphicFrame>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407" y="571118"/>
            <a:ext cx="4469230" cy="1185334"/>
          </a:xfrm>
          <a:prstGeom prst="rect">
            <a:avLst/>
          </a:prstGeom>
          <a:ln w="38100">
            <a:solidFill>
              <a:schemeClr val="accent1"/>
            </a:solidFill>
          </a:ln>
        </p:spPr>
      </p:pic>
      <p:graphicFrame>
        <p:nvGraphicFramePr>
          <p:cNvPr id="7" name="Table 6"/>
          <p:cNvGraphicFramePr>
            <a:graphicFrameLocks noGrp="1"/>
          </p:cNvGraphicFramePr>
          <p:nvPr>
            <p:extLst>
              <p:ext uri="{D42A27DB-BD31-4B8C-83A1-F6EECF244321}">
                <p14:modId xmlns:p14="http://schemas.microsoft.com/office/powerpoint/2010/main" val="130256994"/>
              </p:ext>
            </p:extLst>
          </p:nvPr>
        </p:nvGraphicFramePr>
        <p:xfrm>
          <a:off x="205407" y="4500615"/>
          <a:ext cx="11399134" cy="1706880"/>
        </p:xfrm>
        <a:graphic>
          <a:graphicData uri="http://schemas.openxmlformats.org/drawingml/2006/table">
            <a:tbl>
              <a:tblPr firstRow="1" firstCol="1" bandRow="1">
                <a:tableStyleId>{D7AC3CCA-C797-4891-BE02-D94E43425B78}</a:tableStyleId>
              </a:tblPr>
              <a:tblGrid>
                <a:gridCol w="5175344"/>
                <a:gridCol w="1046993"/>
                <a:gridCol w="5176797"/>
              </a:tblGrid>
              <a:tr h="209550">
                <a:tc>
                  <a:txBody>
                    <a:bodyPr/>
                    <a:lstStyle/>
                    <a:p>
                      <a:pPr marL="0" marR="0">
                        <a:spcBef>
                          <a:spcPts val="0"/>
                        </a:spcBef>
                        <a:spcAft>
                          <a:spcPts val="0"/>
                        </a:spcAft>
                      </a:pPr>
                      <a:r>
                        <a:rPr lang="en-US" sz="2800" dirty="0">
                          <a:effectLst/>
                        </a:rPr>
                        <a:t>Choice #1: Should Student B say…</a:t>
                      </a:r>
                      <a:endParaRPr lang="en-US" sz="28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28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800" dirty="0">
                          <a:effectLst/>
                        </a:rPr>
                        <a:t>Choice 2: Should Student B say…</a:t>
                      </a:r>
                      <a:endParaRPr lang="en-US" sz="28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2800" b="0" u="sng" dirty="0">
                          <a:effectLst/>
                        </a:rPr>
                        <a:t>I would like to add</a:t>
                      </a:r>
                      <a:r>
                        <a:rPr lang="en-US" sz="2800" b="0" dirty="0">
                          <a:effectLst/>
                        </a:rPr>
                        <a:t> that I like using a magnifying glass because it’s fun.</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800" u="sng" dirty="0">
                          <a:effectLst/>
                        </a:rPr>
                        <a:t>I would like to add</a:t>
                      </a:r>
                      <a:r>
                        <a:rPr lang="en-US" sz="2800" dirty="0">
                          <a:effectLst/>
                        </a:rPr>
                        <a:t> that the people at the table are focused on the magnifying glasses.</a:t>
                      </a:r>
                      <a:endParaRPr lang="en-US" sz="2800" dirty="0">
                        <a:effectLst/>
                        <a:latin typeface="Avenir Next" charset="0"/>
                        <a:ea typeface="Calibri" charset="0"/>
                        <a:cs typeface="Arial" charset="0"/>
                      </a:endParaRPr>
                    </a:p>
                  </a:txBody>
                  <a:tcPr marL="73025" marR="73025" marT="0" marB="0"/>
                </a:tc>
              </a:tr>
            </a:tbl>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20609" y="5489115"/>
            <a:ext cx="812800" cy="812800"/>
          </a:xfrm>
          <a:prstGeom prst="rect">
            <a:avLst/>
          </a:prstGeom>
        </p:spPr>
      </p:pic>
      <p:sp>
        <p:nvSpPr>
          <p:cNvPr id="10" name="Rectangle 9"/>
          <p:cNvSpPr/>
          <p:nvPr/>
        </p:nvSpPr>
        <p:spPr>
          <a:xfrm>
            <a:off x="7446521" y="1543509"/>
            <a:ext cx="4386888" cy="1126212"/>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2000" b="1" i="1" u="sng" dirty="0" smtClean="0"/>
              <a:t>Listen Again</a:t>
            </a:r>
          </a:p>
          <a:p>
            <a:pPr algn="ctr"/>
            <a:r>
              <a:rPr lang="en-US" sz="2000" b="1" i="1" dirty="0" smtClean="0"/>
              <a:t>Which </a:t>
            </a:r>
            <a:r>
              <a:rPr lang="en-US" sz="2000" b="1" i="1" dirty="0"/>
              <a:t>one adds details to build on Student A’s idea? Why</a:t>
            </a:r>
            <a:r>
              <a:rPr lang="en-US" sz="2000" b="1" i="1" dirty="0" smtClean="0"/>
              <a:t>?</a:t>
            </a:r>
            <a:endParaRPr lang="en-US" sz="2000" b="1" i="1" dirty="0"/>
          </a:p>
        </p:txBody>
      </p:sp>
    </p:spTree>
    <p:extLst>
      <p:ext uri="{BB962C8B-B14F-4D97-AF65-F5344CB8AC3E}">
        <p14:creationId xmlns:p14="http://schemas.microsoft.com/office/powerpoint/2010/main" val="200423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65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1988640" y="1093939"/>
            <a:ext cx="8055682" cy="1598154"/>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4000" b="1" i="1" dirty="0" smtClean="0"/>
              <a:t>Which one adds details to build on Student A’s idea? Why?</a:t>
            </a:r>
          </a:p>
          <a:p>
            <a:pPr marL="457200" indent="-457200">
              <a:buFont typeface="Arial" charset="0"/>
              <a:buChar char="•"/>
            </a:pPr>
            <a:endParaRPr lang="en-US" sz="800" i="1" dirty="0" smtClean="0"/>
          </a:p>
        </p:txBody>
      </p:sp>
      <p:grpSp>
        <p:nvGrpSpPr>
          <p:cNvPr id="8" name="Group 7"/>
          <p:cNvGrpSpPr/>
          <p:nvPr/>
        </p:nvGrpSpPr>
        <p:grpSpPr>
          <a:xfrm>
            <a:off x="10098405" y="290077"/>
            <a:ext cx="1500286" cy="1532246"/>
            <a:chOff x="149200" y="4231661"/>
            <a:chExt cx="2286319" cy="2232452"/>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149200" y="5866748"/>
              <a:ext cx="2286318" cy="597365"/>
            </a:xfrm>
            <a:prstGeom prst="rect">
              <a:avLst/>
            </a:prstGeom>
            <a:noFill/>
          </p:spPr>
          <p:txBody>
            <a:bodyPr wrap="none" rtlCol="0">
              <a:spAutoFit/>
            </a:bodyPr>
            <a:lstStyle/>
            <a:p>
              <a:r>
                <a:rPr lang="en-US" sz="2200" b="1" dirty="0" smtClean="0"/>
                <a:t>TURN &amp; TALK</a:t>
              </a:r>
              <a:endParaRPr lang="en-US" sz="2200" b="1" dirty="0"/>
            </a:p>
          </p:txBody>
        </p:sp>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355239"/>
            <a:ext cx="1320620" cy="1475288"/>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5" name="Table 14"/>
          <p:cNvGraphicFramePr>
            <a:graphicFrameLocks noGrp="1"/>
          </p:cNvGraphicFramePr>
          <p:nvPr>
            <p:extLst/>
          </p:nvPr>
        </p:nvGraphicFramePr>
        <p:xfrm>
          <a:off x="134241" y="3180834"/>
          <a:ext cx="11633852" cy="853440"/>
        </p:xfrm>
        <a:graphic>
          <a:graphicData uri="http://schemas.openxmlformats.org/drawingml/2006/table">
            <a:tbl>
              <a:tblPr firstRow="1" firstCol="1" bandRow="1">
                <a:tableStyleId>{D7AC3CCA-C797-4891-BE02-D94E43425B78}</a:tableStyleId>
              </a:tblPr>
              <a:tblGrid>
                <a:gridCol w="1909162"/>
                <a:gridCol w="9724690"/>
              </a:tblGrid>
              <a:tr h="575172">
                <a:tc>
                  <a:txBody>
                    <a:bodyPr/>
                    <a:lstStyle/>
                    <a:p>
                      <a:pPr marL="0" marR="0" algn="r">
                        <a:spcBef>
                          <a:spcPts val="0"/>
                        </a:spcBef>
                        <a:spcAft>
                          <a:spcPts val="0"/>
                        </a:spcAft>
                        <a:tabLst>
                          <a:tab pos="5130800" algn="l"/>
                        </a:tabLs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a:effectLst/>
                        </a:rPr>
                        <a:t>I notice that there are two more children and another adult at the table.</a:t>
                      </a:r>
                      <a:endParaRPr lang="en-US" sz="2800" b="0" dirty="0">
                        <a:effectLst/>
                        <a:latin typeface="Avenir Next" charset="0"/>
                        <a:ea typeface="Calibri" charset="0"/>
                        <a:cs typeface="Arial" charset="0"/>
                      </a:endParaRPr>
                    </a:p>
                  </a:txBody>
                  <a:tcPr marL="68580" marR="68580" marT="0" marB="0"/>
                </a:tc>
              </a:tr>
            </a:tbl>
          </a:graphicData>
        </a:graphic>
      </p:graphicFrame>
      <p:graphicFrame>
        <p:nvGraphicFramePr>
          <p:cNvPr id="16" name="Table 15"/>
          <p:cNvGraphicFramePr>
            <a:graphicFrameLocks noGrp="1"/>
          </p:cNvGraphicFramePr>
          <p:nvPr>
            <p:extLst/>
          </p:nvPr>
        </p:nvGraphicFramePr>
        <p:xfrm>
          <a:off x="199555" y="4506686"/>
          <a:ext cx="11633853" cy="1706880"/>
        </p:xfrm>
        <a:graphic>
          <a:graphicData uri="http://schemas.openxmlformats.org/drawingml/2006/table">
            <a:tbl>
              <a:tblPr firstRow="1" firstCol="1" bandRow="1">
                <a:tableStyleId>{D7AC3CCA-C797-4891-BE02-D94E43425B78}</a:tableStyleId>
              </a:tblPr>
              <a:tblGrid>
                <a:gridCol w="5281909"/>
                <a:gridCol w="1068552"/>
                <a:gridCol w="5283392"/>
              </a:tblGrid>
              <a:tr h="383327">
                <a:tc>
                  <a:txBody>
                    <a:bodyPr/>
                    <a:lstStyle/>
                    <a:p>
                      <a:pPr marL="0" marR="0">
                        <a:spcBef>
                          <a:spcPts val="0"/>
                        </a:spcBef>
                        <a:spcAft>
                          <a:spcPts val="0"/>
                        </a:spcAft>
                      </a:pPr>
                      <a:r>
                        <a:rPr lang="en-US" sz="2800" dirty="0">
                          <a:effectLst/>
                        </a:rPr>
                        <a:t>Choice #1: Should Student B say…</a:t>
                      </a:r>
                      <a:endParaRPr lang="en-US" sz="28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28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800">
                          <a:effectLst/>
                        </a:rPr>
                        <a:t>Choice 2: Should Student B say…</a:t>
                      </a:r>
                      <a:endParaRPr lang="en-US" sz="280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2800" b="0" u="sng" dirty="0">
                          <a:effectLst/>
                        </a:rPr>
                        <a:t>I would like to add</a:t>
                      </a:r>
                      <a:r>
                        <a:rPr lang="en-US" sz="2800" b="0" dirty="0">
                          <a:effectLst/>
                        </a:rPr>
                        <a:t> that I like using a magnifying glass because it’s fun.</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800" u="sng" dirty="0">
                          <a:effectLst/>
                        </a:rPr>
                        <a:t>I would like to add</a:t>
                      </a:r>
                      <a:r>
                        <a:rPr lang="en-US" sz="2800" dirty="0">
                          <a:effectLst/>
                        </a:rPr>
                        <a:t> that the people at the table are focused on the magnifying glasses.</a:t>
                      </a:r>
                      <a:endParaRPr lang="en-US" sz="2800" dirty="0">
                        <a:effectLst/>
                        <a:latin typeface="Avenir Next" charset="0"/>
                        <a:ea typeface="Calibri" charset="0"/>
                        <a:cs typeface="Arial" charset="0"/>
                      </a:endParaRPr>
                    </a:p>
                  </a:txBody>
                  <a:tcPr marL="73025" marR="73025" marT="0" marB="0"/>
                </a:tc>
              </a:tr>
            </a:tbl>
          </a:graphicData>
        </a:graphic>
      </p:graphicFrame>
    </p:spTree>
    <p:extLst>
      <p:ext uri="{BB962C8B-B14F-4D97-AF65-F5344CB8AC3E}">
        <p14:creationId xmlns:p14="http://schemas.microsoft.com/office/powerpoint/2010/main" val="10611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434275" y="1593485"/>
            <a:ext cx="5096730"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smtClean="0"/>
              <a:t>If you think Choice #1 is the better example of </a:t>
            </a:r>
            <a:r>
              <a:rPr lang="en-US" sz="2800" b="1" i="1" dirty="0" smtClean="0"/>
              <a:t>building on</a:t>
            </a:r>
            <a:r>
              <a:rPr lang="en-US" sz="2800" i="1" dirty="0" smtClean="0"/>
              <a:t>, you will move to this side of the room/rug.</a:t>
            </a:r>
          </a:p>
        </p:txBody>
      </p:sp>
      <p:sp>
        <p:nvSpPr>
          <p:cNvPr id="13" name="Rectangle 12"/>
          <p:cNvSpPr/>
          <p:nvPr/>
        </p:nvSpPr>
        <p:spPr>
          <a:xfrm>
            <a:off x="6690732" y="1593484"/>
            <a:ext cx="5142677"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a:t>If you think Choice </a:t>
            </a:r>
            <a:r>
              <a:rPr lang="en-US" sz="2800" i="1" dirty="0" smtClean="0"/>
              <a:t>#2 </a:t>
            </a:r>
            <a:r>
              <a:rPr lang="en-US" sz="2800" i="1" dirty="0"/>
              <a:t>is the better example of </a:t>
            </a:r>
            <a:r>
              <a:rPr lang="en-US" sz="2800" b="1" i="1" dirty="0"/>
              <a:t>building on</a:t>
            </a:r>
            <a:r>
              <a:rPr lang="en-US" sz="2800" i="1" dirty="0"/>
              <a:t>, you will move to this side of the room/rug.</a:t>
            </a:r>
          </a:p>
        </p:txBody>
      </p:sp>
      <p:graphicFrame>
        <p:nvGraphicFramePr>
          <p:cNvPr id="10" name="Table 9"/>
          <p:cNvGraphicFramePr>
            <a:graphicFrameLocks noGrp="1"/>
          </p:cNvGraphicFramePr>
          <p:nvPr>
            <p:extLst>
              <p:ext uri="{D42A27DB-BD31-4B8C-83A1-F6EECF244321}">
                <p14:modId xmlns:p14="http://schemas.microsoft.com/office/powerpoint/2010/main" val="1545421172"/>
              </p:ext>
            </p:extLst>
          </p:nvPr>
        </p:nvGraphicFramePr>
        <p:xfrm>
          <a:off x="434275" y="462021"/>
          <a:ext cx="11399134" cy="91440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dirty="0">
                          <a:effectLst/>
                        </a:rPr>
                        <a:t>Student A:</a:t>
                      </a:r>
                      <a:endParaRPr lang="en-US" sz="3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000" b="0" dirty="0">
                          <a:effectLst/>
                        </a:rPr>
                        <a:t>I notice that there are two more children and another adult at the table.</a:t>
                      </a:r>
                      <a:endParaRPr lang="en-US" sz="3000" b="0" dirty="0">
                        <a:effectLst/>
                        <a:latin typeface="Avenir Next" charset="0"/>
                        <a:ea typeface="Calibri" charset="0"/>
                        <a:cs typeface="Arial" charset="0"/>
                      </a:endParaRPr>
                    </a:p>
                  </a:txBody>
                  <a:tcPr marL="68580" marR="68580" marT="0" marB="0"/>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955022064"/>
              </p:ext>
            </p:extLst>
          </p:nvPr>
        </p:nvGraphicFramePr>
        <p:xfrm>
          <a:off x="434275" y="3558223"/>
          <a:ext cx="11399134" cy="2286000"/>
        </p:xfrm>
        <a:graphic>
          <a:graphicData uri="http://schemas.openxmlformats.org/drawingml/2006/table">
            <a:tbl>
              <a:tblPr firstRow="1" firstCol="1" bandRow="1">
                <a:tableStyleId>{D7AC3CCA-C797-4891-BE02-D94E43425B78}</a:tableStyleId>
              </a:tblPr>
              <a:tblGrid>
                <a:gridCol w="5175344"/>
                <a:gridCol w="1046993"/>
                <a:gridCol w="5176797"/>
              </a:tblGrid>
              <a:tr h="209550">
                <a:tc>
                  <a:txBody>
                    <a:bodyPr/>
                    <a:lstStyle/>
                    <a:p>
                      <a:pPr marL="0" marR="0">
                        <a:spcBef>
                          <a:spcPts val="0"/>
                        </a:spcBef>
                        <a:spcAft>
                          <a:spcPts val="0"/>
                        </a:spcAft>
                      </a:pPr>
                      <a:r>
                        <a:rPr lang="en-US" sz="3000" dirty="0">
                          <a:effectLst/>
                        </a:rPr>
                        <a:t>Choice #1: Should Student B say…</a:t>
                      </a:r>
                      <a:endParaRPr lang="en-US" sz="3000" dirty="0">
                        <a:effectLst/>
                        <a:latin typeface="Avenir Next" charset="0"/>
                        <a:ea typeface="Calibri" charset="0"/>
                        <a:cs typeface="Arial" charset="0"/>
                      </a:endParaRPr>
                    </a:p>
                  </a:txBody>
                  <a:tcPr marL="73025" marR="73025" marT="0" marB="0"/>
                </a:tc>
                <a:tc rowSpan="2">
                  <a:txBody>
                    <a:bodyPr/>
                    <a:lstStyle/>
                    <a:p>
                      <a:pPr marL="0" marR="0">
                        <a:spcBef>
                          <a:spcPts val="0"/>
                        </a:spcBef>
                        <a:spcAft>
                          <a:spcPts val="0"/>
                        </a:spcAft>
                      </a:pPr>
                      <a:r>
                        <a:rPr lang="en-US" sz="3000">
                          <a:effectLst/>
                        </a:rPr>
                        <a:t>OR…</a:t>
                      </a:r>
                      <a:endParaRPr lang="en-US" sz="3000">
                        <a:effectLst/>
                        <a:latin typeface="Avenir Next" charset="0"/>
                        <a:ea typeface="Calibri" charset="0"/>
                        <a:cs typeface="Arial" charset="0"/>
                      </a:endParaRPr>
                    </a:p>
                  </a:txBody>
                  <a:tcPr marL="73025" marR="73025" marT="0" marB="0"/>
                </a:tc>
                <a:tc>
                  <a:txBody>
                    <a:bodyPr/>
                    <a:lstStyle/>
                    <a:p>
                      <a:pPr marL="0" marR="0">
                        <a:spcBef>
                          <a:spcPts val="0"/>
                        </a:spcBef>
                        <a:spcAft>
                          <a:spcPts val="0"/>
                        </a:spcAft>
                      </a:pPr>
                      <a:r>
                        <a:rPr lang="en-US" sz="3000">
                          <a:effectLst/>
                        </a:rPr>
                        <a:t>Choice 2: Should Student B say…</a:t>
                      </a:r>
                      <a:endParaRPr lang="en-US" sz="300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3000" b="0" u="sng" dirty="0">
                          <a:effectLst/>
                        </a:rPr>
                        <a:t>I would like to add</a:t>
                      </a:r>
                      <a:r>
                        <a:rPr lang="en-US" sz="3000" b="0" dirty="0">
                          <a:effectLst/>
                        </a:rPr>
                        <a:t> that I like using a magnifying glass because it’s fun.</a:t>
                      </a:r>
                      <a:endParaRPr lang="en-US" sz="30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3000" u="sng" dirty="0">
                          <a:effectLst/>
                        </a:rPr>
                        <a:t>I would like to add</a:t>
                      </a:r>
                      <a:r>
                        <a:rPr lang="en-US" sz="3000" dirty="0">
                          <a:effectLst/>
                        </a:rPr>
                        <a:t> that the people at the table are focused on the magnifying glasses.</a:t>
                      </a:r>
                      <a:endParaRPr lang="en-US" sz="3000" dirty="0">
                        <a:effectLst/>
                        <a:latin typeface="Avenir Next" charset="0"/>
                        <a:ea typeface="Calibri" charset="0"/>
                        <a:cs typeface="Arial" charset="0"/>
                      </a:endParaRPr>
                    </a:p>
                  </a:txBody>
                  <a:tcPr marL="73025" marR="73025" marT="0" marB="0"/>
                </a:tc>
              </a:tr>
            </a:tbl>
          </a:graphicData>
        </a:graphic>
      </p:graphicFrame>
    </p:spTree>
    <p:extLst>
      <p:ext uri="{BB962C8B-B14F-4D97-AF65-F5344CB8AC3E}">
        <p14:creationId xmlns:p14="http://schemas.microsoft.com/office/powerpoint/2010/main" val="12345478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13" name="Rectangle 12"/>
          <p:cNvSpPr/>
          <p:nvPr/>
        </p:nvSpPr>
        <p:spPr>
          <a:xfrm>
            <a:off x="2163337" y="213360"/>
            <a:ext cx="9670072" cy="2238164"/>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800" i="1" dirty="0" smtClean="0"/>
              <a:t>Which one adds details to build on Student A’s idea?</a:t>
            </a:r>
          </a:p>
          <a:p>
            <a:pPr marL="457200" indent="-457200">
              <a:buFont typeface="Arial" charset="0"/>
              <a:buChar char="•"/>
            </a:pPr>
            <a:r>
              <a:rPr lang="en-US" sz="2800" i="1" dirty="0" smtClean="0"/>
              <a:t>Choice #1 is not building on Partner A’s idea from the visual text. Instead he is sharing what he likes.</a:t>
            </a:r>
          </a:p>
          <a:p>
            <a:pPr marL="457200" indent="-457200">
              <a:buFont typeface="Arial" charset="0"/>
              <a:buChar char="•"/>
            </a:pPr>
            <a:r>
              <a:rPr lang="en-US" sz="2800" i="1" dirty="0" smtClean="0"/>
              <a:t>Choice #2 builds on Student A’s idea using the visual text.</a:t>
            </a:r>
          </a:p>
          <a:p>
            <a:pPr marL="457200" indent="-457200">
              <a:buFont typeface="Arial" charset="0"/>
              <a:buChar char="•"/>
            </a:pPr>
            <a:r>
              <a:rPr lang="en-US" sz="2800" i="1" dirty="0" smtClean="0"/>
              <a:t>I think Choice #2 is the better example of </a:t>
            </a:r>
            <a:r>
              <a:rPr lang="en-US" sz="2800" b="1" i="1" dirty="0" smtClean="0"/>
              <a:t>building on.</a:t>
            </a:r>
            <a:endParaRPr lang="en-US" sz="2800" b="1" i="1" dirty="0"/>
          </a:p>
        </p:txBody>
      </p:sp>
      <p:pic>
        <p:nvPicPr>
          <p:cNvPr id="7" name="Picture 6" descr="/Users/mstaine/Desktop/ThinkAloudIcon.png"/>
          <p:cNvPicPr/>
          <p:nvPr/>
        </p:nvPicPr>
        <p:blipFill>
          <a:blip r:embed="rId3">
            <a:extLst>
              <a:ext uri="{28A0092B-C50C-407E-A947-70E740481C1C}">
                <a14:useLocalDpi xmlns:a14="http://schemas.microsoft.com/office/drawing/2010/main" val="0"/>
              </a:ext>
            </a:extLst>
          </a:blip>
          <a:srcRect/>
          <a:stretch>
            <a:fillRect/>
          </a:stretch>
        </p:blipFill>
        <p:spPr bwMode="auto">
          <a:xfrm>
            <a:off x="434275" y="704861"/>
            <a:ext cx="1402949" cy="144645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1" name="Table 10"/>
          <p:cNvGraphicFramePr>
            <a:graphicFrameLocks noGrp="1"/>
          </p:cNvGraphicFramePr>
          <p:nvPr>
            <p:extLst>
              <p:ext uri="{D42A27DB-BD31-4B8C-83A1-F6EECF244321}">
                <p14:modId xmlns:p14="http://schemas.microsoft.com/office/powerpoint/2010/main" val="1562788095"/>
              </p:ext>
            </p:extLst>
          </p:nvPr>
        </p:nvGraphicFramePr>
        <p:xfrm>
          <a:off x="434275" y="2568855"/>
          <a:ext cx="11399134" cy="91440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a:effectLst/>
                        </a:rPr>
                        <a:t>Student A:</a:t>
                      </a:r>
                      <a:endParaRPr lang="en-US" sz="30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000" b="0" dirty="0">
                          <a:effectLst/>
                        </a:rPr>
                        <a:t>I notice that there are two more children and another adult at the table.</a:t>
                      </a:r>
                      <a:endParaRPr lang="en-US" sz="3000" b="0" dirty="0">
                        <a:effectLst/>
                        <a:latin typeface="Avenir Next" charset="0"/>
                        <a:ea typeface="Calibri" charset="0"/>
                        <a:cs typeface="Arial" charset="0"/>
                      </a:endParaRPr>
                    </a:p>
                  </a:txBody>
                  <a:tcPr marL="68580" marR="68580" marT="0" marB="0"/>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30375078"/>
              </p:ext>
            </p:extLst>
          </p:nvPr>
        </p:nvGraphicFramePr>
        <p:xfrm>
          <a:off x="434275" y="3727219"/>
          <a:ext cx="11399134" cy="2286000"/>
        </p:xfrm>
        <a:graphic>
          <a:graphicData uri="http://schemas.openxmlformats.org/drawingml/2006/table">
            <a:tbl>
              <a:tblPr firstRow="1" firstCol="1" bandRow="1">
                <a:tableStyleId>{D7AC3CCA-C797-4891-BE02-D94E43425B78}</a:tableStyleId>
              </a:tblPr>
              <a:tblGrid>
                <a:gridCol w="5175344"/>
                <a:gridCol w="1046993"/>
                <a:gridCol w="5176797"/>
              </a:tblGrid>
              <a:tr h="209550">
                <a:tc>
                  <a:txBody>
                    <a:bodyPr/>
                    <a:lstStyle/>
                    <a:p>
                      <a:pPr marL="0" marR="0">
                        <a:spcBef>
                          <a:spcPts val="0"/>
                        </a:spcBef>
                        <a:spcAft>
                          <a:spcPts val="0"/>
                        </a:spcAft>
                      </a:pPr>
                      <a:r>
                        <a:rPr lang="en-US" sz="3000" dirty="0">
                          <a:effectLst/>
                        </a:rPr>
                        <a:t>Choice #1: Should Student B say…</a:t>
                      </a:r>
                      <a:endParaRPr lang="en-US" sz="3000" dirty="0">
                        <a:effectLst/>
                        <a:latin typeface="Avenir Next" charset="0"/>
                        <a:ea typeface="Calibri" charset="0"/>
                        <a:cs typeface="Arial" charset="0"/>
                      </a:endParaRPr>
                    </a:p>
                  </a:txBody>
                  <a:tcPr marL="73025" marR="73025" marT="0" marB="0"/>
                </a:tc>
                <a:tc rowSpan="2">
                  <a:txBody>
                    <a:bodyPr/>
                    <a:lstStyle/>
                    <a:p>
                      <a:pPr marL="0" marR="0">
                        <a:spcBef>
                          <a:spcPts val="0"/>
                        </a:spcBef>
                        <a:spcAft>
                          <a:spcPts val="0"/>
                        </a:spcAft>
                      </a:pPr>
                      <a:r>
                        <a:rPr lang="en-US" sz="3000" dirty="0">
                          <a:effectLst/>
                        </a:rPr>
                        <a:t>OR…</a:t>
                      </a:r>
                      <a:endParaRPr lang="en-US" sz="3000" dirty="0">
                        <a:effectLst/>
                        <a:latin typeface="Avenir Next" charset="0"/>
                        <a:ea typeface="Calibri" charset="0"/>
                        <a:cs typeface="Arial" charset="0"/>
                      </a:endParaRPr>
                    </a:p>
                  </a:txBody>
                  <a:tcPr marL="73025" marR="73025" marT="0" marB="0"/>
                </a:tc>
                <a:tc>
                  <a:txBody>
                    <a:bodyPr/>
                    <a:lstStyle/>
                    <a:p>
                      <a:pPr marL="0" marR="0">
                        <a:spcBef>
                          <a:spcPts val="0"/>
                        </a:spcBef>
                        <a:spcAft>
                          <a:spcPts val="0"/>
                        </a:spcAft>
                      </a:pPr>
                      <a:r>
                        <a:rPr lang="en-US" sz="3000">
                          <a:effectLst/>
                        </a:rPr>
                        <a:t>Choice 2: Should Student B say…</a:t>
                      </a:r>
                      <a:endParaRPr lang="en-US" sz="300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3000" b="0" u="sng" dirty="0">
                          <a:effectLst/>
                        </a:rPr>
                        <a:t>I would like to add</a:t>
                      </a:r>
                      <a:r>
                        <a:rPr lang="en-US" sz="3000" b="0" dirty="0">
                          <a:effectLst/>
                        </a:rPr>
                        <a:t> that I like using a magnifying glass because it’s fun.</a:t>
                      </a:r>
                      <a:endParaRPr lang="en-US" sz="30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3000" u="sng" dirty="0">
                          <a:effectLst/>
                        </a:rPr>
                        <a:t>I would like to add</a:t>
                      </a:r>
                      <a:r>
                        <a:rPr lang="en-US" sz="3000" dirty="0">
                          <a:effectLst/>
                        </a:rPr>
                        <a:t> that the people at the table are focused on the magnifying glasses.</a:t>
                      </a:r>
                      <a:endParaRPr lang="en-US" sz="3000" dirty="0">
                        <a:effectLst/>
                        <a:latin typeface="Avenir Next" charset="0"/>
                        <a:ea typeface="Calibri" charset="0"/>
                        <a:cs typeface="Arial" charset="0"/>
                      </a:endParaRPr>
                    </a:p>
                  </a:txBody>
                  <a:tcPr marL="73025" marR="73025" marT="0" marB="0"/>
                </a:tc>
              </a:tr>
            </a:tbl>
          </a:graphicData>
        </a:graphic>
      </p:graphicFrame>
      <p:sp>
        <p:nvSpPr>
          <p:cNvPr id="2" name="Rectangle 1"/>
          <p:cNvSpPr/>
          <p:nvPr/>
        </p:nvSpPr>
        <p:spPr>
          <a:xfrm>
            <a:off x="6583679" y="3699708"/>
            <a:ext cx="5249729" cy="23135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0478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bamakids.jpg"/>
          <p:cNvPicPr/>
          <p:nvPr/>
        </p:nvPicPr>
        <p:blipFill>
          <a:blip r:embed="rId5">
            <a:extLst>
              <a:ext uri="{28A0092B-C50C-407E-A947-70E740481C1C}">
                <a14:useLocalDpi xmlns:a14="http://schemas.microsoft.com/office/drawing/2010/main" val="0"/>
              </a:ext>
            </a:extLst>
          </a:blip>
          <a:srcRect/>
          <a:stretch>
            <a:fillRect/>
          </a:stretch>
        </p:blipFill>
        <p:spPr bwMode="auto">
          <a:xfrm>
            <a:off x="4021494" y="168441"/>
            <a:ext cx="7811915" cy="41982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34275" y="2007220"/>
            <a:ext cx="2439554" cy="2140711"/>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2800" dirty="0" smtClean="0"/>
              <a:t>Let’s read what Student A and Student B say to each other.</a:t>
            </a:r>
          </a:p>
          <a:p>
            <a:endParaRPr lang="en-US" sz="1400" dirty="0"/>
          </a:p>
        </p:txBody>
      </p:sp>
      <p:graphicFrame>
        <p:nvGraphicFramePr>
          <p:cNvPr id="10" name="Table 9"/>
          <p:cNvGraphicFramePr>
            <a:graphicFrameLocks noGrp="1"/>
          </p:cNvGraphicFramePr>
          <p:nvPr>
            <p:extLst>
              <p:ext uri="{D42A27DB-BD31-4B8C-83A1-F6EECF244321}">
                <p14:modId xmlns:p14="http://schemas.microsoft.com/office/powerpoint/2010/main" val="490089130"/>
              </p:ext>
            </p:extLst>
          </p:nvPr>
        </p:nvGraphicFramePr>
        <p:xfrm>
          <a:off x="434275" y="4446726"/>
          <a:ext cx="11399134" cy="1706880"/>
        </p:xfrm>
        <a:graphic>
          <a:graphicData uri="http://schemas.openxmlformats.org/drawingml/2006/table">
            <a:tbl>
              <a:tblPr firstRow="1" firstCol="1" bandRow="1">
                <a:tableStyleId>{D7AC3CCA-C797-4891-BE02-D94E43425B78}</a:tableStyleId>
              </a:tblPr>
              <a:tblGrid>
                <a:gridCol w="1833064"/>
                <a:gridCol w="9566070"/>
              </a:tblGrid>
              <a:tr h="333307">
                <a:tc>
                  <a:txBody>
                    <a:bodyPr/>
                    <a:lstStyle/>
                    <a:p>
                      <a:pPr marL="0" marR="0" algn="r">
                        <a:spcBef>
                          <a:spcPts val="0"/>
                        </a:spcBef>
                        <a:spcAft>
                          <a:spcPts val="0"/>
                        </a:spcAf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0" dirty="0">
                          <a:effectLst/>
                        </a:rPr>
                        <a:t>I notice </a:t>
                      </a:r>
                      <a:r>
                        <a:rPr lang="en-US" sz="2800" b="0" dirty="0" smtClean="0">
                          <a:effectLst/>
                        </a:rPr>
                        <a:t>that</a:t>
                      </a:r>
                      <a:r>
                        <a:rPr lang="en-US" sz="2800" b="0" baseline="0" dirty="0" smtClean="0">
                          <a:effectLst/>
                        </a:rPr>
                        <a:t> there are two more children and another adult at the table. </a:t>
                      </a:r>
                      <a:endParaRPr lang="en-US" sz="2800" b="0" dirty="0">
                        <a:effectLst/>
                        <a:latin typeface="Avenir Next" charset="0"/>
                        <a:ea typeface="Calibri" charset="0"/>
                        <a:cs typeface="Arial" charset="0"/>
                      </a:endParaRPr>
                    </a:p>
                  </a:txBody>
                  <a:tcPr marL="68580" marR="68580" marT="0" marB="0"/>
                </a:tc>
              </a:tr>
              <a:tr h="602414">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1" u="sng" dirty="0" smtClean="0">
                          <a:effectLst/>
                          <a:latin typeface="+mn-lt"/>
                          <a:ea typeface="Calibri" charset="0"/>
                          <a:cs typeface="Arial" charset="0"/>
                        </a:rPr>
                        <a:t>I would</a:t>
                      </a:r>
                      <a:r>
                        <a:rPr lang="en-US" sz="2800" b="1" u="sng" baseline="0" dirty="0" smtClean="0">
                          <a:effectLst/>
                          <a:latin typeface="+mn-lt"/>
                          <a:ea typeface="Calibri" charset="0"/>
                          <a:cs typeface="Arial" charset="0"/>
                        </a:rPr>
                        <a:t> like to add </a:t>
                      </a:r>
                      <a:r>
                        <a:rPr lang="en-US" sz="2800" dirty="0" smtClean="0">
                          <a:effectLst/>
                          <a:latin typeface="+mn-lt"/>
                          <a:ea typeface="Calibri" charset="0"/>
                          <a:cs typeface="Arial" charset="0"/>
                        </a:rPr>
                        <a:t>that the people at the table are focused</a:t>
                      </a:r>
                      <a:r>
                        <a:rPr lang="en-US" sz="2800" baseline="0" dirty="0" smtClean="0">
                          <a:effectLst/>
                          <a:latin typeface="+mn-lt"/>
                          <a:ea typeface="Calibri" charset="0"/>
                          <a:cs typeface="Arial" charset="0"/>
                        </a:rPr>
                        <a:t> on the magnifying glasses. </a:t>
                      </a:r>
                      <a:endParaRPr lang="en-US" sz="2800" dirty="0">
                        <a:effectLst/>
                        <a:latin typeface="+mn-lt"/>
                        <a:ea typeface="Calibri" charset="0"/>
                        <a:cs typeface="Arial" charset="0"/>
                      </a:endParaRPr>
                    </a:p>
                  </a:txBody>
                  <a:tcPr marL="68580" marR="68580" marT="0" marB="0"/>
                </a:tc>
              </a:tr>
            </a:tbl>
          </a:graphicData>
        </a:graphic>
      </p:graphicFrame>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671" y="272537"/>
            <a:ext cx="3321576" cy="1061741"/>
          </a:xfrm>
          <a:prstGeom prst="rect">
            <a:avLst/>
          </a:prstGeom>
          <a:ln w="38100">
            <a:solidFill>
              <a:schemeClr val="accent1"/>
            </a:solidFill>
          </a:ln>
        </p:spPr>
      </p:pic>
      <p:sp>
        <p:nvSpPr>
          <p:cNvPr id="8" name="TextBox 7"/>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045807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074"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 – ROWS OF COMMUNICATION- CONVERSATION NORMS</a:t>
            </a:r>
            <a:endParaRPr lang="en-US" sz="2400" dirty="0">
              <a:solidFill>
                <a:schemeClr val="bg1"/>
              </a:solidFill>
            </a:endParaRPr>
          </a:p>
        </p:txBody>
      </p:sp>
      <p:sp>
        <p:nvSpPr>
          <p:cNvPr id="8" name="Rectangle 7"/>
          <p:cNvSpPr/>
          <p:nvPr/>
        </p:nvSpPr>
        <p:spPr>
          <a:xfrm>
            <a:off x="204267" y="1654248"/>
            <a:ext cx="7906064" cy="4401205"/>
          </a:xfrm>
          <a:prstGeom prst="rect">
            <a:avLst/>
          </a:prstGeom>
          <a:solidFill>
            <a:schemeClr val="accent1">
              <a:lumMod val="20000"/>
              <a:lumOff val="80000"/>
            </a:schemeClr>
          </a:solidFill>
          <a:ln w="38100">
            <a:solidFill>
              <a:schemeClr val="accent1"/>
            </a:solidFill>
          </a:ln>
        </p:spPr>
        <p:txBody>
          <a:bodyPr wrap="square">
            <a:spAutoFit/>
          </a:bodyPr>
          <a:lstStyle/>
          <a:p>
            <a:r>
              <a:rPr lang="en-US" sz="2800" i="1" dirty="0" smtClean="0">
                <a:latin typeface="Calibri" charset="0"/>
                <a:ea typeface="Calibri" charset="0"/>
                <a:cs typeface="Calibri" charset="0"/>
              </a:rPr>
              <a:t>Now you will work with your partners to review all you know about the Conversation Norms.</a:t>
            </a:r>
          </a:p>
          <a:p>
            <a:endParaRPr lang="en-US" sz="800" i="1" dirty="0">
              <a:latin typeface="Calibri" charset="0"/>
              <a:ea typeface="Calibri" charset="0"/>
              <a:cs typeface="Calibri" charset="0"/>
            </a:endParaRPr>
          </a:p>
          <a:p>
            <a:r>
              <a:rPr lang="en-US" sz="2800" i="1" dirty="0" smtClean="0">
                <a:latin typeface="Calibri" charset="0"/>
                <a:ea typeface="Calibri" charset="0"/>
                <a:cs typeface="Calibri" charset="0"/>
              </a:rPr>
              <a:t>We will use the ideas we charted together and our Norms Poster to discuss with our partners.</a:t>
            </a:r>
          </a:p>
          <a:p>
            <a:endParaRPr lang="en-US" sz="800" dirty="0" smtClean="0">
              <a:latin typeface="Calibri" charset="0"/>
              <a:ea typeface="Calibri" charset="0"/>
              <a:cs typeface="Calibri" charset="0"/>
            </a:endParaRPr>
          </a:p>
          <a:p>
            <a:endParaRPr lang="en-US" sz="800" dirty="0" smtClean="0">
              <a:latin typeface="Calibri" charset="0"/>
              <a:ea typeface="Calibri" charset="0"/>
              <a:cs typeface="Calibri" charset="0"/>
            </a:endParaRPr>
          </a:p>
          <a:p>
            <a:r>
              <a:rPr lang="en-US" sz="2800" b="1" dirty="0" smtClean="0">
                <a:latin typeface="Calibri" charset="0"/>
                <a:ea typeface="Calibri" charset="0"/>
                <a:cs typeface="Calibri" charset="0"/>
              </a:rPr>
              <a:t>The prompt is:</a:t>
            </a:r>
          </a:p>
          <a:p>
            <a:endParaRPr lang="en-US" sz="1600" dirty="0" smtClean="0">
              <a:latin typeface="Calibri" charset="0"/>
              <a:ea typeface="Calibri" charset="0"/>
              <a:cs typeface="Calibri" charset="0"/>
            </a:endParaRPr>
          </a:p>
          <a:p>
            <a:pPr marL="457200" indent="-457200">
              <a:buFont typeface="Arial" charset="0"/>
              <a:buChar char="•"/>
            </a:pPr>
            <a:r>
              <a:rPr lang="en-US" sz="2800" dirty="0" smtClean="0">
                <a:latin typeface="Calibri" charset="0"/>
                <a:ea typeface="Calibri" charset="0"/>
                <a:cs typeface="Calibri" charset="0"/>
              </a:rPr>
              <a:t>What </a:t>
            </a:r>
            <a:r>
              <a:rPr lang="en-US" sz="2800" dirty="0">
                <a:latin typeface="Calibri" charset="0"/>
                <a:ea typeface="Calibri" charset="0"/>
                <a:cs typeface="Calibri" charset="0"/>
              </a:rPr>
              <a:t>do you know </a:t>
            </a:r>
            <a:r>
              <a:rPr lang="en-US" sz="2800" dirty="0" smtClean="0">
                <a:latin typeface="Calibri" charset="0"/>
                <a:ea typeface="Calibri" charset="0"/>
                <a:cs typeface="Calibri" charset="0"/>
              </a:rPr>
              <a:t>about </a:t>
            </a:r>
            <a:r>
              <a:rPr lang="en-US" sz="2800" b="1" u="sng" dirty="0" smtClean="0">
                <a:latin typeface="Calibri" charset="0"/>
                <a:ea typeface="Calibri" charset="0"/>
                <a:cs typeface="Calibri" charset="0"/>
              </a:rPr>
              <a:t>Conversation </a:t>
            </a:r>
            <a:r>
              <a:rPr lang="en-US" sz="2800" b="1" u="sng" dirty="0">
                <a:latin typeface="Calibri" charset="0"/>
                <a:ea typeface="Calibri" charset="0"/>
                <a:cs typeface="Calibri" charset="0"/>
              </a:rPr>
              <a:t>NORMS</a:t>
            </a:r>
            <a:r>
              <a:rPr lang="en-US" sz="2800" dirty="0">
                <a:latin typeface="Calibri" charset="0"/>
                <a:ea typeface="Calibri" charset="0"/>
                <a:cs typeface="Calibri" charset="0"/>
              </a:rPr>
              <a:t>? </a:t>
            </a:r>
            <a:endParaRPr lang="en-US" sz="2800" dirty="0" smtClean="0">
              <a:latin typeface="Calibri" charset="0"/>
              <a:ea typeface="Calibri" charset="0"/>
              <a:cs typeface="Calibri" charset="0"/>
            </a:endParaRPr>
          </a:p>
          <a:p>
            <a:endParaRPr lang="en-US" sz="1600" dirty="0">
              <a:latin typeface="Calibri" charset="0"/>
              <a:ea typeface="Calibri" charset="0"/>
              <a:cs typeface="Calibri" charset="0"/>
            </a:endParaRPr>
          </a:p>
          <a:p>
            <a:pPr marL="457200" indent="-457200">
              <a:buFont typeface="Arial" charset="0"/>
              <a:buChar char="•"/>
            </a:pPr>
            <a:r>
              <a:rPr lang="en-US" sz="2800" dirty="0" smtClean="0">
                <a:latin typeface="Calibri" charset="0"/>
                <a:ea typeface="Calibri" charset="0"/>
                <a:cs typeface="Calibri" charset="0"/>
              </a:rPr>
              <a:t>What </a:t>
            </a:r>
            <a:r>
              <a:rPr lang="en-US" sz="2800" dirty="0">
                <a:latin typeface="Calibri" charset="0"/>
                <a:ea typeface="Calibri" charset="0"/>
                <a:cs typeface="Calibri" charset="0"/>
              </a:rPr>
              <a:t>does it </a:t>
            </a:r>
            <a:r>
              <a:rPr lang="en-US" sz="2800" b="1" dirty="0">
                <a:latin typeface="Calibri" charset="0"/>
                <a:ea typeface="Calibri" charset="0"/>
                <a:cs typeface="Calibri" charset="0"/>
              </a:rPr>
              <a:t>look like </a:t>
            </a:r>
            <a:r>
              <a:rPr lang="en-US" sz="2800" dirty="0">
                <a:latin typeface="Calibri" charset="0"/>
                <a:ea typeface="Calibri" charset="0"/>
                <a:cs typeface="Calibri" charset="0"/>
              </a:rPr>
              <a:t>and </a:t>
            </a:r>
            <a:r>
              <a:rPr lang="en-US" sz="2800" b="1" dirty="0">
                <a:latin typeface="Calibri" charset="0"/>
                <a:ea typeface="Calibri" charset="0"/>
                <a:cs typeface="Calibri" charset="0"/>
              </a:rPr>
              <a:t>sound like</a:t>
            </a:r>
            <a:r>
              <a:rPr lang="en-US" sz="2800" dirty="0">
                <a:latin typeface="Calibri" charset="0"/>
                <a:ea typeface="Calibri" charset="0"/>
                <a:cs typeface="Calibri" charset="0"/>
              </a:rPr>
              <a:t> when you use them?</a:t>
            </a:r>
            <a:endParaRPr lang="en-US" sz="2800" dirty="0"/>
          </a:p>
        </p:txBody>
      </p:sp>
      <p:sp>
        <p:nvSpPr>
          <p:cNvPr id="2" name="TextBox 1"/>
          <p:cNvSpPr txBox="1"/>
          <p:nvPr/>
        </p:nvSpPr>
        <p:spPr>
          <a:xfrm>
            <a:off x="1694768" y="441057"/>
            <a:ext cx="8838042" cy="769441"/>
          </a:xfrm>
          <a:prstGeom prst="rect">
            <a:avLst/>
          </a:prstGeom>
          <a:noFill/>
        </p:spPr>
        <p:txBody>
          <a:bodyPr wrap="square" rtlCol="0">
            <a:spAutoFit/>
          </a:bodyPr>
          <a:lstStyle/>
          <a:p>
            <a:r>
              <a:rPr lang="en-US" sz="4400" b="1" dirty="0" smtClean="0">
                <a:latin typeface="+mj-lt"/>
              </a:rPr>
              <a:t>Review Conversation Norms</a:t>
            </a:r>
            <a:endParaRPr lang="en-US" sz="4400" b="1" dirty="0">
              <a:latin typeface="+mj-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75" y="308849"/>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RowsOfCommunicationIcon.jpeg"/>
          <p:cNvPicPr/>
          <p:nvPr/>
        </p:nvPicPr>
        <p:blipFill>
          <a:blip r:embed="rId4">
            <a:extLst>
              <a:ext uri="{28A0092B-C50C-407E-A947-70E740481C1C}">
                <a14:useLocalDpi xmlns:a14="http://schemas.microsoft.com/office/drawing/2010/main" val="0"/>
              </a:ext>
            </a:extLst>
          </a:blip>
          <a:srcRect/>
          <a:stretch>
            <a:fillRect/>
          </a:stretch>
        </p:blipFill>
        <p:spPr bwMode="auto">
          <a:xfrm>
            <a:off x="8428380" y="308849"/>
            <a:ext cx="1113185" cy="1095414"/>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 Box 1116"/>
          <p:cNvSpPr txBox="1">
            <a:spLocks/>
          </p:cNvSpPr>
          <p:nvPr/>
        </p:nvSpPr>
        <p:spPr>
          <a:xfrm>
            <a:off x="8307875" y="1657138"/>
            <a:ext cx="3709951" cy="4398315"/>
          </a:xfrm>
          <a:prstGeom prst="rect">
            <a:avLst/>
          </a:prstGeom>
          <a:noFill/>
          <a:ln w="44450">
            <a:solidFill>
              <a:srgbClr val="000000"/>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b="1" u="sng" cap="all" dirty="0">
                <a:effectLst/>
                <a:latin typeface="Calibri" charset="0"/>
                <a:ea typeface="Calibri" charset="0"/>
                <a:cs typeface="Times New Roman" charset="0"/>
              </a:rPr>
              <a:t>rows of communication</a:t>
            </a:r>
            <a:endParaRPr lang="en-US" dirty="0">
              <a:effectLst/>
              <a:latin typeface="Avenir Next" charset="0"/>
              <a:ea typeface="Calibri" charset="0"/>
              <a:cs typeface="Times New Roman" charset="0"/>
            </a:endParaRPr>
          </a:p>
          <a:p>
            <a:pPr marL="0" marR="0" algn="ctr">
              <a:spcBef>
                <a:spcPts val="0"/>
              </a:spcBef>
              <a:spcAft>
                <a:spcPts val="0"/>
              </a:spcAft>
            </a:pPr>
            <a:r>
              <a:rPr lang="en-US" sz="500" dirty="0">
                <a:effectLst/>
                <a:latin typeface="Avenir Next" charset="0"/>
                <a:ea typeface="Calibri" charset="0"/>
                <a:cs typeface="Times New Roman" charset="0"/>
              </a:rPr>
              <a:t> </a:t>
            </a:r>
            <a:endParaRPr lang="en-US" sz="1200" dirty="0">
              <a:effectLst/>
              <a:latin typeface="Avenir Next" charset="0"/>
              <a:ea typeface="Calibri" charset="0"/>
              <a:cs typeface="Times New Roman" charset="0"/>
            </a:endParaRPr>
          </a:p>
          <a:p>
            <a:pPr marL="342900" marR="0" lvl="0" indent="-342900">
              <a:spcBef>
                <a:spcPts val="0"/>
              </a:spcBef>
              <a:spcAft>
                <a:spcPts val="0"/>
              </a:spcAft>
              <a:buFont typeface="+mj-lt"/>
              <a:buAutoNum type="arabicPeriod"/>
            </a:pPr>
            <a:r>
              <a:rPr lang="en-US" sz="1550" dirty="0">
                <a:effectLst/>
                <a:latin typeface="Calibri" charset="0"/>
                <a:ea typeface="Times New Roman" charset="0"/>
                <a:cs typeface="Times New Roman" charset="0"/>
              </a:rPr>
              <a:t>Form two rows (Row A &amp; Row B) facing each other so that each person has a partner.</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Times New Roman" charset="0"/>
                <a:cs typeface="Times New Roman" charset="0"/>
              </a:rPr>
              <a:t>Sit down so that you are facing your partner from the other row.</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Times New Roman" charset="0"/>
                <a:cs typeface="Times New Roman" charset="0"/>
              </a:rPr>
              <a:t>Think about the prompt.</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Times New Roman" charset="0"/>
                <a:cs typeface="Times New Roman" charset="0"/>
              </a:rPr>
              <a:t>Take turns sharing ideas with your partner.</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Times New Roman" charset="0"/>
                <a:cs typeface="Times New Roman" charset="0"/>
              </a:rPr>
              <a:t>Stand up and thank your partner.</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Calibri" charset="0"/>
                <a:cs typeface="Arial" charset="0"/>
              </a:rPr>
              <a:t>Row A moves one position to the left. The partner at the end of Line A moves down the center aisle to the other end.</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Calibri" charset="0"/>
                <a:cs typeface="Arial" charset="0"/>
              </a:rPr>
              <a:t>Repeat steps 2-5 with your new partner.</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Calibri" charset="0"/>
                <a:cs typeface="Arial" charset="0"/>
              </a:rPr>
              <a:t>Repeat the process again to share with a third partner. </a:t>
            </a:r>
            <a:endParaRPr lang="en-US" sz="1550" dirty="0">
              <a:effectLst/>
              <a:latin typeface="Avenir Next" charset="0"/>
              <a:ea typeface="Calibri" charset="0"/>
              <a:cs typeface="Arial" charset="0"/>
            </a:endParaRPr>
          </a:p>
        </p:txBody>
      </p:sp>
    </p:spTree>
    <p:extLst>
      <p:ext uri="{BB962C8B-B14F-4D97-AF65-F5344CB8AC3E}">
        <p14:creationId xmlns:p14="http://schemas.microsoft.com/office/powerpoint/2010/main" val="2121471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animEffect transition="in" filter="dissolve">
                                      <p:cBhvr>
                                        <p:cTn id="7" dur="500"/>
                                        <p:tgtEl>
                                          <p:spTgt spid="8">
                                            <p:txEl>
                                              <p:pRg st="7" end="7"/>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xEl>
                                              <p:pRg st="9" end="9"/>
                                            </p:txEl>
                                          </p:spTgt>
                                        </p:tgtEl>
                                        <p:attrNameLst>
                                          <p:attrName>style.visibility</p:attrName>
                                        </p:attrNameLst>
                                      </p:cBhvr>
                                      <p:to>
                                        <p:strVal val="visible"/>
                                      </p:to>
                                    </p:set>
                                    <p:animEffect transition="in" filter="dissolve">
                                      <p:cBhvr>
                                        <p:cTn id="10"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1768" y="1990896"/>
            <a:ext cx="1602032" cy="1750730"/>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pic>
        <p:nvPicPr>
          <p:cNvPr id="11" name="Picture 10"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279920" y="252753"/>
            <a:ext cx="6680718" cy="4772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7827624" y="3914111"/>
            <a:ext cx="3505200" cy="938844"/>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200" b="1" u="sng" dirty="0" smtClean="0"/>
              <a:t>Listen actively!</a:t>
            </a:r>
          </a:p>
          <a:p>
            <a:pPr marL="457200" indent="-457200">
              <a:buFont typeface="Arial" charset="0"/>
              <a:buChar char="•"/>
            </a:pPr>
            <a:endParaRPr lang="en-US" sz="800" i="1" dirty="0" smtClean="0"/>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3435" y="194982"/>
            <a:ext cx="4717815" cy="1251264"/>
          </a:xfrm>
          <a:prstGeom prst="rect">
            <a:avLst/>
          </a:prstGeom>
          <a:ln w="38100">
            <a:solidFill>
              <a:schemeClr val="accent1"/>
            </a:solidFill>
          </a:ln>
        </p:spPr>
      </p:pic>
      <p:graphicFrame>
        <p:nvGraphicFramePr>
          <p:cNvPr id="5" name="Table 4"/>
          <p:cNvGraphicFramePr>
            <a:graphicFrameLocks noGrp="1"/>
          </p:cNvGraphicFramePr>
          <p:nvPr>
            <p:extLst>
              <p:ext uri="{D42A27DB-BD31-4B8C-83A1-F6EECF244321}">
                <p14:modId xmlns:p14="http://schemas.microsoft.com/office/powerpoint/2010/main" val="113726541"/>
              </p:ext>
            </p:extLst>
          </p:nvPr>
        </p:nvGraphicFramePr>
        <p:xfrm>
          <a:off x="434274" y="5197925"/>
          <a:ext cx="11029179" cy="853440"/>
        </p:xfrm>
        <a:graphic>
          <a:graphicData uri="http://schemas.openxmlformats.org/drawingml/2006/table">
            <a:tbl>
              <a:tblPr firstRow="1" firstCol="1" bandRow="1">
                <a:tableStyleId>{D7AC3CCA-C797-4891-BE02-D94E43425B78}</a:tableStyleId>
              </a:tblPr>
              <a:tblGrid>
                <a:gridCol w="1524057"/>
                <a:gridCol w="9505122"/>
              </a:tblGrid>
              <a:tr h="223520">
                <a:tc>
                  <a:txBody>
                    <a:bodyPr/>
                    <a:lstStyle/>
                    <a:p>
                      <a:pPr marL="0" marR="0" algn="r">
                        <a:spcBef>
                          <a:spcPts val="0"/>
                        </a:spcBef>
                        <a:spcAft>
                          <a:spcPts val="0"/>
                        </a:spcAft>
                        <a:tabLst>
                          <a:tab pos="5130800" algn="l"/>
                        </a:tabLs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smtClean="0">
                          <a:effectLst/>
                        </a:rPr>
                        <a:t>I notice that there are four children standing around another adult. They are behind the other group in the classroom. </a:t>
                      </a:r>
                      <a:endParaRPr lang="en-US" sz="2800" b="0" dirty="0">
                        <a:effectLst/>
                        <a:latin typeface="Avenir Next" charset="0"/>
                        <a:ea typeface="Calibri" charset="0"/>
                        <a:cs typeface="Arial" charset="0"/>
                      </a:endParaRPr>
                    </a:p>
                  </a:txBody>
                  <a:tcPr marL="68580" marR="68580" marT="0" marB="0"/>
                </a:tc>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98450" y="5411050"/>
            <a:ext cx="812800" cy="812800"/>
          </a:xfrm>
          <a:prstGeom prst="rect">
            <a:avLst/>
          </a:prstGeom>
        </p:spPr>
      </p:pic>
    </p:spTree>
    <p:extLst>
      <p:ext uri="{BB962C8B-B14F-4D97-AF65-F5344CB8AC3E}">
        <p14:creationId xmlns:p14="http://schemas.microsoft.com/office/powerpoint/2010/main" val="148947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8173" fill="hold"/>
                                        <p:tgtEl>
                                          <p:spTgt spid="3"/>
                                        </p:tgtEl>
                                      </p:cBhvr>
                                    </p:cmd>
                                  </p:childTnLst>
                                </p:cTn>
                              </p:par>
                            </p:childTnLst>
                          </p:cTn>
                        </p:par>
                      </p:childTnLst>
                    </p:cTn>
                  </p:par>
                </p:childTnLst>
              </p:cTn>
              <p:nextCondLst>
                <p:cond evt="onClick" delay="0">
                  <p:tgtEl>
                    <p:spTgt spid="3"/>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8574" y="225419"/>
            <a:ext cx="1288305" cy="1479709"/>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7011436" y="291199"/>
            <a:ext cx="4821973" cy="77947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r>
              <a:rPr lang="en-US" sz="1400" i="1" dirty="0" smtClean="0"/>
              <a:t>Let’s listen to two different responses and think about which is the best  example of </a:t>
            </a:r>
            <a:r>
              <a:rPr lang="en-US" sz="1400" b="1" i="1" dirty="0" smtClean="0"/>
              <a:t>building on:</a:t>
            </a:r>
            <a:r>
              <a:rPr lang="en-US" sz="1400" i="1" dirty="0" smtClean="0"/>
              <a:t> </a:t>
            </a:r>
          </a:p>
          <a:p>
            <a:pPr marL="457200" indent="-457200">
              <a:buFont typeface="Arial" charset="0"/>
              <a:buChar char="•"/>
            </a:pPr>
            <a:endParaRPr lang="en-US" sz="800" i="1" dirty="0" smtClean="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274" y="291199"/>
            <a:ext cx="4839743" cy="1283602"/>
          </a:xfrm>
          <a:prstGeom prst="rect">
            <a:avLst/>
          </a:prstGeom>
          <a:ln w="38100">
            <a:solidFill>
              <a:schemeClr val="accent1"/>
            </a:solidFill>
          </a:ln>
        </p:spPr>
      </p:pic>
      <p:graphicFrame>
        <p:nvGraphicFramePr>
          <p:cNvPr id="10" name="Table 9"/>
          <p:cNvGraphicFramePr>
            <a:graphicFrameLocks noGrp="1"/>
          </p:cNvGraphicFramePr>
          <p:nvPr>
            <p:extLst>
              <p:ext uri="{D42A27DB-BD31-4B8C-83A1-F6EECF244321}">
                <p14:modId xmlns:p14="http://schemas.microsoft.com/office/powerpoint/2010/main" val="1206224385"/>
              </p:ext>
            </p:extLst>
          </p:nvPr>
        </p:nvGraphicFramePr>
        <p:xfrm>
          <a:off x="434274" y="2241365"/>
          <a:ext cx="11399135" cy="853440"/>
        </p:xfrm>
        <a:graphic>
          <a:graphicData uri="http://schemas.openxmlformats.org/drawingml/2006/table">
            <a:tbl>
              <a:tblPr firstRow="1" firstCol="1" bandRow="1">
                <a:tableStyleId>{D7AC3CCA-C797-4891-BE02-D94E43425B78}</a:tableStyleId>
              </a:tblPr>
              <a:tblGrid>
                <a:gridCol w="1575179"/>
                <a:gridCol w="9823956"/>
              </a:tblGrid>
              <a:tr h="223520">
                <a:tc>
                  <a:txBody>
                    <a:bodyPr/>
                    <a:lstStyle/>
                    <a:p>
                      <a:pPr marL="0" marR="0" algn="r">
                        <a:spcBef>
                          <a:spcPts val="0"/>
                        </a:spcBef>
                        <a:spcAft>
                          <a:spcPts val="0"/>
                        </a:spcAft>
                        <a:tabLst>
                          <a:tab pos="5130800" algn="l"/>
                        </a:tabLs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smtClean="0">
                          <a:effectLst/>
                        </a:rPr>
                        <a:t>I notice that there are four children standing around another adult. They are behind the other group in the classroom. </a:t>
                      </a:r>
                      <a:endParaRPr lang="en-US" sz="2800" b="0" dirty="0">
                        <a:effectLst/>
                        <a:latin typeface="Avenir Next" charset="0"/>
                        <a:ea typeface="Calibri" charset="0"/>
                        <a:cs typeface="Arial" charset="0"/>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045742886"/>
              </p:ext>
            </p:extLst>
          </p:nvPr>
        </p:nvGraphicFramePr>
        <p:xfrm>
          <a:off x="434274" y="3574098"/>
          <a:ext cx="11399135" cy="2286000"/>
        </p:xfrm>
        <a:graphic>
          <a:graphicData uri="http://schemas.openxmlformats.org/drawingml/2006/table">
            <a:tbl>
              <a:tblPr firstRow="1" firstCol="1" bandRow="1">
                <a:tableStyleId>{D7AC3CCA-C797-4891-BE02-D94E43425B78}</a:tableStyleId>
              </a:tblPr>
              <a:tblGrid>
                <a:gridCol w="5175344"/>
                <a:gridCol w="1046993"/>
                <a:gridCol w="5176798"/>
              </a:tblGrid>
              <a:tr h="177800">
                <a:tc>
                  <a:txBody>
                    <a:bodyPr/>
                    <a:lstStyle/>
                    <a:p>
                      <a:pPr marL="0" marR="0">
                        <a:spcBef>
                          <a:spcPts val="0"/>
                        </a:spcBef>
                        <a:spcAft>
                          <a:spcPts val="0"/>
                        </a:spcAft>
                      </a:pPr>
                      <a:r>
                        <a:rPr lang="en-US" sz="3000" dirty="0">
                          <a:effectLst/>
                        </a:rPr>
                        <a:t>Choice #1: Should Student B say…</a:t>
                      </a:r>
                      <a:endParaRPr lang="en-US" sz="30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3000" dirty="0" smtClean="0">
                          <a:effectLst/>
                        </a:rPr>
                        <a:t>OR</a:t>
                      </a:r>
                      <a:endParaRPr lang="en-US" sz="30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3000">
                          <a:effectLst/>
                        </a:rPr>
                        <a:t>Choice #2: Should Student B say…</a:t>
                      </a:r>
                      <a:endParaRPr lang="en-US" sz="300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3000" b="0" u="sng" dirty="0">
                          <a:effectLst/>
                        </a:rPr>
                        <a:t>I would like to add</a:t>
                      </a:r>
                      <a:r>
                        <a:rPr lang="en-US" sz="3000" b="0" dirty="0">
                          <a:effectLst/>
                        </a:rPr>
                        <a:t> that </a:t>
                      </a:r>
                      <a:r>
                        <a:rPr lang="en-US" sz="3000" b="0" dirty="0" smtClean="0">
                          <a:effectLst/>
                        </a:rPr>
                        <a:t>the four children </a:t>
                      </a:r>
                      <a:r>
                        <a:rPr lang="en-US" sz="3000" b="0" dirty="0">
                          <a:effectLst/>
                        </a:rPr>
                        <a:t>are looking toward the lady.</a:t>
                      </a:r>
                      <a:endParaRPr lang="en-US" sz="30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3000" u="sng" dirty="0">
                          <a:effectLst/>
                        </a:rPr>
                        <a:t>I would like to add</a:t>
                      </a:r>
                      <a:r>
                        <a:rPr lang="en-US" sz="3000" dirty="0">
                          <a:effectLst/>
                        </a:rPr>
                        <a:t> that during the lesson I focus on my teacher.</a:t>
                      </a:r>
                      <a:endParaRPr lang="en-US" sz="3000" dirty="0">
                        <a:effectLst/>
                        <a:latin typeface="Avenir Next" charset="0"/>
                        <a:ea typeface="Calibri" charset="0"/>
                        <a:cs typeface="Arial" charset="0"/>
                      </a:endParaRPr>
                    </a:p>
                  </a:txBody>
                  <a:tcPr marL="73025" marR="73025" marT="0" marB="0"/>
                </a:tc>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71200" y="5526591"/>
            <a:ext cx="812800" cy="812800"/>
          </a:xfrm>
          <a:prstGeom prst="rect">
            <a:avLst/>
          </a:prstGeom>
        </p:spPr>
      </p:pic>
      <p:sp>
        <p:nvSpPr>
          <p:cNvPr id="11" name="Rectangle 10"/>
          <p:cNvSpPr/>
          <p:nvPr/>
        </p:nvSpPr>
        <p:spPr>
          <a:xfrm>
            <a:off x="7011435" y="1228697"/>
            <a:ext cx="4821973" cy="779472"/>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1400" b="1" u="sng" dirty="0" smtClean="0"/>
              <a:t>Listen Again:</a:t>
            </a:r>
          </a:p>
          <a:p>
            <a:r>
              <a:rPr lang="en-US" sz="1400" b="1" i="1" dirty="0"/>
              <a:t>Which one adds details to build on Student A’s idea? Why?</a:t>
            </a:r>
          </a:p>
          <a:p>
            <a:pPr marL="457200" indent="-457200">
              <a:buFont typeface="Arial" charset="0"/>
              <a:buChar char="•"/>
            </a:pPr>
            <a:endParaRPr lang="en-US" sz="800" i="1" dirty="0" smtClean="0"/>
          </a:p>
        </p:txBody>
      </p:sp>
    </p:spTree>
    <p:extLst>
      <p:ext uri="{BB962C8B-B14F-4D97-AF65-F5344CB8AC3E}">
        <p14:creationId xmlns:p14="http://schemas.microsoft.com/office/powerpoint/2010/main" val="147791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421"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2042721" y="1019829"/>
            <a:ext cx="8055682" cy="1598154"/>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4000" b="1" i="1" dirty="0" smtClean="0"/>
              <a:t>Which one adds details to build on Student A’s idea? Why?</a:t>
            </a:r>
          </a:p>
          <a:p>
            <a:pPr marL="457200" indent="-457200">
              <a:buFont typeface="Arial" charset="0"/>
              <a:buChar char="•"/>
            </a:pPr>
            <a:endParaRPr lang="en-US" sz="800" i="1" dirty="0" smtClean="0"/>
          </a:p>
        </p:txBody>
      </p:sp>
      <p:grpSp>
        <p:nvGrpSpPr>
          <p:cNvPr id="8" name="Group 7"/>
          <p:cNvGrpSpPr/>
          <p:nvPr/>
        </p:nvGrpSpPr>
        <p:grpSpPr>
          <a:xfrm>
            <a:off x="10098405" y="290077"/>
            <a:ext cx="1500286" cy="1532246"/>
            <a:chOff x="149200" y="4231661"/>
            <a:chExt cx="2286319" cy="2232452"/>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149200" y="5866748"/>
              <a:ext cx="2286318" cy="597365"/>
            </a:xfrm>
            <a:prstGeom prst="rect">
              <a:avLst/>
            </a:prstGeom>
            <a:noFill/>
          </p:spPr>
          <p:txBody>
            <a:bodyPr wrap="none" rtlCol="0">
              <a:spAutoFit/>
            </a:bodyPr>
            <a:lstStyle/>
            <a:p>
              <a:r>
                <a:rPr lang="en-US" sz="2200" b="1" dirty="0" smtClean="0"/>
                <a:t>TURN &amp; TALK</a:t>
              </a:r>
              <a:endParaRPr lang="en-US" sz="2200" b="1" dirty="0"/>
            </a:p>
          </p:txBody>
        </p:sp>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355239"/>
            <a:ext cx="1320620" cy="1475288"/>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3" name="Table 12"/>
          <p:cNvGraphicFramePr>
            <a:graphicFrameLocks noGrp="1"/>
          </p:cNvGraphicFramePr>
          <p:nvPr>
            <p:extLst/>
          </p:nvPr>
        </p:nvGraphicFramePr>
        <p:xfrm>
          <a:off x="370995" y="3135851"/>
          <a:ext cx="11399135" cy="853440"/>
        </p:xfrm>
        <a:graphic>
          <a:graphicData uri="http://schemas.openxmlformats.org/drawingml/2006/table">
            <a:tbl>
              <a:tblPr firstRow="1" firstCol="1" bandRow="1">
                <a:tableStyleId>{D7AC3CCA-C797-4891-BE02-D94E43425B78}</a:tableStyleId>
              </a:tblPr>
              <a:tblGrid>
                <a:gridCol w="1575179"/>
                <a:gridCol w="9823956"/>
              </a:tblGrid>
              <a:tr h="223520">
                <a:tc>
                  <a:txBody>
                    <a:bodyPr/>
                    <a:lstStyle/>
                    <a:p>
                      <a:pPr marL="0" marR="0" algn="r">
                        <a:spcBef>
                          <a:spcPts val="0"/>
                        </a:spcBef>
                        <a:spcAft>
                          <a:spcPts val="0"/>
                        </a:spcAft>
                        <a:tabLst>
                          <a:tab pos="5130800" algn="l"/>
                        </a:tabLs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smtClean="0">
                          <a:effectLst/>
                        </a:rPr>
                        <a:t>I notice that there are four children standing around another adult. They are behind the other group in the classroom. </a:t>
                      </a:r>
                      <a:endParaRPr lang="en-US" sz="2800" b="0" dirty="0">
                        <a:effectLst/>
                        <a:latin typeface="Avenir Next" charset="0"/>
                        <a:ea typeface="Calibri" charset="0"/>
                        <a:cs typeface="Arial" charset="0"/>
                      </a:endParaRPr>
                    </a:p>
                  </a:txBody>
                  <a:tcPr marL="68580" marR="68580" marT="0" marB="0"/>
                </a:tc>
              </a:tr>
            </a:tbl>
          </a:graphicData>
        </a:graphic>
      </p:graphicFrame>
      <p:graphicFrame>
        <p:nvGraphicFramePr>
          <p:cNvPr id="14" name="Table 13"/>
          <p:cNvGraphicFramePr>
            <a:graphicFrameLocks noGrp="1"/>
          </p:cNvGraphicFramePr>
          <p:nvPr>
            <p:extLst/>
          </p:nvPr>
        </p:nvGraphicFramePr>
        <p:xfrm>
          <a:off x="370996" y="4507159"/>
          <a:ext cx="11399135" cy="1706880"/>
        </p:xfrm>
        <a:graphic>
          <a:graphicData uri="http://schemas.openxmlformats.org/drawingml/2006/table">
            <a:tbl>
              <a:tblPr firstRow="1" firstCol="1" bandRow="1">
                <a:tableStyleId>{D7AC3CCA-C797-4891-BE02-D94E43425B78}</a:tableStyleId>
              </a:tblPr>
              <a:tblGrid>
                <a:gridCol w="5175344"/>
                <a:gridCol w="1046993"/>
                <a:gridCol w="5176798"/>
              </a:tblGrid>
              <a:tr h="177800">
                <a:tc>
                  <a:txBody>
                    <a:bodyPr/>
                    <a:lstStyle/>
                    <a:p>
                      <a:pPr marL="0" marR="0">
                        <a:spcBef>
                          <a:spcPts val="0"/>
                        </a:spcBef>
                        <a:spcAft>
                          <a:spcPts val="0"/>
                        </a:spcAft>
                      </a:pPr>
                      <a:r>
                        <a:rPr lang="en-US" sz="2800" dirty="0">
                          <a:effectLst/>
                        </a:rPr>
                        <a:t>Choice #1: Should Student B say…</a:t>
                      </a:r>
                      <a:endParaRPr lang="en-US" sz="28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28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800">
                          <a:effectLst/>
                        </a:rPr>
                        <a:t>Choice #2: Should Student B say…</a:t>
                      </a:r>
                      <a:endParaRPr lang="en-US" sz="280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2800" b="0" u="sng" dirty="0">
                          <a:effectLst/>
                        </a:rPr>
                        <a:t>I would like to add</a:t>
                      </a:r>
                      <a:r>
                        <a:rPr lang="en-US" sz="2800" b="0" dirty="0">
                          <a:effectLst/>
                        </a:rPr>
                        <a:t> that the four children are looking toward the lady.</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800" u="sng" dirty="0">
                          <a:effectLst/>
                        </a:rPr>
                        <a:t>I would like to add</a:t>
                      </a:r>
                      <a:r>
                        <a:rPr lang="en-US" sz="2800" dirty="0">
                          <a:effectLst/>
                        </a:rPr>
                        <a:t> that during the lesson I focus on my teacher.</a:t>
                      </a:r>
                      <a:endParaRPr lang="en-US" sz="2800" dirty="0">
                        <a:effectLst/>
                        <a:latin typeface="Avenir Next" charset="0"/>
                        <a:ea typeface="Calibri" charset="0"/>
                        <a:cs typeface="Arial" charset="0"/>
                      </a:endParaRPr>
                    </a:p>
                  </a:txBody>
                  <a:tcPr marL="73025" marR="73025" marT="0" marB="0"/>
                </a:tc>
              </a:tr>
            </a:tbl>
          </a:graphicData>
        </a:graphic>
      </p:graphicFrame>
    </p:spTree>
    <p:extLst>
      <p:ext uri="{BB962C8B-B14F-4D97-AF65-F5344CB8AC3E}">
        <p14:creationId xmlns:p14="http://schemas.microsoft.com/office/powerpoint/2010/main" val="69865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434275" y="1593485"/>
            <a:ext cx="5096730"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smtClean="0"/>
              <a:t>If you think Choice #1 is the better example of </a:t>
            </a:r>
            <a:r>
              <a:rPr lang="en-US" sz="2800" b="1" i="1" dirty="0" smtClean="0"/>
              <a:t>building on</a:t>
            </a:r>
            <a:r>
              <a:rPr lang="en-US" sz="2800" i="1" dirty="0" smtClean="0"/>
              <a:t>, you will move to this side of the room/rug.</a:t>
            </a:r>
          </a:p>
        </p:txBody>
      </p:sp>
      <p:sp>
        <p:nvSpPr>
          <p:cNvPr id="13" name="Rectangle 12"/>
          <p:cNvSpPr/>
          <p:nvPr/>
        </p:nvSpPr>
        <p:spPr>
          <a:xfrm>
            <a:off x="6690732" y="1593484"/>
            <a:ext cx="5142677"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a:t>If you think Choice </a:t>
            </a:r>
            <a:r>
              <a:rPr lang="en-US" sz="2800" i="1" dirty="0" smtClean="0"/>
              <a:t>#2 </a:t>
            </a:r>
            <a:r>
              <a:rPr lang="en-US" sz="2800" i="1" dirty="0"/>
              <a:t>is the better example of </a:t>
            </a:r>
            <a:r>
              <a:rPr lang="en-US" sz="2800" b="1" i="1" dirty="0"/>
              <a:t>building on</a:t>
            </a:r>
            <a:r>
              <a:rPr lang="en-US" sz="2800" i="1" dirty="0"/>
              <a:t>, you will move to this side of the room/rug.</a:t>
            </a:r>
          </a:p>
        </p:txBody>
      </p:sp>
      <p:graphicFrame>
        <p:nvGraphicFramePr>
          <p:cNvPr id="7" name="Table 6"/>
          <p:cNvGraphicFramePr>
            <a:graphicFrameLocks noGrp="1"/>
          </p:cNvGraphicFramePr>
          <p:nvPr>
            <p:extLst>
              <p:ext uri="{D42A27DB-BD31-4B8C-83A1-F6EECF244321}">
                <p14:modId xmlns:p14="http://schemas.microsoft.com/office/powerpoint/2010/main" val="1184829104"/>
              </p:ext>
            </p:extLst>
          </p:nvPr>
        </p:nvGraphicFramePr>
        <p:xfrm>
          <a:off x="434274" y="492272"/>
          <a:ext cx="11399135" cy="853440"/>
        </p:xfrm>
        <a:graphic>
          <a:graphicData uri="http://schemas.openxmlformats.org/drawingml/2006/table">
            <a:tbl>
              <a:tblPr firstRow="1" firstCol="1" bandRow="1">
                <a:tableStyleId>{D7AC3CCA-C797-4891-BE02-D94E43425B78}</a:tableStyleId>
              </a:tblPr>
              <a:tblGrid>
                <a:gridCol w="1575179"/>
                <a:gridCol w="9823956"/>
              </a:tblGrid>
              <a:tr h="223520">
                <a:tc>
                  <a:txBody>
                    <a:bodyPr/>
                    <a:lstStyle/>
                    <a:p>
                      <a:pPr marL="0" marR="0" algn="r">
                        <a:spcBef>
                          <a:spcPts val="0"/>
                        </a:spcBef>
                        <a:spcAft>
                          <a:spcPts val="0"/>
                        </a:spcAft>
                        <a:tabLst>
                          <a:tab pos="5130800" algn="l"/>
                        </a:tabLs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smtClean="0">
                          <a:effectLst/>
                        </a:rPr>
                        <a:t>I notice that there are four children standing around a blonde woman. They are behind the other group in the classroom. </a:t>
                      </a:r>
                      <a:endParaRPr lang="en-US" sz="2800" b="0" dirty="0">
                        <a:effectLst/>
                        <a:latin typeface="Avenir Next" charset="0"/>
                        <a:ea typeface="Calibri" charset="0"/>
                        <a:cs typeface="Arial" charset="0"/>
                      </a:endParaRPr>
                    </a:p>
                  </a:txBody>
                  <a:tcPr marL="68580" marR="68580" marT="0" marB="0"/>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167405904"/>
              </p:ext>
            </p:extLst>
          </p:nvPr>
        </p:nvGraphicFramePr>
        <p:xfrm>
          <a:off x="434274" y="3574098"/>
          <a:ext cx="11399135" cy="2286000"/>
        </p:xfrm>
        <a:graphic>
          <a:graphicData uri="http://schemas.openxmlformats.org/drawingml/2006/table">
            <a:tbl>
              <a:tblPr firstRow="1" firstCol="1" bandRow="1">
                <a:tableStyleId>{D7AC3CCA-C797-4891-BE02-D94E43425B78}</a:tableStyleId>
              </a:tblPr>
              <a:tblGrid>
                <a:gridCol w="5175344"/>
                <a:gridCol w="1046993"/>
                <a:gridCol w="5176798"/>
              </a:tblGrid>
              <a:tr h="177800">
                <a:tc>
                  <a:txBody>
                    <a:bodyPr/>
                    <a:lstStyle/>
                    <a:p>
                      <a:pPr marL="0" marR="0">
                        <a:spcBef>
                          <a:spcPts val="0"/>
                        </a:spcBef>
                        <a:spcAft>
                          <a:spcPts val="0"/>
                        </a:spcAft>
                      </a:pPr>
                      <a:r>
                        <a:rPr lang="en-US" sz="3000">
                          <a:effectLst/>
                        </a:rPr>
                        <a:t>Choice #1: Should Student B say…</a:t>
                      </a:r>
                      <a:endParaRPr lang="en-US" sz="3000">
                        <a:effectLst/>
                        <a:latin typeface="Avenir Next" charset="0"/>
                        <a:ea typeface="Calibri" charset="0"/>
                        <a:cs typeface="Arial" charset="0"/>
                      </a:endParaRPr>
                    </a:p>
                  </a:txBody>
                  <a:tcPr marL="73025" marR="73025" marT="0" marB="0"/>
                </a:tc>
                <a:tc rowSpan="2">
                  <a:txBody>
                    <a:bodyPr/>
                    <a:lstStyle/>
                    <a:p>
                      <a:pPr marL="0" marR="0">
                        <a:spcBef>
                          <a:spcPts val="0"/>
                        </a:spcBef>
                        <a:spcAft>
                          <a:spcPts val="0"/>
                        </a:spcAft>
                      </a:pPr>
                      <a:r>
                        <a:rPr lang="en-US" sz="3000">
                          <a:effectLst/>
                        </a:rPr>
                        <a:t>OR…</a:t>
                      </a:r>
                      <a:endParaRPr lang="en-US" sz="3000">
                        <a:effectLst/>
                        <a:latin typeface="Avenir Next" charset="0"/>
                        <a:ea typeface="Calibri" charset="0"/>
                        <a:cs typeface="Arial" charset="0"/>
                      </a:endParaRPr>
                    </a:p>
                  </a:txBody>
                  <a:tcPr marL="73025" marR="73025" marT="0" marB="0"/>
                </a:tc>
                <a:tc>
                  <a:txBody>
                    <a:bodyPr/>
                    <a:lstStyle/>
                    <a:p>
                      <a:pPr marL="0" marR="0">
                        <a:spcBef>
                          <a:spcPts val="0"/>
                        </a:spcBef>
                        <a:spcAft>
                          <a:spcPts val="0"/>
                        </a:spcAft>
                      </a:pPr>
                      <a:r>
                        <a:rPr lang="en-US" sz="3000">
                          <a:effectLst/>
                        </a:rPr>
                        <a:t>Choice #2: Should Student B say…</a:t>
                      </a:r>
                      <a:endParaRPr lang="en-US" sz="300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3000" b="0" u="sng" dirty="0">
                          <a:effectLst/>
                        </a:rPr>
                        <a:t>I would like to add</a:t>
                      </a:r>
                      <a:r>
                        <a:rPr lang="en-US" sz="3000" b="0" dirty="0">
                          <a:effectLst/>
                        </a:rPr>
                        <a:t> that the four children are looking toward the lady.</a:t>
                      </a:r>
                      <a:endParaRPr lang="en-US" sz="30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3000" u="sng" dirty="0">
                          <a:effectLst/>
                        </a:rPr>
                        <a:t>I would like to add</a:t>
                      </a:r>
                      <a:r>
                        <a:rPr lang="en-US" sz="3000" dirty="0">
                          <a:effectLst/>
                        </a:rPr>
                        <a:t> that during the lesson I focus on my teacher.</a:t>
                      </a:r>
                      <a:endParaRPr lang="en-US" sz="3000" dirty="0">
                        <a:effectLst/>
                        <a:latin typeface="Avenir Next" charset="0"/>
                        <a:ea typeface="Calibri" charset="0"/>
                        <a:cs typeface="Arial" charset="0"/>
                      </a:endParaRPr>
                    </a:p>
                  </a:txBody>
                  <a:tcPr marL="73025" marR="73025" marT="0" marB="0"/>
                </a:tc>
              </a:tr>
            </a:tbl>
          </a:graphicData>
        </a:graphic>
      </p:graphicFrame>
    </p:spTree>
    <p:extLst>
      <p:ext uri="{BB962C8B-B14F-4D97-AF65-F5344CB8AC3E}">
        <p14:creationId xmlns:p14="http://schemas.microsoft.com/office/powerpoint/2010/main" val="17380517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13" name="Rectangle 12"/>
          <p:cNvSpPr/>
          <p:nvPr/>
        </p:nvSpPr>
        <p:spPr>
          <a:xfrm>
            <a:off x="2163337" y="213360"/>
            <a:ext cx="9670072" cy="2238164"/>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800" i="1" dirty="0" smtClean="0"/>
              <a:t>Which one adds details to build on Student A’s idea?</a:t>
            </a:r>
          </a:p>
          <a:p>
            <a:pPr marL="457200" indent="-457200">
              <a:buFont typeface="Arial" charset="0"/>
              <a:buChar char="•"/>
            </a:pPr>
            <a:r>
              <a:rPr lang="en-US" sz="2800" i="1" dirty="0" smtClean="0"/>
              <a:t>Choice #1 builds on Student A’s idea using the visual text.</a:t>
            </a:r>
          </a:p>
          <a:p>
            <a:pPr marL="457200" indent="-457200">
              <a:buFont typeface="Arial" charset="0"/>
              <a:buChar char="•"/>
            </a:pPr>
            <a:r>
              <a:rPr lang="en-US" sz="2800" i="1" dirty="0" smtClean="0"/>
              <a:t>Choice #2 is not building on Student A’s idea from the visual text. Instead he is sharing  what he does in school.</a:t>
            </a:r>
          </a:p>
          <a:p>
            <a:pPr marL="457200" indent="-457200">
              <a:buFont typeface="Arial" charset="0"/>
              <a:buChar char="•"/>
            </a:pPr>
            <a:r>
              <a:rPr lang="en-US" sz="2800" i="1" dirty="0" smtClean="0"/>
              <a:t>I think Choice #1 is the better example of </a:t>
            </a:r>
            <a:r>
              <a:rPr lang="en-US" sz="2800" b="1" i="1" dirty="0" smtClean="0"/>
              <a:t>building on.</a:t>
            </a:r>
            <a:endParaRPr lang="en-US" sz="2800" b="1" i="1" dirty="0"/>
          </a:p>
        </p:txBody>
      </p:sp>
      <p:pic>
        <p:nvPicPr>
          <p:cNvPr id="7" name="Picture 6" descr="/Users/mstaine/Desktop/ThinkAloudIcon.png"/>
          <p:cNvPicPr/>
          <p:nvPr/>
        </p:nvPicPr>
        <p:blipFill>
          <a:blip r:embed="rId3">
            <a:extLst>
              <a:ext uri="{28A0092B-C50C-407E-A947-70E740481C1C}">
                <a14:useLocalDpi xmlns:a14="http://schemas.microsoft.com/office/drawing/2010/main" val="0"/>
              </a:ext>
            </a:extLst>
          </a:blip>
          <a:srcRect/>
          <a:stretch>
            <a:fillRect/>
          </a:stretch>
        </p:blipFill>
        <p:spPr bwMode="auto">
          <a:xfrm>
            <a:off x="434275" y="704861"/>
            <a:ext cx="1402949" cy="144645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Table 7"/>
          <p:cNvGraphicFramePr>
            <a:graphicFrameLocks noGrp="1"/>
          </p:cNvGraphicFramePr>
          <p:nvPr>
            <p:extLst>
              <p:ext uri="{D42A27DB-BD31-4B8C-83A1-F6EECF244321}">
                <p14:modId xmlns:p14="http://schemas.microsoft.com/office/powerpoint/2010/main" val="152426171"/>
              </p:ext>
            </p:extLst>
          </p:nvPr>
        </p:nvGraphicFramePr>
        <p:xfrm>
          <a:off x="434273" y="2654710"/>
          <a:ext cx="11399135" cy="853440"/>
        </p:xfrm>
        <a:graphic>
          <a:graphicData uri="http://schemas.openxmlformats.org/drawingml/2006/table">
            <a:tbl>
              <a:tblPr firstRow="1" firstCol="1" bandRow="1">
                <a:tableStyleId>{D7AC3CCA-C797-4891-BE02-D94E43425B78}</a:tableStyleId>
              </a:tblPr>
              <a:tblGrid>
                <a:gridCol w="1575179"/>
                <a:gridCol w="9823956"/>
              </a:tblGrid>
              <a:tr h="223520">
                <a:tc>
                  <a:txBody>
                    <a:bodyPr/>
                    <a:lstStyle/>
                    <a:p>
                      <a:pPr marL="0" marR="0" algn="r">
                        <a:spcBef>
                          <a:spcPts val="0"/>
                        </a:spcBef>
                        <a:spcAft>
                          <a:spcPts val="0"/>
                        </a:spcAft>
                        <a:tabLst>
                          <a:tab pos="5130800" algn="l"/>
                        </a:tabLs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smtClean="0">
                          <a:effectLst/>
                        </a:rPr>
                        <a:t>I notice that there are four children standing around a blonde woman. They are behind the other group in the classroom. </a:t>
                      </a:r>
                      <a:endParaRPr lang="en-US" sz="2800" b="0" dirty="0">
                        <a:effectLst/>
                        <a:latin typeface="Avenir Next" charset="0"/>
                        <a:ea typeface="Calibri" charset="0"/>
                        <a:cs typeface="Arial" charset="0"/>
                      </a:endParaRPr>
                    </a:p>
                  </a:txBody>
                  <a:tcPr marL="68580" marR="68580" marT="0" marB="0"/>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04868148"/>
              </p:ext>
            </p:extLst>
          </p:nvPr>
        </p:nvGraphicFramePr>
        <p:xfrm>
          <a:off x="434272" y="3727219"/>
          <a:ext cx="11399135" cy="2286000"/>
        </p:xfrm>
        <a:graphic>
          <a:graphicData uri="http://schemas.openxmlformats.org/drawingml/2006/table">
            <a:tbl>
              <a:tblPr firstRow="1" firstCol="1" bandRow="1">
                <a:tableStyleId>{D7AC3CCA-C797-4891-BE02-D94E43425B78}</a:tableStyleId>
              </a:tblPr>
              <a:tblGrid>
                <a:gridCol w="5175344"/>
                <a:gridCol w="1046993"/>
                <a:gridCol w="5176798"/>
              </a:tblGrid>
              <a:tr h="177800">
                <a:tc>
                  <a:txBody>
                    <a:bodyPr/>
                    <a:lstStyle/>
                    <a:p>
                      <a:pPr marL="0" marR="0">
                        <a:spcBef>
                          <a:spcPts val="0"/>
                        </a:spcBef>
                        <a:spcAft>
                          <a:spcPts val="0"/>
                        </a:spcAft>
                      </a:pPr>
                      <a:r>
                        <a:rPr lang="en-US" sz="3000">
                          <a:effectLst/>
                        </a:rPr>
                        <a:t>Choice #1: Should Student B say…</a:t>
                      </a:r>
                      <a:endParaRPr lang="en-US" sz="3000">
                        <a:effectLst/>
                        <a:latin typeface="Avenir Next" charset="0"/>
                        <a:ea typeface="Calibri" charset="0"/>
                        <a:cs typeface="Arial" charset="0"/>
                      </a:endParaRPr>
                    </a:p>
                  </a:txBody>
                  <a:tcPr marL="73025" marR="73025" marT="0" marB="0"/>
                </a:tc>
                <a:tc rowSpan="2">
                  <a:txBody>
                    <a:bodyPr/>
                    <a:lstStyle/>
                    <a:p>
                      <a:pPr marL="0" marR="0">
                        <a:spcBef>
                          <a:spcPts val="0"/>
                        </a:spcBef>
                        <a:spcAft>
                          <a:spcPts val="0"/>
                        </a:spcAft>
                      </a:pPr>
                      <a:r>
                        <a:rPr lang="en-US" sz="3000">
                          <a:effectLst/>
                        </a:rPr>
                        <a:t>OR…</a:t>
                      </a:r>
                      <a:endParaRPr lang="en-US" sz="3000">
                        <a:effectLst/>
                        <a:latin typeface="Avenir Next" charset="0"/>
                        <a:ea typeface="Calibri" charset="0"/>
                        <a:cs typeface="Arial" charset="0"/>
                      </a:endParaRPr>
                    </a:p>
                  </a:txBody>
                  <a:tcPr marL="73025" marR="73025" marT="0" marB="0"/>
                </a:tc>
                <a:tc>
                  <a:txBody>
                    <a:bodyPr/>
                    <a:lstStyle/>
                    <a:p>
                      <a:pPr marL="0" marR="0">
                        <a:spcBef>
                          <a:spcPts val="0"/>
                        </a:spcBef>
                        <a:spcAft>
                          <a:spcPts val="0"/>
                        </a:spcAft>
                      </a:pPr>
                      <a:r>
                        <a:rPr lang="en-US" sz="3000" dirty="0">
                          <a:effectLst/>
                        </a:rPr>
                        <a:t>Choice #2: Should Student B say…</a:t>
                      </a:r>
                      <a:endParaRPr lang="en-US" sz="30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3000" b="0" u="sng" dirty="0">
                          <a:effectLst/>
                        </a:rPr>
                        <a:t>I would like to add</a:t>
                      </a:r>
                      <a:r>
                        <a:rPr lang="en-US" sz="3000" b="0" dirty="0">
                          <a:effectLst/>
                        </a:rPr>
                        <a:t> that the four children are looking toward the lady.</a:t>
                      </a:r>
                      <a:endParaRPr lang="en-US" sz="30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3000" u="sng" dirty="0">
                          <a:effectLst/>
                        </a:rPr>
                        <a:t>I would like to add</a:t>
                      </a:r>
                      <a:r>
                        <a:rPr lang="en-US" sz="3000" dirty="0">
                          <a:effectLst/>
                        </a:rPr>
                        <a:t> that during the lesson I focus on my teacher.</a:t>
                      </a:r>
                      <a:endParaRPr lang="en-US" sz="3000" dirty="0">
                        <a:effectLst/>
                        <a:latin typeface="Avenir Next" charset="0"/>
                        <a:ea typeface="Calibri" charset="0"/>
                        <a:cs typeface="Arial" charset="0"/>
                      </a:endParaRPr>
                    </a:p>
                  </a:txBody>
                  <a:tcPr marL="73025" marR="73025" marT="0" marB="0"/>
                </a:tc>
              </a:tr>
            </a:tbl>
          </a:graphicData>
        </a:graphic>
      </p:graphicFrame>
      <p:sp>
        <p:nvSpPr>
          <p:cNvPr id="2" name="Rectangle 1"/>
          <p:cNvSpPr/>
          <p:nvPr/>
        </p:nvSpPr>
        <p:spPr>
          <a:xfrm>
            <a:off x="434272" y="3699708"/>
            <a:ext cx="5249729" cy="23135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0902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bamakids.jpg"/>
          <p:cNvPicPr/>
          <p:nvPr/>
        </p:nvPicPr>
        <p:blipFill>
          <a:blip r:embed="rId5">
            <a:extLst>
              <a:ext uri="{28A0092B-C50C-407E-A947-70E740481C1C}">
                <a14:useLocalDpi xmlns:a14="http://schemas.microsoft.com/office/drawing/2010/main" val="0"/>
              </a:ext>
            </a:extLst>
          </a:blip>
          <a:srcRect/>
          <a:stretch>
            <a:fillRect/>
          </a:stretch>
        </p:blipFill>
        <p:spPr bwMode="auto">
          <a:xfrm>
            <a:off x="5597912" y="168442"/>
            <a:ext cx="6235497" cy="3979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34275" y="2007220"/>
            <a:ext cx="4539170" cy="2140711"/>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600" dirty="0" smtClean="0"/>
              <a:t>Let’s read what Student A and Student B say to each other.</a:t>
            </a:r>
          </a:p>
          <a:p>
            <a:endParaRPr lang="en-US" sz="1400" dirty="0"/>
          </a:p>
        </p:txBody>
      </p:sp>
      <p:graphicFrame>
        <p:nvGraphicFramePr>
          <p:cNvPr id="10" name="Table 9"/>
          <p:cNvGraphicFramePr>
            <a:graphicFrameLocks noGrp="1"/>
          </p:cNvGraphicFramePr>
          <p:nvPr>
            <p:extLst>
              <p:ext uri="{D42A27DB-BD31-4B8C-83A1-F6EECF244321}">
                <p14:modId xmlns:p14="http://schemas.microsoft.com/office/powerpoint/2010/main" val="902403372"/>
              </p:ext>
            </p:extLst>
          </p:nvPr>
        </p:nvGraphicFramePr>
        <p:xfrm>
          <a:off x="434275" y="4446726"/>
          <a:ext cx="11399134" cy="1706880"/>
        </p:xfrm>
        <a:graphic>
          <a:graphicData uri="http://schemas.openxmlformats.org/drawingml/2006/table">
            <a:tbl>
              <a:tblPr firstRow="1" firstCol="1" bandRow="1">
                <a:tableStyleId>{D7AC3CCA-C797-4891-BE02-D94E43425B78}</a:tableStyleId>
              </a:tblPr>
              <a:tblGrid>
                <a:gridCol w="1623125"/>
                <a:gridCol w="9776009"/>
              </a:tblGrid>
              <a:tr h="333307">
                <a:tc>
                  <a:txBody>
                    <a:bodyPr/>
                    <a:lstStyle/>
                    <a:p>
                      <a:pPr marL="0" marR="0" algn="r">
                        <a:spcBef>
                          <a:spcPts val="0"/>
                        </a:spcBef>
                        <a:spcAft>
                          <a:spcPts val="0"/>
                        </a:spcAf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smtClean="0">
                          <a:effectLst/>
                        </a:rPr>
                        <a:t> I notice that there are four children standing around another adult. They are behind the other group in the classroom.</a:t>
                      </a:r>
                      <a:endParaRPr lang="en-US" sz="2800" b="0" dirty="0">
                        <a:effectLst/>
                        <a:latin typeface="Avenir Next" charset="0"/>
                        <a:ea typeface="Calibri" charset="0"/>
                        <a:cs typeface="Arial" charset="0"/>
                      </a:endParaRPr>
                    </a:p>
                  </a:txBody>
                  <a:tcPr marL="68580" marR="68580" marT="0" marB="0"/>
                </a:tc>
              </a:tr>
              <a:tr h="602414">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1" u="sng" dirty="0" smtClean="0">
                          <a:effectLst/>
                        </a:rPr>
                        <a:t>I would like to add</a:t>
                      </a:r>
                      <a:r>
                        <a:rPr lang="en-US" sz="2800" b="1" dirty="0" smtClean="0">
                          <a:effectLst/>
                        </a:rPr>
                        <a:t> </a:t>
                      </a:r>
                      <a:r>
                        <a:rPr lang="en-US" sz="2800" b="0" dirty="0" smtClean="0">
                          <a:effectLst/>
                        </a:rPr>
                        <a:t>that the four children are looking toward the lady.</a:t>
                      </a:r>
                      <a:endParaRPr lang="en-US" sz="2800" b="0" dirty="0">
                        <a:effectLst/>
                        <a:latin typeface="Avenir Next" charset="0"/>
                        <a:ea typeface="Calibri" charset="0"/>
                        <a:cs typeface="Arial" charset="0"/>
                      </a:endParaRPr>
                    </a:p>
                  </a:txBody>
                  <a:tcPr marL="68580" marR="68580" marT="0" marB="0"/>
                </a:tc>
              </a:tr>
            </a:tbl>
          </a:graphicData>
        </a:graphic>
      </p:graphicFrame>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274" y="291198"/>
            <a:ext cx="4539171" cy="1450945"/>
          </a:xfrm>
          <a:prstGeom prst="rect">
            <a:avLst/>
          </a:prstGeom>
          <a:ln w="38100">
            <a:solidFill>
              <a:schemeClr val="accent1"/>
            </a:solidFill>
          </a:ln>
        </p:spPr>
      </p:pic>
      <p:sp>
        <p:nvSpPr>
          <p:cNvPr id="8" name="TextBox 7"/>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20609" y="5462171"/>
            <a:ext cx="812800" cy="812800"/>
          </a:xfrm>
          <a:prstGeom prst="rect">
            <a:avLst/>
          </a:prstGeom>
        </p:spPr>
      </p:pic>
    </p:spTree>
    <p:extLst>
      <p:ext uri="{BB962C8B-B14F-4D97-AF65-F5344CB8AC3E}">
        <p14:creationId xmlns:p14="http://schemas.microsoft.com/office/powerpoint/2010/main" val="1436066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560"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6532" y="117162"/>
            <a:ext cx="10057169" cy="581107"/>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2000" b="1" dirty="0"/>
              <a:t>Prompt: </a:t>
            </a:r>
            <a:r>
              <a:rPr lang="en-US" sz="2000" dirty="0" smtClean="0"/>
              <a:t>What </a:t>
            </a:r>
            <a:r>
              <a:rPr lang="en-US" sz="2000" dirty="0"/>
              <a:t>do you notice in the visual text? </a:t>
            </a:r>
            <a:r>
              <a:rPr lang="en-US" sz="1050" dirty="0" smtClean="0"/>
              <a:t> </a:t>
            </a:r>
            <a:r>
              <a:rPr lang="en-US" sz="2000" b="1" dirty="0" smtClean="0"/>
              <a:t>CLARIFY </a:t>
            </a:r>
            <a:r>
              <a:rPr lang="en-US" sz="2000" dirty="0"/>
              <a:t>by </a:t>
            </a:r>
            <a:r>
              <a:rPr lang="en-US" sz="2000" b="1" dirty="0"/>
              <a:t>building on </a:t>
            </a:r>
            <a:r>
              <a:rPr lang="en-US" sz="2000" dirty="0"/>
              <a:t>what your partner said.</a:t>
            </a:r>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REVIEW MODEL CONVERSATION – CLARIFY BY BUILDING ON</a:t>
            </a:r>
            <a:endParaRPr lang="en-US" sz="2400" b="1" dirty="0">
              <a:solidFill>
                <a:schemeClr val="bg1"/>
              </a:solidFill>
            </a:endParaRPr>
          </a:p>
        </p:txBody>
      </p:sp>
      <p:sp>
        <p:nvSpPr>
          <p:cNvPr id="6" name="Rectangle 5"/>
          <p:cNvSpPr/>
          <p:nvPr/>
        </p:nvSpPr>
        <p:spPr>
          <a:xfrm>
            <a:off x="636429" y="4635818"/>
            <a:ext cx="2517198" cy="1336264"/>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000" i="1" dirty="0"/>
              <a:t>What examples of </a:t>
            </a:r>
            <a:r>
              <a:rPr lang="en-US" sz="2000" b="1" i="1" dirty="0"/>
              <a:t>building on</a:t>
            </a:r>
            <a:r>
              <a:rPr lang="en-US" sz="2000" i="1" dirty="0"/>
              <a:t> did you </a:t>
            </a:r>
            <a:r>
              <a:rPr lang="en-US" sz="2000" i="1" dirty="0" smtClean="0"/>
              <a:t>hear? How do you know?</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11" y="190231"/>
            <a:ext cx="909550" cy="101607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3452327" y="830896"/>
            <a:ext cx="8501375" cy="5289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601" y="2045853"/>
            <a:ext cx="1528393" cy="1755467"/>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55867" y="5519881"/>
            <a:ext cx="812800" cy="812800"/>
          </a:xfrm>
          <a:prstGeom prst="rect">
            <a:avLst/>
          </a:prstGeom>
        </p:spPr>
      </p:pic>
    </p:spTree>
    <p:extLst>
      <p:ext uri="{BB962C8B-B14F-4D97-AF65-F5344CB8AC3E}">
        <p14:creationId xmlns:p14="http://schemas.microsoft.com/office/powerpoint/2010/main" val="79434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9249"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4" grpId="0" animBg="1"/>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8407" y="347934"/>
            <a:ext cx="7208371" cy="898340"/>
          </a:xfrm>
        </p:spPr>
        <p:txBody>
          <a:bodyPr>
            <a:normAutofit/>
          </a:bodyPr>
          <a:lstStyle/>
          <a:p>
            <a:r>
              <a:rPr lang="en-US" b="1" dirty="0"/>
              <a:t>Stand Up, Hand Up, Pair </a:t>
            </a:r>
            <a:r>
              <a:rPr lang="en-US" b="1" dirty="0" smtClean="0"/>
              <a:t>Up</a:t>
            </a:r>
            <a:endParaRPr lang="en-US" dirty="0"/>
          </a:p>
        </p:txBody>
      </p:sp>
      <p:sp>
        <p:nvSpPr>
          <p:cNvPr id="13" name="Content Placeholder 12"/>
          <p:cNvSpPr>
            <a:spLocks noGrp="1"/>
          </p:cNvSpPr>
          <p:nvPr>
            <p:ph sz="half" idx="4294967295"/>
          </p:nvPr>
        </p:nvSpPr>
        <p:spPr>
          <a:xfrm>
            <a:off x="449438" y="2379433"/>
            <a:ext cx="5305904" cy="3258523"/>
          </a:xfrm>
        </p:spPr>
        <p:txBody>
          <a:bodyPr>
            <a:normAutofit lnSpcReduction="10000"/>
          </a:bodyPr>
          <a:lstStyle/>
          <a:p>
            <a:pPr marL="514350" indent="-514350">
              <a:buFont typeface="+mj-lt"/>
              <a:buAutoNum type="arabicPeriod"/>
            </a:pPr>
            <a:r>
              <a:rPr lang="en-US" sz="3200" b="1" dirty="0"/>
              <a:t>Stand </a:t>
            </a:r>
            <a:r>
              <a:rPr lang="en-US" sz="3200" b="1" dirty="0" smtClean="0"/>
              <a:t>Up </a:t>
            </a:r>
            <a:r>
              <a:rPr lang="mr-IN" sz="3200" b="1" dirty="0" smtClean="0"/>
              <a:t>–</a:t>
            </a:r>
            <a:r>
              <a:rPr lang="en-US" sz="3200" b="1" dirty="0" smtClean="0"/>
              <a:t> </a:t>
            </a:r>
            <a:r>
              <a:rPr lang="en-US" sz="3200" dirty="0" smtClean="0"/>
              <a:t>Look </a:t>
            </a:r>
            <a:r>
              <a:rPr lang="en-US" sz="3200" dirty="0"/>
              <a:t>for a </a:t>
            </a:r>
            <a:r>
              <a:rPr lang="en-US" sz="3200" dirty="0" smtClean="0"/>
              <a:t>partner </a:t>
            </a:r>
          </a:p>
          <a:p>
            <a:pPr marL="514350" indent="-514350">
              <a:buFont typeface="+mj-lt"/>
              <a:buAutoNum type="arabicPeriod"/>
            </a:pPr>
            <a:r>
              <a:rPr lang="en-US" sz="3200" b="1" dirty="0"/>
              <a:t>Hand </a:t>
            </a:r>
            <a:r>
              <a:rPr lang="en-US" sz="3200" b="1" dirty="0" smtClean="0"/>
              <a:t>Up </a:t>
            </a:r>
            <a:r>
              <a:rPr lang="mr-IN" sz="3200" b="1" dirty="0" smtClean="0"/>
              <a:t>–</a:t>
            </a:r>
            <a:r>
              <a:rPr lang="en-US" sz="3200" b="1" dirty="0" smtClean="0"/>
              <a:t> </a:t>
            </a:r>
            <a:r>
              <a:rPr lang="en-US" sz="3200" dirty="0" smtClean="0"/>
              <a:t>Raise </a:t>
            </a:r>
            <a:r>
              <a:rPr lang="en-US" sz="3200" dirty="0"/>
              <a:t>one hand in the </a:t>
            </a:r>
            <a:r>
              <a:rPr lang="en-US" sz="3200" dirty="0" smtClean="0"/>
              <a:t>air and walk </a:t>
            </a:r>
            <a:r>
              <a:rPr lang="en-US" sz="3200" dirty="0"/>
              <a:t>across the room to find a </a:t>
            </a:r>
            <a:r>
              <a:rPr lang="en-US" sz="3200" dirty="0" smtClean="0"/>
              <a:t>partner</a:t>
            </a:r>
          </a:p>
          <a:p>
            <a:pPr marL="514350" indent="-514350">
              <a:buFont typeface="+mj-lt"/>
              <a:buAutoNum type="arabicPeriod"/>
            </a:pPr>
            <a:r>
              <a:rPr lang="en-US" sz="3200" b="1" dirty="0" smtClean="0"/>
              <a:t>Pair Up </a:t>
            </a:r>
            <a:r>
              <a:rPr lang="mr-IN" sz="3200" b="1" dirty="0" smtClean="0"/>
              <a:t>–</a:t>
            </a:r>
            <a:r>
              <a:rPr lang="en-US" sz="3200" b="1" dirty="0" smtClean="0"/>
              <a:t> </a:t>
            </a:r>
            <a:r>
              <a:rPr lang="en-US" sz="3200" dirty="0" smtClean="0"/>
              <a:t>Connect </a:t>
            </a:r>
            <a:r>
              <a:rPr lang="en-US" sz="3200" dirty="0"/>
              <a:t>your hand with your </a:t>
            </a:r>
            <a:r>
              <a:rPr lang="en-US" sz="3200" dirty="0" smtClean="0"/>
              <a:t>partner</a:t>
            </a: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STAND UP, HAND UP, PAIR UP STRATEGY</a:t>
            </a:r>
            <a:endParaRPr lang="en-US" sz="24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729" y="1760726"/>
            <a:ext cx="6007847" cy="4495938"/>
          </a:xfrm>
          <a:prstGeom prst="rect">
            <a:avLst/>
          </a:prstGeom>
        </p:spPr>
      </p:pic>
    </p:spTree>
    <p:extLst>
      <p:ext uri="{BB962C8B-B14F-4D97-AF65-F5344CB8AC3E}">
        <p14:creationId xmlns:p14="http://schemas.microsoft.com/office/powerpoint/2010/main" val="19936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smtClean="0"/>
              <a:t>building on </a:t>
            </a:r>
            <a:r>
              <a:rPr lang="en-US" sz="2600" dirty="0"/>
              <a:t>what your partner said.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3860800" y="1"/>
            <a:ext cx="83312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8929861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2142360" cy="461665"/>
          </a:xfrm>
          <a:prstGeom prst="rect">
            <a:avLst/>
          </a:prstGeom>
          <a:noFill/>
        </p:spPr>
        <p:txBody>
          <a:bodyPr wrap="square" rtlCol="0">
            <a:spAutoFit/>
          </a:bodyPr>
          <a:lstStyle/>
          <a:p>
            <a:r>
              <a:rPr lang="en-US" sz="2400" b="1" dirty="0">
                <a:solidFill>
                  <a:schemeClr val="bg1"/>
                </a:solidFill>
              </a:rPr>
              <a:t>CONSTRUCTIVE </a:t>
            </a:r>
            <a:r>
              <a:rPr lang="en-US" sz="2400" b="1" dirty="0" smtClean="0">
                <a:solidFill>
                  <a:schemeClr val="bg1"/>
                </a:solidFill>
              </a:rPr>
              <a:t>CONVERSATION – </a:t>
            </a:r>
            <a:r>
              <a:rPr lang="en-US" sz="2400" b="1" dirty="0">
                <a:solidFill>
                  <a:schemeClr val="bg1"/>
                </a:solidFill>
              </a:rPr>
              <a:t>TEACHER COLLECTS LANGUAGE SAMPLE        SPF 1.0</a:t>
            </a:r>
          </a:p>
        </p:txBody>
      </p:sp>
      <p:sp>
        <p:nvSpPr>
          <p:cNvPr id="8" name="Rectangle 7"/>
          <p:cNvSpPr/>
          <p:nvPr/>
        </p:nvSpPr>
        <p:spPr>
          <a:xfrm>
            <a:off x="334770" y="2274516"/>
            <a:ext cx="3374641" cy="2354491"/>
          </a:xfrm>
          <a:prstGeom prst="rect">
            <a:avLst/>
          </a:prstGeom>
          <a:solidFill>
            <a:schemeClr val="accent1">
              <a:lumMod val="20000"/>
              <a:lumOff val="80000"/>
            </a:schemeClr>
          </a:solidFill>
          <a:ln w="38100">
            <a:solidFill>
              <a:schemeClr val="accent1"/>
            </a:solidFill>
          </a:ln>
        </p:spPr>
        <p:txBody>
          <a:bodyPr wrap="square">
            <a:spAutoFit/>
          </a:bodyPr>
          <a:lstStyle/>
          <a:p>
            <a:r>
              <a:rPr lang="en-US" sz="2600" b="1" dirty="0" smtClean="0"/>
              <a:t>Prompt:</a:t>
            </a:r>
          </a:p>
          <a:p>
            <a:endParaRPr lang="en-US" sz="500" b="1" dirty="0" smtClean="0"/>
          </a:p>
          <a:p>
            <a:r>
              <a:rPr lang="en-US" sz="2600" dirty="0" smtClean="0"/>
              <a:t>What </a:t>
            </a:r>
            <a:r>
              <a:rPr lang="en-US" sz="2600" dirty="0"/>
              <a:t>do you notice in the visual text? </a:t>
            </a:r>
            <a:endParaRPr lang="en-US" sz="2600" dirty="0" smtClean="0"/>
          </a:p>
          <a:p>
            <a:endParaRPr lang="en-US" sz="1200" dirty="0" smtClean="0"/>
          </a:p>
          <a:p>
            <a:r>
              <a:rPr lang="en-US" sz="2600" b="1" dirty="0" smtClean="0"/>
              <a:t>CLARIFY </a:t>
            </a:r>
            <a:r>
              <a:rPr lang="en-US" sz="2600" dirty="0"/>
              <a:t>by </a:t>
            </a:r>
            <a:r>
              <a:rPr lang="en-US" sz="2600" b="1" dirty="0" smtClean="0"/>
              <a:t>building on </a:t>
            </a:r>
          </a:p>
          <a:p>
            <a:r>
              <a:rPr lang="en-US" sz="2600" dirty="0" smtClean="0"/>
              <a:t>what </a:t>
            </a:r>
            <a:r>
              <a:rPr lang="en-US" sz="2600" dirty="0"/>
              <a:t>your partner said.</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03" y="384597"/>
            <a:ext cx="1322875" cy="1477806"/>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882956" y="428535"/>
            <a:ext cx="1916102" cy="1323439"/>
          </a:xfrm>
          <a:prstGeom prst="rect">
            <a:avLst/>
          </a:prstGeom>
          <a:noFill/>
        </p:spPr>
        <p:txBody>
          <a:bodyPr wrap="none" rtlCol="0">
            <a:spAutoFit/>
          </a:bodyPr>
          <a:lstStyle/>
          <a:p>
            <a:r>
              <a:rPr lang="en-US" sz="4000" b="1" dirty="0" smtClean="0">
                <a:latin typeface="+mj-lt"/>
              </a:rPr>
              <a:t>Student </a:t>
            </a:r>
          </a:p>
          <a:p>
            <a:r>
              <a:rPr lang="en-US" sz="4000" b="1" dirty="0" smtClean="0">
                <a:latin typeface="+mj-lt"/>
              </a:rPr>
              <a:t>Practice</a:t>
            </a:r>
            <a:endParaRPr lang="en-US" sz="4000" b="1" dirty="0">
              <a:latin typeface="+mj-l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4145" y="6350000"/>
            <a:ext cx="508000" cy="508000"/>
          </a:xfrm>
          <a:prstGeom prst="rect">
            <a:avLst/>
          </a:prstGeom>
        </p:spPr>
      </p:pic>
      <p:pic>
        <p:nvPicPr>
          <p:cNvPr id="9" name="Picture 8"/>
          <p:cNvPicPr/>
          <p:nvPr/>
        </p:nvPicPr>
        <p:blipFill>
          <a:blip r:embed="rId5">
            <a:extLst>
              <a:ext uri="{28A0092B-C50C-407E-A947-70E740481C1C}">
                <a14:useLocalDpi xmlns:a14="http://schemas.microsoft.com/office/drawing/2010/main" val="0"/>
              </a:ext>
            </a:extLst>
          </a:blip>
          <a:stretch>
            <a:fillRect/>
          </a:stretch>
        </p:blipFill>
        <p:spPr>
          <a:xfrm>
            <a:off x="3985836" y="156117"/>
            <a:ext cx="8035179" cy="59765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770" y="5151549"/>
            <a:ext cx="3374641" cy="1050898"/>
          </a:xfrm>
          <a:prstGeom prst="rect">
            <a:avLst/>
          </a:prstGeom>
          <a:ln w="38100">
            <a:solidFill>
              <a:schemeClr val="accent1"/>
            </a:solidFill>
          </a:ln>
        </p:spPr>
      </p:pic>
    </p:spTree>
    <p:extLst>
      <p:ext uri="{BB962C8B-B14F-4D97-AF65-F5344CB8AC3E}">
        <p14:creationId xmlns:p14="http://schemas.microsoft.com/office/powerpoint/2010/main" val="1313962658"/>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6594</TotalTime>
  <Words>20427</Words>
  <Application>Microsoft Macintosh PowerPoint</Application>
  <PresentationFormat>Widescreen</PresentationFormat>
  <Paragraphs>2497</Paragraphs>
  <Slides>192</Slides>
  <Notes>192</Notes>
  <HiddenSlides>8</HiddenSlides>
  <MMClips>31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192</vt:i4>
      </vt:variant>
    </vt:vector>
  </HeadingPairs>
  <TitlesOfParts>
    <vt:vector size="203" baseType="lpstr">
      <vt:lpstr>Abadi MT Condensed Extra Bold</vt:lpstr>
      <vt:lpstr>Avenir Next</vt:lpstr>
      <vt:lpstr>Calibri</vt:lpstr>
      <vt:lpstr>Calibri Light</vt:lpstr>
      <vt:lpstr>Mangal</vt:lpstr>
      <vt:lpstr>Questrial</vt:lpstr>
      <vt:lpstr>Times New Roman</vt:lpstr>
      <vt:lpstr>Wingdings</vt:lpstr>
      <vt:lpstr>ZapfDingbatsITC</vt:lpstr>
      <vt:lpstr>Arial</vt:lpstr>
      <vt:lpstr>Retrospect</vt:lpstr>
      <vt:lpstr>Start Smart 2.0  Conversation Practices</vt:lpstr>
      <vt:lpstr> LESSON 1</vt:lpstr>
      <vt:lpstr>ELD OBJECTIVE</vt:lpstr>
      <vt:lpstr>PowerPoint Presentation</vt:lpstr>
      <vt:lpstr>What do we already know about Constructive Conversation Norms?</vt:lpstr>
      <vt:lpstr>PowerPoint Presentation</vt:lpstr>
      <vt:lpstr>What do we already know about Constructive Conversation Skills?</vt:lpstr>
      <vt:lpstr>PowerPoint Presentation</vt:lpstr>
      <vt:lpstr>PowerPoint Presentation</vt:lpstr>
      <vt:lpstr>rows of communication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ELD OBJECTIVE &amp; SELF-ASSESS</vt:lpstr>
      <vt:lpstr> LESSON 2</vt:lpstr>
      <vt:lpstr>ELD OBJECTIVE</vt:lpstr>
      <vt:lpstr>PowerPoint Presentation</vt:lpstr>
      <vt:lpstr>Let’s Learn the  Conversation Pattern</vt:lpstr>
      <vt:lpstr>PowerPoint Presentation</vt:lpstr>
      <vt:lpstr>PowerPoint Presentation</vt:lpstr>
      <vt:lpstr>How will listening respectfully help you today? Why? </vt:lpstr>
      <vt:lpstr>Paraphrase Gesture: Point index finger to ear and whoosh hand out in front of mouth to symbolize listening and then paraphrasing what was heard. </vt:lpstr>
      <vt:lpstr>What will you say to paraphrase?</vt:lpstr>
      <vt:lpstr>Which response starter will you use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 Up, Hand Up, Pair Up</vt:lpstr>
      <vt:lpstr>PowerPoint Presentation</vt:lpstr>
      <vt:lpstr>PowerPoint Presentation</vt:lpstr>
      <vt:lpstr>PowerPoint Presentation</vt:lpstr>
      <vt:lpstr>REVIEW ELD OBJECTIVE &amp; SELF-ASSESS</vt:lpstr>
      <vt:lpstr> LESSON 3</vt:lpstr>
      <vt:lpstr>ELD OBJECTIVE</vt:lpstr>
      <vt:lpstr>Let’s Review the  Conversation Pattern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will “Take turns and build on each other’s ideas,” help you today? Why? </vt:lpstr>
      <vt:lpstr>Build On Gesture: Make stacking motion with hands. </vt:lpstr>
      <vt:lpstr>What will you say to build on?</vt:lpstr>
      <vt:lpstr>Which response starter will you use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 Up, Hand Up, Pair Up</vt:lpstr>
      <vt:lpstr>PowerPoint Presentation</vt:lpstr>
      <vt:lpstr>PowerPoint Presentation</vt:lpstr>
      <vt:lpstr>PowerPoint Presentation</vt:lpstr>
      <vt:lpstr>REVIEW ELD OBJECTIVE &amp; SELF-ASSESS</vt:lpstr>
      <vt:lpstr> LESSON 4</vt:lpstr>
      <vt:lpstr>ELD OBJECTIVE</vt:lpstr>
      <vt:lpstr>Let’s Review the  Conversation Pattern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will you “Use your Think Time” to help you today? Why? </vt:lpstr>
      <vt:lpstr>PowerPoint Presentation</vt:lpstr>
      <vt:lpstr>What will you say to prompt your partner for more information?</vt:lpstr>
      <vt:lpstr>Which response starter will you use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 Up, Hand Up, Pair Up</vt:lpstr>
      <vt:lpstr>PowerPoint Presentation</vt:lpstr>
      <vt:lpstr>PowerPoint Presentation</vt:lpstr>
      <vt:lpstr>PowerPoint Presentation</vt:lpstr>
      <vt:lpstr>REVIEW ELD OBJECTIVE &amp; SELF-ASSESS</vt:lpstr>
      <vt:lpstr> LESSON 5</vt:lpstr>
      <vt:lpstr>ELD OBJECTIVE</vt:lpstr>
      <vt:lpstr>PowerPoint Presentation</vt:lpstr>
      <vt:lpstr>Let’s Review the  Conversation Pattern</vt:lpstr>
      <vt:lpstr>How will the language of the skill help you with your conversation? Why?</vt:lpstr>
      <vt:lpstr>What is the first step?</vt:lpstr>
      <vt:lpstr>Which response starter will you use today?</vt:lpstr>
      <vt:lpstr>PowerPoint Presentation</vt:lpstr>
      <vt:lpstr>PowerPoint Presentation</vt:lpstr>
      <vt:lpstr>PowerPoint Presentation</vt:lpstr>
      <vt:lpstr>PowerPoint Presentation</vt:lpstr>
      <vt:lpstr>What makes this a model for CLARIFY?   What specific language did you hear?</vt:lpstr>
      <vt:lpstr>PowerPoint Presentation</vt:lpstr>
      <vt:lpstr>What makes this a model for CLARIFY?   What specific language did you hear?</vt:lpstr>
      <vt:lpstr>PowerPoint Presentation</vt:lpstr>
      <vt:lpstr>What makes this a model for CLARIFY?   What specific language did you hear?</vt:lpstr>
      <vt:lpstr>PowerPoint Presentation</vt:lpstr>
      <vt:lpstr>What makes this a model for CLARIFY?   What specific language did you hear?</vt:lpstr>
      <vt:lpstr>PowerPoint Presentation</vt:lpstr>
      <vt:lpstr>PowerPoint Presentation</vt:lpstr>
      <vt:lpstr>PowerPoint Presentation</vt:lpstr>
      <vt:lpstr>How do noun phrases add details?</vt:lpstr>
      <vt:lpstr>PowerPoint Presentation</vt:lpstr>
      <vt:lpstr>PowerPoint Presentation</vt:lpstr>
      <vt:lpstr>PowerPoint Presentation</vt:lpstr>
      <vt:lpstr>REVIEW ELD OBJECTIVE &amp; SELF-ASSESS</vt:lpstr>
      <vt:lpstr> LESSON 6</vt:lpstr>
      <vt:lpstr>ELD OBJECTIVE</vt:lpstr>
      <vt:lpstr>PowerPoint Presentation</vt:lpstr>
      <vt:lpstr>Let’s Review the  Conversation Pattern</vt:lpstr>
      <vt:lpstr>Which Conversation Norm will help you to CREATE and CLARIFY? Why? </vt:lpstr>
      <vt:lpstr>What is the first step?</vt:lpstr>
      <vt:lpstr>Which response starter will you use today?</vt:lpstr>
      <vt:lpstr>PowerPoint Presentation</vt:lpstr>
      <vt:lpstr>What is an infographic?</vt:lpstr>
      <vt:lpstr>PowerPoint Presentation</vt:lpstr>
      <vt:lpstr>PowerPoint Presentation</vt:lpstr>
      <vt:lpstr>PowerPoint Presentation</vt:lpstr>
      <vt:lpstr>What makes this a model for CLARIFY?   What specific language did you hear?</vt:lpstr>
      <vt:lpstr>PowerPoint Presentation</vt:lpstr>
      <vt:lpstr>What makes this a model for CLARIFY?   What specific language did you hear?</vt:lpstr>
      <vt:lpstr>PowerPoint Presentation</vt:lpstr>
      <vt:lpstr>What makes this a model for CLARIFY?   What specific language did you hear?</vt:lpstr>
      <vt:lpstr>PowerPoint Presentation</vt:lpstr>
      <vt:lpstr>What makes this a model for CLARIFY?   What specific language did you hear?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ELD OBJECTIVE &amp; SELF-ASSESS</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2.0  Conversation Practices</dc:title>
  <dc:creator>Aguilar, Juana</dc:creator>
  <cp:lastModifiedBy>Monroy, Norma</cp:lastModifiedBy>
  <cp:revision>679</cp:revision>
  <cp:lastPrinted>2017-03-28T18:59:15Z</cp:lastPrinted>
  <dcterms:created xsi:type="dcterms:W3CDTF">2017-01-13T19:28:52Z</dcterms:created>
  <dcterms:modified xsi:type="dcterms:W3CDTF">2017-04-24T19:24:01Z</dcterms:modified>
</cp:coreProperties>
</file>